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70" r:id="rId12"/>
    <p:sldId id="271" r:id="rId13"/>
    <p:sldId id="263" r:id="rId14"/>
    <p:sldId id="265" r:id="rId15"/>
    <p:sldId id="264" r:id="rId16"/>
    <p:sldId id="272" r:id="rId17"/>
    <p:sldId id="274" r:id="rId18"/>
    <p:sldId id="279" r:id="rId19"/>
    <p:sldId id="277" r:id="rId20"/>
    <p:sldId id="278" r:id="rId21"/>
    <p:sldId id="281" r:id="rId22"/>
    <p:sldId id="282" r:id="rId23"/>
    <p:sldId id="284" r:id="rId24"/>
    <p:sldId id="273" r:id="rId25"/>
    <p:sldId id="280" r:id="rId26"/>
    <p:sldId id="283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93300"/>
    <a:srgbClr val="CCCCFF"/>
    <a:srgbClr val="FF3300"/>
    <a:srgbClr val="0066FF"/>
    <a:srgbClr val="FFCCFF"/>
    <a:srgbClr val="FFCC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02D1E9-1215-4B67-9A59-CB40C8DBD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Coalesced </a:t>
            </a:r>
            <a:r>
              <a:rPr lang="en-US" dirty="0" smtClean="0"/>
              <a:t>Memory Access = Grouping individual word accesses from threads inside a warp into a wide access to a chunk of memory</a:t>
            </a:r>
          </a:p>
          <a:p>
            <a:r>
              <a:rPr lang="en-US" dirty="0" smtClean="0"/>
              <a:t>- Serviced by a single wide access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single thread in each warp branches off to fetch task for the rest of the warp.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Here </a:t>
            </a:r>
            <a:r>
              <a:rPr lang="en-US" dirty="0" smtClean="0"/>
              <a:t>is the same example as before with the block-wide stack. </a:t>
            </a:r>
          </a:p>
          <a:p>
            <a:r>
              <a:rPr lang="en-US" dirty="0" smtClean="0"/>
              <a:t>Clarify that in HW, the active threads are represented as a block-wide active mask.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the information needed to initiate warp compaction is stored in the block-wide stack. </a:t>
            </a:r>
          </a:p>
          <a:p>
            <a:r>
              <a:rPr lang="en-US" dirty="0" smtClean="0"/>
              <a:t>Compacted warps are stored in the warp buffer, essentially inst. buffer retrofitted with thread IDs to indicate which thread is in each warp.</a:t>
            </a:r>
          </a:p>
          <a:p>
            <a:r>
              <a:rPr lang="en-US" dirty="0" smtClean="0"/>
              <a:t>Between them, we added a thread compactor to convert active masks from the stack into thread IDs in the warp buffers. </a:t>
            </a:r>
          </a:p>
          <a:p>
            <a:r>
              <a:rPr lang="en-US" dirty="0" smtClean="0"/>
              <a:t>All other units remain pretty much the same. </a:t>
            </a:r>
          </a:p>
          <a:p>
            <a:r>
              <a:rPr lang="en-US" dirty="0" smtClean="0"/>
              <a:t>Please read the paper for more detail.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group our benchmarks according to how much they suffer from branch divergence in the first place.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Snippet </a:t>
            </a:r>
            <a:r>
              <a:rPr lang="en-US" dirty="0" smtClean="0"/>
              <a:t>of compute kernel code </a:t>
            </a:r>
          </a:p>
          <a:p>
            <a:r>
              <a:rPr lang="en-US" dirty="0" smtClean="0"/>
              <a:t>Scalar threads grouped</a:t>
            </a:r>
            <a:r>
              <a:rPr lang="en-US" baseline="0" dirty="0" smtClean="0"/>
              <a:t> into  a single warps execute each instruction in lockstep. </a:t>
            </a:r>
          </a:p>
          <a:p>
            <a:r>
              <a:rPr lang="en-US" baseline="0" dirty="0" smtClean="0"/>
              <a:t>Each thread processes different data, so at a data dependent branch? Some thread will want to go one way, and others will want to head the other way. </a:t>
            </a:r>
            <a:endParaRPr lang="en-US" dirty="0" smtClean="0"/>
          </a:p>
          <a:p>
            <a:r>
              <a:rPr lang="en-US" dirty="0" smtClean="0"/>
              <a:t>Modern GPUs use a stack to serialize the warp execution</a:t>
            </a:r>
          </a:p>
          <a:p>
            <a:r>
              <a:rPr lang="en-US" dirty="0" smtClean="0"/>
              <a:t>Use an active mask to enable the threads that execute this path </a:t>
            </a:r>
          </a:p>
          <a:p>
            <a:r>
              <a:rPr lang="en-US" dirty="0" smtClean="0"/>
              <a:t>Only 50% of the ALUs are used in the divergent segment.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smtClean="0"/>
              <a:t>warps interleave execution in core to hide pipeline/memory latency</a:t>
            </a:r>
          </a:p>
          <a:p>
            <a:r>
              <a:rPr lang="en-US" dirty="0" smtClean="0"/>
              <a:t>Breaks up the “static warps”, pack the threads running this instruction into fewer warps to improve the efficiency</a:t>
            </a:r>
          </a:p>
          <a:p>
            <a:r>
              <a:rPr lang="en-US" dirty="0" smtClean="0"/>
              <a:t>Subtle issues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</a:t>
            </a:r>
            <a:r>
              <a:rPr lang="en-US" baseline="0" dirty="0" smtClean="0"/>
              <a:t>the per-warp </a:t>
            </a:r>
            <a:r>
              <a:rPr lang="en-US" baseline="0" dirty="0" err="1" smtClean="0"/>
              <a:t>recvg</a:t>
            </a:r>
            <a:r>
              <a:rPr lang="en-US" baseline="0" dirty="0" smtClean="0"/>
              <a:t>. Stack with a block-wide stack.</a:t>
            </a:r>
          </a:p>
          <a:p>
            <a:r>
              <a:rPr lang="en-US" baseline="0" dirty="0" smtClean="0"/>
              <a:t>Each entry specify the subset of threads within a block that are in the same execution path, we can compact these threads into dynamic warps.</a:t>
            </a:r>
          </a:p>
          <a:p>
            <a:r>
              <a:rPr lang="en-US" baseline="0" dirty="0" smtClean="0"/>
              <a:t>The stack also ensure the execution paths will </a:t>
            </a:r>
            <a:r>
              <a:rPr lang="en-US" baseline="0" dirty="0" err="1" smtClean="0"/>
              <a:t>reconverge</a:t>
            </a:r>
            <a:r>
              <a:rPr lang="en-US" baseline="0" dirty="0" smtClean="0"/>
              <a:t>, and when the threads are no longer divergent, we can reset the dynamic warps into static warps as how the programmer sees them.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UBC_Cliff_Tritone_annedit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-7938" y="-39687"/>
            <a:ext cx="9228138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CE_closed_full_colour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83900" y="6084306"/>
            <a:ext cx="1879100" cy="610408"/>
          </a:xfrm>
          <a:prstGeom prst="rect">
            <a:avLst/>
          </a:prstGeom>
        </p:spPr>
      </p:pic>
      <p:pic>
        <p:nvPicPr>
          <p:cNvPr id="11" name="Picture 10" descr="UBC_full_sig_blk for EC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4800" y="6096000"/>
            <a:ext cx="3810000" cy="586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C966-2FFE-4B3E-8855-D7497F390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AA4C-5623-4BC4-8952-C7968E931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14A4-BAA0-46D6-A59B-E9673A499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4D7E-0FDE-4079-98C0-4CDD09610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B655-35AD-4575-B01D-48A3351BC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7ABB-67CF-49BC-B379-A88824682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153D-1208-4EC9-BE88-1C568D187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786D-5C86-4C83-855B-97AA7E789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4E41-2FC2-4C07-AD7C-68872244A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059-5885-4A5E-A43C-D0B76F53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smtClean="0"/>
              <a:t>Wilson Fung, Tor Aamodt</a:t>
            </a: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altLang="en-US" smtClean="0"/>
              <a:t>Thread Block Compaction</a:t>
            </a:r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C0930-0E62-4F54-86E1-129FD972FF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Tx/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D7AAB4E7-2934-44A7-8D60-E1BB84FCEE18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8153400" cy="17526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solidFill>
                  <a:schemeClr val="bg1"/>
                </a:solidFill>
              </a:rPr>
              <a:t>                      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Compaction</a:t>
            </a:r>
            <a:b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Efficient SIMT Control Flow</a:t>
            </a:r>
            <a:endParaRPr lang="en-US" sz="4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5532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Wilson W. L. Fung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Tor M. </a:t>
            </a:r>
            <a:r>
              <a:rPr lang="en-US" sz="2400" dirty="0" err="1" smtClean="0">
                <a:solidFill>
                  <a:schemeClr val="bg1"/>
                </a:solidFill>
              </a:rPr>
              <a:t>Aamodt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University of British Columbia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HPCA-17 Feb 14, 2011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15240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Thread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7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4D6724-B56E-456E-AEAE-66B5D56799F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DWF Pathologies: </a:t>
            </a:r>
            <a:br>
              <a:rPr lang="en-US" sz="3800" smtClean="0"/>
            </a:br>
            <a:r>
              <a:rPr lang="en-US" sz="3800" smtClean="0"/>
              <a:t>Extra Uncoalesced Accesses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/>
            <a:r>
              <a:rPr lang="en-US" smtClean="0"/>
              <a:t>Coalesced Memory Access = Memory SIMD 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Order CUDA Programmer Optimization </a:t>
            </a:r>
          </a:p>
          <a:p>
            <a:pPr eaLnBrk="1" hangingPunct="1"/>
            <a:r>
              <a:rPr lang="en-US" smtClean="0"/>
              <a:t>Not preserved by DWF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81000" y="33528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667000" y="3810000"/>
            <a:ext cx="13716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1  2  3  4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2286000" y="3810000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2667000" y="4114800"/>
            <a:ext cx="1371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5  6  7  8</a:t>
            </a:r>
          </a:p>
        </p:txBody>
      </p:sp>
      <p:sp>
        <p:nvSpPr>
          <p:cNvPr id="9227" name="Rectangle 24"/>
          <p:cNvSpPr>
            <a:spLocks noChangeArrowheads="1"/>
          </p:cNvSpPr>
          <p:nvPr/>
        </p:nvSpPr>
        <p:spPr bwMode="auto">
          <a:xfrm>
            <a:off x="2286000" y="4114800"/>
            <a:ext cx="3810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28" name="Rectangle 25"/>
          <p:cNvSpPr>
            <a:spLocks noChangeArrowheads="1"/>
          </p:cNvSpPr>
          <p:nvPr/>
        </p:nvSpPr>
        <p:spPr bwMode="auto">
          <a:xfrm>
            <a:off x="2667000" y="4419600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9 10 11 12</a:t>
            </a:r>
          </a:p>
        </p:txBody>
      </p:sp>
      <p:sp>
        <p:nvSpPr>
          <p:cNvPr id="9229" name="Rectangle 34"/>
          <p:cNvSpPr>
            <a:spLocks noChangeArrowheads="1"/>
          </p:cNvSpPr>
          <p:nvPr/>
        </p:nvSpPr>
        <p:spPr bwMode="auto">
          <a:xfrm>
            <a:off x="2286000" y="4419600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30" name="AutoShape 35"/>
          <p:cNvSpPr>
            <a:spLocks noChangeArrowheads="1"/>
          </p:cNvSpPr>
          <p:nvPr/>
        </p:nvSpPr>
        <p:spPr bwMode="auto">
          <a:xfrm>
            <a:off x="5638800" y="3795713"/>
            <a:ext cx="1295400" cy="1219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1" name="Text Box 36"/>
          <p:cNvSpPr txBox="1">
            <a:spLocks noChangeArrowheads="1"/>
          </p:cNvSpPr>
          <p:nvPr/>
        </p:nvSpPr>
        <p:spPr bwMode="auto">
          <a:xfrm>
            <a:off x="5791200" y="34147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9232" name="Text Box 37"/>
          <p:cNvSpPr txBox="1">
            <a:spLocks noChangeArrowheads="1"/>
          </p:cNvSpPr>
          <p:nvPr/>
        </p:nvSpPr>
        <p:spPr bwMode="auto">
          <a:xfrm>
            <a:off x="4800600" y="377666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0x100</a:t>
            </a:r>
          </a:p>
        </p:txBody>
      </p:sp>
      <p:sp>
        <p:nvSpPr>
          <p:cNvPr id="9233" name="Text Box 38"/>
          <p:cNvSpPr txBox="1">
            <a:spLocks noChangeArrowheads="1"/>
          </p:cNvSpPr>
          <p:nvPr/>
        </p:nvSpPr>
        <p:spPr bwMode="auto">
          <a:xfrm>
            <a:off x="4800600" y="41005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0x140</a:t>
            </a:r>
          </a:p>
        </p:txBody>
      </p:sp>
      <p:sp>
        <p:nvSpPr>
          <p:cNvPr id="9234" name="Text Box 39"/>
          <p:cNvSpPr txBox="1">
            <a:spLocks noChangeArrowheads="1"/>
          </p:cNvSpPr>
          <p:nvPr/>
        </p:nvSpPr>
        <p:spPr bwMode="auto">
          <a:xfrm>
            <a:off x="4800600" y="44196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0x180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638800" y="4405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Line 41"/>
          <p:cNvSpPr>
            <a:spLocks noChangeShapeType="1"/>
          </p:cNvSpPr>
          <p:nvPr/>
        </p:nvSpPr>
        <p:spPr bwMode="auto">
          <a:xfrm>
            <a:off x="5638800" y="41005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Line 42"/>
          <p:cNvSpPr>
            <a:spLocks noChangeShapeType="1"/>
          </p:cNvSpPr>
          <p:nvPr/>
        </p:nvSpPr>
        <p:spPr bwMode="auto">
          <a:xfrm>
            <a:off x="5638800" y="47101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Rectangle 46"/>
          <p:cNvSpPr>
            <a:spLocks noChangeArrowheads="1"/>
          </p:cNvSpPr>
          <p:nvPr/>
        </p:nvSpPr>
        <p:spPr bwMode="auto">
          <a:xfrm>
            <a:off x="2667000" y="54102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1  2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7</a:t>
            </a:r>
            <a:r>
              <a:rPr lang="en-US" b="1"/>
              <a:t> </a:t>
            </a:r>
            <a:r>
              <a:rPr lang="en-US" b="1">
                <a:solidFill>
                  <a:srgbClr val="CC6600"/>
                </a:solidFill>
              </a:rPr>
              <a:t>12</a:t>
            </a:r>
          </a:p>
        </p:txBody>
      </p:sp>
      <p:sp>
        <p:nvSpPr>
          <p:cNvPr id="9242" name="Rectangle 55"/>
          <p:cNvSpPr>
            <a:spLocks noChangeArrowheads="1"/>
          </p:cNvSpPr>
          <p:nvPr/>
        </p:nvSpPr>
        <p:spPr bwMode="auto">
          <a:xfrm>
            <a:off x="2286000" y="54102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3" name="Rectangle 56"/>
          <p:cNvSpPr>
            <a:spLocks noChangeArrowheads="1"/>
          </p:cNvSpPr>
          <p:nvPr/>
        </p:nvSpPr>
        <p:spPr bwMode="auto">
          <a:xfrm>
            <a:off x="2667000" y="57150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9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6</a:t>
            </a:r>
            <a:r>
              <a:rPr lang="en-US" b="1"/>
              <a:t>  </a:t>
            </a:r>
            <a:r>
              <a:rPr lang="en-US" b="1">
                <a:solidFill>
                  <a:srgbClr val="0033CC"/>
                </a:solidFill>
              </a:rPr>
              <a:t>3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44" name="Rectangle 65"/>
          <p:cNvSpPr>
            <a:spLocks noChangeArrowheads="1"/>
          </p:cNvSpPr>
          <p:nvPr/>
        </p:nvSpPr>
        <p:spPr bwMode="auto">
          <a:xfrm>
            <a:off x="2286000" y="57150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5" name="Rectangle 66"/>
          <p:cNvSpPr>
            <a:spLocks noChangeArrowheads="1"/>
          </p:cNvSpPr>
          <p:nvPr/>
        </p:nvSpPr>
        <p:spPr bwMode="auto">
          <a:xfrm>
            <a:off x="2667000" y="60198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>
                <a:solidFill>
                  <a:srgbClr val="CC6600"/>
                </a:solidFill>
              </a:rPr>
              <a:t> 10</a:t>
            </a:r>
            <a:r>
              <a:rPr lang="en-US" b="1"/>
              <a:t> </a:t>
            </a:r>
            <a:r>
              <a:rPr lang="en-US" b="1">
                <a:solidFill>
                  <a:srgbClr val="CC6600"/>
                </a:solidFill>
              </a:rPr>
              <a:t>11</a:t>
            </a:r>
            <a:r>
              <a:rPr lang="en-US" b="1"/>
              <a:t> </a:t>
            </a:r>
            <a:r>
              <a:rPr lang="en-US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246" name="Rectangle 75"/>
          <p:cNvSpPr>
            <a:spLocks noChangeArrowheads="1"/>
          </p:cNvSpPr>
          <p:nvPr/>
        </p:nvSpPr>
        <p:spPr bwMode="auto">
          <a:xfrm>
            <a:off x="2286000" y="60198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7" name="AutoShape 76"/>
          <p:cNvSpPr>
            <a:spLocks noChangeArrowheads="1"/>
          </p:cNvSpPr>
          <p:nvPr/>
        </p:nvSpPr>
        <p:spPr bwMode="auto">
          <a:xfrm>
            <a:off x="5638800" y="5395913"/>
            <a:ext cx="1295400" cy="1219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Text Box 77"/>
          <p:cNvSpPr txBox="1">
            <a:spLocks noChangeArrowheads="1"/>
          </p:cNvSpPr>
          <p:nvPr/>
        </p:nvSpPr>
        <p:spPr bwMode="auto">
          <a:xfrm>
            <a:off x="5791200" y="5014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9249" name="Text Box 78"/>
          <p:cNvSpPr txBox="1">
            <a:spLocks noChangeArrowheads="1"/>
          </p:cNvSpPr>
          <p:nvPr/>
        </p:nvSpPr>
        <p:spPr bwMode="auto">
          <a:xfrm>
            <a:off x="4800600" y="537686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0x100</a:t>
            </a:r>
          </a:p>
        </p:txBody>
      </p:sp>
      <p:sp>
        <p:nvSpPr>
          <p:cNvPr id="9250" name="Text Box 79"/>
          <p:cNvSpPr txBox="1">
            <a:spLocks noChangeArrowheads="1"/>
          </p:cNvSpPr>
          <p:nvPr/>
        </p:nvSpPr>
        <p:spPr bwMode="auto">
          <a:xfrm>
            <a:off x="4800600" y="57007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0x140</a:t>
            </a:r>
          </a:p>
        </p:txBody>
      </p:sp>
      <p:sp>
        <p:nvSpPr>
          <p:cNvPr id="9251" name="Text Box 80"/>
          <p:cNvSpPr txBox="1">
            <a:spLocks noChangeArrowheads="1"/>
          </p:cNvSpPr>
          <p:nvPr/>
        </p:nvSpPr>
        <p:spPr bwMode="auto">
          <a:xfrm>
            <a:off x="4800600" y="60198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0x180</a:t>
            </a:r>
          </a:p>
        </p:txBody>
      </p:sp>
      <p:sp>
        <p:nvSpPr>
          <p:cNvPr id="9252" name="Line 81"/>
          <p:cNvSpPr>
            <a:spLocks noChangeShapeType="1"/>
          </p:cNvSpPr>
          <p:nvPr/>
        </p:nvSpPr>
        <p:spPr bwMode="auto">
          <a:xfrm>
            <a:off x="5638800" y="60055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Line 82"/>
          <p:cNvSpPr>
            <a:spLocks noChangeShapeType="1"/>
          </p:cNvSpPr>
          <p:nvPr/>
        </p:nvSpPr>
        <p:spPr bwMode="auto">
          <a:xfrm>
            <a:off x="5638800" y="57007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Line 83"/>
          <p:cNvSpPr>
            <a:spLocks noChangeShapeType="1"/>
          </p:cNvSpPr>
          <p:nvPr/>
        </p:nvSpPr>
        <p:spPr bwMode="auto">
          <a:xfrm>
            <a:off x="5638800" y="6310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3962400" y="34290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#Acc = 3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3962400" y="50292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#Acc =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9</a:t>
            </a:r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1143000" y="37195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No DWF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990600" y="531971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With DWF</a:t>
            </a:r>
          </a:p>
        </p:txBody>
      </p:sp>
      <p:grpSp>
        <p:nvGrpSpPr>
          <p:cNvPr id="9273" name="Group 57"/>
          <p:cNvGrpSpPr>
            <a:grpSpLocks/>
          </p:cNvGrpSpPr>
          <p:nvPr/>
        </p:nvGrpSpPr>
        <p:grpSpPr bwMode="auto">
          <a:xfrm>
            <a:off x="4114800" y="3871913"/>
            <a:ext cx="2743200" cy="152400"/>
            <a:chOff x="3216" y="2448"/>
            <a:chExt cx="1728" cy="96"/>
          </a:xfrm>
        </p:grpSpPr>
        <p:sp>
          <p:nvSpPr>
            <p:cNvPr id="4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4114800" y="4176713"/>
            <a:ext cx="2743200" cy="152400"/>
            <a:chOff x="3216" y="2448"/>
            <a:chExt cx="1728" cy="96"/>
          </a:xfrm>
        </p:grpSpPr>
        <p:sp>
          <p:nvSpPr>
            <p:cNvPr id="5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77" name="Group 61"/>
          <p:cNvGrpSpPr>
            <a:grpSpLocks/>
          </p:cNvGrpSpPr>
          <p:nvPr/>
        </p:nvGrpSpPr>
        <p:grpSpPr bwMode="auto">
          <a:xfrm>
            <a:off x="4114800" y="4481513"/>
            <a:ext cx="2743200" cy="152400"/>
            <a:chOff x="3216" y="2448"/>
            <a:chExt cx="1728" cy="96"/>
          </a:xfrm>
        </p:grpSpPr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072" y="3072"/>
            <a:chExt cx="432" cy="384"/>
          </a:xfrm>
        </p:grpSpPr>
        <p:sp>
          <p:nvSpPr>
            <p:cNvPr id="9263" name="Line 85"/>
            <p:cNvSpPr>
              <a:spLocks noChangeShapeType="1"/>
            </p:cNvSpPr>
            <p:nvPr/>
          </p:nvSpPr>
          <p:spPr bwMode="auto">
            <a:xfrm flipV="1">
              <a:off x="3072" y="326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4" name="Line 90"/>
            <p:cNvSpPr>
              <a:spLocks noChangeShapeType="1"/>
            </p:cNvSpPr>
            <p:nvPr/>
          </p:nvSpPr>
          <p:spPr bwMode="auto">
            <a:xfrm flipV="1">
              <a:off x="3072" y="3072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5" name="Line 91"/>
            <p:cNvSpPr>
              <a:spLocks noChangeShapeType="1"/>
            </p:cNvSpPr>
            <p:nvPr/>
          </p:nvSpPr>
          <p:spPr bwMode="auto">
            <a:xfrm>
              <a:off x="3072" y="326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4560" y="3456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4416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4752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4224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98" name="Group 82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216" y="3513"/>
            <a:chExt cx="432" cy="384"/>
          </a:xfrm>
        </p:grpSpPr>
        <p:sp>
          <p:nvSpPr>
            <p:cNvPr id="9260" name="Line 86"/>
            <p:cNvSpPr>
              <a:spLocks noChangeShapeType="1"/>
            </p:cNvSpPr>
            <p:nvPr/>
          </p:nvSpPr>
          <p:spPr bwMode="auto">
            <a:xfrm flipV="1">
              <a:off x="3216" y="389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1" name="Line 93"/>
            <p:cNvSpPr>
              <a:spLocks noChangeShapeType="1"/>
            </p:cNvSpPr>
            <p:nvPr/>
          </p:nvSpPr>
          <p:spPr bwMode="auto">
            <a:xfrm flipV="1">
              <a:off x="3216" y="3513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2" name="Line 94"/>
            <p:cNvSpPr>
              <a:spLocks noChangeShapeType="1"/>
            </p:cNvSpPr>
            <p:nvPr/>
          </p:nvSpPr>
          <p:spPr bwMode="auto">
            <a:xfrm flipV="1">
              <a:off x="3216" y="3705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3" name="Group 77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4752" y="3456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4224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4416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4560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072" y="3072"/>
            <a:chExt cx="432" cy="384"/>
          </a:xfrm>
        </p:grpSpPr>
        <p:sp>
          <p:nvSpPr>
            <p:cNvPr id="9266" name="Line 84"/>
            <p:cNvSpPr>
              <a:spLocks noChangeShapeType="1"/>
            </p:cNvSpPr>
            <p:nvPr/>
          </p:nvSpPr>
          <p:spPr bwMode="auto">
            <a:xfrm flipV="1">
              <a:off x="3072" y="30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7" name="Line 87"/>
            <p:cNvSpPr>
              <a:spLocks noChangeShapeType="1"/>
            </p:cNvSpPr>
            <p:nvPr/>
          </p:nvSpPr>
          <p:spPr bwMode="auto">
            <a:xfrm>
              <a:off x="3072" y="3072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8" name="Line 88"/>
            <p:cNvSpPr>
              <a:spLocks noChangeShapeType="1"/>
            </p:cNvSpPr>
            <p:nvPr/>
          </p:nvSpPr>
          <p:spPr bwMode="auto">
            <a:xfrm>
              <a:off x="3072" y="3072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7" name="Group 81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4224" y="3456"/>
              <a:ext cx="336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4560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90" name="Rectangle 74"/>
            <p:cNvSpPr>
              <a:spLocks noChangeArrowheads="1"/>
            </p:cNvSpPr>
            <p:nvPr/>
          </p:nvSpPr>
          <p:spPr bwMode="auto">
            <a:xfrm>
              <a:off x="4752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57150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60198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63246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66294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7162800" y="4724400"/>
            <a:ext cx="1981200" cy="9144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L1 Cache Absorbs</a:t>
            </a:r>
          </a:p>
          <a:p>
            <a:pPr algn="ctr"/>
            <a:r>
              <a:rPr lang="en-US"/>
              <a:t>Redundant</a:t>
            </a:r>
          </a:p>
          <a:p>
            <a:pPr algn="ctr"/>
            <a:r>
              <a:rPr lang="en-US"/>
              <a:t>Memory Traffic</a:t>
            </a:r>
          </a:p>
        </p:txBody>
      </p:sp>
      <p:sp>
        <p:nvSpPr>
          <p:cNvPr id="9304" name="Rectangle 88"/>
          <p:cNvSpPr>
            <a:spLocks noChangeArrowheads="1"/>
          </p:cNvSpPr>
          <p:nvPr/>
        </p:nvSpPr>
        <p:spPr bwMode="auto">
          <a:xfrm>
            <a:off x="7239000" y="5791200"/>
            <a:ext cx="1828800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L1$ Port Conflict</a:t>
            </a:r>
          </a:p>
        </p:txBody>
      </p:sp>
      <p:sp>
        <p:nvSpPr>
          <p:cNvPr id="81" name="Oval 80"/>
          <p:cNvSpPr/>
          <p:nvPr/>
        </p:nvSpPr>
        <p:spPr>
          <a:xfrm>
            <a:off x="2819400" y="3810000"/>
            <a:ext cx="3048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3048000" y="3810000"/>
            <a:ext cx="3048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3352800" y="3810000"/>
            <a:ext cx="3048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3581400" y="3810000"/>
            <a:ext cx="3048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uiExpand="1" build="p"/>
      <p:bldP spid="27744" grpId="0"/>
      <p:bldP spid="27745" grpId="0"/>
      <p:bldP spid="9299" grpId="0" animBg="1"/>
      <p:bldP spid="9300" grpId="0" animBg="1"/>
      <p:bldP spid="9301" grpId="0" animBg="1"/>
      <p:bldP spid="9302" grpId="0" animBg="1"/>
      <p:bldP spid="9303" grpId="0" animBg="1"/>
      <p:bldP spid="9304" grpId="0" animBg="1"/>
      <p:bldP spid="81" grpId="0" animBg="1"/>
      <p:bldP spid="82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242C08C-124B-419D-802A-059473B0F50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DWF Pathologies:</a:t>
            </a:r>
            <a:br>
              <a:rPr lang="en-US" sz="3800" smtClean="0"/>
            </a:br>
            <a:r>
              <a:rPr lang="en-US" sz="3800" smtClean="0"/>
              <a:t>Implicit Warp Sync.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CUDA applications depend on the lockstep execution of “static warps”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E.g. Task Queue in Ray Tracing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667000" y="2667000"/>
            <a:ext cx="3276600" cy="914400"/>
            <a:chOff x="1680" y="1680"/>
            <a:chExt cx="2064" cy="57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304" y="1680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  0 ... 31</a:t>
              </a:r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304" y="1872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32 ... 63</a:t>
              </a:r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304" y="2064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64 ... 95</a:t>
              </a: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680" y="1680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0</a:t>
              </a: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1680" y="1872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1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1680" y="2064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2</a:t>
              </a:r>
            </a:p>
          </p:txBody>
        </p:sp>
      </p:grpSp>
      <p:sp>
        <p:nvSpPr>
          <p:cNvPr id="31756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647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int wid = tid.x / 32; </a:t>
            </a:r>
          </a:p>
          <a:p>
            <a:r>
              <a:rPr lang="en-US" b="1">
                <a:latin typeface="Courier New" pitchFamily="49" charset="0"/>
              </a:rPr>
              <a:t>if (tid.x % 32 == 0) {</a:t>
            </a:r>
          </a:p>
          <a:p>
            <a:r>
              <a:rPr lang="en-US" b="1">
                <a:latin typeface="Courier New" pitchFamily="49" charset="0"/>
              </a:rPr>
              <a:t>  sharedTaskID[wid] = atomicAdd(g_TaskID, 32);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  <a:p>
            <a:r>
              <a:rPr lang="en-US" b="1">
                <a:latin typeface="Courier New" pitchFamily="49" charset="0"/>
              </a:rPr>
              <a:t>my_TaskID = sharedTaskID[wid] + tid.x % 32; </a:t>
            </a:r>
          </a:p>
          <a:p>
            <a:r>
              <a:rPr lang="en-US" b="1">
                <a:latin typeface="Courier New" pitchFamily="49" charset="0"/>
              </a:rPr>
              <a:t>ProcessTask(my_TaskID);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838200" y="4876800"/>
            <a:ext cx="7391400" cy="915988"/>
            <a:chOff x="912" y="2928"/>
            <a:chExt cx="4368" cy="577"/>
          </a:xfrm>
        </p:grpSpPr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1488" y="3216"/>
              <a:ext cx="379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912" y="2928"/>
              <a:ext cx="52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Implicit</a:t>
              </a:r>
            </a:p>
            <a:p>
              <a:r>
                <a:rPr lang="en-US"/>
                <a:t>Warp</a:t>
              </a:r>
            </a:p>
            <a:p>
              <a:r>
                <a:rPr lang="en-US"/>
                <a:t>Sync.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317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34F15A8-328B-4605-B383-9BEA714D7A2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7010400" y="1676400"/>
            <a:ext cx="1066800" cy="4114800"/>
            <a:chOff x="4416" y="1056"/>
            <a:chExt cx="672" cy="2592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4416" y="1056"/>
              <a:ext cx="672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Static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4416" y="1632"/>
              <a:ext cx="672" cy="10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Dynamic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4416" y="2688"/>
              <a:ext cx="672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Static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4752" y="3312"/>
              <a:ext cx="0" cy="3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r>
              <a:rPr lang="en-US" sz="2600" smtClean="0"/>
              <a:t>Compute kernels usually contain </a:t>
            </a:r>
            <a:r>
              <a:rPr lang="en-US" sz="2600" u="sng" smtClean="0"/>
              <a:t>divergent</a:t>
            </a:r>
            <a:r>
              <a:rPr lang="en-US" sz="2600" smtClean="0"/>
              <a:t> and </a:t>
            </a:r>
            <a:r>
              <a:rPr lang="en-US" sz="2600" u="sng" smtClean="0"/>
              <a:t>non-divergent (coherent)</a:t>
            </a:r>
            <a:r>
              <a:rPr lang="en-US" sz="2600" smtClean="0"/>
              <a:t> code segments</a:t>
            </a:r>
          </a:p>
          <a:p>
            <a:r>
              <a:rPr lang="en-US" sz="2600" smtClean="0"/>
              <a:t>Coalesced memory access usually in coherent code segments</a:t>
            </a:r>
          </a:p>
          <a:p>
            <a:pPr lvl="1"/>
            <a:r>
              <a:rPr lang="en-US" sz="2400" smtClean="0"/>
              <a:t>DWF no benefit there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791200" y="1676400"/>
            <a:ext cx="10668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Coherent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791200" y="2590800"/>
            <a:ext cx="1066800" cy="167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Divergent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791200" y="4267200"/>
            <a:ext cx="10668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Coherent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324600" y="52578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8077200" y="2590800"/>
            <a:ext cx="2286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44" y="480"/>
              </a:cxn>
              <a:cxn ang="0">
                <a:pos x="0" y="0"/>
              </a:cxn>
            </a:cxnLst>
            <a:rect l="0" t="0" r="r" b="b"/>
            <a:pathLst>
              <a:path w="144" h="1056">
                <a:moveTo>
                  <a:pt x="0" y="1056"/>
                </a:moveTo>
                <a:cubicBezTo>
                  <a:pt x="72" y="856"/>
                  <a:pt x="144" y="656"/>
                  <a:pt x="144" y="480"/>
                </a:cubicBezTo>
                <a:cubicBezTo>
                  <a:pt x="144" y="304"/>
                  <a:pt x="72" y="152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6858000" y="2438400"/>
            <a:ext cx="1371600" cy="1981200"/>
            <a:chOff x="4320" y="1536"/>
            <a:chExt cx="864" cy="1248"/>
          </a:xfrm>
        </p:grpSpPr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320" y="2592"/>
              <a:ext cx="864" cy="19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Reset Warps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320" y="1536"/>
              <a:ext cx="864" cy="19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Divergence</a:t>
              </a:r>
            </a:p>
          </p:txBody>
        </p: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213725" y="369411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Recvg</a:t>
            </a:r>
          </a:p>
          <a:p>
            <a:r>
              <a:rPr lang="en-US"/>
              <a:t>Pt.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5486400" y="4343400"/>
            <a:ext cx="1676400" cy="228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Coales. LD/ST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84" grpId="0" animBg="1"/>
      <p:bldP spid="32787" grpId="0"/>
      <p:bldP spid="327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67C20E7-E6AF-4A8B-9BAF-F7D1A1D9D87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5525"/>
          </a:xfrm>
        </p:spPr>
        <p:txBody>
          <a:bodyPr/>
          <a:lstStyle/>
          <a:p>
            <a:pPr eaLnBrk="1" hangingPunct="1"/>
            <a:r>
              <a:rPr lang="en-US" dirty="0" smtClean="0"/>
              <a:t>Barrier @ Branch/</a:t>
            </a:r>
            <a:r>
              <a:rPr lang="en-US" dirty="0" err="1" smtClean="0"/>
              <a:t>reconverge</a:t>
            </a:r>
            <a:r>
              <a:rPr lang="en-US" dirty="0" smtClean="0"/>
              <a:t> pt.</a:t>
            </a:r>
          </a:p>
          <a:p>
            <a:pPr lvl="1" eaLnBrk="1" hangingPunct="1"/>
            <a:r>
              <a:rPr lang="en-US" dirty="0" smtClean="0"/>
              <a:t>All avail. threads arrive at branch</a:t>
            </a:r>
          </a:p>
          <a:p>
            <a:pPr lvl="1" eaLnBrk="1" hangingPunct="1"/>
            <a:r>
              <a:rPr lang="en-US" dirty="0" smtClean="0"/>
              <a:t>Insensitive to warp scheduling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Run a thread block like a warp</a:t>
            </a:r>
          </a:p>
          <a:p>
            <a:pPr lvl="1" eaLnBrk="1" hangingPunct="1"/>
            <a:r>
              <a:rPr lang="en-US" dirty="0" smtClean="0"/>
              <a:t>Whole block move between coherent/divergent code</a:t>
            </a:r>
          </a:p>
          <a:p>
            <a:pPr lvl="1" eaLnBrk="1" hangingPunct="1"/>
            <a:r>
              <a:rPr lang="en-US" dirty="0" smtClean="0"/>
              <a:t>Block-wide stack to track exec. paths </a:t>
            </a:r>
            <a:r>
              <a:rPr lang="en-US" dirty="0" err="1" smtClean="0"/>
              <a:t>reconvg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Warp compaction </a:t>
            </a:r>
          </a:p>
          <a:p>
            <a:pPr lvl="1" eaLnBrk="1" hangingPunct="1"/>
            <a:r>
              <a:rPr lang="en-US" dirty="0" smtClean="0"/>
              <a:t>Regrouping with all avail. threads</a:t>
            </a:r>
          </a:p>
          <a:p>
            <a:pPr lvl="1" eaLnBrk="1" hangingPunct="1"/>
            <a:r>
              <a:rPr lang="en-US" dirty="0" smtClean="0"/>
              <a:t>If no divergence, gives static warp arrangement</a:t>
            </a: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6705600" y="2133600"/>
            <a:ext cx="1674813" cy="457200"/>
            <a:chOff x="4032" y="2304"/>
            <a:chExt cx="1055" cy="288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4032" y="2304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3300"/>
                  </a:solidFill>
                  <a:sym typeface="Wingdings" pitchFamily="2" charset="2"/>
                </a:rPr>
                <a:t>Starvation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V="1">
              <a:off x="4080" y="2400"/>
              <a:ext cx="960" cy="11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6477000" y="1371600"/>
            <a:ext cx="2106613" cy="676275"/>
            <a:chOff x="4128" y="1776"/>
            <a:chExt cx="1327" cy="426"/>
          </a:xfrm>
        </p:grpSpPr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294" y="1776"/>
              <a:ext cx="116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>
                  <a:solidFill>
                    <a:srgbClr val="0066FF"/>
                  </a:solidFill>
                </a:rPr>
                <a:t>Implicit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>
                  <a:solidFill>
                    <a:srgbClr val="0066FF"/>
                  </a:solidFill>
                </a:rPr>
                <a:t>Warp Sync.</a:t>
              </a: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4128" y="1968"/>
              <a:ext cx="96" cy="96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4224" y="1872"/>
              <a:ext cx="144" cy="19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6400800" y="4724400"/>
            <a:ext cx="2527300" cy="701675"/>
            <a:chOff x="3774" y="3728"/>
            <a:chExt cx="1592" cy="442"/>
          </a:xfrm>
        </p:grpSpPr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774" y="3728"/>
              <a:ext cx="15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Extra Uncoalesced </a:t>
              </a:r>
            </a:p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Memory Access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V="1">
              <a:off x="3792" y="3792"/>
              <a:ext cx="1488" cy="33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5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A92FF19-2B3D-43D3-B0DD-6F74923D653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grpSp>
        <p:nvGrpSpPr>
          <p:cNvPr id="11270" name="Group 38"/>
          <p:cNvGrpSpPr>
            <a:grpSpLocks/>
          </p:cNvGrpSpPr>
          <p:nvPr/>
        </p:nvGrpSpPr>
        <p:grpSpPr bwMode="auto">
          <a:xfrm>
            <a:off x="304800" y="1371600"/>
            <a:ext cx="4572000" cy="304800"/>
            <a:chOff x="1728" y="3168"/>
            <a:chExt cx="2880" cy="192"/>
          </a:xfrm>
        </p:grpSpPr>
        <p:sp>
          <p:nvSpPr>
            <p:cNvPr id="11386" name="Rectangle 18"/>
            <p:cNvSpPr>
              <a:spLocks noChangeArrowheads="1"/>
            </p:cNvSpPr>
            <p:nvPr/>
          </p:nvSpPr>
          <p:spPr bwMode="auto">
            <a:xfrm>
              <a:off x="1728" y="316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11387" name="Rectangle 19"/>
            <p:cNvSpPr>
              <a:spLocks noChangeArrowheads="1"/>
            </p:cNvSpPr>
            <p:nvPr/>
          </p:nvSpPr>
          <p:spPr bwMode="auto">
            <a:xfrm>
              <a:off x="2016" y="316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11388" name="Rectangle 20"/>
            <p:cNvSpPr>
              <a:spLocks noChangeArrowheads="1"/>
            </p:cNvSpPr>
            <p:nvPr/>
          </p:nvSpPr>
          <p:spPr bwMode="auto">
            <a:xfrm>
              <a:off x="2304" y="3168"/>
              <a:ext cx="2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Active Threads</a:t>
              </a:r>
            </a:p>
          </p:txBody>
        </p:sp>
      </p:grpSp>
      <p:grpSp>
        <p:nvGrpSpPr>
          <p:cNvPr id="11271" name="Group 71"/>
          <p:cNvGrpSpPr>
            <a:grpSpLocks/>
          </p:cNvGrpSpPr>
          <p:nvPr/>
        </p:nvGrpSpPr>
        <p:grpSpPr bwMode="auto">
          <a:xfrm>
            <a:off x="304800" y="1676400"/>
            <a:ext cx="4572000" cy="304800"/>
            <a:chOff x="2640" y="1392"/>
            <a:chExt cx="2880" cy="192"/>
          </a:xfrm>
        </p:grpSpPr>
        <p:sp>
          <p:nvSpPr>
            <p:cNvPr id="11372" name="Rectangle 22"/>
            <p:cNvSpPr>
              <a:spLocks noChangeArrowheads="1"/>
            </p:cNvSpPr>
            <p:nvPr/>
          </p:nvSpPr>
          <p:spPr bwMode="auto">
            <a:xfrm>
              <a:off x="2640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1373" name="Rectangle 23"/>
            <p:cNvSpPr>
              <a:spLocks noChangeArrowheads="1"/>
            </p:cNvSpPr>
            <p:nvPr/>
          </p:nvSpPr>
          <p:spPr bwMode="auto">
            <a:xfrm>
              <a:off x="2928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1374" name="Rectangle 25"/>
            <p:cNvSpPr>
              <a:spLocks noChangeArrowheads="1"/>
            </p:cNvSpPr>
            <p:nvPr/>
          </p:nvSpPr>
          <p:spPr bwMode="auto">
            <a:xfrm>
              <a:off x="3216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75" name="Rectangle 26"/>
            <p:cNvSpPr>
              <a:spLocks noChangeArrowheads="1"/>
            </p:cNvSpPr>
            <p:nvPr/>
          </p:nvSpPr>
          <p:spPr bwMode="auto">
            <a:xfrm>
              <a:off x="3408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76" name="Rectangle 27"/>
            <p:cNvSpPr>
              <a:spLocks noChangeArrowheads="1"/>
            </p:cNvSpPr>
            <p:nvPr/>
          </p:nvSpPr>
          <p:spPr bwMode="auto">
            <a:xfrm>
              <a:off x="3600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77" name="Rectangle 28"/>
            <p:cNvSpPr>
              <a:spLocks noChangeArrowheads="1"/>
            </p:cNvSpPr>
            <p:nvPr/>
          </p:nvSpPr>
          <p:spPr bwMode="auto">
            <a:xfrm>
              <a:off x="3792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78" name="Rectangle 29"/>
            <p:cNvSpPr>
              <a:spLocks noChangeArrowheads="1"/>
            </p:cNvSpPr>
            <p:nvPr/>
          </p:nvSpPr>
          <p:spPr bwMode="auto">
            <a:xfrm>
              <a:off x="3984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79" name="Rectangle 30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80" name="Rectangle 31"/>
            <p:cNvSpPr>
              <a:spLocks noChangeArrowheads="1"/>
            </p:cNvSpPr>
            <p:nvPr/>
          </p:nvSpPr>
          <p:spPr bwMode="auto">
            <a:xfrm>
              <a:off x="4368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81" name="Rectangle 32"/>
            <p:cNvSpPr>
              <a:spLocks noChangeArrowheads="1"/>
            </p:cNvSpPr>
            <p:nvPr/>
          </p:nvSpPr>
          <p:spPr bwMode="auto">
            <a:xfrm>
              <a:off x="4560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82" name="Rectangle 33"/>
            <p:cNvSpPr>
              <a:spLocks noChangeArrowheads="1"/>
            </p:cNvSpPr>
            <p:nvPr/>
          </p:nvSpPr>
          <p:spPr bwMode="auto">
            <a:xfrm>
              <a:off x="4752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83" name="Rectangle 34"/>
            <p:cNvSpPr>
              <a:spLocks noChangeArrowheads="1"/>
            </p:cNvSpPr>
            <p:nvPr/>
          </p:nvSpPr>
          <p:spPr bwMode="auto">
            <a:xfrm>
              <a:off x="4944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84" name="Rectangle 35"/>
            <p:cNvSpPr>
              <a:spLocks noChangeArrowheads="1"/>
            </p:cNvSpPr>
            <p:nvPr/>
          </p:nvSpPr>
          <p:spPr bwMode="auto">
            <a:xfrm>
              <a:off x="5136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85" name="Rectangle 36"/>
            <p:cNvSpPr>
              <a:spLocks noChangeArrowheads="1"/>
            </p:cNvSpPr>
            <p:nvPr/>
          </p:nvSpPr>
          <p:spPr bwMode="auto">
            <a:xfrm>
              <a:off x="5328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04800" y="1981200"/>
            <a:ext cx="4572000" cy="304800"/>
            <a:chOff x="2640" y="1584"/>
            <a:chExt cx="2880" cy="192"/>
          </a:xfrm>
        </p:grpSpPr>
        <p:sp>
          <p:nvSpPr>
            <p:cNvPr id="11358" name="Rectangle 40"/>
            <p:cNvSpPr>
              <a:spLocks noChangeArrowheads="1"/>
            </p:cNvSpPr>
            <p:nvPr/>
          </p:nvSpPr>
          <p:spPr bwMode="auto">
            <a:xfrm>
              <a:off x="2640" y="1584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1359" name="Rectangle 41"/>
            <p:cNvSpPr>
              <a:spLocks noChangeArrowheads="1"/>
            </p:cNvSpPr>
            <p:nvPr/>
          </p:nvSpPr>
          <p:spPr bwMode="auto">
            <a:xfrm>
              <a:off x="2928" y="1584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60" name="Rectangle 42"/>
            <p:cNvSpPr>
              <a:spLocks noChangeArrowheads="1"/>
            </p:cNvSpPr>
            <p:nvPr/>
          </p:nvSpPr>
          <p:spPr bwMode="auto">
            <a:xfrm>
              <a:off x="3216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61" name="Rectangle 43"/>
            <p:cNvSpPr>
              <a:spLocks noChangeArrowheads="1"/>
            </p:cNvSpPr>
            <p:nvPr/>
          </p:nvSpPr>
          <p:spPr bwMode="auto">
            <a:xfrm>
              <a:off x="3408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62" name="Rectangle 44"/>
            <p:cNvSpPr>
              <a:spLocks noChangeArrowheads="1"/>
            </p:cNvSpPr>
            <p:nvPr/>
          </p:nvSpPr>
          <p:spPr bwMode="auto">
            <a:xfrm>
              <a:off x="3600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63" name="Rectangle 45"/>
            <p:cNvSpPr>
              <a:spLocks noChangeArrowheads="1"/>
            </p:cNvSpPr>
            <p:nvPr/>
          </p:nvSpPr>
          <p:spPr bwMode="auto">
            <a:xfrm>
              <a:off x="3792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64" name="Rectangle 46"/>
            <p:cNvSpPr>
              <a:spLocks noChangeArrowheads="1"/>
            </p:cNvSpPr>
            <p:nvPr/>
          </p:nvSpPr>
          <p:spPr bwMode="auto">
            <a:xfrm>
              <a:off x="3984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5" name="Rectangle 47"/>
            <p:cNvSpPr>
              <a:spLocks noChangeArrowheads="1"/>
            </p:cNvSpPr>
            <p:nvPr/>
          </p:nvSpPr>
          <p:spPr bwMode="auto">
            <a:xfrm>
              <a:off x="4176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66" name="Rectangle 48"/>
            <p:cNvSpPr>
              <a:spLocks noChangeArrowheads="1"/>
            </p:cNvSpPr>
            <p:nvPr/>
          </p:nvSpPr>
          <p:spPr bwMode="auto">
            <a:xfrm>
              <a:off x="4368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7" name="Rectangle 49"/>
            <p:cNvSpPr>
              <a:spLocks noChangeArrowheads="1"/>
            </p:cNvSpPr>
            <p:nvPr/>
          </p:nvSpPr>
          <p:spPr bwMode="auto">
            <a:xfrm>
              <a:off x="4560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8" name="Rectangle 50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69" name="Rectangle 51"/>
            <p:cNvSpPr>
              <a:spLocks noChangeArrowheads="1"/>
            </p:cNvSpPr>
            <p:nvPr/>
          </p:nvSpPr>
          <p:spPr bwMode="auto">
            <a:xfrm>
              <a:off x="4944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70" name="Rectangle 52"/>
            <p:cNvSpPr>
              <a:spLocks noChangeArrowheads="1"/>
            </p:cNvSpPr>
            <p:nvPr/>
          </p:nvSpPr>
          <p:spPr bwMode="auto">
            <a:xfrm>
              <a:off x="5136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71" name="Rectangle 53"/>
            <p:cNvSpPr>
              <a:spLocks noChangeArrowheads="1"/>
            </p:cNvSpPr>
            <p:nvPr/>
          </p:nvSpPr>
          <p:spPr bwMode="auto">
            <a:xfrm>
              <a:off x="5328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04800" y="2286000"/>
            <a:ext cx="4572000" cy="304800"/>
            <a:chOff x="2640" y="1776"/>
            <a:chExt cx="2880" cy="192"/>
          </a:xfrm>
        </p:grpSpPr>
        <p:sp>
          <p:nvSpPr>
            <p:cNvPr id="11344" name="Rectangle 55"/>
            <p:cNvSpPr>
              <a:spLocks noChangeArrowheads="1"/>
            </p:cNvSpPr>
            <p:nvPr/>
          </p:nvSpPr>
          <p:spPr bwMode="auto">
            <a:xfrm>
              <a:off x="2640" y="177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1345" name="Rectangle 56"/>
            <p:cNvSpPr>
              <a:spLocks noChangeArrowheads="1"/>
            </p:cNvSpPr>
            <p:nvPr/>
          </p:nvSpPr>
          <p:spPr bwMode="auto">
            <a:xfrm>
              <a:off x="2928" y="177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46" name="Rectangle 57"/>
            <p:cNvSpPr>
              <a:spLocks noChangeArrowheads="1"/>
            </p:cNvSpPr>
            <p:nvPr/>
          </p:nvSpPr>
          <p:spPr bwMode="auto">
            <a:xfrm>
              <a:off x="3216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47" name="Rectangle 58"/>
            <p:cNvSpPr>
              <a:spLocks noChangeArrowheads="1"/>
            </p:cNvSpPr>
            <p:nvPr/>
          </p:nvSpPr>
          <p:spPr bwMode="auto">
            <a:xfrm>
              <a:off x="3408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48" name="Rectangle 59"/>
            <p:cNvSpPr>
              <a:spLocks noChangeArrowheads="1"/>
            </p:cNvSpPr>
            <p:nvPr/>
          </p:nvSpPr>
          <p:spPr bwMode="auto">
            <a:xfrm>
              <a:off x="3600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49" name="Rectangle 60"/>
            <p:cNvSpPr>
              <a:spLocks noChangeArrowheads="1"/>
            </p:cNvSpPr>
            <p:nvPr/>
          </p:nvSpPr>
          <p:spPr bwMode="auto">
            <a:xfrm>
              <a:off x="3792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50" name="Rectangle 61"/>
            <p:cNvSpPr>
              <a:spLocks noChangeArrowheads="1"/>
            </p:cNvSpPr>
            <p:nvPr/>
          </p:nvSpPr>
          <p:spPr bwMode="auto">
            <a:xfrm>
              <a:off x="3984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51" name="Rectangle 62"/>
            <p:cNvSpPr>
              <a:spLocks noChangeArrowheads="1"/>
            </p:cNvSpPr>
            <p:nvPr/>
          </p:nvSpPr>
          <p:spPr bwMode="auto">
            <a:xfrm>
              <a:off x="4176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52" name="Rectangle 63"/>
            <p:cNvSpPr>
              <a:spLocks noChangeArrowheads="1"/>
            </p:cNvSpPr>
            <p:nvPr/>
          </p:nvSpPr>
          <p:spPr bwMode="auto">
            <a:xfrm>
              <a:off x="4368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53" name="Rectangle 64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54" name="Rectangle 65"/>
            <p:cNvSpPr>
              <a:spLocks noChangeArrowheads="1"/>
            </p:cNvSpPr>
            <p:nvPr/>
          </p:nvSpPr>
          <p:spPr bwMode="auto">
            <a:xfrm>
              <a:off x="4752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55" name="Rectangle 66"/>
            <p:cNvSpPr>
              <a:spLocks noChangeArrowheads="1"/>
            </p:cNvSpPr>
            <p:nvPr/>
          </p:nvSpPr>
          <p:spPr bwMode="auto">
            <a:xfrm>
              <a:off x="4944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56" name="Rectangle 67"/>
            <p:cNvSpPr>
              <a:spLocks noChangeArrowheads="1"/>
            </p:cNvSpPr>
            <p:nvPr/>
          </p:nvSpPr>
          <p:spPr bwMode="auto">
            <a:xfrm>
              <a:off x="5136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57" name="Rectangle 68"/>
            <p:cNvSpPr>
              <a:spLocks noChangeArrowheads="1"/>
            </p:cNvSpPr>
            <p:nvPr/>
          </p:nvSpPr>
          <p:spPr bwMode="auto">
            <a:xfrm>
              <a:off x="5328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304800" y="1676400"/>
            <a:ext cx="4572000" cy="304800"/>
            <a:chOff x="2640" y="1392"/>
            <a:chExt cx="2880" cy="192"/>
          </a:xfrm>
        </p:grpSpPr>
        <p:sp>
          <p:nvSpPr>
            <p:cNvPr id="11330" name="Rectangle 73"/>
            <p:cNvSpPr>
              <a:spLocks noChangeArrowheads="1"/>
            </p:cNvSpPr>
            <p:nvPr/>
          </p:nvSpPr>
          <p:spPr bwMode="auto">
            <a:xfrm>
              <a:off x="2640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31" name="Rectangle 74"/>
            <p:cNvSpPr>
              <a:spLocks noChangeArrowheads="1"/>
            </p:cNvSpPr>
            <p:nvPr/>
          </p:nvSpPr>
          <p:spPr bwMode="auto">
            <a:xfrm>
              <a:off x="2928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1332" name="Rectangle 75"/>
            <p:cNvSpPr>
              <a:spLocks noChangeArrowheads="1"/>
            </p:cNvSpPr>
            <p:nvPr/>
          </p:nvSpPr>
          <p:spPr bwMode="auto">
            <a:xfrm>
              <a:off x="3216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33" name="Rectangle 76"/>
            <p:cNvSpPr>
              <a:spLocks noChangeArrowheads="1"/>
            </p:cNvSpPr>
            <p:nvPr/>
          </p:nvSpPr>
          <p:spPr bwMode="auto">
            <a:xfrm>
              <a:off x="3408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34" name="Rectangle 77"/>
            <p:cNvSpPr>
              <a:spLocks noChangeArrowheads="1"/>
            </p:cNvSpPr>
            <p:nvPr/>
          </p:nvSpPr>
          <p:spPr bwMode="auto">
            <a:xfrm>
              <a:off x="3600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35" name="Rectangle 78"/>
            <p:cNvSpPr>
              <a:spLocks noChangeArrowheads="1"/>
            </p:cNvSpPr>
            <p:nvPr/>
          </p:nvSpPr>
          <p:spPr bwMode="auto">
            <a:xfrm>
              <a:off x="3792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36" name="Rectangle 79"/>
            <p:cNvSpPr>
              <a:spLocks noChangeArrowheads="1"/>
            </p:cNvSpPr>
            <p:nvPr/>
          </p:nvSpPr>
          <p:spPr bwMode="auto">
            <a:xfrm>
              <a:off x="3984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37" name="Rectangle 80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38" name="Rectangle 81"/>
            <p:cNvSpPr>
              <a:spLocks noChangeArrowheads="1"/>
            </p:cNvSpPr>
            <p:nvPr/>
          </p:nvSpPr>
          <p:spPr bwMode="auto">
            <a:xfrm>
              <a:off x="4368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39" name="Rectangle 82"/>
            <p:cNvSpPr>
              <a:spLocks noChangeArrowheads="1"/>
            </p:cNvSpPr>
            <p:nvPr/>
          </p:nvSpPr>
          <p:spPr bwMode="auto">
            <a:xfrm>
              <a:off x="4560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40" name="Rectangle 83"/>
            <p:cNvSpPr>
              <a:spLocks noChangeArrowheads="1"/>
            </p:cNvSpPr>
            <p:nvPr/>
          </p:nvSpPr>
          <p:spPr bwMode="auto">
            <a:xfrm>
              <a:off x="4752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41" name="Rectangle 84"/>
            <p:cNvSpPr>
              <a:spLocks noChangeArrowheads="1"/>
            </p:cNvSpPr>
            <p:nvPr/>
          </p:nvSpPr>
          <p:spPr bwMode="auto">
            <a:xfrm>
              <a:off x="4944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42" name="Rectangle 85"/>
            <p:cNvSpPr>
              <a:spLocks noChangeArrowheads="1"/>
            </p:cNvSpPr>
            <p:nvPr/>
          </p:nvSpPr>
          <p:spPr bwMode="auto">
            <a:xfrm>
              <a:off x="5136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43" name="Rectangle 86"/>
            <p:cNvSpPr>
              <a:spLocks noChangeArrowheads="1"/>
            </p:cNvSpPr>
            <p:nvPr/>
          </p:nvSpPr>
          <p:spPr bwMode="auto">
            <a:xfrm>
              <a:off x="5328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sp>
        <p:nvSpPr>
          <p:cNvPr id="11275" name="Line 87"/>
          <p:cNvSpPr>
            <a:spLocks noChangeShapeType="1"/>
          </p:cNvSpPr>
          <p:nvPr/>
        </p:nvSpPr>
        <p:spPr bwMode="auto">
          <a:xfrm>
            <a:off x="7086600" y="12954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Text Box 88"/>
          <p:cNvSpPr txBox="1">
            <a:spLocks noChangeArrowheads="1"/>
          </p:cNvSpPr>
          <p:nvPr/>
        </p:nvSpPr>
        <p:spPr bwMode="auto">
          <a:xfrm rot="-5400000">
            <a:off x="6852444" y="6025356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181600" y="3048000"/>
            <a:ext cx="1752600" cy="609600"/>
            <a:chOff x="4368" y="2016"/>
            <a:chExt cx="1104" cy="384"/>
          </a:xfrm>
        </p:grpSpPr>
        <p:sp>
          <p:nvSpPr>
            <p:cNvPr id="11326" name="Rectangle 90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11327" name="Rectangle 91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28" name="Rectangle 92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11329" name="Rectangle 93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5181600" y="3733800"/>
            <a:ext cx="1752600" cy="609600"/>
            <a:chOff x="4368" y="2016"/>
            <a:chExt cx="1104" cy="384"/>
          </a:xfrm>
        </p:grpSpPr>
        <p:sp>
          <p:nvSpPr>
            <p:cNvPr id="11322" name="Rectangle 95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11323" name="Rectangle 96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324" name="Rectangle 97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11325" name="Rectangle 98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5181600" y="1447800"/>
            <a:ext cx="1752600" cy="914400"/>
            <a:chOff x="4080" y="1104"/>
            <a:chExt cx="1104" cy="576"/>
          </a:xfrm>
        </p:grpSpPr>
        <p:sp>
          <p:nvSpPr>
            <p:cNvPr id="11316" name="Rectangle 110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17" name="Rectangle 111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18" name="Rectangle 112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19" name="Rectangle 113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20" name="Rectangle 114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21" name="Rectangle 115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5181600" y="4419600"/>
            <a:ext cx="1752600" cy="914400"/>
            <a:chOff x="4080" y="1104"/>
            <a:chExt cx="1104" cy="576"/>
          </a:xfrm>
        </p:grpSpPr>
        <p:sp>
          <p:nvSpPr>
            <p:cNvPr id="11310" name="Rectangle 118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11" name="Rectangle 119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312" name="Rectangle 120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13" name="Rectangle 121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314" name="Rectangle 122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15" name="Rectangle 123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11281" name="Text Box 124"/>
          <p:cNvSpPr txBox="1">
            <a:spLocks noChangeArrowheads="1"/>
          </p:cNvSpPr>
          <p:nvPr/>
        </p:nvSpPr>
        <p:spPr bwMode="auto">
          <a:xfrm>
            <a:off x="1524000" y="3124200"/>
            <a:ext cx="2971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A: K = A[tid.x];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39000" y="1447800"/>
            <a:ext cx="1752600" cy="914400"/>
            <a:chOff x="4080" y="1104"/>
            <a:chExt cx="1104" cy="576"/>
          </a:xfrm>
        </p:grpSpPr>
        <p:sp>
          <p:nvSpPr>
            <p:cNvPr id="11304" name="Rectangle 126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05" name="Rectangle 127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06" name="Rectangle 128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07" name="Rectangle 129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08" name="Rectangle 130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09" name="Rectangle 131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</p:grp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7239000" y="3048000"/>
            <a:ext cx="1752600" cy="914400"/>
            <a:chOff x="4080" y="1104"/>
            <a:chExt cx="1104" cy="576"/>
          </a:xfrm>
        </p:grpSpPr>
        <p:sp>
          <p:nvSpPr>
            <p:cNvPr id="11298" name="Rectangle 133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--  7  8</a:t>
              </a:r>
            </a:p>
          </p:txBody>
        </p:sp>
        <p:sp>
          <p:nvSpPr>
            <p:cNvPr id="11299" name="Rectangle 134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00" name="Rectangle 135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-- -- 11 12</a:t>
              </a:r>
            </a:p>
          </p:txBody>
        </p:sp>
        <p:sp>
          <p:nvSpPr>
            <p:cNvPr id="11301" name="Rectangle 136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02" name="Rectangle 137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-- --</a:t>
              </a:r>
            </a:p>
          </p:txBody>
        </p:sp>
        <p:sp>
          <p:nvSpPr>
            <p:cNvPr id="11303" name="Rectangle 138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7239000" y="4038600"/>
            <a:ext cx="1752600" cy="914400"/>
            <a:chOff x="4080" y="1104"/>
            <a:chExt cx="1104" cy="576"/>
          </a:xfrm>
        </p:grpSpPr>
        <p:sp>
          <p:nvSpPr>
            <p:cNvPr id="11292" name="Rectangle 140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  6  -- --</a:t>
              </a:r>
            </a:p>
          </p:txBody>
        </p:sp>
        <p:sp>
          <p:nvSpPr>
            <p:cNvPr id="11293" name="Rectangle 141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294" name="Rectangle 142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10 -- --</a:t>
              </a:r>
            </a:p>
          </p:txBody>
        </p:sp>
        <p:sp>
          <p:nvSpPr>
            <p:cNvPr id="11295" name="Rectangle 143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296" name="Rectangle 144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  --  3  4</a:t>
              </a:r>
            </a:p>
          </p:txBody>
        </p:sp>
        <p:sp>
          <p:nvSpPr>
            <p:cNvPr id="11297" name="Rectangle 145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7239000" y="5029200"/>
            <a:ext cx="1752600" cy="914400"/>
            <a:chOff x="4080" y="1104"/>
            <a:chExt cx="1104" cy="576"/>
          </a:xfrm>
        </p:grpSpPr>
        <p:sp>
          <p:nvSpPr>
            <p:cNvPr id="11286" name="Rectangle 147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287" name="Rectangle 148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288" name="Rectangle 149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289" name="Rectangle 150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290" name="Rectangle 151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1  2  7  8</a:t>
              </a:r>
            </a:p>
          </p:txBody>
        </p:sp>
        <p:sp>
          <p:nvSpPr>
            <p:cNvPr id="11291" name="Rectangle 152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6096000" y="24384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>
            <a:off x="8153400" y="24384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11419" name="Group 155"/>
          <p:cNvGrpSpPr>
            <a:grpSpLocks/>
          </p:cNvGrpSpPr>
          <p:nvPr/>
        </p:nvGrpSpPr>
        <p:grpSpPr bwMode="auto">
          <a:xfrm>
            <a:off x="1219200" y="1981200"/>
            <a:ext cx="1219200" cy="609600"/>
            <a:chOff x="816" y="3456"/>
            <a:chExt cx="768" cy="384"/>
          </a:xfrm>
        </p:grpSpPr>
        <p:sp>
          <p:nvSpPr>
            <p:cNvPr id="11395" name="Rectangle 57"/>
            <p:cNvSpPr>
              <a:spLocks noChangeArrowheads="1"/>
            </p:cNvSpPr>
            <p:nvPr/>
          </p:nvSpPr>
          <p:spPr bwMode="auto">
            <a:xfrm>
              <a:off x="816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6" name="Rectangle 58"/>
            <p:cNvSpPr>
              <a:spLocks noChangeArrowheads="1"/>
            </p:cNvSpPr>
            <p:nvPr/>
          </p:nvSpPr>
          <p:spPr bwMode="auto">
            <a:xfrm>
              <a:off x="1008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7" name="Rectangle 59"/>
            <p:cNvSpPr>
              <a:spLocks noChangeArrowheads="1"/>
            </p:cNvSpPr>
            <p:nvPr/>
          </p:nvSpPr>
          <p:spPr bwMode="auto">
            <a:xfrm>
              <a:off x="1200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8" name="Rectangle 60"/>
            <p:cNvSpPr>
              <a:spLocks noChangeArrowheads="1"/>
            </p:cNvSpPr>
            <p:nvPr/>
          </p:nvSpPr>
          <p:spPr bwMode="auto">
            <a:xfrm>
              <a:off x="1392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7" name="Rectangle 57"/>
            <p:cNvSpPr>
              <a:spLocks noChangeArrowheads="1"/>
            </p:cNvSpPr>
            <p:nvPr/>
          </p:nvSpPr>
          <p:spPr bwMode="auto">
            <a:xfrm>
              <a:off x="816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8" name="Rectangle 58"/>
            <p:cNvSpPr>
              <a:spLocks noChangeArrowheads="1"/>
            </p:cNvSpPr>
            <p:nvPr/>
          </p:nvSpPr>
          <p:spPr bwMode="auto">
            <a:xfrm>
              <a:off x="1008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9" name="Rectangle 59"/>
            <p:cNvSpPr>
              <a:spLocks noChangeArrowheads="1"/>
            </p:cNvSpPr>
            <p:nvPr/>
          </p:nvSpPr>
          <p:spPr bwMode="auto">
            <a:xfrm>
              <a:off x="1200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10" name="Rectangle 60"/>
            <p:cNvSpPr>
              <a:spLocks noChangeArrowheads="1"/>
            </p:cNvSpPr>
            <p:nvPr/>
          </p:nvSpPr>
          <p:spPr bwMode="auto">
            <a:xfrm>
              <a:off x="1392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</p:grpSp>
      <p:grpSp>
        <p:nvGrpSpPr>
          <p:cNvPr id="11420" name="Group 156"/>
          <p:cNvGrpSpPr>
            <a:grpSpLocks/>
          </p:cNvGrpSpPr>
          <p:nvPr/>
        </p:nvGrpSpPr>
        <p:grpSpPr bwMode="auto">
          <a:xfrm>
            <a:off x="2438400" y="1981200"/>
            <a:ext cx="1219200" cy="609600"/>
            <a:chOff x="1584" y="3456"/>
            <a:chExt cx="768" cy="384"/>
          </a:xfrm>
        </p:grpSpPr>
        <p:sp>
          <p:nvSpPr>
            <p:cNvPr id="11399" name="Rectangle 61"/>
            <p:cNvSpPr>
              <a:spLocks noChangeArrowheads="1"/>
            </p:cNvSpPr>
            <p:nvPr/>
          </p:nvSpPr>
          <p:spPr bwMode="auto">
            <a:xfrm>
              <a:off x="1584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0" name="Rectangle 62"/>
            <p:cNvSpPr>
              <a:spLocks noChangeArrowheads="1"/>
            </p:cNvSpPr>
            <p:nvPr/>
          </p:nvSpPr>
          <p:spPr bwMode="auto">
            <a:xfrm>
              <a:off x="1776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1" name="Rectangle 63"/>
            <p:cNvSpPr>
              <a:spLocks noChangeArrowheads="1"/>
            </p:cNvSpPr>
            <p:nvPr/>
          </p:nvSpPr>
          <p:spPr bwMode="auto">
            <a:xfrm>
              <a:off x="1968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2" name="Rectangle 64"/>
            <p:cNvSpPr>
              <a:spLocks noChangeArrowheads="1"/>
            </p:cNvSpPr>
            <p:nvPr/>
          </p:nvSpPr>
          <p:spPr bwMode="auto">
            <a:xfrm>
              <a:off x="2160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1" name="Rectangle 61"/>
            <p:cNvSpPr>
              <a:spLocks noChangeArrowheads="1"/>
            </p:cNvSpPr>
            <p:nvPr/>
          </p:nvSpPr>
          <p:spPr bwMode="auto">
            <a:xfrm>
              <a:off x="1584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2" name="Rectangle 62"/>
            <p:cNvSpPr>
              <a:spLocks noChangeArrowheads="1"/>
            </p:cNvSpPr>
            <p:nvPr/>
          </p:nvSpPr>
          <p:spPr bwMode="auto">
            <a:xfrm>
              <a:off x="1776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3" name="Rectangle 63"/>
            <p:cNvSpPr>
              <a:spLocks noChangeArrowheads="1"/>
            </p:cNvSpPr>
            <p:nvPr/>
          </p:nvSpPr>
          <p:spPr bwMode="auto">
            <a:xfrm>
              <a:off x="1968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4" name="Rectangle 64"/>
            <p:cNvSpPr>
              <a:spLocks noChangeArrowheads="1"/>
            </p:cNvSpPr>
            <p:nvPr/>
          </p:nvSpPr>
          <p:spPr bwMode="auto">
            <a:xfrm>
              <a:off x="2160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</p:grpSp>
      <p:grpSp>
        <p:nvGrpSpPr>
          <p:cNvPr id="11421" name="Group 157"/>
          <p:cNvGrpSpPr>
            <a:grpSpLocks/>
          </p:cNvGrpSpPr>
          <p:nvPr/>
        </p:nvGrpSpPr>
        <p:grpSpPr bwMode="auto">
          <a:xfrm>
            <a:off x="3657600" y="1981200"/>
            <a:ext cx="1219200" cy="609600"/>
            <a:chOff x="2352" y="3456"/>
            <a:chExt cx="768" cy="384"/>
          </a:xfrm>
        </p:grpSpPr>
        <p:sp>
          <p:nvSpPr>
            <p:cNvPr id="11403" name="Rectangle 65"/>
            <p:cNvSpPr>
              <a:spLocks noChangeArrowheads="1"/>
            </p:cNvSpPr>
            <p:nvPr/>
          </p:nvSpPr>
          <p:spPr bwMode="auto">
            <a:xfrm>
              <a:off x="2352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4" name="Rectangle 66"/>
            <p:cNvSpPr>
              <a:spLocks noChangeArrowheads="1"/>
            </p:cNvSpPr>
            <p:nvPr/>
          </p:nvSpPr>
          <p:spPr bwMode="auto">
            <a:xfrm>
              <a:off x="2544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5" name="Rectangle 67"/>
            <p:cNvSpPr>
              <a:spLocks noChangeArrowheads="1"/>
            </p:cNvSpPr>
            <p:nvPr/>
          </p:nvSpPr>
          <p:spPr bwMode="auto">
            <a:xfrm>
              <a:off x="2736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6" name="Rectangle 68"/>
            <p:cNvSpPr>
              <a:spLocks noChangeArrowheads="1"/>
            </p:cNvSpPr>
            <p:nvPr/>
          </p:nvSpPr>
          <p:spPr bwMode="auto">
            <a:xfrm>
              <a:off x="2928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5" name="Rectangle 65"/>
            <p:cNvSpPr>
              <a:spLocks noChangeArrowheads="1"/>
            </p:cNvSpPr>
            <p:nvPr/>
          </p:nvSpPr>
          <p:spPr bwMode="auto">
            <a:xfrm>
              <a:off x="2352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6" name="Rectangle 66"/>
            <p:cNvSpPr>
              <a:spLocks noChangeArrowheads="1"/>
            </p:cNvSpPr>
            <p:nvPr/>
          </p:nvSpPr>
          <p:spPr bwMode="auto">
            <a:xfrm>
              <a:off x="2544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7" name="Rectangle 67"/>
            <p:cNvSpPr>
              <a:spLocks noChangeArrowheads="1"/>
            </p:cNvSpPr>
            <p:nvPr/>
          </p:nvSpPr>
          <p:spPr bwMode="auto">
            <a:xfrm>
              <a:off x="2736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8" name="Rectangle 68"/>
            <p:cNvSpPr>
              <a:spLocks noChangeArrowheads="1"/>
            </p:cNvSpPr>
            <p:nvPr/>
          </p:nvSpPr>
          <p:spPr bwMode="auto">
            <a:xfrm>
              <a:off x="2928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0" grpId="0" animBg="1"/>
      <p:bldP spid="11390" grpId="1" animBg="1"/>
      <p:bldP spid="113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87CCAA6-6771-44A2-8793-A3B401BDE91D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/>
            <a:r>
              <a:rPr lang="en-US" smtClean="0"/>
              <a:t>Barrier every basic block?! (Idle pipeline)</a:t>
            </a:r>
          </a:p>
          <a:p>
            <a:pPr eaLnBrk="1" hangingPunct="1"/>
            <a:r>
              <a:rPr lang="en-US" smtClean="0"/>
              <a:t>Switch to warps from other thread blocks</a:t>
            </a:r>
          </a:p>
          <a:p>
            <a:pPr lvl="1" eaLnBrk="1" hangingPunct="1"/>
            <a:r>
              <a:rPr lang="en-US" smtClean="0"/>
              <a:t>Multiple thread blocks run on a core</a:t>
            </a:r>
          </a:p>
          <a:p>
            <a:pPr lvl="1" eaLnBrk="1" hangingPunct="1"/>
            <a:r>
              <a:rPr lang="en-US" smtClean="0"/>
              <a:t>Already done in most CUDA applications</a:t>
            </a:r>
          </a:p>
          <a:p>
            <a:pPr eaLnBrk="1" hangingPunct="1"/>
            <a:endParaRPr lang="en-US" smtClean="0"/>
          </a:p>
        </p:txBody>
      </p:sp>
      <p:grpSp>
        <p:nvGrpSpPr>
          <p:cNvPr id="12360" name="Group 72"/>
          <p:cNvGrpSpPr>
            <a:grpSpLocks/>
          </p:cNvGrpSpPr>
          <p:nvPr/>
        </p:nvGrpSpPr>
        <p:grpSpPr bwMode="auto">
          <a:xfrm>
            <a:off x="457200" y="3733800"/>
            <a:ext cx="8686800" cy="2560638"/>
            <a:chOff x="288" y="2352"/>
            <a:chExt cx="5472" cy="1613"/>
          </a:xfrm>
        </p:grpSpPr>
        <p:sp>
          <p:nvSpPr>
            <p:cNvPr id="12293" name="Line 41"/>
            <p:cNvSpPr>
              <a:spLocks noChangeShapeType="1"/>
            </p:cNvSpPr>
            <p:nvPr/>
          </p:nvSpPr>
          <p:spPr bwMode="auto">
            <a:xfrm>
              <a:off x="912" y="2832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4" name="Line 43"/>
            <p:cNvSpPr>
              <a:spLocks noChangeShapeType="1"/>
            </p:cNvSpPr>
            <p:nvPr/>
          </p:nvSpPr>
          <p:spPr bwMode="auto">
            <a:xfrm>
              <a:off x="912" y="3600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5" name="Line 42"/>
            <p:cNvSpPr>
              <a:spLocks noChangeShapeType="1"/>
            </p:cNvSpPr>
            <p:nvPr/>
          </p:nvSpPr>
          <p:spPr bwMode="auto">
            <a:xfrm>
              <a:off x="912" y="3216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8" name="Text Box 44"/>
            <p:cNvSpPr txBox="1">
              <a:spLocks noChangeArrowheads="1"/>
            </p:cNvSpPr>
            <p:nvPr/>
          </p:nvSpPr>
          <p:spPr bwMode="auto">
            <a:xfrm>
              <a:off x="288" y="268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0</a:t>
              </a:r>
            </a:p>
          </p:txBody>
        </p:sp>
        <p:sp>
          <p:nvSpPr>
            <p:cNvPr id="12299" name="Line 45"/>
            <p:cNvSpPr>
              <a:spLocks noChangeShapeType="1"/>
            </p:cNvSpPr>
            <p:nvPr/>
          </p:nvSpPr>
          <p:spPr bwMode="auto">
            <a:xfrm>
              <a:off x="912" y="25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0" name="Text Box 46"/>
            <p:cNvSpPr txBox="1">
              <a:spLocks noChangeArrowheads="1"/>
            </p:cNvSpPr>
            <p:nvPr/>
          </p:nvSpPr>
          <p:spPr bwMode="auto">
            <a:xfrm>
              <a:off x="288" y="3072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1</a:t>
              </a:r>
            </a:p>
          </p:txBody>
        </p:sp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288" y="3456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2</a:t>
              </a:r>
            </a:p>
          </p:txBody>
        </p:sp>
        <p:sp>
          <p:nvSpPr>
            <p:cNvPr id="12308" name="Text Box 81"/>
            <p:cNvSpPr txBox="1">
              <a:spLocks noChangeArrowheads="1"/>
            </p:cNvSpPr>
            <p:nvPr/>
          </p:nvSpPr>
          <p:spPr bwMode="auto">
            <a:xfrm>
              <a:off x="1680" y="2352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Branch</a:t>
              </a:r>
            </a:p>
          </p:txBody>
        </p:sp>
        <p:sp>
          <p:nvSpPr>
            <p:cNvPr id="12309" name="Text Box 82"/>
            <p:cNvSpPr txBox="1">
              <a:spLocks noChangeArrowheads="1"/>
            </p:cNvSpPr>
            <p:nvPr/>
          </p:nvSpPr>
          <p:spPr bwMode="auto">
            <a:xfrm>
              <a:off x="2304" y="2352"/>
              <a:ext cx="1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Warp Compaction</a:t>
              </a:r>
            </a:p>
          </p:txBody>
        </p:sp>
        <p:grpSp>
          <p:nvGrpSpPr>
            <p:cNvPr id="12344" name="Group 56"/>
            <p:cNvGrpSpPr>
              <a:grpSpLocks/>
            </p:cNvGrpSpPr>
            <p:nvPr/>
          </p:nvGrpSpPr>
          <p:grpSpPr bwMode="auto">
            <a:xfrm>
              <a:off x="912" y="2592"/>
              <a:ext cx="1488" cy="480"/>
              <a:chOff x="912" y="2592"/>
              <a:chExt cx="1488" cy="480"/>
            </a:xfrm>
          </p:grpSpPr>
          <p:sp>
            <p:nvSpPr>
              <p:cNvPr id="12342" name="AutoShape 54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38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39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>
              <a:off x="2016" y="2976"/>
              <a:ext cx="1488" cy="480"/>
              <a:chOff x="912" y="2592"/>
              <a:chExt cx="1488" cy="480"/>
            </a:xfrm>
          </p:grpSpPr>
          <p:sp>
            <p:nvSpPr>
              <p:cNvPr id="12346" name="AutoShape 58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47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8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49" name="Group 61"/>
            <p:cNvGrpSpPr>
              <a:grpSpLocks/>
            </p:cNvGrpSpPr>
            <p:nvPr/>
          </p:nvGrpSpPr>
          <p:grpSpPr bwMode="auto">
            <a:xfrm>
              <a:off x="3120" y="3360"/>
              <a:ext cx="1488" cy="480"/>
              <a:chOff x="912" y="2592"/>
              <a:chExt cx="1488" cy="480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51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2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53" name="Group 65"/>
            <p:cNvGrpSpPr>
              <a:grpSpLocks/>
            </p:cNvGrpSpPr>
            <p:nvPr/>
          </p:nvGrpSpPr>
          <p:grpSpPr bwMode="auto">
            <a:xfrm>
              <a:off x="4224" y="2592"/>
              <a:ext cx="1488" cy="480"/>
              <a:chOff x="912" y="2592"/>
              <a:chExt cx="1488" cy="480"/>
            </a:xfrm>
          </p:grpSpPr>
          <p:sp>
            <p:nvSpPr>
              <p:cNvPr id="12354" name="AutoShape 66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55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6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2357" name="Rectangle 69"/>
            <p:cNvSpPr>
              <a:spLocks noChangeArrowheads="1"/>
            </p:cNvSpPr>
            <p:nvPr/>
          </p:nvSpPr>
          <p:spPr bwMode="auto">
            <a:xfrm>
              <a:off x="5280" y="2544"/>
              <a:ext cx="480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8" name="Line 70"/>
            <p:cNvSpPr>
              <a:spLocks noChangeShapeType="1"/>
            </p:cNvSpPr>
            <p:nvPr/>
          </p:nvSpPr>
          <p:spPr bwMode="auto">
            <a:xfrm>
              <a:off x="912" y="3888"/>
              <a:ext cx="43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2359" name="Text Box 71"/>
            <p:cNvSpPr txBox="1">
              <a:spLocks noChangeArrowheads="1"/>
            </p:cNvSpPr>
            <p:nvPr/>
          </p:nvSpPr>
          <p:spPr bwMode="auto">
            <a:xfrm>
              <a:off x="2736" y="3792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9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9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D493505-52CA-4339-9F19-F2237F26355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Microarchitecture Modification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mtClean="0"/>
              <a:t>Per-Warp Stack </a:t>
            </a:r>
            <a:r>
              <a:rPr lang="en-US" smtClean="0">
                <a:sym typeface="Wingdings" pitchFamily="2" charset="2"/>
              </a:rPr>
              <a:t> Block-Wide Stack</a:t>
            </a:r>
          </a:p>
          <a:p>
            <a:pPr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I-Buffer + TIDs  Warp Buffer</a:t>
            </a:r>
          </a:p>
          <a:p>
            <a:pPr lvl="1"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Store the dynamic warps </a:t>
            </a:r>
          </a:p>
          <a:p>
            <a:pPr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New Unit: Thread Compactor</a:t>
            </a:r>
          </a:p>
          <a:p>
            <a:pPr lvl="1">
              <a:spcBef>
                <a:spcPct val="10000"/>
              </a:spcBef>
            </a:pPr>
            <a:r>
              <a:rPr lang="en-US" smtClean="0"/>
              <a:t>Translate activemask to compact dynamic warps</a:t>
            </a:r>
          </a:p>
          <a:p>
            <a:pPr>
              <a:spcBef>
                <a:spcPct val="10000"/>
              </a:spcBef>
            </a:pPr>
            <a:r>
              <a:rPr lang="en-US" smtClean="0"/>
              <a:t>More Detail in Paper</a:t>
            </a:r>
          </a:p>
        </p:txBody>
      </p:sp>
      <p:grpSp>
        <p:nvGrpSpPr>
          <p:cNvPr id="34257" name="Group 465"/>
          <p:cNvGrpSpPr>
            <a:grpSpLocks/>
          </p:cNvGrpSpPr>
          <p:nvPr/>
        </p:nvGrpSpPr>
        <p:grpSpPr bwMode="auto">
          <a:xfrm>
            <a:off x="1219200" y="4495800"/>
            <a:ext cx="6619875" cy="1455738"/>
            <a:chOff x="783" y="2940"/>
            <a:chExt cx="4170" cy="917"/>
          </a:xfrm>
        </p:grpSpPr>
        <p:sp>
          <p:nvSpPr>
            <p:cNvPr id="33896" name="Rectangle 104"/>
            <p:cNvSpPr>
              <a:spLocks noChangeArrowheads="1"/>
            </p:cNvSpPr>
            <p:nvPr/>
          </p:nvSpPr>
          <p:spPr bwMode="auto">
            <a:xfrm>
              <a:off x="4332" y="3130"/>
              <a:ext cx="497" cy="18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97" name="Rectangle 105"/>
            <p:cNvSpPr>
              <a:spLocks noChangeArrowheads="1"/>
            </p:cNvSpPr>
            <p:nvPr/>
          </p:nvSpPr>
          <p:spPr bwMode="auto">
            <a:xfrm>
              <a:off x="4332" y="3130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98" name="Rectangle 106"/>
            <p:cNvSpPr>
              <a:spLocks noChangeArrowheads="1"/>
            </p:cNvSpPr>
            <p:nvPr/>
          </p:nvSpPr>
          <p:spPr bwMode="auto">
            <a:xfrm>
              <a:off x="4469" y="3150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899" name="Rectangle 107"/>
            <p:cNvSpPr>
              <a:spLocks noChangeArrowheads="1"/>
            </p:cNvSpPr>
            <p:nvPr/>
          </p:nvSpPr>
          <p:spPr bwMode="auto">
            <a:xfrm>
              <a:off x="4308" y="3155"/>
              <a:ext cx="496" cy="18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0" name="Rectangle 108"/>
            <p:cNvSpPr>
              <a:spLocks noChangeArrowheads="1"/>
            </p:cNvSpPr>
            <p:nvPr/>
          </p:nvSpPr>
          <p:spPr bwMode="auto">
            <a:xfrm>
              <a:off x="4308" y="3155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1" name="Rectangle 109"/>
            <p:cNvSpPr>
              <a:spLocks noChangeArrowheads="1"/>
            </p:cNvSpPr>
            <p:nvPr/>
          </p:nvSpPr>
          <p:spPr bwMode="auto">
            <a:xfrm>
              <a:off x="4450" y="3176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02" name="Rectangle 110"/>
            <p:cNvSpPr>
              <a:spLocks noChangeArrowheads="1"/>
            </p:cNvSpPr>
            <p:nvPr/>
          </p:nvSpPr>
          <p:spPr bwMode="auto">
            <a:xfrm>
              <a:off x="4283" y="3179"/>
              <a:ext cx="496" cy="18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3" name="Rectangle 111"/>
            <p:cNvSpPr>
              <a:spLocks noChangeArrowheads="1"/>
            </p:cNvSpPr>
            <p:nvPr/>
          </p:nvSpPr>
          <p:spPr bwMode="auto">
            <a:xfrm>
              <a:off x="4283" y="3179"/>
              <a:ext cx="496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4" name="Rectangle 112"/>
            <p:cNvSpPr>
              <a:spLocks noChangeArrowheads="1"/>
            </p:cNvSpPr>
            <p:nvPr/>
          </p:nvSpPr>
          <p:spPr bwMode="auto">
            <a:xfrm>
              <a:off x="4425" y="3201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05" name="Oval 113"/>
            <p:cNvSpPr>
              <a:spLocks noChangeArrowheads="1"/>
            </p:cNvSpPr>
            <p:nvPr/>
          </p:nvSpPr>
          <p:spPr bwMode="auto">
            <a:xfrm>
              <a:off x="4841" y="3211"/>
              <a:ext cx="12" cy="12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6" name="Oval 114"/>
            <p:cNvSpPr>
              <a:spLocks noChangeArrowheads="1"/>
            </p:cNvSpPr>
            <p:nvPr/>
          </p:nvSpPr>
          <p:spPr bwMode="auto">
            <a:xfrm>
              <a:off x="4841" y="3211"/>
              <a:ext cx="12" cy="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7" name="Oval 115"/>
            <p:cNvSpPr>
              <a:spLocks noChangeArrowheads="1"/>
            </p:cNvSpPr>
            <p:nvPr/>
          </p:nvSpPr>
          <p:spPr bwMode="auto">
            <a:xfrm>
              <a:off x="4860" y="3192"/>
              <a:ext cx="12" cy="12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8" name="Oval 116"/>
            <p:cNvSpPr>
              <a:spLocks noChangeArrowheads="1"/>
            </p:cNvSpPr>
            <p:nvPr/>
          </p:nvSpPr>
          <p:spPr bwMode="auto">
            <a:xfrm>
              <a:off x="4860" y="3192"/>
              <a:ext cx="12" cy="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9" name="Oval 117"/>
            <p:cNvSpPr>
              <a:spLocks noChangeArrowheads="1"/>
            </p:cNvSpPr>
            <p:nvPr/>
          </p:nvSpPr>
          <p:spPr bwMode="auto">
            <a:xfrm>
              <a:off x="4878" y="3173"/>
              <a:ext cx="13" cy="13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0" name="Oval 118"/>
            <p:cNvSpPr>
              <a:spLocks noChangeArrowheads="1"/>
            </p:cNvSpPr>
            <p:nvPr/>
          </p:nvSpPr>
          <p:spPr bwMode="auto">
            <a:xfrm>
              <a:off x="4878" y="3173"/>
              <a:ext cx="13" cy="13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1" name="Line 119"/>
            <p:cNvSpPr>
              <a:spLocks noChangeShapeType="1"/>
            </p:cNvSpPr>
            <p:nvPr/>
          </p:nvSpPr>
          <p:spPr bwMode="auto">
            <a:xfrm>
              <a:off x="1280" y="3484"/>
              <a:ext cx="62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2" name="Freeform 120"/>
            <p:cNvSpPr>
              <a:spLocks/>
            </p:cNvSpPr>
            <p:nvPr/>
          </p:nvSpPr>
          <p:spPr bwMode="auto">
            <a:xfrm>
              <a:off x="1322" y="3443"/>
              <a:ext cx="82" cy="82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3" name="Line 121"/>
            <p:cNvSpPr>
              <a:spLocks noChangeShapeType="1"/>
            </p:cNvSpPr>
            <p:nvPr/>
          </p:nvSpPr>
          <p:spPr bwMode="auto">
            <a:xfrm>
              <a:off x="1900" y="3552"/>
              <a:ext cx="126" cy="3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4" name="Freeform 122"/>
            <p:cNvSpPr>
              <a:spLocks/>
            </p:cNvSpPr>
            <p:nvPr/>
          </p:nvSpPr>
          <p:spPr bwMode="auto">
            <a:xfrm>
              <a:off x="1996" y="3542"/>
              <a:ext cx="90" cy="7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5" name="Line 123"/>
            <p:cNvSpPr>
              <a:spLocks noChangeShapeType="1"/>
            </p:cNvSpPr>
            <p:nvPr/>
          </p:nvSpPr>
          <p:spPr bwMode="auto">
            <a:xfrm flipV="1">
              <a:off x="1900" y="3382"/>
              <a:ext cx="126" cy="3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6" name="Freeform 124"/>
            <p:cNvSpPr>
              <a:spLocks/>
            </p:cNvSpPr>
            <p:nvPr/>
          </p:nvSpPr>
          <p:spPr bwMode="auto">
            <a:xfrm>
              <a:off x="1996" y="3348"/>
              <a:ext cx="90" cy="79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7" name="Line 125"/>
            <p:cNvSpPr>
              <a:spLocks noChangeShapeType="1"/>
            </p:cNvSpPr>
            <p:nvPr/>
          </p:nvSpPr>
          <p:spPr bwMode="auto">
            <a:xfrm flipV="1">
              <a:off x="2334" y="3453"/>
              <a:ext cx="0" cy="6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8" name="Freeform 126"/>
            <p:cNvSpPr>
              <a:spLocks/>
            </p:cNvSpPr>
            <p:nvPr/>
          </p:nvSpPr>
          <p:spPr bwMode="auto">
            <a:xfrm>
              <a:off x="2294" y="3495"/>
              <a:ext cx="81" cy="82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9" name="Freeform 127"/>
            <p:cNvSpPr>
              <a:spLocks/>
            </p:cNvSpPr>
            <p:nvPr/>
          </p:nvSpPr>
          <p:spPr bwMode="auto">
            <a:xfrm>
              <a:off x="2294" y="3391"/>
              <a:ext cx="81" cy="8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0" y="20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0" name="Line 128"/>
            <p:cNvSpPr>
              <a:spLocks noChangeShapeType="1"/>
            </p:cNvSpPr>
            <p:nvPr/>
          </p:nvSpPr>
          <p:spPr bwMode="auto">
            <a:xfrm flipV="1">
              <a:off x="2583" y="3568"/>
              <a:ext cx="126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1" name="Freeform 129"/>
            <p:cNvSpPr>
              <a:spLocks/>
            </p:cNvSpPr>
            <p:nvPr/>
          </p:nvSpPr>
          <p:spPr bwMode="auto">
            <a:xfrm>
              <a:off x="2679" y="3534"/>
              <a:ext cx="90" cy="7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2" name="Line 130"/>
            <p:cNvSpPr>
              <a:spLocks noChangeShapeType="1"/>
            </p:cNvSpPr>
            <p:nvPr/>
          </p:nvSpPr>
          <p:spPr bwMode="auto">
            <a:xfrm>
              <a:off x="2583" y="3365"/>
              <a:ext cx="126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3" name="Freeform 131"/>
            <p:cNvSpPr>
              <a:spLocks/>
            </p:cNvSpPr>
            <p:nvPr/>
          </p:nvSpPr>
          <p:spPr bwMode="auto">
            <a:xfrm>
              <a:off x="2679" y="3355"/>
              <a:ext cx="90" cy="7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54" y="0"/>
                  </a:ln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4" name="Line 132"/>
            <p:cNvSpPr>
              <a:spLocks noChangeShapeType="1"/>
            </p:cNvSpPr>
            <p:nvPr/>
          </p:nvSpPr>
          <p:spPr bwMode="auto">
            <a:xfrm>
              <a:off x="3265" y="3490"/>
              <a:ext cx="186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5" name="Freeform 133"/>
            <p:cNvSpPr>
              <a:spLocks/>
            </p:cNvSpPr>
            <p:nvPr/>
          </p:nvSpPr>
          <p:spPr bwMode="auto">
            <a:xfrm>
              <a:off x="3432" y="3449"/>
              <a:ext cx="81" cy="82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6" name="Line 134"/>
            <p:cNvSpPr>
              <a:spLocks noChangeShapeType="1"/>
            </p:cNvSpPr>
            <p:nvPr/>
          </p:nvSpPr>
          <p:spPr bwMode="auto">
            <a:xfrm>
              <a:off x="4068" y="3562"/>
              <a:ext cx="132" cy="31"/>
            </a:xfrm>
            <a:prstGeom prst="line">
              <a:avLst/>
            </a:prstGeom>
            <a:noFill/>
            <a:ln w="825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7" name="Freeform 135"/>
            <p:cNvSpPr>
              <a:spLocks/>
            </p:cNvSpPr>
            <p:nvPr/>
          </p:nvSpPr>
          <p:spPr bwMode="auto">
            <a:xfrm>
              <a:off x="4010" y="3493"/>
              <a:ext cx="89" cy="145"/>
            </a:xfrm>
            <a:custGeom>
              <a:avLst/>
              <a:gdLst/>
              <a:ahLst/>
              <a:cxnLst>
                <a:cxn ang="0">
                  <a:pos x="56" y="145"/>
                </a:cxn>
                <a:cxn ang="0">
                  <a:pos x="0" y="55"/>
                </a:cxn>
                <a:cxn ang="0">
                  <a:pos x="89" y="0"/>
                </a:cxn>
                <a:cxn ang="0">
                  <a:pos x="56" y="145"/>
                </a:cxn>
              </a:cxnLst>
              <a:rect l="0" t="0" r="r" b="b"/>
              <a:pathLst>
                <a:path w="89" h="145">
                  <a:moveTo>
                    <a:pt x="56" y="145"/>
                  </a:moveTo>
                  <a:lnTo>
                    <a:pt x="0" y="55"/>
                  </a:lnTo>
                  <a:lnTo>
                    <a:pt x="89" y="0"/>
                  </a:lnTo>
                  <a:lnTo>
                    <a:pt x="5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8" name="Freeform 136"/>
            <p:cNvSpPr>
              <a:spLocks/>
            </p:cNvSpPr>
            <p:nvPr/>
          </p:nvSpPr>
          <p:spPr bwMode="auto">
            <a:xfrm>
              <a:off x="4168" y="3516"/>
              <a:ext cx="90" cy="14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0" y="90"/>
                </a:cxn>
                <a:cxn ang="0">
                  <a:pos x="0" y="146"/>
                </a:cxn>
                <a:cxn ang="0">
                  <a:pos x="34" y="0"/>
                </a:cxn>
              </a:cxnLst>
              <a:rect l="0" t="0" r="r" b="b"/>
              <a:pathLst>
                <a:path w="90" h="146">
                  <a:moveTo>
                    <a:pt x="34" y="0"/>
                  </a:moveTo>
                  <a:lnTo>
                    <a:pt x="90" y="90"/>
                  </a:lnTo>
                  <a:lnTo>
                    <a:pt x="0" y="14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9" name="Line 137"/>
            <p:cNvSpPr>
              <a:spLocks noChangeShapeType="1"/>
            </p:cNvSpPr>
            <p:nvPr/>
          </p:nvSpPr>
          <p:spPr bwMode="auto">
            <a:xfrm flipV="1">
              <a:off x="4068" y="3377"/>
              <a:ext cx="132" cy="34"/>
            </a:xfrm>
            <a:prstGeom prst="line">
              <a:avLst/>
            </a:prstGeom>
            <a:noFill/>
            <a:ln w="825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0" name="Freeform 138"/>
            <p:cNvSpPr>
              <a:spLocks/>
            </p:cNvSpPr>
            <p:nvPr/>
          </p:nvSpPr>
          <p:spPr bwMode="auto">
            <a:xfrm>
              <a:off x="4010" y="3335"/>
              <a:ext cx="90" cy="145"/>
            </a:xfrm>
            <a:custGeom>
              <a:avLst/>
              <a:gdLst/>
              <a:ahLst/>
              <a:cxnLst>
                <a:cxn ang="0">
                  <a:pos x="90" y="145"/>
                </a:cxn>
                <a:cxn ang="0">
                  <a:pos x="0" y="91"/>
                </a:cxn>
                <a:cxn ang="0">
                  <a:pos x="53" y="0"/>
                </a:cxn>
                <a:cxn ang="0">
                  <a:pos x="90" y="145"/>
                </a:cxn>
              </a:cxnLst>
              <a:rect l="0" t="0" r="r" b="b"/>
              <a:pathLst>
                <a:path w="90" h="145">
                  <a:moveTo>
                    <a:pt x="90" y="145"/>
                  </a:moveTo>
                  <a:lnTo>
                    <a:pt x="0" y="91"/>
                  </a:lnTo>
                  <a:lnTo>
                    <a:pt x="53" y="0"/>
                  </a:lnTo>
                  <a:lnTo>
                    <a:pt x="9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1" name="Freeform 139"/>
            <p:cNvSpPr>
              <a:spLocks/>
            </p:cNvSpPr>
            <p:nvPr/>
          </p:nvSpPr>
          <p:spPr bwMode="auto">
            <a:xfrm>
              <a:off x="4167" y="3308"/>
              <a:ext cx="91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54"/>
                </a:cxn>
                <a:cxn ang="0">
                  <a:pos x="37" y="145"/>
                </a:cxn>
                <a:cxn ang="0">
                  <a:pos x="0" y="0"/>
                </a:cxn>
              </a:cxnLst>
              <a:rect l="0" t="0" r="r" b="b"/>
              <a:pathLst>
                <a:path w="91" h="145">
                  <a:moveTo>
                    <a:pt x="0" y="0"/>
                  </a:moveTo>
                  <a:lnTo>
                    <a:pt x="91" y="54"/>
                  </a:lnTo>
                  <a:lnTo>
                    <a:pt x="3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2" name="Rectangle 140"/>
            <p:cNvSpPr>
              <a:spLocks noChangeArrowheads="1"/>
            </p:cNvSpPr>
            <p:nvPr/>
          </p:nvSpPr>
          <p:spPr bwMode="auto">
            <a:xfrm>
              <a:off x="783" y="3391"/>
              <a:ext cx="497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3" name="Rectangle 141"/>
            <p:cNvSpPr>
              <a:spLocks noChangeArrowheads="1"/>
            </p:cNvSpPr>
            <p:nvPr/>
          </p:nvSpPr>
          <p:spPr bwMode="auto">
            <a:xfrm>
              <a:off x="783" y="3391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4" name="Rectangle 142"/>
            <p:cNvSpPr>
              <a:spLocks noChangeArrowheads="1"/>
            </p:cNvSpPr>
            <p:nvPr/>
          </p:nvSpPr>
          <p:spPr bwMode="auto">
            <a:xfrm>
              <a:off x="844" y="3411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33935" name="Rectangle 143"/>
            <p:cNvSpPr>
              <a:spLocks noChangeArrowheads="1"/>
            </p:cNvSpPr>
            <p:nvPr/>
          </p:nvSpPr>
          <p:spPr bwMode="auto">
            <a:xfrm>
              <a:off x="1404" y="3391"/>
              <a:ext cx="496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6" name="Rectangle 144"/>
            <p:cNvSpPr>
              <a:spLocks noChangeArrowheads="1"/>
            </p:cNvSpPr>
            <p:nvPr/>
          </p:nvSpPr>
          <p:spPr bwMode="auto">
            <a:xfrm>
              <a:off x="1404" y="3391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7" name="Rectangle 145"/>
            <p:cNvSpPr>
              <a:spLocks noChangeArrowheads="1"/>
            </p:cNvSpPr>
            <p:nvPr/>
          </p:nvSpPr>
          <p:spPr bwMode="auto">
            <a:xfrm>
              <a:off x="1461" y="3411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33938" name="Rectangle 146"/>
            <p:cNvSpPr>
              <a:spLocks noChangeArrowheads="1"/>
            </p:cNvSpPr>
            <p:nvPr/>
          </p:nvSpPr>
          <p:spPr bwMode="auto">
            <a:xfrm>
              <a:off x="2086" y="3168"/>
              <a:ext cx="497" cy="223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70000"/>
                </a:lnSpc>
              </a:pPr>
              <a:r>
                <a:rPr lang="en-US" sz="1400" b="1"/>
                <a:t>Warp Buffer</a:t>
              </a:r>
            </a:p>
          </p:txBody>
        </p:sp>
        <p:sp>
          <p:nvSpPr>
            <p:cNvPr id="33942" name="Rectangle 150"/>
            <p:cNvSpPr>
              <a:spLocks noChangeArrowheads="1"/>
            </p:cNvSpPr>
            <p:nvPr/>
          </p:nvSpPr>
          <p:spPr bwMode="auto">
            <a:xfrm>
              <a:off x="2086" y="3577"/>
              <a:ext cx="497" cy="187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3" name="Rectangle 151"/>
            <p:cNvSpPr>
              <a:spLocks noChangeArrowheads="1"/>
            </p:cNvSpPr>
            <p:nvPr/>
          </p:nvSpPr>
          <p:spPr bwMode="auto">
            <a:xfrm>
              <a:off x="2086" y="3577"/>
              <a:ext cx="497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4" name="Rectangle 152"/>
            <p:cNvSpPr>
              <a:spLocks noChangeArrowheads="1"/>
            </p:cNvSpPr>
            <p:nvPr/>
          </p:nvSpPr>
          <p:spPr bwMode="auto">
            <a:xfrm>
              <a:off x="2173" y="3564"/>
              <a:ext cx="3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Score-</a:t>
              </a:r>
              <a:endParaRPr lang="en-US"/>
            </a:p>
          </p:txBody>
        </p:sp>
        <p:sp>
          <p:nvSpPr>
            <p:cNvPr id="33945" name="Rectangle 153"/>
            <p:cNvSpPr>
              <a:spLocks noChangeArrowheads="1"/>
            </p:cNvSpPr>
            <p:nvPr/>
          </p:nvSpPr>
          <p:spPr bwMode="auto">
            <a:xfrm>
              <a:off x="2180" y="3647"/>
              <a:ext cx="32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33946" name="Rectangle 154"/>
            <p:cNvSpPr>
              <a:spLocks noChangeArrowheads="1"/>
            </p:cNvSpPr>
            <p:nvPr/>
          </p:nvSpPr>
          <p:spPr bwMode="auto">
            <a:xfrm>
              <a:off x="2769" y="3391"/>
              <a:ext cx="496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7" name="Rectangle 155"/>
            <p:cNvSpPr>
              <a:spLocks noChangeArrowheads="1"/>
            </p:cNvSpPr>
            <p:nvPr/>
          </p:nvSpPr>
          <p:spPr bwMode="auto">
            <a:xfrm>
              <a:off x="2769" y="3391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8" name="Rectangle 156"/>
            <p:cNvSpPr>
              <a:spLocks noChangeArrowheads="1"/>
            </p:cNvSpPr>
            <p:nvPr/>
          </p:nvSpPr>
          <p:spPr bwMode="auto">
            <a:xfrm>
              <a:off x="2879" y="3411"/>
              <a:ext cx="2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33949" name="Rectangle 157"/>
            <p:cNvSpPr>
              <a:spLocks noChangeArrowheads="1"/>
            </p:cNvSpPr>
            <p:nvPr/>
          </p:nvSpPr>
          <p:spPr bwMode="auto">
            <a:xfrm>
              <a:off x="3513" y="3329"/>
              <a:ext cx="497" cy="3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0" name="Rectangle 158"/>
            <p:cNvSpPr>
              <a:spLocks noChangeArrowheads="1"/>
            </p:cNvSpPr>
            <p:nvPr/>
          </p:nvSpPr>
          <p:spPr bwMode="auto">
            <a:xfrm>
              <a:off x="3513" y="3329"/>
              <a:ext cx="497" cy="32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1" name="Rectangle 159"/>
            <p:cNvSpPr>
              <a:spLocks noChangeArrowheads="1"/>
            </p:cNvSpPr>
            <p:nvPr/>
          </p:nvSpPr>
          <p:spPr bwMode="auto">
            <a:xfrm>
              <a:off x="3573" y="3418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RegFile</a:t>
              </a:r>
              <a:endParaRPr lang="en-US"/>
            </a:p>
          </p:txBody>
        </p:sp>
        <p:sp>
          <p:nvSpPr>
            <p:cNvPr id="33952" name="Rectangle 160"/>
            <p:cNvSpPr>
              <a:spLocks noChangeArrowheads="1"/>
            </p:cNvSpPr>
            <p:nvPr/>
          </p:nvSpPr>
          <p:spPr bwMode="auto">
            <a:xfrm>
              <a:off x="4258" y="3503"/>
              <a:ext cx="496" cy="3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3" name="Rectangle 161"/>
            <p:cNvSpPr>
              <a:spLocks noChangeArrowheads="1"/>
            </p:cNvSpPr>
            <p:nvPr/>
          </p:nvSpPr>
          <p:spPr bwMode="auto">
            <a:xfrm>
              <a:off x="4258" y="3503"/>
              <a:ext cx="496" cy="32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4" name="Rectangle 162"/>
            <p:cNvSpPr>
              <a:spLocks noChangeArrowheads="1"/>
            </p:cNvSpPr>
            <p:nvPr/>
          </p:nvSpPr>
          <p:spPr bwMode="auto">
            <a:xfrm>
              <a:off x="4380" y="3596"/>
              <a:ext cx="2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MEM</a:t>
              </a:r>
              <a:endParaRPr lang="en-US"/>
            </a:p>
          </p:txBody>
        </p:sp>
        <p:sp>
          <p:nvSpPr>
            <p:cNvPr id="33955" name="Rectangle 163"/>
            <p:cNvSpPr>
              <a:spLocks noChangeArrowheads="1"/>
            </p:cNvSpPr>
            <p:nvPr/>
          </p:nvSpPr>
          <p:spPr bwMode="auto">
            <a:xfrm>
              <a:off x="4258" y="3204"/>
              <a:ext cx="496" cy="18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6" name="Rectangle 164"/>
            <p:cNvSpPr>
              <a:spLocks noChangeArrowheads="1"/>
            </p:cNvSpPr>
            <p:nvPr/>
          </p:nvSpPr>
          <p:spPr bwMode="auto">
            <a:xfrm>
              <a:off x="4258" y="3204"/>
              <a:ext cx="496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4399" y="3227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58" name="Rectangle 166"/>
            <p:cNvSpPr>
              <a:spLocks noChangeArrowheads="1"/>
            </p:cNvSpPr>
            <p:nvPr/>
          </p:nvSpPr>
          <p:spPr bwMode="auto">
            <a:xfrm>
              <a:off x="783" y="3018"/>
              <a:ext cx="497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9" name="Rectangle 167"/>
            <p:cNvSpPr>
              <a:spLocks noChangeArrowheads="1"/>
            </p:cNvSpPr>
            <p:nvPr/>
          </p:nvSpPr>
          <p:spPr bwMode="auto">
            <a:xfrm>
              <a:off x="783" y="3018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0" name="Rectangle 168"/>
            <p:cNvSpPr>
              <a:spLocks noChangeArrowheads="1"/>
            </p:cNvSpPr>
            <p:nvPr/>
          </p:nvSpPr>
          <p:spPr bwMode="auto">
            <a:xfrm>
              <a:off x="889" y="3042"/>
              <a:ext cx="29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33961" name="Rectangle 169"/>
            <p:cNvSpPr>
              <a:spLocks noChangeArrowheads="1"/>
            </p:cNvSpPr>
            <p:nvPr/>
          </p:nvSpPr>
          <p:spPr bwMode="auto">
            <a:xfrm>
              <a:off x="3420" y="2976"/>
              <a:ext cx="683" cy="225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1400" b="1"/>
                <a:t>Block-Wide Stack</a:t>
              </a:r>
            </a:p>
          </p:txBody>
        </p:sp>
        <p:sp>
          <p:nvSpPr>
            <p:cNvPr id="33964" name="Freeform 172"/>
            <p:cNvSpPr>
              <a:spLocks/>
            </p:cNvSpPr>
            <p:nvPr/>
          </p:nvSpPr>
          <p:spPr bwMode="auto">
            <a:xfrm>
              <a:off x="1900" y="3077"/>
              <a:ext cx="3053" cy="780"/>
            </a:xfrm>
            <a:custGeom>
              <a:avLst/>
              <a:gdLst/>
              <a:ahLst/>
              <a:cxnLst>
                <a:cxn ang="0">
                  <a:pos x="2203" y="0"/>
                </a:cxn>
                <a:cxn ang="0">
                  <a:pos x="3053" y="0"/>
                </a:cxn>
                <a:cxn ang="0">
                  <a:pos x="3053" y="780"/>
                </a:cxn>
                <a:cxn ang="0">
                  <a:pos x="0" y="780"/>
                </a:cxn>
                <a:cxn ang="0">
                  <a:pos x="0" y="625"/>
                </a:cxn>
                <a:cxn ang="0">
                  <a:pos x="137" y="625"/>
                </a:cxn>
              </a:cxnLst>
              <a:rect l="0" t="0" r="r" b="b"/>
              <a:pathLst>
                <a:path w="3053" h="780">
                  <a:moveTo>
                    <a:pt x="2203" y="0"/>
                  </a:moveTo>
                  <a:lnTo>
                    <a:pt x="3053" y="0"/>
                  </a:lnTo>
                  <a:lnTo>
                    <a:pt x="3053" y="780"/>
                  </a:lnTo>
                  <a:lnTo>
                    <a:pt x="0" y="780"/>
                  </a:lnTo>
                  <a:lnTo>
                    <a:pt x="0" y="625"/>
                  </a:lnTo>
                  <a:lnTo>
                    <a:pt x="137" y="625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5" name="Freeform 173"/>
            <p:cNvSpPr>
              <a:spLocks/>
            </p:cNvSpPr>
            <p:nvPr/>
          </p:nvSpPr>
          <p:spPr bwMode="auto">
            <a:xfrm>
              <a:off x="2021" y="3669"/>
              <a:ext cx="65" cy="65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6" name="Line 174"/>
            <p:cNvSpPr>
              <a:spLocks noChangeShapeType="1"/>
            </p:cNvSpPr>
            <p:nvPr/>
          </p:nvSpPr>
          <p:spPr bwMode="auto">
            <a:xfrm flipH="1">
              <a:off x="1329" y="3043"/>
              <a:ext cx="209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7" name="Freeform 175"/>
            <p:cNvSpPr>
              <a:spLocks/>
            </p:cNvSpPr>
            <p:nvPr/>
          </p:nvSpPr>
          <p:spPr bwMode="auto">
            <a:xfrm>
              <a:off x="1280" y="3010"/>
              <a:ext cx="65" cy="6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2"/>
                    <a:pt x="138" y="113"/>
                    <a:pt x="164" y="164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8" name="Line 176"/>
            <p:cNvSpPr>
              <a:spLocks noChangeShapeType="1"/>
            </p:cNvSpPr>
            <p:nvPr/>
          </p:nvSpPr>
          <p:spPr bwMode="auto">
            <a:xfrm>
              <a:off x="979" y="3204"/>
              <a:ext cx="0" cy="12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9" name="Freeform 177"/>
            <p:cNvSpPr>
              <a:spLocks/>
            </p:cNvSpPr>
            <p:nvPr/>
          </p:nvSpPr>
          <p:spPr bwMode="auto">
            <a:xfrm>
              <a:off x="938" y="3309"/>
              <a:ext cx="82" cy="82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0" name="Freeform 178"/>
            <p:cNvSpPr>
              <a:spLocks/>
            </p:cNvSpPr>
            <p:nvPr/>
          </p:nvSpPr>
          <p:spPr bwMode="auto">
            <a:xfrm>
              <a:off x="1205" y="3254"/>
              <a:ext cx="881" cy="50"/>
            </a:xfrm>
            <a:custGeom>
              <a:avLst/>
              <a:gdLst/>
              <a:ahLst/>
              <a:cxnLst>
                <a:cxn ang="0">
                  <a:pos x="881" y="50"/>
                </a:cxn>
                <a:cxn ang="0">
                  <a:pos x="0" y="50"/>
                </a:cxn>
                <a:cxn ang="0">
                  <a:pos x="0" y="0"/>
                </a:cxn>
              </a:cxnLst>
              <a:rect l="0" t="0" r="r" b="b"/>
              <a:pathLst>
                <a:path w="881" h="50">
                  <a:moveTo>
                    <a:pt x="881" y="50"/>
                  </a:move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1" name="Freeform 179"/>
            <p:cNvSpPr>
              <a:spLocks/>
            </p:cNvSpPr>
            <p:nvPr/>
          </p:nvSpPr>
          <p:spPr bwMode="auto">
            <a:xfrm>
              <a:off x="1173" y="3204"/>
              <a:ext cx="65" cy="6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2" name="Line 180"/>
            <p:cNvSpPr>
              <a:spLocks noChangeShapeType="1"/>
            </p:cNvSpPr>
            <p:nvPr/>
          </p:nvSpPr>
          <p:spPr bwMode="auto">
            <a:xfrm flipV="1">
              <a:off x="3352" y="3142"/>
              <a:ext cx="68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3" name="Freeform 181"/>
            <p:cNvSpPr>
              <a:spLocks/>
            </p:cNvSpPr>
            <p:nvPr/>
          </p:nvSpPr>
          <p:spPr bwMode="auto">
            <a:xfrm>
              <a:off x="3290" y="3106"/>
              <a:ext cx="85" cy="8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95" y="0"/>
                </a:cxn>
                <a:cxn ang="0">
                  <a:pos x="215" y="206"/>
                </a:cxn>
                <a:cxn ang="0">
                  <a:pos x="215" y="206"/>
                </a:cxn>
                <a:cxn ang="0">
                  <a:pos x="0" y="123"/>
                </a:cxn>
              </a:cxnLst>
              <a:rect l="0" t="0" r="r" b="b"/>
              <a:pathLst>
                <a:path w="215" h="206">
                  <a:moveTo>
                    <a:pt x="0" y="123"/>
                  </a:moveTo>
                  <a:lnTo>
                    <a:pt x="195" y="0"/>
                  </a:lnTo>
                  <a:cubicBezTo>
                    <a:pt x="169" y="68"/>
                    <a:pt x="176" y="144"/>
                    <a:pt x="215" y="206"/>
                  </a:cubicBezTo>
                  <a:lnTo>
                    <a:pt x="215" y="206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4" name="Rectangle 182"/>
            <p:cNvSpPr>
              <a:spLocks noChangeArrowheads="1"/>
            </p:cNvSpPr>
            <p:nvPr/>
          </p:nvSpPr>
          <p:spPr bwMode="auto">
            <a:xfrm>
              <a:off x="2797" y="3729"/>
              <a:ext cx="4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Done (WID)</a:t>
              </a:r>
              <a:endParaRPr lang="en-US"/>
            </a:p>
          </p:txBody>
        </p:sp>
        <p:sp>
          <p:nvSpPr>
            <p:cNvPr id="33975" name="Rectangle 183"/>
            <p:cNvSpPr>
              <a:spLocks noChangeArrowheads="1"/>
            </p:cNvSpPr>
            <p:nvPr/>
          </p:nvSpPr>
          <p:spPr bwMode="auto">
            <a:xfrm>
              <a:off x="1506" y="3195"/>
              <a:ext cx="3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33976" name="Rectangle 184"/>
            <p:cNvSpPr>
              <a:spLocks noChangeArrowheads="1"/>
            </p:cNvSpPr>
            <p:nvPr/>
          </p:nvSpPr>
          <p:spPr bwMode="auto">
            <a:xfrm>
              <a:off x="1423" y="2940"/>
              <a:ext cx="7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Branch Target PC</a:t>
              </a:r>
              <a:endParaRPr lang="en-US"/>
            </a:p>
          </p:txBody>
        </p:sp>
        <p:sp>
          <p:nvSpPr>
            <p:cNvPr id="33977" name="Rectangle 185"/>
            <p:cNvSpPr>
              <a:spLocks noChangeArrowheads="1"/>
            </p:cNvSpPr>
            <p:nvPr/>
          </p:nvSpPr>
          <p:spPr bwMode="auto">
            <a:xfrm>
              <a:off x="3312" y="3189"/>
              <a:ext cx="24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Active</a:t>
              </a:r>
              <a:endParaRPr lang="en-US"/>
            </a:p>
          </p:txBody>
        </p:sp>
        <p:sp>
          <p:nvSpPr>
            <p:cNvPr id="33978" name="Rectangle 186"/>
            <p:cNvSpPr>
              <a:spLocks noChangeArrowheads="1"/>
            </p:cNvSpPr>
            <p:nvPr/>
          </p:nvSpPr>
          <p:spPr bwMode="auto">
            <a:xfrm>
              <a:off x="3325" y="3259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Mask</a:t>
              </a:r>
              <a:endParaRPr lang="en-US"/>
            </a:p>
          </p:txBody>
        </p:sp>
        <p:sp>
          <p:nvSpPr>
            <p:cNvPr id="33979" name="Line 187"/>
            <p:cNvSpPr>
              <a:spLocks noChangeShapeType="1"/>
            </p:cNvSpPr>
            <p:nvPr/>
          </p:nvSpPr>
          <p:spPr bwMode="auto">
            <a:xfrm>
              <a:off x="3761" y="3263"/>
              <a:ext cx="0" cy="6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0" name="Freeform 188"/>
            <p:cNvSpPr>
              <a:spLocks/>
            </p:cNvSpPr>
            <p:nvPr/>
          </p:nvSpPr>
          <p:spPr bwMode="auto">
            <a:xfrm>
              <a:off x="3721" y="3201"/>
              <a:ext cx="81" cy="8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7"/>
                </a:cxn>
                <a:cxn ang="0">
                  <a:pos x="0" y="207"/>
                </a:cxn>
                <a:cxn ang="0">
                  <a:pos x="103" y="0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lnTo>
                    <a:pt x="206" y="207"/>
                  </a:lnTo>
                  <a:cubicBezTo>
                    <a:pt x="141" y="174"/>
                    <a:pt x="65" y="174"/>
                    <a:pt x="0" y="20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1" name="Rectangle 189"/>
            <p:cNvSpPr>
              <a:spLocks noChangeArrowheads="1"/>
            </p:cNvSpPr>
            <p:nvPr/>
          </p:nvSpPr>
          <p:spPr bwMode="auto">
            <a:xfrm>
              <a:off x="3795" y="3201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Pred.</a:t>
              </a:r>
              <a:endParaRPr lang="en-US"/>
            </a:p>
          </p:txBody>
        </p:sp>
        <p:sp>
          <p:nvSpPr>
            <p:cNvPr id="33982" name="Line 190"/>
            <p:cNvSpPr>
              <a:spLocks noChangeShapeType="1"/>
            </p:cNvSpPr>
            <p:nvPr/>
          </p:nvSpPr>
          <p:spPr bwMode="auto">
            <a:xfrm>
              <a:off x="4754" y="3304"/>
              <a:ext cx="1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3" name="Freeform 191"/>
            <p:cNvSpPr>
              <a:spLocks/>
            </p:cNvSpPr>
            <p:nvPr/>
          </p:nvSpPr>
          <p:spPr bwMode="auto">
            <a:xfrm>
              <a:off x="4888" y="3271"/>
              <a:ext cx="65" cy="65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4" name="Line 192"/>
            <p:cNvSpPr>
              <a:spLocks noChangeShapeType="1"/>
            </p:cNvSpPr>
            <p:nvPr/>
          </p:nvSpPr>
          <p:spPr bwMode="auto">
            <a:xfrm>
              <a:off x="4754" y="3675"/>
              <a:ext cx="1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5" name="Freeform 193"/>
            <p:cNvSpPr>
              <a:spLocks/>
            </p:cNvSpPr>
            <p:nvPr/>
          </p:nvSpPr>
          <p:spPr bwMode="auto">
            <a:xfrm>
              <a:off x="4888" y="3644"/>
              <a:ext cx="65" cy="65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16" name="Rectangle 324"/>
            <p:cNvSpPr>
              <a:spLocks noChangeArrowheads="1"/>
            </p:cNvSpPr>
            <p:nvPr/>
          </p:nvSpPr>
          <p:spPr bwMode="auto">
            <a:xfrm>
              <a:off x="2707" y="3080"/>
              <a:ext cx="583" cy="232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b="1"/>
                <a:t>Thread Compactor</a:t>
              </a:r>
            </a:p>
          </p:txBody>
        </p:sp>
        <p:sp>
          <p:nvSpPr>
            <p:cNvPr id="34120" name="Line 328"/>
            <p:cNvSpPr>
              <a:spLocks noChangeShapeType="1"/>
            </p:cNvSpPr>
            <p:nvPr/>
          </p:nvSpPr>
          <p:spPr bwMode="auto">
            <a:xfrm flipV="1">
              <a:off x="2640" y="3211"/>
              <a:ext cx="67" cy="2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21" name="Freeform 329"/>
            <p:cNvSpPr>
              <a:spLocks/>
            </p:cNvSpPr>
            <p:nvPr/>
          </p:nvSpPr>
          <p:spPr bwMode="auto">
            <a:xfrm>
              <a:off x="2583" y="3192"/>
              <a:ext cx="91" cy="76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54" y="0"/>
                </a:cxn>
                <a:cxn ang="0">
                  <a:pos x="230" y="191"/>
                </a:cxn>
                <a:cxn ang="0">
                  <a:pos x="230" y="191"/>
                </a:cxn>
                <a:cxn ang="0">
                  <a:pos x="0" y="172"/>
                </a:cxn>
              </a:cxnLst>
              <a:rect l="0" t="0" r="r" b="b"/>
              <a:pathLst>
                <a:path w="230" h="191">
                  <a:moveTo>
                    <a:pt x="0" y="172"/>
                  </a:moveTo>
                  <a:lnTo>
                    <a:pt x="154" y="0"/>
                  </a:lnTo>
                  <a:cubicBezTo>
                    <a:pt x="148" y="72"/>
                    <a:pt x="176" y="143"/>
                    <a:pt x="230" y="191"/>
                  </a:cubicBezTo>
                  <a:lnTo>
                    <a:pt x="230" y="19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6FEA6C-44E9-4012-BB0D-0849F59715D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5943600" y="3505200"/>
            <a:ext cx="1682750" cy="1447800"/>
            <a:chOff x="4512" y="2640"/>
            <a:chExt cx="1060" cy="912"/>
          </a:xfrm>
        </p:grpSpPr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4512" y="2976"/>
              <a:ext cx="720" cy="57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5040" y="2640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Rarely</a:t>
              </a:r>
            </a:p>
            <a:p>
              <a:r>
                <a:rPr lang="en-US"/>
                <a:t>Taken</a:t>
              </a: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Immediate Post-Dominator: Conservative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All paths from divergent branch must merge there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Convergence can happen earlier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When any two of the paths merge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Extended Recvg. Stack to exploit this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TBC: 30% speedup for Ray Tracing</a:t>
            </a:r>
          </a:p>
        </p:txBody>
      </p:sp>
      <p:sp>
        <p:nvSpPr>
          <p:cNvPr id="37892" name="Text Box 124"/>
          <p:cNvSpPr txBox="1">
            <a:spLocks noChangeArrowheads="1"/>
          </p:cNvSpPr>
          <p:nvPr/>
        </p:nvSpPr>
        <p:spPr bwMode="auto">
          <a:xfrm>
            <a:off x="838200" y="27432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   while (i &lt; K) {</a:t>
            </a:r>
          </a:p>
          <a:p>
            <a:r>
              <a:rPr lang="en-US" b="1">
                <a:latin typeface="Courier New" pitchFamily="49" charset="0"/>
              </a:rPr>
              <a:t>     X = data[i];</a:t>
            </a:r>
          </a:p>
          <a:p>
            <a:r>
              <a:rPr lang="en-US" b="1">
                <a:latin typeface="Courier New" pitchFamily="49" charset="0"/>
              </a:rPr>
              <a:t>A:   if ( X = 0 )</a:t>
            </a:r>
          </a:p>
          <a:p>
            <a:r>
              <a:rPr lang="en-US" b="1">
                <a:latin typeface="Courier New" pitchFamily="49" charset="0"/>
              </a:rPr>
              <a:t>B:     result[i] = Y;</a:t>
            </a:r>
          </a:p>
          <a:p>
            <a:r>
              <a:rPr lang="en-US" b="1">
                <a:latin typeface="Courier New" pitchFamily="49" charset="0"/>
              </a:rPr>
              <a:t>C:   else if ( X = 1 )</a:t>
            </a:r>
          </a:p>
          <a:p>
            <a:r>
              <a:rPr lang="en-US" b="1">
                <a:latin typeface="Courier New" pitchFamily="49" charset="0"/>
              </a:rPr>
              <a:t>D:     break;</a:t>
            </a:r>
          </a:p>
          <a:p>
            <a:r>
              <a:rPr lang="en-US" b="1">
                <a:latin typeface="Courier New" pitchFamily="49" charset="0"/>
              </a:rPr>
              <a:t>E:   i++;</a:t>
            </a:r>
          </a:p>
          <a:p>
            <a:r>
              <a:rPr lang="en-US" b="1">
                <a:latin typeface="Courier New" pitchFamily="49" charset="0"/>
              </a:rPr>
              <a:t>   }</a:t>
            </a:r>
          </a:p>
          <a:p>
            <a:r>
              <a:rPr lang="en-US" b="1">
                <a:latin typeface="Courier New" pitchFamily="49" charset="0"/>
              </a:rPr>
              <a:t>F: return result[i];</a:t>
            </a:r>
          </a:p>
        </p:txBody>
      </p:sp>
      <p:grpSp>
        <p:nvGrpSpPr>
          <p:cNvPr id="37915" name="Group 27"/>
          <p:cNvGrpSpPr>
            <a:grpSpLocks/>
          </p:cNvGrpSpPr>
          <p:nvPr/>
        </p:nvGrpSpPr>
        <p:grpSpPr bwMode="auto">
          <a:xfrm>
            <a:off x="4648200" y="2895600"/>
            <a:ext cx="2362200" cy="2133600"/>
            <a:chOff x="3696" y="2208"/>
            <a:chExt cx="1488" cy="1344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4032" y="2352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696" y="2688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4368" y="2688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752" y="3024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032" y="3024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E</a:t>
              </a: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4032" y="3360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</a:t>
              </a: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4032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368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 flipH="1">
              <a:off x="4368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4752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4032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7911" name="AutoShape 23"/>
            <p:cNvCxnSpPr>
              <a:cxnSpLocks noChangeShapeType="1"/>
              <a:stCxn id="37898" idx="2"/>
              <a:endCxn id="37900" idx="3"/>
            </p:cNvCxnSpPr>
            <p:nvPr/>
          </p:nvCxnSpPr>
          <p:spPr bwMode="auto">
            <a:xfrm rot="5400000">
              <a:off x="4605" y="3093"/>
              <a:ext cx="231" cy="49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7912" name="AutoShape 24"/>
            <p:cNvCxnSpPr>
              <a:cxnSpLocks noChangeShapeType="1"/>
              <a:stCxn id="37899" idx="1"/>
              <a:endCxn id="37895" idx="1"/>
            </p:cNvCxnSpPr>
            <p:nvPr/>
          </p:nvCxnSpPr>
          <p:spPr bwMode="auto">
            <a:xfrm rot="10800000" flipH="1">
              <a:off x="4023" y="2448"/>
              <a:ext cx="1" cy="672"/>
            </a:xfrm>
            <a:prstGeom prst="bentConnector3">
              <a:avLst>
                <a:gd name="adj1" fmla="val -453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4224" y="220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7914" name="AutoShape 26"/>
            <p:cNvCxnSpPr>
              <a:cxnSpLocks noChangeShapeType="1"/>
              <a:stCxn id="37899" idx="2"/>
              <a:endCxn id="37900" idx="0"/>
            </p:cNvCxnSpPr>
            <p:nvPr/>
          </p:nvCxnSpPr>
          <p:spPr bwMode="auto">
            <a:xfrm>
              <a:off x="4248" y="3225"/>
              <a:ext cx="0" cy="1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3886200" y="4572000"/>
            <a:ext cx="1981200" cy="457200"/>
            <a:chOff x="3216" y="3600"/>
            <a:chExt cx="1248" cy="288"/>
          </a:xfrm>
        </p:grpSpPr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4032" y="3696"/>
              <a:ext cx="432" cy="19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6600"/>
                </a:solidFill>
              </a:endParaRP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3216" y="3600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iPDom of </a:t>
              </a:r>
              <a:r>
                <a:rPr lang="en-US" b="1"/>
                <a:t>A</a:t>
              </a:r>
            </a:p>
          </p:txBody>
        </p:sp>
      </p:grp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181600" y="4191000"/>
            <a:ext cx="6858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6934200" y="5715000"/>
            <a:ext cx="2057400" cy="4572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Details in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7892" grpId="0"/>
      <p:bldP spid="37919" grpId="0" animBg="1"/>
      <p:bldP spid="379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47A108D-9C9A-4578-B602-4732AACF5B91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Introduction</a:t>
            </a:r>
          </a:p>
          <a:p>
            <a:r>
              <a:rPr lang="en-US" smtClean="0">
                <a:solidFill>
                  <a:srgbClr val="B2B2B2"/>
                </a:solidFill>
              </a:rPr>
              <a:t>GPU Microarchitecture</a:t>
            </a:r>
          </a:p>
          <a:p>
            <a:r>
              <a:rPr lang="en-US" smtClean="0">
                <a:solidFill>
                  <a:srgbClr val="B2B2B2"/>
                </a:solidFill>
              </a:rPr>
              <a:t>DWF Pathologies</a:t>
            </a:r>
          </a:p>
          <a:p>
            <a:r>
              <a:rPr lang="en-US" smtClean="0">
                <a:solidFill>
                  <a:srgbClr val="B2B2B2"/>
                </a:solidFill>
              </a:rPr>
              <a:t>Thread Block Compaction</a:t>
            </a:r>
          </a:p>
          <a:p>
            <a:r>
              <a:rPr lang="en-US" smtClean="0">
                <a:solidFill>
                  <a:srgbClr val="B2B2B2"/>
                </a:solidFill>
              </a:rPr>
              <a:t>Likely-Convergence</a:t>
            </a:r>
            <a:r>
              <a:rPr lang="en-US" smtClean="0"/>
              <a:t> </a:t>
            </a:r>
          </a:p>
          <a:p>
            <a:r>
              <a:rPr lang="en-US" smtClean="0"/>
              <a:t>Experimental Results</a:t>
            </a:r>
          </a:p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C37C26-D1B8-4FAA-82C6-FD388E1887B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mtClean="0"/>
              <a:t>Simulation: GPGPU-Sim (2.2.1b) </a:t>
            </a:r>
          </a:p>
          <a:p>
            <a:pPr lvl="1"/>
            <a:r>
              <a:rPr lang="en-US" smtClean="0"/>
              <a:t>~Quadro FX5800 + L1 &amp; L2 Caches</a:t>
            </a:r>
          </a:p>
          <a:p>
            <a:r>
              <a:rPr lang="en-US" smtClean="0"/>
              <a:t>21 Benchmarks</a:t>
            </a:r>
          </a:p>
          <a:p>
            <a:pPr lvl="1"/>
            <a:r>
              <a:rPr lang="en-US" smtClean="0"/>
              <a:t>All of GPGPU-Sim original benchmarks</a:t>
            </a:r>
          </a:p>
          <a:p>
            <a:pPr lvl="1"/>
            <a:r>
              <a:rPr lang="en-US" smtClean="0"/>
              <a:t>Rodinia benchmarks </a:t>
            </a:r>
          </a:p>
          <a:p>
            <a:pPr lvl="1"/>
            <a:r>
              <a:rPr lang="en-US" smtClean="0"/>
              <a:t>Other important applications: </a:t>
            </a:r>
          </a:p>
          <a:p>
            <a:pPr lvl="2"/>
            <a:r>
              <a:rPr lang="en-US" smtClean="0"/>
              <a:t>Face Detection from Visbench (UIUC)</a:t>
            </a:r>
          </a:p>
          <a:p>
            <a:pPr lvl="2"/>
            <a:r>
              <a:rPr lang="en-US" smtClean="0"/>
              <a:t>DNA Sequencing (MUMMER-GPU++) </a:t>
            </a:r>
          </a:p>
          <a:p>
            <a:pPr lvl="2"/>
            <a:r>
              <a:rPr lang="en-US" smtClean="0"/>
              <a:t>Molecular Dynamics Simulation (NAMD)</a:t>
            </a:r>
          </a:p>
          <a:p>
            <a:pPr lvl="2"/>
            <a:r>
              <a:rPr lang="en-US" smtClean="0"/>
              <a:t>Ray Tracing from NVIDIA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smtClean="0"/>
              <a:t>Commodity ManyCore Accelerator</a:t>
            </a:r>
          </a:p>
          <a:p>
            <a:pPr lvl="1" eaLnBrk="1" hangingPunct="1"/>
            <a:r>
              <a:rPr lang="en-US" smtClean="0"/>
              <a:t>SIMD HW: Compute BW + Efficiency</a:t>
            </a:r>
          </a:p>
          <a:p>
            <a:pPr eaLnBrk="1" hangingPunct="1"/>
            <a:r>
              <a:rPr lang="en-US" smtClean="0"/>
              <a:t>Non-Graphics API: </a:t>
            </a:r>
            <a:r>
              <a:rPr lang="en-US" sz="2400" smtClean="0"/>
              <a:t>CUDA, OpenCL, DirectCompute</a:t>
            </a:r>
          </a:p>
          <a:p>
            <a:pPr lvl="1" eaLnBrk="1" hangingPunct="1"/>
            <a:r>
              <a:rPr lang="en-US" smtClean="0"/>
              <a:t>Programming Model: Hierarchy of scalar threads</a:t>
            </a:r>
          </a:p>
          <a:p>
            <a:pPr lvl="1" eaLnBrk="1" hangingPunct="1"/>
            <a:r>
              <a:rPr lang="en-US" smtClean="0"/>
              <a:t>SIMD-ness not exposed at ISA</a:t>
            </a:r>
          </a:p>
          <a:p>
            <a:pPr lvl="1" eaLnBrk="1" hangingPunct="1"/>
            <a:r>
              <a:rPr lang="en-US" smtClean="0"/>
              <a:t>Scalar threads grouped into </a:t>
            </a:r>
            <a:r>
              <a:rPr lang="en-US" u="sng" smtClean="0"/>
              <a:t>warps</a:t>
            </a:r>
            <a:r>
              <a:rPr lang="en-US" smtClean="0"/>
              <a:t>, run in </a:t>
            </a:r>
            <a:r>
              <a:rPr lang="en-US" u="sng" smtClean="0"/>
              <a:t>lockstep</a:t>
            </a:r>
          </a:p>
        </p:txBody>
      </p: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3200400" y="4343400"/>
            <a:ext cx="4724400" cy="1447800"/>
            <a:chOff x="2016" y="2784"/>
            <a:chExt cx="2976" cy="912"/>
          </a:xfrm>
        </p:grpSpPr>
        <p:sp>
          <p:nvSpPr>
            <p:cNvPr id="4103" name="Rectangle 80"/>
            <p:cNvSpPr>
              <a:spLocks noChangeArrowheads="1"/>
            </p:cNvSpPr>
            <p:nvPr/>
          </p:nvSpPr>
          <p:spPr bwMode="auto">
            <a:xfrm>
              <a:off x="2016" y="2784"/>
              <a:ext cx="2976" cy="91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Grid</a:t>
              </a:r>
            </a:p>
          </p:txBody>
        </p:sp>
        <p:sp>
          <p:nvSpPr>
            <p:cNvPr id="4104" name="Rectangle 81"/>
            <p:cNvSpPr>
              <a:spLocks noChangeArrowheads="1"/>
            </p:cNvSpPr>
            <p:nvPr/>
          </p:nvSpPr>
          <p:spPr bwMode="auto">
            <a:xfrm>
              <a:off x="2160" y="2976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Blocks</a:t>
              </a:r>
            </a:p>
          </p:txBody>
        </p:sp>
        <p:sp>
          <p:nvSpPr>
            <p:cNvPr id="4105" name="Rectangle 82"/>
            <p:cNvSpPr>
              <a:spLocks noChangeArrowheads="1"/>
            </p:cNvSpPr>
            <p:nvPr/>
          </p:nvSpPr>
          <p:spPr bwMode="auto">
            <a:xfrm>
              <a:off x="2112" y="3024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Blocks</a:t>
              </a:r>
            </a:p>
          </p:txBody>
        </p:sp>
        <p:sp>
          <p:nvSpPr>
            <p:cNvPr id="4106" name="Rectangle 83"/>
            <p:cNvSpPr>
              <a:spLocks noChangeArrowheads="1"/>
            </p:cNvSpPr>
            <p:nvPr/>
          </p:nvSpPr>
          <p:spPr bwMode="auto">
            <a:xfrm>
              <a:off x="2064" y="3072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Thread Blocks</a:t>
              </a:r>
            </a:p>
          </p:txBody>
        </p:sp>
      </p:grpSp>
      <p:sp>
        <p:nvSpPr>
          <p:cNvPr id="410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1A8C88-7AA9-4329-ADA2-06DB5A6E5449}" type="slidenum">
              <a:rPr lang="en-US" altLang="en-US" sz="1400">
                <a:latin typeface="Garamond" pitchFamily="18" charset="0"/>
              </a:rPr>
              <a:pPr algn="r"/>
              <a:t>2</a:t>
            </a:fld>
            <a:endParaRPr lang="en-US" altLang="en-US" sz="1400">
              <a:latin typeface="Garamond" pitchFamily="18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Processor Unit (GPU)</a:t>
            </a:r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990600" y="5105400"/>
            <a:ext cx="6324600" cy="457200"/>
            <a:chOff x="624" y="3264"/>
            <a:chExt cx="3984" cy="288"/>
          </a:xfrm>
        </p:grpSpPr>
        <p:sp>
          <p:nvSpPr>
            <p:cNvPr id="4107" name="Line 84"/>
            <p:cNvSpPr>
              <a:spLocks noChangeShapeType="1"/>
            </p:cNvSpPr>
            <p:nvPr/>
          </p:nvSpPr>
          <p:spPr bwMode="auto">
            <a:xfrm flipH="1" flipV="1">
              <a:off x="1824" y="3408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8" name="Text Box 85"/>
            <p:cNvSpPr txBox="1">
              <a:spLocks noChangeArrowheads="1"/>
            </p:cNvSpPr>
            <p:nvPr/>
          </p:nvSpPr>
          <p:spPr bwMode="auto">
            <a:xfrm>
              <a:off x="624" y="3264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/>
                <a:t>Scalar Thread</a:t>
              </a:r>
            </a:p>
          </p:txBody>
        </p:sp>
        <p:sp>
          <p:nvSpPr>
            <p:cNvPr id="4109" name="Rectangle 128"/>
            <p:cNvSpPr>
              <a:spLocks noChangeArrowheads="1"/>
            </p:cNvSpPr>
            <p:nvPr/>
          </p:nvSpPr>
          <p:spPr bwMode="auto">
            <a:xfrm>
              <a:off x="230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0" name="Rectangle 12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111" name="Rectangle 130"/>
            <p:cNvSpPr>
              <a:spLocks noChangeArrowheads="1"/>
            </p:cNvSpPr>
            <p:nvPr/>
          </p:nvSpPr>
          <p:spPr bwMode="auto">
            <a:xfrm>
              <a:off x="268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112" name="Rectangle 131"/>
            <p:cNvSpPr>
              <a:spLocks noChangeArrowheads="1"/>
            </p:cNvSpPr>
            <p:nvPr/>
          </p:nvSpPr>
          <p:spPr bwMode="auto">
            <a:xfrm>
              <a:off x="288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13" name="Rectangle 132"/>
            <p:cNvSpPr>
              <a:spLocks noChangeArrowheads="1"/>
            </p:cNvSpPr>
            <p:nvPr/>
          </p:nvSpPr>
          <p:spPr bwMode="auto">
            <a:xfrm>
              <a:off x="307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114" name="Rectangle 133"/>
            <p:cNvSpPr>
              <a:spLocks noChangeArrowheads="1"/>
            </p:cNvSpPr>
            <p:nvPr/>
          </p:nvSpPr>
          <p:spPr bwMode="auto">
            <a:xfrm>
              <a:off x="326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15" name="Rectangle 134"/>
            <p:cNvSpPr>
              <a:spLocks noChangeArrowheads="1"/>
            </p:cNvSpPr>
            <p:nvPr/>
          </p:nvSpPr>
          <p:spPr bwMode="auto">
            <a:xfrm>
              <a:off x="345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116" name="Rectangle 135"/>
            <p:cNvSpPr>
              <a:spLocks noChangeArrowheads="1"/>
            </p:cNvSpPr>
            <p:nvPr/>
          </p:nvSpPr>
          <p:spPr bwMode="auto">
            <a:xfrm>
              <a:off x="364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117" name="Rectangle 136"/>
            <p:cNvSpPr>
              <a:spLocks noChangeArrowheads="1"/>
            </p:cNvSpPr>
            <p:nvPr/>
          </p:nvSpPr>
          <p:spPr bwMode="auto">
            <a:xfrm>
              <a:off x="384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8" name="Rectangle 137"/>
            <p:cNvSpPr>
              <a:spLocks noChangeArrowheads="1"/>
            </p:cNvSpPr>
            <p:nvPr/>
          </p:nvSpPr>
          <p:spPr bwMode="auto">
            <a:xfrm>
              <a:off x="403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19" name="Rectangle 138"/>
            <p:cNvSpPr>
              <a:spLocks noChangeArrowheads="1"/>
            </p:cNvSpPr>
            <p:nvPr/>
          </p:nvSpPr>
          <p:spPr bwMode="auto">
            <a:xfrm>
              <a:off x="422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4120" name="Rectangle 139"/>
            <p:cNvSpPr>
              <a:spLocks noChangeArrowheads="1"/>
            </p:cNvSpPr>
            <p:nvPr/>
          </p:nvSpPr>
          <p:spPr bwMode="auto">
            <a:xfrm>
              <a:off x="441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990600" y="4800600"/>
            <a:ext cx="6629400" cy="838200"/>
            <a:chOff x="624" y="3072"/>
            <a:chExt cx="4176" cy="528"/>
          </a:xfrm>
        </p:grpSpPr>
        <p:sp>
          <p:nvSpPr>
            <p:cNvPr id="4124" name="Text Box 76"/>
            <p:cNvSpPr txBox="1">
              <a:spLocks noChangeArrowheads="1"/>
            </p:cNvSpPr>
            <p:nvPr/>
          </p:nvSpPr>
          <p:spPr bwMode="auto">
            <a:xfrm>
              <a:off x="624" y="3264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/>
                <a:t>Scalar Thread</a:t>
              </a:r>
            </a:p>
          </p:txBody>
        </p:sp>
        <p:grpSp>
          <p:nvGrpSpPr>
            <p:cNvPr id="2" name="Group 81"/>
            <p:cNvGrpSpPr>
              <a:grpSpLocks/>
            </p:cNvGrpSpPr>
            <p:nvPr/>
          </p:nvGrpSpPr>
          <p:grpSpPr bwMode="auto">
            <a:xfrm>
              <a:off x="1200" y="3072"/>
              <a:ext cx="3600" cy="528"/>
              <a:chOff x="1200" y="2976"/>
              <a:chExt cx="3600" cy="528"/>
            </a:xfrm>
          </p:grpSpPr>
          <p:sp>
            <p:nvSpPr>
              <p:cNvPr id="4126" name="Rectangle 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7" name="Rectangle 56"/>
              <p:cNvSpPr>
                <a:spLocks noChangeArrowheads="1"/>
              </p:cNvSpPr>
              <p:nvPr/>
            </p:nvSpPr>
            <p:spPr bwMode="auto">
              <a:xfrm>
                <a:off x="3024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8" name="Rectangle 66"/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9" name="Text Box 77"/>
              <p:cNvSpPr txBox="1">
                <a:spLocks noChangeArrowheads="1"/>
              </p:cNvSpPr>
              <p:nvPr/>
            </p:nvSpPr>
            <p:spPr bwMode="auto">
              <a:xfrm>
                <a:off x="1200" y="2976"/>
                <a:ext cx="6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b="1"/>
                  <a:t>Warp</a:t>
                </a:r>
              </a:p>
            </p:txBody>
          </p:sp>
          <p:sp>
            <p:nvSpPr>
              <p:cNvPr id="4130" name="Line 78"/>
              <p:cNvSpPr>
                <a:spLocks noChangeShapeType="1"/>
              </p:cNvSpPr>
              <p:nvPr/>
            </p:nvSpPr>
            <p:spPr bwMode="auto">
              <a:xfrm>
                <a:off x="1824" y="3120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131" name="Rectangle 82"/>
            <p:cNvSpPr>
              <a:spLocks noChangeArrowheads="1"/>
            </p:cNvSpPr>
            <p:nvPr/>
          </p:nvSpPr>
          <p:spPr bwMode="auto">
            <a:xfrm>
              <a:off x="216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32" name="Rectangle 83"/>
            <p:cNvSpPr>
              <a:spLocks noChangeArrowheads="1"/>
            </p:cNvSpPr>
            <p:nvPr/>
          </p:nvSpPr>
          <p:spPr bwMode="auto">
            <a:xfrm>
              <a:off x="235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133" name="Rectangle 84"/>
            <p:cNvSpPr>
              <a:spLocks noChangeArrowheads="1"/>
            </p:cNvSpPr>
            <p:nvPr/>
          </p:nvSpPr>
          <p:spPr bwMode="auto">
            <a:xfrm>
              <a:off x="254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134" name="Rectangle 85"/>
            <p:cNvSpPr>
              <a:spLocks noChangeArrowheads="1"/>
            </p:cNvSpPr>
            <p:nvPr/>
          </p:nvSpPr>
          <p:spPr bwMode="auto">
            <a:xfrm>
              <a:off x="273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35" name="Line 75"/>
            <p:cNvSpPr>
              <a:spLocks noChangeShapeType="1"/>
            </p:cNvSpPr>
            <p:nvPr/>
          </p:nvSpPr>
          <p:spPr bwMode="auto">
            <a:xfrm flipH="1" flipV="1">
              <a:off x="1824" y="3408"/>
              <a:ext cx="38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Rectangle 86"/>
            <p:cNvSpPr>
              <a:spLocks noChangeArrowheads="1"/>
            </p:cNvSpPr>
            <p:nvPr/>
          </p:nvSpPr>
          <p:spPr bwMode="auto">
            <a:xfrm>
              <a:off x="307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137" name="Rectangle 87"/>
            <p:cNvSpPr>
              <a:spLocks noChangeArrowheads="1"/>
            </p:cNvSpPr>
            <p:nvPr/>
          </p:nvSpPr>
          <p:spPr bwMode="auto">
            <a:xfrm>
              <a:off x="326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8" name="Rectangle 88"/>
            <p:cNvSpPr>
              <a:spLocks noChangeArrowheads="1"/>
            </p:cNvSpPr>
            <p:nvPr/>
          </p:nvSpPr>
          <p:spPr bwMode="auto">
            <a:xfrm>
              <a:off x="345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139" name="Rectangle 89"/>
            <p:cNvSpPr>
              <a:spLocks noChangeArrowheads="1"/>
            </p:cNvSpPr>
            <p:nvPr/>
          </p:nvSpPr>
          <p:spPr bwMode="auto">
            <a:xfrm>
              <a:off x="364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140" name="Rectangle 90"/>
            <p:cNvSpPr>
              <a:spLocks noChangeArrowheads="1"/>
            </p:cNvSpPr>
            <p:nvPr/>
          </p:nvSpPr>
          <p:spPr bwMode="auto">
            <a:xfrm>
              <a:off x="398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41" name="Rectangle 91"/>
            <p:cNvSpPr>
              <a:spLocks noChangeArrowheads="1"/>
            </p:cNvSpPr>
            <p:nvPr/>
          </p:nvSpPr>
          <p:spPr bwMode="auto">
            <a:xfrm>
              <a:off x="417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42" name="Rectangle 92"/>
            <p:cNvSpPr>
              <a:spLocks noChangeArrowheads="1"/>
            </p:cNvSpPr>
            <p:nvPr/>
          </p:nvSpPr>
          <p:spPr bwMode="auto">
            <a:xfrm>
              <a:off x="436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4143" name="Rectangle 93"/>
            <p:cNvSpPr>
              <a:spLocks noChangeArrowheads="1"/>
            </p:cNvSpPr>
            <p:nvPr/>
          </p:nvSpPr>
          <p:spPr bwMode="auto">
            <a:xfrm>
              <a:off x="456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181600" y="5943600"/>
            <a:ext cx="3784600" cy="514350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S</a:t>
            </a:r>
            <a:r>
              <a:rPr lang="en-US" sz="2000"/>
              <a:t>ingle</a:t>
            </a:r>
            <a:r>
              <a:rPr lang="en-US" sz="2400"/>
              <a:t>-</a:t>
            </a:r>
            <a:r>
              <a:rPr lang="en-US" sz="2400" b="1" u="sng"/>
              <a:t>I</a:t>
            </a:r>
            <a:r>
              <a:rPr lang="en-US" sz="2000"/>
              <a:t>nstruction</a:t>
            </a:r>
            <a:r>
              <a:rPr lang="en-US" sz="2400"/>
              <a:t>-</a:t>
            </a:r>
            <a:r>
              <a:rPr lang="en-US" sz="2400" b="1" u="sng"/>
              <a:t>M</a:t>
            </a:r>
            <a:r>
              <a:rPr lang="en-US" sz="2000"/>
              <a:t>ulti</a:t>
            </a:r>
            <a:r>
              <a:rPr lang="en-US" sz="2400" b="1" u="sng"/>
              <a:t>T</a:t>
            </a:r>
            <a:r>
              <a:rPr lang="en-US" sz="2000"/>
              <a:t>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uiExpand="1" build="p"/>
      <p:bldP spid="226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6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6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26B5FD-DFBC-4108-9797-ED93A54EBE86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42157" name="Group 173"/>
          <p:cNvGrpSpPr>
            <a:grpSpLocks/>
          </p:cNvGrpSpPr>
          <p:nvPr/>
        </p:nvGrpSpPr>
        <p:grpSpPr bwMode="auto">
          <a:xfrm>
            <a:off x="476250" y="3429000"/>
            <a:ext cx="6172200" cy="2735263"/>
            <a:chOff x="300" y="2160"/>
            <a:chExt cx="3888" cy="1723"/>
          </a:xfrm>
        </p:grpSpPr>
        <p:sp>
          <p:nvSpPr>
            <p:cNvPr id="42002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00" y="2160"/>
              <a:ext cx="3888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112" y="2205"/>
              <a:ext cx="2905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152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152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152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152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52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152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152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152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52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152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152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Rectangle 32"/>
            <p:cNvSpPr>
              <a:spLocks noChangeArrowheads="1"/>
            </p:cNvSpPr>
            <p:nvPr/>
          </p:nvSpPr>
          <p:spPr bwMode="auto">
            <a:xfrm>
              <a:off x="152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152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Rectangle 34"/>
            <p:cNvSpPr>
              <a:spLocks noChangeArrowheads="1"/>
            </p:cNvSpPr>
            <p:nvPr/>
          </p:nvSpPr>
          <p:spPr bwMode="auto">
            <a:xfrm>
              <a:off x="152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152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152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194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194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194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194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Rectangle 41"/>
            <p:cNvSpPr>
              <a:spLocks noChangeArrowheads="1"/>
            </p:cNvSpPr>
            <p:nvPr/>
          </p:nvSpPr>
          <p:spPr bwMode="auto">
            <a:xfrm>
              <a:off x="194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Rectangle 42"/>
            <p:cNvSpPr>
              <a:spLocks noChangeArrowheads="1"/>
            </p:cNvSpPr>
            <p:nvPr/>
          </p:nvSpPr>
          <p:spPr bwMode="auto">
            <a:xfrm>
              <a:off x="194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Rectangle 43"/>
            <p:cNvSpPr>
              <a:spLocks noChangeArrowheads="1"/>
            </p:cNvSpPr>
            <p:nvPr/>
          </p:nvSpPr>
          <p:spPr bwMode="auto">
            <a:xfrm>
              <a:off x="194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194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94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0" name="Rectangle 46"/>
            <p:cNvSpPr>
              <a:spLocks noChangeArrowheads="1"/>
            </p:cNvSpPr>
            <p:nvPr/>
          </p:nvSpPr>
          <p:spPr bwMode="auto">
            <a:xfrm>
              <a:off x="194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Rectangle 47"/>
            <p:cNvSpPr>
              <a:spLocks noChangeArrowheads="1"/>
            </p:cNvSpPr>
            <p:nvPr/>
          </p:nvSpPr>
          <p:spPr bwMode="auto">
            <a:xfrm>
              <a:off x="194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194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194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194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194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194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235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235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235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235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235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235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Rectangle 59"/>
            <p:cNvSpPr>
              <a:spLocks noChangeArrowheads="1"/>
            </p:cNvSpPr>
            <p:nvPr/>
          </p:nvSpPr>
          <p:spPr bwMode="auto">
            <a:xfrm>
              <a:off x="235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235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235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6" name="Rectangle 62"/>
            <p:cNvSpPr>
              <a:spLocks noChangeArrowheads="1"/>
            </p:cNvSpPr>
            <p:nvPr/>
          </p:nvSpPr>
          <p:spPr bwMode="auto">
            <a:xfrm>
              <a:off x="235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235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Rectangle 64"/>
            <p:cNvSpPr>
              <a:spLocks noChangeArrowheads="1"/>
            </p:cNvSpPr>
            <p:nvPr/>
          </p:nvSpPr>
          <p:spPr bwMode="auto">
            <a:xfrm>
              <a:off x="235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Rectangle 65"/>
            <p:cNvSpPr>
              <a:spLocks noChangeArrowheads="1"/>
            </p:cNvSpPr>
            <p:nvPr/>
          </p:nvSpPr>
          <p:spPr bwMode="auto">
            <a:xfrm>
              <a:off x="235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235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235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2" name="Rectangle 68"/>
            <p:cNvSpPr>
              <a:spLocks noChangeArrowheads="1"/>
            </p:cNvSpPr>
            <p:nvPr/>
          </p:nvSpPr>
          <p:spPr bwMode="auto">
            <a:xfrm>
              <a:off x="235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277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4" name="Rectangle 70"/>
            <p:cNvSpPr>
              <a:spLocks noChangeArrowheads="1"/>
            </p:cNvSpPr>
            <p:nvPr/>
          </p:nvSpPr>
          <p:spPr bwMode="auto">
            <a:xfrm>
              <a:off x="277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5" name="Rectangle 71"/>
            <p:cNvSpPr>
              <a:spLocks noChangeArrowheads="1"/>
            </p:cNvSpPr>
            <p:nvPr/>
          </p:nvSpPr>
          <p:spPr bwMode="auto">
            <a:xfrm>
              <a:off x="277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277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277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8" name="Rectangle 74"/>
            <p:cNvSpPr>
              <a:spLocks noChangeArrowheads="1"/>
            </p:cNvSpPr>
            <p:nvPr/>
          </p:nvSpPr>
          <p:spPr bwMode="auto">
            <a:xfrm>
              <a:off x="277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277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0" name="Rectangle 76"/>
            <p:cNvSpPr>
              <a:spLocks noChangeArrowheads="1"/>
            </p:cNvSpPr>
            <p:nvPr/>
          </p:nvSpPr>
          <p:spPr bwMode="auto">
            <a:xfrm>
              <a:off x="277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1" name="Rectangle 77"/>
            <p:cNvSpPr>
              <a:spLocks noChangeArrowheads="1"/>
            </p:cNvSpPr>
            <p:nvPr/>
          </p:nvSpPr>
          <p:spPr bwMode="auto">
            <a:xfrm>
              <a:off x="277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>
              <a:off x="277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3" name="Rectangle 79"/>
            <p:cNvSpPr>
              <a:spLocks noChangeArrowheads="1"/>
            </p:cNvSpPr>
            <p:nvPr/>
          </p:nvSpPr>
          <p:spPr bwMode="auto">
            <a:xfrm>
              <a:off x="277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4" name="Rectangle 80"/>
            <p:cNvSpPr>
              <a:spLocks noChangeArrowheads="1"/>
            </p:cNvSpPr>
            <p:nvPr/>
          </p:nvSpPr>
          <p:spPr bwMode="auto">
            <a:xfrm>
              <a:off x="277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5" name="Rectangle 81"/>
            <p:cNvSpPr>
              <a:spLocks noChangeArrowheads="1"/>
            </p:cNvSpPr>
            <p:nvPr/>
          </p:nvSpPr>
          <p:spPr bwMode="auto">
            <a:xfrm>
              <a:off x="277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6" name="Rectangle 82"/>
            <p:cNvSpPr>
              <a:spLocks noChangeArrowheads="1"/>
            </p:cNvSpPr>
            <p:nvPr/>
          </p:nvSpPr>
          <p:spPr bwMode="auto">
            <a:xfrm>
              <a:off x="277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7" name="Rectangle 83"/>
            <p:cNvSpPr>
              <a:spLocks noChangeArrowheads="1"/>
            </p:cNvSpPr>
            <p:nvPr/>
          </p:nvSpPr>
          <p:spPr bwMode="auto">
            <a:xfrm>
              <a:off x="277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8" name="Rectangle 84"/>
            <p:cNvSpPr>
              <a:spLocks noChangeArrowheads="1"/>
            </p:cNvSpPr>
            <p:nvPr/>
          </p:nvSpPr>
          <p:spPr bwMode="auto">
            <a:xfrm>
              <a:off x="277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9" name="Rectangle 85"/>
            <p:cNvSpPr>
              <a:spLocks noChangeArrowheads="1"/>
            </p:cNvSpPr>
            <p:nvPr/>
          </p:nvSpPr>
          <p:spPr bwMode="auto">
            <a:xfrm>
              <a:off x="318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0" name="Rectangle 86"/>
            <p:cNvSpPr>
              <a:spLocks noChangeArrowheads="1"/>
            </p:cNvSpPr>
            <p:nvPr/>
          </p:nvSpPr>
          <p:spPr bwMode="auto">
            <a:xfrm>
              <a:off x="318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1" name="Rectangle 87"/>
            <p:cNvSpPr>
              <a:spLocks noChangeArrowheads="1"/>
            </p:cNvSpPr>
            <p:nvPr/>
          </p:nvSpPr>
          <p:spPr bwMode="auto">
            <a:xfrm>
              <a:off x="318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2" name="Rectangle 88"/>
            <p:cNvSpPr>
              <a:spLocks noChangeArrowheads="1"/>
            </p:cNvSpPr>
            <p:nvPr/>
          </p:nvSpPr>
          <p:spPr bwMode="auto">
            <a:xfrm>
              <a:off x="318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3" name="Rectangle 89"/>
            <p:cNvSpPr>
              <a:spLocks noChangeArrowheads="1"/>
            </p:cNvSpPr>
            <p:nvPr/>
          </p:nvSpPr>
          <p:spPr bwMode="auto">
            <a:xfrm>
              <a:off x="318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4" name="Rectangle 90"/>
            <p:cNvSpPr>
              <a:spLocks noChangeArrowheads="1"/>
            </p:cNvSpPr>
            <p:nvPr/>
          </p:nvSpPr>
          <p:spPr bwMode="auto">
            <a:xfrm>
              <a:off x="318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5" name="Rectangle 91"/>
            <p:cNvSpPr>
              <a:spLocks noChangeArrowheads="1"/>
            </p:cNvSpPr>
            <p:nvPr/>
          </p:nvSpPr>
          <p:spPr bwMode="auto">
            <a:xfrm>
              <a:off x="318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6" name="Rectangle 92"/>
            <p:cNvSpPr>
              <a:spLocks noChangeArrowheads="1"/>
            </p:cNvSpPr>
            <p:nvPr/>
          </p:nvSpPr>
          <p:spPr bwMode="auto">
            <a:xfrm>
              <a:off x="318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7" name="Rectangle 93"/>
            <p:cNvSpPr>
              <a:spLocks noChangeArrowheads="1"/>
            </p:cNvSpPr>
            <p:nvPr/>
          </p:nvSpPr>
          <p:spPr bwMode="auto">
            <a:xfrm>
              <a:off x="318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8" name="Rectangle 94"/>
            <p:cNvSpPr>
              <a:spLocks noChangeArrowheads="1"/>
            </p:cNvSpPr>
            <p:nvPr/>
          </p:nvSpPr>
          <p:spPr bwMode="auto">
            <a:xfrm>
              <a:off x="318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9" name="Rectangle 95"/>
            <p:cNvSpPr>
              <a:spLocks noChangeArrowheads="1"/>
            </p:cNvSpPr>
            <p:nvPr/>
          </p:nvSpPr>
          <p:spPr bwMode="auto">
            <a:xfrm>
              <a:off x="318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0" name="Rectangle 96"/>
            <p:cNvSpPr>
              <a:spLocks noChangeArrowheads="1"/>
            </p:cNvSpPr>
            <p:nvPr/>
          </p:nvSpPr>
          <p:spPr bwMode="auto">
            <a:xfrm>
              <a:off x="318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1" name="Rectangle 97"/>
            <p:cNvSpPr>
              <a:spLocks noChangeArrowheads="1"/>
            </p:cNvSpPr>
            <p:nvPr/>
          </p:nvSpPr>
          <p:spPr bwMode="auto">
            <a:xfrm>
              <a:off x="318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2" name="Rectangle 98"/>
            <p:cNvSpPr>
              <a:spLocks noChangeArrowheads="1"/>
            </p:cNvSpPr>
            <p:nvPr/>
          </p:nvSpPr>
          <p:spPr bwMode="auto">
            <a:xfrm>
              <a:off x="318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3" name="Rectangle 99"/>
            <p:cNvSpPr>
              <a:spLocks noChangeArrowheads="1"/>
            </p:cNvSpPr>
            <p:nvPr/>
          </p:nvSpPr>
          <p:spPr bwMode="auto">
            <a:xfrm>
              <a:off x="318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4" name="Rectangle 100"/>
            <p:cNvSpPr>
              <a:spLocks noChangeArrowheads="1"/>
            </p:cNvSpPr>
            <p:nvPr/>
          </p:nvSpPr>
          <p:spPr bwMode="auto">
            <a:xfrm>
              <a:off x="318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5" name="Rectangle 101"/>
            <p:cNvSpPr>
              <a:spLocks noChangeArrowheads="1"/>
            </p:cNvSpPr>
            <p:nvPr/>
          </p:nvSpPr>
          <p:spPr bwMode="auto">
            <a:xfrm>
              <a:off x="360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6" name="Rectangle 102"/>
            <p:cNvSpPr>
              <a:spLocks noChangeArrowheads="1"/>
            </p:cNvSpPr>
            <p:nvPr/>
          </p:nvSpPr>
          <p:spPr bwMode="auto">
            <a:xfrm>
              <a:off x="360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7" name="Rectangle 103"/>
            <p:cNvSpPr>
              <a:spLocks noChangeArrowheads="1"/>
            </p:cNvSpPr>
            <p:nvPr/>
          </p:nvSpPr>
          <p:spPr bwMode="auto">
            <a:xfrm>
              <a:off x="360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8" name="Rectangle 104"/>
            <p:cNvSpPr>
              <a:spLocks noChangeArrowheads="1"/>
            </p:cNvSpPr>
            <p:nvPr/>
          </p:nvSpPr>
          <p:spPr bwMode="auto">
            <a:xfrm>
              <a:off x="360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9" name="Rectangle 105"/>
            <p:cNvSpPr>
              <a:spLocks noChangeArrowheads="1"/>
            </p:cNvSpPr>
            <p:nvPr/>
          </p:nvSpPr>
          <p:spPr bwMode="auto">
            <a:xfrm>
              <a:off x="360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0" name="Rectangle 106"/>
            <p:cNvSpPr>
              <a:spLocks noChangeArrowheads="1"/>
            </p:cNvSpPr>
            <p:nvPr/>
          </p:nvSpPr>
          <p:spPr bwMode="auto">
            <a:xfrm>
              <a:off x="360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1" name="Rectangle 107"/>
            <p:cNvSpPr>
              <a:spLocks noChangeArrowheads="1"/>
            </p:cNvSpPr>
            <p:nvPr/>
          </p:nvSpPr>
          <p:spPr bwMode="auto">
            <a:xfrm>
              <a:off x="360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2" name="Rectangle 108"/>
            <p:cNvSpPr>
              <a:spLocks noChangeArrowheads="1"/>
            </p:cNvSpPr>
            <p:nvPr/>
          </p:nvSpPr>
          <p:spPr bwMode="auto">
            <a:xfrm>
              <a:off x="360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3" name="Rectangle 109"/>
            <p:cNvSpPr>
              <a:spLocks noChangeArrowheads="1"/>
            </p:cNvSpPr>
            <p:nvPr/>
          </p:nvSpPr>
          <p:spPr bwMode="auto">
            <a:xfrm>
              <a:off x="360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4" name="Rectangle 110"/>
            <p:cNvSpPr>
              <a:spLocks noChangeArrowheads="1"/>
            </p:cNvSpPr>
            <p:nvPr/>
          </p:nvSpPr>
          <p:spPr bwMode="auto">
            <a:xfrm>
              <a:off x="360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5" name="Rectangle 111"/>
            <p:cNvSpPr>
              <a:spLocks noChangeArrowheads="1"/>
            </p:cNvSpPr>
            <p:nvPr/>
          </p:nvSpPr>
          <p:spPr bwMode="auto">
            <a:xfrm>
              <a:off x="360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6" name="Rectangle 112"/>
            <p:cNvSpPr>
              <a:spLocks noChangeArrowheads="1"/>
            </p:cNvSpPr>
            <p:nvPr/>
          </p:nvSpPr>
          <p:spPr bwMode="auto">
            <a:xfrm>
              <a:off x="360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7" name="Rectangle 113"/>
            <p:cNvSpPr>
              <a:spLocks noChangeArrowheads="1"/>
            </p:cNvSpPr>
            <p:nvPr/>
          </p:nvSpPr>
          <p:spPr bwMode="auto">
            <a:xfrm>
              <a:off x="360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8" name="Rectangle 114"/>
            <p:cNvSpPr>
              <a:spLocks noChangeArrowheads="1"/>
            </p:cNvSpPr>
            <p:nvPr/>
          </p:nvSpPr>
          <p:spPr bwMode="auto">
            <a:xfrm>
              <a:off x="360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9" name="Rectangle 115"/>
            <p:cNvSpPr>
              <a:spLocks noChangeArrowheads="1"/>
            </p:cNvSpPr>
            <p:nvPr/>
          </p:nvSpPr>
          <p:spPr bwMode="auto">
            <a:xfrm>
              <a:off x="360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0" name="Rectangle 116"/>
            <p:cNvSpPr>
              <a:spLocks noChangeArrowheads="1"/>
            </p:cNvSpPr>
            <p:nvPr/>
          </p:nvSpPr>
          <p:spPr bwMode="auto">
            <a:xfrm>
              <a:off x="360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1" name="Rectangle 117"/>
            <p:cNvSpPr>
              <a:spLocks noChangeArrowheads="1"/>
            </p:cNvSpPr>
            <p:nvPr/>
          </p:nvSpPr>
          <p:spPr bwMode="auto">
            <a:xfrm>
              <a:off x="401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2" name="Rectangle 118"/>
            <p:cNvSpPr>
              <a:spLocks noChangeArrowheads="1"/>
            </p:cNvSpPr>
            <p:nvPr/>
          </p:nvSpPr>
          <p:spPr bwMode="auto">
            <a:xfrm>
              <a:off x="401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3" name="Rectangle 119"/>
            <p:cNvSpPr>
              <a:spLocks noChangeArrowheads="1"/>
            </p:cNvSpPr>
            <p:nvPr/>
          </p:nvSpPr>
          <p:spPr bwMode="auto">
            <a:xfrm>
              <a:off x="401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4" name="Rectangle 120"/>
            <p:cNvSpPr>
              <a:spLocks noChangeArrowheads="1"/>
            </p:cNvSpPr>
            <p:nvPr/>
          </p:nvSpPr>
          <p:spPr bwMode="auto">
            <a:xfrm>
              <a:off x="401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5" name="Rectangle 121"/>
            <p:cNvSpPr>
              <a:spLocks noChangeArrowheads="1"/>
            </p:cNvSpPr>
            <p:nvPr/>
          </p:nvSpPr>
          <p:spPr bwMode="auto">
            <a:xfrm>
              <a:off x="401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6" name="Rectangle 122"/>
            <p:cNvSpPr>
              <a:spLocks noChangeArrowheads="1"/>
            </p:cNvSpPr>
            <p:nvPr/>
          </p:nvSpPr>
          <p:spPr bwMode="auto">
            <a:xfrm>
              <a:off x="401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7" name="Rectangle 123"/>
            <p:cNvSpPr>
              <a:spLocks noChangeArrowheads="1"/>
            </p:cNvSpPr>
            <p:nvPr/>
          </p:nvSpPr>
          <p:spPr bwMode="auto">
            <a:xfrm>
              <a:off x="401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8" name="Rectangle 124"/>
            <p:cNvSpPr>
              <a:spLocks noChangeArrowheads="1"/>
            </p:cNvSpPr>
            <p:nvPr/>
          </p:nvSpPr>
          <p:spPr bwMode="auto">
            <a:xfrm>
              <a:off x="401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9" name="Rectangle 125"/>
            <p:cNvSpPr>
              <a:spLocks noChangeArrowheads="1"/>
            </p:cNvSpPr>
            <p:nvPr/>
          </p:nvSpPr>
          <p:spPr bwMode="auto">
            <a:xfrm>
              <a:off x="401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0" name="Rectangle 126"/>
            <p:cNvSpPr>
              <a:spLocks noChangeArrowheads="1"/>
            </p:cNvSpPr>
            <p:nvPr/>
          </p:nvSpPr>
          <p:spPr bwMode="auto">
            <a:xfrm>
              <a:off x="401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1" name="Rectangle 127"/>
            <p:cNvSpPr>
              <a:spLocks noChangeArrowheads="1"/>
            </p:cNvSpPr>
            <p:nvPr/>
          </p:nvSpPr>
          <p:spPr bwMode="auto">
            <a:xfrm>
              <a:off x="401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2" name="Rectangle 128"/>
            <p:cNvSpPr>
              <a:spLocks noChangeArrowheads="1"/>
            </p:cNvSpPr>
            <p:nvPr/>
          </p:nvSpPr>
          <p:spPr bwMode="auto">
            <a:xfrm>
              <a:off x="401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3" name="Rectangle 129"/>
            <p:cNvSpPr>
              <a:spLocks noChangeArrowheads="1"/>
            </p:cNvSpPr>
            <p:nvPr/>
          </p:nvSpPr>
          <p:spPr bwMode="auto">
            <a:xfrm>
              <a:off x="401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4" name="Rectangle 130"/>
            <p:cNvSpPr>
              <a:spLocks noChangeArrowheads="1"/>
            </p:cNvSpPr>
            <p:nvPr/>
          </p:nvSpPr>
          <p:spPr bwMode="auto">
            <a:xfrm>
              <a:off x="401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5" name="Rectangle 131"/>
            <p:cNvSpPr>
              <a:spLocks noChangeArrowheads="1"/>
            </p:cNvSpPr>
            <p:nvPr/>
          </p:nvSpPr>
          <p:spPr bwMode="auto">
            <a:xfrm>
              <a:off x="401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6" name="Rectangle 132"/>
            <p:cNvSpPr>
              <a:spLocks noChangeArrowheads="1"/>
            </p:cNvSpPr>
            <p:nvPr/>
          </p:nvSpPr>
          <p:spPr bwMode="auto">
            <a:xfrm>
              <a:off x="401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7" name="Rectangle 133"/>
            <p:cNvSpPr>
              <a:spLocks noChangeArrowheads="1"/>
            </p:cNvSpPr>
            <p:nvPr/>
          </p:nvSpPr>
          <p:spPr bwMode="auto">
            <a:xfrm>
              <a:off x="1112" y="2205"/>
              <a:ext cx="2905" cy="830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8" name="Rectangle 134"/>
            <p:cNvSpPr>
              <a:spLocks noChangeArrowheads="1"/>
            </p:cNvSpPr>
            <p:nvPr/>
          </p:nvSpPr>
          <p:spPr bwMode="auto">
            <a:xfrm>
              <a:off x="1104" y="2784"/>
              <a:ext cx="2562" cy="117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0" name="Rectangle 136"/>
            <p:cNvSpPr>
              <a:spLocks noChangeArrowheads="1"/>
            </p:cNvSpPr>
            <p:nvPr/>
          </p:nvSpPr>
          <p:spPr bwMode="auto">
            <a:xfrm>
              <a:off x="1104" y="2448"/>
              <a:ext cx="1831" cy="118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1" name="Rectangle 137"/>
            <p:cNvSpPr>
              <a:spLocks noChangeArrowheads="1"/>
            </p:cNvSpPr>
            <p:nvPr/>
          </p:nvSpPr>
          <p:spPr bwMode="auto">
            <a:xfrm>
              <a:off x="1104" y="2675"/>
              <a:ext cx="1705" cy="109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3" name="Rectangle 139"/>
            <p:cNvSpPr>
              <a:spLocks noChangeArrowheads="1"/>
            </p:cNvSpPr>
            <p:nvPr/>
          </p:nvSpPr>
          <p:spPr bwMode="auto">
            <a:xfrm>
              <a:off x="1104" y="2340"/>
              <a:ext cx="307" cy="108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4" name="Line 140"/>
            <p:cNvSpPr>
              <a:spLocks noChangeShapeType="1"/>
            </p:cNvSpPr>
            <p:nvPr/>
          </p:nvSpPr>
          <p:spPr bwMode="auto">
            <a:xfrm>
              <a:off x="1112" y="3035"/>
              <a:ext cx="29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5" name="Line 141"/>
            <p:cNvSpPr>
              <a:spLocks noChangeShapeType="1"/>
            </p:cNvSpPr>
            <p:nvPr/>
          </p:nvSpPr>
          <p:spPr bwMode="auto">
            <a:xfrm flipV="1">
              <a:off x="111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6" name="Line 142"/>
            <p:cNvSpPr>
              <a:spLocks noChangeShapeType="1"/>
            </p:cNvSpPr>
            <p:nvPr/>
          </p:nvSpPr>
          <p:spPr bwMode="auto">
            <a:xfrm flipV="1">
              <a:off x="152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7" name="Line 143"/>
            <p:cNvSpPr>
              <a:spLocks noChangeShapeType="1"/>
            </p:cNvSpPr>
            <p:nvPr/>
          </p:nvSpPr>
          <p:spPr bwMode="auto">
            <a:xfrm flipV="1">
              <a:off x="194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8" name="Line 144"/>
            <p:cNvSpPr>
              <a:spLocks noChangeShapeType="1"/>
            </p:cNvSpPr>
            <p:nvPr/>
          </p:nvSpPr>
          <p:spPr bwMode="auto">
            <a:xfrm flipV="1">
              <a:off x="235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 flipV="1">
              <a:off x="277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0" name="Line 146"/>
            <p:cNvSpPr>
              <a:spLocks noChangeShapeType="1"/>
            </p:cNvSpPr>
            <p:nvPr/>
          </p:nvSpPr>
          <p:spPr bwMode="auto">
            <a:xfrm flipV="1">
              <a:off x="318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 flipV="1">
              <a:off x="360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V="1">
              <a:off x="401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>
              <a:off x="1112" y="2205"/>
              <a:ext cx="0" cy="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>
              <a:off x="1067" y="303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>
              <a:off x="1067" y="220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8" name="Rectangle 154"/>
            <p:cNvSpPr>
              <a:spLocks noChangeArrowheads="1"/>
            </p:cNvSpPr>
            <p:nvPr/>
          </p:nvSpPr>
          <p:spPr bwMode="auto">
            <a:xfrm>
              <a:off x="101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42139" name="Rectangle 155"/>
            <p:cNvSpPr>
              <a:spLocks noChangeArrowheads="1"/>
            </p:cNvSpPr>
            <p:nvPr/>
          </p:nvSpPr>
          <p:spPr bwMode="auto">
            <a:xfrm>
              <a:off x="142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42140" name="Rectangle 156"/>
            <p:cNvSpPr>
              <a:spLocks noChangeArrowheads="1"/>
            </p:cNvSpPr>
            <p:nvPr/>
          </p:nvSpPr>
          <p:spPr bwMode="auto">
            <a:xfrm>
              <a:off x="184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42141" name="Rectangle 157"/>
            <p:cNvSpPr>
              <a:spLocks noChangeArrowheads="1"/>
            </p:cNvSpPr>
            <p:nvPr/>
          </p:nvSpPr>
          <p:spPr bwMode="auto">
            <a:xfrm>
              <a:off x="225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0.9</a:t>
              </a:r>
              <a:endParaRPr lang="en-US"/>
            </a:p>
          </p:txBody>
        </p:sp>
        <p:sp>
          <p:nvSpPr>
            <p:cNvPr id="42142" name="Rectangle 158"/>
            <p:cNvSpPr>
              <a:spLocks noChangeArrowheads="1"/>
            </p:cNvSpPr>
            <p:nvPr/>
          </p:nvSpPr>
          <p:spPr bwMode="auto">
            <a:xfrm>
              <a:off x="2736" y="317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2143" name="Rectangle 159"/>
            <p:cNvSpPr>
              <a:spLocks noChangeArrowheads="1"/>
            </p:cNvSpPr>
            <p:nvPr/>
          </p:nvSpPr>
          <p:spPr bwMode="auto">
            <a:xfrm>
              <a:off x="308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1.1</a:t>
              </a:r>
              <a:endParaRPr lang="en-US"/>
            </a:p>
          </p:txBody>
        </p:sp>
        <p:sp>
          <p:nvSpPr>
            <p:cNvPr id="42144" name="Rectangle 160"/>
            <p:cNvSpPr>
              <a:spLocks noChangeArrowheads="1"/>
            </p:cNvSpPr>
            <p:nvPr/>
          </p:nvSpPr>
          <p:spPr bwMode="auto">
            <a:xfrm>
              <a:off x="350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42145" name="Rectangle 161"/>
            <p:cNvSpPr>
              <a:spLocks noChangeArrowheads="1"/>
            </p:cNvSpPr>
            <p:nvPr/>
          </p:nvSpPr>
          <p:spPr bwMode="auto">
            <a:xfrm>
              <a:off x="3917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1.3</a:t>
              </a:r>
              <a:endParaRPr lang="en-US"/>
            </a:p>
          </p:txBody>
        </p:sp>
        <p:sp>
          <p:nvSpPr>
            <p:cNvPr id="42146" name="Rectangle 162"/>
            <p:cNvSpPr>
              <a:spLocks noChangeArrowheads="1"/>
            </p:cNvSpPr>
            <p:nvPr/>
          </p:nvSpPr>
          <p:spPr bwMode="auto">
            <a:xfrm>
              <a:off x="688" y="2707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TBC</a:t>
              </a:r>
              <a:endParaRPr lang="en-US"/>
            </a:p>
          </p:txBody>
        </p:sp>
        <p:sp>
          <p:nvSpPr>
            <p:cNvPr id="42148" name="Rectangle 164"/>
            <p:cNvSpPr>
              <a:spLocks noChangeArrowheads="1"/>
            </p:cNvSpPr>
            <p:nvPr/>
          </p:nvSpPr>
          <p:spPr bwMode="auto">
            <a:xfrm>
              <a:off x="661" y="2371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DWF</a:t>
              </a:r>
              <a:endParaRPr lang="en-US"/>
            </a:p>
          </p:txBody>
        </p:sp>
        <p:sp>
          <p:nvSpPr>
            <p:cNvPr id="42149" name="Rectangle 165"/>
            <p:cNvSpPr>
              <a:spLocks noChangeArrowheads="1"/>
            </p:cNvSpPr>
            <p:nvPr/>
          </p:nvSpPr>
          <p:spPr bwMode="auto">
            <a:xfrm>
              <a:off x="1644" y="3441"/>
              <a:ext cx="20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IPC Relative to Baseline</a:t>
              </a:r>
              <a:endParaRPr lang="en-US"/>
            </a:p>
          </p:txBody>
        </p:sp>
        <p:sp>
          <p:nvSpPr>
            <p:cNvPr id="42150" name="Rectangle 166"/>
            <p:cNvSpPr>
              <a:spLocks noChangeArrowheads="1"/>
            </p:cNvSpPr>
            <p:nvPr/>
          </p:nvSpPr>
          <p:spPr bwMode="auto">
            <a:xfrm>
              <a:off x="3439" y="2250"/>
              <a:ext cx="506" cy="3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1" name="Rectangle 167"/>
            <p:cNvSpPr>
              <a:spLocks noChangeArrowheads="1"/>
            </p:cNvSpPr>
            <p:nvPr/>
          </p:nvSpPr>
          <p:spPr bwMode="auto">
            <a:xfrm>
              <a:off x="3503" y="2304"/>
              <a:ext cx="63" cy="63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2" name="Rectangle 168"/>
            <p:cNvSpPr>
              <a:spLocks noChangeArrowheads="1"/>
            </p:cNvSpPr>
            <p:nvPr/>
          </p:nvSpPr>
          <p:spPr bwMode="auto">
            <a:xfrm>
              <a:off x="3602" y="2259"/>
              <a:ext cx="3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COHE</a:t>
              </a:r>
              <a:endParaRPr lang="en-US"/>
            </a:p>
          </p:txBody>
        </p:sp>
        <p:sp>
          <p:nvSpPr>
            <p:cNvPr id="42153" name="Rectangle 169"/>
            <p:cNvSpPr>
              <a:spLocks noChangeArrowheads="1"/>
            </p:cNvSpPr>
            <p:nvPr/>
          </p:nvSpPr>
          <p:spPr bwMode="auto">
            <a:xfrm>
              <a:off x="3503" y="2476"/>
              <a:ext cx="63" cy="63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4" name="Rectangle 170"/>
            <p:cNvSpPr>
              <a:spLocks noChangeArrowheads="1"/>
            </p:cNvSpPr>
            <p:nvPr/>
          </p:nvSpPr>
          <p:spPr bwMode="auto">
            <a:xfrm>
              <a:off x="3602" y="2431"/>
              <a:ext cx="2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DIVG</a:t>
              </a:r>
              <a:endParaRPr lang="en-US"/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Results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mtClean="0"/>
              <a:t>2 Benchmark Groups: </a:t>
            </a:r>
          </a:p>
          <a:p>
            <a:pPr lvl="1"/>
            <a:r>
              <a:rPr lang="en-US" smtClean="0"/>
              <a:t>COHE = Non-Divergent CUDA applications</a:t>
            </a:r>
          </a:p>
          <a:p>
            <a:pPr lvl="1"/>
            <a:r>
              <a:rPr lang="en-US" smtClean="0"/>
              <a:t>DIVG = Divergent CUDA applications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781050" y="3505200"/>
            <a:ext cx="8439150" cy="685800"/>
            <a:chOff x="384" y="2160"/>
            <a:chExt cx="5316" cy="432"/>
          </a:xfrm>
        </p:grpSpPr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4032" y="2160"/>
              <a:ext cx="1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Serious Slowdown</a:t>
              </a:r>
              <a:r>
                <a:rPr lang="en-US"/>
                <a:t> from </a:t>
              </a:r>
            </a:p>
            <a:p>
              <a:r>
                <a:rPr lang="en-US"/>
                <a:t>pathologies</a:t>
              </a: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84" y="2256"/>
              <a:ext cx="2688" cy="336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793750" y="3962400"/>
            <a:ext cx="8350250" cy="762000"/>
            <a:chOff x="384" y="2736"/>
            <a:chExt cx="5260" cy="480"/>
          </a:xfrm>
        </p:grpSpPr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4032" y="2736"/>
              <a:ext cx="1612" cy="423"/>
              <a:chOff x="4032" y="2736"/>
              <a:chExt cx="1612" cy="423"/>
            </a:xfrm>
          </p:grpSpPr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4080" y="2736"/>
                <a:ext cx="1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FF"/>
                    </a:solidFill>
                  </a:rPr>
                  <a:t>No Penalty</a:t>
                </a:r>
                <a:r>
                  <a:rPr lang="en-US"/>
                  <a:t> for COHE</a:t>
                </a:r>
              </a:p>
            </p:txBody>
          </p:sp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4032" y="2928"/>
                <a:ext cx="1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FF"/>
                    </a:solidFill>
                  </a:rPr>
                  <a:t>22% Speedup</a:t>
                </a:r>
                <a:r>
                  <a:rPr lang="en-US"/>
                  <a:t> on DIVG</a:t>
                </a:r>
              </a:p>
            </p:txBody>
          </p:sp>
        </p:grp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84" y="2832"/>
              <a:ext cx="3408" cy="384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019800" y="5791200"/>
            <a:ext cx="2261925" cy="369332"/>
            <a:chOff x="6019800" y="5791200"/>
            <a:chExt cx="2261925" cy="369332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6019800" y="57912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477000" y="5791200"/>
              <a:ext cx="1804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Per-Warp Stack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B3671B-59F9-450E-983A-51DF2483B765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Thread Block Compaction</a:t>
            </a:r>
          </a:p>
          <a:p>
            <a:pPr lvl="1"/>
            <a:r>
              <a:rPr lang="en-US" smtClean="0"/>
              <a:t>Addressed some key challenges of DWF</a:t>
            </a:r>
          </a:p>
          <a:p>
            <a:pPr lvl="1"/>
            <a:r>
              <a:rPr lang="en-US" smtClean="0"/>
              <a:t>One significant step closer to reality</a:t>
            </a:r>
          </a:p>
          <a:p>
            <a:r>
              <a:rPr lang="en-US" smtClean="0"/>
              <a:t>Benefit from advancements on reconvergence stack</a:t>
            </a:r>
          </a:p>
          <a:p>
            <a:pPr lvl="1"/>
            <a:r>
              <a:rPr lang="en-US" smtClean="0"/>
              <a:t>Likely-Convergence Point</a:t>
            </a:r>
          </a:p>
          <a:p>
            <a:pPr lvl="1"/>
            <a:r>
              <a:rPr lang="en-US" smtClean="0"/>
              <a:t>Extensible: Integrate other stack-based proposals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2210529-7D05-4B58-A260-F79811290BCD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60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209800"/>
            <a:ext cx="1905000" cy="2514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39825"/>
          </a:xfrm>
        </p:spPr>
        <p:txBody>
          <a:bodyPr/>
          <a:lstStyle/>
          <a:p>
            <a:pPr algn="ctr"/>
            <a:r>
              <a:rPr lang="en-CA" dirty="0" smtClean="0"/>
              <a:t>Backups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Wilson Fung, Tor Aamodt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Thread Block Compaction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153D-1208-4EC9-BE88-1C568D1874A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8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8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966F24-28E5-4597-B2F7-625917FCBE37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Compactor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676400"/>
          </a:xfrm>
        </p:spPr>
        <p:txBody>
          <a:bodyPr/>
          <a:lstStyle/>
          <a:p>
            <a:r>
              <a:rPr lang="en-US" smtClean="0"/>
              <a:t>Convert </a:t>
            </a:r>
            <a:r>
              <a:rPr lang="en-US" i="1" smtClean="0"/>
              <a:t>activemask </a:t>
            </a:r>
            <a:r>
              <a:rPr lang="en-US" smtClean="0"/>
              <a:t>from block-wide stack to </a:t>
            </a:r>
            <a:r>
              <a:rPr lang="en-US" i="1" smtClean="0"/>
              <a:t>thread IDs</a:t>
            </a:r>
            <a:r>
              <a:rPr lang="en-US" smtClean="0"/>
              <a:t> in warp buffer</a:t>
            </a:r>
          </a:p>
          <a:p>
            <a:r>
              <a:rPr lang="en-US" smtClean="0"/>
              <a:t>Array of Priority-Encoder</a:t>
            </a:r>
          </a:p>
        </p:txBody>
      </p: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2057400" y="3505200"/>
            <a:ext cx="933450" cy="1219200"/>
            <a:chOff x="1584" y="2496"/>
            <a:chExt cx="588" cy="768"/>
          </a:xfrm>
        </p:grpSpPr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897" name="AutoShape 33"/>
            <p:cNvCxnSpPr>
              <a:cxnSpLocks noChangeShapeType="1"/>
              <a:stCxn id="36886" idx="2"/>
              <a:endCxn id="36893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3276600" y="3505200"/>
            <a:ext cx="933450" cy="1219200"/>
            <a:chOff x="1584" y="2496"/>
            <a:chExt cx="588" cy="768"/>
          </a:xfrm>
        </p:grpSpPr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04" name="Rectangle 40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05" name="Line 41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06" name="AutoShape 42"/>
            <p:cNvCxnSpPr>
              <a:cxnSpLocks noChangeShapeType="1"/>
              <a:stCxn id="36903" idx="2"/>
              <a:endCxn id="36904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07" name="Line 43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8" name="Line 44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4495800" y="3505200"/>
            <a:ext cx="933450" cy="1219200"/>
            <a:chOff x="1584" y="2496"/>
            <a:chExt cx="588" cy="768"/>
          </a:xfrm>
        </p:grpSpPr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12" name="Rectangle 48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13" name="Line 49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14" name="AutoShape 50"/>
            <p:cNvCxnSpPr>
              <a:cxnSpLocks noChangeShapeType="1"/>
              <a:stCxn id="36911" idx="2"/>
              <a:endCxn id="36912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16" name="Line 52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17" name="Line 53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18" name="Group 54"/>
          <p:cNvGrpSpPr>
            <a:grpSpLocks/>
          </p:cNvGrpSpPr>
          <p:nvPr/>
        </p:nvGrpSpPr>
        <p:grpSpPr bwMode="auto">
          <a:xfrm>
            <a:off x="5715000" y="3505200"/>
            <a:ext cx="933450" cy="1219200"/>
            <a:chOff x="1584" y="2496"/>
            <a:chExt cx="588" cy="768"/>
          </a:xfrm>
        </p:grpSpPr>
        <p:sp>
          <p:nvSpPr>
            <p:cNvPr id="36919" name="Rectangle 55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20" name="Rectangle 56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21" name="Line 57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22" name="AutoShape 58"/>
            <p:cNvCxnSpPr>
              <a:cxnSpLocks noChangeShapeType="1"/>
              <a:stCxn id="36919" idx="2"/>
              <a:endCxn id="36920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23" name="Line 59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24" name="Line 60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25" name="Line 61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29" name="Group 65"/>
          <p:cNvGrpSpPr>
            <a:grpSpLocks/>
          </p:cNvGrpSpPr>
          <p:nvPr/>
        </p:nvGrpSpPr>
        <p:grpSpPr bwMode="auto">
          <a:xfrm>
            <a:off x="2362200" y="4724400"/>
            <a:ext cx="3962400" cy="304800"/>
            <a:chOff x="1488" y="3264"/>
            <a:chExt cx="2496" cy="192"/>
          </a:xfrm>
        </p:grpSpPr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1488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6926" name="Rectangle 62"/>
            <p:cNvSpPr>
              <a:spLocks noChangeArrowheads="1"/>
            </p:cNvSpPr>
            <p:nvPr/>
          </p:nvSpPr>
          <p:spPr bwMode="auto">
            <a:xfrm>
              <a:off x="2256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6927" name="Rectangle 63"/>
            <p:cNvSpPr>
              <a:spLocks noChangeArrowheads="1"/>
            </p:cNvSpPr>
            <p:nvPr/>
          </p:nvSpPr>
          <p:spPr bwMode="auto">
            <a:xfrm>
              <a:off x="3024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36928" name="Rectangle 64"/>
            <p:cNvSpPr>
              <a:spLocks noChangeArrowheads="1"/>
            </p:cNvSpPr>
            <p:nvPr/>
          </p:nvSpPr>
          <p:spPr bwMode="auto">
            <a:xfrm>
              <a:off x="3792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36930" name="Group 66"/>
          <p:cNvGrpSpPr>
            <a:grpSpLocks/>
          </p:cNvGrpSpPr>
          <p:nvPr/>
        </p:nvGrpSpPr>
        <p:grpSpPr bwMode="auto">
          <a:xfrm>
            <a:off x="2362200" y="4724400"/>
            <a:ext cx="3962400" cy="304800"/>
            <a:chOff x="1488" y="3264"/>
            <a:chExt cx="2496" cy="192"/>
          </a:xfrm>
        </p:grpSpPr>
        <p:sp>
          <p:nvSpPr>
            <p:cNvPr id="36931" name="Rectangle 67"/>
            <p:cNvSpPr>
              <a:spLocks noChangeArrowheads="1"/>
            </p:cNvSpPr>
            <p:nvPr/>
          </p:nvSpPr>
          <p:spPr bwMode="auto">
            <a:xfrm>
              <a:off x="1488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36932" name="Rectangle 68"/>
            <p:cNvSpPr>
              <a:spLocks noChangeArrowheads="1"/>
            </p:cNvSpPr>
            <p:nvPr/>
          </p:nvSpPr>
          <p:spPr bwMode="auto">
            <a:xfrm>
              <a:off x="2256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36933" name="Rectangle 69"/>
            <p:cNvSpPr>
              <a:spLocks noChangeArrowheads="1"/>
            </p:cNvSpPr>
            <p:nvPr/>
          </p:nvSpPr>
          <p:spPr bwMode="auto">
            <a:xfrm>
              <a:off x="3024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>
              <a:off x="3792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36955" name="Group 91"/>
          <p:cNvGrpSpPr>
            <a:grpSpLocks/>
          </p:cNvGrpSpPr>
          <p:nvPr/>
        </p:nvGrpSpPr>
        <p:grpSpPr bwMode="auto">
          <a:xfrm>
            <a:off x="2057400" y="3048000"/>
            <a:ext cx="4572000" cy="304800"/>
            <a:chOff x="1104" y="1920"/>
            <a:chExt cx="2880" cy="192"/>
          </a:xfrm>
        </p:grpSpPr>
        <p:grpSp>
          <p:nvGrpSpPr>
            <p:cNvPr id="36887" name="Group 23"/>
            <p:cNvGrpSpPr>
              <a:grpSpLocks/>
            </p:cNvGrpSpPr>
            <p:nvPr/>
          </p:nvGrpSpPr>
          <p:grpSpPr bwMode="auto">
            <a:xfrm>
              <a:off x="1680" y="1920"/>
              <a:ext cx="768" cy="192"/>
              <a:chOff x="1680" y="1920"/>
              <a:chExt cx="768" cy="192"/>
            </a:xfrm>
          </p:grpSpPr>
          <p:sp>
            <p:nvSpPr>
              <p:cNvPr id="36871" name="Rectangle 57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6872" name="Rectangle 58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2</a:t>
                </a:r>
              </a:p>
            </p:txBody>
          </p:sp>
          <p:sp>
            <p:nvSpPr>
              <p:cNvPr id="36873" name="Rectangle 59"/>
              <p:cNvSpPr>
                <a:spLocks noChangeArrowheads="1"/>
              </p:cNvSpPr>
              <p:nvPr/>
            </p:nvSpPr>
            <p:spPr bwMode="auto">
              <a:xfrm>
                <a:off x="2064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--</a:t>
                </a:r>
              </a:p>
            </p:txBody>
          </p:sp>
          <p:sp>
            <p:nvSpPr>
              <p:cNvPr id="36874" name="Rectangle 60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--</a:t>
                </a:r>
              </a:p>
            </p:txBody>
          </p:sp>
        </p:grpSp>
        <p:grpSp>
          <p:nvGrpSpPr>
            <p:cNvPr id="36888" name="Group 24"/>
            <p:cNvGrpSpPr>
              <a:grpSpLocks/>
            </p:cNvGrpSpPr>
            <p:nvPr/>
          </p:nvGrpSpPr>
          <p:grpSpPr bwMode="auto">
            <a:xfrm>
              <a:off x="2448" y="1920"/>
              <a:ext cx="768" cy="192"/>
              <a:chOff x="2448" y="1920"/>
              <a:chExt cx="768" cy="192"/>
            </a:xfrm>
          </p:grpSpPr>
          <p:sp>
            <p:nvSpPr>
              <p:cNvPr id="36875" name="Rectangle 6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6876" name="Rectangle 62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--</a:t>
                </a:r>
              </a:p>
            </p:txBody>
          </p:sp>
          <p:sp>
            <p:nvSpPr>
              <p:cNvPr id="36877" name="Rectangle 63"/>
              <p:cNvSpPr>
                <a:spLocks noChangeArrowheads="1"/>
              </p:cNvSpPr>
              <p:nvPr/>
            </p:nvSpPr>
            <p:spPr bwMode="auto">
              <a:xfrm>
                <a:off x="2832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36878" name="Rectangle 64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  <p:grpSp>
          <p:nvGrpSpPr>
            <p:cNvPr id="36889" name="Group 25"/>
            <p:cNvGrpSpPr>
              <a:grpSpLocks/>
            </p:cNvGrpSpPr>
            <p:nvPr/>
          </p:nvGrpSpPr>
          <p:grpSpPr bwMode="auto">
            <a:xfrm>
              <a:off x="3216" y="1920"/>
              <a:ext cx="768" cy="192"/>
              <a:chOff x="3216" y="1920"/>
              <a:chExt cx="768" cy="192"/>
            </a:xfrm>
          </p:grpSpPr>
          <p:sp>
            <p:nvSpPr>
              <p:cNvPr id="36879" name="Rectangle 6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--</a:t>
                </a:r>
              </a:p>
            </p:txBody>
          </p:sp>
          <p:sp>
            <p:nvSpPr>
              <p:cNvPr id="36880" name="Rectangle 66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--</a:t>
                </a:r>
              </a:p>
            </p:txBody>
          </p:sp>
          <p:sp>
            <p:nvSpPr>
              <p:cNvPr id="36881" name="Rectangle 67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11</a:t>
                </a:r>
              </a:p>
            </p:txBody>
          </p:sp>
          <p:sp>
            <p:nvSpPr>
              <p:cNvPr id="36882" name="Rectangle 68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12</a:t>
                </a:r>
              </a:p>
            </p:txBody>
          </p:sp>
        </p:grpSp>
        <p:sp>
          <p:nvSpPr>
            <p:cNvPr id="36941" name="Rectangle 55"/>
            <p:cNvSpPr>
              <a:spLocks noChangeArrowheads="1"/>
            </p:cNvSpPr>
            <p:nvPr/>
          </p:nvSpPr>
          <p:spPr bwMode="auto">
            <a:xfrm>
              <a:off x="1104" y="192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6942" name="Rectangle 56"/>
            <p:cNvSpPr>
              <a:spLocks noChangeArrowheads="1"/>
            </p:cNvSpPr>
            <p:nvPr/>
          </p:nvSpPr>
          <p:spPr bwMode="auto">
            <a:xfrm>
              <a:off x="1392" y="192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</p:grpSp>
      <p:sp>
        <p:nvSpPr>
          <p:cNvPr id="36943" name="Rectangle 57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36944" name="Rectangle 58"/>
          <p:cNvSpPr>
            <a:spLocks noChangeArrowheads="1"/>
          </p:cNvSpPr>
          <p:nvPr/>
        </p:nvSpPr>
        <p:spPr bwMode="auto">
          <a:xfrm>
            <a:off x="32766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6945" name="Rectangle 59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--</a:t>
            </a:r>
          </a:p>
        </p:txBody>
      </p:sp>
      <p:sp>
        <p:nvSpPr>
          <p:cNvPr id="36946" name="Rectangle 60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--</a:t>
            </a:r>
          </a:p>
        </p:txBody>
      </p:sp>
      <p:sp>
        <p:nvSpPr>
          <p:cNvPr id="36947" name="Rectangle 61"/>
          <p:cNvSpPr>
            <a:spLocks noChangeArrowheads="1"/>
          </p:cNvSpPr>
          <p:nvPr/>
        </p:nvSpPr>
        <p:spPr bwMode="auto">
          <a:xfrm>
            <a:off x="23622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948" name="Rectangle 62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36949" name="Rectangle 63"/>
          <p:cNvSpPr>
            <a:spLocks noChangeArrowheads="1"/>
          </p:cNvSpPr>
          <p:nvPr/>
        </p:nvSpPr>
        <p:spPr bwMode="auto">
          <a:xfrm>
            <a:off x="48006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950" name="Rectangle 64"/>
          <p:cNvSpPr>
            <a:spLocks noChangeArrowheads="1"/>
          </p:cNvSpPr>
          <p:nvPr/>
        </p:nvSpPr>
        <p:spPr bwMode="auto">
          <a:xfrm>
            <a:off x="60198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951" name="Rectangle 65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--</a:t>
            </a:r>
          </a:p>
        </p:txBody>
      </p:sp>
      <p:sp>
        <p:nvSpPr>
          <p:cNvPr id="36952" name="Rectangle 66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--</a:t>
            </a:r>
          </a:p>
        </p:txBody>
      </p:sp>
      <p:sp>
        <p:nvSpPr>
          <p:cNvPr id="36953" name="Rectangle 67"/>
          <p:cNvSpPr>
            <a:spLocks noChangeArrowheads="1"/>
          </p:cNvSpPr>
          <p:nvPr/>
        </p:nvSpPr>
        <p:spPr bwMode="auto">
          <a:xfrm>
            <a:off x="51054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11</a:t>
            </a:r>
          </a:p>
        </p:txBody>
      </p:sp>
      <p:sp>
        <p:nvSpPr>
          <p:cNvPr id="36954" name="Rectangle 68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12</a:t>
            </a:r>
          </a:p>
        </p:txBody>
      </p:sp>
      <p:grpSp>
        <p:nvGrpSpPr>
          <p:cNvPr id="36961" name="Group 97"/>
          <p:cNvGrpSpPr>
            <a:grpSpLocks/>
          </p:cNvGrpSpPr>
          <p:nvPr/>
        </p:nvGrpSpPr>
        <p:grpSpPr bwMode="auto">
          <a:xfrm>
            <a:off x="7239000" y="5486400"/>
            <a:ext cx="1752600" cy="304800"/>
            <a:chOff x="4560" y="3456"/>
            <a:chExt cx="1104" cy="192"/>
          </a:xfrm>
        </p:grpSpPr>
        <p:sp>
          <p:nvSpPr>
            <p:cNvPr id="36957" name="Rectangle 90"/>
            <p:cNvSpPr>
              <a:spLocks noChangeArrowheads="1"/>
            </p:cNvSpPr>
            <p:nvPr/>
          </p:nvSpPr>
          <p:spPr bwMode="auto">
            <a:xfrm>
              <a:off x="4800" y="345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36958" name="Rectangle 91"/>
            <p:cNvSpPr>
              <a:spLocks noChangeArrowheads="1"/>
            </p:cNvSpPr>
            <p:nvPr/>
          </p:nvSpPr>
          <p:spPr bwMode="auto">
            <a:xfrm>
              <a:off x="4560" y="345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36962" name="Group 98"/>
          <p:cNvGrpSpPr>
            <a:grpSpLocks/>
          </p:cNvGrpSpPr>
          <p:nvPr/>
        </p:nvGrpSpPr>
        <p:grpSpPr bwMode="auto">
          <a:xfrm>
            <a:off x="7239000" y="5791200"/>
            <a:ext cx="1752600" cy="304800"/>
            <a:chOff x="4560" y="3648"/>
            <a:chExt cx="1104" cy="192"/>
          </a:xfrm>
        </p:grpSpPr>
        <p:sp>
          <p:nvSpPr>
            <p:cNvPr id="36959" name="Rectangle 92"/>
            <p:cNvSpPr>
              <a:spLocks noChangeArrowheads="1"/>
            </p:cNvSpPr>
            <p:nvPr/>
          </p:nvSpPr>
          <p:spPr bwMode="auto">
            <a:xfrm>
              <a:off x="4800" y="364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36960" name="Rectangle 93"/>
            <p:cNvSpPr>
              <a:spLocks noChangeArrowheads="1"/>
            </p:cNvSpPr>
            <p:nvPr/>
          </p:nvSpPr>
          <p:spPr bwMode="auto">
            <a:xfrm>
              <a:off x="4560" y="364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sp>
        <p:nvSpPr>
          <p:cNvPr id="36963" name="Text Box 99"/>
          <p:cNvSpPr txBox="1">
            <a:spLocks noChangeArrowheads="1"/>
          </p:cNvSpPr>
          <p:nvPr/>
        </p:nvSpPr>
        <p:spPr bwMode="auto">
          <a:xfrm>
            <a:off x="7391400" y="5105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Warp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3" grpId="0" animBg="1"/>
      <p:bldP spid="36943" grpId="1" animBg="1"/>
      <p:bldP spid="36944" grpId="0" animBg="1"/>
      <p:bldP spid="36944" grpId="1" animBg="1"/>
      <p:bldP spid="36945" grpId="0" animBg="1"/>
      <p:bldP spid="36946" grpId="0" animBg="1"/>
      <p:bldP spid="36947" grpId="0" animBg="1"/>
      <p:bldP spid="36947" grpId="1" animBg="1"/>
      <p:bldP spid="36948" grpId="0" animBg="1"/>
      <p:bldP spid="36949" grpId="0" animBg="1"/>
      <p:bldP spid="36949" grpId="1" animBg="1"/>
      <p:bldP spid="36950" grpId="0" animBg="1"/>
      <p:bldP spid="36950" grpId="1" animBg="1"/>
      <p:bldP spid="36951" grpId="0" animBg="1"/>
      <p:bldP spid="36952" grpId="0" animBg="1"/>
      <p:bldP spid="36953" grpId="0" animBg="1"/>
      <p:bldP spid="36953" grpId="1" animBg="1"/>
      <p:bldP spid="36954" grpId="0" animBg="1"/>
      <p:bldP spid="3695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8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8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4DFE42C-2ADD-49D6-884F-7CEDF652302D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on Memory Traffic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TBC does still generate some extra uncoalesced memory access</a:t>
            </a:r>
          </a:p>
          <a:p>
            <a:pPr>
              <a:lnSpc>
                <a:spcPct val="90000"/>
              </a:lnSpc>
            </a:pPr>
            <a:endParaRPr lang="en-US" sz="2600" smtClean="0"/>
          </a:p>
        </p:txBody>
      </p:sp>
      <p:grpSp>
        <p:nvGrpSpPr>
          <p:cNvPr id="44092" name="Group 60"/>
          <p:cNvGrpSpPr>
            <a:grpSpLocks/>
          </p:cNvGrpSpPr>
          <p:nvPr/>
        </p:nvGrpSpPr>
        <p:grpSpPr bwMode="auto">
          <a:xfrm>
            <a:off x="1828800" y="1905000"/>
            <a:ext cx="4572000" cy="1600200"/>
            <a:chOff x="1392" y="1200"/>
            <a:chExt cx="2880" cy="1008"/>
          </a:xfrm>
        </p:grpSpPr>
        <p:sp>
          <p:nvSpPr>
            <p:cNvPr id="44044" name="AutoShape 76"/>
            <p:cNvSpPr>
              <a:spLocks noChangeArrowheads="1"/>
            </p:cNvSpPr>
            <p:nvPr/>
          </p:nvSpPr>
          <p:spPr bwMode="auto">
            <a:xfrm>
              <a:off x="3456" y="1440"/>
              <a:ext cx="816" cy="768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045" name="Text Box 77"/>
            <p:cNvSpPr txBox="1">
              <a:spLocks noChangeArrowheads="1"/>
            </p:cNvSpPr>
            <p:nvPr/>
          </p:nvSpPr>
          <p:spPr bwMode="auto">
            <a:xfrm>
              <a:off x="3552" y="1200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Memory</a:t>
              </a:r>
            </a:p>
          </p:txBody>
        </p:sp>
        <p:sp>
          <p:nvSpPr>
            <p:cNvPr id="44046" name="Text Box 78"/>
            <p:cNvSpPr txBox="1">
              <a:spLocks noChangeArrowheads="1"/>
            </p:cNvSpPr>
            <p:nvPr/>
          </p:nvSpPr>
          <p:spPr bwMode="auto">
            <a:xfrm>
              <a:off x="2928" y="1428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44047" name="Text Box 79"/>
            <p:cNvSpPr txBox="1">
              <a:spLocks noChangeArrowheads="1"/>
            </p:cNvSpPr>
            <p:nvPr/>
          </p:nvSpPr>
          <p:spPr bwMode="auto">
            <a:xfrm>
              <a:off x="2928" y="1632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0x140</a:t>
              </a:r>
            </a:p>
          </p:txBody>
        </p:sp>
        <p:sp>
          <p:nvSpPr>
            <p:cNvPr id="44048" name="Text Box 80"/>
            <p:cNvSpPr txBox="1">
              <a:spLocks noChangeArrowheads="1"/>
            </p:cNvSpPr>
            <p:nvPr/>
          </p:nvSpPr>
          <p:spPr bwMode="auto">
            <a:xfrm>
              <a:off x="2928" y="1833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0x180</a:t>
              </a:r>
            </a:p>
          </p:txBody>
        </p:sp>
        <p:sp>
          <p:nvSpPr>
            <p:cNvPr id="44049" name="Line 81"/>
            <p:cNvSpPr>
              <a:spLocks noChangeShapeType="1"/>
            </p:cNvSpPr>
            <p:nvPr/>
          </p:nvSpPr>
          <p:spPr bwMode="auto">
            <a:xfrm>
              <a:off x="3456" y="18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Line 82"/>
            <p:cNvSpPr>
              <a:spLocks noChangeShapeType="1"/>
            </p:cNvSpPr>
            <p:nvPr/>
          </p:nvSpPr>
          <p:spPr bwMode="auto">
            <a:xfrm>
              <a:off x="3456" y="16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Line 83"/>
            <p:cNvSpPr>
              <a:spLocks noChangeShapeType="1"/>
            </p:cNvSpPr>
            <p:nvPr/>
          </p:nvSpPr>
          <p:spPr bwMode="auto">
            <a:xfrm>
              <a:off x="3456" y="201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45" name="Text Box 97"/>
            <p:cNvSpPr txBox="1">
              <a:spLocks noChangeArrowheads="1"/>
            </p:cNvSpPr>
            <p:nvPr/>
          </p:nvSpPr>
          <p:spPr bwMode="auto">
            <a:xfrm>
              <a:off x="2400" y="1209"/>
              <a:ext cx="7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#Acc =</a:t>
              </a:r>
              <a:r>
                <a:rPr lang="en-US"/>
                <a:t> </a:t>
              </a:r>
              <a:r>
                <a:rPr lang="en-US" b="1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44055" name="Line 85"/>
            <p:cNvSpPr>
              <a:spLocks noChangeShapeType="1"/>
            </p:cNvSpPr>
            <p:nvPr/>
          </p:nvSpPr>
          <p:spPr bwMode="auto">
            <a:xfrm flipV="1">
              <a:off x="2496" y="173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Line 91"/>
            <p:cNvSpPr>
              <a:spLocks noChangeShapeType="1"/>
            </p:cNvSpPr>
            <p:nvPr/>
          </p:nvSpPr>
          <p:spPr bwMode="auto">
            <a:xfrm>
              <a:off x="2496" y="1737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058" name="Group 26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59" name="Rectangle 27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192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/>
            </p:nvSpPr>
            <p:spPr bwMode="auto">
              <a:xfrm>
                <a:off x="4416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1" name="Rectangle 29"/>
              <p:cNvSpPr>
                <a:spLocks noChangeArrowheads="1"/>
              </p:cNvSpPr>
              <p:nvPr/>
            </p:nvSpPr>
            <p:spPr bwMode="auto">
              <a:xfrm>
                <a:off x="4752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2" name="Rectangle 30"/>
              <p:cNvSpPr>
                <a:spLocks noChangeArrowheads="1"/>
              </p:cNvSpPr>
              <p:nvPr/>
            </p:nvSpPr>
            <p:spPr bwMode="auto">
              <a:xfrm>
                <a:off x="4224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4067" name="Group 35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68" name="Rectangle 36"/>
              <p:cNvSpPr>
                <a:spLocks noChangeArrowheads="1"/>
              </p:cNvSpPr>
              <p:nvPr/>
            </p:nvSpPr>
            <p:spPr bwMode="auto">
              <a:xfrm>
                <a:off x="4752" y="3456"/>
                <a:ext cx="192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9" name="Rectangle 37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0" name="Rectangle 38"/>
              <p:cNvSpPr>
                <a:spLocks noChangeArrowheads="1"/>
              </p:cNvSpPr>
              <p:nvPr/>
            </p:nvSpPr>
            <p:spPr bwMode="auto">
              <a:xfrm>
                <a:off x="4416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1" name="Rectangle 39"/>
              <p:cNvSpPr>
                <a:spLocks noChangeArrowheads="1"/>
              </p:cNvSpPr>
              <p:nvPr/>
            </p:nvSpPr>
            <p:spPr bwMode="auto">
              <a:xfrm>
                <a:off x="4560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4073" name="Line 84"/>
            <p:cNvSpPr>
              <a:spLocks noChangeShapeType="1"/>
            </p:cNvSpPr>
            <p:nvPr/>
          </p:nvSpPr>
          <p:spPr bwMode="auto">
            <a:xfrm flipV="1">
              <a:off x="2496" y="154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Line 87"/>
            <p:cNvSpPr>
              <a:spLocks noChangeShapeType="1"/>
            </p:cNvSpPr>
            <p:nvPr/>
          </p:nvSpPr>
          <p:spPr bwMode="auto">
            <a:xfrm>
              <a:off x="2496" y="1545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076" name="Group 44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77" name="Rectangle 45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336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8" name="Rectangle 46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9" name="Rectangle 47"/>
              <p:cNvSpPr>
                <a:spLocks noChangeArrowheads="1"/>
              </p:cNvSpPr>
              <p:nvPr/>
            </p:nvSpPr>
            <p:spPr bwMode="auto">
              <a:xfrm>
                <a:off x="4752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4081" name="Group 49"/>
            <p:cNvGrpSpPr>
              <a:grpSpLocks/>
            </p:cNvGrpSpPr>
            <p:nvPr/>
          </p:nvGrpSpPr>
          <p:grpSpPr bwMode="auto">
            <a:xfrm>
              <a:off x="1392" y="1440"/>
              <a:ext cx="1104" cy="192"/>
              <a:chOff x="4560" y="3456"/>
              <a:chExt cx="1104" cy="192"/>
            </a:xfrm>
          </p:grpSpPr>
          <p:sp>
            <p:nvSpPr>
              <p:cNvPr id="44082" name="Rectangle 90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864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1  2  </a:t>
                </a:r>
                <a:r>
                  <a:rPr lang="en-US" b="1">
                    <a:solidFill>
                      <a:srgbClr val="FF0000"/>
                    </a:solidFill>
                  </a:rPr>
                  <a:t>7  8</a:t>
                </a:r>
              </a:p>
            </p:txBody>
          </p:sp>
          <p:sp>
            <p:nvSpPr>
              <p:cNvPr id="44083" name="Rectangle 91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240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C</a:t>
                </a:r>
              </a:p>
            </p:txBody>
          </p:sp>
        </p:grpSp>
        <p:grpSp>
          <p:nvGrpSpPr>
            <p:cNvPr id="44084" name="Group 52"/>
            <p:cNvGrpSpPr>
              <a:grpSpLocks/>
            </p:cNvGrpSpPr>
            <p:nvPr/>
          </p:nvGrpSpPr>
          <p:grpSpPr bwMode="auto">
            <a:xfrm>
              <a:off x="1392" y="1632"/>
              <a:ext cx="1104" cy="192"/>
              <a:chOff x="4560" y="3648"/>
              <a:chExt cx="1104" cy="192"/>
            </a:xfrm>
          </p:grpSpPr>
          <p:sp>
            <p:nvSpPr>
              <p:cNvPr id="44085" name="Rectangle 92"/>
              <p:cNvSpPr>
                <a:spLocks noChangeArrowheads="1"/>
              </p:cNvSpPr>
              <p:nvPr/>
            </p:nvSpPr>
            <p:spPr bwMode="auto">
              <a:xfrm>
                <a:off x="4800" y="3648"/>
                <a:ext cx="864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 5</a:t>
                </a:r>
                <a:r>
                  <a:rPr lang="en-US" b="1"/>
                  <a:t> -- </a:t>
                </a:r>
                <a:r>
                  <a:rPr lang="en-US" b="1">
                    <a:solidFill>
                      <a:srgbClr val="CC6600"/>
                    </a:solidFill>
                  </a:rPr>
                  <a:t>11 12</a:t>
                </a:r>
              </a:p>
            </p:txBody>
          </p:sp>
          <p:sp>
            <p:nvSpPr>
              <p:cNvPr id="44086" name="Rectangle 9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240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C</a:t>
                </a:r>
              </a:p>
            </p:txBody>
          </p:sp>
        </p:grpSp>
      </p:grpSp>
      <p:grpSp>
        <p:nvGrpSpPr>
          <p:cNvPr id="44095" name="Group 63"/>
          <p:cNvGrpSpPr>
            <a:grpSpLocks/>
          </p:cNvGrpSpPr>
          <p:nvPr/>
        </p:nvGrpSpPr>
        <p:grpSpPr bwMode="auto">
          <a:xfrm>
            <a:off x="2209800" y="2514600"/>
            <a:ext cx="1905000" cy="1006475"/>
            <a:chOff x="1392" y="1584"/>
            <a:chExt cx="1200" cy="634"/>
          </a:xfrm>
        </p:grpSpPr>
        <p:sp>
          <p:nvSpPr>
            <p:cNvPr id="44087" name="Oval 55"/>
            <p:cNvSpPr>
              <a:spLocks noChangeArrowheads="1"/>
            </p:cNvSpPr>
            <p:nvPr/>
          </p:nvSpPr>
          <p:spPr bwMode="auto">
            <a:xfrm>
              <a:off x="2448" y="1584"/>
              <a:ext cx="144" cy="240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090" name="Text Box 58"/>
            <p:cNvSpPr txBox="1">
              <a:spLocks noChangeArrowheads="1"/>
            </p:cNvSpPr>
            <p:nvPr/>
          </p:nvSpPr>
          <p:spPr bwMode="auto">
            <a:xfrm>
              <a:off x="1392" y="1872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Acc will </a:t>
              </a:r>
              <a:r>
                <a:rPr lang="en-US" i="1"/>
                <a:t>hit</a:t>
              </a:r>
              <a:r>
                <a:rPr lang="en-US"/>
                <a:t> the L1 cache</a:t>
              </a:r>
            </a:p>
          </p:txBody>
        </p:sp>
        <p:cxnSp>
          <p:nvCxnSpPr>
            <p:cNvPr id="44093" name="AutoShape 61"/>
            <p:cNvCxnSpPr>
              <a:cxnSpLocks noChangeShapeType="1"/>
              <a:stCxn id="44087" idx="3"/>
              <a:endCxn id="44090" idx="3"/>
            </p:cNvCxnSpPr>
            <p:nvPr/>
          </p:nvCxnSpPr>
          <p:spPr bwMode="auto">
            <a:xfrm flipH="1">
              <a:off x="2304" y="1801"/>
              <a:ext cx="165" cy="244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</p:cxnSp>
      </p:grp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781800" y="2057400"/>
            <a:ext cx="1981200" cy="13716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No Change to </a:t>
            </a:r>
          </a:p>
          <a:p>
            <a:pPr algn="ctr"/>
            <a:r>
              <a:rPr lang="en-US"/>
              <a:t>Overall</a:t>
            </a:r>
          </a:p>
          <a:p>
            <a:pPr algn="ctr"/>
            <a:r>
              <a:rPr lang="en-US"/>
              <a:t>Memory Traffic</a:t>
            </a:r>
          </a:p>
          <a:p>
            <a:pPr algn="ctr"/>
            <a:r>
              <a:rPr lang="en-US"/>
              <a:t>In/out of a core</a:t>
            </a:r>
          </a:p>
        </p:txBody>
      </p:sp>
      <p:sp>
        <p:nvSpPr>
          <p:cNvPr id="44099" name="Text Box 67"/>
          <p:cNvSpPr txBox="1">
            <a:spLocks noChangeArrowheads="1"/>
          </p:cNvSpPr>
          <p:nvPr/>
        </p:nvSpPr>
        <p:spPr bwMode="auto">
          <a:xfrm rot="10800000">
            <a:off x="228600" y="3733800"/>
            <a:ext cx="396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400"/>
              <a:t>Normalized Memory Stalls</a:t>
            </a:r>
          </a:p>
        </p:txBody>
      </p:sp>
      <p:grpSp>
        <p:nvGrpSpPr>
          <p:cNvPr id="44102" name="Group 70"/>
          <p:cNvGrpSpPr>
            <a:grpSpLocks noChangeAspect="1"/>
          </p:cNvGrpSpPr>
          <p:nvPr/>
        </p:nvGrpSpPr>
        <p:grpSpPr bwMode="auto">
          <a:xfrm>
            <a:off x="533400" y="3505200"/>
            <a:ext cx="2359025" cy="2733675"/>
            <a:chOff x="336" y="2208"/>
            <a:chExt cx="1486" cy="1722"/>
          </a:xfrm>
        </p:grpSpPr>
        <p:sp>
          <p:nvSpPr>
            <p:cNvPr id="44101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36" y="2208"/>
              <a:ext cx="1434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303" name="Group 271"/>
            <p:cNvGrpSpPr>
              <a:grpSpLocks/>
            </p:cNvGrpSpPr>
            <p:nvPr/>
          </p:nvGrpSpPr>
          <p:grpSpPr bwMode="auto">
            <a:xfrm>
              <a:off x="384" y="2268"/>
              <a:ext cx="1356" cy="1614"/>
              <a:chOff x="384" y="2268"/>
              <a:chExt cx="1356" cy="1614"/>
            </a:xfrm>
          </p:grpSpPr>
          <p:sp>
            <p:nvSpPr>
              <p:cNvPr id="44103" name="Rectangle 71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020" cy="1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4" name="Rectangle 72"/>
              <p:cNvSpPr>
                <a:spLocks noChangeArrowheads="1"/>
              </p:cNvSpPr>
              <p:nvPr/>
            </p:nvSpPr>
            <p:spPr bwMode="auto">
              <a:xfrm>
                <a:off x="72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5" name="Rectangle 73"/>
              <p:cNvSpPr>
                <a:spLocks noChangeArrowheads="1"/>
              </p:cNvSpPr>
              <p:nvPr/>
            </p:nvSpPr>
            <p:spPr bwMode="auto">
              <a:xfrm>
                <a:off x="75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6" name="Rectangle 74"/>
              <p:cNvSpPr>
                <a:spLocks noChangeArrowheads="1"/>
              </p:cNvSpPr>
              <p:nvPr/>
            </p:nvSpPr>
            <p:spPr bwMode="auto">
              <a:xfrm>
                <a:off x="79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/>
            </p:nvSpPr>
            <p:spPr bwMode="auto">
              <a:xfrm>
                <a:off x="82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8" name="Rectangle 76"/>
              <p:cNvSpPr>
                <a:spLocks noChangeArrowheads="1"/>
              </p:cNvSpPr>
              <p:nvPr/>
            </p:nvSpPr>
            <p:spPr bwMode="auto">
              <a:xfrm>
                <a:off x="86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9" name="Rectangle 77"/>
              <p:cNvSpPr>
                <a:spLocks noChangeArrowheads="1"/>
              </p:cNvSpPr>
              <p:nvPr/>
            </p:nvSpPr>
            <p:spPr bwMode="auto">
              <a:xfrm>
                <a:off x="90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0" name="Rectangle 78"/>
              <p:cNvSpPr>
                <a:spLocks noChangeArrowheads="1"/>
              </p:cNvSpPr>
              <p:nvPr/>
            </p:nvSpPr>
            <p:spPr bwMode="auto">
              <a:xfrm>
                <a:off x="93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1" name="Rectangle 79"/>
              <p:cNvSpPr>
                <a:spLocks noChangeArrowheads="1"/>
              </p:cNvSpPr>
              <p:nvPr/>
            </p:nvSpPr>
            <p:spPr bwMode="auto">
              <a:xfrm>
                <a:off x="97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2" name="Rectangle 80"/>
              <p:cNvSpPr>
                <a:spLocks noChangeArrowheads="1"/>
              </p:cNvSpPr>
              <p:nvPr/>
            </p:nvSpPr>
            <p:spPr bwMode="auto">
              <a:xfrm>
                <a:off x="100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3" name="Rectangle 81"/>
              <p:cNvSpPr>
                <a:spLocks noChangeArrowheads="1"/>
              </p:cNvSpPr>
              <p:nvPr/>
            </p:nvSpPr>
            <p:spPr bwMode="auto">
              <a:xfrm>
                <a:off x="104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4" name="Rectangle 82"/>
              <p:cNvSpPr>
                <a:spLocks noChangeArrowheads="1"/>
              </p:cNvSpPr>
              <p:nvPr/>
            </p:nvSpPr>
            <p:spPr bwMode="auto">
              <a:xfrm>
                <a:off x="108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5" name="Rectangle 83"/>
              <p:cNvSpPr>
                <a:spLocks noChangeArrowheads="1"/>
              </p:cNvSpPr>
              <p:nvPr/>
            </p:nvSpPr>
            <p:spPr bwMode="auto">
              <a:xfrm>
                <a:off x="111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6" name="Rectangle 84"/>
              <p:cNvSpPr>
                <a:spLocks noChangeArrowheads="1"/>
              </p:cNvSpPr>
              <p:nvPr/>
            </p:nvSpPr>
            <p:spPr bwMode="auto">
              <a:xfrm>
                <a:off x="115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7" name="Rectangle 85"/>
              <p:cNvSpPr>
                <a:spLocks noChangeArrowheads="1"/>
              </p:cNvSpPr>
              <p:nvPr/>
            </p:nvSpPr>
            <p:spPr bwMode="auto">
              <a:xfrm>
                <a:off x="118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8" name="Rectangle 86"/>
              <p:cNvSpPr>
                <a:spLocks noChangeArrowheads="1"/>
              </p:cNvSpPr>
              <p:nvPr/>
            </p:nvSpPr>
            <p:spPr bwMode="auto">
              <a:xfrm>
                <a:off x="122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9" name="Rectangle 87"/>
              <p:cNvSpPr>
                <a:spLocks noChangeArrowheads="1"/>
              </p:cNvSpPr>
              <p:nvPr/>
            </p:nvSpPr>
            <p:spPr bwMode="auto">
              <a:xfrm>
                <a:off x="126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0" name="Rectangle 88"/>
              <p:cNvSpPr>
                <a:spLocks noChangeArrowheads="1"/>
              </p:cNvSpPr>
              <p:nvPr/>
            </p:nvSpPr>
            <p:spPr bwMode="auto">
              <a:xfrm>
                <a:off x="129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1" name="Rectangle 89"/>
              <p:cNvSpPr>
                <a:spLocks noChangeArrowheads="1"/>
              </p:cNvSpPr>
              <p:nvPr/>
            </p:nvSpPr>
            <p:spPr bwMode="auto">
              <a:xfrm>
                <a:off x="133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2" name="Rectangle 90"/>
              <p:cNvSpPr>
                <a:spLocks noChangeArrowheads="1"/>
              </p:cNvSpPr>
              <p:nvPr/>
            </p:nvSpPr>
            <p:spPr bwMode="auto">
              <a:xfrm>
                <a:off x="136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3" name="Rectangle 91"/>
              <p:cNvSpPr>
                <a:spLocks noChangeArrowheads="1"/>
              </p:cNvSpPr>
              <p:nvPr/>
            </p:nvSpPr>
            <p:spPr bwMode="auto">
              <a:xfrm>
                <a:off x="140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4" name="Rectangle 92"/>
              <p:cNvSpPr>
                <a:spLocks noChangeArrowheads="1"/>
              </p:cNvSpPr>
              <p:nvPr/>
            </p:nvSpPr>
            <p:spPr bwMode="auto">
              <a:xfrm>
                <a:off x="144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5" name="Rectangle 93"/>
              <p:cNvSpPr>
                <a:spLocks noChangeArrowheads="1"/>
              </p:cNvSpPr>
              <p:nvPr/>
            </p:nvSpPr>
            <p:spPr bwMode="auto">
              <a:xfrm>
                <a:off x="147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6" name="Rectangle 94"/>
              <p:cNvSpPr>
                <a:spLocks noChangeArrowheads="1"/>
              </p:cNvSpPr>
              <p:nvPr/>
            </p:nvSpPr>
            <p:spPr bwMode="auto">
              <a:xfrm>
                <a:off x="151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7" name="Rectangle 95"/>
              <p:cNvSpPr>
                <a:spLocks noChangeArrowheads="1"/>
              </p:cNvSpPr>
              <p:nvPr/>
            </p:nvSpPr>
            <p:spPr bwMode="auto">
              <a:xfrm>
                <a:off x="154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8" name="Rectangle 96"/>
              <p:cNvSpPr>
                <a:spLocks noChangeArrowheads="1"/>
              </p:cNvSpPr>
              <p:nvPr/>
            </p:nvSpPr>
            <p:spPr bwMode="auto">
              <a:xfrm>
                <a:off x="158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9" name="Rectangle 97"/>
              <p:cNvSpPr>
                <a:spLocks noChangeArrowheads="1"/>
              </p:cNvSpPr>
              <p:nvPr/>
            </p:nvSpPr>
            <p:spPr bwMode="auto">
              <a:xfrm>
                <a:off x="162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0" name="Rectangle 98"/>
              <p:cNvSpPr>
                <a:spLocks noChangeArrowheads="1"/>
              </p:cNvSpPr>
              <p:nvPr/>
            </p:nvSpPr>
            <p:spPr bwMode="auto">
              <a:xfrm>
                <a:off x="165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1" name="Rectangle 99"/>
              <p:cNvSpPr>
                <a:spLocks noChangeArrowheads="1"/>
              </p:cNvSpPr>
              <p:nvPr/>
            </p:nvSpPr>
            <p:spPr bwMode="auto">
              <a:xfrm>
                <a:off x="169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2" name="Rectangle 100"/>
              <p:cNvSpPr>
                <a:spLocks noChangeArrowheads="1"/>
              </p:cNvSpPr>
              <p:nvPr/>
            </p:nvSpPr>
            <p:spPr bwMode="auto">
              <a:xfrm>
                <a:off x="172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3" name="Rectangle 101"/>
              <p:cNvSpPr>
                <a:spLocks noChangeArrowheads="1"/>
              </p:cNvSpPr>
              <p:nvPr/>
            </p:nvSpPr>
            <p:spPr bwMode="auto">
              <a:xfrm>
                <a:off x="72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4" name="Rectangle 102"/>
              <p:cNvSpPr>
                <a:spLocks noChangeArrowheads="1"/>
              </p:cNvSpPr>
              <p:nvPr/>
            </p:nvSpPr>
            <p:spPr bwMode="auto">
              <a:xfrm>
                <a:off x="75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5" name="Rectangle 103"/>
              <p:cNvSpPr>
                <a:spLocks noChangeArrowheads="1"/>
              </p:cNvSpPr>
              <p:nvPr/>
            </p:nvSpPr>
            <p:spPr bwMode="auto">
              <a:xfrm>
                <a:off x="79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6" name="Rectangle 104"/>
              <p:cNvSpPr>
                <a:spLocks noChangeArrowheads="1"/>
              </p:cNvSpPr>
              <p:nvPr/>
            </p:nvSpPr>
            <p:spPr bwMode="auto">
              <a:xfrm>
                <a:off x="82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7" name="Rectangle 105"/>
              <p:cNvSpPr>
                <a:spLocks noChangeArrowheads="1"/>
              </p:cNvSpPr>
              <p:nvPr/>
            </p:nvSpPr>
            <p:spPr bwMode="auto">
              <a:xfrm>
                <a:off x="86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8" name="Rectangle 106"/>
              <p:cNvSpPr>
                <a:spLocks noChangeArrowheads="1"/>
              </p:cNvSpPr>
              <p:nvPr/>
            </p:nvSpPr>
            <p:spPr bwMode="auto">
              <a:xfrm>
                <a:off x="90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9" name="Rectangle 107"/>
              <p:cNvSpPr>
                <a:spLocks noChangeArrowheads="1"/>
              </p:cNvSpPr>
              <p:nvPr/>
            </p:nvSpPr>
            <p:spPr bwMode="auto">
              <a:xfrm>
                <a:off x="93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0" name="Rectangle 108"/>
              <p:cNvSpPr>
                <a:spLocks noChangeArrowheads="1"/>
              </p:cNvSpPr>
              <p:nvPr/>
            </p:nvSpPr>
            <p:spPr bwMode="auto">
              <a:xfrm>
                <a:off x="97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1" name="Rectangle 109"/>
              <p:cNvSpPr>
                <a:spLocks noChangeArrowheads="1"/>
              </p:cNvSpPr>
              <p:nvPr/>
            </p:nvSpPr>
            <p:spPr bwMode="auto">
              <a:xfrm>
                <a:off x="100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2" name="Rectangle 110"/>
              <p:cNvSpPr>
                <a:spLocks noChangeArrowheads="1"/>
              </p:cNvSpPr>
              <p:nvPr/>
            </p:nvSpPr>
            <p:spPr bwMode="auto">
              <a:xfrm>
                <a:off x="104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3" name="Rectangle 111"/>
              <p:cNvSpPr>
                <a:spLocks noChangeArrowheads="1"/>
              </p:cNvSpPr>
              <p:nvPr/>
            </p:nvSpPr>
            <p:spPr bwMode="auto">
              <a:xfrm>
                <a:off x="108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4" name="Rectangle 112"/>
              <p:cNvSpPr>
                <a:spLocks noChangeArrowheads="1"/>
              </p:cNvSpPr>
              <p:nvPr/>
            </p:nvSpPr>
            <p:spPr bwMode="auto">
              <a:xfrm>
                <a:off x="111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5" name="Rectangle 113"/>
              <p:cNvSpPr>
                <a:spLocks noChangeArrowheads="1"/>
              </p:cNvSpPr>
              <p:nvPr/>
            </p:nvSpPr>
            <p:spPr bwMode="auto">
              <a:xfrm>
                <a:off x="115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6" name="Rectangle 114"/>
              <p:cNvSpPr>
                <a:spLocks noChangeArrowheads="1"/>
              </p:cNvSpPr>
              <p:nvPr/>
            </p:nvSpPr>
            <p:spPr bwMode="auto">
              <a:xfrm>
                <a:off x="118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7" name="Rectangle 115"/>
              <p:cNvSpPr>
                <a:spLocks noChangeArrowheads="1"/>
              </p:cNvSpPr>
              <p:nvPr/>
            </p:nvSpPr>
            <p:spPr bwMode="auto">
              <a:xfrm>
                <a:off x="122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8" name="Rectangle 116"/>
              <p:cNvSpPr>
                <a:spLocks noChangeArrowheads="1"/>
              </p:cNvSpPr>
              <p:nvPr/>
            </p:nvSpPr>
            <p:spPr bwMode="auto">
              <a:xfrm>
                <a:off x="126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9" name="Rectangle 117"/>
              <p:cNvSpPr>
                <a:spLocks noChangeArrowheads="1"/>
              </p:cNvSpPr>
              <p:nvPr/>
            </p:nvSpPr>
            <p:spPr bwMode="auto">
              <a:xfrm>
                <a:off x="129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0" name="Rectangle 118"/>
              <p:cNvSpPr>
                <a:spLocks noChangeArrowheads="1"/>
              </p:cNvSpPr>
              <p:nvPr/>
            </p:nvSpPr>
            <p:spPr bwMode="auto">
              <a:xfrm>
                <a:off x="133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/>
            </p:nvSpPr>
            <p:spPr bwMode="auto">
              <a:xfrm>
                <a:off x="136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/>
            </p:nvSpPr>
            <p:spPr bwMode="auto">
              <a:xfrm>
                <a:off x="140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/>
            </p:nvSpPr>
            <p:spPr bwMode="auto">
              <a:xfrm>
                <a:off x="144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/>
            </p:nvSpPr>
            <p:spPr bwMode="auto">
              <a:xfrm>
                <a:off x="147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/>
            </p:nvSpPr>
            <p:spPr bwMode="auto">
              <a:xfrm>
                <a:off x="151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/>
            </p:nvSpPr>
            <p:spPr bwMode="auto">
              <a:xfrm>
                <a:off x="154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/>
            </p:nvSpPr>
            <p:spPr bwMode="auto">
              <a:xfrm>
                <a:off x="158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/>
            </p:nvSpPr>
            <p:spPr bwMode="auto">
              <a:xfrm>
                <a:off x="162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/>
            </p:nvSpPr>
            <p:spPr bwMode="auto">
              <a:xfrm>
                <a:off x="165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/>
            </p:nvSpPr>
            <p:spPr bwMode="auto">
              <a:xfrm>
                <a:off x="169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/>
            </p:nvSpPr>
            <p:spPr bwMode="auto">
              <a:xfrm>
                <a:off x="172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/>
            </p:nvSpPr>
            <p:spPr bwMode="auto">
              <a:xfrm>
                <a:off x="72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/>
            </p:nvSpPr>
            <p:spPr bwMode="auto">
              <a:xfrm>
                <a:off x="75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/>
            </p:nvSpPr>
            <p:spPr bwMode="auto">
              <a:xfrm>
                <a:off x="79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/>
            </p:nvSpPr>
            <p:spPr bwMode="auto">
              <a:xfrm>
                <a:off x="82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6" name="Rectangle 134"/>
              <p:cNvSpPr>
                <a:spLocks noChangeArrowheads="1"/>
              </p:cNvSpPr>
              <p:nvPr/>
            </p:nvSpPr>
            <p:spPr bwMode="auto">
              <a:xfrm>
                <a:off x="86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7" name="Rectangle 135"/>
              <p:cNvSpPr>
                <a:spLocks noChangeArrowheads="1"/>
              </p:cNvSpPr>
              <p:nvPr/>
            </p:nvSpPr>
            <p:spPr bwMode="auto">
              <a:xfrm>
                <a:off x="90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8" name="Rectangle 136"/>
              <p:cNvSpPr>
                <a:spLocks noChangeArrowheads="1"/>
              </p:cNvSpPr>
              <p:nvPr/>
            </p:nvSpPr>
            <p:spPr bwMode="auto">
              <a:xfrm>
                <a:off x="93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9" name="Rectangle 137"/>
              <p:cNvSpPr>
                <a:spLocks noChangeArrowheads="1"/>
              </p:cNvSpPr>
              <p:nvPr/>
            </p:nvSpPr>
            <p:spPr bwMode="auto">
              <a:xfrm>
                <a:off x="97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0" name="Rectangle 138"/>
              <p:cNvSpPr>
                <a:spLocks noChangeArrowheads="1"/>
              </p:cNvSpPr>
              <p:nvPr/>
            </p:nvSpPr>
            <p:spPr bwMode="auto">
              <a:xfrm>
                <a:off x="100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1" name="Rectangle 139"/>
              <p:cNvSpPr>
                <a:spLocks noChangeArrowheads="1"/>
              </p:cNvSpPr>
              <p:nvPr/>
            </p:nvSpPr>
            <p:spPr bwMode="auto">
              <a:xfrm>
                <a:off x="104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2" name="Rectangle 140"/>
              <p:cNvSpPr>
                <a:spLocks noChangeArrowheads="1"/>
              </p:cNvSpPr>
              <p:nvPr/>
            </p:nvSpPr>
            <p:spPr bwMode="auto">
              <a:xfrm>
                <a:off x="108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3" name="Rectangle 141"/>
              <p:cNvSpPr>
                <a:spLocks noChangeArrowheads="1"/>
              </p:cNvSpPr>
              <p:nvPr/>
            </p:nvSpPr>
            <p:spPr bwMode="auto">
              <a:xfrm>
                <a:off x="111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4" name="Rectangle 142"/>
              <p:cNvSpPr>
                <a:spLocks noChangeArrowheads="1"/>
              </p:cNvSpPr>
              <p:nvPr/>
            </p:nvSpPr>
            <p:spPr bwMode="auto">
              <a:xfrm>
                <a:off x="115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5" name="Rectangle 143"/>
              <p:cNvSpPr>
                <a:spLocks noChangeArrowheads="1"/>
              </p:cNvSpPr>
              <p:nvPr/>
            </p:nvSpPr>
            <p:spPr bwMode="auto">
              <a:xfrm>
                <a:off x="118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6" name="Rectangle 144"/>
              <p:cNvSpPr>
                <a:spLocks noChangeArrowheads="1"/>
              </p:cNvSpPr>
              <p:nvPr/>
            </p:nvSpPr>
            <p:spPr bwMode="auto">
              <a:xfrm>
                <a:off x="122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7" name="Rectangle 145"/>
              <p:cNvSpPr>
                <a:spLocks noChangeArrowheads="1"/>
              </p:cNvSpPr>
              <p:nvPr/>
            </p:nvSpPr>
            <p:spPr bwMode="auto">
              <a:xfrm>
                <a:off x="126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8" name="Rectangle 146"/>
              <p:cNvSpPr>
                <a:spLocks noChangeArrowheads="1"/>
              </p:cNvSpPr>
              <p:nvPr/>
            </p:nvSpPr>
            <p:spPr bwMode="auto">
              <a:xfrm>
                <a:off x="129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9" name="Rectangle 147"/>
              <p:cNvSpPr>
                <a:spLocks noChangeArrowheads="1"/>
              </p:cNvSpPr>
              <p:nvPr/>
            </p:nvSpPr>
            <p:spPr bwMode="auto">
              <a:xfrm>
                <a:off x="133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0" name="Rectangle 148"/>
              <p:cNvSpPr>
                <a:spLocks noChangeArrowheads="1"/>
              </p:cNvSpPr>
              <p:nvPr/>
            </p:nvSpPr>
            <p:spPr bwMode="auto">
              <a:xfrm>
                <a:off x="136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1" name="Rectangle 149"/>
              <p:cNvSpPr>
                <a:spLocks noChangeArrowheads="1"/>
              </p:cNvSpPr>
              <p:nvPr/>
            </p:nvSpPr>
            <p:spPr bwMode="auto">
              <a:xfrm>
                <a:off x="140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2" name="Rectangle 150"/>
              <p:cNvSpPr>
                <a:spLocks noChangeArrowheads="1"/>
              </p:cNvSpPr>
              <p:nvPr/>
            </p:nvSpPr>
            <p:spPr bwMode="auto">
              <a:xfrm>
                <a:off x="144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3" name="Rectangle 151"/>
              <p:cNvSpPr>
                <a:spLocks noChangeArrowheads="1"/>
              </p:cNvSpPr>
              <p:nvPr/>
            </p:nvSpPr>
            <p:spPr bwMode="auto">
              <a:xfrm>
                <a:off x="147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4" name="Rectangle 152"/>
              <p:cNvSpPr>
                <a:spLocks noChangeArrowheads="1"/>
              </p:cNvSpPr>
              <p:nvPr/>
            </p:nvSpPr>
            <p:spPr bwMode="auto">
              <a:xfrm>
                <a:off x="151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5" name="Rectangle 153"/>
              <p:cNvSpPr>
                <a:spLocks noChangeArrowheads="1"/>
              </p:cNvSpPr>
              <p:nvPr/>
            </p:nvSpPr>
            <p:spPr bwMode="auto">
              <a:xfrm>
                <a:off x="154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6" name="Rectangle 154"/>
              <p:cNvSpPr>
                <a:spLocks noChangeArrowheads="1"/>
              </p:cNvSpPr>
              <p:nvPr/>
            </p:nvSpPr>
            <p:spPr bwMode="auto">
              <a:xfrm>
                <a:off x="158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7" name="Rectangle 155"/>
              <p:cNvSpPr>
                <a:spLocks noChangeArrowheads="1"/>
              </p:cNvSpPr>
              <p:nvPr/>
            </p:nvSpPr>
            <p:spPr bwMode="auto">
              <a:xfrm>
                <a:off x="162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8" name="Rectangle 156"/>
              <p:cNvSpPr>
                <a:spLocks noChangeArrowheads="1"/>
              </p:cNvSpPr>
              <p:nvPr/>
            </p:nvSpPr>
            <p:spPr bwMode="auto">
              <a:xfrm>
                <a:off x="165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9" name="Rectangle 157"/>
              <p:cNvSpPr>
                <a:spLocks noChangeArrowheads="1"/>
              </p:cNvSpPr>
              <p:nvPr/>
            </p:nvSpPr>
            <p:spPr bwMode="auto">
              <a:xfrm>
                <a:off x="169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0" name="Rectangle 158"/>
              <p:cNvSpPr>
                <a:spLocks noChangeArrowheads="1"/>
              </p:cNvSpPr>
              <p:nvPr/>
            </p:nvSpPr>
            <p:spPr bwMode="auto">
              <a:xfrm>
                <a:off x="172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1" name="Rectangle 159"/>
              <p:cNvSpPr>
                <a:spLocks noChangeArrowheads="1"/>
              </p:cNvSpPr>
              <p:nvPr/>
            </p:nvSpPr>
            <p:spPr bwMode="auto">
              <a:xfrm>
                <a:off x="72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2" name="Rectangle 160"/>
              <p:cNvSpPr>
                <a:spLocks noChangeArrowheads="1"/>
              </p:cNvSpPr>
              <p:nvPr/>
            </p:nvSpPr>
            <p:spPr bwMode="auto">
              <a:xfrm>
                <a:off x="75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3" name="Rectangle 161"/>
              <p:cNvSpPr>
                <a:spLocks noChangeArrowheads="1"/>
              </p:cNvSpPr>
              <p:nvPr/>
            </p:nvSpPr>
            <p:spPr bwMode="auto">
              <a:xfrm>
                <a:off x="79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4" name="Rectangle 162"/>
              <p:cNvSpPr>
                <a:spLocks noChangeArrowheads="1"/>
              </p:cNvSpPr>
              <p:nvPr/>
            </p:nvSpPr>
            <p:spPr bwMode="auto">
              <a:xfrm>
                <a:off x="82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5" name="Rectangle 163"/>
              <p:cNvSpPr>
                <a:spLocks noChangeArrowheads="1"/>
              </p:cNvSpPr>
              <p:nvPr/>
            </p:nvSpPr>
            <p:spPr bwMode="auto">
              <a:xfrm>
                <a:off x="86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6" name="Rectangle 164"/>
              <p:cNvSpPr>
                <a:spLocks noChangeArrowheads="1"/>
              </p:cNvSpPr>
              <p:nvPr/>
            </p:nvSpPr>
            <p:spPr bwMode="auto">
              <a:xfrm>
                <a:off x="90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7" name="Rectangle 165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8" name="Rectangle 166"/>
              <p:cNvSpPr>
                <a:spLocks noChangeArrowheads="1"/>
              </p:cNvSpPr>
              <p:nvPr/>
            </p:nvSpPr>
            <p:spPr bwMode="auto">
              <a:xfrm>
                <a:off x="97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9" name="Rectangle 167"/>
              <p:cNvSpPr>
                <a:spLocks noChangeArrowheads="1"/>
              </p:cNvSpPr>
              <p:nvPr/>
            </p:nvSpPr>
            <p:spPr bwMode="auto">
              <a:xfrm>
                <a:off x="100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0" name="Rectangle 168"/>
              <p:cNvSpPr>
                <a:spLocks noChangeArrowheads="1"/>
              </p:cNvSpPr>
              <p:nvPr/>
            </p:nvSpPr>
            <p:spPr bwMode="auto">
              <a:xfrm>
                <a:off x="104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1" name="Rectangle 169"/>
              <p:cNvSpPr>
                <a:spLocks noChangeArrowheads="1"/>
              </p:cNvSpPr>
              <p:nvPr/>
            </p:nvSpPr>
            <p:spPr bwMode="auto">
              <a:xfrm>
                <a:off x="108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2" name="Rectangle 170"/>
              <p:cNvSpPr>
                <a:spLocks noChangeArrowheads="1"/>
              </p:cNvSpPr>
              <p:nvPr/>
            </p:nvSpPr>
            <p:spPr bwMode="auto">
              <a:xfrm>
                <a:off x="111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3" name="Rectangle 171"/>
              <p:cNvSpPr>
                <a:spLocks noChangeArrowheads="1"/>
              </p:cNvSpPr>
              <p:nvPr/>
            </p:nvSpPr>
            <p:spPr bwMode="auto">
              <a:xfrm>
                <a:off x="115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4" name="Rectangle 172"/>
              <p:cNvSpPr>
                <a:spLocks noChangeArrowheads="1"/>
              </p:cNvSpPr>
              <p:nvPr/>
            </p:nvSpPr>
            <p:spPr bwMode="auto">
              <a:xfrm>
                <a:off x="118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5" name="Rectangle 173"/>
              <p:cNvSpPr>
                <a:spLocks noChangeArrowheads="1"/>
              </p:cNvSpPr>
              <p:nvPr/>
            </p:nvSpPr>
            <p:spPr bwMode="auto">
              <a:xfrm>
                <a:off x="122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6" name="Rectangle 174"/>
              <p:cNvSpPr>
                <a:spLocks noChangeArrowheads="1"/>
              </p:cNvSpPr>
              <p:nvPr/>
            </p:nvSpPr>
            <p:spPr bwMode="auto">
              <a:xfrm>
                <a:off x="126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7" name="Rectangle 175"/>
              <p:cNvSpPr>
                <a:spLocks noChangeArrowheads="1"/>
              </p:cNvSpPr>
              <p:nvPr/>
            </p:nvSpPr>
            <p:spPr bwMode="auto">
              <a:xfrm>
                <a:off x="129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8" name="Rectangle 176"/>
              <p:cNvSpPr>
                <a:spLocks noChangeArrowheads="1"/>
              </p:cNvSpPr>
              <p:nvPr/>
            </p:nvSpPr>
            <p:spPr bwMode="auto">
              <a:xfrm>
                <a:off x="133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9" name="Rectangle 177"/>
              <p:cNvSpPr>
                <a:spLocks noChangeArrowheads="1"/>
              </p:cNvSpPr>
              <p:nvPr/>
            </p:nvSpPr>
            <p:spPr bwMode="auto">
              <a:xfrm>
                <a:off x="136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0" name="Rectangle 178"/>
              <p:cNvSpPr>
                <a:spLocks noChangeArrowheads="1"/>
              </p:cNvSpPr>
              <p:nvPr/>
            </p:nvSpPr>
            <p:spPr bwMode="auto">
              <a:xfrm>
                <a:off x="140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1" name="Rectangle 179"/>
              <p:cNvSpPr>
                <a:spLocks noChangeArrowheads="1"/>
              </p:cNvSpPr>
              <p:nvPr/>
            </p:nvSpPr>
            <p:spPr bwMode="auto">
              <a:xfrm>
                <a:off x="144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2" name="Rectangle 180"/>
              <p:cNvSpPr>
                <a:spLocks noChangeArrowheads="1"/>
              </p:cNvSpPr>
              <p:nvPr/>
            </p:nvSpPr>
            <p:spPr bwMode="auto">
              <a:xfrm>
                <a:off x="147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3" name="Rectangle 181"/>
              <p:cNvSpPr>
                <a:spLocks noChangeArrowheads="1"/>
              </p:cNvSpPr>
              <p:nvPr/>
            </p:nvSpPr>
            <p:spPr bwMode="auto">
              <a:xfrm>
                <a:off x="151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4" name="Rectangle 182"/>
              <p:cNvSpPr>
                <a:spLocks noChangeArrowheads="1"/>
              </p:cNvSpPr>
              <p:nvPr/>
            </p:nvSpPr>
            <p:spPr bwMode="auto">
              <a:xfrm>
                <a:off x="154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5" name="Rectangle 183"/>
              <p:cNvSpPr>
                <a:spLocks noChangeArrowheads="1"/>
              </p:cNvSpPr>
              <p:nvPr/>
            </p:nvSpPr>
            <p:spPr bwMode="auto">
              <a:xfrm>
                <a:off x="158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6" name="Rectangle 184"/>
              <p:cNvSpPr>
                <a:spLocks noChangeArrowheads="1"/>
              </p:cNvSpPr>
              <p:nvPr/>
            </p:nvSpPr>
            <p:spPr bwMode="auto">
              <a:xfrm>
                <a:off x="162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7" name="Rectangle 185"/>
              <p:cNvSpPr>
                <a:spLocks noChangeArrowheads="1"/>
              </p:cNvSpPr>
              <p:nvPr/>
            </p:nvSpPr>
            <p:spPr bwMode="auto">
              <a:xfrm>
                <a:off x="165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8" name="Rectangle 186"/>
              <p:cNvSpPr>
                <a:spLocks noChangeArrowheads="1"/>
              </p:cNvSpPr>
              <p:nvPr/>
            </p:nvSpPr>
            <p:spPr bwMode="auto">
              <a:xfrm>
                <a:off x="169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9" name="Rectangle 187"/>
              <p:cNvSpPr>
                <a:spLocks noChangeArrowheads="1"/>
              </p:cNvSpPr>
              <p:nvPr/>
            </p:nvSpPr>
            <p:spPr bwMode="auto">
              <a:xfrm>
                <a:off x="172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0" name="Rectangle 188"/>
              <p:cNvSpPr>
                <a:spLocks noChangeArrowheads="1"/>
              </p:cNvSpPr>
              <p:nvPr/>
            </p:nvSpPr>
            <p:spPr bwMode="auto">
              <a:xfrm>
                <a:off x="72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1" name="Rectangle 189"/>
              <p:cNvSpPr>
                <a:spLocks noChangeArrowheads="1"/>
              </p:cNvSpPr>
              <p:nvPr/>
            </p:nvSpPr>
            <p:spPr bwMode="auto">
              <a:xfrm>
                <a:off x="75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2" name="Rectangle 190"/>
              <p:cNvSpPr>
                <a:spLocks noChangeArrowheads="1"/>
              </p:cNvSpPr>
              <p:nvPr/>
            </p:nvSpPr>
            <p:spPr bwMode="auto">
              <a:xfrm>
                <a:off x="79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3" name="Rectangle 191"/>
              <p:cNvSpPr>
                <a:spLocks noChangeArrowheads="1"/>
              </p:cNvSpPr>
              <p:nvPr/>
            </p:nvSpPr>
            <p:spPr bwMode="auto">
              <a:xfrm>
                <a:off x="82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4" name="Rectangle 192"/>
              <p:cNvSpPr>
                <a:spLocks noChangeArrowheads="1"/>
              </p:cNvSpPr>
              <p:nvPr/>
            </p:nvSpPr>
            <p:spPr bwMode="auto">
              <a:xfrm>
                <a:off x="86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5" name="Rectangle 193"/>
              <p:cNvSpPr>
                <a:spLocks noChangeArrowheads="1"/>
              </p:cNvSpPr>
              <p:nvPr/>
            </p:nvSpPr>
            <p:spPr bwMode="auto">
              <a:xfrm>
                <a:off x="90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6" name="Rectangle 194"/>
              <p:cNvSpPr>
                <a:spLocks noChangeArrowheads="1"/>
              </p:cNvSpPr>
              <p:nvPr/>
            </p:nvSpPr>
            <p:spPr bwMode="auto">
              <a:xfrm>
                <a:off x="93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7" name="Rectangle 195"/>
              <p:cNvSpPr>
                <a:spLocks noChangeArrowheads="1"/>
              </p:cNvSpPr>
              <p:nvPr/>
            </p:nvSpPr>
            <p:spPr bwMode="auto">
              <a:xfrm>
                <a:off x="97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8" name="Rectangle 196"/>
              <p:cNvSpPr>
                <a:spLocks noChangeArrowheads="1"/>
              </p:cNvSpPr>
              <p:nvPr/>
            </p:nvSpPr>
            <p:spPr bwMode="auto">
              <a:xfrm>
                <a:off x="100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9" name="Rectangle 197"/>
              <p:cNvSpPr>
                <a:spLocks noChangeArrowheads="1"/>
              </p:cNvSpPr>
              <p:nvPr/>
            </p:nvSpPr>
            <p:spPr bwMode="auto">
              <a:xfrm>
                <a:off x="104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0" name="Rectangle 198"/>
              <p:cNvSpPr>
                <a:spLocks noChangeArrowheads="1"/>
              </p:cNvSpPr>
              <p:nvPr/>
            </p:nvSpPr>
            <p:spPr bwMode="auto">
              <a:xfrm>
                <a:off x="108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1" name="Rectangle 199"/>
              <p:cNvSpPr>
                <a:spLocks noChangeArrowheads="1"/>
              </p:cNvSpPr>
              <p:nvPr/>
            </p:nvSpPr>
            <p:spPr bwMode="auto">
              <a:xfrm>
                <a:off x="111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2" name="Rectangle 200"/>
              <p:cNvSpPr>
                <a:spLocks noChangeArrowheads="1"/>
              </p:cNvSpPr>
              <p:nvPr/>
            </p:nvSpPr>
            <p:spPr bwMode="auto">
              <a:xfrm>
                <a:off x="115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3" name="Rectangle 201"/>
              <p:cNvSpPr>
                <a:spLocks noChangeArrowheads="1"/>
              </p:cNvSpPr>
              <p:nvPr/>
            </p:nvSpPr>
            <p:spPr bwMode="auto">
              <a:xfrm>
                <a:off x="118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4" name="Rectangle 202"/>
              <p:cNvSpPr>
                <a:spLocks noChangeArrowheads="1"/>
              </p:cNvSpPr>
              <p:nvPr/>
            </p:nvSpPr>
            <p:spPr bwMode="auto">
              <a:xfrm>
                <a:off x="122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5" name="Rectangle 203"/>
              <p:cNvSpPr>
                <a:spLocks noChangeArrowheads="1"/>
              </p:cNvSpPr>
              <p:nvPr/>
            </p:nvSpPr>
            <p:spPr bwMode="auto">
              <a:xfrm>
                <a:off x="126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6" name="Rectangle 204"/>
              <p:cNvSpPr>
                <a:spLocks noChangeArrowheads="1"/>
              </p:cNvSpPr>
              <p:nvPr/>
            </p:nvSpPr>
            <p:spPr bwMode="auto">
              <a:xfrm>
                <a:off x="129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7" name="Rectangle 205"/>
              <p:cNvSpPr>
                <a:spLocks noChangeArrowheads="1"/>
              </p:cNvSpPr>
              <p:nvPr/>
            </p:nvSpPr>
            <p:spPr bwMode="auto">
              <a:xfrm>
                <a:off x="133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8" name="Rectangle 206"/>
              <p:cNvSpPr>
                <a:spLocks noChangeArrowheads="1"/>
              </p:cNvSpPr>
              <p:nvPr/>
            </p:nvSpPr>
            <p:spPr bwMode="auto">
              <a:xfrm>
                <a:off x="136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9" name="Rectangle 207"/>
              <p:cNvSpPr>
                <a:spLocks noChangeArrowheads="1"/>
              </p:cNvSpPr>
              <p:nvPr/>
            </p:nvSpPr>
            <p:spPr bwMode="auto">
              <a:xfrm>
                <a:off x="140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0" name="Rectangle 208"/>
              <p:cNvSpPr>
                <a:spLocks noChangeArrowheads="1"/>
              </p:cNvSpPr>
              <p:nvPr/>
            </p:nvSpPr>
            <p:spPr bwMode="auto">
              <a:xfrm>
                <a:off x="144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1" name="Rectangle 209"/>
              <p:cNvSpPr>
                <a:spLocks noChangeArrowheads="1"/>
              </p:cNvSpPr>
              <p:nvPr/>
            </p:nvSpPr>
            <p:spPr bwMode="auto">
              <a:xfrm>
                <a:off x="147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2" name="Rectangle 210"/>
              <p:cNvSpPr>
                <a:spLocks noChangeArrowheads="1"/>
              </p:cNvSpPr>
              <p:nvPr/>
            </p:nvSpPr>
            <p:spPr bwMode="auto">
              <a:xfrm>
                <a:off x="151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3" name="Rectangle 211"/>
              <p:cNvSpPr>
                <a:spLocks noChangeArrowheads="1"/>
              </p:cNvSpPr>
              <p:nvPr/>
            </p:nvSpPr>
            <p:spPr bwMode="auto">
              <a:xfrm>
                <a:off x="154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4" name="Rectangle 212"/>
              <p:cNvSpPr>
                <a:spLocks noChangeArrowheads="1"/>
              </p:cNvSpPr>
              <p:nvPr/>
            </p:nvSpPr>
            <p:spPr bwMode="auto">
              <a:xfrm>
                <a:off x="158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5" name="Rectangle 213"/>
              <p:cNvSpPr>
                <a:spLocks noChangeArrowheads="1"/>
              </p:cNvSpPr>
              <p:nvPr/>
            </p:nvSpPr>
            <p:spPr bwMode="auto">
              <a:xfrm>
                <a:off x="162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6" name="Rectangle 214"/>
              <p:cNvSpPr>
                <a:spLocks noChangeArrowheads="1"/>
              </p:cNvSpPr>
              <p:nvPr/>
            </p:nvSpPr>
            <p:spPr bwMode="auto">
              <a:xfrm>
                <a:off x="165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7" name="Rectangle 215"/>
              <p:cNvSpPr>
                <a:spLocks noChangeArrowheads="1"/>
              </p:cNvSpPr>
              <p:nvPr/>
            </p:nvSpPr>
            <p:spPr bwMode="auto">
              <a:xfrm>
                <a:off x="169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8" name="Rectangle 216"/>
              <p:cNvSpPr>
                <a:spLocks noChangeArrowheads="1"/>
              </p:cNvSpPr>
              <p:nvPr/>
            </p:nvSpPr>
            <p:spPr bwMode="auto">
              <a:xfrm>
                <a:off x="172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9" name="Rectangle 217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0" name="Rectangle 218"/>
              <p:cNvSpPr>
                <a:spLocks noChangeArrowheads="1"/>
              </p:cNvSpPr>
              <p:nvPr/>
            </p:nvSpPr>
            <p:spPr bwMode="auto">
              <a:xfrm>
                <a:off x="75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1" name="Rectangle 219"/>
              <p:cNvSpPr>
                <a:spLocks noChangeArrowheads="1"/>
              </p:cNvSpPr>
              <p:nvPr/>
            </p:nvSpPr>
            <p:spPr bwMode="auto">
              <a:xfrm>
                <a:off x="79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2" name="Rectangle 220"/>
              <p:cNvSpPr>
                <a:spLocks noChangeArrowheads="1"/>
              </p:cNvSpPr>
              <p:nvPr/>
            </p:nvSpPr>
            <p:spPr bwMode="auto">
              <a:xfrm>
                <a:off x="82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3" name="Rectangle 221"/>
              <p:cNvSpPr>
                <a:spLocks noChangeArrowheads="1"/>
              </p:cNvSpPr>
              <p:nvPr/>
            </p:nvSpPr>
            <p:spPr bwMode="auto">
              <a:xfrm>
                <a:off x="86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4" name="Rectangle 222"/>
              <p:cNvSpPr>
                <a:spLocks noChangeArrowheads="1"/>
              </p:cNvSpPr>
              <p:nvPr/>
            </p:nvSpPr>
            <p:spPr bwMode="auto">
              <a:xfrm>
                <a:off x="90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5" name="Rectangle 223"/>
              <p:cNvSpPr>
                <a:spLocks noChangeArrowheads="1"/>
              </p:cNvSpPr>
              <p:nvPr/>
            </p:nvSpPr>
            <p:spPr bwMode="auto">
              <a:xfrm>
                <a:off x="93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6" name="Rectangle 224"/>
              <p:cNvSpPr>
                <a:spLocks noChangeArrowheads="1"/>
              </p:cNvSpPr>
              <p:nvPr/>
            </p:nvSpPr>
            <p:spPr bwMode="auto">
              <a:xfrm>
                <a:off x="97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7" name="Rectangle 225"/>
              <p:cNvSpPr>
                <a:spLocks noChangeArrowheads="1"/>
              </p:cNvSpPr>
              <p:nvPr/>
            </p:nvSpPr>
            <p:spPr bwMode="auto">
              <a:xfrm>
                <a:off x="100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8" name="Rectangle 226"/>
              <p:cNvSpPr>
                <a:spLocks noChangeArrowheads="1"/>
              </p:cNvSpPr>
              <p:nvPr/>
            </p:nvSpPr>
            <p:spPr bwMode="auto">
              <a:xfrm>
                <a:off x="104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9" name="Rectangle 227"/>
              <p:cNvSpPr>
                <a:spLocks noChangeArrowheads="1"/>
              </p:cNvSpPr>
              <p:nvPr/>
            </p:nvSpPr>
            <p:spPr bwMode="auto">
              <a:xfrm>
                <a:off x="108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0" name="Rectangle 228"/>
              <p:cNvSpPr>
                <a:spLocks noChangeArrowheads="1"/>
              </p:cNvSpPr>
              <p:nvPr/>
            </p:nvSpPr>
            <p:spPr bwMode="auto">
              <a:xfrm>
                <a:off x="111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1" name="Rectangle 229"/>
              <p:cNvSpPr>
                <a:spLocks noChangeArrowheads="1"/>
              </p:cNvSpPr>
              <p:nvPr/>
            </p:nvSpPr>
            <p:spPr bwMode="auto">
              <a:xfrm>
                <a:off x="115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2" name="Rectangle 230"/>
              <p:cNvSpPr>
                <a:spLocks noChangeArrowheads="1"/>
              </p:cNvSpPr>
              <p:nvPr/>
            </p:nvSpPr>
            <p:spPr bwMode="auto">
              <a:xfrm>
                <a:off x="118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3" name="Rectangle 231"/>
              <p:cNvSpPr>
                <a:spLocks noChangeArrowheads="1"/>
              </p:cNvSpPr>
              <p:nvPr/>
            </p:nvSpPr>
            <p:spPr bwMode="auto">
              <a:xfrm>
                <a:off x="122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4" name="Rectangle 232"/>
              <p:cNvSpPr>
                <a:spLocks noChangeArrowheads="1"/>
              </p:cNvSpPr>
              <p:nvPr/>
            </p:nvSpPr>
            <p:spPr bwMode="auto">
              <a:xfrm>
                <a:off x="126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5" name="Rectangle 233"/>
              <p:cNvSpPr>
                <a:spLocks noChangeArrowheads="1"/>
              </p:cNvSpPr>
              <p:nvPr/>
            </p:nvSpPr>
            <p:spPr bwMode="auto">
              <a:xfrm>
                <a:off x="129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6" name="Rectangle 234"/>
              <p:cNvSpPr>
                <a:spLocks noChangeArrowheads="1"/>
              </p:cNvSpPr>
              <p:nvPr/>
            </p:nvSpPr>
            <p:spPr bwMode="auto">
              <a:xfrm>
                <a:off x="133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7" name="Rectangle 235"/>
              <p:cNvSpPr>
                <a:spLocks noChangeArrowheads="1"/>
              </p:cNvSpPr>
              <p:nvPr/>
            </p:nvSpPr>
            <p:spPr bwMode="auto">
              <a:xfrm>
                <a:off x="136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8" name="Rectangle 236"/>
              <p:cNvSpPr>
                <a:spLocks noChangeArrowheads="1"/>
              </p:cNvSpPr>
              <p:nvPr/>
            </p:nvSpPr>
            <p:spPr bwMode="auto">
              <a:xfrm>
                <a:off x="140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9" name="Rectangle 237"/>
              <p:cNvSpPr>
                <a:spLocks noChangeArrowheads="1"/>
              </p:cNvSpPr>
              <p:nvPr/>
            </p:nvSpPr>
            <p:spPr bwMode="auto">
              <a:xfrm>
                <a:off x="144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0" name="Rectangle 238"/>
              <p:cNvSpPr>
                <a:spLocks noChangeArrowheads="1"/>
              </p:cNvSpPr>
              <p:nvPr/>
            </p:nvSpPr>
            <p:spPr bwMode="auto">
              <a:xfrm>
                <a:off x="147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1" name="Rectangle 239"/>
              <p:cNvSpPr>
                <a:spLocks noChangeArrowheads="1"/>
              </p:cNvSpPr>
              <p:nvPr/>
            </p:nvSpPr>
            <p:spPr bwMode="auto">
              <a:xfrm>
                <a:off x="151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2" name="Rectangle 240"/>
              <p:cNvSpPr>
                <a:spLocks noChangeArrowheads="1"/>
              </p:cNvSpPr>
              <p:nvPr/>
            </p:nvSpPr>
            <p:spPr bwMode="auto">
              <a:xfrm>
                <a:off x="154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3" name="Rectangle 241"/>
              <p:cNvSpPr>
                <a:spLocks noChangeArrowheads="1"/>
              </p:cNvSpPr>
              <p:nvPr/>
            </p:nvSpPr>
            <p:spPr bwMode="auto">
              <a:xfrm>
                <a:off x="158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4" name="Rectangle 242"/>
              <p:cNvSpPr>
                <a:spLocks noChangeArrowheads="1"/>
              </p:cNvSpPr>
              <p:nvPr/>
            </p:nvSpPr>
            <p:spPr bwMode="auto">
              <a:xfrm>
                <a:off x="162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5" name="Rectangle 243"/>
              <p:cNvSpPr>
                <a:spLocks noChangeArrowheads="1"/>
              </p:cNvSpPr>
              <p:nvPr/>
            </p:nvSpPr>
            <p:spPr bwMode="auto">
              <a:xfrm>
                <a:off x="165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6" name="Rectangle 244"/>
              <p:cNvSpPr>
                <a:spLocks noChangeArrowheads="1"/>
              </p:cNvSpPr>
              <p:nvPr/>
            </p:nvSpPr>
            <p:spPr bwMode="auto">
              <a:xfrm>
                <a:off x="169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7" name="Rectangle 245"/>
              <p:cNvSpPr>
                <a:spLocks noChangeArrowheads="1"/>
              </p:cNvSpPr>
              <p:nvPr/>
            </p:nvSpPr>
            <p:spPr bwMode="auto">
              <a:xfrm>
                <a:off x="172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8" name="Rectangle 246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020" cy="1374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9" name="Rectangle 247"/>
              <p:cNvSpPr>
                <a:spLocks noChangeArrowheads="1"/>
              </p:cNvSpPr>
              <p:nvPr/>
            </p:nvSpPr>
            <p:spPr bwMode="auto">
              <a:xfrm>
                <a:off x="774" y="3120"/>
                <a:ext cx="228" cy="576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0" name="Rectangle 248"/>
              <p:cNvSpPr>
                <a:spLocks noChangeArrowheads="1"/>
              </p:cNvSpPr>
              <p:nvPr/>
            </p:nvSpPr>
            <p:spPr bwMode="auto">
              <a:xfrm>
                <a:off x="1116" y="2442"/>
                <a:ext cx="222" cy="125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1" name="Rectangle 249"/>
              <p:cNvSpPr>
                <a:spLocks noChangeArrowheads="1"/>
              </p:cNvSpPr>
              <p:nvPr/>
            </p:nvSpPr>
            <p:spPr bwMode="auto">
              <a:xfrm>
                <a:off x="1452" y="3240"/>
                <a:ext cx="228" cy="45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2" name="Line 250"/>
              <p:cNvSpPr>
                <a:spLocks noChangeShapeType="1"/>
              </p:cNvSpPr>
              <p:nvPr/>
            </p:nvSpPr>
            <p:spPr bwMode="auto">
              <a:xfrm>
                <a:off x="720" y="2322"/>
                <a:ext cx="0" cy="13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3" name="Line 251"/>
              <p:cNvSpPr>
                <a:spLocks noChangeShapeType="1"/>
              </p:cNvSpPr>
              <p:nvPr/>
            </p:nvSpPr>
            <p:spPr bwMode="auto">
              <a:xfrm>
                <a:off x="690" y="369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4" name="Line 252"/>
              <p:cNvSpPr>
                <a:spLocks noChangeShapeType="1"/>
              </p:cNvSpPr>
              <p:nvPr/>
            </p:nvSpPr>
            <p:spPr bwMode="auto">
              <a:xfrm>
                <a:off x="690" y="346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5" name="Line 253"/>
              <p:cNvSpPr>
                <a:spLocks noChangeShapeType="1"/>
              </p:cNvSpPr>
              <p:nvPr/>
            </p:nvSpPr>
            <p:spPr bwMode="auto">
              <a:xfrm>
                <a:off x="690" y="324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6" name="Line 254"/>
              <p:cNvSpPr>
                <a:spLocks noChangeShapeType="1"/>
              </p:cNvSpPr>
              <p:nvPr/>
            </p:nvSpPr>
            <p:spPr bwMode="auto">
              <a:xfrm>
                <a:off x="690" y="301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7" name="Line 255"/>
              <p:cNvSpPr>
                <a:spLocks noChangeShapeType="1"/>
              </p:cNvSpPr>
              <p:nvPr/>
            </p:nvSpPr>
            <p:spPr bwMode="auto">
              <a:xfrm>
                <a:off x="690" y="277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8" name="Line 256"/>
              <p:cNvSpPr>
                <a:spLocks noChangeShapeType="1"/>
              </p:cNvSpPr>
              <p:nvPr/>
            </p:nvSpPr>
            <p:spPr bwMode="auto">
              <a:xfrm>
                <a:off x="690" y="255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9" name="Line 257"/>
              <p:cNvSpPr>
                <a:spLocks noChangeShapeType="1"/>
              </p:cNvSpPr>
              <p:nvPr/>
            </p:nvSpPr>
            <p:spPr bwMode="auto">
              <a:xfrm>
                <a:off x="690" y="232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0" name="Line 258"/>
              <p:cNvSpPr>
                <a:spLocks noChangeShapeType="1"/>
              </p:cNvSpPr>
              <p:nvPr/>
            </p:nvSpPr>
            <p:spPr bwMode="auto">
              <a:xfrm>
                <a:off x="720" y="3696"/>
                <a:ext cx="1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1" name="Line 259"/>
              <p:cNvSpPr>
                <a:spLocks noChangeShapeType="1"/>
              </p:cNvSpPr>
              <p:nvPr/>
            </p:nvSpPr>
            <p:spPr bwMode="auto">
              <a:xfrm flipV="1">
                <a:off x="720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2" name="Line 260"/>
              <p:cNvSpPr>
                <a:spLocks noChangeShapeType="1"/>
              </p:cNvSpPr>
              <p:nvPr/>
            </p:nvSpPr>
            <p:spPr bwMode="auto">
              <a:xfrm flipV="1">
                <a:off x="1062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3" name="Line 261"/>
              <p:cNvSpPr>
                <a:spLocks noChangeShapeType="1"/>
              </p:cNvSpPr>
              <p:nvPr/>
            </p:nvSpPr>
            <p:spPr bwMode="auto">
              <a:xfrm flipV="1">
                <a:off x="1398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4" name="Line 262"/>
              <p:cNvSpPr>
                <a:spLocks noChangeShapeType="1"/>
              </p:cNvSpPr>
              <p:nvPr/>
            </p:nvSpPr>
            <p:spPr bwMode="auto">
              <a:xfrm flipV="1">
                <a:off x="1740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5" name="Rectangle 263"/>
              <p:cNvSpPr>
                <a:spLocks noChangeArrowheads="1"/>
              </p:cNvSpPr>
              <p:nvPr/>
            </p:nvSpPr>
            <p:spPr bwMode="auto">
              <a:xfrm>
                <a:off x="492" y="3642"/>
                <a:ext cx="18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0%</a:t>
                </a:r>
                <a:endParaRPr lang="en-US"/>
              </a:p>
            </p:txBody>
          </p:sp>
          <p:sp>
            <p:nvSpPr>
              <p:cNvPr id="44296" name="Rectangle 264"/>
              <p:cNvSpPr>
                <a:spLocks noChangeArrowheads="1"/>
              </p:cNvSpPr>
              <p:nvPr/>
            </p:nvSpPr>
            <p:spPr bwMode="auto">
              <a:xfrm>
                <a:off x="438" y="3414"/>
                <a:ext cx="23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50%</a:t>
                </a:r>
                <a:endParaRPr lang="en-US"/>
              </a:p>
            </p:txBody>
          </p:sp>
          <p:sp>
            <p:nvSpPr>
              <p:cNvPr id="44297" name="Rectangle 265"/>
              <p:cNvSpPr>
                <a:spLocks noChangeArrowheads="1"/>
              </p:cNvSpPr>
              <p:nvPr/>
            </p:nvSpPr>
            <p:spPr bwMode="auto">
              <a:xfrm>
                <a:off x="384" y="3186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100%</a:t>
                </a:r>
                <a:endParaRPr lang="en-US"/>
              </a:p>
            </p:txBody>
          </p:sp>
          <p:sp>
            <p:nvSpPr>
              <p:cNvPr id="44298" name="Rectangle 266"/>
              <p:cNvSpPr>
                <a:spLocks noChangeArrowheads="1"/>
              </p:cNvSpPr>
              <p:nvPr/>
            </p:nvSpPr>
            <p:spPr bwMode="auto">
              <a:xfrm>
                <a:off x="384" y="2958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150%</a:t>
                </a:r>
                <a:endParaRPr lang="en-US"/>
              </a:p>
            </p:txBody>
          </p:sp>
          <p:sp>
            <p:nvSpPr>
              <p:cNvPr id="44299" name="Rectangle 267"/>
              <p:cNvSpPr>
                <a:spLocks noChangeArrowheads="1"/>
              </p:cNvSpPr>
              <p:nvPr/>
            </p:nvSpPr>
            <p:spPr bwMode="auto">
              <a:xfrm>
                <a:off x="384" y="2724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200%</a:t>
                </a:r>
                <a:endParaRPr lang="en-US"/>
              </a:p>
            </p:txBody>
          </p:sp>
          <p:sp>
            <p:nvSpPr>
              <p:cNvPr id="44300" name="Rectangle 268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250%</a:t>
                </a:r>
                <a:endParaRPr lang="en-US"/>
              </a:p>
            </p:txBody>
          </p:sp>
          <p:sp>
            <p:nvSpPr>
              <p:cNvPr id="44301" name="Rectangle 269"/>
              <p:cNvSpPr>
                <a:spLocks noChangeArrowheads="1"/>
              </p:cNvSpPr>
              <p:nvPr/>
            </p:nvSpPr>
            <p:spPr bwMode="auto">
              <a:xfrm>
                <a:off x="384" y="2268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300%</a:t>
                </a:r>
                <a:endParaRPr lang="en-US"/>
              </a:p>
            </p:txBody>
          </p:sp>
          <p:sp>
            <p:nvSpPr>
              <p:cNvPr id="44302" name="Rectangle 270"/>
              <p:cNvSpPr>
                <a:spLocks noChangeArrowheads="1"/>
              </p:cNvSpPr>
              <p:nvPr/>
            </p:nvSpPr>
            <p:spPr bwMode="auto">
              <a:xfrm>
                <a:off x="786" y="375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TBC</a:t>
                </a:r>
                <a:endParaRPr lang="en-US"/>
              </a:p>
            </p:txBody>
          </p:sp>
        </p:grpSp>
        <p:sp>
          <p:nvSpPr>
            <p:cNvPr id="44304" name="Rectangle 272"/>
            <p:cNvSpPr>
              <a:spLocks noChangeArrowheads="1"/>
            </p:cNvSpPr>
            <p:nvPr/>
          </p:nvSpPr>
          <p:spPr bwMode="auto">
            <a:xfrm>
              <a:off x="1122" y="3756"/>
              <a:ext cx="2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DWF</a:t>
              </a:r>
              <a:endParaRPr lang="en-US"/>
            </a:p>
          </p:txBody>
        </p:sp>
        <p:sp>
          <p:nvSpPr>
            <p:cNvPr id="44305" name="Rectangle 273"/>
            <p:cNvSpPr>
              <a:spLocks noChangeArrowheads="1"/>
            </p:cNvSpPr>
            <p:nvPr/>
          </p:nvSpPr>
          <p:spPr bwMode="auto">
            <a:xfrm>
              <a:off x="1428" y="3756"/>
              <a:ext cx="3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Baseline</a:t>
              </a:r>
              <a:endParaRPr lang="en-US"/>
            </a:p>
          </p:txBody>
        </p:sp>
      </p:grpSp>
      <p:grpSp>
        <p:nvGrpSpPr>
          <p:cNvPr id="44643" name="Group 611"/>
          <p:cNvGrpSpPr>
            <a:grpSpLocks/>
          </p:cNvGrpSpPr>
          <p:nvPr/>
        </p:nvGrpSpPr>
        <p:grpSpPr bwMode="auto">
          <a:xfrm>
            <a:off x="2667000" y="3505200"/>
            <a:ext cx="6096000" cy="2897188"/>
            <a:chOff x="1680" y="2208"/>
            <a:chExt cx="3840" cy="1825"/>
          </a:xfrm>
        </p:grpSpPr>
        <p:sp>
          <p:nvSpPr>
            <p:cNvPr id="44306" name="AutoShape 274"/>
            <p:cNvSpPr>
              <a:spLocks noChangeAspect="1" noChangeArrowheads="1" noTextEdit="1"/>
            </p:cNvSpPr>
            <p:nvPr/>
          </p:nvSpPr>
          <p:spPr bwMode="auto">
            <a:xfrm>
              <a:off x="1680" y="2208"/>
              <a:ext cx="3840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508" name="Group 476"/>
            <p:cNvGrpSpPr>
              <a:grpSpLocks/>
            </p:cNvGrpSpPr>
            <p:nvPr/>
          </p:nvGrpSpPr>
          <p:grpSpPr bwMode="auto">
            <a:xfrm>
              <a:off x="2390" y="2330"/>
              <a:ext cx="3092" cy="901"/>
              <a:chOff x="2390" y="2330"/>
              <a:chExt cx="3092" cy="901"/>
            </a:xfrm>
          </p:grpSpPr>
          <p:sp>
            <p:nvSpPr>
              <p:cNvPr id="44308" name="Rectangle 276"/>
              <p:cNvSpPr>
                <a:spLocks noChangeArrowheads="1"/>
              </p:cNvSpPr>
              <p:nvPr/>
            </p:nvSpPr>
            <p:spPr bwMode="auto">
              <a:xfrm>
                <a:off x="2390" y="2330"/>
                <a:ext cx="3092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09" name="Rectangle 277"/>
              <p:cNvSpPr>
                <a:spLocks noChangeArrowheads="1"/>
              </p:cNvSpPr>
              <p:nvPr/>
            </p:nvSpPr>
            <p:spPr bwMode="auto">
              <a:xfrm>
                <a:off x="239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0" name="Rectangle 278"/>
              <p:cNvSpPr>
                <a:spLocks noChangeArrowheads="1"/>
              </p:cNvSpPr>
              <p:nvPr/>
            </p:nvSpPr>
            <p:spPr bwMode="auto">
              <a:xfrm>
                <a:off x="243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1" name="Rectangle 279"/>
              <p:cNvSpPr>
                <a:spLocks noChangeArrowheads="1"/>
              </p:cNvSpPr>
              <p:nvPr/>
            </p:nvSpPr>
            <p:spPr bwMode="auto">
              <a:xfrm>
                <a:off x="248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2" name="Rectangle 280"/>
              <p:cNvSpPr>
                <a:spLocks noChangeArrowheads="1"/>
              </p:cNvSpPr>
              <p:nvPr/>
            </p:nvSpPr>
            <p:spPr bwMode="auto">
              <a:xfrm>
                <a:off x="252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3" name="Rectangle 281"/>
              <p:cNvSpPr>
                <a:spLocks noChangeArrowheads="1"/>
              </p:cNvSpPr>
              <p:nvPr/>
            </p:nvSpPr>
            <p:spPr bwMode="auto">
              <a:xfrm>
                <a:off x="257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4" name="Rectangle 282"/>
              <p:cNvSpPr>
                <a:spLocks noChangeArrowheads="1"/>
              </p:cNvSpPr>
              <p:nvPr/>
            </p:nvSpPr>
            <p:spPr bwMode="auto">
              <a:xfrm>
                <a:off x="261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5" name="Rectangle 283"/>
              <p:cNvSpPr>
                <a:spLocks noChangeArrowheads="1"/>
              </p:cNvSpPr>
              <p:nvPr/>
            </p:nvSpPr>
            <p:spPr bwMode="auto">
              <a:xfrm>
                <a:off x="266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6" name="Rectangle 284"/>
              <p:cNvSpPr>
                <a:spLocks noChangeArrowheads="1"/>
              </p:cNvSpPr>
              <p:nvPr/>
            </p:nvSpPr>
            <p:spPr bwMode="auto">
              <a:xfrm>
                <a:off x="271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7" name="Rectangle 285"/>
              <p:cNvSpPr>
                <a:spLocks noChangeArrowheads="1"/>
              </p:cNvSpPr>
              <p:nvPr/>
            </p:nvSpPr>
            <p:spPr bwMode="auto">
              <a:xfrm>
                <a:off x="2756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8" name="Rectangle 286"/>
              <p:cNvSpPr>
                <a:spLocks noChangeArrowheads="1"/>
              </p:cNvSpPr>
              <p:nvPr/>
            </p:nvSpPr>
            <p:spPr bwMode="auto">
              <a:xfrm>
                <a:off x="2802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9" name="Rectangle 287"/>
              <p:cNvSpPr>
                <a:spLocks noChangeArrowheads="1"/>
              </p:cNvSpPr>
              <p:nvPr/>
            </p:nvSpPr>
            <p:spPr bwMode="auto">
              <a:xfrm>
                <a:off x="284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0" name="Rectangle 288"/>
              <p:cNvSpPr>
                <a:spLocks noChangeArrowheads="1"/>
              </p:cNvSpPr>
              <p:nvPr/>
            </p:nvSpPr>
            <p:spPr bwMode="auto">
              <a:xfrm>
                <a:off x="289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1" name="Rectangle 289"/>
              <p:cNvSpPr>
                <a:spLocks noChangeArrowheads="1"/>
              </p:cNvSpPr>
              <p:nvPr/>
            </p:nvSpPr>
            <p:spPr bwMode="auto">
              <a:xfrm>
                <a:off x="294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2" name="Rectangle 290"/>
              <p:cNvSpPr>
                <a:spLocks noChangeArrowheads="1"/>
              </p:cNvSpPr>
              <p:nvPr/>
            </p:nvSpPr>
            <p:spPr bwMode="auto">
              <a:xfrm>
                <a:off x="2985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3" name="Rectangle 291"/>
              <p:cNvSpPr>
                <a:spLocks noChangeArrowheads="1"/>
              </p:cNvSpPr>
              <p:nvPr/>
            </p:nvSpPr>
            <p:spPr bwMode="auto">
              <a:xfrm>
                <a:off x="3031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4" name="Rectangle 292"/>
              <p:cNvSpPr>
                <a:spLocks noChangeArrowheads="1"/>
              </p:cNvSpPr>
              <p:nvPr/>
            </p:nvSpPr>
            <p:spPr bwMode="auto">
              <a:xfrm>
                <a:off x="307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5" name="Rectangle 293"/>
              <p:cNvSpPr>
                <a:spLocks noChangeArrowheads="1"/>
              </p:cNvSpPr>
              <p:nvPr/>
            </p:nvSpPr>
            <p:spPr bwMode="auto">
              <a:xfrm>
                <a:off x="312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6" name="Rectangle 294"/>
              <p:cNvSpPr>
                <a:spLocks noChangeArrowheads="1"/>
              </p:cNvSpPr>
              <p:nvPr/>
            </p:nvSpPr>
            <p:spPr bwMode="auto">
              <a:xfrm>
                <a:off x="316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7" name="Rectangle 295"/>
              <p:cNvSpPr>
                <a:spLocks noChangeArrowheads="1"/>
              </p:cNvSpPr>
              <p:nvPr/>
            </p:nvSpPr>
            <p:spPr bwMode="auto">
              <a:xfrm>
                <a:off x="321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8" name="Rectangle 296"/>
              <p:cNvSpPr>
                <a:spLocks noChangeArrowheads="1"/>
              </p:cNvSpPr>
              <p:nvPr/>
            </p:nvSpPr>
            <p:spPr bwMode="auto">
              <a:xfrm>
                <a:off x="3260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9" name="Rectangle 297"/>
              <p:cNvSpPr>
                <a:spLocks noChangeArrowheads="1"/>
              </p:cNvSpPr>
              <p:nvPr/>
            </p:nvSpPr>
            <p:spPr bwMode="auto">
              <a:xfrm>
                <a:off x="330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0" name="Rectangle 298"/>
              <p:cNvSpPr>
                <a:spLocks noChangeArrowheads="1"/>
              </p:cNvSpPr>
              <p:nvPr/>
            </p:nvSpPr>
            <p:spPr bwMode="auto">
              <a:xfrm>
                <a:off x="335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1" name="Rectangle 299"/>
              <p:cNvSpPr>
                <a:spLocks noChangeArrowheads="1"/>
              </p:cNvSpPr>
              <p:nvPr/>
            </p:nvSpPr>
            <p:spPr bwMode="auto">
              <a:xfrm>
                <a:off x="339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2" name="Rectangle 300"/>
              <p:cNvSpPr>
                <a:spLocks noChangeArrowheads="1"/>
              </p:cNvSpPr>
              <p:nvPr/>
            </p:nvSpPr>
            <p:spPr bwMode="auto">
              <a:xfrm>
                <a:off x="344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3" name="Rectangle 301"/>
              <p:cNvSpPr>
                <a:spLocks noChangeArrowheads="1"/>
              </p:cNvSpPr>
              <p:nvPr/>
            </p:nvSpPr>
            <p:spPr bwMode="auto">
              <a:xfrm>
                <a:off x="3489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4" name="Rectangle 302"/>
              <p:cNvSpPr>
                <a:spLocks noChangeArrowheads="1"/>
              </p:cNvSpPr>
              <p:nvPr/>
            </p:nvSpPr>
            <p:spPr bwMode="auto">
              <a:xfrm>
                <a:off x="353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5" name="Rectangle 303"/>
              <p:cNvSpPr>
                <a:spLocks noChangeArrowheads="1"/>
              </p:cNvSpPr>
              <p:nvPr/>
            </p:nvSpPr>
            <p:spPr bwMode="auto">
              <a:xfrm>
                <a:off x="358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6" name="Rectangle 304"/>
              <p:cNvSpPr>
                <a:spLocks noChangeArrowheads="1"/>
              </p:cNvSpPr>
              <p:nvPr/>
            </p:nvSpPr>
            <p:spPr bwMode="auto">
              <a:xfrm>
                <a:off x="362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7" name="Rectangle 305"/>
              <p:cNvSpPr>
                <a:spLocks noChangeArrowheads="1"/>
              </p:cNvSpPr>
              <p:nvPr/>
            </p:nvSpPr>
            <p:spPr bwMode="auto">
              <a:xfrm>
                <a:off x="367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8" name="Rectangle 306"/>
              <p:cNvSpPr>
                <a:spLocks noChangeArrowheads="1"/>
              </p:cNvSpPr>
              <p:nvPr/>
            </p:nvSpPr>
            <p:spPr bwMode="auto">
              <a:xfrm>
                <a:off x="3718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9" name="Rectangle 307"/>
              <p:cNvSpPr>
                <a:spLocks noChangeArrowheads="1"/>
              </p:cNvSpPr>
              <p:nvPr/>
            </p:nvSpPr>
            <p:spPr bwMode="auto">
              <a:xfrm>
                <a:off x="376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0" name="Rectangle 308"/>
              <p:cNvSpPr>
                <a:spLocks noChangeArrowheads="1"/>
              </p:cNvSpPr>
              <p:nvPr/>
            </p:nvSpPr>
            <p:spPr bwMode="auto">
              <a:xfrm>
                <a:off x="381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1" name="Rectangle 309"/>
              <p:cNvSpPr>
                <a:spLocks noChangeArrowheads="1"/>
              </p:cNvSpPr>
              <p:nvPr/>
            </p:nvSpPr>
            <p:spPr bwMode="auto">
              <a:xfrm>
                <a:off x="385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2" name="Rectangle 310"/>
              <p:cNvSpPr>
                <a:spLocks noChangeArrowheads="1"/>
              </p:cNvSpPr>
              <p:nvPr/>
            </p:nvSpPr>
            <p:spPr bwMode="auto">
              <a:xfrm>
                <a:off x="390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3" name="Rectangle 311"/>
              <p:cNvSpPr>
                <a:spLocks noChangeArrowheads="1"/>
              </p:cNvSpPr>
              <p:nvPr/>
            </p:nvSpPr>
            <p:spPr bwMode="auto">
              <a:xfrm>
                <a:off x="394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4" name="Rectangle 312"/>
              <p:cNvSpPr>
                <a:spLocks noChangeArrowheads="1"/>
              </p:cNvSpPr>
              <p:nvPr/>
            </p:nvSpPr>
            <p:spPr bwMode="auto">
              <a:xfrm>
                <a:off x="399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5" name="Rectangle 313"/>
              <p:cNvSpPr>
                <a:spLocks noChangeArrowheads="1"/>
              </p:cNvSpPr>
              <p:nvPr/>
            </p:nvSpPr>
            <p:spPr bwMode="auto">
              <a:xfrm>
                <a:off x="403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6" name="Rectangle 314"/>
              <p:cNvSpPr>
                <a:spLocks noChangeArrowheads="1"/>
              </p:cNvSpPr>
              <p:nvPr/>
            </p:nvSpPr>
            <p:spPr bwMode="auto">
              <a:xfrm>
                <a:off x="408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7" name="Rectangle 315"/>
              <p:cNvSpPr>
                <a:spLocks noChangeArrowheads="1"/>
              </p:cNvSpPr>
              <p:nvPr/>
            </p:nvSpPr>
            <p:spPr bwMode="auto">
              <a:xfrm>
                <a:off x="413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8" name="Rectangle 316"/>
              <p:cNvSpPr>
                <a:spLocks noChangeArrowheads="1"/>
              </p:cNvSpPr>
              <p:nvPr/>
            </p:nvSpPr>
            <p:spPr bwMode="auto">
              <a:xfrm>
                <a:off x="4176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9" name="Rectangle 317"/>
              <p:cNvSpPr>
                <a:spLocks noChangeArrowheads="1"/>
              </p:cNvSpPr>
              <p:nvPr/>
            </p:nvSpPr>
            <p:spPr bwMode="auto">
              <a:xfrm>
                <a:off x="4222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0" name="Rectangle 318"/>
              <p:cNvSpPr>
                <a:spLocks noChangeArrowheads="1"/>
              </p:cNvSpPr>
              <p:nvPr/>
            </p:nvSpPr>
            <p:spPr bwMode="auto">
              <a:xfrm>
                <a:off x="426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1" name="Rectangle 319"/>
              <p:cNvSpPr>
                <a:spLocks noChangeArrowheads="1"/>
              </p:cNvSpPr>
              <p:nvPr/>
            </p:nvSpPr>
            <p:spPr bwMode="auto">
              <a:xfrm>
                <a:off x="431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2" name="Rectangle 320"/>
              <p:cNvSpPr>
                <a:spLocks noChangeArrowheads="1"/>
              </p:cNvSpPr>
              <p:nvPr/>
            </p:nvSpPr>
            <p:spPr bwMode="auto">
              <a:xfrm>
                <a:off x="436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3" name="Rectangle 321"/>
              <p:cNvSpPr>
                <a:spLocks noChangeArrowheads="1"/>
              </p:cNvSpPr>
              <p:nvPr/>
            </p:nvSpPr>
            <p:spPr bwMode="auto">
              <a:xfrm>
                <a:off x="4405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4" name="Rectangle 322"/>
              <p:cNvSpPr>
                <a:spLocks noChangeArrowheads="1"/>
              </p:cNvSpPr>
              <p:nvPr/>
            </p:nvSpPr>
            <p:spPr bwMode="auto">
              <a:xfrm>
                <a:off x="4451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5" name="Rectangle 323"/>
              <p:cNvSpPr>
                <a:spLocks noChangeArrowheads="1"/>
              </p:cNvSpPr>
              <p:nvPr/>
            </p:nvSpPr>
            <p:spPr bwMode="auto">
              <a:xfrm>
                <a:off x="449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6" name="Rectangle 324"/>
              <p:cNvSpPr>
                <a:spLocks noChangeArrowheads="1"/>
              </p:cNvSpPr>
              <p:nvPr/>
            </p:nvSpPr>
            <p:spPr bwMode="auto">
              <a:xfrm>
                <a:off x="454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7" name="Rectangle 325"/>
              <p:cNvSpPr>
                <a:spLocks noChangeArrowheads="1"/>
              </p:cNvSpPr>
              <p:nvPr/>
            </p:nvSpPr>
            <p:spPr bwMode="auto">
              <a:xfrm>
                <a:off x="458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8" name="Rectangle 326"/>
              <p:cNvSpPr>
                <a:spLocks noChangeArrowheads="1"/>
              </p:cNvSpPr>
              <p:nvPr/>
            </p:nvSpPr>
            <p:spPr bwMode="auto">
              <a:xfrm>
                <a:off x="463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9" name="Rectangle 327"/>
              <p:cNvSpPr>
                <a:spLocks noChangeArrowheads="1"/>
              </p:cNvSpPr>
              <p:nvPr/>
            </p:nvSpPr>
            <p:spPr bwMode="auto">
              <a:xfrm>
                <a:off x="4680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0" name="Rectangle 328"/>
              <p:cNvSpPr>
                <a:spLocks noChangeArrowheads="1"/>
              </p:cNvSpPr>
              <p:nvPr/>
            </p:nvSpPr>
            <p:spPr bwMode="auto">
              <a:xfrm>
                <a:off x="472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1" name="Rectangle 329"/>
              <p:cNvSpPr>
                <a:spLocks noChangeArrowheads="1"/>
              </p:cNvSpPr>
              <p:nvPr/>
            </p:nvSpPr>
            <p:spPr bwMode="auto">
              <a:xfrm>
                <a:off x="477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2" name="Rectangle 330"/>
              <p:cNvSpPr>
                <a:spLocks noChangeArrowheads="1"/>
              </p:cNvSpPr>
              <p:nvPr/>
            </p:nvSpPr>
            <p:spPr bwMode="auto">
              <a:xfrm>
                <a:off x="481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3" name="Rectangle 331"/>
              <p:cNvSpPr>
                <a:spLocks noChangeArrowheads="1"/>
              </p:cNvSpPr>
              <p:nvPr/>
            </p:nvSpPr>
            <p:spPr bwMode="auto">
              <a:xfrm>
                <a:off x="486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4" name="Rectangle 332"/>
              <p:cNvSpPr>
                <a:spLocks noChangeArrowheads="1"/>
              </p:cNvSpPr>
              <p:nvPr/>
            </p:nvSpPr>
            <p:spPr bwMode="auto">
              <a:xfrm>
                <a:off x="4909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5" name="Rectangle 333"/>
              <p:cNvSpPr>
                <a:spLocks noChangeArrowheads="1"/>
              </p:cNvSpPr>
              <p:nvPr/>
            </p:nvSpPr>
            <p:spPr bwMode="auto">
              <a:xfrm>
                <a:off x="495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6" name="Rectangle 334"/>
              <p:cNvSpPr>
                <a:spLocks noChangeArrowheads="1"/>
              </p:cNvSpPr>
              <p:nvPr/>
            </p:nvSpPr>
            <p:spPr bwMode="auto">
              <a:xfrm>
                <a:off x="500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7" name="Rectangle 335"/>
              <p:cNvSpPr>
                <a:spLocks noChangeArrowheads="1"/>
              </p:cNvSpPr>
              <p:nvPr/>
            </p:nvSpPr>
            <p:spPr bwMode="auto">
              <a:xfrm>
                <a:off x="504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8" name="Rectangle 336"/>
              <p:cNvSpPr>
                <a:spLocks noChangeArrowheads="1"/>
              </p:cNvSpPr>
              <p:nvPr/>
            </p:nvSpPr>
            <p:spPr bwMode="auto">
              <a:xfrm>
                <a:off x="509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9" name="Rectangle 337"/>
              <p:cNvSpPr>
                <a:spLocks noChangeArrowheads="1"/>
              </p:cNvSpPr>
              <p:nvPr/>
            </p:nvSpPr>
            <p:spPr bwMode="auto">
              <a:xfrm>
                <a:off x="5138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0" name="Rectangle 338"/>
              <p:cNvSpPr>
                <a:spLocks noChangeArrowheads="1"/>
              </p:cNvSpPr>
              <p:nvPr/>
            </p:nvSpPr>
            <p:spPr bwMode="auto">
              <a:xfrm>
                <a:off x="518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1" name="Rectangle 339"/>
              <p:cNvSpPr>
                <a:spLocks noChangeArrowheads="1"/>
              </p:cNvSpPr>
              <p:nvPr/>
            </p:nvSpPr>
            <p:spPr bwMode="auto">
              <a:xfrm>
                <a:off x="523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2" name="Rectangle 340"/>
              <p:cNvSpPr>
                <a:spLocks noChangeArrowheads="1"/>
              </p:cNvSpPr>
              <p:nvPr/>
            </p:nvSpPr>
            <p:spPr bwMode="auto">
              <a:xfrm>
                <a:off x="527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3" name="Rectangle 341"/>
              <p:cNvSpPr>
                <a:spLocks noChangeArrowheads="1"/>
              </p:cNvSpPr>
              <p:nvPr/>
            </p:nvSpPr>
            <p:spPr bwMode="auto">
              <a:xfrm>
                <a:off x="532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4" name="Rectangle 342"/>
              <p:cNvSpPr>
                <a:spLocks noChangeArrowheads="1"/>
              </p:cNvSpPr>
              <p:nvPr/>
            </p:nvSpPr>
            <p:spPr bwMode="auto">
              <a:xfrm>
                <a:off x="536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5" name="Rectangle 343"/>
              <p:cNvSpPr>
                <a:spLocks noChangeArrowheads="1"/>
              </p:cNvSpPr>
              <p:nvPr/>
            </p:nvSpPr>
            <p:spPr bwMode="auto">
              <a:xfrm>
                <a:off x="541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6" name="Rectangle 344"/>
              <p:cNvSpPr>
                <a:spLocks noChangeArrowheads="1"/>
              </p:cNvSpPr>
              <p:nvPr/>
            </p:nvSpPr>
            <p:spPr bwMode="auto">
              <a:xfrm>
                <a:off x="545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7" name="Rectangle 345"/>
              <p:cNvSpPr>
                <a:spLocks noChangeArrowheads="1"/>
              </p:cNvSpPr>
              <p:nvPr/>
            </p:nvSpPr>
            <p:spPr bwMode="auto">
              <a:xfrm>
                <a:off x="239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8" name="Rectangle 346"/>
              <p:cNvSpPr>
                <a:spLocks noChangeArrowheads="1"/>
              </p:cNvSpPr>
              <p:nvPr/>
            </p:nvSpPr>
            <p:spPr bwMode="auto">
              <a:xfrm>
                <a:off x="243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9" name="Rectangle 347"/>
              <p:cNvSpPr>
                <a:spLocks noChangeArrowheads="1"/>
              </p:cNvSpPr>
              <p:nvPr/>
            </p:nvSpPr>
            <p:spPr bwMode="auto">
              <a:xfrm>
                <a:off x="248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0" name="Rectangle 348"/>
              <p:cNvSpPr>
                <a:spLocks noChangeArrowheads="1"/>
              </p:cNvSpPr>
              <p:nvPr/>
            </p:nvSpPr>
            <p:spPr bwMode="auto">
              <a:xfrm>
                <a:off x="252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1" name="Rectangle 349"/>
              <p:cNvSpPr>
                <a:spLocks noChangeArrowheads="1"/>
              </p:cNvSpPr>
              <p:nvPr/>
            </p:nvSpPr>
            <p:spPr bwMode="auto">
              <a:xfrm>
                <a:off x="257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2" name="Rectangle 350"/>
              <p:cNvSpPr>
                <a:spLocks noChangeArrowheads="1"/>
              </p:cNvSpPr>
              <p:nvPr/>
            </p:nvSpPr>
            <p:spPr bwMode="auto">
              <a:xfrm>
                <a:off x="261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3" name="Rectangle 351"/>
              <p:cNvSpPr>
                <a:spLocks noChangeArrowheads="1"/>
              </p:cNvSpPr>
              <p:nvPr/>
            </p:nvSpPr>
            <p:spPr bwMode="auto">
              <a:xfrm>
                <a:off x="266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4" name="Rectangle 352"/>
              <p:cNvSpPr>
                <a:spLocks noChangeArrowheads="1"/>
              </p:cNvSpPr>
              <p:nvPr/>
            </p:nvSpPr>
            <p:spPr bwMode="auto">
              <a:xfrm>
                <a:off x="271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5" name="Rectangle 353"/>
              <p:cNvSpPr>
                <a:spLocks noChangeArrowheads="1"/>
              </p:cNvSpPr>
              <p:nvPr/>
            </p:nvSpPr>
            <p:spPr bwMode="auto">
              <a:xfrm>
                <a:off x="2756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6" name="Rectangle 354"/>
              <p:cNvSpPr>
                <a:spLocks noChangeArrowheads="1"/>
              </p:cNvSpPr>
              <p:nvPr/>
            </p:nvSpPr>
            <p:spPr bwMode="auto">
              <a:xfrm>
                <a:off x="2802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7" name="Rectangle 355"/>
              <p:cNvSpPr>
                <a:spLocks noChangeArrowheads="1"/>
              </p:cNvSpPr>
              <p:nvPr/>
            </p:nvSpPr>
            <p:spPr bwMode="auto">
              <a:xfrm>
                <a:off x="284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8" name="Rectangle 356"/>
              <p:cNvSpPr>
                <a:spLocks noChangeArrowheads="1"/>
              </p:cNvSpPr>
              <p:nvPr/>
            </p:nvSpPr>
            <p:spPr bwMode="auto">
              <a:xfrm>
                <a:off x="289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9" name="Rectangle 357"/>
              <p:cNvSpPr>
                <a:spLocks noChangeArrowheads="1"/>
              </p:cNvSpPr>
              <p:nvPr/>
            </p:nvSpPr>
            <p:spPr bwMode="auto">
              <a:xfrm>
                <a:off x="294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0" name="Rectangle 358"/>
              <p:cNvSpPr>
                <a:spLocks noChangeArrowheads="1"/>
              </p:cNvSpPr>
              <p:nvPr/>
            </p:nvSpPr>
            <p:spPr bwMode="auto">
              <a:xfrm>
                <a:off x="2985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1" name="Rectangle 359"/>
              <p:cNvSpPr>
                <a:spLocks noChangeArrowheads="1"/>
              </p:cNvSpPr>
              <p:nvPr/>
            </p:nvSpPr>
            <p:spPr bwMode="auto">
              <a:xfrm>
                <a:off x="3031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2" name="Rectangle 360"/>
              <p:cNvSpPr>
                <a:spLocks noChangeArrowheads="1"/>
              </p:cNvSpPr>
              <p:nvPr/>
            </p:nvSpPr>
            <p:spPr bwMode="auto">
              <a:xfrm>
                <a:off x="307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3" name="Rectangle 361"/>
              <p:cNvSpPr>
                <a:spLocks noChangeArrowheads="1"/>
              </p:cNvSpPr>
              <p:nvPr/>
            </p:nvSpPr>
            <p:spPr bwMode="auto">
              <a:xfrm>
                <a:off x="312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4" name="Rectangle 362"/>
              <p:cNvSpPr>
                <a:spLocks noChangeArrowheads="1"/>
              </p:cNvSpPr>
              <p:nvPr/>
            </p:nvSpPr>
            <p:spPr bwMode="auto">
              <a:xfrm>
                <a:off x="316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5" name="Rectangle 363"/>
              <p:cNvSpPr>
                <a:spLocks noChangeArrowheads="1"/>
              </p:cNvSpPr>
              <p:nvPr/>
            </p:nvSpPr>
            <p:spPr bwMode="auto">
              <a:xfrm>
                <a:off x="321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6" name="Rectangle 364"/>
              <p:cNvSpPr>
                <a:spLocks noChangeArrowheads="1"/>
              </p:cNvSpPr>
              <p:nvPr/>
            </p:nvSpPr>
            <p:spPr bwMode="auto">
              <a:xfrm>
                <a:off x="3260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7" name="Rectangle 365"/>
              <p:cNvSpPr>
                <a:spLocks noChangeArrowheads="1"/>
              </p:cNvSpPr>
              <p:nvPr/>
            </p:nvSpPr>
            <p:spPr bwMode="auto">
              <a:xfrm>
                <a:off x="330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8" name="Rectangle 366"/>
              <p:cNvSpPr>
                <a:spLocks noChangeArrowheads="1"/>
              </p:cNvSpPr>
              <p:nvPr/>
            </p:nvSpPr>
            <p:spPr bwMode="auto">
              <a:xfrm>
                <a:off x="335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9" name="Rectangle 367"/>
              <p:cNvSpPr>
                <a:spLocks noChangeArrowheads="1"/>
              </p:cNvSpPr>
              <p:nvPr/>
            </p:nvSpPr>
            <p:spPr bwMode="auto">
              <a:xfrm>
                <a:off x="339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0" name="Rectangle 368"/>
              <p:cNvSpPr>
                <a:spLocks noChangeArrowheads="1"/>
              </p:cNvSpPr>
              <p:nvPr/>
            </p:nvSpPr>
            <p:spPr bwMode="auto">
              <a:xfrm>
                <a:off x="344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1" name="Rectangle 369"/>
              <p:cNvSpPr>
                <a:spLocks noChangeArrowheads="1"/>
              </p:cNvSpPr>
              <p:nvPr/>
            </p:nvSpPr>
            <p:spPr bwMode="auto">
              <a:xfrm>
                <a:off x="3489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2" name="Rectangle 370"/>
              <p:cNvSpPr>
                <a:spLocks noChangeArrowheads="1"/>
              </p:cNvSpPr>
              <p:nvPr/>
            </p:nvSpPr>
            <p:spPr bwMode="auto">
              <a:xfrm>
                <a:off x="353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3" name="Rectangle 371"/>
              <p:cNvSpPr>
                <a:spLocks noChangeArrowheads="1"/>
              </p:cNvSpPr>
              <p:nvPr/>
            </p:nvSpPr>
            <p:spPr bwMode="auto">
              <a:xfrm>
                <a:off x="358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4" name="Rectangle 372"/>
              <p:cNvSpPr>
                <a:spLocks noChangeArrowheads="1"/>
              </p:cNvSpPr>
              <p:nvPr/>
            </p:nvSpPr>
            <p:spPr bwMode="auto">
              <a:xfrm>
                <a:off x="362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5" name="Rectangle 373"/>
              <p:cNvSpPr>
                <a:spLocks noChangeArrowheads="1"/>
              </p:cNvSpPr>
              <p:nvPr/>
            </p:nvSpPr>
            <p:spPr bwMode="auto">
              <a:xfrm>
                <a:off x="367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6" name="Rectangle 374"/>
              <p:cNvSpPr>
                <a:spLocks noChangeArrowheads="1"/>
              </p:cNvSpPr>
              <p:nvPr/>
            </p:nvSpPr>
            <p:spPr bwMode="auto">
              <a:xfrm>
                <a:off x="3718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7" name="Rectangle 375"/>
              <p:cNvSpPr>
                <a:spLocks noChangeArrowheads="1"/>
              </p:cNvSpPr>
              <p:nvPr/>
            </p:nvSpPr>
            <p:spPr bwMode="auto">
              <a:xfrm>
                <a:off x="376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8" name="Rectangle 376"/>
              <p:cNvSpPr>
                <a:spLocks noChangeArrowheads="1"/>
              </p:cNvSpPr>
              <p:nvPr/>
            </p:nvSpPr>
            <p:spPr bwMode="auto">
              <a:xfrm>
                <a:off x="381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9" name="Rectangle 377"/>
              <p:cNvSpPr>
                <a:spLocks noChangeArrowheads="1"/>
              </p:cNvSpPr>
              <p:nvPr/>
            </p:nvSpPr>
            <p:spPr bwMode="auto">
              <a:xfrm>
                <a:off x="385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0" name="Rectangle 378"/>
              <p:cNvSpPr>
                <a:spLocks noChangeArrowheads="1"/>
              </p:cNvSpPr>
              <p:nvPr/>
            </p:nvSpPr>
            <p:spPr bwMode="auto">
              <a:xfrm>
                <a:off x="390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1" name="Rectangle 379"/>
              <p:cNvSpPr>
                <a:spLocks noChangeArrowheads="1"/>
              </p:cNvSpPr>
              <p:nvPr/>
            </p:nvSpPr>
            <p:spPr bwMode="auto">
              <a:xfrm>
                <a:off x="394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2" name="Rectangle 380"/>
              <p:cNvSpPr>
                <a:spLocks noChangeArrowheads="1"/>
              </p:cNvSpPr>
              <p:nvPr/>
            </p:nvSpPr>
            <p:spPr bwMode="auto">
              <a:xfrm>
                <a:off x="399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3" name="Rectangle 381"/>
              <p:cNvSpPr>
                <a:spLocks noChangeArrowheads="1"/>
              </p:cNvSpPr>
              <p:nvPr/>
            </p:nvSpPr>
            <p:spPr bwMode="auto">
              <a:xfrm>
                <a:off x="403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4" name="Rectangle 382"/>
              <p:cNvSpPr>
                <a:spLocks noChangeArrowheads="1"/>
              </p:cNvSpPr>
              <p:nvPr/>
            </p:nvSpPr>
            <p:spPr bwMode="auto">
              <a:xfrm>
                <a:off x="408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5" name="Rectangle 383"/>
              <p:cNvSpPr>
                <a:spLocks noChangeArrowheads="1"/>
              </p:cNvSpPr>
              <p:nvPr/>
            </p:nvSpPr>
            <p:spPr bwMode="auto">
              <a:xfrm>
                <a:off x="413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6" name="Rectangle 384"/>
              <p:cNvSpPr>
                <a:spLocks noChangeArrowheads="1"/>
              </p:cNvSpPr>
              <p:nvPr/>
            </p:nvSpPr>
            <p:spPr bwMode="auto">
              <a:xfrm>
                <a:off x="4176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7" name="Rectangle 385"/>
              <p:cNvSpPr>
                <a:spLocks noChangeArrowheads="1"/>
              </p:cNvSpPr>
              <p:nvPr/>
            </p:nvSpPr>
            <p:spPr bwMode="auto">
              <a:xfrm>
                <a:off x="4222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8" name="Rectangle 386"/>
              <p:cNvSpPr>
                <a:spLocks noChangeArrowheads="1"/>
              </p:cNvSpPr>
              <p:nvPr/>
            </p:nvSpPr>
            <p:spPr bwMode="auto">
              <a:xfrm>
                <a:off x="426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9" name="Rectangle 387"/>
              <p:cNvSpPr>
                <a:spLocks noChangeArrowheads="1"/>
              </p:cNvSpPr>
              <p:nvPr/>
            </p:nvSpPr>
            <p:spPr bwMode="auto">
              <a:xfrm>
                <a:off x="431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0" name="Rectangle 388"/>
              <p:cNvSpPr>
                <a:spLocks noChangeArrowheads="1"/>
              </p:cNvSpPr>
              <p:nvPr/>
            </p:nvSpPr>
            <p:spPr bwMode="auto">
              <a:xfrm>
                <a:off x="436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1" name="Rectangle 389"/>
              <p:cNvSpPr>
                <a:spLocks noChangeArrowheads="1"/>
              </p:cNvSpPr>
              <p:nvPr/>
            </p:nvSpPr>
            <p:spPr bwMode="auto">
              <a:xfrm>
                <a:off x="4405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2" name="Rectangle 390"/>
              <p:cNvSpPr>
                <a:spLocks noChangeArrowheads="1"/>
              </p:cNvSpPr>
              <p:nvPr/>
            </p:nvSpPr>
            <p:spPr bwMode="auto">
              <a:xfrm>
                <a:off x="4451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3" name="Rectangle 391"/>
              <p:cNvSpPr>
                <a:spLocks noChangeArrowheads="1"/>
              </p:cNvSpPr>
              <p:nvPr/>
            </p:nvSpPr>
            <p:spPr bwMode="auto">
              <a:xfrm>
                <a:off x="449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4" name="Rectangle 392"/>
              <p:cNvSpPr>
                <a:spLocks noChangeArrowheads="1"/>
              </p:cNvSpPr>
              <p:nvPr/>
            </p:nvSpPr>
            <p:spPr bwMode="auto">
              <a:xfrm>
                <a:off x="454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5" name="Rectangle 393"/>
              <p:cNvSpPr>
                <a:spLocks noChangeArrowheads="1"/>
              </p:cNvSpPr>
              <p:nvPr/>
            </p:nvSpPr>
            <p:spPr bwMode="auto">
              <a:xfrm>
                <a:off x="458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6" name="Rectangle 394"/>
              <p:cNvSpPr>
                <a:spLocks noChangeArrowheads="1"/>
              </p:cNvSpPr>
              <p:nvPr/>
            </p:nvSpPr>
            <p:spPr bwMode="auto">
              <a:xfrm>
                <a:off x="463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7" name="Rectangle 395"/>
              <p:cNvSpPr>
                <a:spLocks noChangeArrowheads="1"/>
              </p:cNvSpPr>
              <p:nvPr/>
            </p:nvSpPr>
            <p:spPr bwMode="auto">
              <a:xfrm>
                <a:off x="4680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8" name="Rectangle 396"/>
              <p:cNvSpPr>
                <a:spLocks noChangeArrowheads="1"/>
              </p:cNvSpPr>
              <p:nvPr/>
            </p:nvSpPr>
            <p:spPr bwMode="auto">
              <a:xfrm>
                <a:off x="472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9" name="Rectangle 397"/>
              <p:cNvSpPr>
                <a:spLocks noChangeArrowheads="1"/>
              </p:cNvSpPr>
              <p:nvPr/>
            </p:nvSpPr>
            <p:spPr bwMode="auto">
              <a:xfrm>
                <a:off x="477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0" name="Rectangle 398"/>
              <p:cNvSpPr>
                <a:spLocks noChangeArrowheads="1"/>
              </p:cNvSpPr>
              <p:nvPr/>
            </p:nvSpPr>
            <p:spPr bwMode="auto">
              <a:xfrm>
                <a:off x="481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1" name="Rectangle 399"/>
              <p:cNvSpPr>
                <a:spLocks noChangeArrowheads="1"/>
              </p:cNvSpPr>
              <p:nvPr/>
            </p:nvSpPr>
            <p:spPr bwMode="auto">
              <a:xfrm>
                <a:off x="486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2" name="Rectangle 400"/>
              <p:cNvSpPr>
                <a:spLocks noChangeArrowheads="1"/>
              </p:cNvSpPr>
              <p:nvPr/>
            </p:nvSpPr>
            <p:spPr bwMode="auto">
              <a:xfrm>
                <a:off x="4909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3" name="Rectangle 401"/>
              <p:cNvSpPr>
                <a:spLocks noChangeArrowheads="1"/>
              </p:cNvSpPr>
              <p:nvPr/>
            </p:nvSpPr>
            <p:spPr bwMode="auto">
              <a:xfrm>
                <a:off x="495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4" name="Rectangle 402"/>
              <p:cNvSpPr>
                <a:spLocks noChangeArrowheads="1"/>
              </p:cNvSpPr>
              <p:nvPr/>
            </p:nvSpPr>
            <p:spPr bwMode="auto">
              <a:xfrm>
                <a:off x="500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5" name="Rectangle 403"/>
              <p:cNvSpPr>
                <a:spLocks noChangeArrowheads="1"/>
              </p:cNvSpPr>
              <p:nvPr/>
            </p:nvSpPr>
            <p:spPr bwMode="auto">
              <a:xfrm>
                <a:off x="504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6" name="Rectangle 404"/>
              <p:cNvSpPr>
                <a:spLocks noChangeArrowheads="1"/>
              </p:cNvSpPr>
              <p:nvPr/>
            </p:nvSpPr>
            <p:spPr bwMode="auto">
              <a:xfrm>
                <a:off x="509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7" name="Rectangle 405"/>
              <p:cNvSpPr>
                <a:spLocks noChangeArrowheads="1"/>
              </p:cNvSpPr>
              <p:nvPr/>
            </p:nvSpPr>
            <p:spPr bwMode="auto">
              <a:xfrm>
                <a:off x="5138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8" name="Rectangle 406"/>
              <p:cNvSpPr>
                <a:spLocks noChangeArrowheads="1"/>
              </p:cNvSpPr>
              <p:nvPr/>
            </p:nvSpPr>
            <p:spPr bwMode="auto">
              <a:xfrm>
                <a:off x="518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9" name="Rectangle 407"/>
              <p:cNvSpPr>
                <a:spLocks noChangeArrowheads="1"/>
              </p:cNvSpPr>
              <p:nvPr/>
            </p:nvSpPr>
            <p:spPr bwMode="auto">
              <a:xfrm>
                <a:off x="523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0" name="Rectangle 408"/>
              <p:cNvSpPr>
                <a:spLocks noChangeArrowheads="1"/>
              </p:cNvSpPr>
              <p:nvPr/>
            </p:nvSpPr>
            <p:spPr bwMode="auto">
              <a:xfrm>
                <a:off x="527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1" name="Rectangle 409"/>
              <p:cNvSpPr>
                <a:spLocks noChangeArrowheads="1"/>
              </p:cNvSpPr>
              <p:nvPr/>
            </p:nvSpPr>
            <p:spPr bwMode="auto">
              <a:xfrm>
                <a:off x="532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2" name="Rectangle 410"/>
              <p:cNvSpPr>
                <a:spLocks noChangeArrowheads="1"/>
              </p:cNvSpPr>
              <p:nvPr/>
            </p:nvSpPr>
            <p:spPr bwMode="auto">
              <a:xfrm>
                <a:off x="536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3" name="Rectangle 411"/>
              <p:cNvSpPr>
                <a:spLocks noChangeArrowheads="1"/>
              </p:cNvSpPr>
              <p:nvPr/>
            </p:nvSpPr>
            <p:spPr bwMode="auto">
              <a:xfrm>
                <a:off x="541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4" name="Rectangle 412"/>
              <p:cNvSpPr>
                <a:spLocks noChangeArrowheads="1"/>
              </p:cNvSpPr>
              <p:nvPr/>
            </p:nvSpPr>
            <p:spPr bwMode="auto">
              <a:xfrm>
                <a:off x="545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5" name="Rectangle 413"/>
              <p:cNvSpPr>
                <a:spLocks noChangeArrowheads="1"/>
              </p:cNvSpPr>
              <p:nvPr/>
            </p:nvSpPr>
            <p:spPr bwMode="auto">
              <a:xfrm>
                <a:off x="239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6" name="Rectangle 414"/>
              <p:cNvSpPr>
                <a:spLocks noChangeArrowheads="1"/>
              </p:cNvSpPr>
              <p:nvPr/>
            </p:nvSpPr>
            <p:spPr bwMode="auto">
              <a:xfrm>
                <a:off x="243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7" name="Rectangle 415"/>
              <p:cNvSpPr>
                <a:spLocks noChangeArrowheads="1"/>
              </p:cNvSpPr>
              <p:nvPr/>
            </p:nvSpPr>
            <p:spPr bwMode="auto">
              <a:xfrm>
                <a:off x="248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8" name="Rectangle 416"/>
              <p:cNvSpPr>
                <a:spLocks noChangeArrowheads="1"/>
              </p:cNvSpPr>
              <p:nvPr/>
            </p:nvSpPr>
            <p:spPr bwMode="auto">
              <a:xfrm>
                <a:off x="2527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9" name="Rectangle 417"/>
              <p:cNvSpPr>
                <a:spLocks noChangeArrowheads="1"/>
              </p:cNvSpPr>
              <p:nvPr/>
            </p:nvSpPr>
            <p:spPr bwMode="auto">
              <a:xfrm>
                <a:off x="257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0" name="Rectangle 418"/>
              <p:cNvSpPr>
                <a:spLocks noChangeArrowheads="1"/>
              </p:cNvSpPr>
              <p:nvPr/>
            </p:nvSpPr>
            <p:spPr bwMode="auto">
              <a:xfrm>
                <a:off x="261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1" name="Rectangle 419"/>
              <p:cNvSpPr>
                <a:spLocks noChangeArrowheads="1"/>
              </p:cNvSpPr>
              <p:nvPr/>
            </p:nvSpPr>
            <p:spPr bwMode="auto">
              <a:xfrm>
                <a:off x="266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2" name="Rectangle 420"/>
              <p:cNvSpPr>
                <a:spLocks noChangeArrowheads="1"/>
              </p:cNvSpPr>
              <p:nvPr/>
            </p:nvSpPr>
            <p:spPr bwMode="auto">
              <a:xfrm>
                <a:off x="271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3" name="Rectangle 421"/>
              <p:cNvSpPr>
                <a:spLocks noChangeArrowheads="1"/>
              </p:cNvSpPr>
              <p:nvPr/>
            </p:nvSpPr>
            <p:spPr bwMode="auto">
              <a:xfrm>
                <a:off x="2756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4" name="Rectangle 422"/>
              <p:cNvSpPr>
                <a:spLocks noChangeArrowheads="1"/>
              </p:cNvSpPr>
              <p:nvPr/>
            </p:nvSpPr>
            <p:spPr bwMode="auto">
              <a:xfrm>
                <a:off x="2802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5" name="Rectangle 423"/>
              <p:cNvSpPr>
                <a:spLocks noChangeArrowheads="1"/>
              </p:cNvSpPr>
              <p:nvPr/>
            </p:nvSpPr>
            <p:spPr bwMode="auto">
              <a:xfrm>
                <a:off x="284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6" name="Rectangle 424"/>
              <p:cNvSpPr>
                <a:spLocks noChangeArrowheads="1"/>
              </p:cNvSpPr>
              <p:nvPr/>
            </p:nvSpPr>
            <p:spPr bwMode="auto">
              <a:xfrm>
                <a:off x="289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7" name="Rectangle 425"/>
              <p:cNvSpPr>
                <a:spLocks noChangeArrowheads="1"/>
              </p:cNvSpPr>
              <p:nvPr/>
            </p:nvSpPr>
            <p:spPr bwMode="auto">
              <a:xfrm>
                <a:off x="294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8" name="Rectangle 426"/>
              <p:cNvSpPr>
                <a:spLocks noChangeArrowheads="1"/>
              </p:cNvSpPr>
              <p:nvPr/>
            </p:nvSpPr>
            <p:spPr bwMode="auto">
              <a:xfrm>
                <a:off x="2985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9" name="Rectangle 427"/>
              <p:cNvSpPr>
                <a:spLocks noChangeArrowheads="1"/>
              </p:cNvSpPr>
              <p:nvPr/>
            </p:nvSpPr>
            <p:spPr bwMode="auto">
              <a:xfrm>
                <a:off x="3031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0" name="Rectangle 428"/>
              <p:cNvSpPr>
                <a:spLocks noChangeArrowheads="1"/>
              </p:cNvSpPr>
              <p:nvPr/>
            </p:nvSpPr>
            <p:spPr bwMode="auto">
              <a:xfrm>
                <a:off x="307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1" name="Rectangle 429"/>
              <p:cNvSpPr>
                <a:spLocks noChangeArrowheads="1"/>
              </p:cNvSpPr>
              <p:nvPr/>
            </p:nvSpPr>
            <p:spPr bwMode="auto">
              <a:xfrm>
                <a:off x="312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2" name="Rectangle 430"/>
              <p:cNvSpPr>
                <a:spLocks noChangeArrowheads="1"/>
              </p:cNvSpPr>
              <p:nvPr/>
            </p:nvSpPr>
            <p:spPr bwMode="auto">
              <a:xfrm>
                <a:off x="316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3" name="Rectangle 431"/>
              <p:cNvSpPr>
                <a:spLocks noChangeArrowheads="1"/>
              </p:cNvSpPr>
              <p:nvPr/>
            </p:nvSpPr>
            <p:spPr bwMode="auto">
              <a:xfrm>
                <a:off x="321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4" name="Rectangle 432"/>
              <p:cNvSpPr>
                <a:spLocks noChangeArrowheads="1"/>
              </p:cNvSpPr>
              <p:nvPr/>
            </p:nvSpPr>
            <p:spPr bwMode="auto">
              <a:xfrm>
                <a:off x="3260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5" name="Rectangle 433"/>
              <p:cNvSpPr>
                <a:spLocks noChangeArrowheads="1"/>
              </p:cNvSpPr>
              <p:nvPr/>
            </p:nvSpPr>
            <p:spPr bwMode="auto">
              <a:xfrm>
                <a:off x="330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6" name="Rectangle 434"/>
              <p:cNvSpPr>
                <a:spLocks noChangeArrowheads="1"/>
              </p:cNvSpPr>
              <p:nvPr/>
            </p:nvSpPr>
            <p:spPr bwMode="auto">
              <a:xfrm>
                <a:off x="335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7" name="Rectangle 435"/>
              <p:cNvSpPr>
                <a:spLocks noChangeArrowheads="1"/>
              </p:cNvSpPr>
              <p:nvPr/>
            </p:nvSpPr>
            <p:spPr bwMode="auto">
              <a:xfrm>
                <a:off x="339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8" name="Rectangle 436"/>
              <p:cNvSpPr>
                <a:spLocks noChangeArrowheads="1"/>
              </p:cNvSpPr>
              <p:nvPr/>
            </p:nvSpPr>
            <p:spPr bwMode="auto">
              <a:xfrm>
                <a:off x="344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9" name="Rectangle 437"/>
              <p:cNvSpPr>
                <a:spLocks noChangeArrowheads="1"/>
              </p:cNvSpPr>
              <p:nvPr/>
            </p:nvSpPr>
            <p:spPr bwMode="auto">
              <a:xfrm>
                <a:off x="3489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0" name="Rectangle 438"/>
              <p:cNvSpPr>
                <a:spLocks noChangeArrowheads="1"/>
              </p:cNvSpPr>
              <p:nvPr/>
            </p:nvSpPr>
            <p:spPr bwMode="auto">
              <a:xfrm>
                <a:off x="353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1" name="Rectangle 439"/>
              <p:cNvSpPr>
                <a:spLocks noChangeArrowheads="1"/>
              </p:cNvSpPr>
              <p:nvPr/>
            </p:nvSpPr>
            <p:spPr bwMode="auto">
              <a:xfrm>
                <a:off x="358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2" name="Rectangle 440"/>
              <p:cNvSpPr>
                <a:spLocks noChangeArrowheads="1"/>
              </p:cNvSpPr>
              <p:nvPr/>
            </p:nvSpPr>
            <p:spPr bwMode="auto">
              <a:xfrm>
                <a:off x="362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3" name="Rectangle 441"/>
              <p:cNvSpPr>
                <a:spLocks noChangeArrowheads="1"/>
              </p:cNvSpPr>
              <p:nvPr/>
            </p:nvSpPr>
            <p:spPr bwMode="auto">
              <a:xfrm>
                <a:off x="367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4" name="Rectangle 442"/>
              <p:cNvSpPr>
                <a:spLocks noChangeArrowheads="1"/>
              </p:cNvSpPr>
              <p:nvPr/>
            </p:nvSpPr>
            <p:spPr bwMode="auto">
              <a:xfrm>
                <a:off x="3718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5" name="Rectangle 443"/>
              <p:cNvSpPr>
                <a:spLocks noChangeArrowheads="1"/>
              </p:cNvSpPr>
              <p:nvPr/>
            </p:nvSpPr>
            <p:spPr bwMode="auto">
              <a:xfrm>
                <a:off x="376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6" name="Rectangle 444"/>
              <p:cNvSpPr>
                <a:spLocks noChangeArrowheads="1"/>
              </p:cNvSpPr>
              <p:nvPr/>
            </p:nvSpPr>
            <p:spPr bwMode="auto">
              <a:xfrm>
                <a:off x="381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7" name="Rectangle 445"/>
              <p:cNvSpPr>
                <a:spLocks noChangeArrowheads="1"/>
              </p:cNvSpPr>
              <p:nvPr/>
            </p:nvSpPr>
            <p:spPr bwMode="auto">
              <a:xfrm>
                <a:off x="385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8" name="Rectangle 446"/>
              <p:cNvSpPr>
                <a:spLocks noChangeArrowheads="1"/>
              </p:cNvSpPr>
              <p:nvPr/>
            </p:nvSpPr>
            <p:spPr bwMode="auto">
              <a:xfrm>
                <a:off x="390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9" name="Rectangle 447"/>
              <p:cNvSpPr>
                <a:spLocks noChangeArrowheads="1"/>
              </p:cNvSpPr>
              <p:nvPr/>
            </p:nvSpPr>
            <p:spPr bwMode="auto">
              <a:xfrm>
                <a:off x="3947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0" name="Rectangle 448"/>
              <p:cNvSpPr>
                <a:spLocks noChangeArrowheads="1"/>
              </p:cNvSpPr>
              <p:nvPr/>
            </p:nvSpPr>
            <p:spPr bwMode="auto">
              <a:xfrm>
                <a:off x="399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1" name="Rectangle 449"/>
              <p:cNvSpPr>
                <a:spLocks noChangeArrowheads="1"/>
              </p:cNvSpPr>
              <p:nvPr/>
            </p:nvSpPr>
            <p:spPr bwMode="auto">
              <a:xfrm>
                <a:off x="403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2" name="Rectangle 450"/>
              <p:cNvSpPr>
                <a:spLocks noChangeArrowheads="1"/>
              </p:cNvSpPr>
              <p:nvPr/>
            </p:nvSpPr>
            <p:spPr bwMode="auto">
              <a:xfrm>
                <a:off x="408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3" name="Rectangle 451"/>
              <p:cNvSpPr>
                <a:spLocks noChangeArrowheads="1"/>
              </p:cNvSpPr>
              <p:nvPr/>
            </p:nvSpPr>
            <p:spPr bwMode="auto">
              <a:xfrm>
                <a:off x="413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4" name="Rectangle 452"/>
              <p:cNvSpPr>
                <a:spLocks noChangeArrowheads="1"/>
              </p:cNvSpPr>
              <p:nvPr/>
            </p:nvSpPr>
            <p:spPr bwMode="auto">
              <a:xfrm>
                <a:off x="4176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5" name="Rectangle 453"/>
              <p:cNvSpPr>
                <a:spLocks noChangeArrowheads="1"/>
              </p:cNvSpPr>
              <p:nvPr/>
            </p:nvSpPr>
            <p:spPr bwMode="auto">
              <a:xfrm>
                <a:off x="4222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6" name="Rectangle 454"/>
              <p:cNvSpPr>
                <a:spLocks noChangeArrowheads="1"/>
              </p:cNvSpPr>
              <p:nvPr/>
            </p:nvSpPr>
            <p:spPr bwMode="auto">
              <a:xfrm>
                <a:off x="426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7" name="Rectangle 455"/>
              <p:cNvSpPr>
                <a:spLocks noChangeArrowheads="1"/>
              </p:cNvSpPr>
              <p:nvPr/>
            </p:nvSpPr>
            <p:spPr bwMode="auto">
              <a:xfrm>
                <a:off x="431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8" name="Rectangle 456"/>
              <p:cNvSpPr>
                <a:spLocks noChangeArrowheads="1"/>
              </p:cNvSpPr>
              <p:nvPr/>
            </p:nvSpPr>
            <p:spPr bwMode="auto">
              <a:xfrm>
                <a:off x="436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9" name="Rectangle 457"/>
              <p:cNvSpPr>
                <a:spLocks noChangeArrowheads="1"/>
              </p:cNvSpPr>
              <p:nvPr/>
            </p:nvSpPr>
            <p:spPr bwMode="auto">
              <a:xfrm>
                <a:off x="4405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0" name="Rectangle 458"/>
              <p:cNvSpPr>
                <a:spLocks noChangeArrowheads="1"/>
              </p:cNvSpPr>
              <p:nvPr/>
            </p:nvSpPr>
            <p:spPr bwMode="auto">
              <a:xfrm>
                <a:off x="4451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1" name="Rectangle 459"/>
              <p:cNvSpPr>
                <a:spLocks noChangeArrowheads="1"/>
              </p:cNvSpPr>
              <p:nvPr/>
            </p:nvSpPr>
            <p:spPr bwMode="auto">
              <a:xfrm>
                <a:off x="449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2" name="Rectangle 460"/>
              <p:cNvSpPr>
                <a:spLocks noChangeArrowheads="1"/>
              </p:cNvSpPr>
              <p:nvPr/>
            </p:nvSpPr>
            <p:spPr bwMode="auto">
              <a:xfrm>
                <a:off x="454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3" name="Rectangle 461"/>
              <p:cNvSpPr>
                <a:spLocks noChangeArrowheads="1"/>
              </p:cNvSpPr>
              <p:nvPr/>
            </p:nvSpPr>
            <p:spPr bwMode="auto">
              <a:xfrm>
                <a:off x="458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4" name="Rectangle 462"/>
              <p:cNvSpPr>
                <a:spLocks noChangeArrowheads="1"/>
              </p:cNvSpPr>
              <p:nvPr/>
            </p:nvSpPr>
            <p:spPr bwMode="auto">
              <a:xfrm>
                <a:off x="463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5" name="Rectangle 463"/>
              <p:cNvSpPr>
                <a:spLocks noChangeArrowheads="1"/>
              </p:cNvSpPr>
              <p:nvPr/>
            </p:nvSpPr>
            <p:spPr bwMode="auto">
              <a:xfrm>
                <a:off x="4680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6" name="Rectangle 464"/>
              <p:cNvSpPr>
                <a:spLocks noChangeArrowheads="1"/>
              </p:cNvSpPr>
              <p:nvPr/>
            </p:nvSpPr>
            <p:spPr bwMode="auto">
              <a:xfrm>
                <a:off x="472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7" name="Rectangle 465"/>
              <p:cNvSpPr>
                <a:spLocks noChangeArrowheads="1"/>
              </p:cNvSpPr>
              <p:nvPr/>
            </p:nvSpPr>
            <p:spPr bwMode="auto">
              <a:xfrm>
                <a:off x="477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8" name="Rectangle 466"/>
              <p:cNvSpPr>
                <a:spLocks noChangeArrowheads="1"/>
              </p:cNvSpPr>
              <p:nvPr/>
            </p:nvSpPr>
            <p:spPr bwMode="auto">
              <a:xfrm>
                <a:off x="481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9" name="Rectangle 467"/>
              <p:cNvSpPr>
                <a:spLocks noChangeArrowheads="1"/>
              </p:cNvSpPr>
              <p:nvPr/>
            </p:nvSpPr>
            <p:spPr bwMode="auto">
              <a:xfrm>
                <a:off x="486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0" name="Rectangle 468"/>
              <p:cNvSpPr>
                <a:spLocks noChangeArrowheads="1"/>
              </p:cNvSpPr>
              <p:nvPr/>
            </p:nvSpPr>
            <p:spPr bwMode="auto">
              <a:xfrm>
                <a:off x="4909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1" name="Rectangle 469"/>
              <p:cNvSpPr>
                <a:spLocks noChangeArrowheads="1"/>
              </p:cNvSpPr>
              <p:nvPr/>
            </p:nvSpPr>
            <p:spPr bwMode="auto">
              <a:xfrm>
                <a:off x="495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2" name="Rectangle 470"/>
              <p:cNvSpPr>
                <a:spLocks noChangeArrowheads="1"/>
              </p:cNvSpPr>
              <p:nvPr/>
            </p:nvSpPr>
            <p:spPr bwMode="auto">
              <a:xfrm>
                <a:off x="500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3" name="Rectangle 471"/>
              <p:cNvSpPr>
                <a:spLocks noChangeArrowheads="1"/>
              </p:cNvSpPr>
              <p:nvPr/>
            </p:nvSpPr>
            <p:spPr bwMode="auto">
              <a:xfrm>
                <a:off x="504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4" name="Rectangle 472"/>
              <p:cNvSpPr>
                <a:spLocks noChangeArrowheads="1"/>
              </p:cNvSpPr>
              <p:nvPr/>
            </p:nvSpPr>
            <p:spPr bwMode="auto">
              <a:xfrm>
                <a:off x="509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5" name="Rectangle 473"/>
              <p:cNvSpPr>
                <a:spLocks noChangeArrowheads="1"/>
              </p:cNvSpPr>
              <p:nvPr/>
            </p:nvSpPr>
            <p:spPr bwMode="auto">
              <a:xfrm>
                <a:off x="5138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6" name="Rectangle 474"/>
              <p:cNvSpPr>
                <a:spLocks noChangeArrowheads="1"/>
              </p:cNvSpPr>
              <p:nvPr/>
            </p:nvSpPr>
            <p:spPr bwMode="auto">
              <a:xfrm>
                <a:off x="518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7" name="Rectangle 475"/>
              <p:cNvSpPr>
                <a:spLocks noChangeArrowheads="1"/>
              </p:cNvSpPr>
              <p:nvPr/>
            </p:nvSpPr>
            <p:spPr bwMode="auto">
              <a:xfrm>
                <a:off x="523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4509" name="Rectangle 477"/>
            <p:cNvSpPr>
              <a:spLocks noChangeArrowheads="1"/>
            </p:cNvSpPr>
            <p:nvPr/>
          </p:nvSpPr>
          <p:spPr bwMode="auto">
            <a:xfrm>
              <a:off x="5276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0" name="Rectangle 478"/>
            <p:cNvSpPr>
              <a:spLocks noChangeArrowheads="1"/>
            </p:cNvSpPr>
            <p:nvPr/>
          </p:nvSpPr>
          <p:spPr bwMode="auto">
            <a:xfrm>
              <a:off x="5322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1" name="Rectangle 479"/>
            <p:cNvSpPr>
              <a:spLocks noChangeArrowheads="1"/>
            </p:cNvSpPr>
            <p:nvPr/>
          </p:nvSpPr>
          <p:spPr bwMode="auto">
            <a:xfrm>
              <a:off x="5367" y="2330"/>
              <a:ext cx="1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2" name="Rectangle 480"/>
            <p:cNvSpPr>
              <a:spLocks noChangeArrowheads="1"/>
            </p:cNvSpPr>
            <p:nvPr/>
          </p:nvSpPr>
          <p:spPr bwMode="auto">
            <a:xfrm>
              <a:off x="5413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3" name="Rectangle 481"/>
            <p:cNvSpPr>
              <a:spLocks noChangeArrowheads="1"/>
            </p:cNvSpPr>
            <p:nvPr/>
          </p:nvSpPr>
          <p:spPr bwMode="auto">
            <a:xfrm>
              <a:off x="5459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4" name="Rectangle 482"/>
            <p:cNvSpPr>
              <a:spLocks noChangeArrowheads="1"/>
            </p:cNvSpPr>
            <p:nvPr/>
          </p:nvSpPr>
          <p:spPr bwMode="auto">
            <a:xfrm>
              <a:off x="2390" y="2330"/>
              <a:ext cx="3092" cy="901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5" name="Rectangle 483"/>
            <p:cNvSpPr>
              <a:spLocks noChangeArrowheads="1"/>
            </p:cNvSpPr>
            <p:nvPr/>
          </p:nvSpPr>
          <p:spPr bwMode="auto">
            <a:xfrm>
              <a:off x="2405" y="2674"/>
              <a:ext cx="61" cy="55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6" name="Rectangle 484"/>
            <p:cNvSpPr>
              <a:spLocks noChangeArrowheads="1"/>
            </p:cNvSpPr>
            <p:nvPr/>
          </p:nvSpPr>
          <p:spPr bwMode="auto">
            <a:xfrm>
              <a:off x="2550" y="3040"/>
              <a:ext cx="61" cy="19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7" name="Rectangle 485"/>
            <p:cNvSpPr>
              <a:spLocks noChangeArrowheads="1"/>
            </p:cNvSpPr>
            <p:nvPr/>
          </p:nvSpPr>
          <p:spPr bwMode="auto">
            <a:xfrm>
              <a:off x="2703" y="2552"/>
              <a:ext cx="61" cy="679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8" name="Rectangle 486"/>
            <p:cNvSpPr>
              <a:spLocks noChangeArrowheads="1"/>
            </p:cNvSpPr>
            <p:nvPr/>
          </p:nvSpPr>
          <p:spPr bwMode="auto">
            <a:xfrm>
              <a:off x="2848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9" name="Rectangle 487"/>
            <p:cNvSpPr>
              <a:spLocks noChangeArrowheads="1"/>
            </p:cNvSpPr>
            <p:nvPr/>
          </p:nvSpPr>
          <p:spPr bwMode="auto">
            <a:xfrm>
              <a:off x="2993" y="2559"/>
              <a:ext cx="61" cy="672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0" name="Rectangle 488"/>
            <p:cNvSpPr>
              <a:spLocks noChangeArrowheads="1"/>
            </p:cNvSpPr>
            <p:nvPr/>
          </p:nvSpPr>
          <p:spPr bwMode="auto">
            <a:xfrm>
              <a:off x="3138" y="2659"/>
              <a:ext cx="61" cy="572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1" name="Rectangle 489"/>
            <p:cNvSpPr>
              <a:spLocks noChangeArrowheads="1"/>
            </p:cNvSpPr>
            <p:nvPr/>
          </p:nvSpPr>
          <p:spPr bwMode="auto">
            <a:xfrm>
              <a:off x="3291" y="2735"/>
              <a:ext cx="61" cy="496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2" name="Rectangle 490"/>
            <p:cNvSpPr>
              <a:spLocks noChangeArrowheads="1"/>
            </p:cNvSpPr>
            <p:nvPr/>
          </p:nvSpPr>
          <p:spPr bwMode="auto">
            <a:xfrm>
              <a:off x="3436" y="2597"/>
              <a:ext cx="61" cy="634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3" name="Rectangle 491"/>
            <p:cNvSpPr>
              <a:spLocks noChangeArrowheads="1"/>
            </p:cNvSpPr>
            <p:nvPr/>
          </p:nvSpPr>
          <p:spPr bwMode="auto">
            <a:xfrm>
              <a:off x="3581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4" name="Rectangle 492"/>
            <p:cNvSpPr>
              <a:spLocks noChangeArrowheads="1"/>
            </p:cNvSpPr>
            <p:nvPr/>
          </p:nvSpPr>
          <p:spPr bwMode="auto">
            <a:xfrm>
              <a:off x="3734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5" name="Rectangle 493"/>
            <p:cNvSpPr>
              <a:spLocks noChangeArrowheads="1"/>
            </p:cNvSpPr>
            <p:nvPr/>
          </p:nvSpPr>
          <p:spPr bwMode="auto">
            <a:xfrm>
              <a:off x="3879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6" name="Rectangle 494"/>
            <p:cNvSpPr>
              <a:spLocks noChangeArrowheads="1"/>
            </p:cNvSpPr>
            <p:nvPr/>
          </p:nvSpPr>
          <p:spPr bwMode="auto">
            <a:xfrm>
              <a:off x="4024" y="2304"/>
              <a:ext cx="56" cy="92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7" name="Rectangle 495"/>
            <p:cNvSpPr>
              <a:spLocks noChangeArrowheads="1"/>
            </p:cNvSpPr>
            <p:nvPr/>
          </p:nvSpPr>
          <p:spPr bwMode="auto">
            <a:xfrm>
              <a:off x="4169" y="2536"/>
              <a:ext cx="61" cy="695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8" name="Rectangle 496"/>
            <p:cNvSpPr>
              <a:spLocks noChangeArrowheads="1"/>
            </p:cNvSpPr>
            <p:nvPr/>
          </p:nvSpPr>
          <p:spPr bwMode="auto">
            <a:xfrm>
              <a:off x="4322" y="2636"/>
              <a:ext cx="61" cy="595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9" name="Rectangle 497"/>
            <p:cNvSpPr>
              <a:spLocks noChangeArrowheads="1"/>
            </p:cNvSpPr>
            <p:nvPr/>
          </p:nvSpPr>
          <p:spPr bwMode="auto">
            <a:xfrm>
              <a:off x="4467" y="2758"/>
              <a:ext cx="61" cy="47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0" name="Rectangle 498"/>
            <p:cNvSpPr>
              <a:spLocks noChangeArrowheads="1"/>
            </p:cNvSpPr>
            <p:nvPr/>
          </p:nvSpPr>
          <p:spPr bwMode="auto">
            <a:xfrm>
              <a:off x="4612" y="2704"/>
              <a:ext cx="61" cy="52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1" name="Rectangle 499"/>
            <p:cNvSpPr>
              <a:spLocks noChangeArrowheads="1"/>
            </p:cNvSpPr>
            <p:nvPr/>
          </p:nvSpPr>
          <p:spPr bwMode="auto">
            <a:xfrm>
              <a:off x="4764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2" name="Rectangle 500"/>
            <p:cNvSpPr>
              <a:spLocks noChangeArrowheads="1"/>
            </p:cNvSpPr>
            <p:nvPr/>
          </p:nvSpPr>
          <p:spPr bwMode="auto">
            <a:xfrm>
              <a:off x="4909" y="2544"/>
              <a:ext cx="61" cy="68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3" name="Rectangle 501"/>
            <p:cNvSpPr>
              <a:spLocks noChangeArrowheads="1"/>
            </p:cNvSpPr>
            <p:nvPr/>
          </p:nvSpPr>
          <p:spPr bwMode="auto">
            <a:xfrm>
              <a:off x="5054" y="2681"/>
              <a:ext cx="61" cy="550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4" name="Rectangle 502"/>
            <p:cNvSpPr>
              <a:spLocks noChangeArrowheads="1"/>
            </p:cNvSpPr>
            <p:nvPr/>
          </p:nvSpPr>
          <p:spPr bwMode="auto">
            <a:xfrm>
              <a:off x="5199" y="2628"/>
              <a:ext cx="62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5" name="Rectangle 503"/>
            <p:cNvSpPr>
              <a:spLocks noChangeArrowheads="1"/>
            </p:cNvSpPr>
            <p:nvPr/>
          </p:nvSpPr>
          <p:spPr bwMode="auto">
            <a:xfrm>
              <a:off x="5352" y="2582"/>
              <a:ext cx="61" cy="649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6" name="Rectangle 504"/>
            <p:cNvSpPr>
              <a:spLocks noChangeArrowheads="1"/>
            </p:cNvSpPr>
            <p:nvPr/>
          </p:nvSpPr>
          <p:spPr bwMode="auto">
            <a:xfrm>
              <a:off x="2466" y="2613"/>
              <a:ext cx="54" cy="618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7" name="Rectangle 505"/>
            <p:cNvSpPr>
              <a:spLocks noChangeArrowheads="1"/>
            </p:cNvSpPr>
            <p:nvPr/>
          </p:nvSpPr>
          <p:spPr bwMode="auto">
            <a:xfrm>
              <a:off x="2611" y="2437"/>
              <a:ext cx="61" cy="79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8" name="Rectangle 506"/>
            <p:cNvSpPr>
              <a:spLocks noChangeArrowheads="1"/>
            </p:cNvSpPr>
            <p:nvPr/>
          </p:nvSpPr>
          <p:spPr bwMode="auto">
            <a:xfrm>
              <a:off x="2764" y="2552"/>
              <a:ext cx="54" cy="679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9" name="Rectangle 507"/>
            <p:cNvSpPr>
              <a:spLocks noChangeArrowheads="1"/>
            </p:cNvSpPr>
            <p:nvPr/>
          </p:nvSpPr>
          <p:spPr bwMode="auto">
            <a:xfrm>
              <a:off x="2909" y="2628"/>
              <a:ext cx="54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0" name="Rectangle 508"/>
            <p:cNvSpPr>
              <a:spLocks noChangeArrowheads="1"/>
            </p:cNvSpPr>
            <p:nvPr/>
          </p:nvSpPr>
          <p:spPr bwMode="auto">
            <a:xfrm>
              <a:off x="3054" y="2613"/>
              <a:ext cx="54" cy="618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1" name="Rectangle 509"/>
            <p:cNvSpPr>
              <a:spLocks noChangeArrowheads="1"/>
            </p:cNvSpPr>
            <p:nvPr/>
          </p:nvSpPr>
          <p:spPr bwMode="auto">
            <a:xfrm>
              <a:off x="3199" y="2567"/>
              <a:ext cx="61" cy="66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2" name="Rectangle 510"/>
            <p:cNvSpPr>
              <a:spLocks noChangeArrowheads="1"/>
            </p:cNvSpPr>
            <p:nvPr/>
          </p:nvSpPr>
          <p:spPr bwMode="auto">
            <a:xfrm>
              <a:off x="3352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3" name="Rectangle 511"/>
            <p:cNvSpPr>
              <a:spLocks noChangeArrowheads="1"/>
            </p:cNvSpPr>
            <p:nvPr/>
          </p:nvSpPr>
          <p:spPr bwMode="auto">
            <a:xfrm>
              <a:off x="3497" y="2605"/>
              <a:ext cx="53" cy="62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4" name="Rectangle 512"/>
            <p:cNvSpPr>
              <a:spLocks noChangeArrowheads="1"/>
            </p:cNvSpPr>
            <p:nvPr/>
          </p:nvSpPr>
          <p:spPr bwMode="auto">
            <a:xfrm>
              <a:off x="3642" y="2628"/>
              <a:ext cx="61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5" name="Rectangle 513"/>
            <p:cNvSpPr>
              <a:spLocks noChangeArrowheads="1"/>
            </p:cNvSpPr>
            <p:nvPr/>
          </p:nvSpPr>
          <p:spPr bwMode="auto">
            <a:xfrm>
              <a:off x="3795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6" name="Rectangle 514"/>
            <p:cNvSpPr>
              <a:spLocks noChangeArrowheads="1"/>
            </p:cNvSpPr>
            <p:nvPr/>
          </p:nvSpPr>
          <p:spPr bwMode="auto">
            <a:xfrm>
              <a:off x="3940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7" name="Rectangle 515"/>
            <p:cNvSpPr>
              <a:spLocks noChangeArrowheads="1"/>
            </p:cNvSpPr>
            <p:nvPr/>
          </p:nvSpPr>
          <p:spPr bwMode="auto">
            <a:xfrm>
              <a:off x="4085" y="2651"/>
              <a:ext cx="53" cy="58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8" name="Rectangle 516"/>
            <p:cNvSpPr>
              <a:spLocks noChangeArrowheads="1"/>
            </p:cNvSpPr>
            <p:nvPr/>
          </p:nvSpPr>
          <p:spPr bwMode="auto">
            <a:xfrm>
              <a:off x="4230" y="2536"/>
              <a:ext cx="61" cy="695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9" name="Rectangle 517"/>
            <p:cNvSpPr>
              <a:spLocks noChangeArrowheads="1"/>
            </p:cNvSpPr>
            <p:nvPr/>
          </p:nvSpPr>
          <p:spPr bwMode="auto">
            <a:xfrm>
              <a:off x="4383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0" name="Rectangle 518"/>
            <p:cNvSpPr>
              <a:spLocks noChangeArrowheads="1"/>
            </p:cNvSpPr>
            <p:nvPr/>
          </p:nvSpPr>
          <p:spPr bwMode="auto">
            <a:xfrm>
              <a:off x="4528" y="2804"/>
              <a:ext cx="53" cy="427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1" name="Rectangle 519"/>
            <p:cNvSpPr>
              <a:spLocks noChangeArrowheads="1"/>
            </p:cNvSpPr>
            <p:nvPr/>
          </p:nvSpPr>
          <p:spPr bwMode="auto">
            <a:xfrm>
              <a:off x="4673" y="2666"/>
              <a:ext cx="61" cy="565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2" name="Rectangle 520"/>
            <p:cNvSpPr>
              <a:spLocks noChangeArrowheads="1"/>
            </p:cNvSpPr>
            <p:nvPr/>
          </p:nvSpPr>
          <p:spPr bwMode="auto">
            <a:xfrm>
              <a:off x="4825" y="2620"/>
              <a:ext cx="54" cy="61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3" name="Rectangle 521"/>
            <p:cNvSpPr>
              <a:spLocks noChangeArrowheads="1"/>
            </p:cNvSpPr>
            <p:nvPr/>
          </p:nvSpPr>
          <p:spPr bwMode="auto">
            <a:xfrm>
              <a:off x="4970" y="2521"/>
              <a:ext cx="54" cy="71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4" name="Rectangle 522"/>
            <p:cNvSpPr>
              <a:spLocks noChangeArrowheads="1"/>
            </p:cNvSpPr>
            <p:nvPr/>
          </p:nvSpPr>
          <p:spPr bwMode="auto">
            <a:xfrm>
              <a:off x="5115" y="2559"/>
              <a:ext cx="54" cy="672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5" name="Rectangle 523"/>
            <p:cNvSpPr>
              <a:spLocks noChangeArrowheads="1"/>
            </p:cNvSpPr>
            <p:nvPr/>
          </p:nvSpPr>
          <p:spPr bwMode="auto">
            <a:xfrm>
              <a:off x="5261" y="2628"/>
              <a:ext cx="61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6" name="Rectangle 524"/>
            <p:cNvSpPr>
              <a:spLocks noChangeArrowheads="1"/>
            </p:cNvSpPr>
            <p:nvPr/>
          </p:nvSpPr>
          <p:spPr bwMode="auto">
            <a:xfrm>
              <a:off x="5413" y="2582"/>
              <a:ext cx="54" cy="649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7" name="Line 525"/>
            <p:cNvSpPr>
              <a:spLocks noChangeShapeType="1"/>
            </p:cNvSpPr>
            <p:nvPr/>
          </p:nvSpPr>
          <p:spPr bwMode="auto">
            <a:xfrm>
              <a:off x="2390" y="2330"/>
              <a:ext cx="0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8" name="Line 526"/>
            <p:cNvSpPr>
              <a:spLocks noChangeShapeType="1"/>
            </p:cNvSpPr>
            <p:nvPr/>
          </p:nvSpPr>
          <p:spPr bwMode="auto">
            <a:xfrm>
              <a:off x="2359" y="323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9" name="Line 527"/>
            <p:cNvSpPr>
              <a:spLocks noChangeShapeType="1"/>
            </p:cNvSpPr>
            <p:nvPr/>
          </p:nvSpPr>
          <p:spPr bwMode="auto">
            <a:xfrm>
              <a:off x="2359" y="2933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0" name="Line 528"/>
            <p:cNvSpPr>
              <a:spLocks noChangeShapeType="1"/>
            </p:cNvSpPr>
            <p:nvPr/>
          </p:nvSpPr>
          <p:spPr bwMode="auto">
            <a:xfrm>
              <a:off x="2359" y="2628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1" name="Line 529"/>
            <p:cNvSpPr>
              <a:spLocks noChangeShapeType="1"/>
            </p:cNvSpPr>
            <p:nvPr/>
          </p:nvSpPr>
          <p:spPr bwMode="auto">
            <a:xfrm>
              <a:off x="2359" y="2330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2" name="Line 530"/>
            <p:cNvSpPr>
              <a:spLocks noChangeShapeType="1"/>
            </p:cNvSpPr>
            <p:nvPr/>
          </p:nvSpPr>
          <p:spPr bwMode="auto">
            <a:xfrm>
              <a:off x="2390" y="3231"/>
              <a:ext cx="30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3" name="Line 531"/>
            <p:cNvSpPr>
              <a:spLocks noChangeShapeType="1"/>
            </p:cNvSpPr>
            <p:nvPr/>
          </p:nvSpPr>
          <p:spPr bwMode="auto">
            <a:xfrm flipV="1">
              <a:off x="2390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4" name="Line 532"/>
            <p:cNvSpPr>
              <a:spLocks noChangeShapeType="1"/>
            </p:cNvSpPr>
            <p:nvPr/>
          </p:nvSpPr>
          <p:spPr bwMode="auto">
            <a:xfrm flipV="1">
              <a:off x="2535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5" name="Line 533"/>
            <p:cNvSpPr>
              <a:spLocks noChangeShapeType="1"/>
            </p:cNvSpPr>
            <p:nvPr/>
          </p:nvSpPr>
          <p:spPr bwMode="auto">
            <a:xfrm flipV="1">
              <a:off x="268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6" name="Line 534"/>
            <p:cNvSpPr>
              <a:spLocks noChangeShapeType="1"/>
            </p:cNvSpPr>
            <p:nvPr/>
          </p:nvSpPr>
          <p:spPr bwMode="auto">
            <a:xfrm flipV="1">
              <a:off x="283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7" name="Line 535"/>
            <p:cNvSpPr>
              <a:spLocks noChangeShapeType="1"/>
            </p:cNvSpPr>
            <p:nvPr/>
          </p:nvSpPr>
          <p:spPr bwMode="auto">
            <a:xfrm flipV="1">
              <a:off x="297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8" name="Line 536"/>
            <p:cNvSpPr>
              <a:spLocks noChangeShapeType="1"/>
            </p:cNvSpPr>
            <p:nvPr/>
          </p:nvSpPr>
          <p:spPr bwMode="auto">
            <a:xfrm flipV="1">
              <a:off x="312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9" name="Line 537"/>
            <p:cNvSpPr>
              <a:spLocks noChangeShapeType="1"/>
            </p:cNvSpPr>
            <p:nvPr/>
          </p:nvSpPr>
          <p:spPr bwMode="auto">
            <a:xfrm flipV="1">
              <a:off x="327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0" name="Line 538"/>
            <p:cNvSpPr>
              <a:spLocks noChangeShapeType="1"/>
            </p:cNvSpPr>
            <p:nvPr/>
          </p:nvSpPr>
          <p:spPr bwMode="auto">
            <a:xfrm flipV="1">
              <a:off x="3421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1" name="Line 539"/>
            <p:cNvSpPr>
              <a:spLocks noChangeShapeType="1"/>
            </p:cNvSpPr>
            <p:nvPr/>
          </p:nvSpPr>
          <p:spPr bwMode="auto">
            <a:xfrm flipV="1">
              <a:off x="356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2" name="Line 540"/>
            <p:cNvSpPr>
              <a:spLocks noChangeShapeType="1"/>
            </p:cNvSpPr>
            <p:nvPr/>
          </p:nvSpPr>
          <p:spPr bwMode="auto">
            <a:xfrm flipV="1">
              <a:off x="371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3" name="Line 541"/>
            <p:cNvSpPr>
              <a:spLocks noChangeShapeType="1"/>
            </p:cNvSpPr>
            <p:nvPr/>
          </p:nvSpPr>
          <p:spPr bwMode="auto">
            <a:xfrm flipV="1">
              <a:off x="386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4" name="Line 542"/>
            <p:cNvSpPr>
              <a:spLocks noChangeShapeType="1"/>
            </p:cNvSpPr>
            <p:nvPr/>
          </p:nvSpPr>
          <p:spPr bwMode="auto">
            <a:xfrm flipV="1">
              <a:off x="400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5" name="Line 543"/>
            <p:cNvSpPr>
              <a:spLocks noChangeShapeType="1"/>
            </p:cNvSpPr>
            <p:nvPr/>
          </p:nvSpPr>
          <p:spPr bwMode="auto">
            <a:xfrm flipV="1">
              <a:off x="415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6" name="Line 544"/>
            <p:cNvSpPr>
              <a:spLocks noChangeShapeType="1"/>
            </p:cNvSpPr>
            <p:nvPr/>
          </p:nvSpPr>
          <p:spPr bwMode="auto">
            <a:xfrm flipV="1">
              <a:off x="430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7" name="Line 545"/>
            <p:cNvSpPr>
              <a:spLocks noChangeShapeType="1"/>
            </p:cNvSpPr>
            <p:nvPr/>
          </p:nvSpPr>
          <p:spPr bwMode="auto">
            <a:xfrm flipV="1">
              <a:off x="4451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8" name="Line 546"/>
            <p:cNvSpPr>
              <a:spLocks noChangeShapeType="1"/>
            </p:cNvSpPr>
            <p:nvPr/>
          </p:nvSpPr>
          <p:spPr bwMode="auto">
            <a:xfrm flipV="1">
              <a:off x="459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9" name="Line 547"/>
            <p:cNvSpPr>
              <a:spLocks noChangeShapeType="1"/>
            </p:cNvSpPr>
            <p:nvPr/>
          </p:nvSpPr>
          <p:spPr bwMode="auto">
            <a:xfrm flipV="1">
              <a:off x="4749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0" name="Line 548"/>
            <p:cNvSpPr>
              <a:spLocks noChangeShapeType="1"/>
            </p:cNvSpPr>
            <p:nvPr/>
          </p:nvSpPr>
          <p:spPr bwMode="auto">
            <a:xfrm flipV="1">
              <a:off x="489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1" name="Line 549"/>
            <p:cNvSpPr>
              <a:spLocks noChangeShapeType="1"/>
            </p:cNvSpPr>
            <p:nvPr/>
          </p:nvSpPr>
          <p:spPr bwMode="auto">
            <a:xfrm flipV="1">
              <a:off x="5039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2" name="Line 550"/>
            <p:cNvSpPr>
              <a:spLocks noChangeShapeType="1"/>
            </p:cNvSpPr>
            <p:nvPr/>
          </p:nvSpPr>
          <p:spPr bwMode="auto">
            <a:xfrm flipV="1">
              <a:off x="518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3" name="Line 551"/>
            <p:cNvSpPr>
              <a:spLocks noChangeShapeType="1"/>
            </p:cNvSpPr>
            <p:nvPr/>
          </p:nvSpPr>
          <p:spPr bwMode="auto">
            <a:xfrm flipV="1">
              <a:off x="5337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4" name="Line 552"/>
            <p:cNvSpPr>
              <a:spLocks noChangeShapeType="1"/>
            </p:cNvSpPr>
            <p:nvPr/>
          </p:nvSpPr>
          <p:spPr bwMode="auto">
            <a:xfrm flipV="1">
              <a:off x="5482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5" name="Rectangle 553"/>
            <p:cNvSpPr>
              <a:spLocks noChangeArrowheads="1"/>
            </p:cNvSpPr>
            <p:nvPr/>
          </p:nvSpPr>
          <p:spPr bwMode="auto">
            <a:xfrm>
              <a:off x="2176" y="3170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44586" name="Rectangle 554"/>
            <p:cNvSpPr>
              <a:spLocks noChangeArrowheads="1"/>
            </p:cNvSpPr>
            <p:nvPr/>
          </p:nvSpPr>
          <p:spPr bwMode="auto">
            <a:xfrm>
              <a:off x="2176" y="287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44587" name="Rectangle 555"/>
            <p:cNvSpPr>
              <a:spLocks noChangeArrowheads="1"/>
            </p:cNvSpPr>
            <p:nvPr/>
          </p:nvSpPr>
          <p:spPr bwMode="auto">
            <a:xfrm>
              <a:off x="2260" y="256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4588" name="Rectangle 556"/>
            <p:cNvSpPr>
              <a:spLocks noChangeArrowheads="1"/>
            </p:cNvSpPr>
            <p:nvPr/>
          </p:nvSpPr>
          <p:spPr bwMode="auto">
            <a:xfrm>
              <a:off x="2176" y="22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44589" name="Rectangle 557"/>
            <p:cNvSpPr>
              <a:spLocks noChangeArrowheads="1"/>
            </p:cNvSpPr>
            <p:nvPr/>
          </p:nvSpPr>
          <p:spPr bwMode="auto">
            <a:xfrm rot="16200000">
              <a:off x="2328" y="3393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BFS2</a:t>
              </a:r>
              <a:endParaRPr lang="en-US"/>
            </a:p>
          </p:txBody>
        </p:sp>
        <p:sp>
          <p:nvSpPr>
            <p:cNvPr id="44590" name="Rectangle 558"/>
            <p:cNvSpPr>
              <a:spLocks noChangeArrowheads="1"/>
            </p:cNvSpPr>
            <p:nvPr/>
          </p:nvSpPr>
          <p:spPr bwMode="auto">
            <a:xfrm rot="16200000">
              <a:off x="2467" y="3397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FCDT</a:t>
              </a:r>
              <a:endParaRPr lang="en-US"/>
            </a:p>
          </p:txBody>
        </p:sp>
        <p:sp>
          <p:nvSpPr>
            <p:cNvPr id="44591" name="Rectangle 559"/>
            <p:cNvSpPr>
              <a:spLocks noChangeArrowheads="1"/>
            </p:cNvSpPr>
            <p:nvPr/>
          </p:nvSpPr>
          <p:spPr bwMode="auto">
            <a:xfrm rot="16200000">
              <a:off x="2575" y="3443"/>
              <a:ext cx="3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HOTSP</a:t>
              </a:r>
              <a:endParaRPr lang="en-US"/>
            </a:p>
          </p:txBody>
        </p:sp>
        <p:sp>
          <p:nvSpPr>
            <p:cNvPr id="44592" name="Rectangle 560"/>
            <p:cNvSpPr>
              <a:spLocks noChangeArrowheads="1"/>
            </p:cNvSpPr>
            <p:nvPr/>
          </p:nvSpPr>
          <p:spPr bwMode="auto">
            <a:xfrm rot="16200000">
              <a:off x="2800" y="3370"/>
              <a:ext cx="2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LPS</a:t>
              </a:r>
              <a:endParaRPr lang="en-US"/>
            </a:p>
          </p:txBody>
        </p:sp>
        <p:sp>
          <p:nvSpPr>
            <p:cNvPr id="44593" name="Rectangle 561"/>
            <p:cNvSpPr>
              <a:spLocks noChangeArrowheads="1"/>
            </p:cNvSpPr>
            <p:nvPr/>
          </p:nvSpPr>
          <p:spPr bwMode="auto">
            <a:xfrm rot="16200000">
              <a:off x="2924" y="3387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MUM</a:t>
              </a:r>
              <a:endParaRPr lang="en-US"/>
            </a:p>
          </p:txBody>
        </p:sp>
        <p:sp>
          <p:nvSpPr>
            <p:cNvPr id="44594" name="Rectangle 562"/>
            <p:cNvSpPr>
              <a:spLocks noChangeArrowheads="1"/>
            </p:cNvSpPr>
            <p:nvPr/>
          </p:nvSpPr>
          <p:spPr bwMode="auto">
            <a:xfrm rot="16200000">
              <a:off x="3010" y="3449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MUMpp</a:t>
              </a:r>
              <a:endParaRPr lang="en-US"/>
            </a:p>
          </p:txBody>
        </p:sp>
        <p:sp>
          <p:nvSpPr>
            <p:cNvPr id="44595" name="Rectangle 563"/>
            <p:cNvSpPr>
              <a:spLocks noChangeArrowheads="1"/>
            </p:cNvSpPr>
            <p:nvPr/>
          </p:nvSpPr>
          <p:spPr bwMode="auto">
            <a:xfrm rot="16200000">
              <a:off x="3185" y="3410"/>
              <a:ext cx="3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NAMD</a:t>
              </a:r>
              <a:endParaRPr lang="en-US"/>
            </a:p>
          </p:txBody>
        </p:sp>
        <p:sp>
          <p:nvSpPr>
            <p:cNvPr id="44596" name="Rectangle 564"/>
            <p:cNvSpPr>
              <a:spLocks noChangeArrowheads="1"/>
            </p:cNvSpPr>
            <p:nvPr/>
          </p:nvSpPr>
          <p:spPr bwMode="auto">
            <a:xfrm rot="16200000">
              <a:off x="3351" y="3401"/>
              <a:ext cx="2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NVRT</a:t>
              </a:r>
              <a:endParaRPr lang="en-US"/>
            </a:p>
          </p:txBody>
        </p:sp>
        <p:sp>
          <p:nvSpPr>
            <p:cNvPr id="44597" name="Rectangle 565"/>
            <p:cNvSpPr>
              <a:spLocks noChangeArrowheads="1"/>
            </p:cNvSpPr>
            <p:nvPr/>
          </p:nvSpPr>
          <p:spPr bwMode="auto">
            <a:xfrm rot="16200000">
              <a:off x="3540" y="3347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AES</a:t>
              </a:r>
              <a:endParaRPr lang="en-US"/>
            </a:p>
          </p:txBody>
        </p:sp>
        <p:sp>
          <p:nvSpPr>
            <p:cNvPr id="44598" name="Rectangle 566"/>
            <p:cNvSpPr>
              <a:spLocks noChangeArrowheads="1"/>
            </p:cNvSpPr>
            <p:nvPr/>
          </p:nvSpPr>
          <p:spPr bwMode="auto">
            <a:xfrm rot="16200000">
              <a:off x="3601" y="3439"/>
              <a:ext cx="3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BACKP</a:t>
              </a:r>
              <a:endParaRPr lang="en-US"/>
            </a:p>
          </p:txBody>
        </p:sp>
        <p:sp>
          <p:nvSpPr>
            <p:cNvPr id="44599" name="Rectangle 567"/>
            <p:cNvSpPr>
              <a:spLocks noChangeArrowheads="1"/>
            </p:cNvSpPr>
            <p:nvPr/>
          </p:nvSpPr>
          <p:spPr bwMode="auto">
            <a:xfrm rot="16200000">
              <a:off x="3858" y="3335"/>
              <a:ext cx="1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CP</a:t>
              </a:r>
              <a:endParaRPr lang="en-US"/>
            </a:p>
          </p:txBody>
        </p:sp>
        <p:sp>
          <p:nvSpPr>
            <p:cNvPr id="44600" name="Rectangle 568"/>
            <p:cNvSpPr>
              <a:spLocks noChangeArrowheads="1"/>
            </p:cNvSpPr>
            <p:nvPr/>
          </p:nvSpPr>
          <p:spPr bwMode="auto">
            <a:xfrm rot="16200000">
              <a:off x="3997" y="3339"/>
              <a:ext cx="1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DG</a:t>
              </a:r>
              <a:endParaRPr lang="en-US"/>
            </a:p>
          </p:txBody>
        </p:sp>
        <p:sp>
          <p:nvSpPr>
            <p:cNvPr id="44601" name="Rectangle 569"/>
            <p:cNvSpPr>
              <a:spLocks noChangeArrowheads="1"/>
            </p:cNvSpPr>
            <p:nvPr/>
          </p:nvSpPr>
          <p:spPr bwMode="auto">
            <a:xfrm rot="16200000">
              <a:off x="4041" y="3452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HRTWL</a:t>
              </a:r>
              <a:endParaRPr lang="en-US"/>
            </a:p>
          </p:txBody>
        </p:sp>
        <p:sp>
          <p:nvSpPr>
            <p:cNvPr id="44602" name="Rectangle 570"/>
            <p:cNvSpPr>
              <a:spLocks noChangeArrowheads="1"/>
            </p:cNvSpPr>
            <p:nvPr/>
          </p:nvSpPr>
          <p:spPr bwMode="auto">
            <a:xfrm rot="16200000">
              <a:off x="4282" y="3350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LIB</a:t>
              </a:r>
              <a:endParaRPr lang="en-US"/>
            </a:p>
          </p:txBody>
        </p:sp>
        <p:sp>
          <p:nvSpPr>
            <p:cNvPr id="44603" name="Rectangle 571"/>
            <p:cNvSpPr>
              <a:spLocks noChangeArrowheads="1"/>
            </p:cNvSpPr>
            <p:nvPr/>
          </p:nvSpPr>
          <p:spPr bwMode="auto">
            <a:xfrm rot="16200000">
              <a:off x="4387" y="3392"/>
              <a:ext cx="27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LKYT</a:t>
              </a:r>
              <a:endParaRPr lang="en-US"/>
            </a:p>
          </p:txBody>
        </p:sp>
        <p:sp>
          <p:nvSpPr>
            <p:cNvPr id="44604" name="Rectangle 572"/>
            <p:cNvSpPr>
              <a:spLocks noChangeArrowheads="1"/>
            </p:cNvSpPr>
            <p:nvPr/>
          </p:nvSpPr>
          <p:spPr bwMode="auto">
            <a:xfrm rot="16200000">
              <a:off x="4518" y="3416"/>
              <a:ext cx="3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MGST</a:t>
              </a:r>
              <a:endParaRPr lang="en-US"/>
            </a:p>
          </p:txBody>
        </p:sp>
        <p:sp>
          <p:nvSpPr>
            <p:cNvPr id="44605" name="Rectangle 573"/>
            <p:cNvSpPr>
              <a:spLocks noChangeArrowheads="1"/>
            </p:cNvSpPr>
            <p:nvPr/>
          </p:nvSpPr>
          <p:spPr bwMode="auto">
            <a:xfrm rot="16200000">
              <a:off x="4699" y="3366"/>
              <a:ext cx="2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NNC</a:t>
              </a:r>
              <a:endParaRPr lang="en-US"/>
            </a:p>
          </p:txBody>
        </p:sp>
        <p:sp>
          <p:nvSpPr>
            <p:cNvPr id="44606" name="Rectangle 574"/>
            <p:cNvSpPr>
              <a:spLocks noChangeArrowheads="1"/>
            </p:cNvSpPr>
            <p:nvPr/>
          </p:nvSpPr>
          <p:spPr bwMode="auto">
            <a:xfrm rot="16200000">
              <a:off x="4853" y="3362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RAY</a:t>
              </a:r>
              <a:endParaRPr lang="en-US"/>
            </a:p>
          </p:txBody>
        </p:sp>
        <p:sp>
          <p:nvSpPr>
            <p:cNvPr id="44607" name="Rectangle 575"/>
            <p:cNvSpPr>
              <a:spLocks noChangeArrowheads="1"/>
            </p:cNvSpPr>
            <p:nvPr/>
          </p:nvSpPr>
          <p:spPr bwMode="auto">
            <a:xfrm rot="16200000">
              <a:off x="4934" y="3443"/>
              <a:ext cx="3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STMCL</a:t>
              </a:r>
              <a:endParaRPr lang="en-US"/>
            </a:p>
          </p:txBody>
        </p:sp>
        <p:sp>
          <p:nvSpPr>
            <p:cNvPr id="44608" name="Rectangle 576"/>
            <p:cNvSpPr>
              <a:spLocks noChangeArrowheads="1"/>
            </p:cNvSpPr>
            <p:nvPr/>
          </p:nvSpPr>
          <p:spPr bwMode="auto">
            <a:xfrm rot="16200000">
              <a:off x="5145" y="3371"/>
              <a:ext cx="2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STO</a:t>
              </a:r>
              <a:endParaRPr lang="en-US"/>
            </a:p>
          </p:txBody>
        </p:sp>
        <p:sp>
          <p:nvSpPr>
            <p:cNvPr id="44609" name="Rectangle 577"/>
            <p:cNvSpPr>
              <a:spLocks noChangeArrowheads="1"/>
            </p:cNvSpPr>
            <p:nvPr/>
          </p:nvSpPr>
          <p:spPr bwMode="auto">
            <a:xfrm rot="16200000">
              <a:off x="5313" y="3355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WP</a:t>
              </a:r>
              <a:endParaRPr lang="en-US"/>
            </a:p>
          </p:txBody>
        </p:sp>
        <p:sp>
          <p:nvSpPr>
            <p:cNvPr id="44610" name="Line 578"/>
            <p:cNvSpPr>
              <a:spLocks noChangeShapeType="1"/>
            </p:cNvSpPr>
            <p:nvPr/>
          </p:nvSpPr>
          <p:spPr bwMode="auto">
            <a:xfrm>
              <a:off x="2535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1" name="Line 579"/>
            <p:cNvSpPr>
              <a:spLocks noChangeShapeType="1"/>
            </p:cNvSpPr>
            <p:nvPr/>
          </p:nvSpPr>
          <p:spPr bwMode="auto">
            <a:xfrm>
              <a:off x="268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2" name="Line 580"/>
            <p:cNvSpPr>
              <a:spLocks noChangeShapeType="1"/>
            </p:cNvSpPr>
            <p:nvPr/>
          </p:nvSpPr>
          <p:spPr bwMode="auto">
            <a:xfrm>
              <a:off x="283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3" name="Line 581"/>
            <p:cNvSpPr>
              <a:spLocks noChangeShapeType="1"/>
            </p:cNvSpPr>
            <p:nvPr/>
          </p:nvSpPr>
          <p:spPr bwMode="auto">
            <a:xfrm>
              <a:off x="297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4" name="Line 582"/>
            <p:cNvSpPr>
              <a:spLocks noChangeShapeType="1"/>
            </p:cNvSpPr>
            <p:nvPr/>
          </p:nvSpPr>
          <p:spPr bwMode="auto">
            <a:xfrm>
              <a:off x="312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5" name="Line 583"/>
            <p:cNvSpPr>
              <a:spLocks noChangeShapeType="1"/>
            </p:cNvSpPr>
            <p:nvPr/>
          </p:nvSpPr>
          <p:spPr bwMode="auto">
            <a:xfrm>
              <a:off x="327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6" name="Line 584"/>
            <p:cNvSpPr>
              <a:spLocks noChangeShapeType="1"/>
            </p:cNvSpPr>
            <p:nvPr/>
          </p:nvSpPr>
          <p:spPr bwMode="auto">
            <a:xfrm>
              <a:off x="3421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7" name="Line 585"/>
            <p:cNvSpPr>
              <a:spLocks noChangeShapeType="1"/>
            </p:cNvSpPr>
            <p:nvPr/>
          </p:nvSpPr>
          <p:spPr bwMode="auto">
            <a:xfrm>
              <a:off x="371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8" name="Line 586"/>
            <p:cNvSpPr>
              <a:spLocks noChangeShapeType="1"/>
            </p:cNvSpPr>
            <p:nvPr/>
          </p:nvSpPr>
          <p:spPr bwMode="auto">
            <a:xfrm>
              <a:off x="386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9" name="Line 587"/>
            <p:cNvSpPr>
              <a:spLocks noChangeShapeType="1"/>
            </p:cNvSpPr>
            <p:nvPr/>
          </p:nvSpPr>
          <p:spPr bwMode="auto">
            <a:xfrm>
              <a:off x="400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0" name="Line 588"/>
            <p:cNvSpPr>
              <a:spLocks noChangeShapeType="1"/>
            </p:cNvSpPr>
            <p:nvPr/>
          </p:nvSpPr>
          <p:spPr bwMode="auto">
            <a:xfrm>
              <a:off x="415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1" name="Line 589"/>
            <p:cNvSpPr>
              <a:spLocks noChangeShapeType="1"/>
            </p:cNvSpPr>
            <p:nvPr/>
          </p:nvSpPr>
          <p:spPr bwMode="auto">
            <a:xfrm>
              <a:off x="430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2" name="Line 590"/>
            <p:cNvSpPr>
              <a:spLocks noChangeShapeType="1"/>
            </p:cNvSpPr>
            <p:nvPr/>
          </p:nvSpPr>
          <p:spPr bwMode="auto">
            <a:xfrm>
              <a:off x="4451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3" name="Line 591"/>
            <p:cNvSpPr>
              <a:spLocks noChangeShapeType="1"/>
            </p:cNvSpPr>
            <p:nvPr/>
          </p:nvSpPr>
          <p:spPr bwMode="auto">
            <a:xfrm>
              <a:off x="459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4" name="Line 592"/>
            <p:cNvSpPr>
              <a:spLocks noChangeShapeType="1"/>
            </p:cNvSpPr>
            <p:nvPr/>
          </p:nvSpPr>
          <p:spPr bwMode="auto">
            <a:xfrm>
              <a:off x="4749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5" name="Line 593"/>
            <p:cNvSpPr>
              <a:spLocks noChangeShapeType="1"/>
            </p:cNvSpPr>
            <p:nvPr/>
          </p:nvSpPr>
          <p:spPr bwMode="auto">
            <a:xfrm>
              <a:off x="489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6" name="Line 594"/>
            <p:cNvSpPr>
              <a:spLocks noChangeShapeType="1"/>
            </p:cNvSpPr>
            <p:nvPr/>
          </p:nvSpPr>
          <p:spPr bwMode="auto">
            <a:xfrm>
              <a:off x="5039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7" name="Line 595"/>
            <p:cNvSpPr>
              <a:spLocks noChangeShapeType="1"/>
            </p:cNvSpPr>
            <p:nvPr/>
          </p:nvSpPr>
          <p:spPr bwMode="auto">
            <a:xfrm>
              <a:off x="518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8" name="Line 596"/>
            <p:cNvSpPr>
              <a:spLocks noChangeShapeType="1"/>
            </p:cNvSpPr>
            <p:nvPr/>
          </p:nvSpPr>
          <p:spPr bwMode="auto">
            <a:xfrm>
              <a:off x="5337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9" name="Rectangle 597"/>
            <p:cNvSpPr>
              <a:spLocks noChangeArrowheads="1"/>
            </p:cNvSpPr>
            <p:nvPr/>
          </p:nvSpPr>
          <p:spPr bwMode="auto">
            <a:xfrm>
              <a:off x="2856" y="3766"/>
              <a:ext cx="23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DIVG</a:t>
              </a:r>
              <a:endParaRPr lang="en-US"/>
            </a:p>
          </p:txBody>
        </p:sp>
        <p:sp>
          <p:nvSpPr>
            <p:cNvPr id="44630" name="Rectangle 598"/>
            <p:cNvSpPr>
              <a:spLocks noChangeArrowheads="1"/>
            </p:cNvSpPr>
            <p:nvPr/>
          </p:nvSpPr>
          <p:spPr bwMode="auto">
            <a:xfrm>
              <a:off x="4390" y="3766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COHE</a:t>
              </a:r>
              <a:endParaRPr lang="en-US"/>
            </a:p>
          </p:txBody>
        </p:sp>
        <p:sp>
          <p:nvSpPr>
            <p:cNvPr id="44631" name="Line 599"/>
            <p:cNvSpPr>
              <a:spLocks noChangeShapeType="1"/>
            </p:cNvSpPr>
            <p:nvPr/>
          </p:nvSpPr>
          <p:spPr bwMode="auto">
            <a:xfrm>
              <a:off x="2390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2" name="Line 600"/>
            <p:cNvSpPr>
              <a:spLocks noChangeShapeType="1"/>
            </p:cNvSpPr>
            <p:nvPr/>
          </p:nvSpPr>
          <p:spPr bwMode="auto">
            <a:xfrm>
              <a:off x="5482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3" name="Line 601"/>
            <p:cNvSpPr>
              <a:spLocks noChangeShapeType="1"/>
            </p:cNvSpPr>
            <p:nvPr/>
          </p:nvSpPr>
          <p:spPr bwMode="auto">
            <a:xfrm>
              <a:off x="3566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4" name="Rectangle 602"/>
            <p:cNvSpPr>
              <a:spLocks noChangeArrowheads="1"/>
            </p:cNvSpPr>
            <p:nvPr/>
          </p:nvSpPr>
          <p:spPr bwMode="auto">
            <a:xfrm rot="16200000">
              <a:off x="1616" y="2973"/>
              <a:ext cx="6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Memory Traffic</a:t>
              </a:r>
              <a:endParaRPr lang="en-US"/>
            </a:p>
          </p:txBody>
        </p:sp>
        <p:sp>
          <p:nvSpPr>
            <p:cNvPr id="44635" name="Rectangle 603"/>
            <p:cNvSpPr>
              <a:spLocks noChangeArrowheads="1"/>
            </p:cNvSpPr>
            <p:nvPr/>
          </p:nvSpPr>
          <p:spPr bwMode="auto">
            <a:xfrm rot="16200000">
              <a:off x="1562" y="2933"/>
              <a:ext cx="10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Normalized to Baseline</a:t>
              </a:r>
              <a:endParaRPr lang="en-US"/>
            </a:p>
          </p:txBody>
        </p:sp>
        <p:sp>
          <p:nvSpPr>
            <p:cNvPr id="44636" name="Rectangle 604"/>
            <p:cNvSpPr>
              <a:spLocks noChangeArrowheads="1"/>
            </p:cNvSpPr>
            <p:nvPr/>
          </p:nvSpPr>
          <p:spPr bwMode="auto">
            <a:xfrm>
              <a:off x="2734" y="2330"/>
              <a:ext cx="1183" cy="1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7" name="Rectangle 605"/>
            <p:cNvSpPr>
              <a:spLocks noChangeArrowheads="1"/>
            </p:cNvSpPr>
            <p:nvPr/>
          </p:nvSpPr>
          <p:spPr bwMode="auto">
            <a:xfrm>
              <a:off x="2787" y="2391"/>
              <a:ext cx="53" cy="54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8" name="Rectangle 606"/>
            <p:cNvSpPr>
              <a:spLocks noChangeArrowheads="1"/>
            </p:cNvSpPr>
            <p:nvPr/>
          </p:nvSpPr>
          <p:spPr bwMode="auto">
            <a:xfrm>
              <a:off x="2871" y="2353"/>
              <a:ext cx="4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TBC-AGE</a:t>
              </a:r>
              <a:endParaRPr lang="en-US"/>
            </a:p>
          </p:txBody>
        </p:sp>
        <p:sp>
          <p:nvSpPr>
            <p:cNvPr id="44639" name="Rectangle 607"/>
            <p:cNvSpPr>
              <a:spLocks noChangeArrowheads="1"/>
            </p:cNvSpPr>
            <p:nvPr/>
          </p:nvSpPr>
          <p:spPr bwMode="auto">
            <a:xfrm>
              <a:off x="3382" y="2391"/>
              <a:ext cx="54" cy="5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40" name="Rectangle 608"/>
            <p:cNvSpPr>
              <a:spLocks noChangeArrowheads="1"/>
            </p:cNvSpPr>
            <p:nvPr/>
          </p:nvSpPr>
          <p:spPr bwMode="auto">
            <a:xfrm>
              <a:off x="3466" y="2353"/>
              <a:ext cx="43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TBC-RRB</a:t>
              </a:r>
              <a:endParaRPr lang="en-US"/>
            </a:p>
          </p:txBody>
        </p:sp>
        <p:sp>
          <p:nvSpPr>
            <p:cNvPr id="44641" name="Line 609"/>
            <p:cNvSpPr>
              <a:spLocks noChangeShapeType="1"/>
            </p:cNvSpPr>
            <p:nvPr/>
          </p:nvSpPr>
          <p:spPr bwMode="auto">
            <a:xfrm>
              <a:off x="4058" y="2334"/>
              <a:ext cx="138" cy="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42" name="Rectangle 610"/>
            <p:cNvSpPr>
              <a:spLocks noChangeArrowheads="1"/>
            </p:cNvSpPr>
            <p:nvPr/>
          </p:nvSpPr>
          <p:spPr bwMode="auto">
            <a:xfrm>
              <a:off x="4230" y="2361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2.67x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2189D3C-431D-42D1-BD07-179C3ACBEBBB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 (2)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NVIDIA uses break instruction for loop exits</a:t>
            </a:r>
          </a:p>
          <a:p>
            <a:pPr lvl="1"/>
            <a:r>
              <a:rPr lang="en-US" smtClean="0"/>
              <a:t>That handles last example</a:t>
            </a:r>
          </a:p>
          <a:p>
            <a:r>
              <a:rPr lang="en-US" smtClean="0"/>
              <a:t>Our solution: Likely-Convergence Points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This paper: only used to capture loop-breaks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1371600" y="3352800"/>
            <a:ext cx="3429000" cy="609600"/>
            <a:chOff x="864" y="2112"/>
            <a:chExt cx="2064" cy="384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864" y="211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1152" y="2112"/>
              <a:ext cx="3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488" y="211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LPC</a:t>
              </a: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1824" y="211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LPos</a:t>
              </a: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2160" y="2112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ActiveThds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3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1488" y="2304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1824" y="2304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160" y="2304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1 2 3 4</a:t>
              </a:r>
            </a:p>
          </p:txBody>
        </p:sp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2496"/>
            <a:chExt cx="2064" cy="192"/>
          </a:xfrm>
        </p:grpSpPr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864" y="2496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1152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1488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1824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2160" y="2496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4267200"/>
            <a:ext cx="3429000" cy="304800"/>
            <a:chOff x="864" y="2688"/>
            <a:chExt cx="2064" cy="192"/>
          </a:xfrm>
        </p:grpSpPr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864" y="268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1152" y="26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1488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2160" y="268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1371600" y="4572000"/>
            <a:ext cx="3429000" cy="304800"/>
            <a:chOff x="864" y="2880"/>
            <a:chExt cx="2064" cy="192"/>
          </a:xfrm>
        </p:grpSpPr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864" y="288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205" name="Rectangle 29"/>
            <p:cNvSpPr>
              <a:spLocks noChangeArrowheads="1"/>
            </p:cNvSpPr>
            <p:nvPr/>
          </p:nvSpPr>
          <p:spPr bwMode="auto">
            <a:xfrm>
              <a:off x="1152" y="288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1488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07" name="Rectangle 31"/>
            <p:cNvSpPr>
              <a:spLocks noChangeArrowheads="1"/>
            </p:cNvSpPr>
            <p:nvPr/>
          </p:nvSpPr>
          <p:spPr bwMode="auto">
            <a:xfrm>
              <a:off x="1824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2160" y="2880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2 3 4</a:t>
              </a:r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1371600" y="4876800"/>
            <a:ext cx="3429000" cy="304800"/>
            <a:chOff x="864" y="3072"/>
            <a:chExt cx="2064" cy="192"/>
          </a:xfrm>
        </p:grpSpPr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14" name="Rectangle 38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1371600" y="4572000"/>
            <a:ext cx="3429000" cy="304800"/>
            <a:chOff x="864" y="2880"/>
            <a:chExt cx="2064" cy="192"/>
          </a:xfrm>
        </p:grpSpPr>
        <p:sp>
          <p:nvSpPr>
            <p:cNvPr id="50216" name="Rectangle 40"/>
            <p:cNvSpPr>
              <a:spLocks noChangeArrowheads="1"/>
            </p:cNvSpPr>
            <p:nvPr/>
          </p:nvSpPr>
          <p:spPr bwMode="auto">
            <a:xfrm>
              <a:off x="864" y="288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1152" y="288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1488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19" name="Rectangle 43"/>
            <p:cNvSpPr>
              <a:spLocks noChangeArrowheads="1"/>
            </p:cNvSpPr>
            <p:nvPr/>
          </p:nvSpPr>
          <p:spPr bwMode="auto">
            <a:xfrm>
              <a:off x="1824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2160" y="2880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3 4</a:t>
              </a:r>
            </a:p>
          </p:txBody>
        </p:sp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3072"/>
            <a:chExt cx="2064" cy="192"/>
          </a:xfrm>
        </p:grpSpPr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26" name="Rectangle 50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50227" name="Freeform 51"/>
          <p:cNvSpPr>
            <a:spLocks/>
          </p:cNvSpPr>
          <p:nvPr/>
        </p:nvSpPr>
        <p:spPr bwMode="auto">
          <a:xfrm>
            <a:off x="4876800" y="4114800"/>
            <a:ext cx="533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0" y="0"/>
              </a:cxn>
            </a:cxnLst>
            <a:rect l="0" t="0" r="r" b="b"/>
            <a:pathLst>
              <a:path w="336" h="576">
                <a:moveTo>
                  <a:pt x="0" y="576"/>
                </a:moveTo>
                <a:cubicBezTo>
                  <a:pt x="168" y="480"/>
                  <a:pt x="336" y="384"/>
                  <a:pt x="336" y="288"/>
                </a:cubicBezTo>
                <a:cubicBezTo>
                  <a:pt x="336" y="192"/>
                  <a:pt x="168" y="96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1371600" y="4267200"/>
            <a:ext cx="3429000" cy="304800"/>
            <a:chOff x="864" y="2688"/>
            <a:chExt cx="2064" cy="192"/>
          </a:xfrm>
        </p:grpSpPr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864" y="268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1152" y="26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31" name="Rectangle 55"/>
            <p:cNvSpPr>
              <a:spLocks noChangeArrowheads="1"/>
            </p:cNvSpPr>
            <p:nvPr/>
          </p:nvSpPr>
          <p:spPr bwMode="auto">
            <a:xfrm>
              <a:off x="1488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1824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3" name="Rectangle 57"/>
            <p:cNvSpPr>
              <a:spLocks noChangeArrowheads="1"/>
            </p:cNvSpPr>
            <p:nvPr/>
          </p:nvSpPr>
          <p:spPr bwMode="auto">
            <a:xfrm>
              <a:off x="2160" y="268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50234" name="Group 58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3072"/>
            <a:chExt cx="2064" cy="192"/>
          </a:xfrm>
        </p:grpSpPr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37" name="Rectangle 61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38" name="Rectangle 62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1 2</a:t>
              </a:r>
            </a:p>
          </p:txBody>
        </p:sp>
      </p:grpSp>
      <p:sp>
        <p:nvSpPr>
          <p:cNvPr id="50240" name="Line 64"/>
          <p:cNvSpPr>
            <a:spLocks noChangeShapeType="1"/>
          </p:cNvSpPr>
          <p:nvPr/>
        </p:nvSpPr>
        <p:spPr bwMode="auto">
          <a:xfrm flipV="1">
            <a:off x="4876800" y="38862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auto">
          <a:xfrm>
            <a:off x="5638800" y="36576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Convergence!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animBg="1"/>
      <p:bldP spid="50227" grpId="1" animBg="1"/>
      <p:bldP spid="50240" grpId="0" animBg="1"/>
      <p:bldP spid="502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DED5D9-F5B8-4934-9BBD-8C0124B1947E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 (3)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Applies to both per-warp stack (PDOM) and thread block compaction (TBC)</a:t>
            </a:r>
          </a:p>
          <a:p>
            <a:pPr lvl="1"/>
            <a:r>
              <a:rPr lang="en-US" smtClean="0"/>
              <a:t>Enable more threads grouping for TBC </a:t>
            </a:r>
          </a:p>
          <a:p>
            <a:pPr lvl="1"/>
            <a:r>
              <a:rPr lang="en-US" smtClean="0"/>
              <a:t>Side effect: Reduce stack usage in some case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5743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7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ADA4BC0-F136-477D-8C0D-32091CF586EA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SIMT Execution Model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2971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A: K = A[tid.x];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6151" name="Line 76"/>
          <p:cNvSpPr>
            <a:spLocks noChangeShapeType="1"/>
          </p:cNvSpPr>
          <p:nvPr/>
        </p:nvSpPr>
        <p:spPr bwMode="auto">
          <a:xfrm>
            <a:off x="5486400" y="1676400"/>
            <a:ext cx="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6152" name="Text Box 83"/>
          <p:cNvSpPr txBox="1">
            <a:spLocks noChangeArrowheads="1"/>
          </p:cNvSpPr>
          <p:nvPr/>
        </p:nvSpPr>
        <p:spPr bwMode="auto">
          <a:xfrm>
            <a:off x="5486400" y="41910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2895600" y="487680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u="sng"/>
              <a:t>Branch Divergence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6172200" y="2286000"/>
            <a:ext cx="2514600" cy="304800"/>
            <a:chOff x="3888" y="1440"/>
            <a:chExt cx="1584" cy="192"/>
          </a:xfrm>
        </p:grpSpPr>
        <p:sp>
          <p:nvSpPr>
            <p:cNvPr id="6221" name="Rectangle 104"/>
            <p:cNvSpPr>
              <a:spLocks noChangeArrowheads="1"/>
            </p:cNvSpPr>
            <p:nvPr/>
          </p:nvSpPr>
          <p:spPr bwMode="auto">
            <a:xfrm>
              <a:off x="3888" y="144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222" name="Rectangle 105"/>
            <p:cNvSpPr>
              <a:spLocks noChangeArrowheads="1"/>
            </p:cNvSpPr>
            <p:nvPr/>
          </p:nvSpPr>
          <p:spPr bwMode="auto">
            <a:xfrm>
              <a:off x="4176" y="144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23" name="Rectangle 106"/>
            <p:cNvSpPr>
              <a:spLocks noChangeArrowheads="1"/>
            </p:cNvSpPr>
            <p:nvPr/>
          </p:nvSpPr>
          <p:spPr bwMode="auto">
            <a:xfrm>
              <a:off x="4464" y="1440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0011</a:t>
              </a:r>
            </a:p>
          </p:txBody>
        </p:sp>
      </p:grp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6172200" y="2590800"/>
            <a:ext cx="2514600" cy="304800"/>
            <a:chOff x="3888" y="1632"/>
            <a:chExt cx="1584" cy="192"/>
          </a:xfrm>
        </p:grpSpPr>
        <p:sp>
          <p:nvSpPr>
            <p:cNvPr id="6218" name="Rectangle 107"/>
            <p:cNvSpPr>
              <a:spLocks noChangeArrowheads="1"/>
            </p:cNvSpPr>
            <p:nvPr/>
          </p:nvSpPr>
          <p:spPr bwMode="auto">
            <a:xfrm>
              <a:off x="3888" y="163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19" name="Rectangle 108"/>
            <p:cNvSpPr>
              <a:spLocks noChangeArrowheads="1"/>
            </p:cNvSpPr>
            <p:nvPr/>
          </p:nvSpPr>
          <p:spPr bwMode="auto">
            <a:xfrm>
              <a:off x="4176" y="163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20" name="Rectangle 109"/>
            <p:cNvSpPr>
              <a:spLocks noChangeArrowheads="1"/>
            </p:cNvSpPr>
            <p:nvPr/>
          </p:nvSpPr>
          <p:spPr bwMode="auto">
            <a:xfrm>
              <a:off x="4464" y="163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1100</a:t>
              </a: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6172200" y="1676400"/>
            <a:ext cx="2514600" cy="609600"/>
            <a:chOff x="3888" y="1056"/>
            <a:chExt cx="1584" cy="384"/>
          </a:xfrm>
        </p:grpSpPr>
        <p:grpSp>
          <p:nvGrpSpPr>
            <p:cNvPr id="6210" name="Group 110"/>
            <p:cNvGrpSpPr>
              <a:grpSpLocks/>
            </p:cNvGrpSpPr>
            <p:nvPr/>
          </p:nvGrpSpPr>
          <p:grpSpPr bwMode="auto">
            <a:xfrm>
              <a:off x="3888" y="1248"/>
              <a:ext cx="1584" cy="192"/>
              <a:chOff x="3888" y="1248"/>
              <a:chExt cx="1584" cy="192"/>
            </a:xfrm>
          </p:grpSpPr>
          <p:sp>
            <p:nvSpPr>
              <p:cNvPr id="6215" name="Rectangle 101"/>
              <p:cNvSpPr>
                <a:spLocks noChangeArrowheads="1"/>
              </p:cNvSpPr>
              <p:nvPr/>
            </p:nvSpPr>
            <p:spPr bwMode="auto">
              <a:xfrm>
                <a:off x="3888" y="1248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B</a:t>
                </a:r>
              </a:p>
            </p:txBody>
          </p:sp>
          <p:sp>
            <p:nvSpPr>
              <p:cNvPr id="6216" name="Rectangle 102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-</a:t>
                </a:r>
              </a:p>
            </p:txBody>
          </p:sp>
          <p:sp>
            <p:nvSpPr>
              <p:cNvPr id="6217" name="Rectangle 103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00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1111</a:t>
                </a:r>
              </a:p>
            </p:txBody>
          </p:sp>
        </p:grpSp>
        <p:grpSp>
          <p:nvGrpSpPr>
            <p:cNvPr id="6211" name="Group 113"/>
            <p:cNvGrpSpPr>
              <a:grpSpLocks/>
            </p:cNvGrpSpPr>
            <p:nvPr/>
          </p:nvGrpSpPr>
          <p:grpSpPr bwMode="auto">
            <a:xfrm>
              <a:off x="3888" y="1056"/>
              <a:ext cx="1584" cy="192"/>
              <a:chOff x="3888" y="1248"/>
              <a:chExt cx="1584" cy="192"/>
            </a:xfrm>
          </p:grpSpPr>
          <p:sp>
            <p:nvSpPr>
              <p:cNvPr id="6212" name="Rectangle 114"/>
              <p:cNvSpPr>
                <a:spLocks noChangeArrowheads="1"/>
              </p:cNvSpPr>
              <p:nvPr/>
            </p:nvSpPr>
            <p:spPr bwMode="auto">
              <a:xfrm>
                <a:off x="3888" y="1248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PC</a:t>
                </a:r>
              </a:p>
            </p:txBody>
          </p:sp>
          <p:sp>
            <p:nvSpPr>
              <p:cNvPr id="6213" name="Rectangle 115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RPC</a:t>
                </a:r>
              </a:p>
            </p:txBody>
          </p:sp>
          <p:sp>
            <p:nvSpPr>
              <p:cNvPr id="6214" name="Rectangle 116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Active Mask</a:t>
                </a:r>
              </a:p>
            </p:txBody>
          </p:sp>
        </p:grp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6172200" y="1981200"/>
            <a:ext cx="2514600" cy="304800"/>
            <a:chOff x="3888" y="1248"/>
            <a:chExt cx="1584" cy="192"/>
          </a:xfrm>
        </p:grpSpPr>
        <p:sp>
          <p:nvSpPr>
            <p:cNvPr id="6207" name="Rectangle 118"/>
            <p:cNvSpPr>
              <a:spLocks noChangeArrowheads="1"/>
            </p:cNvSpPr>
            <p:nvPr/>
          </p:nvSpPr>
          <p:spPr bwMode="auto">
            <a:xfrm>
              <a:off x="3888" y="124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08" name="Rectangle 119"/>
            <p:cNvSpPr>
              <a:spLocks noChangeArrowheads="1"/>
            </p:cNvSpPr>
            <p:nvPr/>
          </p:nvSpPr>
          <p:spPr bwMode="auto">
            <a:xfrm>
              <a:off x="4176" y="124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6209" name="Rectangle 120"/>
            <p:cNvSpPr>
              <a:spLocks noChangeArrowheads="1"/>
            </p:cNvSpPr>
            <p:nvPr/>
          </p:nvSpPr>
          <p:spPr bwMode="auto">
            <a:xfrm>
              <a:off x="4464" y="1248"/>
              <a:ext cx="100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1111</a:t>
              </a:r>
            </a:p>
          </p:txBody>
        </p:sp>
      </p:grpSp>
      <p:grpSp>
        <p:nvGrpSpPr>
          <p:cNvPr id="9" name="Group 147"/>
          <p:cNvGrpSpPr>
            <a:grpSpLocks/>
          </p:cNvGrpSpPr>
          <p:nvPr/>
        </p:nvGrpSpPr>
        <p:grpSpPr bwMode="auto">
          <a:xfrm>
            <a:off x="3505200" y="1905000"/>
            <a:ext cx="1752600" cy="457200"/>
            <a:chOff x="2208" y="1392"/>
            <a:chExt cx="1104" cy="288"/>
          </a:xfrm>
        </p:grpSpPr>
        <p:sp>
          <p:nvSpPr>
            <p:cNvPr id="6195" name="Rectangle 27"/>
            <p:cNvSpPr>
              <a:spLocks noChangeArrowheads="1"/>
            </p:cNvSpPr>
            <p:nvPr/>
          </p:nvSpPr>
          <p:spPr bwMode="auto">
            <a:xfrm>
              <a:off x="2448" y="1392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96" name="Rectangle 93"/>
            <p:cNvSpPr>
              <a:spLocks noChangeArrowheads="1"/>
            </p:cNvSpPr>
            <p:nvPr/>
          </p:nvSpPr>
          <p:spPr bwMode="auto">
            <a:xfrm>
              <a:off x="2208" y="139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6197" name="Rectangle 126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98" name="Rectangle 127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99" name="Rectangle 128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200" name="Rectangle 129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3505200" y="2362200"/>
            <a:ext cx="1752600" cy="457200"/>
            <a:chOff x="2208" y="1680"/>
            <a:chExt cx="1104" cy="288"/>
          </a:xfrm>
        </p:grpSpPr>
        <p:sp>
          <p:nvSpPr>
            <p:cNvPr id="6189" name="Rectangle 37"/>
            <p:cNvSpPr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90" name="Rectangle 94"/>
            <p:cNvSpPr>
              <a:spLocks noChangeArrowheads="1"/>
            </p:cNvSpPr>
            <p:nvPr/>
          </p:nvSpPr>
          <p:spPr bwMode="auto">
            <a:xfrm>
              <a:off x="2208" y="1680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6191" name="Rectangle 13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92" name="Rectangle 131"/>
            <p:cNvSpPr>
              <a:spLocks noChangeArrowheads="1"/>
            </p:cNvSpPr>
            <p:nvPr/>
          </p:nvSpPr>
          <p:spPr bwMode="auto">
            <a:xfrm>
              <a:off x="2688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93" name="Rectangle 132"/>
            <p:cNvSpPr>
              <a:spLocks noChangeArrowheads="1"/>
            </p:cNvSpPr>
            <p:nvPr/>
          </p:nvSpPr>
          <p:spPr bwMode="auto">
            <a:xfrm>
              <a:off x="2880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94" name="Rectangle 133"/>
            <p:cNvSpPr>
              <a:spLocks noChangeArrowheads="1"/>
            </p:cNvSpPr>
            <p:nvPr/>
          </p:nvSpPr>
          <p:spPr bwMode="auto">
            <a:xfrm>
              <a:off x="3072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1" name="Group 149"/>
          <p:cNvGrpSpPr>
            <a:grpSpLocks/>
          </p:cNvGrpSpPr>
          <p:nvPr/>
        </p:nvGrpSpPr>
        <p:grpSpPr bwMode="auto">
          <a:xfrm>
            <a:off x="3505200" y="2895600"/>
            <a:ext cx="1752600" cy="457200"/>
            <a:chOff x="2208" y="2016"/>
            <a:chExt cx="1104" cy="288"/>
          </a:xfrm>
        </p:grpSpPr>
        <p:sp>
          <p:nvSpPr>
            <p:cNvPr id="6183" name="Rectangle 47"/>
            <p:cNvSpPr>
              <a:spLocks noChangeArrowheads="1"/>
            </p:cNvSpPr>
            <p:nvPr/>
          </p:nvSpPr>
          <p:spPr bwMode="auto">
            <a:xfrm>
              <a:off x="2448" y="2016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84" name="Rectangle 80"/>
            <p:cNvSpPr>
              <a:spLocks noChangeArrowheads="1"/>
            </p:cNvSpPr>
            <p:nvPr/>
          </p:nvSpPr>
          <p:spPr bwMode="auto">
            <a:xfrm>
              <a:off x="2208" y="2016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6185" name="Rectangle 134"/>
            <p:cNvSpPr>
              <a:spLocks noChangeArrowheads="1"/>
            </p:cNvSpPr>
            <p:nvPr/>
          </p:nvSpPr>
          <p:spPr bwMode="auto">
            <a:xfrm>
              <a:off x="2496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86" name="Rectangle 13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87" name="Rectangle 136"/>
            <p:cNvSpPr>
              <a:spLocks noChangeArrowheads="1"/>
            </p:cNvSpPr>
            <p:nvPr/>
          </p:nvSpPr>
          <p:spPr bwMode="auto">
            <a:xfrm>
              <a:off x="2880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8" name="Rectangle 137"/>
            <p:cNvSpPr>
              <a:spLocks noChangeArrowheads="1"/>
            </p:cNvSpPr>
            <p:nvPr/>
          </p:nvSpPr>
          <p:spPr bwMode="auto">
            <a:xfrm>
              <a:off x="3072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3505200" y="3429000"/>
            <a:ext cx="1752600" cy="457200"/>
            <a:chOff x="2208" y="2352"/>
            <a:chExt cx="1104" cy="288"/>
          </a:xfrm>
        </p:grpSpPr>
        <p:sp>
          <p:nvSpPr>
            <p:cNvPr id="6177" name="Rectangle 57"/>
            <p:cNvSpPr>
              <a:spLocks noChangeArrowheads="1"/>
            </p:cNvSpPr>
            <p:nvPr/>
          </p:nvSpPr>
          <p:spPr bwMode="auto">
            <a:xfrm>
              <a:off x="2448" y="2352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78" name="Rectangle 81"/>
            <p:cNvSpPr>
              <a:spLocks noChangeArrowheads="1"/>
            </p:cNvSpPr>
            <p:nvPr/>
          </p:nvSpPr>
          <p:spPr bwMode="auto">
            <a:xfrm>
              <a:off x="2208" y="235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6179" name="Rectangle 138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0" name="Rectangle 139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1" name="Rectangle 140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82" name="Rectangle 141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3505200" y="3962400"/>
            <a:ext cx="1752600" cy="457200"/>
            <a:chOff x="2208" y="2688"/>
            <a:chExt cx="1104" cy="288"/>
          </a:xfrm>
        </p:grpSpPr>
        <p:sp>
          <p:nvSpPr>
            <p:cNvPr id="6171" name="Rectangle 67"/>
            <p:cNvSpPr>
              <a:spLocks noChangeArrowheads="1"/>
            </p:cNvSpPr>
            <p:nvPr/>
          </p:nvSpPr>
          <p:spPr bwMode="auto">
            <a:xfrm>
              <a:off x="2448" y="2688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72" name="Rectangle 82"/>
            <p:cNvSpPr>
              <a:spLocks noChangeArrowheads="1"/>
            </p:cNvSpPr>
            <p:nvPr/>
          </p:nvSpPr>
          <p:spPr bwMode="auto">
            <a:xfrm>
              <a:off x="2208" y="2688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6173" name="Rectangle 142"/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74" name="Rectangle 143"/>
            <p:cNvSpPr>
              <a:spLocks noChangeArrowheads="1"/>
            </p:cNvSpPr>
            <p:nvPr/>
          </p:nvSpPr>
          <p:spPr bwMode="auto">
            <a:xfrm>
              <a:off x="2688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75" name="Rectangle 144"/>
            <p:cNvSpPr>
              <a:spLocks noChangeArrowheads="1"/>
            </p:cNvSpPr>
            <p:nvPr/>
          </p:nvSpPr>
          <p:spPr bwMode="auto">
            <a:xfrm>
              <a:off x="2880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76" name="Rectangle 145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3429000" y="2819400"/>
            <a:ext cx="5476875" cy="1143000"/>
            <a:chOff x="2160" y="1968"/>
            <a:chExt cx="3450" cy="720"/>
          </a:xfrm>
        </p:grpSpPr>
        <p:sp>
          <p:nvSpPr>
            <p:cNvPr id="6168" name="Rectangle 84"/>
            <p:cNvSpPr>
              <a:spLocks noChangeArrowheads="1"/>
            </p:cNvSpPr>
            <p:nvPr/>
          </p:nvSpPr>
          <p:spPr bwMode="auto">
            <a:xfrm>
              <a:off x="2160" y="1968"/>
              <a:ext cx="1200" cy="7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69" name="Text Box 85"/>
            <p:cNvSpPr txBox="1">
              <a:spLocks noChangeArrowheads="1"/>
            </p:cNvSpPr>
            <p:nvPr/>
          </p:nvSpPr>
          <p:spPr bwMode="auto">
            <a:xfrm>
              <a:off x="3552" y="2114"/>
              <a:ext cx="20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50% SIMD Efficiency!</a:t>
              </a:r>
            </a:p>
          </p:txBody>
        </p:sp>
        <p:sp>
          <p:nvSpPr>
            <p:cNvPr id="6170" name="Line 86"/>
            <p:cNvSpPr>
              <a:spLocks noChangeShapeType="1"/>
            </p:cNvSpPr>
            <p:nvPr/>
          </p:nvSpPr>
          <p:spPr bwMode="auto">
            <a:xfrm flipV="1">
              <a:off x="3360" y="2256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4114800" y="2667000"/>
            <a:ext cx="690563" cy="384175"/>
            <a:chOff x="3195" y="2015"/>
            <a:chExt cx="435" cy="242"/>
          </a:xfrm>
        </p:grpSpPr>
        <p:sp>
          <p:nvSpPr>
            <p:cNvPr id="6166" name="AutoShape 89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67" name="AutoShape 90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232525" y="12557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Reconvergence Stack</a:t>
            </a:r>
          </a:p>
        </p:txBody>
      </p:sp>
      <p:sp>
        <p:nvSpPr>
          <p:cNvPr id="6227" name="Rectangle 107"/>
          <p:cNvSpPr>
            <a:spLocks noChangeArrowheads="1"/>
          </p:cNvSpPr>
          <p:nvPr/>
        </p:nvSpPr>
        <p:spPr bwMode="auto">
          <a:xfrm>
            <a:off x="6172200" y="25908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33400" y="1447800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A[] = {4,8,12,16};</a:t>
            </a: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895600" y="5638800"/>
            <a:ext cx="581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In some cases: SIMD Efficiency </a:t>
            </a:r>
            <a:r>
              <a:rPr lang="en-US" sz="2400" b="1">
                <a:sym typeface="Wingdings" pitchFamily="2" charset="2"/>
              </a:rPr>
              <a:t>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4" grpId="0"/>
      <p:bldP spid="6225" grpId="0"/>
      <p:bldP spid="6227" grpId="0" animBg="1"/>
      <p:bldP spid="6227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E2C166-740A-480C-A661-DF1AC0E1982A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Warp Formation </a:t>
            </a:r>
            <a:br>
              <a:rPr lang="en-US" smtClean="0"/>
            </a:br>
            <a:r>
              <a:rPr lang="en-US" sz="2000" b="1" smtClean="0"/>
              <a:t>(W. Fung et al., MICRO 2007)</a:t>
            </a:r>
          </a:p>
        </p:txBody>
      </p:sp>
      <p:sp>
        <p:nvSpPr>
          <p:cNvPr id="7184" name="Line 69"/>
          <p:cNvSpPr>
            <a:spLocks noChangeShapeType="1"/>
          </p:cNvSpPr>
          <p:nvPr/>
        </p:nvSpPr>
        <p:spPr bwMode="auto">
          <a:xfrm>
            <a:off x="533400" y="16764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7185" name="Text Box 70"/>
          <p:cNvSpPr txBox="1">
            <a:spLocks noChangeArrowheads="1"/>
          </p:cNvSpPr>
          <p:nvPr/>
        </p:nvSpPr>
        <p:spPr bwMode="auto">
          <a:xfrm>
            <a:off x="74613" y="3886200"/>
            <a:ext cx="458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7236" name="Group 68"/>
          <p:cNvGrpSpPr>
            <a:grpSpLocks/>
          </p:cNvGrpSpPr>
          <p:nvPr/>
        </p:nvGrpSpPr>
        <p:grpSpPr bwMode="auto">
          <a:xfrm>
            <a:off x="762000" y="1295400"/>
            <a:ext cx="1600200" cy="4343400"/>
            <a:chOff x="480" y="816"/>
            <a:chExt cx="1104" cy="2736"/>
          </a:xfrm>
        </p:grpSpPr>
        <p:sp>
          <p:nvSpPr>
            <p:cNvPr id="7174" name="Rectangle 29"/>
            <p:cNvSpPr>
              <a:spLocks noChangeArrowheads="1"/>
            </p:cNvSpPr>
            <p:nvPr/>
          </p:nvSpPr>
          <p:spPr bwMode="auto">
            <a:xfrm>
              <a:off x="720" y="1056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75" name="Rectangle 38"/>
            <p:cNvSpPr>
              <a:spLocks noChangeArrowheads="1"/>
            </p:cNvSpPr>
            <p:nvPr/>
          </p:nvSpPr>
          <p:spPr bwMode="auto">
            <a:xfrm>
              <a:off x="480" y="1056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176" name="Rectangle 40"/>
            <p:cNvSpPr>
              <a:spLocks noChangeArrowheads="1"/>
            </p:cNvSpPr>
            <p:nvPr/>
          </p:nvSpPr>
          <p:spPr bwMode="auto">
            <a:xfrm>
              <a:off x="720" y="2208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2 -- --</a:t>
              </a:r>
            </a:p>
          </p:txBody>
        </p:sp>
        <p:sp>
          <p:nvSpPr>
            <p:cNvPr id="7177" name="Rectangle 45"/>
            <p:cNvSpPr>
              <a:spLocks noChangeArrowheads="1"/>
            </p:cNvSpPr>
            <p:nvPr/>
          </p:nvSpPr>
          <p:spPr bwMode="auto">
            <a:xfrm>
              <a:off x="480" y="2208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178" name="Rectangle 47"/>
            <p:cNvSpPr>
              <a:spLocks noChangeArrowheads="1"/>
            </p:cNvSpPr>
            <p:nvPr/>
          </p:nvSpPr>
          <p:spPr bwMode="auto">
            <a:xfrm>
              <a:off x="720" y="278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 -- 3 4</a:t>
              </a:r>
            </a:p>
          </p:txBody>
        </p:sp>
        <p:sp>
          <p:nvSpPr>
            <p:cNvPr id="7179" name="Rectangle 52"/>
            <p:cNvSpPr>
              <a:spLocks noChangeArrowheads="1"/>
            </p:cNvSpPr>
            <p:nvPr/>
          </p:nvSpPr>
          <p:spPr bwMode="auto">
            <a:xfrm>
              <a:off x="480" y="278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180" name="Rectangle 18"/>
            <p:cNvSpPr>
              <a:spLocks noChangeArrowheads="1"/>
            </p:cNvSpPr>
            <p:nvPr/>
          </p:nvSpPr>
          <p:spPr bwMode="auto">
            <a:xfrm>
              <a:off x="720" y="3360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81" name="Rectangle 53"/>
            <p:cNvSpPr>
              <a:spLocks noChangeArrowheads="1"/>
            </p:cNvSpPr>
            <p:nvPr/>
          </p:nvSpPr>
          <p:spPr bwMode="auto">
            <a:xfrm>
              <a:off x="480" y="3360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182" name="Rectangle 59"/>
            <p:cNvSpPr>
              <a:spLocks noChangeArrowheads="1"/>
            </p:cNvSpPr>
            <p:nvPr/>
          </p:nvSpPr>
          <p:spPr bwMode="auto">
            <a:xfrm>
              <a:off x="720" y="1632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83" name="Rectangle 68"/>
            <p:cNvSpPr>
              <a:spLocks noChangeArrowheads="1"/>
            </p:cNvSpPr>
            <p:nvPr/>
          </p:nvSpPr>
          <p:spPr bwMode="auto">
            <a:xfrm>
              <a:off x="480" y="1632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186" name="Text Box 196"/>
            <p:cNvSpPr txBox="1">
              <a:spLocks noChangeArrowheads="1"/>
            </p:cNvSpPr>
            <p:nvPr/>
          </p:nvSpPr>
          <p:spPr bwMode="auto">
            <a:xfrm>
              <a:off x="720" y="816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0</a:t>
              </a:r>
            </a:p>
          </p:txBody>
        </p:sp>
      </p:grpSp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2514600" y="1295400"/>
            <a:ext cx="1600200" cy="4648200"/>
            <a:chOff x="1728" y="624"/>
            <a:chExt cx="1104" cy="2928"/>
          </a:xfrm>
        </p:grpSpPr>
        <p:sp>
          <p:nvSpPr>
            <p:cNvPr id="7214" name="Rectangle 86"/>
            <p:cNvSpPr>
              <a:spLocks noChangeArrowheads="1"/>
            </p:cNvSpPr>
            <p:nvPr/>
          </p:nvSpPr>
          <p:spPr bwMode="auto">
            <a:xfrm>
              <a:off x="1968" y="105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 </a:t>
              </a:r>
            </a:p>
          </p:txBody>
        </p:sp>
        <p:sp>
          <p:nvSpPr>
            <p:cNvPr id="7215" name="Rectangle 95"/>
            <p:cNvSpPr>
              <a:spLocks noChangeArrowheads="1"/>
            </p:cNvSpPr>
            <p:nvPr/>
          </p:nvSpPr>
          <p:spPr bwMode="auto">
            <a:xfrm>
              <a:off x="1728" y="105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216" name="Rectangle 97"/>
            <p:cNvSpPr>
              <a:spLocks noChangeArrowheads="1"/>
            </p:cNvSpPr>
            <p:nvPr/>
          </p:nvSpPr>
          <p:spPr bwMode="auto">
            <a:xfrm>
              <a:off x="196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5 -- 7 8</a:t>
              </a:r>
            </a:p>
          </p:txBody>
        </p:sp>
        <p:sp>
          <p:nvSpPr>
            <p:cNvPr id="7217" name="Rectangle 102"/>
            <p:cNvSpPr>
              <a:spLocks noChangeArrowheads="1"/>
            </p:cNvSpPr>
            <p:nvPr/>
          </p:nvSpPr>
          <p:spPr bwMode="auto">
            <a:xfrm>
              <a:off x="172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218" name="Rectangle 104"/>
            <p:cNvSpPr>
              <a:spLocks noChangeArrowheads="1"/>
            </p:cNvSpPr>
            <p:nvPr/>
          </p:nvSpPr>
          <p:spPr bwMode="auto">
            <a:xfrm>
              <a:off x="1968" y="2784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-- 6 -- --</a:t>
              </a:r>
            </a:p>
          </p:txBody>
        </p:sp>
        <p:sp>
          <p:nvSpPr>
            <p:cNvPr id="7219" name="Rectangle 109"/>
            <p:cNvSpPr>
              <a:spLocks noChangeArrowheads="1"/>
            </p:cNvSpPr>
            <p:nvPr/>
          </p:nvSpPr>
          <p:spPr bwMode="auto">
            <a:xfrm>
              <a:off x="1728" y="2784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220" name="Rectangle 112"/>
            <p:cNvSpPr>
              <a:spLocks noChangeArrowheads="1"/>
            </p:cNvSpPr>
            <p:nvPr/>
          </p:nvSpPr>
          <p:spPr bwMode="auto">
            <a:xfrm>
              <a:off x="1968" y="3360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</a:t>
              </a:r>
            </a:p>
          </p:txBody>
        </p:sp>
        <p:sp>
          <p:nvSpPr>
            <p:cNvPr id="7221" name="Rectangle 121"/>
            <p:cNvSpPr>
              <a:spLocks noChangeArrowheads="1"/>
            </p:cNvSpPr>
            <p:nvPr/>
          </p:nvSpPr>
          <p:spPr bwMode="auto">
            <a:xfrm>
              <a:off x="1728" y="3360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222" name="Rectangle 124"/>
            <p:cNvSpPr>
              <a:spLocks noChangeArrowheads="1"/>
            </p:cNvSpPr>
            <p:nvPr/>
          </p:nvSpPr>
          <p:spPr bwMode="auto">
            <a:xfrm>
              <a:off x="1968" y="1632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</a:t>
              </a:r>
            </a:p>
          </p:txBody>
        </p:sp>
        <p:sp>
          <p:nvSpPr>
            <p:cNvPr id="7223" name="Rectangle 133"/>
            <p:cNvSpPr>
              <a:spLocks noChangeArrowheads="1"/>
            </p:cNvSpPr>
            <p:nvPr/>
          </p:nvSpPr>
          <p:spPr bwMode="auto">
            <a:xfrm>
              <a:off x="1728" y="1632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224" name="Text Box 197"/>
            <p:cNvSpPr txBox="1">
              <a:spLocks noChangeArrowheads="1"/>
            </p:cNvSpPr>
            <p:nvPr/>
          </p:nvSpPr>
          <p:spPr bwMode="auto">
            <a:xfrm>
              <a:off x="2016" y="624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1</a:t>
              </a:r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4267200" y="1295400"/>
            <a:ext cx="1600200" cy="4953000"/>
            <a:chOff x="2976" y="624"/>
            <a:chExt cx="1104" cy="3120"/>
          </a:xfrm>
        </p:grpSpPr>
        <p:sp>
          <p:nvSpPr>
            <p:cNvPr id="7203" name="Rectangle 148"/>
            <p:cNvSpPr>
              <a:spLocks noChangeArrowheads="1"/>
            </p:cNvSpPr>
            <p:nvPr/>
          </p:nvSpPr>
          <p:spPr bwMode="auto">
            <a:xfrm>
              <a:off x="3216" y="124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04" name="Rectangle 157"/>
            <p:cNvSpPr>
              <a:spLocks noChangeArrowheads="1"/>
            </p:cNvSpPr>
            <p:nvPr/>
          </p:nvSpPr>
          <p:spPr bwMode="auto">
            <a:xfrm>
              <a:off x="2976" y="124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205" name="Rectangle 159"/>
            <p:cNvSpPr>
              <a:spLocks noChangeArrowheads="1"/>
            </p:cNvSpPr>
            <p:nvPr/>
          </p:nvSpPr>
          <p:spPr bwMode="auto">
            <a:xfrm>
              <a:off x="3216" y="240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 -- 11 12</a:t>
              </a:r>
            </a:p>
          </p:txBody>
        </p:sp>
        <p:sp>
          <p:nvSpPr>
            <p:cNvPr id="7206" name="Rectangle 164"/>
            <p:cNvSpPr>
              <a:spLocks noChangeArrowheads="1"/>
            </p:cNvSpPr>
            <p:nvPr/>
          </p:nvSpPr>
          <p:spPr bwMode="auto">
            <a:xfrm>
              <a:off x="2976" y="2400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207" name="Rectangle 166"/>
            <p:cNvSpPr>
              <a:spLocks noChangeArrowheads="1"/>
            </p:cNvSpPr>
            <p:nvPr/>
          </p:nvSpPr>
          <p:spPr bwMode="auto">
            <a:xfrm>
              <a:off x="3216" y="297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10 -- --</a:t>
              </a:r>
            </a:p>
          </p:txBody>
        </p:sp>
        <p:sp>
          <p:nvSpPr>
            <p:cNvPr id="7208" name="Rectangle 171"/>
            <p:cNvSpPr>
              <a:spLocks noChangeArrowheads="1"/>
            </p:cNvSpPr>
            <p:nvPr/>
          </p:nvSpPr>
          <p:spPr bwMode="auto">
            <a:xfrm>
              <a:off x="2976" y="2976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209" name="Rectangle 174"/>
            <p:cNvSpPr>
              <a:spLocks noChangeArrowheads="1"/>
            </p:cNvSpPr>
            <p:nvPr/>
          </p:nvSpPr>
          <p:spPr bwMode="auto">
            <a:xfrm>
              <a:off x="3216" y="355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10" name="Rectangle 183"/>
            <p:cNvSpPr>
              <a:spLocks noChangeArrowheads="1"/>
            </p:cNvSpPr>
            <p:nvPr/>
          </p:nvSpPr>
          <p:spPr bwMode="auto">
            <a:xfrm>
              <a:off x="2976" y="3552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211" name="Rectangle 186"/>
            <p:cNvSpPr>
              <a:spLocks noChangeArrowheads="1"/>
            </p:cNvSpPr>
            <p:nvPr/>
          </p:nvSpPr>
          <p:spPr bwMode="auto">
            <a:xfrm>
              <a:off x="3216" y="1824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12" name="Rectangle 195"/>
            <p:cNvSpPr>
              <a:spLocks noChangeArrowheads="1"/>
            </p:cNvSpPr>
            <p:nvPr/>
          </p:nvSpPr>
          <p:spPr bwMode="auto">
            <a:xfrm>
              <a:off x="2976" y="1824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213" name="Text Box 198"/>
            <p:cNvSpPr txBox="1">
              <a:spLocks noChangeArrowheads="1"/>
            </p:cNvSpPr>
            <p:nvPr/>
          </p:nvSpPr>
          <p:spPr bwMode="auto">
            <a:xfrm>
              <a:off x="3216" y="624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2</a:t>
              </a:r>
            </a:p>
          </p:txBody>
        </p:sp>
      </p:grpSp>
      <p:sp>
        <p:nvSpPr>
          <p:cNvPr id="25803" name="Line 203"/>
          <p:cNvSpPr>
            <a:spLocks noChangeShapeType="1"/>
          </p:cNvSpPr>
          <p:nvPr/>
        </p:nvSpPr>
        <p:spPr bwMode="auto">
          <a:xfrm>
            <a:off x="685800" y="2286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0" name="Line 204"/>
          <p:cNvSpPr>
            <a:spLocks noChangeShapeType="1"/>
          </p:cNvSpPr>
          <p:nvPr/>
        </p:nvSpPr>
        <p:spPr bwMode="auto">
          <a:xfrm>
            <a:off x="685800" y="2590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1" name="Line 205"/>
          <p:cNvSpPr>
            <a:spLocks noChangeShapeType="1"/>
          </p:cNvSpPr>
          <p:nvPr/>
        </p:nvSpPr>
        <p:spPr bwMode="auto">
          <a:xfrm>
            <a:off x="685800" y="1676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2" name="Text Box 206"/>
          <p:cNvSpPr txBox="1">
            <a:spLocks noChangeArrowheads="1"/>
          </p:cNvSpPr>
          <p:nvPr/>
        </p:nvSpPr>
        <p:spPr bwMode="auto">
          <a:xfrm>
            <a:off x="6934200" y="1752600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Reissue/Memory</a:t>
            </a:r>
          </a:p>
          <a:p>
            <a:r>
              <a:rPr lang="en-US" b="1"/>
              <a:t>Latency</a:t>
            </a:r>
          </a:p>
        </p:txBody>
      </p:sp>
      <p:sp>
        <p:nvSpPr>
          <p:cNvPr id="7193" name="Line 207"/>
          <p:cNvSpPr>
            <a:spLocks noChangeShapeType="1"/>
          </p:cNvSpPr>
          <p:nvPr/>
        </p:nvSpPr>
        <p:spPr bwMode="auto">
          <a:xfrm>
            <a:off x="6858000" y="1676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7237" name="Group 69"/>
          <p:cNvGrpSpPr>
            <a:grpSpLocks/>
          </p:cNvGrpSpPr>
          <p:nvPr/>
        </p:nvGrpSpPr>
        <p:grpSpPr bwMode="auto">
          <a:xfrm>
            <a:off x="685800" y="3505200"/>
            <a:ext cx="6019800" cy="914400"/>
            <a:chOff x="432" y="2208"/>
            <a:chExt cx="3840" cy="576"/>
          </a:xfrm>
        </p:grpSpPr>
        <p:sp>
          <p:nvSpPr>
            <p:cNvPr id="7201" name="Rectangle 210"/>
            <p:cNvSpPr>
              <a:spLocks noChangeArrowheads="1"/>
            </p:cNvSpPr>
            <p:nvPr/>
          </p:nvSpPr>
          <p:spPr bwMode="auto">
            <a:xfrm>
              <a:off x="432" y="2208"/>
              <a:ext cx="3360" cy="576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202" name="Line 211"/>
            <p:cNvSpPr>
              <a:spLocks noChangeShapeType="1"/>
            </p:cNvSpPr>
            <p:nvPr/>
          </p:nvSpPr>
          <p:spPr bwMode="auto">
            <a:xfrm>
              <a:off x="3792" y="249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874" name="Text Box 274"/>
          <p:cNvSpPr txBox="1">
            <a:spLocks noChangeArrowheads="1"/>
          </p:cNvSpPr>
          <p:nvPr/>
        </p:nvSpPr>
        <p:spPr bwMode="auto">
          <a:xfrm>
            <a:off x="6538913" y="3124200"/>
            <a:ext cx="270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SIMD Efficiency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 88%</a:t>
            </a:r>
            <a:endParaRPr lang="en-US" b="1">
              <a:solidFill>
                <a:srgbClr val="0033CC"/>
              </a:solidFill>
            </a:endParaRPr>
          </a:p>
        </p:txBody>
      </p:sp>
      <p:grpSp>
        <p:nvGrpSpPr>
          <p:cNvPr id="5" name="Group 301"/>
          <p:cNvGrpSpPr>
            <a:grpSpLocks/>
          </p:cNvGrpSpPr>
          <p:nvPr/>
        </p:nvGrpSpPr>
        <p:grpSpPr bwMode="auto">
          <a:xfrm>
            <a:off x="6934200" y="3505200"/>
            <a:ext cx="1600200" cy="609600"/>
            <a:chOff x="4368" y="2016"/>
            <a:chExt cx="1104" cy="384"/>
          </a:xfrm>
        </p:grpSpPr>
        <p:sp>
          <p:nvSpPr>
            <p:cNvPr id="7197" name="Rectangle 212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7198" name="Rectangle 217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199" name="Rectangle 262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7200" name="Rectangle 267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5943600" y="3581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3" grpId="0" animBg="1"/>
      <p:bldP spid="25874" grpId="0"/>
      <p:bldP spid="7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B099C9E-81E0-464A-B068-366872F4C88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Paper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Identified DWF Pathologies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Greedy Warp Scheduling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Starvation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Lower SIMD Efficiency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Breaks up coalesced memory access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Lower memory efficiency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Some CUDA apps require lockstep execution of static warps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DWF breaks them!</a:t>
            </a:r>
          </a:p>
          <a:p>
            <a:pPr>
              <a:lnSpc>
                <a:spcPct val="90000"/>
              </a:lnSpc>
            </a:pPr>
            <a:r>
              <a:rPr lang="en-US" smtClean="0"/>
              <a:t>Additional HW to fix these issues?</a:t>
            </a:r>
          </a:p>
          <a:p>
            <a:pPr>
              <a:lnSpc>
                <a:spcPct val="90000"/>
              </a:lnSpc>
            </a:pPr>
            <a:r>
              <a:rPr lang="en-US" smtClean="0"/>
              <a:t>Simpler solution: </a:t>
            </a:r>
            <a:r>
              <a:rPr lang="en-US" u="sng" smtClean="0"/>
              <a:t>Thread Block Compaction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10400" y="2819400"/>
            <a:ext cx="1981200" cy="838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Extreme case:</a:t>
            </a:r>
          </a:p>
          <a:p>
            <a:pPr algn="ctr"/>
            <a:r>
              <a:rPr lang="en-US" sz="2000" b="1">
                <a:solidFill>
                  <a:srgbClr val="FF3300"/>
                </a:solidFill>
              </a:rPr>
              <a:t>5X slowdown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276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9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9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CD27767-6276-46C9-9FAC-398D046D5BD1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Block Compaction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Block-wide Reconvergence Stack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Regroup threads within a block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Better Reconv. Stack: </a:t>
            </a:r>
            <a:r>
              <a:rPr lang="en-US" smtClean="0"/>
              <a:t>Likely Convergence</a:t>
            </a:r>
            <a:endParaRPr lang="en-US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mtClean="0"/>
              <a:t>Converge before Immediate Post-Dominator</a:t>
            </a:r>
          </a:p>
          <a:p>
            <a:pPr>
              <a:lnSpc>
                <a:spcPct val="90000"/>
              </a:lnSpc>
            </a:pPr>
            <a:r>
              <a:rPr lang="en-US" smtClean="0"/>
              <a:t>Robust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Avg. 22% speedup on divergent CUDA apps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penalty on others</a:t>
            </a:r>
          </a:p>
        </p:txBody>
      </p:sp>
      <p:grpSp>
        <p:nvGrpSpPr>
          <p:cNvPr id="28751" name="Group 79"/>
          <p:cNvGrpSpPr>
            <a:grpSpLocks/>
          </p:cNvGrpSpPr>
          <p:nvPr/>
        </p:nvGrpSpPr>
        <p:grpSpPr bwMode="auto">
          <a:xfrm>
            <a:off x="1295400" y="1828800"/>
            <a:ext cx="6629400" cy="1219200"/>
            <a:chOff x="480" y="1392"/>
            <a:chExt cx="4176" cy="768"/>
          </a:xfrm>
        </p:grpSpPr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3984" y="1920"/>
              <a:ext cx="672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grpSp>
          <p:nvGrpSpPr>
            <p:cNvPr id="28722" name="Group 50"/>
            <p:cNvGrpSpPr>
              <a:grpSpLocks/>
            </p:cNvGrpSpPr>
            <p:nvPr/>
          </p:nvGrpSpPr>
          <p:grpSpPr bwMode="auto">
            <a:xfrm>
              <a:off x="480" y="1392"/>
              <a:ext cx="1056" cy="768"/>
              <a:chOff x="480" y="1392"/>
              <a:chExt cx="1056" cy="768"/>
            </a:xfrm>
          </p:grpSpPr>
          <p:sp>
            <p:nvSpPr>
              <p:cNvPr id="28676" name="Rectangle 4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679" name="Text Box 7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0</a:t>
                </a: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0011</a:t>
                </a: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1100</a:t>
                </a:r>
              </a:p>
            </p:txBody>
          </p:sp>
        </p:grpSp>
        <p:grpSp>
          <p:nvGrpSpPr>
            <p:cNvPr id="28723" name="Group 51"/>
            <p:cNvGrpSpPr>
              <a:grpSpLocks/>
            </p:cNvGrpSpPr>
            <p:nvPr/>
          </p:nvGrpSpPr>
          <p:grpSpPr bwMode="auto">
            <a:xfrm>
              <a:off x="1632" y="1392"/>
              <a:ext cx="1056" cy="768"/>
              <a:chOff x="480" y="1392"/>
              <a:chExt cx="1056" cy="768"/>
            </a:xfrm>
          </p:grpSpPr>
          <p:sp>
            <p:nvSpPr>
              <p:cNvPr id="28724" name="Rectangle 52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727" name="Text Box 55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1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0100</a:t>
                </a: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1011</a:t>
                </a:r>
              </a:p>
            </p:txBody>
          </p:sp>
        </p:grpSp>
        <p:grpSp>
          <p:nvGrpSpPr>
            <p:cNvPr id="28737" name="Group 65"/>
            <p:cNvGrpSpPr>
              <a:grpSpLocks/>
            </p:cNvGrpSpPr>
            <p:nvPr/>
          </p:nvGrpSpPr>
          <p:grpSpPr bwMode="auto">
            <a:xfrm>
              <a:off x="2784" y="1392"/>
              <a:ext cx="1056" cy="768"/>
              <a:chOff x="480" y="1392"/>
              <a:chExt cx="1056" cy="768"/>
            </a:xfrm>
          </p:grpSpPr>
          <p:sp>
            <p:nvSpPr>
              <p:cNvPr id="28738" name="Rectangle 66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741" name="Text Box 69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2</a:t>
                </a: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1100</a:t>
                </a: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0011</a:t>
                </a:r>
              </a:p>
            </p:txBody>
          </p:sp>
        </p:grpSp>
      </p:grpSp>
      <p:grpSp>
        <p:nvGrpSpPr>
          <p:cNvPr id="28826" name="Group 154"/>
          <p:cNvGrpSpPr>
            <a:grpSpLocks/>
          </p:cNvGrpSpPr>
          <p:nvPr/>
        </p:nvGrpSpPr>
        <p:grpSpPr bwMode="auto">
          <a:xfrm>
            <a:off x="1295400" y="1828800"/>
            <a:ext cx="3429000" cy="1219200"/>
            <a:chOff x="1584" y="4464"/>
            <a:chExt cx="2160" cy="768"/>
          </a:xfrm>
        </p:grpSpPr>
        <p:sp>
          <p:nvSpPr>
            <p:cNvPr id="28755" name="Rectangle 83"/>
            <p:cNvSpPr>
              <a:spLocks noChangeArrowheads="1"/>
            </p:cNvSpPr>
            <p:nvPr/>
          </p:nvSpPr>
          <p:spPr bwMode="auto">
            <a:xfrm>
              <a:off x="1584" y="4656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28756" name="Rectangle 84"/>
            <p:cNvSpPr>
              <a:spLocks noChangeArrowheads="1"/>
            </p:cNvSpPr>
            <p:nvPr/>
          </p:nvSpPr>
          <p:spPr bwMode="auto">
            <a:xfrm>
              <a:off x="1824" y="4656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28757" name="Rectangle 85"/>
            <p:cNvSpPr>
              <a:spLocks noChangeArrowheads="1"/>
            </p:cNvSpPr>
            <p:nvPr/>
          </p:nvSpPr>
          <p:spPr bwMode="auto">
            <a:xfrm>
              <a:off x="2160" y="4656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Active Mask</a:t>
              </a:r>
            </a:p>
          </p:txBody>
        </p:sp>
        <p:sp>
          <p:nvSpPr>
            <p:cNvPr id="28758" name="Text Box 86"/>
            <p:cNvSpPr txBox="1">
              <a:spLocks noChangeArrowheads="1"/>
            </p:cNvSpPr>
            <p:nvPr/>
          </p:nvSpPr>
          <p:spPr bwMode="auto">
            <a:xfrm>
              <a:off x="1584" y="4464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/>
                <a:t>Thread Block 0</a:t>
              </a:r>
            </a:p>
          </p:txBody>
        </p:sp>
        <p:sp>
          <p:nvSpPr>
            <p:cNvPr id="28759" name="Rectangle 87"/>
            <p:cNvSpPr>
              <a:spLocks noChangeArrowheads="1"/>
            </p:cNvSpPr>
            <p:nvPr/>
          </p:nvSpPr>
          <p:spPr bwMode="auto">
            <a:xfrm>
              <a:off x="1584" y="4800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0" name="Rectangle 88"/>
            <p:cNvSpPr>
              <a:spLocks noChangeArrowheads="1"/>
            </p:cNvSpPr>
            <p:nvPr/>
          </p:nvSpPr>
          <p:spPr bwMode="auto">
            <a:xfrm>
              <a:off x="1824" y="4800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28761" name="Rectangle 89"/>
            <p:cNvSpPr>
              <a:spLocks noChangeArrowheads="1"/>
            </p:cNvSpPr>
            <p:nvPr/>
          </p:nvSpPr>
          <p:spPr bwMode="auto">
            <a:xfrm>
              <a:off x="2160" y="4800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1111 1111 1111</a:t>
              </a:r>
            </a:p>
          </p:txBody>
        </p:sp>
        <p:sp>
          <p:nvSpPr>
            <p:cNvPr id="28762" name="Rectangle 90"/>
            <p:cNvSpPr>
              <a:spLocks noChangeArrowheads="1"/>
            </p:cNvSpPr>
            <p:nvPr/>
          </p:nvSpPr>
          <p:spPr bwMode="auto">
            <a:xfrm>
              <a:off x="1584" y="4944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763" name="Rectangle 91"/>
            <p:cNvSpPr>
              <a:spLocks noChangeArrowheads="1"/>
            </p:cNvSpPr>
            <p:nvPr/>
          </p:nvSpPr>
          <p:spPr bwMode="auto">
            <a:xfrm>
              <a:off x="1824" y="4944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4" name="Rectangle 92"/>
            <p:cNvSpPr>
              <a:spLocks noChangeArrowheads="1"/>
            </p:cNvSpPr>
            <p:nvPr/>
          </p:nvSpPr>
          <p:spPr bwMode="auto">
            <a:xfrm>
              <a:off x="2160" y="4944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0011 0100 1100</a:t>
              </a:r>
            </a:p>
          </p:txBody>
        </p:sp>
        <p:sp>
          <p:nvSpPr>
            <p:cNvPr id="28765" name="Rectangle 93"/>
            <p:cNvSpPr>
              <a:spLocks noChangeArrowheads="1"/>
            </p:cNvSpPr>
            <p:nvPr/>
          </p:nvSpPr>
          <p:spPr bwMode="auto">
            <a:xfrm>
              <a:off x="1584" y="5088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766" name="Rectangle 94"/>
            <p:cNvSpPr>
              <a:spLocks noChangeArrowheads="1"/>
            </p:cNvSpPr>
            <p:nvPr/>
          </p:nvSpPr>
          <p:spPr bwMode="auto">
            <a:xfrm>
              <a:off x="1824" y="5088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7" name="Rectangle 95"/>
            <p:cNvSpPr>
              <a:spLocks noChangeArrowheads="1"/>
            </p:cNvSpPr>
            <p:nvPr/>
          </p:nvSpPr>
          <p:spPr bwMode="auto">
            <a:xfrm>
              <a:off x="2160" y="5088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1100 1011 0011</a:t>
              </a:r>
            </a:p>
          </p:txBody>
        </p:sp>
        <p:sp>
          <p:nvSpPr>
            <p:cNvPr id="28753" name="Line 81"/>
            <p:cNvSpPr>
              <a:spLocks noChangeShapeType="1"/>
            </p:cNvSpPr>
            <p:nvPr/>
          </p:nvSpPr>
          <p:spPr bwMode="auto">
            <a:xfrm>
              <a:off x="3456" y="4896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796" name="Line 124"/>
            <p:cNvSpPr>
              <a:spLocks noChangeShapeType="1"/>
            </p:cNvSpPr>
            <p:nvPr/>
          </p:nvSpPr>
          <p:spPr bwMode="auto">
            <a:xfrm>
              <a:off x="3456" y="5040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797" name="Line 125"/>
            <p:cNvSpPr>
              <a:spLocks noChangeShapeType="1"/>
            </p:cNvSpPr>
            <p:nvPr/>
          </p:nvSpPr>
          <p:spPr bwMode="auto">
            <a:xfrm>
              <a:off x="3456" y="5184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2209800" y="2819400"/>
            <a:ext cx="4572000" cy="914400"/>
            <a:chOff x="1008" y="4800"/>
            <a:chExt cx="2880" cy="576"/>
          </a:xfrm>
        </p:grpSpPr>
        <p:sp>
          <p:nvSpPr>
            <p:cNvPr id="28799" name="Rectangle 127"/>
            <p:cNvSpPr>
              <a:spLocks noChangeArrowheads="1"/>
            </p:cNvSpPr>
            <p:nvPr/>
          </p:nvSpPr>
          <p:spPr bwMode="auto">
            <a:xfrm>
              <a:off x="1008" y="4800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00" name="AutoShape 128"/>
            <p:cNvCxnSpPr>
              <a:cxnSpLocks noChangeShapeType="1"/>
              <a:stCxn id="28799" idx="3"/>
              <a:endCxn id="28801" idx="1"/>
            </p:cNvCxnSpPr>
            <p:nvPr/>
          </p:nvCxnSpPr>
          <p:spPr bwMode="auto">
            <a:xfrm>
              <a:off x="2610" y="4872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01" name="Rectangle 129"/>
            <p:cNvSpPr>
              <a:spLocks noChangeArrowheads="1"/>
            </p:cNvSpPr>
            <p:nvPr/>
          </p:nvSpPr>
          <p:spPr bwMode="auto">
            <a:xfrm>
              <a:off x="2880" y="4800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802" name="Rectangle 130"/>
            <p:cNvSpPr>
              <a:spLocks noChangeArrowheads="1"/>
            </p:cNvSpPr>
            <p:nvPr/>
          </p:nvSpPr>
          <p:spPr bwMode="auto">
            <a:xfrm>
              <a:off x="3120" y="4800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X</a:t>
              </a:r>
            </a:p>
          </p:txBody>
        </p:sp>
        <p:sp>
          <p:nvSpPr>
            <p:cNvPr id="28803" name="Rectangle 131"/>
            <p:cNvSpPr>
              <a:spLocks noChangeArrowheads="1"/>
            </p:cNvSpPr>
            <p:nvPr/>
          </p:nvSpPr>
          <p:spPr bwMode="auto">
            <a:xfrm>
              <a:off x="2880" y="4944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804" name="Rectangle 132"/>
            <p:cNvSpPr>
              <a:spLocks noChangeArrowheads="1"/>
            </p:cNvSpPr>
            <p:nvPr/>
          </p:nvSpPr>
          <p:spPr bwMode="auto">
            <a:xfrm>
              <a:off x="3120" y="4944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Y</a:t>
              </a:r>
            </a:p>
          </p:txBody>
        </p:sp>
        <p:sp>
          <p:nvSpPr>
            <p:cNvPr id="28805" name="Line 133"/>
            <p:cNvSpPr>
              <a:spLocks noChangeShapeType="1"/>
            </p:cNvSpPr>
            <p:nvPr/>
          </p:nvSpPr>
          <p:spPr bwMode="auto">
            <a:xfrm>
              <a:off x="3360" y="5136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2209800" y="2590800"/>
            <a:ext cx="4572000" cy="914400"/>
            <a:chOff x="1008" y="4800"/>
            <a:chExt cx="2880" cy="576"/>
          </a:xfrm>
        </p:grpSpPr>
        <p:sp>
          <p:nvSpPr>
            <p:cNvPr id="28808" name="Rectangle 136"/>
            <p:cNvSpPr>
              <a:spLocks noChangeArrowheads="1"/>
            </p:cNvSpPr>
            <p:nvPr/>
          </p:nvSpPr>
          <p:spPr bwMode="auto">
            <a:xfrm>
              <a:off x="1008" y="4800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09" name="AutoShape 137"/>
            <p:cNvCxnSpPr>
              <a:cxnSpLocks noChangeShapeType="1"/>
              <a:stCxn id="28808" idx="3"/>
              <a:endCxn id="28810" idx="1"/>
            </p:cNvCxnSpPr>
            <p:nvPr/>
          </p:nvCxnSpPr>
          <p:spPr bwMode="auto">
            <a:xfrm>
              <a:off x="2610" y="4872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10" name="Rectangle 138"/>
            <p:cNvSpPr>
              <a:spLocks noChangeArrowheads="1"/>
            </p:cNvSpPr>
            <p:nvPr/>
          </p:nvSpPr>
          <p:spPr bwMode="auto">
            <a:xfrm>
              <a:off x="2880" y="4800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811" name="Rectangle 139"/>
            <p:cNvSpPr>
              <a:spLocks noChangeArrowheads="1"/>
            </p:cNvSpPr>
            <p:nvPr/>
          </p:nvSpPr>
          <p:spPr bwMode="auto">
            <a:xfrm>
              <a:off x="3120" y="4800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U</a:t>
              </a:r>
            </a:p>
          </p:txBody>
        </p:sp>
        <p:sp>
          <p:nvSpPr>
            <p:cNvPr id="28812" name="Rectangle 140"/>
            <p:cNvSpPr>
              <a:spLocks noChangeArrowheads="1"/>
            </p:cNvSpPr>
            <p:nvPr/>
          </p:nvSpPr>
          <p:spPr bwMode="auto">
            <a:xfrm>
              <a:off x="2880" y="4944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813" name="Rectangle 141"/>
            <p:cNvSpPr>
              <a:spLocks noChangeArrowheads="1"/>
            </p:cNvSpPr>
            <p:nvPr/>
          </p:nvSpPr>
          <p:spPr bwMode="auto">
            <a:xfrm>
              <a:off x="3120" y="4944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T</a:t>
              </a:r>
            </a:p>
          </p:txBody>
        </p:sp>
        <p:sp>
          <p:nvSpPr>
            <p:cNvPr id="28814" name="Line 142"/>
            <p:cNvSpPr>
              <a:spLocks noChangeShapeType="1"/>
            </p:cNvSpPr>
            <p:nvPr/>
          </p:nvSpPr>
          <p:spPr bwMode="auto">
            <a:xfrm>
              <a:off x="3360" y="5136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25" name="Group 153"/>
          <p:cNvGrpSpPr>
            <a:grpSpLocks/>
          </p:cNvGrpSpPr>
          <p:nvPr/>
        </p:nvGrpSpPr>
        <p:grpSpPr bwMode="auto">
          <a:xfrm>
            <a:off x="2209800" y="2362200"/>
            <a:ext cx="4572000" cy="914400"/>
            <a:chOff x="1488" y="4032"/>
            <a:chExt cx="2880" cy="576"/>
          </a:xfrm>
        </p:grpSpPr>
        <p:sp>
          <p:nvSpPr>
            <p:cNvPr id="28816" name="Rectangle 144"/>
            <p:cNvSpPr>
              <a:spLocks noChangeArrowheads="1"/>
            </p:cNvSpPr>
            <p:nvPr/>
          </p:nvSpPr>
          <p:spPr bwMode="auto">
            <a:xfrm>
              <a:off x="1488" y="4032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17" name="AutoShape 145"/>
            <p:cNvCxnSpPr>
              <a:cxnSpLocks noChangeShapeType="1"/>
              <a:stCxn id="28816" idx="3"/>
              <a:endCxn id="28818" idx="1"/>
            </p:cNvCxnSpPr>
            <p:nvPr/>
          </p:nvCxnSpPr>
          <p:spPr bwMode="auto">
            <a:xfrm>
              <a:off x="3090" y="4104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18" name="Rectangle 146"/>
            <p:cNvSpPr>
              <a:spLocks noChangeArrowheads="1"/>
            </p:cNvSpPr>
            <p:nvPr/>
          </p:nvSpPr>
          <p:spPr bwMode="auto">
            <a:xfrm>
              <a:off x="3360" y="4032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19" name="Rectangle 147"/>
            <p:cNvSpPr>
              <a:spLocks noChangeArrowheads="1"/>
            </p:cNvSpPr>
            <p:nvPr/>
          </p:nvSpPr>
          <p:spPr bwMode="auto">
            <a:xfrm>
              <a:off x="3600" y="4032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0</a:t>
              </a:r>
            </a:p>
          </p:txBody>
        </p:sp>
        <p:sp>
          <p:nvSpPr>
            <p:cNvPr id="28820" name="Rectangle 148"/>
            <p:cNvSpPr>
              <a:spLocks noChangeArrowheads="1"/>
            </p:cNvSpPr>
            <p:nvPr/>
          </p:nvSpPr>
          <p:spPr bwMode="auto">
            <a:xfrm>
              <a:off x="3360" y="4176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21" name="Rectangle 149"/>
            <p:cNvSpPr>
              <a:spLocks noChangeArrowheads="1"/>
            </p:cNvSpPr>
            <p:nvPr/>
          </p:nvSpPr>
          <p:spPr bwMode="auto">
            <a:xfrm>
              <a:off x="3600" y="4176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1</a:t>
              </a:r>
            </a:p>
          </p:txBody>
        </p:sp>
        <p:sp>
          <p:nvSpPr>
            <p:cNvPr id="28822" name="Line 150"/>
            <p:cNvSpPr>
              <a:spLocks noChangeShapeType="1"/>
            </p:cNvSpPr>
            <p:nvPr/>
          </p:nvSpPr>
          <p:spPr bwMode="auto">
            <a:xfrm>
              <a:off x="3840" y="4368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823" name="Rectangle 151"/>
            <p:cNvSpPr>
              <a:spLocks noChangeArrowheads="1"/>
            </p:cNvSpPr>
            <p:nvPr/>
          </p:nvSpPr>
          <p:spPr bwMode="auto">
            <a:xfrm>
              <a:off x="3360" y="4320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24" name="Rectangle 152"/>
            <p:cNvSpPr>
              <a:spLocks noChangeArrowheads="1"/>
            </p:cNvSpPr>
            <p:nvPr/>
          </p:nvSpPr>
          <p:spPr bwMode="auto">
            <a:xfrm>
              <a:off x="3600" y="4320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C91804-7C11-45D8-8B06-F5964F79D654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Introduction</a:t>
            </a:r>
          </a:p>
          <a:p>
            <a:r>
              <a:rPr lang="en-US" smtClean="0"/>
              <a:t>GPU Microarchitecture</a:t>
            </a:r>
          </a:p>
          <a:p>
            <a:r>
              <a:rPr lang="en-US" smtClean="0"/>
              <a:t>DWF Pathologies</a:t>
            </a:r>
          </a:p>
          <a:p>
            <a:r>
              <a:rPr lang="en-US" smtClean="0"/>
              <a:t>Thread Block Compaction</a:t>
            </a:r>
          </a:p>
          <a:p>
            <a:r>
              <a:rPr lang="en-US" smtClean="0"/>
              <a:t>Likely-Convergence </a:t>
            </a:r>
          </a:p>
          <a:p>
            <a:r>
              <a:rPr lang="en-US" smtClean="0"/>
              <a:t>Experimental Results</a:t>
            </a:r>
          </a:p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3310A3B-111A-4197-98D7-6B96802553B8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Microarchitecture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191000" y="2362200"/>
            <a:ext cx="1752600" cy="5334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Interconnection</a:t>
            </a:r>
          </a:p>
          <a:p>
            <a:pPr algn="ctr"/>
            <a:r>
              <a:rPr lang="en-US"/>
              <a:t>Network</a:t>
            </a:r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6477000" y="1600200"/>
            <a:ext cx="1905000" cy="1752600"/>
            <a:chOff x="2928" y="624"/>
            <a:chExt cx="1200" cy="1104"/>
          </a:xfrm>
        </p:grpSpPr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Memory Partition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41" name="AutoShape 21"/>
            <p:cNvCxnSpPr>
              <a:cxnSpLocks noChangeShapeType="1"/>
              <a:stCxn id="30739" idx="2"/>
              <a:endCxn id="30740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6400800" y="1676400"/>
            <a:ext cx="1905000" cy="1752600"/>
            <a:chOff x="2928" y="624"/>
            <a:chExt cx="1200" cy="1104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Memory Partition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36" name="AutoShape 16"/>
            <p:cNvCxnSpPr>
              <a:cxnSpLocks noChangeShapeType="1"/>
              <a:stCxn id="30734" idx="2"/>
              <a:endCxn id="30735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6324600" y="1752600"/>
            <a:ext cx="1905000" cy="1752600"/>
            <a:chOff x="2928" y="624"/>
            <a:chExt cx="1200" cy="1104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Memory Partition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30" name="AutoShape 10"/>
            <p:cNvCxnSpPr>
              <a:cxnSpLocks noChangeShapeType="1"/>
              <a:stCxn id="30728" idx="2"/>
              <a:endCxn id="30729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cxnSp>
        <p:nvCxnSpPr>
          <p:cNvPr id="30742" name="AutoShape 22"/>
          <p:cNvCxnSpPr>
            <a:cxnSpLocks noChangeShapeType="1"/>
            <a:stCxn id="30726" idx="3"/>
            <a:endCxn id="30727" idx="1"/>
          </p:cNvCxnSpPr>
          <p:nvPr/>
        </p:nvCxnSpPr>
        <p:spPr bwMode="auto">
          <a:xfrm>
            <a:off x="5953125" y="2628900"/>
            <a:ext cx="36195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</p:spPr>
      </p:cxn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1828800" y="1905000"/>
            <a:ext cx="1905000" cy="1066800"/>
            <a:chOff x="288" y="624"/>
            <a:chExt cx="1200" cy="672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480" y="624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432" y="672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384" y="720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36" y="768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88" y="816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SIMT Core</a:t>
              </a:r>
            </a:p>
          </p:txBody>
        </p:sp>
      </p:grpSp>
      <p:cxnSp>
        <p:nvCxnSpPr>
          <p:cNvPr id="30748" name="AutoShape 28"/>
          <p:cNvCxnSpPr>
            <a:cxnSpLocks noChangeShapeType="1"/>
          </p:cNvCxnSpPr>
          <p:nvPr/>
        </p:nvCxnSpPr>
        <p:spPr bwMode="auto">
          <a:xfrm>
            <a:off x="3810000" y="2667000"/>
            <a:ext cx="361950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</p:spPr>
      </p:cxnSp>
      <p:grpSp>
        <p:nvGrpSpPr>
          <p:cNvPr id="30782" name="Group 62"/>
          <p:cNvGrpSpPr>
            <a:grpSpLocks/>
          </p:cNvGrpSpPr>
          <p:nvPr/>
        </p:nvGrpSpPr>
        <p:grpSpPr bwMode="auto">
          <a:xfrm>
            <a:off x="533400" y="3048000"/>
            <a:ext cx="6096000" cy="2895600"/>
            <a:chOff x="336" y="1920"/>
            <a:chExt cx="3840" cy="1824"/>
          </a:xfrm>
        </p:grpSpPr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36" y="2544"/>
              <a:ext cx="816" cy="12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SIMT</a:t>
              </a:r>
            </a:p>
            <a:p>
              <a:pPr algn="ctr"/>
              <a:r>
                <a:rPr lang="en-US" b="1"/>
                <a:t>Front End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1440" y="2544"/>
              <a:ext cx="1872" cy="52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SIMD Datapath</a:t>
              </a:r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1152" y="283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768" y="24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768" y="2400"/>
              <a:ext cx="23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H="1">
              <a:off x="336" y="1920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2208" y="1920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384" y="2976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Fetch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384" y="3168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Decode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384" y="3360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Schedule</a:t>
              </a:r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384" y="3552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Branch</a:t>
              </a:r>
            </a:p>
          </p:txBody>
        </p:sp>
        <p:sp>
          <p:nvSpPr>
            <p:cNvPr id="30770" name="Text Box 50"/>
            <p:cNvSpPr txBox="1">
              <a:spLocks noChangeArrowheads="1"/>
            </p:cNvSpPr>
            <p:nvPr/>
          </p:nvSpPr>
          <p:spPr bwMode="auto">
            <a:xfrm>
              <a:off x="1152" y="2208"/>
              <a:ext cx="10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Done (Warp ID)</a:t>
              </a:r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3120" y="24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1296" y="3264"/>
              <a:ext cx="2016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Memory Subsystem</a:t>
              </a:r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2304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3504" y="3312"/>
              <a:ext cx="672" cy="38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Icnt.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Network</a:t>
              </a:r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134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SMem</a:t>
              </a:r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182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L1 D$</a:t>
              </a:r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230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Tex $</a:t>
              </a:r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784" y="3504"/>
              <a:ext cx="480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Const$</a:t>
              </a:r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3312" y="350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7086600" y="5334000"/>
            <a:ext cx="1905000" cy="8382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More Details</a:t>
            </a:r>
          </a:p>
          <a:p>
            <a:pPr algn="ctr"/>
            <a:r>
              <a:rPr lang="en-US" sz="2000" b="1"/>
              <a:t>in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4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B5542C3-988E-40D0-8328-FCD943B18A8D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553200" y="3581400"/>
            <a:ext cx="1752600" cy="609600"/>
            <a:chOff x="4368" y="2016"/>
            <a:chExt cx="1104" cy="384"/>
          </a:xfrm>
        </p:grpSpPr>
        <p:sp>
          <p:nvSpPr>
            <p:cNvPr id="8241" name="Rectangle 83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42" name="Rectangle 84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8243" name="Rectangle 85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44" name="Rectangle 86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6553200" y="4191000"/>
            <a:ext cx="1752600" cy="914400"/>
            <a:chOff x="3600" y="3552"/>
            <a:chExt cx="1104" cy="576"/>
          </a:xfrm>
        </p:grpSpPr>
        <p:sp>
          <p:nvSpPr>
            <p:cNvPr id="8233" name="Rectangle 5"/>
            <p:cNvSpPr>
              <a:spLocks noChangeArrowheads="1"/>
            </p:cNvSpPr>
            <p:nvPr/>
          </p:nvSpPr>
          <p:spPr bwMode="auto">
            <a:xfrm>
              <a:off x="3840" y="3552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8234" name="Rectangle 14"/>
            <p:cNvSpPr>
              <a:spLocks noChangeArrowheads="1"/>
            </p:cNvSpPr>
            <p:nvPr/>
          </p:nvSpPr>
          <p:spPr bwMode="auto">
            <a:xfrm>
              <a:off x="3600" y="3552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35" name="Rectangle 15"/>
            <p:cNvSpPr>
              <a:spLocks noChangeArrowheads="1"/>
            </p:cNvSpPr>
            <p:nvPr/>
          </p:nvSpPr>
          <p:spPr bwMode="auto">
            <a:xfrm>
              <a:off x="3840" y="3744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8236" name="Rectangle 24"/>
            <p:cNvSpPr>
              <a:spLocks noChangeArrowheads="1"/>
            </p:cNvSpPr>
            <p:nvPr/>
          </p:nvSpPr>
          <p:spPr bwMode="auto">
            <a:xfrm>
              <a:off x="3600" y="3744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37" name="Rectangle 25"/>
            <p:cNvSpPr>
              <a:spLocks noChangeArrowheads="1"/>
            </p:cNvSpPr>
            <p:nvPr/>
          </p:nvSpPr>
          <p:spPr bwMode="auto">
            <a:xfrm>
              <a:off x="3840" y="393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8238" name="Rectangle 34"/>
            <p:cNvSpPr>
              <a:spLocks noChangeArrowheads="1"/>
            </p:cNvSpPr>
            <p:nvPr/>
          </p:nvSpPr>
          <p:spPr bwMode="auto">
            <a:xfrm>
              <a:off x="3600" y="3936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DWF Pathologies: </a:t>
            </a:r>
            <a:br>
              <a:rPr lang="en-US" sz="3800" smtClean="0"/>
            </a:br>
            <a:r>
              <a:rPr lang="en-US" sz="3800" smtClean="0"/>
              <a:t>Starvation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943600" cy="4530725"/>
          </a:xfrm>
        </p:spPr>
        <p:txBody>
          <a:bodyPr/>
          <a:lstStyle/>
          <a:p>
            <a:pPr eaLnBrk="1" hangingPunct="1"/>
            <a:r>
              <a:rPr lang="en-US" smtClean="0"/>
              <a:t>Majority Scheduling</a:t>
            </a:r>
          </a:p>
          <a:p>
            <a:pPr lvl="1" eaLnBrk="1" hangingPunct="1"/>
            <a:r>
              <a:rPr lang="en-US" smtClean="0"/>
              <a:t>Best Performing in Prev. Work </a:t>
            </a:r>
          </a:p>
          <a:p>
            <a:pPr lvl="1" eaLnBrk="1" hangingPunct="1"/>
            <a:r>
              <a:rPr lang="en-US" smtClean="0"/>
              <a:t>Prioritize largest group of threads with same PC</a:t>
            </a:r>
          </a:p>
          <a:p>
            <a:pPr eaLnBrk="1" hangingPunct="1"/>
            <a:r>
              <a:rPr lang="en-US" b="1" i="1" smtClean="0"/>
              <a:t>Starvation</a:t>
            </a:r>
            <a:endParaRPr lang="en-US" smtClean="0"/>
          </a:p>
          <a:p>
            <a:pPr lvl="1" eaLnBrk="1" hangingPunct="1"/>
            <a:r>
              <a:rPr lang="en-US" u="sng" smtClean="0"/>
              <a:t>LOWER</a:t>
            </a:r>
            <a:r>
              <a:rPr lang="en-US" smtClean="0"/>
              <a:t> SIMD Efficiency!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Other Warp Scheduler?</a:t>
            </a:r>
          </a:p>
          <a:p>
            <a:pPr lvl="1" eaLnBrk="1" hangingPunct="1"/>
            <a:r>
              <a:rPr lang="en-US" smtClean="0"/>
              <a:t>Tricky: Variable Memory Latency</a:t>
            </a:r>
          </a:p>
          <a:p>
            <a:pPr lvl="1" eaLnBrk="1" hangingPunct="1"/>
            <a:endParaRPr lang="en-US" smtClean="0"/>
          </a:p>
        </p:txBody>
      </p:sp>
      <p:sp>
        <p:nvSpPr>
          <p:cNvPr id="8199" name="Line 71"/>
          <p:cNvSpPr>
            <a:spLocks noChangeShapeType="1"/>
          </p:cNvSpPr>
          <p:nvPr/>
        </p:nvSpPr>
        <p:spPr bwMode="auto">
          <a:xfrm>
            <a:off x="8458200" y="2819400"/>
            <a:ext cx="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8200" name="Text Box 72"/>
          <p:cNvSpPr txBox="1">
            <a:spLocks noChangeArrowheads="1"/>
          </p:cNvSpPr>
          <p:nvPr/>
        </p:nvSpPr>
        <p:spPr bwMode="auto">
          <a:xfrm>
            <a:off x="8458200" y="51054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553200" y="2971800"/>
            <a:ext cx="1752600" cy="609600"/>
            <a:chOff x="4368" y="2016"/>
            <a:chExt cx="1104" cy="384"/>
          </a:xfrm>
        </p:grpSpPr>
        <p:sp>
          <p:nvSpPr>
            <p:cNvPr id="8217" name="Rectangle 7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8218" name="Rectangle 7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8219" name="Rectangle 8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8220" name="Rectangle 8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553200" y="4648200"/>
            <a:ext cx="1752600" cy="609600"/>
            <a:chOff x="4368" y="2016"/>
            <a:chExt cx="1104" cy="384"/>
          </a:xfrm>
        </p:grpSpPr>
        <p:sp>
          <p:nvSpPr>
            <p:cNvPr id="8213" name="Rectangle 83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14" name="Rectangle 84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8215" name="Rectangle 85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16" name="Rectangle 86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6553200" y="3581400"/>
            <a:ext cx="1752600" cy="609600"/>
            <a:chOff x="4368" y="2016"/>
            <a:chExt cx="1104" cy="384"/>
          </a:xfrm>
        </p:grpSpPr>
        <p:sp>
          <p:nvSpPr>
            <p:cNvPr id="8209" name="Rectangle 8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8210" name="Rectangle 8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11" name="Rectangle 9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8212" name="Rectangle 9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6553200" y="5257800"/>
            <a:ext cx="1752600" cy="609600"/>
            <a:chOff x="4368" y="2016"/>
            <a:chExt cx="1104" cy="384"/>
          </a:xfrm>
        </p:grpSpPr>
        <p:sp>
          <p:nvSpPr>
            <p:cNvPr id="8205" name="Rectangle 9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06" name="Rectangle 9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07" name="Rectangle 10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08" name="Rectangle 10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8222" name="Text Box 4"/>
          <p:cNvSpPr txBox="1">
            <a:spLocks noChangeArrowheads="1"/>
          </p:cNvSpPr>
          <p:nvPr/>
        </p:nvSpPr>
        <p:spPr bwMode="auto">
          <a:xfrm>
            <a:off x="6019800" y="990600"/>
            <a:ext cx="2971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7467600" y="4267200"/>
            <a:ext cx="0" cy="3810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6019800" y="4267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1000s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uiExpand="1" build="p"/>
      <p:bldP spid="8199" grpId="0" animBg="1"/>
      <p:bldP spid="8200" grpId="0"/>
      <p:bldP spid="8222" grpId="0"/>
      <p:bldP spid="8245" grpId="0" animBg="1"/>
      <p:bldP spid="824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9011</TotalTime>
  <Words>2493</Words>
  <Application>Microsoft Office PowerPoint</Application>
  <PresentationFormat>On-screen Show (4:3)</PresentationFormat>
  <Paragraphs>942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Edge</vt:lpstr>
      <vt:lpstr>                      Compaction for Efficient SIMT Control Flow</vt:lpstr>
      <vt:lpstr>Graphics Processor Unit (GPU)</vt:lpstr>
      <vt:lpstr>SIMT Execution Model</vt:lpstr>
      <vt:lpstr>Dynamic Warp Formation  (W. Fung et al., MICRO 2007)</vt:lpstr>
      <vt:lpstr>This Paper</vt:lpstr>
      <vt:lpstr>Thread Block Compaction</vt:lpstr>
      <vt:lpstr>Outline</vt:lpstr>
      <vt:lpstr>GPU Microarchitecture</vt:lpstr>
      <vt:lpstr>DWF Pathologies:  Starvation</vt:lpstr>
      <vt:lpstr>DWF Pathologies:  Extra Uncoalesced Accesses</vt:lpstr>
      <vt:lpstr>DWF Pathologies: Implicit Warp Sync.</vt:lpstr>
      <vt:lpstr>Observation</vt:lpstr>
      <vt:lpstr>Thread Block Compaction</vt:lpstr>
      <vt:lpstr>Thread Block Compaction</vt:lpstr>
      <vt:lpstr>Thread Block Compaction</vt:lpstr>
      <vt:lpstr>Microarchitecture Modification</vt:lpstr>
      <vt:lpstr>Likely-Convergence</vt:lpstr>
      <vt:lpstr>Outline</vt:lpstr>
      <vt:lpstr>Evaluation</vt:lpstr>
      <vt:lpstr>Experimental Results</vt:lpstr>
      <vt:lpstr>Conclusion</vt:lpstr>
      <vt:lpstr>Thank You!</vt:lpstr>
      <vt:lpstr>Backups</vt:lpstr>
      <vt:lpstr>Thread Compactor</vt:lpstr>
      <vt:lpstr>Effect on Memory Traffic</vt:lpstr>
      <vt:lpstr>Likely-Convergence (2)</vt:lpstr>
      <vt:lpstr>Likely-Convergence (3)</vt:lpstr>
    </vt:vector>
  </TitlesOfParts>
  <Company>ECE 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 Block Compaction for Efficient SIMT Control Flow</dc:title>
  <dc:creator>Aamodt-PC01</dc:creator>
  <cp:lastModifiedBy>wlfung</cp:lastModifiedBy>
  <cp:revision>128</cp:revision>
  <dcterms:created xsi:type="dcterms:W3CDTF">2011-02-02T15:22:10Z</dcterms:created>
  <dcterms:modified xsi:type="dcterms:W3CDTF">2011-02-15T06:01:16Z</dcterms:modified>
</cp:coreProperties>
</file>