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256" r:id="rId2"/>
    <p:sldId id="258" r:id="rId3"/>
    <p:sldId id="299" r:id="rId4"/>
    <p:sldId id="298" r:id="rId5"/>
    <p:sldId id="297" r:id="rId6"/>
    <p:sldId id="259" r:id="rId7"/>
    <p:sldId id="287" r:id="rId8"/>
    <p:sldId id="264" r:id="rId9"/>
    <p:sldId id="281" r:id="rId10"/>
    <p:sldId id="266" r:id="rId11"/>
    <p:sldId id="290" r:id="rId12"/>
    <p:sldId id="270" r:id="rId13"/>
    <p:sldId id="292" r:id="rId14"/>
    <p:sldId id="267" r:id="rId15"/>
    <p:sldId id="302" r:id="rId16"/>
    <p:sldId id="285" r:id="rId17"/>
    <p:sldId id="286" r:id="rId18"/>
    <p:sldId id="305" r:id="rId19"/>
    <p:sldId id="293" r:id="rId20"/>
    <p:sldId id="304" r:id="rId21"/>
    <p:sldId id="294" r:id="rId22"/>
    <p:sldId id="295" r:id="rId23"/>
    <p:sldId id="303" r:id="rId24"/>
    <p:sldId id="282" r:id="rId25"/>
    <p:sldId id="283" r:id="rId26"/>
    <p:sldId id="277" r:id="rId27"/>
    <p:sldId id="307" r:id="rId28"/>
    <p:sldId id="261" r:id="rId29"/>
    <p:sldId id="262" r:id="rId30"/>
    <p:sldId id="274" r:id="rId31"/>
    <p:sldId id="272" r:id="rId32"/>
    <p:sldId id="260" r:id="rId33"/>
    <p:sldId id="288" r:id="rId34"/>
    <p:sldId id="289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9900"/>
    <a:srgbClr val="FFCCCC"/>
    <a:srgbClr val="FFFF99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3030" autoAdjust="0"/>
  </p:normalViewPr>
  <p:slideViewPr>
    <p:cSldViewPr>
      <p:cViewPr varScale="1">
        <p:scale>
          <a:sx n="104" d="100"/>
          <a:sy n="104" d="100"/>
        </p:scale>
        <p:origin x="-17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lfung\Documents\AeroFS\MiscData\TMProject\KiloTM-PowerData-2013-09-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lfung\Documents\AeroFS\MiscData\TMProject\KiloTM-PowerData-2013-09-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lfung\Documents\AeroFS\MiscData\TMProject\KiloTM-PowerData-2013-09-18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wlfung\Documents\AeroFS\MiscData\TMProject\KiloTM-PowerData-2013-09-1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lfung\Documents\AeroFS\MiscData\TMProject\KiloTM-PowerData-2013-09-1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lfung\Documents\AeroFS\MiscData\TMProject\KiloTM-PowerData-2013-09-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chart>
    <c:plotArea>
      <c:layout>
        <c:manualLayout>
          <c:layoutTarget val="inner"/>
          <c:xMode val="edge"/>
          <c:yMode val="edge"/>
          <c:x val="0.28805191017789511"/>
          <c:y val="5.219454329774631E-2"/>
          <c:w val="0.6770986439195128"/>
          <c:h val="0.61157813740860179"/>
        </c:manualLayout>
      </c:layout>
      <c:barChart>
        <c:barDir val="bar"/>
        <c:grouping val="clustered"/>
        <c:ser>
          <c:idx val="0"/>
          <c:order val="0"/>
          <c:dPt>
            <c:idx val="0"/>
            <c:spPr>
              <a:solidFill>
                <a:srgbClr val="0099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C00000"/>
              </a:solidFill>
            </c:spPr>
          </c:dPt>
          <c:cat>
            <c:strRef>
              <c:f>OverallPerfEnergy!$V$13:$Y$13</c:f>
              <c:strCache>
                <c:ptCount val="4"/>
                <c:pt idx="0">
                  <c:v>WarpTM+TCD</c:v>
                </c:pt>
                <c:pt idx="1">
                  <c:v>WarpTM</c:v>
                </c:pt>
                <c:pt idx="2">
                  <c:v>TCD</c:v>
                </c:pt>
                <c:pt idx="3">
                  <c:v>KiloTM-Base</c:v>
                </c:pt>
              </c:strCache>
            </c:strRef>
          </c:cat>
          <c:val>
            <c:numRef>
              <c:f>OverallPerfEnergy!$V$14:$Y$14</c:f>
              <c:numCache>
                <c:formatCode>0.00</c:formatCode>
                <c:ptCount val="4"/>
                <c:pt idx="0">
                  <c:v>1.5151999999999972</c:v>
                </c:pt>
                <c:pt idx="1">
                  <c:v>1.7580000000000022</c:v>
                </c:pt>
                <c:pt idx="2">
                  <c:v>2.1848000000000001</c:v>
                </c:pt>
                <c:pt idx="3">
                  <c:v>2.5049000000000001</c:v>
                </c:pt>
              </c:numCache>
            </c:numRef>
          </c:val>
        </c:ser>
        <c:gapWidth val="56"/>
        <c:axId val="52795264"/>
        <c:axId val="52796800"/>
      </c:barChart>
      <c:catAx>
        <c:axId val="52795264"/>
        <c:scaling>
          <c:orientation val="minMax"/>
        </c:scaling>
        <c:axPos val="l"/>
        <c:tickLblPos val="nextTo"/>
        <c:spPr>
          <a:ln>
            <a:solidFill>
              <a:sysClr val="windowText" lastClr="000000"/>
            </a:solidFill>
          </a:ln>
        </c:spPr>
        <c:crossAx val="52796800"/>
        <c:crosses val="autoZero"/>
        <c:auto val="1"/>
        <c:lblAlgn val="ctr"/>
        <c:lblOffset val="100"/>
      </c:catAx>
      <c:valAx>
        <c:axId val="52796800"/>
        <c:scaling>
          <c:orientation val="minMax"/>
        </c:scaling>
        <c:axPos val="b"/>
        <c:minorGridlines>
          <c:spPr>
            <a:ln>
              <a:solidFill>
                <a:sysClr val="windowText" lastClr="000000"/>
              </a:solidFill>
              <a:prstDash val="dash"/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Execution Time Normalized to FGLock</a:t>
                </a:r>
              </a:p>
            </c:rich>
          </c:tx>
        </c:title>
        <c:numFmt formatCode="0" sourceLinked="0"/>
        <c:tickLblPos val="nextTo"/>
        <c:crossAx val="52795264"/>
        <c:crosses val="autoZero"/>
        <c:crossBetween val="between"/>
        <c:majorUnit val="1"/>
        <c:minorUnit val="0.5"/>
      </c:valAx>
      <c:spPr>
        <a:ln>
          <a:solidFill>
            <a:sysClr val="windowText" lastClr="000000"/>
          </a:solidFill>
        </a:ln>
      </c:spPr>
    </c:plotArea>
    <c:plotVisOnly val="1"/>
  </c:chart>
  <c:spPr>
    <a:noFill/>
    <a:ln>
      <a:noFill/>
    </a:ln>
  </c:spPr>
  <c:txPr>
    <a:bodyPr/>
    <a:lstStyle/>
    <a:p>
      <a:pPr>
        <a:defRPr sz="1800" b="1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plotArea>
      <c:layout>
        <c:manualLayout>
          <c:layoutTarget val="inner"/>
          <c:xMode val="edge"/>
          <c:yMode val="edge"/>
          <c:x val="0.28805191017789522"/>
          <c:y val="5.2194543297746296E-2"/>
          <c:w val="0.67709864391951324"/>
          <c:h val="0.62674186995095771"/>
        </c:manualLayout>
      </c:layout>
      <c:barChart>
        <c:barDir val="bar"/>
        <c:grouping val="clustered"/>
        <c:ser>
          <c:idx val="0"/>
          <c:order val="0"/>
          <c:dPt>
            <c:idx val="0"/>
            <c:spPr>
              <a:solidFill>
                <a:srgbClr val="0099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C00000"/>
              </a:solidFill>
            </c:spPr>
          </c:dPt>
          <c:cat>
            <c:strRef>
              <c:f>OverallPerfEnergy!$V$16:$Y$16</c:f>
              <c:strCache>
                <c:ptCount val="4"/>
                <c:pt idx="0">
                  <c:v>WarpTM+TCD</c:v>
                </c:pt>
                <c:pt idx="1">
                  <c:v>WarpTM</c:v>
                </c:pt>
                <c:pt idx="2">
                  <c:v>TCD</c:v>
                </c:pt>
                <c:pt idx="3">
                  <c:v>KiloTM-Base</c:v>
                </c:pt>
              </c:strCache>
            </c:strRef>
          </c:cat>
          <c:val>
            <c:numRef>
              <c:f>OverallPerfEnergy!$V$17:$Y$17</c:f>
              <c:numCache>
                <c:formatCode>General</c:formatCode>
                <c:ptCount val="4"/>
                <c:pt idx="0">
                  <c:v>1.3371999999999977</c:v>
                </c:pt>
                <c:pt idx="1">
                  <c:v>1.4916999999999976</c:v>
                </c:pt>
                <c:pt idx="2">
                  <c:v>1.8081</c:v>
                </c:pt>
                <c:pt idx="3">
                  <c:v>2.0322999999999967</c:v>
                </c:pt>
              </c:numCache>
            </c:numRef>
          </c:val>
        </c:ser>
        <c:gapWidth val="56"/>
        <c:axId val="52936704"/>
        <c:axId val="52938240"/>
      </c:barChart>
      <c:catAx>
        <c:axId val="52936704"/>
        <c:scaling>
          <c:orientation val="minMax"/>
        </c:scaling>
        <c:axPos val="l"/>
        <c:tickLblPos val="nextTo"/>
        <c:spPr>
          <a:ln>
            <a:solidFill>
              <a:sysClr val="windowText" lastClr="000000"/>
            </a:solidFill>
          </a:ln>
        </c:spPr>
        <c:crossAx val="52938240"/>
        <c:crosses val="autoZero"/>
        <c:auto val="1"/>
        <c:lblAlgn val="ctr"/>
        <c:lblOffset val="100"/>
      </c:catAx>
      <c:valAx>
        <c:axId val="52938240"/>
        <c:scaling>
          <c:orientation val="minMax"/>
        </c:scaling>
        <c:axPos val="b"/>
        <c:minorGridlines>
          <c:spPr>
            <a:ln>
              <a:solidFill>
                <a:sysClr val="windowText" lastClr="000000"/>
              </a:solidFill>
              <a:prstDash val="dash"/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Energy Usage Normalized to FGLock</a:t>
                </a:r>
              </a:p>
            </c:rich>
          </c:tx>
        </c:title>
        <c:numFmt formatCode="0" sourceLinked="0"/>
        <c:tickLblPos val="nextTo"/>
        <c:crossAx val="52936704"/>
        <c:crosses val="autoZero"/>
        <c:crossBetween val="between"/>
        <c:majorUnit val="1"/>
        <c:minorUnit val="0.5"/>
      </c:valAx>
      <c:spPr>
        <a:ln>
          <a:solidFill>
            <a:sysClr val="windowText" lastClr="000000"/>
          </a:solidFill>
        </a:ln>
      </c:spPr>
    </c:plotArea>
    <c:plotVisOnly val="1"/>
  </c:chart>
  <c:spPr>
    <a:noFill/>
    <a:ln>
      <a:noFill/>
    </a:ln>
  </c:spPr>
  <c:txPr>
    <a:bodyPr/>
    <a:lstStyle/>
    <a:p>
      <a:pPr>
        <a:defRPr sz="1800" b="1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chart>
    <c:autoTitleDeleted val="1"/>
    <c:plotArea>
      <c:layout>
        <c:manualLayout>
          <c:layoutTarget val="inner"/>
          <c:xMode val="edge"/>
          <c:yMode val="edge"/>
          <c:x val="9.8144138232720946E-2"/>
          <c:y val="0.12327003242241809"/>
          <c:w val="0.87639289880431614"/>
          <c:h val="0.7907886367145307"/>
        </c:manualLayout>
      </c:layout>
      <c:barChart>
        <c:barDir val="col"/>
        <c:grouping val="clustered"/>
        <c:ser>
          <c:idx val="0"/>
          <c:order val="0"/>
          <c:tx>
            <c:strRef>
              <c:f>OverallPerfEnergy!$B$2</c:f>
              <c:strCache>
                <c:ptCount val="1"/>
                <c:pt idx="0">
                  <c:v>KiloTM-Base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cat>
            <c:strRef>
              <c:f>OverallPerfEnergy!$A$3:$A$14</c:f>
              <c:strCache>
                <c:ptCount val="12"/>
                <c:pt idx="0">
                  <c:v>HT-H</c:v>
                </c:pt>
                <c:pt idx="1">
                  <c:v>HT-M</c:v>
                </c:pt>
                <c:pt idx="2">
                  <c:v>HT-L</c:v>
                </c:pt>
                <c:pt idx="3">
                  <c:v>ATM</c:v>
                </c:pt>
                <c:pt idx="4">
                  <c:v>CL</c:v>
                </c:pt>
                <c:pt idx="5">
                  <c:v>CLto</c:v>
                </c:pt>
                <c:pt idx="6">
                  <c:v>BH-H</c:v>
                </c:pt>
                <c:pt idx="7">
                  <c:v>BH-L</c:v>
                </c:pt>
                <c:pt idx="8">
                  <c:v>CC</c:v>
                </c:pt>
                <c:pt idx="9">
                  <c:v>AP</c:v>
                </c:pt>
                <c:pt idx="11">
                  <c:v>AVG</c:v>
                </c:pt>
              </c:strCache>
            </c:strRef>
          </c:cat>
          <c:val>
            <c:numRef>
              <c:f>OverallPerfEnergy!$B$3:$B$14</c:f>
              <c:numCache>
                <c:formatCode>0.00</c:formatCode>
                <c:ptCount val="12"/>
                <c:pt idx="0">
                  <c:v>3.5219999999999998</c:v>
                </c:pt>
                <c:pt idx="1">
                  <c:v>3.4509999999999987</c:v>
                </c:pt>
                <c:pt idx="2">
                  <c:v>1.819</c:v>
                </c:pt>
                <c:pt idx="3">
                  <c:v>0.78500000000000003</c:v>
                </c:pt>
                <c:pt idx="4">
                  <c:v>2.1869999999999998</c:v>
                </c:pt>
                <c:pt idx="5">
                  <c:v>1.62</c:v>
                </c:pt>
                <c:pt idx="6">
                  <c:v>5.49</c:v>
                </c:pt>
                <c:pt idx="7">
                  <c:v>3.8</c:v>
                </c:pt>
                <c:pt idx="8">
                  <c:v>1.2749999999999977</c:v>
                </c:pt>
                <c:pt idx="9">
                  <c:v>1.1000000000000001</c:v>
                </c:pt>
                <c:pt idx="11">
                  <c:v>2.5049000000000001</c:v>
                </c:pt>
              </c:numCache>
            </c:numRef>
          </c:val>
        </c:ser>
        <c:ser>
          <c:idx val="1"/>
          <c:order val="1"/>
          <c:tx>
            <c:strRef>
              <c:f>OverallPerfEnergy!$C$2</c:f>
              <c:strCache>
                <c:ptCount val="1"/>
                <c:pt idx="0">
                  <c:v>TCD</c:v>
                </c:pt>
              </c:strCache>
            </c:strRef>
          </c:tx>
          <c:spPr>
            <a:pattFill prst="lgConfetti">
              <a:fgClr>
                <a:srgbClr val="002060"/>
              </a:fgClr>
              <a:bgClr>
                <a:srgbClr val="FFFFFF"/>
              </a:bgClr>
            </a:pattFill>
            <a:ln>
              <a:solidFill>
                <a:schemeClr val="tx2">
                  <a:lumMod val="50000"/>
                </a:schemeClr>
              </a:solidFill>
            </a:ln>
          </c:spPr>
          <c:cat>
            <c:strRef>
              <c:f>OverallPerfEnergy!$A$3:$A$14</c:f>
              <c:strCache>
                <c:ptCount val="12"/>
                <c:pt idx="0">
                  <c:v>HT-H</c:v>
                </c:pt>
                <c:pt idx="1">
                  <c:v>HT-M</c:v>
                </c:pt>
                <c:pt idx="2">
                  <c:v>HT-L</c:v>
                </c:pt>
                <c:pt idx="3">
                  <c:v>ATM</c:v>
                </c:pt>
                <c:pt idx="4">
                  <c:v>CL</c:v>
                </c:pt>
                <c:pt idx="5">
                  <c:v>CLto</c:v>
                </c:pt>
                <c:pt idx="6">
                  <c:v>BH-H</c:v>
                </c:pt>
                <c:pt idx="7">
                  <c:v>BH-L</c:v>
                </c:pt>
                <c:pt idx="8">
                  <c:v>CC</c:v>
                </c:pt>
                <c:pt idx="9">
                  <c:v>AP</c:v>
                </c:pt>
                <c:pt idx="11">
                  <c:v>AVG</c:v>
                </c:pt>
              </c:strCache>
            </c:strRef>
          </c:cat>
          <c:val>
            <c:numRef>
              <c:f>OverallPerfEnergy!$C$3:$C$14</c:f>
              <c:numCache>
                <c:formatCode>0.00</c:formatCode>
                <c:ptCount val="12"/>
                <c:pt idx="0">
                  <c:v>3.5219999999999998</c:v>
                </c:pt>
                <c:pt idx="1">
                  <c:v>3.4509999999999987</c:v>
                </c:pt>
                <c:pt idx="2">
                  <c:v>1.819</c:v>
                </c:pt>
                <c:pt idx="3">
                  <c:v>0.78500000000000003</c:v>
                </c:pt>
                <c:pt idx="4">
                  <c:v>1.843</c:v>
                </c:pt>
                <c:pt idx="5">
                  <c:v>1.304</c:v>
                </c:pt>
                <c:pt idx="6">
                  <c:v>4.5410000000000004</c:v>
                </c:pt>
                <c:pt idx="7">
                  <c:v>2.2069999999999999</c:v>
                </c:pt>
                <c:pt idx="8">
                  <c:v>1.2749999999999977</c:v>
                </c:pt>
                <c:pt idx="9">
                  <c:v>1.101</c:v>
                </c:pt>
                <c:pt idx="11">
                  <c:v>2.1848000000000001</c:v>
                </c:pt>
              </c:numCache>
            </c:numRef>
          </c:val>
        </c:ser>
        <c:ser>
          <c:idx val="2"/>
          <c:order val="2"/>
          <c:tx>
            <c:strRef>
              <c:f>OverallPerfEnergy!$D$2</c:f>
              <c:strCache>
                <c:ptCount val="1"/>
                <c:pt idx="0">
                  <c:v>WarpTM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2">
                  <a:lumMod val="50000"/>
                </a:schemeClr>
              </a:solidFill>
            </a:ln>
          </c:spPr>
          <c:cat>
            <c:strRef>
              <c:f>OverallPerfEnergy!$A$3:$A$14</c:f>
              <c:strCache>
                <c:ptCount val="12"/>
                <c:pt idx="0">
                  <c:v>HT-H</c:v>
                </c:pt>
                <c:pt idx="1">
                  <c:v>HT-M</c:v>
                </c:pt>
                <c:pt idx="2">
                  <c:v>HT-L</c:v>
                </c:pt>
                <c:pt idx="3">
                  <c:v>ATM</c:v>
                </c:pt>
                <c:pt idx="4">
                  <c:v>CL</c:v>
                </c:pt>
                <c:pt idx="5">
                  <c:v>CLto</c:v>
                </c:pt>
                <c:pt idx="6">
                  <c:v>BH-H</c:v>
                </c:pt>
                <c:pt idx="7">
                  <c:v>BH-L</c:v>
                </c:pt>
                <c:pt idx="8">
                  <c:v>CC</c:v>
                </c:pt>
                <c:pt idx="9">
                  <c:v>AP</c:v>
                </c:pt>
                <c:pt idx="11">
                  <c:v>AVG</c:v>
                </c:pt>
              </c:strCache>
            </c:strRef>
          </c:cat>
          <c:val>
            <c:numRef>
              <c:f>OverallPerfEnergy!$D$3:$D$14</c:f>
              <c:numCache>
                <c:formatCode>0.00</c:formatCode>
                <c:ptCount val="12"/>
                <c:pt idx="0">
                  <c:v>2.7949999999999999</c:v>
                </c:pt>
                <c:pt idx="1">
                  <c:v>1.9610000000000001</c:v>
                </c:pt>
                <c:pt idx="2">
                  <c:v>0.91200000000000003</c:v>
                </c:pt>
                <c:pt idx="3">
                  <c:v>0.68300000000000005</c:v>
                </c:pt>
                <c:pt idx="4">
                  <c:v>1.9980000000000022</c:v>
                </c:pt>
                <c:pt idx="5">
                  <c:v>1.3800000000000001</c:v>
                </c:pt>
                <c:pt idx="6">
                  <c:v>2.7480000000000002</c:v>
                </c:pt>
                <c:pt idx="7">
                  <c:v>2.6589999999999998</c:v>
                </c:pt>
                <c:pt idx="8">
                  <c:v>1.391</c:v>
                </c:pt>
                <c:pt idx="9">
                  <c:v>1.0529999999999979</c:v>
                </c:pt>
                <c:pt idx="11">
                  <c:v>1.7580000000000002</c:v>
                </c:pt>
              </c:numCache>
            </c:numRef>
          </c:val>
        </c:ser>
        <c:ser>
          <c:idx val="3"/>
          <c:order val="3"/>
          <c:tx>
            <c:strRef>
              <c:f>OverallPerfEnergy!$E$2</c:f>
              <c:strCache>
                <c:ptCount val="1"/>
                <c:pt idx="0">
                  <c:v>WarpTM+TCD</c:v>
                </c:pt>
              </c:strCache>
            </c:strRef>
          </c:tx>
          <c:spPr>
            <a:pattFill prst="wdUpDiag">
              <a:fgClr>
                <a:srgbClr val="4F6228"/>
              </a:fgClr>
              <a:bgClr>
                <a:srgbClr val="FFFFFF"/>
              </a:bgClr>
            </a:pattFill>
            <a:ln>
              <a:solidFill>
                <a:schemeClr val="accent3">
                  <a:lumMod val="50000"/>
                </a:schemeClr>
              </a:solidFill>
            </a:ln>
          </c:spPr>
          <c:cat>
            <c:strRef>
              <c:f>OverallPerfEnergy!$A$3:$A$14</c:f>
              <c:strCache>
                <c:ptCount val="12"/>
                <c:pt idx="0">
                  <c:v>HT-H</c:v>
                </c:pt>
                <c:pt idx="1">
                  <c:v>HT-M</c:v>
                </c:pt>
                <c:pt idx="2">
                  <c:v>HT-L</c:v>
                </c:pt>
                <c:pt idx="3">
                  <c:v>ATM</c:v>
                </c:pt>
                <c:pt idx="4">
                  <c:v>CL</c:v>
                </c:pt>
                <c:pt idx="5">
                  <c:v>CLto</c:v>
                </c:pt>
                <c:pt idx="6">
                  <c:v>BH-H</c:v>
                </c:pt>
                <c:pt idx="7">
                  <c:v>BH-L</c:v>
                </c:pt>
                <c:pt idx="8">
                  <c:v>CC</c:v>
                </c:pt>
                <c:pt idx="9">
                  <c:v>AP</c:v>
                </c:pt>
                <c:pt idx="11">
                  <c:v>AVG</c:v>
                </c:pt>
              </c:strCache>
            </c:strRef>
          </c:cat>
          <c:val>
            <c:numRef>
              <c:f>OverallPerfEnergy!$E$3:$E$14</c:f>
              <c:numCache>
                <c:formatCode>0.00</c:formatCode>
                <c:ptCount val="12"/>
                <c:pt idx="0">
                  <c:v>2.7949999999999999</c:v>
                </c:pt>
                <c:pt idx="1">
                  <c:v>1.9610000000000001</c:v>
                </c:pt>
                <c:pt idx="2">
                  <c:v>0.91200000000000003</c:v>
                </c:pt>
                <c:pt idx="3">
                  <c:v>0.68300000000000005</c:v>
                </c:pt>
                <c:pt idx="4">
                  <c:v>1.7529999999999977</c:v>
                </c:pt>
                <c:pt idx="5">
                  <c:v>1.107</c:v>
                </c:pt>
                <c:pt idx="6">
                  <c:v>2.0369999999999977</c:v>
                </c:pt>
                <c:pt idx="7">
                  <c:v>1.4589999999999976</c:v>
                </c:pt>
                <c:pt idx="8">
                  <c:v>1.391</c:v>
                </c:pt>
                <c:pt idx="9">
                  <c:v>1.054</c:v>
                </c:pt>
                <c:pt idx="11">
                  <c:v>1.5151999999999972</c:v>
                </c:pt>
              </c:numCache>
            </c:numRef>
          </c:val>
        </c:ser>
        <c:gapWidth val="50"/>
        <c:axId val="56162944"/>
        <c:axId val="67129728"/>
      </c:barChart>
      <c:scatterChart>
        <c:scatterStyle val="lineMarker"/>
        <c:ser>
          <c:idx val="4"/>
          <c:order val="4"/>
          <c:tx>
            <c:strRef>
              <c:f>OverallPerfEnergy!$G$37</c:f>
              <c:strCache>
                <c:ptCount val="1"/>
                <c:pt idx="0">
                  <c:v>Baseline</c:v>
                </c:pt>
              </c:strCache>
            </c:strRef>
          </c:tx>
          <c:marker>
            <c:symbol val="none"/>
          </c:marker>
          <c:errBars>
            <c:errDir val="x"/>
            <c:errBarType val="minus"/>
            <c:errValType val="fixedVal"/>
            <c:noEndCap val="1"/>
            <c:val val="1"/>
            <c:spPr>
              <a:ln w="19050">
                <a:solidFill>
                  <a:sysClr val="windowText" lastClr="000000"/>
                </a:solidFill>
              </a:ln>
            </c:spPr>
          </c:errBars>
          <c:errBars>
            <c:errDir val="y"/>
            <c:errBarType val="both"/>
            <c:errValType val="fixedVal"/>
            <c:noEndCap val="1"/>
            <c:val val="0"/>
          </c:errBars>
          <c:xVal>
            <c:numRef>
              <c:f>OverallPerfEnergy!$F$38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OverallPerfEnergy!$G$38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axId val="67137536"/>
        <c:axId val="67131648"/>
      </c:scatterChart>
      <c:catAx>
        <c:axId val="56162944"/>
        <c:scaling>
          <c:orientation val="minMax"/>
        </c:scaling>
        <c:axPos val="b"/>
        <c:maj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67129728"/>
        <c:crosses val="autoZero"/>
        <c:auto val="1"/>
        <c:lblAlgn val="ctr"/>
        <c:lblOffset val="0"/>
      </c:catAx>
      <c:valAx>
        <c:axId val="67129728"/>
        <c:scaling>
          <c:orientation val="minMax"/>
          <c:max val="6"/>
        </c:scaling>
        <c:axPos val="l"/>
        <c:majorGridlines>
          <c:spPr>
            <a:ln>
              <a:prstDash val="dash"/>
            </a:ln>
          </c:spPr>
        </c:majorGridlines>
        <c:minorGridlines>
          <c:spPr>
            <a:ln>
              <a:solidFill>
                <a:schemeClr val="bg1">
                  <a:lumMod val="50000"/>
                </a:schemeClr>
              </a:solidFill>
              <a:prstDash val="dash"/>
            </a:ln>
          </c:spPr>
        </c:min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Exec. Time Normalized to FGLock</a:t>
                </a:r>
              </a:p>
            </c:rich>
          </c:tx>
        </c:title>
        <c:numFmt formatCode="0" sourceLinked="0"/>
        <c:majorTickMark val="none"/>
        <c:tickLblPos val="nextTo"/>
        <c:spPr>
          <a:ln w="9525">
            <a:noFill/>
          </a:ln>
        </c:spPr>
        <c:crossAx val="56162944"/>
        <c:crosses val="autoZero"/>
        <c:crossBetween val="between"/>
        <c:majorUnit val="1"/>
        <c:minorUnit val="0.5"/>
      </c:valAx>
      <c:valAx>
        <c:axId val="67131648"/>
        <c:scaling>
          <c:orientation val="minMax"/>
        </c:scaling>
        <c:delete val="1"/>
        <c:axPos val="r"/>
        <c:numFmt formatCode="General" sourceLinked="1"/>
        <c:tickLblPos val="none"/>
        <c:crossAx val="67137536"/>
        <c:crosses val="max"/>
        <c:crossBetween val="midCat"/>
      </c:valAx>
      <c:valAx>
        <c:axId val="67137536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67131648"/>
        <c:crosses val="max"/>
        <c:crossBetween val="midCat"/>
      </c:valAx>
      <c:spPr>
        <a:ln>
          <a:solidFill>
            <a:sysClr val="windowText" lastClr="000000"/>
          </a:solidFill>
        </a:ln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0.10879629629629702"/>
          <c:y val="1.8071741032370959E-2"/>
          <c:w val="0.78903834937299311"/>
          <c:h val="8.488509769612132E-2"/>
        </c:manualLayout>
      </c:layout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800" b="1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plotArea>
      <c:layout>
        <c:manualLayout>
          <c:layoutTarget val="inner"/>
          <c:xMode val="edge"/>
          <c:yMode val="edge"/>
          <c:x val="8.6819389763779523E-2"/>
          <c:y val="9.9225721784777066E-2"/>
          <c:w val="0.89026394356955352"/>
          <c:h val="0.59065777011429321"/>
        </c:manualLayout>
      </c:layout>
      <c:barChart>
        <c:barDir val="col"/>
        <c:grouping val="stacked"/>
        <c:ser>
          <c:idx val="0"/>
          <c:order val="0"/>
          <c:tx>
            <c:strRef>
              <c:f>OverallPerfEnergy!$C$213</c:f>
              <c:strCache>
                <c:ptCount val="1"/>
                <c:pt idx="0">
                  <c:v>Core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cat>
            <c:multiLvlStrRef>
              <c:f>OverallPerfEnergy!$A$214:$B$243</c:f>
              <c:multiLvlStrCache>
                <c:ptCount val="30"/>
                <c:lvl>
                  <c:pt idx="0">
                    <c:v>FGLock</c:v>
                  </c:pt>
                  <c:pt idx="1">
                    <c:v>KiloTM-Base</c:v>
                  </c:pt>
                  <c:pt idx="2">
                    <c:v>WarpTM+TCD</c:v>
                  </c:pt>
                  <c:pt idx="3">
                    <c:v>FGLock</c:v>
                  </c:pt>
                  <c:pt idx="4">
                    <c:v>KiloTM-Base</c:v>
                  </c:pt>
                  <c:pt idx="5">
                    <c:v>WarpTM+TCD</c:v>
                  </c:pt>
                  <c:pt idx="6">
                    <c:v>FGLock</c:v>
                  </c:pt>
                  <c:pt idx="7">
                    <c:v>KiloTM-Base</c:v>
                  </c:pt>
                  <c:pt idx="8">
                    <c:v>WarpTM+TCD</c:v>
                  </c:pt>
                  <c:pt idx="9">
                    <c:v>FGLock</c:v>
                  </c:pt>
                  <c:pt idx="10">
                    <c:v>KiloTM-Base</c:v>
                  </c:pt>
                  <c:pt idx="11">
                    <c:v>WarpTM+TCD</c:v>
                  </c:pt>
                  <c:pt idx="12">
                    <c:v>FGLock</c:v>
                  </c:pt>
                  <c:pt idx="13">
                    <c:v>KiloTM-Base</c:v>
                  </c:pt>
                  <c:pt idx="14">
                    <c:v>WarpTM+TCD</c:v>
                  </c:pt>
                  <c:pt idx="15">
                    <c:v>FGLock</c:v>
                  </c:pt>
                  <c:pt idx="16">
                    <c:v>KiloTM-Base</c:v>
                  </c:pt>
                  <c:pt idx="17">
                    <c:v>WarpTM+TCD</c:v>
                  </c:pt>
                  <c:pt idx="18">
                    <c:v>FGLock</c:v>
                  </c:pt>
                  <c:pt idx="19">
                    <c:v>KiloTM-Base</c:v>
                  </c:pt>
                  <c:pt idx="20">
                    <c:v>WarpTM+TCD</c:v>
                  </c:pt>
                  <c:pt idx="21">
                    <c:v>FGLock</c:v>
                  </c:pt>
                  <c:pt idx="22">
                    <c:v>KiloTM-Base</c:v>
                  </c:pt>
                  <c:pt idx="23">
                    <c:v>WarpTM+TCD</c:v>
                  </c:pt>
                  <c:pt idx="24">
                    <c:v>FGLock</c:v>
                  </c:pt>
                  <c:pt idx="25">
                    <c:v>KiloTM-Base</c:v>
                  </c:pt>
                  <c:pt idx="26">
                    <c:v>WarpTM+TCD</c:v>
                  </c:pt>
                  <c:pt idx="27">
                    <c:v>FGLock</c:v>
                  </c:pt>
                  <c:pt idx="28">
                    <c:v>KiloTM-Base</c:v>
                  </c:pt>
                  <c:pt idx="29">
                    <c:v>WarpTM+TCD</c:v>
                  </c:pt>
                </c:lvl>
                <c:lvl>
                  <c:pt idx="0">
                    <c:v>HT-H</c:v>
                  </c:pt>
                  <c:pt idx="3">
                    <c:v>HT-M</c:v>
                  </c:pt>
                  <c:pt idx="6">
                    <c:v>HT-L</c:v>
                  </c:pt>
                  <c:pt idx="9">
                    <c:v>ATM</c:v>
                  </c:pt>
                  <c:pt idx="12">
                    <c:v>CL</c:v>
                  </c:pt>
                  <c:pt idx="15">
                    <c:v>CLto</c:v>
                  </c:pt>
                  <c:pt idx="18">
                    <c:v>BH-H</c:v>
                  </c:pt>
                  <c:pt idx="21">
                    <c:v>BH-L</c:v>
                  </c:pt>
                  <c:pt idx="24">
                    <c:v>CC</c:v>
                  </c:pt>
                  <c:pt idx="27">
                    <c:v>AP</c:v>
                  </c:pt>
                </c:lvl>
              </c:multiLvlStrCache>
            </c:multiLvlStrRef>
          </c:cat>
          <c:val>
            <c:numRef>
              <c:f>OverallPerfEnergy!$C$214:$C$243</c:f>
              <c:numCache>
                <c:formatCode>General</c:formatCode>
                <c:ptCount val="30"/>
                <c:pt idx="0">
                  <c:v>7.3999999999999996E-2</c:v>
                </c:pt>
                <c:pt idx="1">
                  <c:v>3.9000000000000014E-2</c:v>
                </c:pt>
                <c:pt idx="2">
                  <c:v>3.500000000000001E-2</c:v>
                </c:pt>
                <c:pt idx="3">
                  <c:v>3.5999999999999997E-2</c:v>
                </c:pt>
                <c:pt idx="4">
                  <c:v>3.2000000000000042E-2</c:v>
                </c:pt>
                <c:pt idx="5">
                  <c:v>3.3000000000000002E-2</c:v>
                </c:pt>
                <c:pt idx="6">
                  <c:v>1.6000000000000021E-2</c:v>
                </c:pt>
                <c:pt idx="7">
                  <c:v>1.6000000000000021E-2</c:v>
                </c:pt>
                <c:pt idx="8">
                  <c:v>1.7999999999999999E-2</c:v>
                </c:pt>
                <c:pt idx="9">
                  <c:v>1.4999999999999998E-2</c:v>
                </c:pt>
                <c:pt idx="10">
                  <c:v>7.0000000000000088E-3</c:v>
                </c:pt>
                <c:pt idx="11">
                  <c:v>7.0000000000000088E-3</c:v>
                </c:pt>
                <c:pt idx="12">
                  <c:v>0.10900000000000012</c:v>
                </c:pt>
                <c:pt idx="13">
                  <c:v>5.3000000000000012E-2</c:v>
                </c:pt>
                <c:pt idx="14">
                  <c:v>6.0000000000000032E-2</c:v>
                </c:pt>
                <c:pt idx="15">
                  <c:v>0.10900000000000012</c:v>
                </c:pt>
                <c:pt idx="16">
                  <c:v>4.5000000000000012E-2</c:v>
                </c:pt>
                <c:pt idx="17">
                  <c:v>4.8000000000000001E-2</c:v>
                </c:pt>
                <c:pt idx="18">
                  <c:v>0.13500000000000001</c:v>
                </c:pt>
                <c:pt idx="19">
                  <c:v>0.14200000000000004</c:v>
                </c:pt>
                <c:pt idx="20">
                  <c:v>0.15200000000000025</c:v>
                </c:pt>
                <c:pt idx="21">
                  <c:v>5.9000000000000087E-2</c:v>
                </c:pt>
                <c:pt idx="22">
                  <c:v>8.0000000000000043E-2</c:v>
                </c:pt>
                <c:pt idx="23">
                  <c:v>9.5000000000000043E-2</c:v>
                </c:pt>
                <c:pt idx="24">
                  <c:v>0.28700000000000031</c:v>
                </c:pt>
                <c:pt idx="25">
                  <c:v>0.3150000000000005</c:v>
                </c:pt>
                <c:pt idx="26">
                  <c:v>0.33700000000000063</c:v>
                </c:pt>
                <c:pt idx="27">
                  <c:v>0.30300000000000032</c:v>
                </c:pt>
                <c:pt idx="28">
                  <c:v>0.33800000000000063</c:v>
                </c:pt>
                <c:pt idx="29">
                  <c:v>0.30400000000000038</c:v>
                </c:pt>
              </c:numCache>
            </c:numRef>
          </c:val>
        </c:ser>
        <c:ser>
          <c:idx val="1"/>
          <c:order val="1"/>
          <c:tx>
            <c:strRef>
              <c:f>OverallPerfEnergy!$D$213</c:f>
              <c:strCache>
                <c:ptCount val="1"/>
                <c:pt idx="0">
                  <c:v>L1Cache</c:v>
                </c:pt>
              </c:strCache>
            </c:strRef>
          </c:tx>
          <c:spPr>
            <a:pattFill prst="lgCheck">
              <a:fgClr>
                <a:srgbClr val="4F6228"/>
              </a:fgClr>
              <a:bgClr>
                <a:srgbClr val="FFFFFF"/>
              </a:bgClr>
            </a:pattFill>
            <a:ln>
              <a:solidFill>
                <a:schemeClr val="accent3">
                  <a:lumMod val="50000"/>
                </a:schemeClr>
              </a:solidFill>
            </a:ln>
          </c:spPr>
          <c:cat>
            <c:multiLvlStrRef>
              <c:f>OverallPerfEnergy!$A$214:$B$243</c:f>
              <c:multiLvlStrCache>
                <c:ptCount val="30"/>
                <c:lvl>
                  <c:pt idx="0">
                    <c:v>FGLock</c:v>
                  </c:pt>
                  <c:pt idx="1">
                    <c:v>KiloTM-Base</c:v>
                  </c:pt>
                  <c:pt idx="2">
                    <c:v>WarpTM+TCD</c:v>
                  </c:pt>
                  <c:pt idx="3">
                    <c:v>FGLock</c:v>
                  </c:pt>
                  <c:pt idx="4">
                    <c:v>KiloTM-Base</c:v>
                  </c:pt>
                  <c:pt idx="5">
                    <c:v>WarpTM+TCD</c:v>
                  </c:pt>
                  <c:pt idx="6">
                    <c:v>FGLock</c:v>
                  </c:pt>
                  <c:pt idx="7">
                    <c:v>KiloTM-Base</c:v>
                  </c:pt>
                  <c:pt idx="8">
                    <c:v>WarpTM+TCD</c:v>
                  </c:pt>
                  <c:pt idx="9">
                    <c:v>FGLock</c:v>
                  </c:pt>
                  <c:pt idx="10">
                    <c:v>KiloTM-Base</c:v>
                  </c:pt>
                  <c:pt idx="11">
                    <c:v>WarpTM+TCD</c:v>
                  </c:pt>
                  <c:pt idx="12">
                    <c:v>FGLock</c:v>
                  </c:pt>
                  <c:pt idx="13">
                    <c:v>KiloTM-Base</c:v>
                  </c:pt>
                  <c:pt idx="14">
                    <c:v>WarpTM+TCD</c:v>
                  </c:pt>
                  <c:pt idx="15">
                    <c:v>FGLock</c:v>
                  </c:pt>
                  <c:pt idx="16">
                    <c:v>KiloTM-Base</c:v>
                  </c:pt>
                  <c:pt idx="17">
                    <c:v>WarpTM+TCD</c:v>
                  </c:pt>
                  <c:pt idx="18">
                    <c:v>FGLock</c:v>
                  </c:pt>
                  <c:pt idx="19">
                    <c:v>KiloTM-Base</c:v>
                  </c:pt>
                  <c:pt idx="20">
                    <c:v>WarpTM+TCD</c:v>
                  </c:pt>
                  <c:pt idx="21">
                    <c:v>FGLock</c:v>
                  </c:pt>
                  <c:pt idx="22">
                    <c:v>KiloTM-Base</c:v>
                  </c:pt>
                  <c:pt idx="23">
                    <c:v>WarpTM+TCD</c:v>
                  </c:pt>
                  <c:pt idx="24">
                    <c:v>FGLock</c:v>
                  </c:pt>
                  <c:pt idx="25">
                    <c:v>KiloTM-Base</c:v>
                  </c:pt>
                  <c:pt idx="26">
                    <c:v>WarpTM+TCD</c:v>
                  </c:pt>
                  <c:pt idx="27">
                    <c:v>FGLock</c:v>
                  </c:pt>
                  <c:pt idx="28">
                    <c:v>KiloTM-Base</c:v>
                  </c:pt>
                  <c:pt idx="29">
                    <c:v>WarpTM+TCD</c:v>
                  </c:pt>
                </c:lvl>
                <c:lvl>
                  <c:pt idx="0">
                    <c:v>HT-H</c:v>
                  </c:pt>
                  <c:pt idx="3">
                    <c:v>HT-M</c:v>
                  </c:pt>
                  <c:pt idx="6">
                    <c:v>HT-L</c:v>
                  </c:pt>
                  <c:pt idx="9">
                    <c:v>ATM</c:v>
                  </c:pt>
                  <c:pt idx="12">
                    <c:v>CL</c:v>
                  </c:pt>
                  <c:pt idx="15">
                    <c:v>CLto</c:v>
                  </c:pt>
                  <c:pt idx="18">
                    <c:v>BH-H</c:v>
                  </c:pt>
                  <c:pt idx="21">
                    <c:v>BH-L</c:v>
                  </c:pt>
                  <c:pt idx="24">
                    <c:v>CC</c:v>
                  </c:pt>
                  <c:pt idx="27">
                    <c:v>AP</c:v>
                  </c:pt>
                </c:lvl>
              </c:multiLvlStrCache>
            </c:multiLvlStrRef>
          </c:cat>
          <c:val>
            <c:numRef>
              <c:f>OverallPerfEnergy!$D$214:$D$243</c:f>
              <c:numCache>
                <c:formatCode>General</c:formatCode>
                <c:ptCount val="30"/>
                <c:pt idx="0">
                  <c:v>0</c:v>
                </c:pt>
                <c:pt idx="1">
                  <c:v>3.2000000000000042E-2</c:v>
                </c:pt>
                <c:pt idx="2">
                  <c:v>4.3999999999999997E-2</c:v>
                </c:pt>
                <c:pt idx="3">
                  <c:v>0</c:v>
                </c:pt>
                <c:pt idx="4">
                  <c:v>3.0000000000000002E-2</c:v>
                </c:pt>
                <c:pt idx="5">
                  <c:v>4.7000000000000014E-2</c:v>
                </c:pt>
                <c:pt idx="6">
                  <c:v>0</c:v>
                </c:pt>
                <c:pt idx="7">
                  <c:v>1.4E-2</c:v>
                </c:pt>
                <c:pt idx="8">
                  <c:v>2.1999999999999999E-2</c:v>
                </c:pt>
                <c:pt idx="9">
                  <c:v>0</c:v>
                </c:pt>
                <c:pt idx="10">
                  <c:v>1.2E-2</c:v>
                </c:pt>
                <c:pt idx="11">
                  <c:v>1.4999999999999998E-2</c:v>
                </c:pt>
                <c:pt idx="12">
                  <c:v>0</c:v>
                </c:pt>
                <c:pt idx="13">
                  <c:v>6.4000000000000112E-2</c:v>
                </c:pt>
                <c:pt idx="14">
                  <c:v>8.5000000000000006E-2</c:v>
                </c:pt>
                <c:pt idx="15">
                  <c:v>0</c:v>
                </c:pt>
                <c:pt idx="16">
                  <c:v>2.8000000000000001E-2</c:v>
                </c:pt>
                <c:pt idx="17">
                  <c:v>4.1000000000000002E-2</c:v>
                </c:pt>
                <c:pt idx="18">
                  <c:v>0</c:v>
                </c:pt>
                <c:pt idx="19">
                  <c:v>8.3000000000000046E-2</c:v>
                </c:pt>
                <c:pt idx="20">
                  <c:v>9.8000000000000212E-2</c:v>
                </c:pt>
                <c:pt idx="21">
                  <c:v>0</c:v>
                </c:pt>
                <c:pt idx="22">
                  <c:v>7.5000000000000011E-2</c:v>
                </c:pt>
                <c:pt idx="23">
                  <c:v>8.3000000000000046E-2</c:v>
                </c:pt>
                <c:pt idx="24">
                  <c:v>0</c:v>
                </c:pt>
                <c:pt idx="25">
                  <c:v>1.4E-2</c:v>
                </c:pt>
                <c:pt idx="26">
                  <c:v>1.7999999999999999E-2</c:v>
                </c:pt>
                <c:pt idx="27">
                  <c:v>0</c:v>
                </c:pt>
                <c:pt idx="28">
                  <c:v>1.0000000000000022E-3</c:v>
                </c:pt>
                <c:pt idx="29">
                  <c:v>2.0000000000000039E-3</c:v>
                </c:pt>
              </c:numCache>
            </c:numRef>
          </c:val>
        </c:ser>
        <c:ser>
          <c:idx val="2"/>
          <c:order val="2"/>
          <c:tx>
            <c:strRef>
              <c:f>OverallPerfEnergy!$E$213</c:f>
              <c:strCache>
                <c:ptCount val="1"/>
                <c:pt idx="0">
                  <c:v>SMem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ysClr val="window" lastClr="FFFFFF">
                  <a:lumMod val="50000"/>
                </a:sysClr>
              </a:solidFill>
            </a:ln>
          </c:spPr>
          <c:cat>
            <c:multiLvlStrRef>
              <c:f>OverallPerfEnergy!$A$214:$B$243</c:f>
              <c:multiLvlStrCache>
                <c:ptCount val="30"/>
                <c:lvl>
                  <c:pt idx="0">
                    <c:v>FGLock</c:v>
                  </c:pt>
                  <c:pt idx="1">
                    <c:v>KiloTM-Base</c:v>
                  </c:pt>
                  <c:pt idx="2">
                    <c:v>WarpTM+TCD</c:v>
                  </c:pt>
                  <c:pt idx="3">
                    <c:v>FGLock</c:v>
                  </c:pt>
                  <c:pt idx="4">
                    <c:v>KiloTM-Base</c:v>
                  </c:pt>
                  <c:pt idx="5">
                    <c:v>WarpTM+TCD</c:v>
                  </c:pt>
                  <c:pt idx="6">
                    <c:v>FGLock</c:v>
                  </c:pt>
                  <c:pt idx="7">
                    <c:v>KiloTM-Base</c:v>
                  </c:pt>
                  <c:pt idx="8">
                    <c:v>WarpTM+TCD</c:v>
                  </c:pt>
                  <c:pt idx="9">
                    <c:v>FGLock</c:v>
                  </c:pt>
                  <c:pt idx="10">
                    <c:v>KiloTM-Base</c:v>
                  </c:pt>
                  <c:pt idx="11">
                    <c:v>WarpTM+TCD</c:v>
                  </c:pt>
                  <c:pt idx="12">
                    <c:v>FGLock</c:v>
                  </c:pt>
                  <c:pt idx="13">
                    <c:v>KiloTM-Base</c:v>
                  </c:pt>
                  <c:pt idx="14">
                    <c:v>WarpTM+TCD</c:v>
                  </c:pt>
                  <c:pt idx="15">
                    <c:v>FGLock</c:v>
                  </c:pt>
                  <c:pt idx="16">
                    <c:v>KiloTM-Base</c:v>
                  </c:pt>
                  <c:pt idx="17">
                    <c:v>WarpTM+TCD</c:v>
                  </c:pt>
                  <c:pt idx="18">
                    <c:v>FGLock</c:v>
                  </c:pt>
                  <c:pt idx="19">
                    <c:v>KiloTM-Base</c:v>
                  </c:pt>
                  <c:pt idx="20">
                    <c:v>WarpTM+TCD</c:v>
                  </c:pt>
                  <c:pt idx="21">
                    <c:v>FGLock</c:v>
                  </c:pt>
                  <c:pt idx="22">
                    <c:v>KiloTM-Base</c:v>
                  </c:pt>
                  <c:pt idx="23">
                    <c:v>WarpTM+TCD</c:v>
                  </c:pt>
                  <c:pt idx="24">
                    <c:v>FGLock</c:v>
                  </c:pt>
                  <c:pt idx="25">
                    <c:v>KiloTM-Base</c:v>
                  </c:pt>
                  <c:pt idx="26">
                    <c:v>WarpTM+TCD</c:v>
                  </c:pt>
                  <c:pt idx="27">
                    <c:v>FGLock</c:v>
                  </c:pt>
                  <c:pt idx="28">
                    <c:v>KiloTM-Base</c:v>
                  </c:pt>
                  <c:pt idx="29">
                    <c:v>WarpTM+TCD</c:v>
                  </c:pt>
                </c:lvl>
                <c:lvl>
                  <c:pt idx="0">
                    <c:v>HT-H</c:v>
                  </c:pt>
                  <c:pt idx="3">
                    <c:v>HT-M</c:v>
                  </c:pt>
                  <c:pt idx="6">
                    <c:v>HT-L</c:v>
                  </c:pt>
                  <c:pt idx="9">
                    <c:v>ATM</c:v>
                  </c:pt>
                  <c:pt idx="12">
                    <c:v>CL</c:v>
                  </c:pt>
                  <c:pt idx="15">
                    <c:v>CLto</c:v>
                  </c:pt>
                  <c:pt idx="18">
                    <c:v>BH-H</c:v>
                  </c:pt>
                  <c:pt idx="21">
                    <c:v>BH-L</c:v>
                  </c:pt>
                  <c:pt idx="24">
                    <c:v>CC</c:v>
                  </c:pt>
                  <c:pt idx="27">
                    <c:v>AP</c:v>
                  </c:pt>
                </c:lvl>
              </c:multiLvlStrCache>
            </c:multiLvlStrRef>
          </c:cat>
          <c:val>
            <c:numRef>
              <c:f>OverallPerfEnergy!$E$214:$E$243</c:f>
              <c:numCache>
                <c:formatCode>General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8.0000000000000175E-3</c:v>
                </c:pt>
                <c:pt idx="3">
                  <c:v>0</c:v>
                </c:pt>
                <c:pt idx="4">
                  <c:v>0</c:v>
                </c:pt>
                <c:pt idx="5">
                  <c:v>9.0000000000000028E-3</c:v>
                </c:pt>
                <c:pt idx="6">
                  <c:v>0</c:v>
                </c:pt>
                <c:pt idx="7">
                  <c:v>0</c:v>
                </c:pt>
                <c:pt idx="8">
                  <c:v>4.0000000000000079E-3</c:v>
                </c:pt>
                <c:pt idx="9">
                  <c:v>0</c:v>
                </c:pt>
                <c:pt idx="10">
                  <c:v>0</c:v>
                </c:pt>
                <c:pt idx="11">
                  <c:v>1.0000000000000022E-3</c:v>
                </c:pt>
                <c:pt idx="12">
                  <c:v>0</c:v>
                </c:pt>
                <c:pt idx="13">
                  <c:v>0</c:v>
                </c:pt>
                <c:pt idx="14">
                  <c:v>6.0000000000000088E-3</c:v>
                </c:pt>
                <c:pt idx="15">
                  <c:v>0</c:v>
                </c:pt>
                <c:pt idx="16">
                  <c:v>0</c:v>
                </c:pt>
                <c:pt idx="17">
                  <c:v>5.0000000000000079E-3</c:v>
                </c:pt>
                <c:pt idx="18">
                  <c:v>0</c:v>
                </c:pt>
                <c:pt idx="19">
                  <c:v>0</c:v>
                </c:pt>
                <c:pt idx="20">
                  <c:v>6.0000000000000088E-3</c:v>
                </c:pt>
                <c:pt idx="21">
                  <c:v>0</c:v>
                </c:pt>
                <c:pt idx="22">
                  <c:v>0</c:v>
                </c:pt>
                <c:pt idx="23">
                  <c:v>4.0000000000000079E-3</c:v>
                </c:pt>
                <c:pt idx="24">
                  <c:v>2.0000000000000039E-3</c:v>
                </c:pt>
                <c:pt idx="25">
                  <c:v>2.0000000000000039E-3</c:v>
                </c:pt>
                <c:pt idx="26">
                  <c:v>8.0000000000000175E-3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</c:ser>
        <c:ser>
          <c:idx val="3"/>
          <c:order val="3"/>
          <c:tx>
            <c:strRef>
              <c:f>OverallPerfEnergy!$F$213</c:f>
              <c:strCache>
                <c:ptCount val="1"/>
                <c:pt idx="0">
                  <c:v>NOC</c:v>
                </c:pt>
              </c:strCache>
            </c:strRef>
          </c:tx>
          <c:spPr>
            <a:pattFill prst="dkHorz">
              <a:fgClr>
                <a:srgbClr val="60497B"/>
              </a:fgClr>
              <a:bgClr>
                <a:srgbClr val="FFFFFF"/>
              </a:bgClr>
            </a:pattFill>
            <a:ln>
              <a:solidFill>
                <a:schemeClr val="accent4">
                  <a:lumMod val="75000"/>
                </a:schemeClr>
              </a:solidFill>
            </a:ln>
          </c:spPr>
          <c:cat>
            <c:multiLvlStrRef>
              <c:f>OverallPerfEnergy!$A$214:$B$243</c:f>
              <c:multiLvlStrCache>
                <c:ptCount val="30"/>
                <c:lvl>
                  <c:pt idx="0">
                    <c:v>FGLock</c:v>
                  </c:pt>
                  <c:pt idx="1">
                    <c:v>KiloTM-Base</c:v>
                  </c:pt>
                  <c:pt idx="2">
                    <c:v>WarpTM+TCD</c:v>
                  </c:pt>
                  <c:pt idx="3">
                    <c:v>FGLock</c:v>
                  </c:pt>
                  <c:pt idx="4">
                    <c:v>KiloTM-Base</c:v>
                  </c:pt>
                  <c:pt idx="5">
                    <c:v>WarpTM+TCD</c:v>
                  </c:pt>
                  <c:pt idx="6">
                    <c:v>FGLock</c:v>
                  </c:pt>
                  <c:pt idx="7">
                    <c:v>KiloTM-Base</c:v>
                  </c:pt>
                  <c:pt idx="8">
                    <c:v>WarpTM+TCD</c:v>
                  </c:pt>
                  <c:pt idx="9">
                    <c:v>FGLock</c:v>
                  </c:pt>
                  <c:pt idx="10">
                    <c:v>KiloTM-Base</c:v>
                  </c:pt>
                  <c:pt idx="11">
                    <c:v>WarpTM+TCD</c:v>
                  </c:pt>
                  <c:pt idx="12">
                    <c:v>FGLock</c:v>
                  </c:pt>
                  <c:pt idx="13">
                    <c:v>KiloTM-Base</c:v>
                  </c:pt>
                  <c:pt idx="14">
                    <c:v>WarpTM+TCD</c:v>
                  </c:pt>
                  <c:pt idx="15">
                    <c:v>FGLock</c:v>
                  </c:pt>
                  <c:pt idx="16">
                    <c:v>KiloTM-Base</c:v>
                  </c:pt>
                  <c:pt idx="17">
                    <c:v>WarpTM+TCD</c:v>
                  </c:pt>
                  <c:pt idx="18">
                    <c:v>FGLock</c:v>
                  </c:pt>
                  <c:pt idx="19">
                    <c:v>KiloTM-Base</c:v>
                  </c:pt>
                  <c:pt idx="20">
                    <c:v>WarpTM+TCD</c:v>
                  </c:pt>
                  <c:pt idx="21">
                    <c:v>FGLock</c:v>
                  </c:pt>
                  <c:pt idx="22">
                    <c:v>KiloTM-Base</c:v>
                  </c:pt>
                  <c:pt idx="23">
                    <c:v>WarpTM+TCD</c:v>
                  </c:pt>
                  <c:pt idx="24">
                    <c:v>FGLock</c:v>
                  </c:pt>
                  <c:pt idx="25">
                    <c:v>KiloTM-Base</c:v>
                  </c:pt>
                  <c:pt idx="26">
                    <c:v>WarpTM+TCD</c:v>
                  </c:pt>
                  <c:pt idx="27">
                    <c:v>FGLock</c:v>
                  </c:pt>
                  <c:pt idx="28">
                    <c:v>KiloTM-Base</c:v>
                  </c:pt>
                  <c:pt idx="29">
                    <c:v>WarpTM+TCD</c:v>
                  </c:pt>
                </c:lvl>
                <c:lvl>
                  <c:pt idx="0">
                    <c:v>HT-H</c:v>
                  </c:pt>
                  <c:pt idx="3">
                    <c:v>HT-M</c:v>
                  </c:pt>
                  <c:pt idx="6">
                    <c:v>HT-L</c:v>
                  </c:pt>
                  <c:pt idx="9">
                    <c:v>ATM</c:v>
                  </c:pt>
                  <c:pt idx="12">
                    <c:v>CL</c:v>
                  </c:pt>
                  <c:pt idx="15">
                    <c:v>CLto</c:v>
                  </c:pt>
                  <c:pt idx="18">
                    <c:v>BH-H</c:v>
                  </c:pt>
                  <c:pt idx="21">
                    <c:v>BH-L</c:v>
                  </c:pt>
                  <c:pt idx="24">
                    <c:v>CC</c:v>
                  </c:pt>
                  <c:pt idx="27">
                    <c:v>AP</c:v>
                  </c:pt>
                </c:lvl>
              </c:multiLvlStrCache>
            </c:multiLvlStrRef>
          </c:cat>
          <c:val>
            <c:numRef>
              <c:f>OverallPerfEnergy!$F$214:$F$243</c:f>
              <c:numCache>
                <c:formatCode>General</c:formatCode>
                <c:ptCount val="30"/>
                <c:pt idx="0">
                  <c:v>0.16200000000000001</c:v>
                </c:pt>
                <c:pt idx="1">
                  <c:v>0.1</c:v>
                </c:pt>
                <c:pt idx="2">
                  <c:v>5.5000000000000014E-2</c:v>
                </c:pt>
                <c:pt idx="3">
                  <c:v>0.13600000000000001</c:v>
                </c:pt>
                <c:pt idx="4">
                  <c:v>0.10600000000000002</c:v>
                </c:pt>
                <c:pt idx="5">
                  <c:v>5.9000000000000087E-2</c:v>
                </c:pt>
                <c:pt idx="6">
                  <c:v>6.5000000000000002E-2</c:v>
                </c:pt>
                <c:pt idx="7">
                  <c:v>5.1999999999999998E-2</c:v>
                </c:pt>
                <c:pt idx="8">
                  <c:v>2.8000000000000001E-2</c:v>
                </c:pt>
                <c:pt idx="9">
                  <c:v>6.2000000000000034E-2</c:v>
                </c:pt>
                <c:pt idx="10">
                  <c:v>3.6999999999999998E-2</c:v>
                </c:pt>
                <c:pt idx="11">
                  <c:v>2.5000000000000001E-2</c:v>
                </c:pt>
                <c:pt idx="12">
                  <c:v>0.13200000000000001</c:v>
                </c:pt>
                <c:pt idx="13">
                  <c:v>0.12300000000000012</c:v>
                </c:pt>
                <c:pt idx="14">
                  <c:v>0.10100000000000002</c:v>
                </c:pt>
                <c:pt idx="15">
                  <c:v>0.13200000000000001</c:v>
                </c:pt>
                <c:pt idx="16">
                  <c:v>0.11</c:v>
                </c:pt>
                <c:pt idx="17">
                  <c:v>9.1000000000000025E-2</c:v>
                </c:pt>
                <c:pt idx="18">
                  <c:v>0.111</c:v>
                </c:pt>
                <c:pt idx="19">
                  <c:v>0.22700000000000001</c:v>
                </c:pt>
                <c:pt idx="20">
                  <c:v>0.114</c:v>
                </c:pt>
                <c:pt idx="21">
                  <c:v>9.0000000000000024E-2</c:v>
                </c:pt>
                <c:pt idx="22">
                  <c:v>0.192</c:v>
                </c:pt>
                <c:pt idx="23">
                  <c:v>0.10500000000000002</c:v>
                </c:pt>
                <c:pt idx="24">
                  <c:v>4.2000000000000023E-2</c:v>
                </c:pt>
                <c:pt idx="25">
                  <c:v>5.6000000000000001E-2</c:v>
                </c:pt>
                <c:pt idx="26">
                  <c:v>5.3999999999999999E-2</c:v>
                </c:pt>
                <c:pt idx="27">
                  <c:v>3.0000000000000044E-3</c:v>
                </c:pt>
                <c:pt idx="28">
                  <c:v>4.0000000000000079E-3</c:v>
                </c:pt>
                <c:pt idx="29">
                  <c:v>5.0000000000000079E-3</c:v>
                </c:pt>
              </c:numCache>
            </c:numRef>
          </c:val>
        </c:ser>
        <c:ser>
          <c:idx val="4"/>
          <c:order val="4"/>
          <c:tx>
            <c:strRef>
              <c:f>OverallPerfEnergy!$G$213</c:f>
              <c:strCache>
                <c:ptCount val="1"/>
                <c:pt idx="0">
                  <c:v>L2Cache</c:v>
                </c:pt>
              </c:strCache>
            </c:strRef>
          </c:tx>
          <c:spPr>
            <a:pattFill prst="wdDnDiag">
              <a:fgClr>
                <a:srgbClr val="215867"/>
              </a:fgClr>
              <a:bgClr>
                <a:srgbClr val="FFFFFF"/>
              </a:bgClr>
            </a:pattFill>
            <a:ln>
              <a:solidFill>
                <a:schemeClr val="accent5">
                  <a:lumMod val="50000"/>
                </a:schemeClr>
              </a:solidFill>
            </a:ln>
          </c:spPr>
          <c:cat>
            <c:multiLvlStrRef>
              <c:f>OverallPerfEnergy!$A$214:$B$243</c:f>
              <c:multiLvlStrCache>
                <c:ptCount val="30"/>
                <c:lvl>
                  <c:pt idx="0">
                    <c:v>FGLock</c:v>
                  </c:pt>
                  <c:pt idx="1">
                    <c:v>KiloTM-Base</c:v>
                  </c:pt>
                  <c:pt idx="2">
                    <c:v>WarpTM+TCD</c:v>
                  </c:pt>
                  <c:pt idx="3">
                    <c:v>FGLock</c:v>
                  </c:pt>
                  <c:pt idx="4">
                    <c:v>KiloTM-Base</c:v>
                  </c:pt>
                  <c:pt idx="5">
                    <c:v>WarpTM+TCD</c:v>
                  </c:pt>
                  <c:pt idx="6">
                    <c:v>FGLock</c:v>
                  </c:pt>
                  <c:pt idx="7">
                    <c:v>KiloTM-Base</c:v>
                  </c:pt>
                  <c:pt idx="8">
                    <c:v>WarpTM+TCD</c:v>
                  </c:pt>
                  <c:pt idx="9">
                    <c:v>FGLock</c:v>
                  </c:pt>
                  <c:pt idx="10">
                    <c:v>KiloTM-Base</c:v>
                  </c:pt>
                  <c:pt idx="11">
                    <c:v>WarpTM+TCD</c:v>
                  </c:pt>
                  <c:pt idx="12">
                    <c:v>FGLock</c:v>
                  </c:pt>
                  <c:pt idx="13">
                    <c:v>KiloTM-Base</c:v>
                  </c:pt>
                  <c:pt idx="14">
                    <c:v>WarpTM+TCD</c:v>
                  </c:pt>
                  <c:pt idx="15">
                    <c:v>FGLock</c:v>
                  </c:pt>
                  <c:pt idx="16">
                    <c:v>KiloTM-Base</c:v>
                  </c:pt>
                  <c:pt idx="17">
                    <c:v>WarpTM+TCD</c:v>
                  </c:pt>
                  <c:pt idx="18">
                    <c:v>FGLock</c:v>
                  </c:pt>
                  <c:pt idx="19">
                    <c:v>KiloTM-Base</c:v>
                  </c:pt>
                  <c:pt idx="20">
                    <c:v>WarpTM+TCD</c:v>
                  </c:pt>
                  <c:pt idx="21">
                    <c:v>FGLock</c:v>
                  </c:pt>
                  <c:pt idx="22">
                    <c:v>KiloTM-Base</c:v>
                  </c:pt>
                  <c:pt idx="23">
                    <c:v>WarpTM+TCD</c:v>
                  </c:pt>
                  <c:pt idx="24">
                    <c:v>FGLock</c:v>
                  </c:pt>
                  <c:pt idx="25">
                    <c:v>KiloTM-Base</c:v>
                  </c:pt>
                  <c:pt idx="26">
                    <c:v>WarpTM+TCD</c:v>
                  </c:pt>
                  <c:pt idx="27">
                    <c:v>FGLock</c:v>
                  </c:pt>
                  <c:pt idx="28">
                    <c:v>KiloTM-Base</c:v>
                  </c:pt>
                  <c:pt idx="29">
                    <c:v>WarpTM+TCD</c:v>
                  </c:pt>
                </c:lvl>
                <c:lvl>
                  <c:pt idx="0">
                    <c:v>HT-H</c:v>
                  </c:pt>
                  <c:pt idx="3">
                    <c:v>HT-M</c:v>
                  </c:pt>
                  <c:pt idx="6">
                    <c:v>HT-L</c:v>
                  </c:pt>
                  <c:pt idx="9">
                    <c:v>ATM</c:v>
                  </c:pt>
                  <c:pt idx="12">
                    <c:v>CL</c:v>
                  </c:pt>
                  <c:pt idx="15">
                    <c:v>CLto</c:v>
                  </c:pt>
                  <c:pt idx="18">
                    <c:v>BH-H</c:v>
                  </c:pt>
                  <c:pt idx="21">
                    <c:v>BH-L</c:v>
                  </c:pt>
                  <c:pt idx="24">
                    <c:v>CC</c:v>
                  </c:pt>
                  <c:pt idx="27">
                    <c:v>AP</c:v>
                  </c:pt>
                </c:lvl>
              </c:multiLvlStrCache>
            </c:multiLvlStrRef>
          </c:cat>
          <c:val>
            <c:numRef>
              <c:f>OverallPerfEnergy!$G$214:$G$243</c:f>
              <c:numCache>
                <c:formatCode>General</c:formatCode>
                <c:ptCount val="30"/>
                <c:pt idx="0">
                  <c:v>0.18500000000000025</c:v>
                </c:pt>
                <c:pt idx="1">
                  <c:v>0.253</c:v>
                </c:pt>
                <c:pt idx="2">
                  <c:v>0.10800000000000012</c:v>
                </c:pt>
                <c:pt idx="3">
                  <c:v>0.17400000000000004</c:v>
                </c:pt>
                <c:pt idx="4">
                  <c:v>0.28000000000000008</c:v>
                </c:pt>
                <c:pt idx="5">
                  <c:v>0.12300000000000012</c:v>
                </c:pt>
                <c:pt idx="6">
                  <c:v>7.9000000000000126E-2</c:v>
                </c:pt>
                <c:pt idx="7">
                  <c:v>0.13600000000000001</c:v>
                </c:pt>
                <c:pt idx="8">
                  <c:v>5.6000000000000001E-2</c:v>
                </c:pt>
                <c:pt idx="9">
                  <c:v>6.8000000000000019E-2</c:v>
                </c:pt>
                <c:pt idx="10">
                  <c:v>4.3999999999999997E-2</c:v>
                </c:pt>
                <c:pt idx="11">
                  <c:v>4.1000000000000002E-2</c:v>
                </c:pt>
                <c:pt idx="12">
                  <c:v>0.10199999999999998</c:v>
                </c:pt>
                <c:pt idx="13">
                  <c:v>0.24100000000000021</c:v>
                </c:pt>
                <c:pt idx="14">
                  <c:v>0.12300000000000012</c:v>
                </c:pt>
                <c:pt idx="15">
                  <c:v>0.10199999999999998</c:v>
                </c:pt>
                <c:pt idx="16">
                  <c:v>0.19500000000000001</c:v>
                </c:pt>
                <c:pt idx="17">
                  <c:v>8.7000000000000022E-2</c:v>
                </c:pt>
                <c:pt idx="18">
                  <c:v>7.9000000000000126E-2</c:v>
                </c:pt>
                <c:pt idx="19">
                  <c:v>0.20200000000000001</c:v>
                </c:pt>
                <c:pt idx="20">
                  <c:v>8.5000000000000006E-2</c:v>
                </c:pt>
                <c:pt idx="21">
                  <c:v>5.3000000000000012E-2</c:v>
                </c:pt>
                <c:pt idx="22">
                  <c:v>0.16900000000000001</c:v>
                </c:pt>
                <c:pt idx="23">
                  <c:v>6.2000000000000034E-2</c:v>
                </c:pt>
                <c:pt idx="24">
                  <c:v>1.7000000000000001E-2</c:v>
                </c:pt>
                <c:pt idx="25">
                  <c:v>3.5999999999999997E-2</c:v>
                </c:pt>
                <c:pt idx="26">
                  <c:v>3.1000000000000045E-2</c:v>
                </c:pt>
                <c:pt idx="27">
                  <c:v>2.0000000000000039E-3</c:v>
                </c:pt>
                <c:pt idx="28">
                  <c:v>2.0000000000000039E-3</c:v>
                </c:pt>
                <c:pt idx="29">
                  <c:v>3.0000000000000044E-3</c:v>
                </c:pt>
              </c:numCache>
            </c:numRef>
          </c:val>
        </c:ser>
        <c:ser>
          <c:idx val="5"/>
          <c:order val="5"/>
          <c:tx>
            <c:strRef>
              <c:f>OverallPerfEnergy!$H$213</c:f>
              <c:strCache>
                <c:ptCount val="1"/>
                <c:pt idx="0">
                  <c:v>DRAM</c:v>
                </c:pt>
              </c:strCache>
            </c:strRef>
          </c:tx>
          <c:spPr>
            <a:pattFill prst="wdUpDiag">
              <a:fgClr>
                <a:srgbClr val="974807"/>
              </a:fgClr>
              <a:bgClr>
                <a:srgbClr val="FFFFFF"/>
              </a:bgClr>
            </a:pattFill>
            <a:ln>
              <a:solidFill>
                <a:schemeClr val="accent6">
                  <a:lumMod val="75000"/>
                </a:schemeClr>
              </a:solidFill>
            </a:ln>
          </c:spPr>
          <c:cat>
            <c:multiLvlStrRef>
              <c:f>OverallPerfEnergy!$A$214:$B$243</c:f>
              <c:multiLvlStrCache>
                <c:ptCount val="30"/>
                <c:lvl>
                  <c:pt idx="0">
                    <c:v>FGLock</c:v>
                  </c:pt>
                  <c:pt idx="1">
                    <c:v>KiloTM-Base</c:v>
                  </c:pt>
                  <c:pt idx="2">
                    <c:v>WarpTM+TCD</c:v>
                  </c:pt>
                  <c:pt idx="3">
                    <c:v>FGLock</c:v>
                  </c:pt>
                  <c:pt idx="4">
                    <c:v>KiloTM-Base</c:v>
                  </c:pt>
                  <c:pt idx="5">
                    <c:v>WarpTM+TCD</c:v>
                  </c:pt>
                  <c:pt idx="6">
                    <c:v>FGLock</c:v>
                  </c:pt>
                  <c:pt idx="7">
                    <c:v>KiloTM-Base</c:v>
                  </c:pt>
                  <c:pt idx="8">
                    <c:v>WarpTM+TCD</c:v>
                  </c:pt>
                  <c:pt idx="9">
                    <c:v>FGLock</c:v>
                  </c:pt>
                  <c:pt idx="10">
                    <c:v>KiloTM-Base</c:v>
                  </c:pt>
                  <c:pt idx="11">
                    <c:v>WarpTM+TCD</c:v>
                  </c:pt>
                  <c:pt idx="12">
                    <c:v>FGLock</c:v>
                  </c:pt>
                  <c:pt idx="13">
                    <c:v>KiloTM-Base</c:v>
                  </c:pt>
                  <c:pt idx="14">
                    <c:v>WarpTM+TCD</c:v>
                  </c:pt>
                  <c:pt idx="15">
                    <c:v>FGLock</c:v>
                  </c:pt>
                  <c:pt idx="16">
                    <c:v>KiloTM-Base</c:v>
                  </c:pt>
                  <c:pt idx="17">
                    <c:v>WarpTM+TCD</c:v>
                  </c:pt>
                  <c:pt idx="18">
                    <c:v>FGLock</c:v>
                  </c:pt>
                  <c:pt idx="19">
                    <c:v>KiloTM-Base</c:v>
                  </c:pt>
                  <c:pt idx="20">
                    <c:v>WarpTM+TCD</c:v>
                  </c:pt>
                  <c:pt idx="21">
                    <c:v>FGLock</c:v>
                  </c:pt>
                  <c:pt idx="22">
                    <c:v>KiloTM-Base</c:v>
                  </c:pt>
                  <c:pt idx="23">
                    <c:v>WarpTM+TCD</c:v>
                  </c:pt>
                  <c:pt idx="24">
                    <c:v>FGLock</c:v>
                  </c:pt>
                  <c:pt idx="25">
                    <c:v>KiloTM-Base</c:v>
                  </c:pt>
                  <c:pt idx="26">
                    <c:v>WarpTM+TCD</c:v>
                  </c:pt>
                  <c:pt idx="27">
                    <c:v>FGLock</c:v>
                  </c:pt>
                  <c:pt idx="28">
                    <c:v>KiloTM-Base</c:v>
                  </c:pt>
                  <c:pt idx="29">
                    <c:v>WarpTM+TCD</c:v>
                  </c:pt>
                </c:lvl>
                <c:lvl>
                  <c:pt idx="0">
                    <c:v>HT-H</c:v>
                  </c:pt>
                  <c:pt idx="3">
                    <c:v>HT-M</c:v>
                  </c:pt>
                  <c:pt idx="6">
                    <c:v>HT-L</c:v>
                  </c:pt>
                  <c:pt idx="9">
                    <c:v>ATM</c:v>
                  </c:pt>
                  <c:pt idx="12">
                    <c:v>CL</c:v>
                  </c:pt>
                  <c:pt idx="15">
                    <c:v>CLto</c:v>
                  </c:pt>
                  <c:pt idx="18">
                    <c:v>BH-H</c:v>
                  </c:pt>
                  <c:pt idx="21">
                    <c:v>BH-L</c:v>
                  </c:pt>
                  <c:pt idx="24">
                    <c:v>CC</c:v>
                  </c:pt>
                  <c:pt idx="27">
                    <c:v>AP</c:v>
                  </c:pt>
                </c:lvl>
              </c:multiLvlStrCache>
            </c:multiLvlStrRef>
          </c:cat>
          <c:val>
            <c:numRef>
              <c:f>OverallPerfEnergy!$H$214:$H$243</c:f>
              <c:numCache>
                <c:formatCode>General</c:formatCode>
                <c:ptCount val="30"/>
                <c:pt idx="0">
                  <c:v>5.7000000000000023E-2</c:v>
                </c:pt>
                <c:pt idx="1">
                  <c:v>0.20400000000000001</c:v>
                </c:pt>
                <c:pt idx="2">
                  <c:v>7.8000000000000014E-2</c:v>
                </c:pt>
                <c:pt idx="3">
                  <c:v>0.15000000000000024</c:v>
                </c:pt>
                <c:pt idx="4">
                  <c:v>0.34800000000000031</c:v>
                </c:pt>
                <c:pt idx="5">
                  <c:v>0.161</c:v>
                </c:pt>
                <c:pt idx="6">
                  <c:v>0.28500000000000031</c:v>
                </c:pt>
                <c:pt idx="7">
                  <c:v>0.31800000000000056</c:v>
                </c:pt>
                <c:pt idx="8">
                  <c:v>0.22800000000000001</c:v>
                </c:pt>
                <c:pt idx="9">
                  <c:v>0.30200000000000032</c:v>
                </c:pt>
                <c:pt idx="10">
                  <c:v>0.19800000000000001</c:v>
                </c:pt>
                <c:pt idx="11">
                  <c:v>0.20100000000000001</c:v>
                </c:pt>
                <c:pt idx="12">
                  <c:v>5.5000000000000014E-2</c:v>
                </c:pt>
                <c:pt idx="13">
                  <c:v>7.3000000000000009E-2</c:v>
                </c:pt>
                <c:pt idx="14">
                  <c:v>7.0000000000000021E-2</c:v>
                </c:pt>
                <c:pt idx="15">
                  <c:v>5.5000000000000014E-2</c:v>
                </c:pt>
                <c:pt idx="16">
                  <c:v>5.3000000000000012E-2</c:v>
                </c:pt>
                <c:pt idx="17">
                  <c:v>4.7000000000000014E-2</c:v>
                </c:pt>
                <c:pt idx="18">
                  <c:v>3.500000000000001E-2</c:v>
                </c:pt>
                <c:pt idx="19">
                  <c:v>0.128</c:v>
                </c:pt>
                <c:pt idx="20">
                  <c:v>8.1000000000000003E-2</c:v>
                </c:pt>
                <c:pt idx="21">
                  <c:v>0.254</c:v>
                </c:pt>
                <c:pt idx="22">
                  <c:v>0.33300000000000063</c:v>
                </c:pt>
                <c:pt idx="23">
                  <c:v>0.36400000000000032</c:v>
                </c:pt>
                <c:pt idx="24">
                  <c:v>8.6000000000000021E-2</c:v>
                </c:pt>
                <c:pt idx="25">
                  <c:v>0.10700000000000012</c:v>
                </c:pt>
                <c:pt idx="26">
                  <c:v>0.113</c:v>
                </c:pt>
                <c:pt idx="27">
                  <c:v>1.2E-2</c:v>
                </c:pt>
                <c:pt idx="28">
                  <c:v>1.7000000000000001E-2</c:v>
                </c:pt>
                <c:pt idx="29">
                  <c:v>1.7000000000000001E-2</c:v>
                </c:pt>
              </c:numCache>
            </c:numRef>
          </c:val>
        </c:ser>
        <c:ser>
          <c:idx val="6"/>
          <c:order val="6"/>
          <c:tx>
            <c:strRef>
              <c:f>OverallPerfEnergy!$I$213</c:f>
              <c:strCache>
                <c:ptCount val="1"/>
                <c:pt idx="0">
                  <c:v>KiloTM</c:v>
                </c:pt>
              </c:strCache>
            </c:strRef>
          </c:tx>
          <c:spPr>
            <a:solidFill>
              <a:srgbClr val="F60000"/>
            </a:solidFill>
            <a:ln>
              <a:solidFill>
                <a:srgbClr val="FF0000"/>
              </a:solidFill>
            </a:ln>
          </c:spPr>
          <c:cat>
            <c:multiLvlStrRef>
              <c:f>OverallPerfEnergy!$A$214:$B$243</c:f>
              <c:multiLvlStrCache>
                <c:ptCount val="30"/>
                <c:lvl>
                  <c:pt idx="0">
                    <c:v>FGLock</c:v>
                  </c:pt>
                  <c:pt idx="1">
                    <c:v>KiloTM-Base</c:v>
                  </c:pt>
                  <c:pt idx="2">
                    <c:v>WarpTM+TCD</c:v>
                  </c:pt>
                  <c:pt idx="3">
                    <c:v>FGLock</c:v>
                  </c:pt>
                  <c:pt idx="4">
                    <c:v>KiloTM-Base</c:v>
                  </c:pt>
                  <c:pt idx="5">
                    <c:v>WarpTM+TCD</c:v>
                  </c:pt>
                  <c:pt idx="6">
                    <c:v>FGLock</c:v>
                  </c:pt>
                  <c:pt idx="7">
                    <c:v>KiloTM-Base</c:v>
                  </c:pt>
                  <c:pt idx="8">
                    <c:v>WarpTM+TCD</c:v>
                  </c:pt>
                  <c:pt idx="9">
                    <c:v>FGLock</c:v>
                  </c:pt>
                  <c:pt idx="10">
                    <c:v>KiloTM-Base</c:v>
                  </c:pt>
                  <c:pt idx="11">
                    <c:v>WarpTM+TCD</c:v>
                  </c:pt>
                  <c:pt idx="12">
                    <c:v>FGLock</c:v>
                  </c:pt>
                  <c:pt idx="13">
                    <c:v>KiloTM-Base</c:v>
                  </c:pt>
                  <c:pt idx="14">
                    <c:v>WarpTM+TCD</c:v>
                  </c:pt>
                  <c:pt idx="15">
                    <c:v>FGLock</c:v>
                  </c:pt>
                  <c:pt idx="16">
                    <c:v>KiloTM-Base</c:v>
                  </c:pt>
                  <c:pt idx="17">
                    <c:v>WarpTM+TCD</c:v>
                  </c:pt>
                  <c:pt idx="18">
                    <c:v>FGLock</c:v>
                  </c:pt>
                  <c:pt idx="19">
                    <c:v>KiloTM-Base</c:v>
                  </c:pt>
                  <c:pt idx="20">
                    <c:v>WarpTM+TCD</c:v>
                  </c:pt>
                  <c:pt idx="21">
                    <c:v>FGLock</c:v>
                  </c:pt>
                  <c:pt idx="22">
                    <c:v>KiloTM-Base</c:v>
                  </c:pt>
                  <c:pt idx="23">
                    <c:v>WarpTM+TCD</c:v>
                  </c:pt>
                  <c:pt idx="24">
                    <c:v>FGLock</c:v>
                  </c:pt>
                  <c:pt idx="25">
                    <c:v>KiloTM-Base</c:v>
                  </c:pt>
                  <c:pt idx="26">
                    <c:v>WarpTM+TCD</c:v>
                  </c:pt>
                  <c:pt idx="27">
                    <c:v>FGLock</c:v>
                  </c:pt>
                  <c:pt idx="28">
                    <c:v>KiloTM-Base</c:v>
                  </c:pt>
                  <c:pt idx="29">
                    <c:v>WarpTM+TCD</c:v>
                  </c:pt>
                </c:lvl>
                <c:lvl>
                  <c:pt idx="0">
                    <c:v>HT-H</c:v>
                  </c:pt>
                  <c:pt idx="3">
                    <c:v>HT-M</c:v>
                  </c:pt>
                  <c:pt idx="6">
                    <c:v>HT-L</c:v>
                  </c:pt>
                  <c:pt idx="9">
                    <c:v>ATM</c:v>
                  </c:pt>
                  <c:pt idx="12">
                    <c:v>CL</c:v>
                  </c:pt>
                  <c:pt idx="15">
                    <c:v>CLto</c:v>
                  </c:pt>
                  <c:pt idx="18">
                    <c:v>BH-H</c:v>
                  </c:pt>
                  <c:pt idx="21">
                    <c:v>BH-L</c:v>
                  </c:pt>
                  <c:pt idx="24">
                    <c:v>CC</c:v>
                  </c:pt>
                  <c:pt idx="27">
                    <c:v>AP</c:v>
                  </c:pt>
                </c:lvl>
              </c:multiLvlStrCache>
            </c:multiLvlStrRef>
          </c:cat>
          <c:val>
            <c:numRef>
              <c:f>OverallPerfEnergy!$I$214:$I$243</c:f>
              <c:numCache>
                <c:formatCode>General</c:formatCode>
                <c:ptCount val="30"/>
                <c:pt idx="0">
                  <c:v>0</c:v>
                </c:pt>
                <c:pt idx="1">
                  <c:v>2.4E-2</c:v>
                </c:pt>
                <c:pt idx="2">
                  <c:v>6.8000000000000019E-2</c:v>
                </c:pt>
                <c:pt idx="3">
                  <c:v>0</c:v>
                </c:pt>
                <c:pt idx="4">
                  <c:v>2.3E-2</c:v>
                </c:pt>
                <c:pt idx="5">
                  <c:v>4.5999999999999999E-2</c:v>
                </c:pt>
                <c:pt idx="6">
                  <c:v>0</c:v>
                </c:pt>
                <c:pt idx="7">
                  <c:v>1.2999999999999998E-2</c:v>
                </c:pt>
                <c:pt idx="8">
                  <c:v>2.4E-2</c:v>
                </c:pt>
                <c:pt idx="9">
                  <c:v>0</c:v>
                </c:pt>
                <c:pt idx="10">
                  <c:v>6.0000000000000088E-3</c:v>
                </c:pt>
                <c:pt idx="11">
                  <c:v>1.7999999999999999E-2</c:v>
                </c:pt>
                <c:pt idx="12">
                  <c:v>0</c:v>
                </c:pt>
                <c:pt idx="13">
                  <c:v>1.7000000000000001E-2</c:v>
                </c:pt>
                <c:pt idx="14">
                  <c:v>4.9000000000000078E-2</c:v>
                </c:pt>
                <c:pt idx="15">
                  <c:v>0</c:v>
                </c:pt>
                <c:pt idx="16">
                  <c:v>1.2999999999999998E-2</c:v>
                </c:pt>
                <c:pt idx="17">
                  <c:v>3.1000000000000045E-2</c:v>
                </c:pt>
                <c:pt idx="18">
                  <c:v>0</c:v>
                </c:pt>
                <c:pt idx="19">
                  <c:v>4.5999999999999999E-2</c:v>
                </c:pt>
                <c:pt idx="20">
                  <c:v>6.1000000000000013E-2</c:v>
                </c:pt>
                <c:pt idx="21">
                  <c:v>0</c:v>
                </c:pt>
                <c:pt idx="22">
                  <c:v>2.7000000000000045E-2</c:v>
                </c:pt>
                <c:pt idx="23">
                  <c:v>3.6999999999999998E-2</c:v>
                </c:pt>
                <c:pt idx="24">
                  <c:v>0</c:v>
                </c:pt>
                <c:pt idx="25">
                  <c:v>9.0000000000000028E-3</c:v>
                </c:pt>
                <c:pt idx="26">
                  <c:v>3.6999999999999998E-2</c:v>
                </c:pt>
                <c:pt idx="27">
                  <c:v>0</c:v>
                </c:pt>
                <c:pt idx="28">
                  <c:v>1.0000000000000005E-2</c:v>
                </c:pt>
                <c:pt idx="29">
                  <c:v>3.3000000000000002E-2</c:v>
                </c:pt>
              </c:numCache>
            </c:numRef>
          </c:val>
        </c:ser>
        <c:ser>
          <c:idx val="7"/>
          <c:order val="7"/>
          <c:tx>
            <c:strRef>
              <c:f>OverallPerfEnergy!$J$213</c:f>
              <c:strCache>
                <c:ptCount val="1"/>
                <c:pt idx="0">
                  <c:v>Idle</c:v>
                </c:pt>
              </c:strCache>
            </c:strRef>
          </c:tx>
          <c:spPr>
            <a:pattFill prst="lgConfetti">
              <a:fgClr>
                <a:srgbClr val="953735"/>
              </a:fgClr>
              <a:bgClr>
                <a:srgbClr val="FFFFFF"/>
              </a:bgClr>
            </a:pattFill>
            <a:ln>
              <a:solidFill>
                <a:schemeClr val="accent2">
                  <a:lumMod val="50000"/>
                </a:schemeClr>
              </a:solidFill>
            </a:ln>
          </c:spPr>
          <c:cat>
            <c:multiLvlStrRef>
              <c:f>OverallPerfEnergy!$A$214:$B$243</c:f>
              <c:multiLvlStrCache>
                <c:ptCount val="30"/>
                <c:lvl>
                  <c:pt idx="0">
                    <c:v>FGLock</c:v>
                  </c:pt>
                  <c:pt idx="1">
                    <c:v>KiloTM-Base</c:v>
                  </c:pt>
                  <c:pt idx="2">
                    <c:v>WarpTM+TCD</c:v>
                  </c:pt>
                  <c:pt idx="3">
                    <c:v>FGLock</c:v>
                  </c:pt>
                  <c:pt idx="4">
                    <c:v>KiloTM-Base</c:v>
                  </c:pt>
                  <c:pt idx="5">
                    <c:v>WarpTM+TCD</c:v>
                  </c:pt>
                  <c:pt idx="6">
                    <c:v>FGLock</c:v>
                  </c:pt>
                  <c:pt idx="7">
                    <c:v>KiloTM-Base</c:v>
                  </c:pt>
                  <c:pt idx="8">
                    <c:v>WarpTM+TCD</c:v>
                  </c:pt>
                  <c:pt idx="9">
                    <c:v>FGLock</c:v>
                  </c:pt>
                  <c:pt idx="10">
                    <c:v>KiloTM-Base</c:v>
                  </c:pt>
                  <c:pt idx="11">
                    <c:v>WarpTM+TCD</c:v>
                  </c:pt>
                  <c:pt idx="12">
                    <c:v>FGLock</c:v>
                  </c:pt>
                  <c:pt idx="13">
                    <c:v>KiloTM-Base</c:v>
                  </c:pt>
                  <c:pt idx="14">
                    <c:v>WarpTM+TCD</c:v>
                  </c:pt>
                  <c:pt idx="15">
                    <c:v>FGLock</c:v>
                  </c:pt>
                  <c:pt idx="16">
                    <c:v>KiloTM-Base</c:v>
                  </c:pt>
                  <c:pt idx="17">
                    <c:v>WarpTM+TCD</c:v>
                  </c:pt>
                  <c:pt idx="18">
                    <c:v>FGLock</c:v>
                  </c:pt>
                  <c:pt idx="19">
                    <c:v>KiloTM-Base</c:v>
                  </c:pt>
                  <c:pt idx="20">
                    <c:v>WarpTM+TCD</c:v>
                  </c:pt>
                  <c:pt idx="21">
                    <c:v>FGLock</c:v>
                  </c:pt>
                  <c:pt idx="22">
                    <c:v>KiloTM-Base</c:v>
                  </c:pt>
                  <c:pt idx="23">
                    <c:v>WarpTM+TCD</c:v>
                  </c:pt>
                  <c:pt idx="24">
                    <c:v>FGLock</c:v>
                  </c:pt>
                  <c:pt idx="25">
                    <c:v>KiloTM-Base</c:v>
                  </c:pt>
                  <c:pt idx="26">
                    <c:v>WarpTM+TCD</c:v>
                  </c:pt>
                  <c:pt idx="27">
                    <c:v>FGLock</c:v>
                  </c:pt>
                  <c:pt idx="28">
                    <c:v>KiloTM-Base</c:v>
                  </c:pt>
                  <c:pt idx="29">
                    <c:v>WarpTM+TCD</c:v>
                  </c:pt>
                </c:lvl>
                <c:lvl>
                  <c:pt idx="0">
                    <c:v>HT-H</c:v>
                  </c:pt>
                  <c:pt idx="3">
                    <c:v>HT-M</c:v>
                  </c:pt>
                  <c:pt idx="6">
                    <c:v>HT-L</c:v>
                  </c:pt>
                  <c:pt idx="9">
                    <c:v>ATM</c:v>
                  </c:pt>
                  <c:pt idx="12">
                    <c:v>CL</c:v>
                  </c:pt>
                  <c:pt idx="15">
                    <c:v>CLto</c:v>
                  </c:pt>
                  <c:pt idx="18">
                    <c:v>BH-H</c:v>
                  </c:pt>
                  <c:pt idx="21">
                    <c:v>BH-L</c:v>
                  </c:pt>
                  <c:pt idx="24">
                    <c:v>CC</c:v>
                  </c:pt>
                  <c:pt idx="27">
                    <c:v>AP</c:v>
                  </c:pt>
                </c:lvl>
              </c:multiLvlStrCache>
            </c:multiLvlStrRef>
          </c:cat>
          <c:val>
            <c:numRef>
              <c:f>OverallPerfEnergy!$J$214:$J$243</c:f>
              <c:numCache>
                <c:formatCode>General</c:formatCode>
                <c:ptCount val="30"/>
                <c:pt idx="0">
                  <c:v>7.5000000000000011E-2</c:v>
                </c:pt>
                <c:pt idx="1">
                  <c:v>0.26200000000000001</c:v>
                </c:pt>
                <c:pt idx="2">
                  <c:v>0.20800000000000021</c:v>
                </c:pt>
                <c:pt idx="3">
                  <c:v>7.1999999999999995E-2</c:v>
                </c:pt>
                <c:pt idx="4">
                  <c:v>0.24900000000000028</c:v>
                </c:pt>
                <c:pt idx="5">
                  <c:v>0.14100000000000001</c:v>
                </c:pt>
                <c:pt idx="6">
                  <c:v>7.9000000000000126E-2</c:v>
                </c:pt>
                <c:pt idx="7">
                  <c:v>0.14400000000000004</c:v>
                </c:pt>
                <c:pt idx="8">
                  <c:v>7.1999999999999995E-2</c:v>
                </c:pt>
                <c:pt idx="9">
                  <c:v>7.9000000000000126E-2</c:v>
                </c:pt>
                <c:pt idx="10">
                  <c:v>6.2000000000000034E-2</c:v>
                </c:pt>
                <c:pt idx="11">
                  <c:v>5.3999999999999999E-2</c:v>
                </c:pt>
                <c:pt idx="12">
                  <c:v>8.6000000000000021E-2</c:v>
                </c:pt>
                <c:pt idx="13">
                  <c:v>0.18800000000000028</c:v>
                </c:pt>
                <c:pt idx="14">
                  <c:v>0.15100000000000025</c:v>
                </c:pt>
                <c:pt idx="15">
                  <c:v>8.6000000000000021E-2</c:v>
                </c:pt>
                <c:pt idx="16">
                  <c:v>0.13900000000000001</c:v>
                </c:pt>
                <c:pt idx="17">
                  <c:v>9.5000000000000043E-2</c:v>
                </c:pt>
                <c:pt idx="18">
                  <c:v>9.1000000000000025E-2</c:v>
                </c:pt>
                <c:pt idx="19">
                  <c:v>0.502</c:v>
                </c:pt>
                <c:pt idx="20">
                  <c:v>0.18600000000000028</c:v>
                </c:pt>
                <c:pt idx="21">
                  <c:v>7.8000000000000014E-2</c:v>
                </c:pt>
                <c:pt idx="22">
                  <c:v>0.29500000000000032</c:v>
                </c:pt>
                <c:pt idx="23">
                  <c:v>0.113</c:v>
                </c:pt>
                <c:pt idx="24">
                  <c:v>8.1000000000000003E-2</c:v>
                </c:pt>
                <c:pt idx="25">
                  <c:v>0.10299999999999998</c:v>
                </c:pt>
                <c:pt idx="26">
                  <c:v>0.112</c:v>
                </c:pt>
                <c:pt idx="27">
                  <c:v>9.7000000000000003E-2</c:v>
                </c:pt>
                <c:pt idx="28">
                  <c:v>0.10700000000000012</c:v>
                </c:pt>
                <c:pt idx="29">
                  <c:v>0.10199999999999998</c:v>
                </c:pt>
              </c:numCache>
            </c:numRef>
          </c:val>
        </c:ser>
        <c:ser>
          <c:idx val="8"/>
          <c:order val="8"/>
          <c:tx>
            <c:strRef>
              <c:f>OverallPerfEnergy!$K$213</c:f>
              <c:strCache>
                <c:ptCount val="1"/>
                <c:pt idx="0">
                  <c:v>Leakage</c:v>
                </c:pt>
              </c:strCache>
            </c:strRef>
          </c:tx>
          <c:spPr>
            <a:solidFill>
              <a:srgbClr val="CCFFCC"/>
            </a:solidFill>
            <a:ln>
              <a:solidFill>
                <a:schemeClr val="accent5">
                  <a:lumMod val="50000"/>
                </a:schemeClr>
              </a:solidFill>
            </a:ln>
          </c:spPr>
          <c:cat>
            <c:multiLvlStrRef>
              <c:f>OverallPerfEnergy!$A$214:$B$243</c:f>
              <c:multiLvlStrCache>
                <c:ptCount val="30"/>
                <c:lvl>
                  <c:pt idx="0">
                    <c:v>FGLock</c:v>
                  </c:pt>
                  <c:pt idx="1">
                    <c:v>KiloTM-Base</c:v>
                  </c:pt>
                  <c:pt idx="2">
                    <c:v>WarpTM+TCD</c:v>
                  </c:pt>
                  <c:pt idx="3">
                    <c:v>FGLock</c:v>
                  </c:pt>
                  <c:pt idx="4">
                    <c:v>KiloTM-Base</c:v>
                  </c:pt>
                  <c:pt idx="5">
                    <c:v>WarpTM+TCD</c:v>
                  </c:pt>
                  <c:pt idx="6">
                    <c:v>FGLock</c:v>
                  </c:pt>
                  <c:pt idx="7">
                    <c:v>KiloTM-Base</c:v>
                  </c:pt>
                  <c:pt idx="8">
                    <c:v>WarpTM+TCD</c:v>
                  </c:pt>
                  <c:pt idx="9">
                    <c:v>FGLock</c:v>
                  </c:pt>
                  <c:pt idx="10">
                    <c:v>KiloTM-Base</c:v>
                  </c:pt>
                  <c:pt idx="11">
                    <c:v>WarpTM+TCD</c:v>
                  </c:pt>
                  <c:pt idx="12">
                    <c:v>FGLock</c:v>
                  </c:pt>
                  <c:pt idx="13">
                    <c:v>KiloTM-Base</c:v>
                  </c:pt>
                  <c:pt idx="14">
                    <c:v>WarpTM+TCD</c:v>
                  </c:pt>
                  <c:pt idx="15">
                    <c:v>FGLock</c:v>
                  </c:pt>
                  <c:pt idx="16">
                    <c:v>KiloTM-Base</c:v>
                  </c:pt>
                  <c:pt idx="17">
                    <c:v>WarpTM+TCD</c:v>
                  </c:pt>
                  <c:pt idx="18">
                    <c:v>FGLock</c:v>
                  </c:pt>
                  <c:pt idx="19">
                    <c:v>KiloTM-Base</c:v>
                  </c:pt>
                  <c:pt idx="20">
                    <c:v>WarpTM+TCD</c:v>
                  </c:pt>
                  <c:pt idx="21">
                    <c:v>FGLock</c:v>
                  </c:pt>
                  <c:pt idx="22">
                    <c:v>KiloTM-Base</c:v>
                  </c:pt>
                  <c:pt idx="23">
                    <c:v>WarpTM+TCD</c:v>
                  </c:pt>
                  <c:pt idx="24">
                    <c:v>FGLock</c:v>
                  </c:pt>
                  <c:pt idx="25">
                    <c:v>KiloTM-Base</c:v>
                  </c:pt>
                  <c:pt idx="26">
                    <c:v>WarpTM+TCD</c:v>
                  </c:pt>
                  <c:pt idx="27">
                    <c:v>FGLock</c:v>
                  </c:pt>
                  <c:pt idx="28">
                    <c:v>KiloTM-Base</c:v>
                  </c:pt>
                  <c:pt idx="29">
                    <c:v>WarpTM+TCD</c:v>
                  </c:pt>
                </c:lvl>
                <c:lvl>
                  <c:pt idx="0">
                    <c:v>HT-H</c:v>
                  </c:pt>
                  <c:pt idx="3">
                    <c:v>HT-M</c:v>
                  </c:pt>
                  <c:pt idx="6">
                    <c:v>HT-L</c:v>
                  </c:pt>
                  <c:pt idx="9">
                    <c:v>ATM</c:v>
                  </c:pt>
                  <c:pt idx="12">
                    <c:v>CL</c:v>
                  </c:pt>
                  <c:pt idx="15">
                    <c:v>CLto</c:v>
                  </c:pt>
                  <c:pt idx="18">
                    <c:v>BH-H</c:v>
                  </c:pt>
                  <c:pt idx="21">
                    <c:v>BH-L</c:v>
                  </c:pt>
                  <c:pt idx="24">
                    <c:v>CC</c:v>
                  </c:pt>
                  <c:pt idx="27">
                    <c:v>AP</c:v>
                  </c:pt>
                </c:lvl>
              </c:multiLvlStrCache>
            </c:multiLvlStrRef>
          </c:cat>
          <c:val>
            <c:numRef>
              <c:f>OverallPerfEnergy!$K$214:$K$243</c:f>
              <c:numCache>
                <c:formatCode>General</c:formatCode>
                <c:ptCount val="30"/>
                <c:pt idx="0">
                  <c:v>0.44800000000000001</c:v>
                </c:pt>
                <c:pt idx="1">
                  <c:v>1.5760000000000001</c:v>
                </c:pt>
                <c:pt idx="2">
                  <c:v>1.2509999999999977</c:v>
                </c:pt>
                <c:pt idx="3">
                  <c:v>0.43300000000000038</c:v>
                </c:pt>
                <c:pt idx="4">
                  <c:v>1.494</c:v>
                </c:pt>
                <c:pt idx="5">
                  <c:v>0.84900000000000064</c:v>
                </c:pt>
                <c:pt idx="6">
                  <c:v>0.47600000000000031</c:v>
                </c:pt>
                <c:pt idx="7">
                  <c:v>0.86700000000000099</c:v>
                </c:pt>
                <c:pt idx="8">
                  <c:v>0.4350000000000005</c:v>
                </c:pt>
                <c:pt idx="9">
                  <c:v>0.47500000000000031</c:v>
                </c:pt>
                <c:pt idx="10">
                  <c:v>0.3730000000000005</c:v>
                </c:pt>
                <c:pt idx="11">
                  <c:v>0.32400000000000057</c:v>
                </c:pt>
                <c:pt idx="12">
                  <c:v>0.51600000000000001</c:v>
                </c:pt>
                <c:pt idx="13">
                  <c:v>1.129</c:v>
                </c:pt>
                <c:pt idx="14">
                  <c:v>0.90600000000000003</c:v>
                </c:pt>
                <c:pt idx="15">
                  <c:v>0.51600000000000001</c:v>
                </c:pt>
                <c:pt idx="16">
                  <c:v>0.83700000000000063</c:v>
                </c:pt>
                <c:pt idx="17">
                  <c:v>0.57199999999999995</c:v>
                </c:pt>
                <c:pt idx="18">
                  <c:v>0.54900000000000004</c:v>
                </c:pt>
                <c:pt idx="19">
                  <c:v>3.0129999999999977</c:v>
                </c:pt>
                <c:pt idx="20">
                  <c:v>1.1180000000000001</c:v>
                </c:pt>
                <c:pt idx="21">
                  <c:v>0.46600000000000008</c:v>
                </c:pt>
                <c:pt idx="22">
                  <c:v>1.7709999999999977</c:v>
                </c:pt>
                <c:pt idx="23">
                  <c:v>0.68</c:v>
                </c:pt>
                <c:pt idx="24">
                  <c:v>0.48500000000000032</c:v>
                </c:pt>
                <c:pt idx="25">
                  <c:v>0.61900000000000099</c:v>
                </c:pt>
                <c:pt idx="26">
                  <c:v>0.67500000000000127</c:v>
                </c:pt>
                <c:pt idx="27">
                  <c:v>0.58299999999999996</c:v>
                </c:pt>
                <c:pt idx="28">
                  <c:v>0.64100000000000112</c:v>
                </c:pt>
                <c:pt idx="29">
                  <c:v>0.61500000000000099</c:v>
                </c:pt>
              </c:numCache>
            </c:numRef>
          </c:val>
        </c:ser>
        <c:gapWidth val="42"/>
        <c:overlap val="100"/>
        <c:axId val="67527808"/>
        <c:axId val="67529344"/>
      </c:barChart>
      <c:scatterChart>
        <c:scatterStyle val="lineMarker"/>
        <c:ser>
          <c:idx val="9"/>
          <c:order val="9"/>
          <c:tx>
            <c:strRef>
              <c:f>OverallPerfEnergy!$B$210</c:f>
              <c:strCache>
                <c:ptCount val="1"/>
                <c:pt idx="0">
                  <c:v>Baseline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errBars>
            <c:errDir val="y"/>
            <c:errBarType val="both"/>
            <c:errValType val="fixedVal"/>
            <c:noEndCap val="1"/>
            <c:val val="0"/>
          </c:errBars>
          <c:errBars>
            <c:errDir val="x"/>
            <c:errBarType val="minus"/>
            <c:errValType val="fixedVal"/>
            <c:noEndCap val="1"/>
            <c:val val="1"/>
            <c:spPr>
              <a:ln w="19050">
                <a:solidFill>
                  <a:sysClr val="windowText" lastClr="000000"/>
                </a:solidFill>
              </a:ln>
            </c:spPr>
          </c:errBars>
          <c:xVal>
            <c:numRef>
              <c:f>OverallPerfEnergy!$A$211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OverallPerfEnergy!$B$211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axId val="67553536"/>
        <c:axId val="67552000"/>
      </c:scatterChart>
      <c:catAx>
        <c:axId val="67527808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67529344"/>
        <c:crosses val="autoZero"/>
        <c:auto val="1"/>
        <c:lblAlgn val="ctr"/>
        <c:lblOffset val="0"/>
      </c:catAx>
      <c:valAx>
        <c:axId val="67529344"/>
        <c:scaling>
          <c:orientation val="minMax"/>
          <c:max val="2"/>
          <c:min val="0"/>
        </c:scaling>
        <c:axPos val="l"/>
        <c:majorGridlines>
          <c:spPr>
            <a:ln>
              <a:solidFill>
                <a:sysClr val="windowText" lastClr="000000"/>
              </a:solidFill>
              <a:prstDash val="dash"/>
            </a:ln>
          </c:spPr>
        </c:majorGridlines>
        <c:minorGridlines>
          <c:spPr>
            <a:ln>
              <a:solidFill>
                <a:sysClr val="windowText" lastClr="000000"/>
              </a:solidFill>
              <a:prstDash val="dash"/>
            </a:ln>
          </c:spPr>
        </c:min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Energy Usage Normalized to FGLock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7527808"/>
        <c:crosses val="autoZero"/>
        <c:crossBetween val="between"/>
        <c:majorUnit val="1"/>
        <c:minorUnit val="0.5"/>
      </c:valAx>
      <c:valAx>
        <c:axId val="67552000"/>
        <c:scaling>
          <c:orientation val="minMax"/>
        </c:scaling>
        <c:delete val="1"/>
        <c:axPos val="r"/>
        <c:numFmt formatCode="General" sourceLinked="1"/>
        <c:tickLblPos val="none"/>
        <c:crossAx val="67553536"/>
        <c:crosses val="max"/>
        <c:crossBetween val="midCat"/>
      </c:valAx>
      <c:valAx>
        <c:axId val="67553536"/>
        <c:scaling>
          <c:orientation val="minMax"/>
          <c:max val="1"/>
          <c:min val="0"/>
        </c:scaling>
        <c:delete val="1"/>
        <c:axPos val="t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General" sourceLinked="1"/>
        <c:tickLblPos val="none"/>
        <c:crossAx val="67552000"/>
        <c:crosses val="max"/>
        <c:crossBetween val="midCat"/>
        <c:majorUnit val="0.1"/>
        <c:minorUnit val="0.1"/>
      </c:valAx>
      <c:spPr>
        <a:ln>
          <a:solidFill>
            <a:sysClr val="windowText" lastClr="000000"/>
          </a:solidFill>
        </a:ln>
      </c:spPr>
    </c:plotArea>
    <c:legend>
      <c:legendPos val="t"/>
      <c:legendEntry>
        <c:idx val="9"/>
        <c:delete val="1"/>
      </c:legendEntry>
      <c:layout>
        <c:manualLayout>
          <c:xMode val="edge"/>
          <c:yMode val="edge"/>
          <c:x val="4.1441444381176445E-2"/>
          <c:y val="4.7619422572178494E-3"/>
          <c:w val="0.93576576120917665"/>
          <c:h val="6.0882874419978923E-2"/>
        </c:manualLayout>
      </c:layout>
      <c:spPr>
        <a:solidFill>
          <a:sysClr val="window" lastClr="FFFFFF"/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0"/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autoTitleDeleted val="1"/>
    <c:plotArea>
      <c:layout>
        <c:manualLayout>
          <c:layoutTarget val="inner"/>
          <c:xMode val="edge"/>
          <c:yMode val="edge"/>
          <c:x val="9.8144138232721001E-2"/>
          <c:y val="0.21721988918051977"/>
          <c:w val="0.87639289880431614"/>
          <c:h val="0.69683872849227191"/>
        </c:manualLayout>
      </c:layout>
      <c:barChart>
        <c:barDir val="col"/>
        <c:grouping val="clustered"/>
        <c:ser>
          <c:idx val="0"/>
          <c:order val="0"/>
          <c:tx>
            <c:strRef>
              <c:f>'IWCR-Study'!$B$16</c:f>
              <c:strCache>
                <c:ptCount val="1"/>
                <c:pt idx="0">
                  <c:v>KiloTM-Base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cat>
            <c:strRef>
              <c:f>'IWCR-Study'!$A$17:$A$26</c:f>
              <c:strCache>
                <c:ptCount val="10"/>
                <c:pt idx="0">
                  <c:v>HT-H</c:v>
                </c:pt>
                <c:pt idx="1">
                  <c:v>HT-M</c:v>
                </c:pt>
                <c:pt idx="2">
                  <c:v>HT-L</c:v>
                </c:pt>
                <c:pt idx="3">
                  <c:v>ATM</c:v>
                </c:pt>
                <c:pt idx="4">
                  <c:v>CL</c:v>
                </c:pt>
                <c:pt idx="5">
                  <c:v>CLto</c:v>
                </c:pt>
                <c:pt idx="6">
                  <c:v>BH-H</c:v>
                </c:pt>
                <c:pt idx="7">
                  <c:v>BH-L</c:v>
                </c:pt>
                <c:pt idx="8">
                  <c:v>CC</c:v>
                </c:pt>
                <c:pt idx="9">
                  <c:v>AP</c:v>
                </c:pt>
              </c:strCache>
            </c:strRef>
          </c:cat>
          <c:val>
            <c:numRef>
              <c:f>'IWCR-Study'!$B$17:$B$26</c:f>
              <c:numCache>
                <c:formatCode>General</c:formatCode>
                <c:ptCount val="10"/>
                <c:pt idx="0">
                  <c:v>3.5219999999999998</c:v>
                </c:pt>
                <c:pt idx="1">
                  <c:v>3.4509999999999987</c:v>
                </c:pt>
                <c:pt idx="2">
                  <c:v>1.819</c:v>
                </c:pt>
                <c:pt idx="3">
                  <c:v>0.78500000000000003</c:v>
                </c:pt>
                <c:pt idx="4">
                  <c:v>2.1869999999999998</c:v>
                </c:pt>
                <c:pt idx="5">
                  <c:v>1.62</c:v>
                </c:pt>
                <c:pt idx="6">
                  <c:v>5.49</c:v>
                </c:pt>
                <c:pt idx="7">
                  <c:v>3.8</c:v>
                </c:pt>
                <c:pt idx="8">
                  <c:v>1.2749999999999977</c:v>
                </c:pt>
                <c:pt idx="9">
                  <c:v>1.1000000000000001</c:v>
                </c:pt>
              </c:numCache>
            </c:numRef>
          </c:val>
        </c:ser>
        <c:ser>
          <c:idx val="1"/>
          <c:order val="1"/>
          <c:tx>
            <c:strRef>
              <c:f>'IWCR-Study'!$C$16</c:f>
              <c:strCache>
                <c:ptCount val="1"/>
                <c:pt idx="0">
                  <c:v>WarpTM+2PCR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2">
                  <a:lumMod val="50000"/>
                </a:schemeClr>
              </a:solidFill>
            </a:ln>
          </c:spPr>
          <c:cat>
            <c:strRef>
              <c:f>'IWCR-Study'!$A$17:$A$26</c:f>
              <c:strCache>
                <c:ptCount val="10"/>
                <c:pt idx="0">
                  <c:v>HT-H</c:v>
                </c:pt>
                <c:pt idx="1">
                  <c:v>HT-M</c:v>
                </c:pt>
                <c:pt idx="2">
                  <c:v>HT-L</c:v>
                </c:pt>
                <c:pt idx="3">
                  <c:v>ATM</c:v>
                </c:pt>
                <c:pt idx="4">
                  <c:v>CL</c:v>
                </c:pt>
                <c:pt idx="5">
                  <c:v>CLto</c:v>
                </c:pt>
                <c:pt idx="6">
                  <c:v>BH-H</c:v>
                </c:pt>
                <c:pt idx="7">
                  <c:v>BH-L</c:v>
                </c:pt>
                <c:pt idx="8">
                  <c:v>CC</c:v>
                </c:pt>
                <c:pt idx="9">
                  <c:v>AP</c:v>
                </c:pt>
              </c:strCache>
            </c:strRef>
          </c:cat>
          <c:val>
            <c:numRef>
              <c:f>'IWCR-Study'!$C$17:$C$26</c:f>
              <c:numCache>
                <c:formatCode>General</c:formatCode>
                <c:ptCount val="10"/>
                <c:pt idx="0">
                  <c:v>2.7949999999999999</c:v>
                </c:pt>
                <c:pt idx="1">
                  <c:v>1.9609999999999999</c:v>
                </c:pt>
                <c:pt idx="2">
                  <c:v>0.91200000000000003</c:v>
                </c:pt>
                <c:pt idx="3">
                  <c:v>0.68300000000000061</c:v>
                </c:pt>
                <c:pt idx="4">
                  <c:v>1.7529999999999979</c:v>
                </c:pt>
                <c:pt idx="5">
                  <c:v>1.107</c:v>
                </c:pt>
                <c:pt idx="6">
                  <c:v>2.0369999999999977</c:v>
                </c:pt>
                <c:pt idx="7">
                  <c:v>1.4589999999999976</c:v>
                </c:pt>
                <c:pt idx="8">
                  <c:v>1.391</c:v>
                </c:pt>
                <c:pt idx="9">
                  <c:v>1.1379999999999977</c:v>
                </c:pt>
              </c:numCache>
            </c:numRef>
          </c:val>
        </c:ser>
        <c:ser>
          <c:idx val="2"/>
          <c:order val="2"/>
          <c:tx>
            <c:strRef>
              <c:f>'IWCR-Study'!$D$16</c:f>
              <c:strCache>
                <c:ptCount val="1"/>
                <c:pt idx="0">
                  <c:v>WarpTM+2PCR(NoOverhead)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cat>
            <c:strRef>
              <c:f>'IWCR-Study'!$A$17:$A$26</c:f>
              <c:strCache>
                <c:ptCount val="10"/>
                <c:pt idx="0">
                  <c:v>HT-H</c:v>
                </c:pt>
                <c:pt idx="1">
                  <c:v>HT-M</c:v>
                </c:pt>
                <c:pt idx="2">
                  <c:v>HT-L</c:v>
                </c:pt>
                <c:pt idx="3">
                  <c:v>ATM</c:v>
                </c:pt>
                <c:pt idx="4">
                  <c:v>CL</c:v>
                </c:pt>
                <c:pt idx="5">
                  <c:v>CLto</c:v>
                </c:pt>
                <c:pt idx="6">
                  <c:v>BH-H</c:v>
                </c:pt>
                <c:pt idx="7">
                  <c:v>BH-L</c:v>
                </c:pt>
                <c:pt idx="8">
                  <c:v>CC</c:v>
                </c:pt>
                <c:pt idx="9">
                  <c:v>AP</c:v>
                </c:pt>
              </c:strCache>
            </c:strRef>
          </c:cat>
          <c:val>
            <c:numRef>
              <c:f>'IWCR-Study'!$D$17:$D$26</c:f>
              <c:numCache>
                <c:formatCode>General</c:formatCode>
                <c:ptCount val="10"/>
                <c:pt idx="0">
                  <c:v>2.778</c:v>
                </c:pt>
                <c:pt idx="1">
                  <c:v>1.9729999999999999</c:v>
                </c:pt>
                <c:pt idx="2">
                  <c:v>0.91300000000000003</c:v>
                </c:pt>
                <c:pt idx="3">
                  <c:v>0.6810000000000006</c:v>
                </c:pt>
                <c:pt idx="4">
                  <c:v>1.7229999999999981</c:v>
                </c:pt>
                <c:pt idx="5">
                  <c:v>1.1120000000000001</c:v>
                </c:pt>
                <c:pt idx="6">
                  <c:v>1.998000000000002</c:v>
                </c:pt>
                <c:pt idx="7">
                  <c:v>1.4349999999999974</c:v>
                </c:pt>
                <c:pt idx="8">
                  <c:v>1.2469999999999979</c:v>
                </c:pt>
                <c:pt idx="9">
                  <c:v>1.1319999999999977</c:v>
                </c:pt>
              </c:numCache>
            </c:numRef>
          </c:val>
        </c:ser>
        <c:ser>
          <c:idx val="3"/>
          <c:order val="3"/>
          <c:tx>
            <c:strRef>
              <c:f>'IWCR-Study'!$E$16</c:f>
              <c:strCache>
                <c:ptCount val="1"/>
                <c:pt idx="0">
                  <c:v>WarpTM+SCR</c:v>
                </c:pt>
              </c:strCache>
            </c:strRef>
          </c:tx>
          <c:spPr>
            <a:pattFill prst="lgCheck">
              <a:fgClr>
                <a:srgbClr val="4F6228"/>
              </a:fgClr>
              <a:bgClr>
                <a:srgbClr val="FFFFFF"/>
              </a:bgClr>
            </a:pattFill>
            <a:ln>
              <a:solidFill>
                <a:schemeClr val="accent3">
                  <a:lumMod val="50000"/>
                </a:schemeClr>
              </a:solidFill>
            </a:ln>
          </c:spPr>
          <c:cat>
            <c:strRef>
              <c:f>'IWCR-Study'!$A$17:$A$26</c:f>
              <c:strCache>
                <c:ptCount val="10"/>
                <c:pt idx="0">
                  <c:v>HT-H</c:v>
                </c:pt>
                <c:pt idx="1">
                  <c:v>HT-M</c:v>
                </c:pt>
                <c:pt idx="2">
                  <c:v>HT-L</c:v>
                </c:pt>
                <c:pt idx="3">
                  <c:v>ATM</c:v>
                </c:pt>
                <c:pt idx="4">
                  <c:v>CL</c:v>
                </c:pt>
                <c:pt idx="5">
                  <c:v>CLto</c:v>
                </c:pt>
                <c:pt idx="6">
                  <c:v>BH-H</c:v>
                </c:pt>
                <c:pt idx="7">
                  <c:v>BH-L</c:v>
                </c:pt>
                <c:pt idx="8">
                  <c:v>CC</c:v>
                </c:pt>
                <c:pt idx="9">
                  <c:v>AP</c:v>
                </c:pt>
              </c:strCache>
            </c:strRef>
          </c:cat>
          <c:val>
            <c:numRef>
              <c:f>'IWCR-Study'!$E$17:$E$26</c:f>
              <c:numCache>
                <c:formatCode>General</c:formatCode>
                <c:ptCount val="10"/>
                <c:pt idx="0">
                  <c:v>3.5539999999999998</c:v>
                </c:pt>
                <c:pt idx="1">
                  <c:v>3.5830000000000002</c:v>
                </c:pt>
                <c:pt idx="2">
                  <c:v>1.6439999999999977</c:v>
                </c:pt>
                <c:pt idx="3">
                  <c:v>0.76600000000000112</c:v>
                </c:pt>
                <c:pt idx="4">
                  <c:v>3.4699999999999998</c:v>
                </c:pt>
                <c:pt idx="5">
                  <c:v>2.0119999999999987</c:v>
                </c:pt>
                <c:pt idx="6">
                  <c:v>3.145</c:v>
                </c:pt>
                <c:pt idx="7">
                  <c:v>2.2909999999999999</c:v>
                </c:pt>
                <c:pt idx="8">
                  <c:v>1.806</c:v>
                </c:pt>
                <c:pt idx="9">
                  <c:v>1.097</c:v>
                </c:pt>
              </c:numCache>
            </c:numRef>
          </c:val>
        </c:ser>
        <c:ser>
          <c:idx val="4"/>
          <c:order val="4"/>
          <c:tx>
            <c:strRef>
              <c:f>'IWCR-Study'!$F$16</c:f>
              <c:strCache>
                <c:ptCount val="1"/>
                <c:pt idx="0">
                  <c:v>WarpTM+SCR(NoOverhead)</c:v>
                </c:pt>
              </c:strCache>
            </c:strRef>
          </c:tx>
          <c:spPr>
            <a:pattFill prst="wdUpDiag">
              <a:fgClr>
                <a:srgbClr val="75923C"/>
              </a:fgClr>
              <a:bgClr>
                <a:srgbClr val="FFFFFF"/>
              </a:bgClr>
            </a:pattFill>
            <a:ln>
              <a:solidFill>
                <a:schemeClr val="accent3">
                  <a:lumMod val="50000"/>
                </a:schemeClr>
              </a:solidFill>
            </a:ln>
          </c:spPr>
          <c:cat>
            <c:strRef>
              <c:f>'IWCR-Study'!$A$17:$A$26</c:f>
              <c:strCache>
                <c:ptCount val="10"/>
                <c:pt idx="0">
                  <c:v>HT-H</c:v>
                </c:pt>
                <c:pt idx="1">
                  <c:v>HT-M</c:v>
                </c:pt>
                <c:pt idx="2">
                  <c:v>HT-L</c:v>
                </c:pt>
                <c:pt idx="3">
                  <c:v>ATM</c:v>
                </c:pt>
                <c:pt idx="4">
                  <c:v>CL</c:v>
                </c:pt>
                <c:pt idx="5">
                  <c:v>CLto</c:v>
                </c:pt>
                <c:pt idx="6">
                  <c:v>BH-H</c:v>
                </c:pt>
                <c:pt idx="7">
                  <c:v>BH-L</c:v>
                </c:pt>
                <c:pt idx="8">
                  <c:v>CC</c:v>
                </c:pt>
                <c:pt idx="9">
                  <c:v>AP</c:v>
                </c:pt>
              </c:strCache>
            </c:strRef>
          </c:cat>
          <c:val>
            <c:numRef>
              <c:f>'IWCR-Study'!$F$17:$F$26</c:f>
              <c:numCache>
                <c:formatCode>General</c:formatCode>
                <c:ptCount val="10"/>
                <c:pt idx="0">
                  <c:v>2.8459999999999988</c:v>
                </c:pt>
                <c:pt idx="1">
                  <c:v>1.9239999999999977</c:v>
                </c:pt>
                <c:pt idx="2">
                  <c:v>0.88500000000000012</c:v>
                </c:pt>
                <c:pt idx="3">
                  <c:v>0.67200000000000126</c:v>
                </c:pt>
                <c:pt idx="4">
                  <c:v>1.6120000000000001</c:v>
                </c:pt>
                <c:pt idx="5">
                  <c:v>1.1080000000000001</c:v>
                </c:pt>
                <c:pt idx="6">
                  <c:v>1.8979999999999977</c:v>
                </c:pt>
                <c:pt idx="7">
                  <c:v>1.35</c:v>
                </c:pt>
                <c:pt idx="8">
                  <c:v>1.2469999999999979</c:v>
                </c:pt>
                <c:pt idx="9">
                  <c:v>1.097</c:v>
                </c:pt>
              </c:numCache>
            </c:numRef>
          </c:val>
        </c:ser>
        <c:gapWidth val="50"/>
        <c:axId val="70283648"/>
        <c:axId val="70285184"/>
      </c:barChart>
      <c:scatterChart>
        <c:scatterStyle val="lineMarker"/>
        <c:ser>
          <c:idx val="5"/>
          <c:order val="5"/>
          <c:tx>
            <c:strRef>
              <c:f>'IWCR-Study'!$K$16</c:f>
              <c:strCache>
                <c:ptCount val="1"/>
                <c:pt idx="0">
                  <c:v>FGLock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errBars>
            <c:errDir val="y"/>
            <c:errBarType val="both"/>
            <c:errValType val="fixedVal"/>
            <c:noEndCap val="1"/>
            <c:val val="0"/>
          </c:errBars>
          <c:errBars>
            <c:errDir val="x"/>
            <c:errBarType val="minus"/>
            <c:errValType val="fixedVal"/>
            <c:noEndCap val="1"/>
            <c:val val="1"/>
            <c:spPr>
              <a:ln w="19050"/>
            </c:spPr>
          </c:errBars>
          <c:xVal>
            <c:numRef>
              <c:f>'IWCR-Study'!$J$17</c:f>
              <c:numCache>
                <c:formatCode>General</c:formatCode>
                <c:ptCount val="1"/>
                <c:pt idx="0">
                  <c:v>1</c:v>
                </c:pt>
              </c:numCache>
            </c:numRef>
          </c:xVal>
          <c:yVal>
            <c:numRef>
              <c:f>'IWCR-Study'!$K$17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</c:ser>
        <c:axId val="70292992"/>
        <c:axId val="70291456"/>
      </c:scatterChart>
      <c:catAx>
        <c:axId val="70283648"/>
        <c:scaling>
          <c:orientation val="minMax"/>
        </c:scaling>
        <c:axPos val="b"/>
        <c:maj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70285184"/>
        <c:crosses val="autoZero"/>
        <c:auto val="1"/>
        <c:lblAlgn val="ctr"/>
        <c:lblOffset val="0"/>
      </c:catAx>
      <c:valAx>
        <c:axId val="70285184"/>
        <c:scaling>
          <c:orientation val="minMax"/>
        </c:scaling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Exec. Time Normalized to FGLock</a:t>
                </a:r>
              </a:p>
            </c:rich>
          </c:tx>
        </c:title>
        <c:numFmt formatCode="0" sourceLinked="0"/>
        <c:majorTickMark val="none"/>
        <c:tickLblPos val="nextTo"/>
        <c:spPr>
          <a:ln w="9525">
            <a:noFill/>
          </a:ln>
        </c:spPr>
        <c:crossAx val="70283648"/>
        <c:crosses val="autoZero"/>
        <c:crossBetween val="between"/>
      </c:valAx>
      <c:valAx>
        <c:axId val="70291456"/>
        <c:scaling>
          <c:orientation val="minMax"/>
        </c:scaling>
        <c:delete val="1"/>
        <c:axPos val="r"/>
        <c:numFmt formatCode="General" sourceLinked="1"/>
        <c:tickLblPos val="none"/>
        <c:crossAx val="70292992"/>
        <c:crosses val="max"/>
        <c:crossBetween val="midCat"/>
      </c:valAx>
      <c:valAx>
        <c:axId val="70292992"/>
        <c:scaling>
          <c:orientation val="minMax"/>
          <c:max val="1"/>
          <c:min val="0"/>
        </c:scaling>
        <c:delete val="1"/>
        <c:axPos val="t"/>
        <c:numFmt formatCode="General" sourceLinked="1"/>
        <c:tickLblPos val="none"/>
        <c:crossAx val="70291456"/>
        <c:crosses val="max"/>
        <c:crossBetween val="midCat"/>
      </c:valAx>
      <c:spPr>
        <a:ln>
          <a:solidFill>
            <a:sysClr val="windowText" lastClr="000000"/>
          </a:solidFill>
        </a:ln>
      </c:spPr>
    </c:plotArea>
    <c:legend>
      <c:legendPos val="b"/>
      <c:legendEntry>
        <c:idx val="5"/>
        <c:delete val="1"/>
      </c:legendEntry>
      <c:layout>
        <c:manualLayout>
          <c:xMode val="edge"/>
          <c:yMode val="edge"/>
          <c:x val="3.9351851851851853E-2"/>
          <c:y val="6.9606299212598716E-3"/>
          <c:w val="0.93305993000874965"/>
          <c:h val="0.18243307086614247"/>
        </c:manualLayout>
      </c:layout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800" b="1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chart>
    <c:autoTitleDeleted val="1"/>
    <c:plotArea>
      <c:layout>
        <c:manualLayout>
          <c:layoutTarget val="inner"/>
          <c:xMode val="edge"/>
          <c:yMode val="edge"/>
          <c:x val="0.10113024934383261"/>
          <c:y val="5.6437335958005534E-2"/>
          <c:w val="0.87340678769320501"/>
          <c:h val="0.84687860892389066"/>
        </c:manualLayout>
      </c:layout>
      <c:barChart>
        <c:barDir val="col"/>
        <c:grouping val="clustered"/>
        <c:ser>
          <c:idx val="0"/>
          <c:order val="0"/>
          <c:tx>
            <c:strRef>
              <c:f>WarpTMAnalysis!$F$106</c:f>
              <c:strCache>
                <c:ptCount val="1"/>
                <c:pt idx="0">
                  <c:v>ReadAccess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WarpTMAnalysis!$E$107:$E$117</c:f>
              <c:strCache>
                <c:ptCount val="11"/>
                <c:pt idx="0">
                  <c:v>HT-H</c:v>
                </c:pt>
                <c:pt idx="1">
                  <c:v>HT-M</c:v>
                </c:pt>
                <c:pt idx="2">
                  <c:v>HT-L</c:v>
                </c:pt>
                <c:pt idx="3">
                  <c:v>ATM</c:v>
                </c:pt>
                <c:pt idx="4">
                  <c:v>CL</c:v>
                </c:pt>
                <c:pt idx="5">
                  <c:v>CLto</c:v>
                </c:pt>
                <c:pt idx="6">
                  <c:v>BH-H</c:v>
                </c:pt>
                <c:pt idx="7">
                  <c:v>BH-L</c:v>
                </c:pt>
                <c:pt idx="8">
                  <c:v>CC</c:v>
                </c:pt>
                <c:pt idx="9">
                  <c:v>AP</c:v>
                </c:pt>
                <c:pt idx="10">
                  <c:v>AVG</c:v>
                </c:pt>
              </c:strCache>
            </c:strRef>
          </c:cat>
          <c:val>
            <c:numRef>
              <c:f>WarpTMAnalysis!$F$107:$F$117</c:f>
              <c:numCache>
                <c:formatCode>0%</c:formatCode>
                <c:ptCount val="11"/>
                <c:pt idx="0">
                  <c:v>0.4655264564404063</c:v>
                </c:pt>
                <c:pt idx="1">
                  <c:v>0.46149703823371024</c:v>
                </c:pt>
                <c:pt idx="2">
                  <c:v>0.46808510638297934</c:v>
                </c:pt>
                <c:pt idx="3">
                  <c:v>0.45205479452054798</c:v>
                </c:pt>
                <c:pt idx="4">
                  <c:v>0.25149700598802405</c:v>
                </c:pt>
                <c:pt idx="5">
                  <c:v>0.19093851132686079</c:v>
                </c:pt>
                <c:pt idx="6">
                  <c:v>0.59116925592804559</c:v>
                </c:pt>
                <c:pt idx="7">
                  <c:v>0.52584163110479076</c:v>
                </c:pt>
                <c:pt idx="8">
                  <c:v>0.38499384993849989</c:v>
                </c:pt>
                <c:pt idx="9">
                  <c:v>0.21813917122752149</c:v>
                </c:pt>
                <c:pt idx="10">
                  <c:v>0.40097428210913832</c:v>
                </c:pt>
              </c:numCache>
            </c:numRef>
          </c:val>
        </c:ser>
        <c:ser>
          <c:idx val="1"/>
          <c:order val="1"/>
          <c:tx>
            <c:strRef>
              <c:f>WarpTMAnalysis!$G$106</c:f>
              <c:strCache>
                <c:ptCount val="1"/>
                <c:pt idx="0">
                  <c:v>WriteAccess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c:spPr>
          <c:cat>
            <c:strRef>
              <c:f>WarpTMAnalysis!$E$107:$E$117</c:f>
              <c:strCache>
                <c:ptCount val="11"/>
                <c:pt idx="0">
                  <c:v>HT-H</c:v>
                </c:pt>
                <c:pt idx="1">
                  <c:v>HT-M</c:v>
                </c:pt>
                <c:pt idx="2">
                  <c:v>HT-L</c:v>
                </c:pt>
                <c:pt idx="3">
                  <c:v>ATM</c:v>
                </c:pt>
                <c:pt idx="4">
                  <c:v>CL</c:v>
                </c:pt>
                <c:pt idx="5">
                  <c:v>CLto</c:v>
                </c:pt>
                <c:pt idx="6">
                  <c:v>BH-H</c:v>
                </c:pt>
                <c:pt idx="7">
                  <c:v>BH-L</c:v>
                </c:pt>
                <c:pt idx="8">
                  <c:v>CC</c:v>
                </c:pt>
                <c:pt idx="9">
                  <c:v>AP</c:v>
                </c:pt>
                <c:pt idx="10">
                  <c:v>AVG</c:v>
                </c:pt>
              </c:strCache>
            </c:strRef>
          </c:cat>
          <c:val>
            <c:numRef>
              <c:f>WarpTMAnalysis!$G$107:$G$117</c:f>
              <c:numCache>
                <c:formatCode>0%</c:formatCode>
                <c:ptCount val="11"/>
                <c:pt idx="0">
                  <c:v>0.62306822465133815</c:v>
                </c:pt>
                <c:pt idx="1">
                  <c:v>0.64221824686940965</c:v>
                </c:pt>
                <c:pt idx="2">
                  <c:v>0.65529127886935656</c:v>
                </c:pt>
                <c:pt idx="3">
                  <c:v>0</c:v>
                </c:pt>
                <c:pt idx="4">
                  <c:v>0.13494809688581358</c:v>
                </c:pt>
                <c:pt idx="5">
                  <c:v>0.13344887348353551</c:v>
                </c:pt>
                <c:pt idx="6">
                  <c:v>0.58745874587458746</c:v>
                </c:pt>
                <c:pt idx="7">
                  <c:v>0.62235649546827865</c:v>
                </c:pt>
                <c:pt idx="8">
                  <c:v>0.38499384993849989</c:v>
                </c:pt>
                <c:pt idx="9">
                  <c:v>7.9189686924493768E-2</c:v>
                </c:pt>
                <c:pt idx="10">
                  <c:v>0.38629734989653103</c:v>
                </c:pt>
              </c:numCache>
            </c:numRef>
          </c:val>
        </c:ser>
        <c:gapWidth val="125"/>
        <c:axId val="70314240"/>
        <c:axId val="69873664"/>
      </c:barChart>
      <c:catAx>
        <c:axId val="70314240"/>
        <c:scaling>
          <c:orientation val="minMax"/>
        </c:scaling>
        <c:axPos val="b"/>
        <c:majorTickMark val="none"/>
        <c:tickLblPos val="nextTo"/>
        <c:crossAx val="69873664"/>
        <c:crosses val="autoZero"/>
        <c:auto val="1"/>
        <c:lblAlgn val="ctr"/>
        <c:lblOffset val="0"/>
      </c:catAx>
      <c:valAx>
        <c:axId val="69873664"/>
        <c:scaling>
          <c:orientation val="minMax"/>
        </c:scaling>
        <c:axPos val="l"/>
        <c:majorGridlines>
          <c:spPr>
            <a:ln>
              <a:prstDash val="dash"/>
            </a:ln>
          </c:spPr>
        </c:majorGridlines>
        <c:numFmt formatCode="0%" sourceLinked="1"/>
        <c:majorTickMark val="none"/>
        <c:tickLblPos val="nextTo"/>
        <c:spPr>
          <a:ln w="9525">
            <a:noFill/>
          </a:ln>
        </c:spPr>
        <c:crossAx val="70314240"/>
        <c:crosses val="autoZero"/>
        <c:crossBetween val="between"/>
      </c:valAx>
      <c:spPr>
        <a:ln>
          <a:solidFill>
            <a:sysClr val="windowText" lastClr="000000"/>
          </a:solidFill>
        </a:ln>
      </c:spPr>
    </c:plotArea>
    <c:legend>
      <c:legendPos val="b"/>
      <c:layout>
        <c:manualLayout>
          <c:xMode val="edge"/>
          <c:yMode val="edge"/>
          <c:x val="0.35903196996209025"/>
          <c:y val="3.3670931758530191E-2"/>
          <c:w val="0.46249143336249637"/>
          <c:h val="9.5495734908136495E-2"/>
        </c:manualLayout>
      </c:layout>
      <c:spPr>
        <a:solidFill>
          <a:sysClr val="window" lastClr="FFFFFF"/>
        </a:solidFill>
        <a:ln>
          <a:solidFill>
            <a:sysClr val="windowText" lastClr="000000"/>
          </a:solidFill>
        </a:ln>
      </c:spPr>
    </c:legend>
    <c:plotVisOnly val="1"/>
  </c:chart>
  <c:spPr>
    <a:noFill/>
    <a:ln>
      <a:noFill/>
    </a:ln>
  </c:spPr>
  <c:txPr>
    <a:bodyPr/>
    <a:lstStyle/>
    <a:p>
      <a:pPr>
        <a:defRPr sz="2000" b="1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0.63437</cdr:x>
      <cdr:y>0.04864</cdr:y>
    </cdr:from>
    <cdr:to>
      <cdr:x>0.70156</cdr:x>
      <cdr:y>0.10517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67135" y="185318"/>
          <a:ext cx="409590" cy="215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CA" sz="1100"/>
            <a:t>4.3X</a:t>
          </a:r>
        </a:p>
      </cdr:txBody>
    </cdr:sp>
  </cdr:relSizeAnchor>
  <cdr:relSizeAnchor xmlns:cdr="http://schemas.openxmlformats.org/drawingml/2006/chartDrawing">
    <cdr:from>
      <cdr:x>0.71883</cdr:x>
      <cdr:y>0.0488</cdr:y>
    </cdr:from>
    <cdr:to>
      <cdr:x>0.78602</cdr:x>
      <cdr:y>0.10532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382003" y="185928"/>
          <a:ext cx="409590" cy="2153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CA" sz="1100"/>
            <a:t>2.9X</a:t>
          </a:r>
        </a:p>
      </cdr:txBody>
    </cdr:sp>
  </cdr:relSizeAnchor>
  <cdr:relSizeAnchor xmlns:cdr="http://schemas.openxmlformats.org/drawingml/2006/chartDrawing">
    <cdr:from>
      <cdr:x>0.18784</cdr:x>
      <cdr:y>0.05004</cdr:y>
    </cdr:from>
    <cdr:to>
      <cdr:x>0.25502</cdr:x>
      <cdr:y>0.10657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145088" y="190652"/>
          <a:ext cx="409529" cy="215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CA" sz="1100"/>
            <a:t>2.6X</a:t>
          </a:r>
        </a:p>
      </cdr:txBody>
    </cdr:sp>
  </cdr:relSizeAnchor>
  <cdr:relSizeAnchor xmlns:cdr="http://schemas.openxmlformats.org/drawingml/2006/chartDrawing">
    <cdr:from>
      <cdr:x>0.09687</cdr:x>
      <cdr:y>0.05144</cdr:y>
    </cdr:from>
    <cdr:to>
      <cdr:x>0.16406</cdr:x>
      <cdr:y>0.10796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90535" y="195986"/>
          <a:ext cx="409590" cy="215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CA" sz="1100"/>
            <a:t>2.5X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321BC-59B5-42EB-874B-CD4011F39502}" type="datetimeFigureOut">
              <a:rPr lang="en-CA" smtClean="0"/>
              <a:pPr/>
              <a:t>15/12/2013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F379A-2B99-4412-9D34-E59FA90AD34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Exploiting</a:t>
            </a:r>
            <a:r>
              <a:rPr lang="en-CA" baseline="0" dirty="0" smtClean="0"/>
              <a:t> irregular parallelism on </a:t>
            </a:r>
            <a:r>
              <a:rPr lang="en-CA" dirty="0" smtClean="0"/>
              <a:t>GPU does not just enable</a:t>
            </a:r>
            <a:r>
              <a:rPr lang="en-CA" baseline="0" dirty="0" smtClean="0"/>
              <a:t> new GPU applications, but also leads to better versions of current GPU applications. </a:t>
            </a:r>
          </a:p>
          <a:p>
            <a:r>
              <a:rPr lang="en-CA" baseline="0" dirty="0" smtClean="0"/>
              <a:t>We want similar 300x speedup for other applications too.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F379A-2B99-4412-9D34-E59FA90AD349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To other threads, TX1 has executed to completion right after it has started, then sleeps until LD[B] is done in real time.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F379A-2B99-4412-9D34-E59FA90AD349}" type="slidenum">
              <a:rPr lang="en-CA" smtClean="0"/>
              <a:pPr/>
              <a:t>21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To other threads, TX1 has executed to completion </a:t>
            </a:r>
            <a:r>
              <a:rPr lang="en-CA" smtClean="0"/>
              <a:t>at time S, </a:t>
            </a:r>
            <a:r>
              <a:rPr lang="en-CA" dirty="0" smtClean="0"/>
              <a:t>then sleeps until LD[B] is done in real time.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F379A-2B99-4412-9D34-E59FA90AD349}" type="slidenum">
              <a:rPr lang="en-CA" smtClean="0"/>
              <a:pPr/>
              <a:t>22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“on par” means ~10% average overhead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F379A-2B99-4412-9D34-E59FA90AD349}" type="slidenum">
              <a:rPr lang="en-CA" smtClean="0"/>
              <a:pPr/>
              <a:t>28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This problem was first discovered on the IBM System 370 (one of the first machines introducing atomicCAS instructions).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The essence of the ABA problem comes from how atomicCAS only checks a single word, so race protection is only offered for part of the data structure. </a:t>
            </a:r>
          </a:p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Protection to other parts of the data structure is inferred *by the programmer’s reasoning*.  In the case with ABA problem, the programmer’s intuition missed a race condition. </a:t>
            </a:r>
          </a:p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The value-based conflict detection used in KILO TM protects all relevant parts of the data structures, so it does not suffer from the ABA problem.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</a:t>
            </a:r>
            <a:r>
              <a:rPr lang="en-CA" baseline="0" dirty="0" smtClean="0"/>
              <a:t> problem with exploiting irregular parallelism in current GPUs is that it requires the work of a genius to get the application working. </a:t>
            </a:r>
          </a:p>
          <a:p>
            <a:r>
              <a:rPr lang="en-CA" baseline="0" dirty="0" smtClean="0"/>
              <a:t>By providing TM on GPU, we hope to transform this process into something more like a printing press: Predictable development time, no deadlock, and when the code is finally done, the code does not require another genius to maintain.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F379A-2B99-4412-9D34-E59FA90AD349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F379A-2B99-4412-9D34-E59FA90AD349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Warp-Level Transaction</a:t>
            </a:r>
            <a:r>
              <a:rPr lang="en-CA" baseline="0" dirty="0" smtClean="0"/>
              <a:t> Management</a:t>
            </a:r>
          </a:p>
          <a:p>
            <a:pPr>
              <a:buFontTx/>
              <a:buChar char="-"/>
            </a:pPr>
            <a:r>
              <a:rPr lang="en-CA" baseline="0" dirty="0" smtClean="0"/>
              <a:t>Instead of committing transaction one by one on their own, it is more efficient to commit them as a group. </a:t>
            </a:r>
          </a:p>
          <a:p>
            <a:pPr>
              <a:buFontTx/>
              <a:buChar char="-"/>
            </a:pPr>
            <a:r>
              <a:rPr lang="en-CA" baseline="0" dirty="0" smtClean="0"/>
              <a:t>This takes advantage of the spatial locality exists in the GPU thread hierarchy. </a:t>
            </a:r>
          </a:p>
          <a:p>
            <a:pPr>
              <a:buFontTx/>
              <a:buChar char="-"/>
            </a:pPr>
            <a:r>
              <a:rPr lang="en-CA" baseline="0" dirty="0" smtClean="0"/>
              <a:t>We have invented a new way to cheaply eliminate conflict within the group (the little red arrow) – That’s the breakthrough making this idea practical.  </a:t>
            </a:r>
          </a:p>
          <a:p>
            <a:pPr>
              <a:buFontTx/>
              <a:buChar char="-"/>
            </a:pPr>
            <a:endParaRPr lang="en-CA" baseline="0" dirty="0" smtClean="0"/>
          </a:p>
          <a:p>
            <a:pPr>
              <a:buFontTx/>
              <a:buNone/>
            </a:pPr>
            <a:r>
              <a:rPr lang="en-CA" baseline="0" dirty="0" smtClean="0"/>
              <a:t>Temporal Conflict Detection</a:t>
            </a:r>
          </a:p>
          <a:p>
            <a:pPr>
              <a:buFontTx/>
              <a:buChar char="-"/>
            </a:pPr>
            <a:r>
              <a:rPr lang="en-CA" baseline="0" dirty="0" smtClean="0"/>
              <a:t>Uses synchronized on-chip timers to figure out when each word in memory is last written. </a:t>
            </a:r>
          </a:p>
          <a:p>
            <a:pPr>
              <a:buFontTx/>
              <a:buChar char="-"/>
            </a:pPr>
            <a:r>
              <a:rPr lang="en-CA" baseline="0" dirty="0" smtClean="0"/>
              <a:t>Transactions can use this information to detect conflicts. </a:t>
            </a:r>
          </a:p>
          <a:p>
            <a:pPr>
              <a:buFontTx/>
              <a:buChar char="-"/>
            </a:pPr>
            <a:r>
              <a:rPr lang="en-CA" baseline="0" dirty="0" smtClean="0"/>
              <a:t>The amazing part is </a:t>
            </a:r>
            <a:r>
              <a:rPr lang="en-CA" baseline="0" dirty="0" smtClean="0"/>
              <a:t>that we </a:t>
            </a:r>
            <a:r>
              <a:rPr lang="en-CA" baseline="0" dirty="0" smtClean="0"/>
              <a:t>managed to compress this information onto a tiny on-chip buffer.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C49CD4-DFD1-44E7-A52A-27B8400CAAED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F379A-2B99-4412-9D34-E59FA90AD349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F379A-2B99-4412-9D34-E59FA90AD349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 the example,</a:t>
            </a:r>
            <a:r>
              <a:rPr lang="en-CA" baseline="0" dirty="0" smtClean="0"/>
              <a:t> transactions TX1-4 have cyclical conflicts.  Some of them should be aborted. </a:t>
            </a:r>
            <a:endParaRPr lang="en-CA" dirty="0" smtClean="0"/>
          </a:p>
          <a:p>
            <a:r>
              <a:rPr lang="en-CA" dirty="0" smtClean="0"/>
              <a:t>If the transactions coalesce</a:t>
            </a:r>
            <a:r>
              <a:rPr lang="en-CA" baseline="0" dirty="0" smtClean="0"/>
              <a:t> the memory accesses for their value-based conflict detection, the intra-warp conflict cannot be detected because the other transactions has not been committed yet.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F379A-2B99-4412-9D34-E59FA90AD349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F379A-2B99-4412-9D34-E59FA90AD349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Key Idea: Use globally synchronous timers to assign</a:t>
            </a:r>
            <a:r>
              <a:rPr lang="en-CA" baseline="0" dirty="0" smtClean="0"/>
              <a:t> a time to every store, and use that to </a:t>
            </a:r>
            <a:r>
              <a:rPr lang="en-CA" dirty="0" smtClean="0"/>
              <a:t>detect conflicts.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F379A-2B99-4412-9D34-E59FA90AD349}" type="slidenum">
              <a:rPr lang="en-CA" smtClean="0"/>
              <a:pPr/>
              <a:t>20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/\\localhost\Users\anngoncalves\Desktop\UBC%20PPT%20Templates%20explore\graphic%20objects\shield.png" TargetMode="External"/><Relationship Id="rId7" Type="http://schemas.openxmlformats.org/officeDocument/2006/relationships/image" Target="file:///\\localhost\Users\anngoncalves\Desktop\UBC%20PPT%20Templates%20explore\graphic%20objects\theUofBC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file:///\\localhost\Users\anngoncalves\Desktop\UBC%20PPT%20Templates%20explore\graphic%20objects\POM.png" TargetMode="Externa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7" name="Group 10"/>
          <p:cNvGrpSpPr>
            <a:grpSpLocks/>
          </p:cNvGrpSpPr>
          <p:nvPr userDrawn="1"/>
        </p:nvGrpSpPr>
        <p:grpSpPr bwMode="auto">
          <a:xfrm>
            <a:off x="0" y="-3175"/>
            <a:ext cx="9220200" cy="914400"/>
            <a:chOff x="0" y="-3175"/>
            <a:chExt cx="9220200" cy="915050"/>
          </a:xfrm>
        </p:grpSpPr>
        <p:sp>
          <p:nvSpPr>
            <p:cNvPr id="8" name="Rectangle 7"/>
            <p:cNvSpPr/>
            <p:nvPr userDrawn="1"/>
          </p:nvSpPr>
          <p:spPr>
            <a:xfrm>
              <a:off x="806450" y="-3175"/>
              <a:ext cx="1512888" cy="915050"/>
            </a:xfrm>
            <a:prstGeom prst="rect">
              <a:avLst/>
            </a:prstGeom>
            <a:solidFill>
              <a:srgbClr val="0020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>
                  <a:solidFill>
                    <a:srgbClr val="FFFFFF"/>
                  </a:solidFill>
                  <a:ea typeface="ＭＳ Ｐゴシック" charset="-128"/>
                </a:rPr>
                <a:t>      </a:t>
              </a: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365375" y="-3175"/>
              <a:ext cx="6854825" cy="915050"/>
            </a:xfrm>
            <a:prstGeom prst="rect">
              <a:avLst/>
            </a:prstGeom>
            <a:solidFill>
              <a:srgbClr val="0020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>
                  <a:solidFill>
                    <a:srgbClr val="FFFFFF"/>
                  </a:solidFill>
                  <a:ea typeface="ＭＳ Ｐゴシック" charset="-128"/>
                </a:rPr>
                <a:t>      </a:t>
              </a: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-3175"/>
              <a:ext cx="763588" cy="915050"/>
            </a:xfrm>
            <a:prstGeom prst="rect">
              <a:avLst/>
            </a:prstGeom>
            <a:solidFill>
              <a:srgbClr val="0020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>
                  <a:solidFill>
                    <a:srgbClr val="FFFFFF"/>
                  </a:solidFill>
                  <a:ea typeface="ＭＳ Ｐゴシック" charset="-128"/>
                </a:rPr>
                <a:t>      </a:t>
              </a:r>
            </a:p>
          </p:txBody>
        </p:sp>
        <p:grpSp>
          <p:nvGrpSpPr>
            <p:cNvPr id="11" name="Group 17"/>
            <p:cNvGrpSpPr>
              <a:grpSpLocks/>
            </p:cNvGrpSpPr>
            <p:nvPr userDrawn="1"/>
          </p:nvGrpSpPr>
          <p:grpSpPr bwMode="auto">
            <a:xfrm>
              <a:off x="227160" y="185588"/>
              <a:ext cx="4527213" cy="428245"/>
              <a:chOff x="227160" y="185588"/>
              <a:chExt cx="4527213" cy="428245"/>
            </a:xfrm>
          </p:grpSpPr>
          <p:pic>
            <p:nvPicPr>
              <p:cNvPr id="12" name="shield.png" descr="/Users/anngoncalves/Desktop/UBC PPT Templates explore/graphic objects/shield.png"/>
              <p:cNvPicPr>
                <a:picLocks noChangeAspect="1"/>
              </p:cNvPicPr>
              <p:nvPr userDrawn="1"/>
            </p:nvPicPr>
            <p:blipFill>
              <a:blip r:embed="rId2" r:link="rId3" cstate="print"/>
              <a:srcRect/>
              <a:stretch>
                <a:fillRect/>
              </a:stretch>
            </p:blipFill>
            <p:spPr bwMode="auto">
              <a:xfrm>
                <a:off x="227160" y="185588"/>
                <a:ext cx="314707" cy="4282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POM.png" descr="/Users/anngoncalves/Desktop/UBC PPT Templates explore/graphic objects/POM.png"/>
              <p:cNvPicPr>
                <a:picLocks noChangeAspect="1"/>
              </p:cNvPicPr>
              <p:nvPr userDrawn="1"/>
            </p:nvPicPr>
            <p:blipFill>
              <a:blip r:embed="rId4" r:link="rId5" cstate="print"/>
              <a:srcRect/>
              <a:stretch>
                <a:fillRect/>
              </a:stretch>
            </p:blipFill>
            <p:spPr bwMode="auto">
              <a:xfrm>
                <a:off x="1029631" y="215901"/>
                <a:ext cx="896112" cy="113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theUofBC.png" descr="/Users/anngoncalves/Desktop/UBC PPT Templates explore/graphic objects/theUofBC.png"/>
              <p:cNvPicPr>
                <a:picLocks noChangeAspect="1"/>
              </p:cNvPicPr>
              <p:nvPr userDrawn="1"/>
            </p:nvPicPr>
            <p:blipFill>
              <a:blip r:embed="rId6" r:link="rId7" cstate="print"/>
              <a:srcRect/>
              <a:stretch>
                <a:fillRect/>
              </a:stretch>
            </p:blipFill>
            <p:spPr bwMode="auto">
              <a:xfrm>
                <a:off x="2578101" y="241300"/>
                <a:ext cx="2176272" cy="63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Wilson Fung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15816" y="6381328"/>
            <a:ext cx="3312368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E10A8-BFF3-45FC-8604-83940F50663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2376264"/>
          </a:xfrm>
        </p:spPr>
        <p:txBody>
          <a:bodyPr>
            <a:noAutofit/>
          </a:bodyPr>
          <a:lstStyle/>
          <a:p>
            <a:pPr algn="l"/>
            <a:r>
              <a:rPr lang="en-CA" dirty="0" smtClean="0"/>
              <a:t>Energy Efficient </a:t>
            </a:r>
            <a:br>
              <a:rPr lang="en-CA" dirty="0" smtClean="0"/>
            </a:br>
            <a:r>
              <a:rPr lang="en-CA" dirty="0" smtClean="0"/>
              <a:t>GPU Transactional Memory </a:t>
            </a:r>
            <a:br>
              <a:rPr lang="en-CA" dirty="0" smtClean="0"/>
            </a:br>
            <a:r>
              <a:rPr lang="en-CA" dirty="0" smtClean="0"/>
              <a:t>via Space-Time Optimizations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400800" cy="93610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CA" b="1" u="sng" dirty="0" smtClean="0">
                <a:solidFill>
                  <a:schemeClr val="tx1"/>
                </a:solidFill>
              </a:rPr>
              <a:t>Wilson W. L. Fung</a:t>
            </a:r>
          </a:p>
          <a:p>
            <a:pPr algn="l"/>
            <a:r>
              <a:rPr lang="en-CA" dirty="0" smtClean="0">
                <a:solidFill>
                  <a:schemeClr val="tx1"/>
                </a:solidFill>
              </a:rPr>
              <a:t>Tor M. </a:t>
            </a:r>
            <a:r>
              <a:rPr lang="en-CA" dirty="0" err="1" smtClean="0">
                <a:solidFill>
                  <a:schemeClr val="tx1"/>
                </a:solidFill>
              </a:rPr>
              <a:t>Aamodt</a:t>
            </a:r>
            <a:endParaRPr lang="en-CA" dirty="0" smtClean="0">
              <a:solidFill>
                <a:schemeClr val="tx1"/>
              </a:solidFill>
            </a:endParaRPr>
          </a:p>
          <a:p>
            <a:pPr algn="l"/>
            <a:endParaRPr lang="en-CA" dirty="0" smtClean="0">
              <a:solidFill>
                <a:schemeClr val="tx1"/>
              </a:solidFill>
            </a:endParaRPr>
          </a:p>
        </p:txBody>
      </p:sp>
      <p:pic>
        <p:nvPicPr>
          <p:cNvPr id="9" name="Picture 8" descr="s2b28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941168"/>
            <a:ext cx="7092280" cy="10917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CA" spc="-150" dirty="0" smtClean="0"/>
              <a:t>Warp Level Transaction Management</a:t>
            </a:r>
            <a:endParaRPr lang="en-CA" spc="-1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CA" dirty="0" smtClean="0"/>
              <a:t>Key Idea: </a:t>
            </a:r>
          </a:p>
          <a:p>
            <a:pPr lvl="1"/>
            <a:r>
              <a:rPr lang="en-CA" dirty="0" smtClean="0"/>
              <a:t>Manage transactions within a warp as a whole</a:t>
            </a:r>
          </a:p>
          <a:p>
            <a:pPr lvl="1">
              <a:buNone/>
            </a:pPr>
            <a:endParaRPr lang="en-CA" dirty="0" smtClean="0"/>
          </a:p>
          <a:p>
            <a:pPr lvl="1"/>
            <a:endParaRPr lang="en-CA" dirty="0"/>
          </a:p>
          <a:p>
            <a:r>
              <a:rPr lang="en-CA" dirty="0" smtClean="0"/>
              <a:t>Enables optimizations that exploit </a:t>
            </a:r>
            <a:br>
              <a:rPr lang="en-CA" dirty="0" smtClean="0"/>
            </a:br>
            <a:r>
              <a:rPr lang="en-CA" dirty="0" smtClean="0"/>
              <a:t>spatial locality:</a:t>
            </a:r>
          </a:p>
          <a:p>
            <a:pPr lvl="1"/>
            <a:r>
              <a:rPr lang="en-CA" dirty="0" smtClean="0"/>
              <a:t>Aggregate Control Messages</a:t>
            </a:r>
          </a:p>
          <a:p>
            <a:pPr lvl="1"/>
            <a:r>
              <a:rPr lang="en-CA" dirty="0" smtClean="0"/>
              <a:t>Validation and Commit Coalescing</a:t>
            </a:r>
            <a:endParaRPr lang="en-CA" dirty="0"/>
          </a:p>
          <a:p>
            <a:r>
              <a:rPr lang="en-CA" dirty="0" smtClean="0"/>
              <a:t>Challenge: </a:t>
            </a:r>
            <a:r>
              <a:rPr lang="en-CA" u="sng" dirty="0" smtClean="0"/>
              <a:t>Intra-Warp Conflicts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grpSp>
        <p:nvGrpSpPr>
          <p:cNvPr id="20" name="Group 19"/>
          <p:cNvGrpSpPr/>
          <p:nvPr/>
        </p:nvGrpSpPr>
        <p:grpSpPr>
          <a:xfrm>
            <a:off x="1259632" y="2708920"/>
            <a:ext cx="6624736" cy="936104"/>
            <a:chOff x="1259632" y="2852936"/>
            <a:chExt cx="6624736" cy="936104"/>
          </a:xfrm>
        </p:grpSpPr>
        <p:sp>
          <p:nvSpPr>
            <p:cNvPr id="12" name="Rectangle 11"/>
            <p:cNvSpPr/>
            <p:nvPr/>
          </p:nvSpPr>
          <p:spPr>
            <a:xfrm>
              <a:off x="1691680" y="2924944"/>
              <a:ext cx="2376264" cy="57606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3200" dirty="0" smtClean="0">
                  <a:latin typeface="Arial" pitchFamily="34" charset="0"/>
                  <a:cs typeface="Arial" pitchFamily="34" charset="0"/>
                </a:rPr>
                <a:t>Transaction</a:t>
              </a:r>
              <a:endParaRPr lang="en-CA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547664" y="2996952"/>
              <a:ext cx="2376264" cy="57606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3200" dirty="0" smtClean="0">
                  <a:latin typeface="Arial" pitchFamily="34" charset="0"/>
                  <a:cs typeface="Arial" pitchFamily="34" charset="0"/>
                </a:rPr>
                <a:t>Transaction</a:t>
              </a:r>
              <a:endParaRPr lang="en-CA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403648" y="3068960"/>
              <a:ext cx="2376264" cy="57606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3200" dirty="0" smtClean="0">
                  <a:latin typeface="Arial" pitchFamily="34" charset="0"/>
                  <a:cs typeface="Arial" pitchFamily="34" charset="0"/>
                </a:rPr>
                <a:t>Transaction</a:t>
              </a:r>
              <a:endParaRPr lang="en-CA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59632" y="3140968"/>
              <a:ext cx="2376264" cy="57606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3200" dirty="0" smtClean="0">
                  <a:latin typeface="Arial" pitchFamily="34" charset="0"/>
                  <a:cs typeface="Arial" pitchFamily="34" charset="0"/>
                </a:rPr>
                <a:t>Transaction</a:t>
              </a:r>
              <a:endParaRPr lang="en-CA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292080" y="2996952"/>
              <a:ext cx="2592288" cy="720080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3200" b="1" dirty="0" smtClean="0">
                  <a:latin typeface="Arial" pitchFamily="34" charset="0"/>
                  <a:cs typeface="Arial" pitchFamily="34" charset="0"/>
                </a:rPr>
                <a:t>Memory</a:t>
              </a:r>
              <a:endParaRPr lang="en-CA" sz="3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ight Brace 16"/>
            <p:cNvSpPr/>
            <p:nvPr/>
          </p:nvSpPr>
          <p:spPr>
            <a:xfrm>
              <a:off x="3995936" y="2852936"/>
              <a:ext cx="360040" cy="936104"/>
            </a:xfrm>
            <a:prstGeom prst="rightBrace">
              <a:avLst>
                <a:gd name="adj1" fmla="val 0"/>
                <a:gd name="adj2" fmla="val 51659"/>
              </a:avLst>
            </a:prstGeom>
            <a:ln w="1016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Down Arrow 17"/>
            <p:cNvSpPr/>
            <p:nvPr/>
          </p:nvSpPr>
          <p:spPr>
            <a:xfrm rot="16200000">
              <a:off x="4608004" y="2960948"/>
              <a:ext cx="504056" cy="720080"/>
            </a:xfrm>
            <a:prstGeom prst="downArrow">
              <a:avLst/>
            </a:prstGeom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CA" spc="-150" dirty="0" smtClean="0"/>
              <a:t>Warp Level Transaction Management: </a:t>
            </a:r>
            <a:r>
              <a:rPr lang="en-CA" dirty="0" smtClean="0"/>
              <a:t>Aggregate Control Messages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11</a:t>
            </a:fld>
            <a:endParaRPr lang="en-CA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4572000" y="1556792"/>
            <a:ext cx="0" cy="410445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467544" y="1772816"/>
            <a:ext cx="3744416" cy="3816424"/>
            <a:chOff x="467544" y="1772816"/>
            <a:chExt cx="3744416" cy="3816424"/>
          </a:xfrm>
        </p:grpSpPr>
        <p:sp>
          <p:nvSpPr>
            <p:cNvPr id="5" name="Rectangle 4"/>
            <p:cNvSpPr/>
            <p:nvPr/>
          </p:nvSpPr>
          <p:spPr>
            <a:xfrm>
              <a:off x="467544" y="3140968"/>
              <a:ext cx="2016224" cy="20162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sz="2800" b="1" dirty="0" smtClean="0">
                  <a:solidFill>
                    <a:schemeClr val="tx1"/>
                  </a:solidFill>
                </a:rPr>
                <a:t>SIMT Core</a:t>
              </a:r>
              <a:endParaRPr lang="en-CA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987824" y="2996952"/>
              <a:ext cx="1224136" cy="720080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 smtClean="0"/>
                <a:t>Commit Unit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987824" y="3933056"/>
              <a:ext cx="1224136" cy="720080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 smtClean="0"/>
                <a:t>Commit Unit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987824" y="4869160"/>
              <a:ext cx="1224136" cy="720080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 smtClean="0"/>
                <a:t>Commit Unit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87624" y="3717032"/>
              <a:ext cx="864096" cy="28803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 smtClean="0"/>
                <a:t>TX1</a:t>
              </a:r>
              <a:endParaRPr lang="en-CA" sz="24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87624" y="4077072"/>
              <a:ext cx="864096" cy="28803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 smtClean="0"/>
                <a:t>TX2</a:t>
              </a:r>
              <a:endParaRPr lang="en-CA" sz="24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87624" y="4437112"/>
              <a:ext cx="864096" cy="28803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 smtClean="0"/>
                <a:t>TX3</a:t>
              </a:r>
              <a:endParaRPr lang="en-CA" sz="24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87624" y="4797152"/>
              <a:ext cx="864096" cy="28803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 smtClean="0"/>
                <a:t>TX4</a:t>
              </a:r>
              <a:endParaRPr lang="en-CA" sz="2400" b="1" dirty="0"/>
            </a:p>
          </p:txBody>
        </p:sp>
        <p:cxnSp>
          <p:nvCxnSpPr>
            <p:cNvPr id="14" name="Straight Arrow Connector 13"/>
            <p:cNvCxnSpPr>
              <a:stCxn id="9" idx="3"/>
              <a:endCxn id="6" idx="1"/>
            </p:cNvCxnSpPr>
            <p:nvPr/>
          </p:nvCxnSpPr>
          <p:spPr>
            <a:xfrm flipV="1">
              <a:off x="2051720" y="3356992"/>
              <a:ext cx="936104" cy="50405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9" idx="3"/>
              <a:endCxn id="7" idx="1"/>
            </p:cNvCxnSpPr>
            <p:nvPr/>
          </p:nvCxnSpPr>
          <p:spPr>
            <a:xfrm>
              <a:off x="2051720" y="3861048"/>
              <a:ext cx="936104" cy="43204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3"/>
              <a:endCxn id="8" idx="1"/>
            </p:cNvCxnSpPr>
            <p:nvPr/>
          </p:nvCxnSpPr>
          <p:spPr>
            <a:xfrm>
              <a:off x="2051720" y="3861048"/>
              <a:ext cx="936104" cy="13681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0" idx="3"/>
              <a:endCxn id="6" idx="1"/>
            </p:cNvCxnSpPr>
            <p:nvPr/>
          </p:nvCxnSpPr>
          <p:spPr>
            <a:xfrm flipV="1">
              <a:off x="2051720" y="3356992"/>
              <a:ext cx="936104" cy="86409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0" idx="3"/>
              <a:endCxn id="7" idx="1"/>
            </p:cNvCxnSpPr>
            <p:nvPr/>
          </p:nvCxnSpPr>
          <p:spPr>
            <a:xfrm>
              <a:off x="2051720" y="4221088"/>
              <a:ext cx="936104" cy="7200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0" idx="3"/>
              <a:endCxn id="8" idx="1"/>
            </p:cNvCxnSpPr>
            <p:nvPr/>
          </p:nvCxnSpPr>
          <p:spPr>
            <a:xfrm>
              <a:off x="2051720" y="4221088"/>
              <a:ext cx="936104" cy="100811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1" idx="3"/>
              <a:endCxn id="6" idx="1"/>
            </p:cNvCxnSpPr>
            <p:nvPr/>
          </p:nvCxnSpPr>
          <p:spPr>
            <a:xfrm flipV="1">
              <a:off x="2051720" y="3356992"/>
              <a:ext cx="936104" cy="122413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endCxn id="7" idx="1"/>
            </p:cNvCxnSpPr>
            <p:nvPr/>
          </p:nvCxnSpPr>
          <p:spPr>
            <a:xfrm flipV="1">
              <a:off x="1907704" y="4293096"/>
              <a:ext cx="1080120" cy="36004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1" idx="3"/>
              <a:endCxn id="8" idx="1"/>
            </p:cNvCxnSpPr>
            <p:nvPr/>
          </p:nvCxnSpPr>
          <p:spPr>
            <a:xfrm>
              <a:off x="2051720" y="4581128"/>
              <a:ext cx="936104" cy="64807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2" idx="3"/>
              <a:endCxn id="6" idx="1"/>
            </p:cNvCxnSpPr>
            <p:nvPr/>
          </p:nvCxnSpPr>
          <p:spPr>
            <a:xfrm flipV="1">
              <a:off x="2051720" y="3356992"/>
              <a:ext cx="936104" cy="158417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2" idx="3"/>
              <a:endCxn id="7" idx="1"/>
            </p:cNvCxnSpPr>
            <p:nvPr/>
          </p:nvCxnSpPr>
          <p:spPr>
            <a:xfrm flipV="1">
              <a:off x="2051720" y="4293096"/>
              <a:ext cx="936104" cy="64807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2" idx="3"/>
              <a:endCxn id="8" idx="1"/>
            </p:cNvCxnSpPr>
            <p:nvPr/>
          </p:nvCxnSpPr>
          <p:spPr>
            <a:xfrm>
              <a:off x="2051720" y="4941168"/>
              <a:ext cx="936104" cy="28803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1115616" y="1772816"/>
              <a:ext cx="226023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2400" b="1" u="sng" dirty="0" smtClean="0"/>
                <a:t>Scalar Messages</a:t>
              </a:r>
            </a:p>
            <a:p>
              <a:pPr algn="ctr"/>
              <a:r>
                <a:rPr lang="en-CA" sz="2400" b="1" dirty="0" smtClean="0">
                  <a:solidFill>
                    <a:srgbClr val="FF0000"/>
                  </a:solidFill>
                </a:rPr>
                <a:t>12 Messages</a:t>
              </a:r>
              <a:endParaRPr lang="en-CA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788024" y="1772816"/>
            <a:ext cx="3888432" cy="3816424"/>
            <a:chOff x="4788024" y="1772816"/>
            <a:chExt cx="3888432" cy="3816424"/>
          </a:xfrm>
        </p:grpSpPr>
        <p:sp>
          <p:nvSpPr>
            <p:cNvPr id="60" name="Rectangle 59"/>
            <p:cNvSpPr/>
            <p:nvPr/>
          </p:nvSpPr>
          <p:spPr>
            <a:xfrm>
              <a:off x="4788024" y="3140968"/>
              <a:ext cx="2016224" cy="20162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sz="2800" b="1" dirty="0" smtClean="0">
                  <a:solidFill>
                    <a:schemeClr val="tx1"/>
                  </a:solidFill>
                </a:rPr>
                <a:t>SIMT Core</a:t>
              </a:r>
              <a:endParaRPr lang="en-CA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452320" y="2996952"/>
              <a:ext cx="1224136" cy="720080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 smtClean="0"/>
                <a:t>Commit Unit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452320" y="3933056"/>
              <a:ext cx="1224136" cy="720080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 smtClean="0"/>
                <a:t>Commit Unit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452320" y="4869160"/>
              <a:ext cx="1224136" cy="720080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 smtClean="0"/>
                <a:t>Commit Unit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508104" y="3717032"/>
              <a:ext cx="864096" cy="28803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 smtClean="0"/>
                <a:t>TX1</a:t>
              </a:r>
              <a:endParaRPr lang="en-CA" sz="2400" b="1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508104" y="4077072"/>
              <a:ext cx="864096" cy="28803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 smtClean="0"/>
                <a:t>TX2</a:t>
              </a:r>
              <a:endParaRPr lang="en-CA" sz="2400" b="1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508104" y="4437112"/>
              <a:ext cx="864096" cy="28803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 smtClean="0"/>
                <a:t>TX3</a:t>
              </a:r>
              <a:endParaRPr lang="en-CA" sz="2400" b="1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508104" y="4797152"/>
              <a:ext cx="864096" cy="28803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 smtClean="0"/>
                <a:t>TX4</a:t>
              </a:r>
              <a:endParaRPr lang="en-CA" sz="2400" b="1" dirty="0"/>
            </a:p>
          </p:txBody>
        </p:sp>
        <p:sp>
          <p:nvSpPr>
            <p:cNvPr id="91" name="Right Brace 90"/>
            <p:cNvSpPr/>
            <p:nvPr/>
          </p:nvSpPr>
          <p:spPr>
            <a:xfrm>
              <a:off x="6444208" y="3717032"/>
              <a:ext cx="216024" cy="1368152"/>
            </a:xfrm>
            <a:prstGeom prst="rightBrace">
              <a:avLst>
                <a:gd name="adj1" fmla="val 76218"/>
                <a:gd name="adj2" fmla="val 50000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93" name="Straight Arrow Connector 92"/>
            <p:cNvCxnSpPr>
              <a:stCxn id="91" idx="1"/>
              <a:endCxn id="61" idx="1"/>
            </p:cNvCxnSpPr>
            <p:nvPr/>
          </p:nvCxnSpPr>
          <p:spPr>
            <a:xfrm flipV="1">
              <a:off x="6660232" y="3356992"/>
              <a:ext cx="792088" cy="104411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91" idx="1"/>
              <a:endCxn id="62" idx="1"/>
            </p:cNvCxnSpPr>
            <p:nvPr/>
          </p:nvCxnSpPr>
          <p:spPr>
            <a:xfrm flipV="1">
              <a:off x="6660232" y="4293096"/>
              <a:ext cx="792088" cy="10801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91" idx="1"/>
              <a:endCxn id="63" idx="1"/>
            </p:cNvCxnSpPr>
            <p:nvPr/>
          </p:nvCxnSpPr>
          <p:spPr>
            <a:xfrm>
              <a:off x="6660232" y="4401108"/>
              <a:ext cx="792088" cy="82809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5160960" y="1772816"/>
              <a:ext cx="295452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2400" b="1" u="sng" dirty="0" smtClean="0"/>
                <a:t>Aggregated Messages</a:t>
              </a:r>
            </a:p>
            <a:p>
              <a:pPr algn="ctr"/>
              <a:r>
                <a:rPr lang="en-CA" sz="2400" b="1" dirty="0" smtClean="0">
                  <a:solidFill>
                    <a:srgbClr val="0070C0"/>
                  </a:solidFill>
                </a:rPr>
                <a:t>3 Messages</a:t>
              </a:r>
              <a:endParaRPr lang="en-CA" sz="24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899592" y="5805264"/>
            <a:ext cx="73378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Contributes up to 40% of Interconnection Traffic</a:t>
            </a:r>
            <a:endParaRPr lang="en-CA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7" name="Footer Placeholder 10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CA" spc="-150" dirty="0" smtClean="0"/>
              <a:t>Warp Level Transaction Management: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Validation and Commit Coalescing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12</a:t>
            </a:fld>
            <a:endParaRPr lang="en-CA"/>
          </a:p>
        </p:txBody>
      </p:sp>
      <p:grpSp>
        <p:nvGrpSpPr>
          <p:cNvPr id="95" name="Group 94"/>
          <p:cNvGrpSpPr/>
          <p:nvPr/>
        </p:nvGrpSpPr>
        <p:grpSpPr>
          <a:xfrm>
            <a:off x="467544" y="1484784"/>
            <a:ext cx="7992888" cy="1881500"/>
            <a:chOff x="467544" y="1484784"/>
            <a:chExt cx="7992888" cy="1881500"/>
          </a:xfrm>
        </p:grpSpPr>
        <p:sp>
          <p:nvSpPr>
            <p:cNvPr id="5" name="Rectangle 4"/>
            <p:cNvSpPr/>
            <p:nvPr/>
          </p:nvSpPr>
          <p:spPr>
            <a:xfrm>
              <a:off x="1907704" y="2204864"/>
              <a:ext cx="2088232" cy="21602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07704" y="2492896"/>
              <a:ext cx="2088232" cy="21602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907704" y="2780928"/>
              <a:ext cx="2088232" cy="21602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07704" y="3068960"/>
              <a:ext cx="2088232" cy="21602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03648" y="2132856"/>
              <a:ext cx="534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TX1</a:t>
              </a:r>
              <a:endParaRPr lang="en-CA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03648" y="2411596"/>
              <a:ext cx="534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TX2</a:t>
              </a:r>
              <a:endParaRPr lang="en-C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03648" y="2708920"/>
              <a:ext cx="534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TX3</a:t>
              </a:r>
              <a:endParaRPr lang="en-CA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03648" y="2996952"/>
              <a:ext cx="534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TX4</a:t>
              </a:r>
              <a:endParaRPr lang="en-CA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300192" y="2132856"/>
              <a:ext cx="2160240" cy="1008112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000" b="1" dirty="0" smtClean="0"/>
                <a:t>Global Memory</a:t>
              </a:r>
            </a:p>
            <a:p>
              <a:pPr algn="ctr"/>
              <a:r>
                <a:rPr lang="en-CA" sz="2000" b="1" dirty="0" smtClean="0"/>
                <a:t>(L2 cache/DRAM)</a:t>
              </a:r>
              <a:endParaRPr lang="en-CA" sz="2000" b="1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4067944" y="2276872"/>
              <a:ext cx="720080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/>
            <p:cNvGrpSpPr/>
            <p:nvPr/>
          </p:nvGrpSpPr>
          <p:grpSpPr>
            <a:xfrm>
              <a:off x="4860032" y="2132856"/>
              <a:ext cx="576064" cy="432048"/>
              <a:chOff x="4499992" y="2132856"/>
              <a:chExt cx="576064" cy="43204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860032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788024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004048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932040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572000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499992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716016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644008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26" name="Straight Arrow Connector 25"/>
            <p:cNvCxnSpPr/>
            <p:nvPr/>
          </p:nvCxnSpPr>
          <p:spPr>
            <a:xfrm>
              <a:off x="5508104" y="2276872"/>
              <a:ext cx="720080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>
              <a:off x="5508104" y="2852936"/>
              <a:ext cx="720080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/>
            <p:cNvGrpSpPr/>
            <p:nvPr/>
          </p:nvGrpSpPr>
          <p:grpSpPr>
            <a:xfrm>
              <a:off x="4860032" y="2708920"/>
              <a:ext cx="576064" cy="432048"/>
              <a:chOff x="4499992" y="2132856"/>
              <a:chExt cx="576064" cy="432048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4860032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788024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004048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4932040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572000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4499992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716016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4644008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40" name="Straight Arrow Connector 39"/>
            <p:cNvCxnSpPr/>
            <p:nvPr/>
          </p:nvCxnSpPr>
          <p:spPr>
            <a:xfrm flipH="1" flipV="1">
              <a:off x="4067944" y="2348880"/>
              <a:ext cx="720080" cy="576064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4355976" y="2060848"/>
              <a:ext cx="144016" cy="432048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211960" y="1772816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4B</a:t>
              </a:r>
              <a:endParaRPr lang="en-CA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084168" y="1772816"/>
              <a:ext cx="989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32B Port</a:t>
              </a:r>
              <a:endParaRPr lang="en-CA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835696" y="1844824"/>
              <a:ext cx="23163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u="sng" dirty="0" smtClean="0"/>
                <a:t>Read and Write Logs</a:t>
              </a:r>
              <a:endParaRPr lang="en-CA" sz="2000" u="sng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67544" y="1484784"/>
              <a:ext cx="26677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u="sng" dirty="0" smtClean="0"/>
                <a:t>Without Coalescing</a:t>
              </a:r>
              <a:endParaRPr lang="en-CA" sz="2400" b="1" u="sng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67544" y="3501008"/>
            <a:ext cx="8136904" cy="1983125"/>
            <a:chOff x="467544" y="3327375"/>
            <a:chExt cx="8136904" cy="1983125"/>
          </a:xfrm>
        </p:grpSpPr>
        <p:sp>
          <p:nvSpPr>
            <p:cNvPr id="45" name="Rectangle 44"/>
            <p:cNvSpPr/>
            <p:nvPr/>
          </p:nvSpPr>
          <p:spPr>
            <a:xfrm>
              <a:off x="1187624" y="4149080"/>
              <a:ext cx="2088232" cy="21602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187624" y="4437112"/>
              <a:ext cx="2088232" cy="21602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187624" y="4725144"/>
              <a:ext cx="2088232" cy="21602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187624" y="5013176"/>
              <a:ext cx="2088232" cy="21602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3568" y="4077072"/>
              <a:ext cx="534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TX1</a:t>
              </a:r>
              <a:endParaRPr lang="en-CA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83568" y="4355812"/>
              <a:ext cx="534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TX2</a:t>
              </a:r>
              <a:endParaRPr lang="en-CA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83568" y="4653136"/>
              <a:ext cx="534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TX3</a:t>
              </a:r>
              <a:endParaRPr lang="en-CA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83568" y="4941168"/>
              <a:ext cx="5341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TX4</a:t>
              </a:r>
              <a:endParaRPr lang="en-CA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6300192" y="4077072"/>
              <a:ext cx="2160240" cy="1008112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000" b="1" dirty="0" smtClean="0"/>
                <a:t>Global Memory</a:t>
              </a:r>
            </a:p>
            <a:p>
              <a:pPr algn="ctr"/>
              <a:r>
                <a:rPr lang="en-CA" sz="2000" b="1" dirty="0" smtClean="0"/>
                <a:t>(L2 cache/DRAM)</a:t>
              </a:r>
              <a:endParaRPr lang="en-CA" sz="2000" b="1" dirty="0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3347864" y="4221088"/>
              <a:ext cx="360040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Group 54"/>
            <p:cNvGrpSpPr/>
            <p:nvPr/>
          </p:nvGrpSpPr>
          <p:grpSpPr>
            <a:xfrm>
              <a:off x="5004048" y="4077072"/>
              <a:ext cx="576064" cy="432048"/>
              <a:chOff x="4499992" y="2132856"/>
              <a:chExt cx="576064" cy="432048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4860032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4788024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5004048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932040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4572000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99992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4716016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644008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64" name="Straight Arrow Connector 63"/>
            <p:cNvCxnSpPr/>
            <p:nvPr/>
          </p:nvCxnSpPr>
          <p:spPr>
            <a:xfrm>
              <a:off x="5652120" y="4293096"/>
              <a:ext cx="576064" cy="0"/>
            </a:xfrm>
            <a:prstGeom prst="straightConnector1">
              <a:avLst/>
            </a:prstGeom>
            <a:ln w="76200">
              <a:solidFill>
                <a:schemeClr val="accent6">
                  <a:lumMod val="75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5652120" y="4869160"/>
              <a:ext cx="576064" cy="0"/>
            </a:xfrm>
            <a:prstGeom prst="straightConnector1">
              <a:avLst/>
            </a:prstGeom>
            <a:ln w="76200">
              <a:solidFill>
                <a:schemeClr val="accent6">
                  <a:lumMod val="75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Group 65"/>
            <p:cNvGrpSpPr/>
            <p:nvPr/>
          </p:nvGrpSpPr>
          <p:grpSpPr>
            <a:xfrm>
              <a:off x="5004048" y="4653136"/>
              <a:ext cx="576064" cy="432048"/>
              <a:chOff x="4499992" y="2132856"/>
              <a:chExt cx="576064" cy="432048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4860032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788024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004048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4932040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4572000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499992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4716016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644008" y="2132856"/>
                <a:ext cx="72008" cy="43204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80" name="Straight Arrow Connector 79"/>
            <p:cNvCxnSpPr/>
            <p:nvPr/>
          </p:nvCxnSpPr>
          <p:spPr>
            <a:xfrm>
              <a:off x="3347864" y="4509120"/>
              <a:ext cx="360040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3347864" y="4797152"/>
              <a:ext cx="360040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3347864" y="5085184"/>
              <a:ext cx="360040" cy="0"/>
            </a:xfrm>
            <a:prstGeom prst="straightConnector1">
              <a:avLst/>
            </a:prstGeom>
            <a:ln w="381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ounded Rectangle 86"/>
            <p:cNvSpPr/>
            <p:nvPr/>
          </p:nvSpPr>
          <p:spPr>
            <a:xfrm rot="5400000">
              <a:off x="3383868" y="4329100"/>
              <a:ext cx="1296144" cy="648072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 smtClean="0"/>
                <a:t>Coalescing Logic</a:t>
              </a:r>
              <a:endParaRPr lang="en-CA" b="1" dirty="0"/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>
              <a:off x="4427984" y="4293096"/>
              <a:ext cx="576064" cy="0"/>
            </a:xfrm>
            <a:prstGeom prst="straightConnector1">
              <a:avLst/>
            </a:prstGeom>
            <a:ln w="76200">
              <a:solidFill>
                <a:schemeClr val="accent6">
                  <a:lumMod val="75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H="1">
              <a:off x="4427984" y="4869160"/>
              <a:ext cx="576064" cy="0"/>
            </a:xfrm>
            <a:prstGeom prst="straightConnector1">
              <a:avLst/>
            </a:prstGeom>
            <a:ln w="76200">
              <a:solidFill>
                <a:schemeClr val="accent6">
                  <a:lumMod val="75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5940152" y="3717032"/>
              <a:ext cx="989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32B Port</a:t>
              </a:r>
              <a:endParaRPr lang="en-CA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4572000" y="4077072"/>
              <a:ext cx="144016" cy="432048"/>
            </a:xfrm>
            <a:prstGeom prst="ellipse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139952" y="3717032"/>
              <a:ext cx="13083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32/64/128B</a:t>
              </a:r>
              <a:endParaRPr lang="en-CA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115616" y="3789040"/>
              <a:ext cx="23163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u="sng" dirty="0" smtClean="0"/>
                <a:t>Read and Write Logs</a:t>
              </a:r>
              <a:endParaRPr lang="en-CA" sz="2000" u="sng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67544" y="3399383"/>
              <a:ext cx="22300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u="sng" dirty="0" smtClean="0"/>
                <a:t>With Coalescing</a:t>
              </a:r>
              <a:endParaRPr lang="en-CA" sz="2400" b="1" u="sng" dirty="0"/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467544" y="3327375"/>
              <a:ext cx="8136904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TextBox 96"/>
          <p:cNvSpPr txBox="1"/>
          <p:nvPr/>
        </p:nvSpPr>
        <p:spPr>
          <a:xfrm>
            <a:off x="1619672" y="5546849"/>
            <a:ext cx="6361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Reduce 40% of Requests to L2 Cache</a:t>
            </a:r>
            <a:endParaRPr lang="en-CA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427984" y="1412776"/>
            <a:ext cx="4132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 smtClean="0">
                <a:solidFill>
                  <a:srgbClr val="FF0000"/>
                </a:solidFill>
              </a:rPr>
              <a:t>Max Utility = 4/32 = 12.5%</a:t>
            </a:r>
            <a:endParaRPr lang="en-CA" sz="2800" b="1" dirty="0">
              <a:solidFill>
                <a:srgbClr val="FF0000"/>
              </a:solidFill>
            </a:endParaRPr>
          </a:p>
        </p:txBody>
      </p:sp>
      <p:sp>
        <p:nvSpPr>
          <p:cNvPr id="86" name="Footer Placeholder 8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94" name="Date Placeholder 9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Intra-Warp Conflict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5"/>
          </a:xfrm>
        </p:spPr>
        <p:txBody>
          <a:bodyPr>
            <a:normAutofit/>
          </a:bodyPr>
          <a:lstStyle/>
          <a:p>
            <a:r>
              <a:rPr lang="en-CA" dirty="0" smtClean="0"/>
              <a:t>Potential existence of </a:t>
            </a:r>
            <a:r>
              <a:rPr lang="en-CA" u="sng" dirty="0" smtClean="0"/>
              <a:t>intra-warp conflict </a:t>
            </a:r>
            <a:r>
              <a:rPr lang="en-CA" dirty="0" smtClean="0"/>
              <a:t>introduces complex corner cases: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13</a:t>
            </a:fld>
            <a:endParaRPr lang="en-CA"/>
          </a:p>
        </p:txBody>
      </p:sp>
      <p:grpSp>
        <p:nvGrpSpPr>
          <p:cNvPr id="69" name="Group 68"/>
          <p:cNvGrpSpPr/>
          <p:nvPr/>
        </p:nvGrpSpPr>
        <p:grpSpPr>
          <a:xfrm>
            <a:off x="1475656" y="3429000"/>
            <a:ext cx="1866036" cy="1440160"/>
            <a:chOff x="1475656" y="3429000"/>
            <a:chExt cx="1866036" cy="1440160"/>
          </a:xfrm>
        </p:grpSpPr>
        <p:sp>
          <p:nvSpPr>
            <p:cNvPr id="6" name="Rectangle 5"/>
            <p:cNvSpPr/>
            <p:nvPr/>
          </p:nvSpPr>
          <p:spPr>
            <a:xfrm>
              <a:off x="2716251" y="3429000"/>
              <a:ext cx="625441" cy="432048"/>
            </a:xfrm>
            <a:prstGeom prst="rect">
              <a:avLst/>
            </a:prstGeom>
            <a:solidFill>
              <a:srgbClr val="0099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TX3</a:t>
              </a:r>
              <a:endParaRPr lang="en-CA" sz="24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475656" y="3429000"/>
              <a:ext cx="625441" cy="432048"/>
            </a:xfrm>
            <a:prstGeom prst="rect">
              <a:avLst/>
            </a:prstGeom>
            <a:solidFill>
              <a:srgbClr val="0099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TX1</a:t>
              </a:r>
              <a:endParaRPr lang="en-CA" sz="2400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716251" y="3933056"/>
              <a:ext cx="625441" cy="43204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Z=7</a:t>
              </a:r>
              <a:endParaRPr lang="en-CA" sz="2400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475656" y="3933056"/>
              <a:ext cx="625441" cy="43204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X=9</a:t>
              </a:r>
              <a:endParaRPr lang="en-CA" sz="24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716251" y="4437112"/>
              <a:ext cx="625441" cy="43204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W=7</a:t>
              </a:r>
              <a:endParaRPr lang="en-CA" sz="2400" b="1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75656" y="4437112"/>
              <a:ext cx="625441" cy="43204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Y=9</a:t>
              </a:r>
              <a:endParaRPr lang="en-CA" sz="2400" b="1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084638" y="3429000"/>
            <a:ext cx="1888667" cy="1440160"/>
            <a:chOff x="2084638" y="3429000"/>
            <a:chExt cx="1888667" cy="1440160"/>
          </a:xfrm>
        </p:grpSpPr>
        <p:sp>
          <p:nvSpPr>
            <p:cNvPr id="8" name="Rectangle 7"/>
            <p:cNvSpPr/>
            <p:nvPr/>
          </p:nvSpPr>
          <p:spPr>
            <a:xfrm>
              <a:off x="2084638" y="3429000"/>
              <a:ext cx="625441" cy="432048"/>
            </a:xfrm>
            <a:prstGeom prst="rect">
              <a:avLst/>
            </a:prstGeom>
            <a:solidFill>
              <a:srgbClr val="0099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TX2</a:t>
              </a:r>
              <a:endParaRPr lang="en-CA" sz="24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347864" y="3429000"/>
              <a:ext cx="625441" cy="432048"/>
            </a:xfrm>
            <a:prstGeom prst="rect">
              <a:avLst/>
            </a:prstGeom>
            <a:solidFill>
              <a:srgbClr val="0099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TX4</a:t>
              </a:r>
              <a:endParaRPr lang="en-CA" sz="2400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84638" y="3933056"/>
              <a:ext cx="625441" cy="43204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Y=8</a:t>
              </a:r>
              <a:endParaRPr lang="en-CA" sz="2400" b="1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47864" y="3933056"/>
              <a:ext cx="625441" cy="43204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W=6</a:t>
              </a:r>
              <a:endParaRPr lang="en-CA" sz="2400" b="1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084638" y="4437112"/>
              <a:ext cx="625441" cy="43204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Z=8</a:t>
              </a:r>
              <a:endParaRPr lang="en-CA" sz="2400" b="1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347864" y="4437112"/>
              <a:ext cx="625441" cy="43204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X=6</a:t>
              </a:r>
              <a:endParaRPr lang="en-CA" sz="2400" b="1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25896" y="3933056"/>
            <a:ext cx="1301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400" b="1" dirty="0" smtClean="0"/>
              <a:t>Read Set</a:t>
            </a:r>
            <a:endParaRPr lang="en-CA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9512" y="4437112"/>
            <a:ext cx="1374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2400" b="1" dirty="0" smtClean="0"/>
              <a:t>Write Set</a:t>
            </a:r>
            <a:endParaRPr lang="en-CA" sz="2400" b="1" dirty="0"/>
          </a:p>
        </p:txBody>
      </p:sp>
      <p:grpSp>
        <p:nvGrpSpPr>
          <p:cNvPr id="36" name="Group 35"/>
          <p:cNvGrpSpPr/>
          <p:nvPr/>
        </p:nvGrpSpPr>
        <p:grpSpPr>
          <a:xfrm>
            <a:off x="4067944" y="3284984"/>
            <a:ext cx="1551515" cy="2304256"/>
            <a:chOff x="4211960" y="3284984"/>
            <a:chExt cx="1551515" cy="2304256"/>
          </a:xfrm>
        </p:grpSpPr>
        <p:sp>
          <p:nvSpPr>
            <p:cNvPr id="27" name="Rounded Rectangle 26"/>
            <p:cNvSpPr/>
            <p:nvPr/>
          </p:nvSpPr>
          <p:spPr>
            <a:xfrm>
              <a:off x="4355976" y="3717032"/>
              <a:ext cx="1224136" cy="187220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ct val="80000"/>
                </a:lnSpc>
              </a:pPr>
              <a:r>
                <a:rPr lang="en-CA" sz="2000" b="1" dirty="0" smtClean="0"/>
                <a:t>Global Memory</a:t>
              </a:r>
            </a:p>
            <a:p>
              <a:pPr algn="ctr"/>
              <a:r>
                <a:rPr lang="en-CA" sz="2000" b="1" dirty="0" smtClean="0"/>
                <a:t>X = 9</a:t>
              </a:r>
            </a:p>
            <a:p>
              <a:pPr algn="ctr"/>
              <a:r>
                <a:rPr lang="en-CA" sz="2000" b="1" dirty="0" smtClean="0"/>
                <a:t>Y = 8</a:t>
              </a:r>
            </a:p>
            <a:p>
              <a:pPr algn="ctr"/>
              <a:r>
                <a:rPr lang="en-CA" sz="2000" b="1" dirty="0" smtClean="0"/>
                <a:t>Z = 7</a:t>
              </a:r>
            </a:p>
            <a:p>
              <a:pPr algn="ctr"/>
              <a:r>
                <a:rPr lang="en-CA" sz="2000" b="1" dirty="0" smtClean="0"/>
                <a:t>W = 6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211960" y="3284984"/>
              <a:ext cx="15515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b="1" dirty="0" smtClean="0"/>
                <a:t>@ Validation</a:t>
              </a:r>
              <a:endParaRPr lang="en-CA" sz="2000" b="1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508104" y="2996952"/>
            <a:ext cx="1714187" cy="2592288"/>
            <a:chOff x="5724128" y="2996952"/>
            <a:chExt cx="1714187" cy="2592288"/>
          </a:xfrm>
        </p:grpSpPr>
        <p:sp>
          <p:nvSpPr>
            <p:cNvPr id="30" name="Rounded Rectangle 29"/>
            <p:cNvSpPr/>
            <p:nvPr/>
          </p:nvSpPr>
          <p:spPr>
            <a:xfrm>
              <a:off x="5940152" y="3717032"/>
              <a:ext cx="1224136" cy="1872208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ct val="80000"/>
                </a:lnSpc>
              </a:pPr>
              <a:r>
                <a:rPr lang="en-CA" sz="2000" b="1" dirty="0" smtClean="0"/>
                <a:t>Global Memory</a:t>
              </a:r>
            </a:p>
            <a:p>
              <a:pPr algn="ctr"/>
              <a:r>
                <a:rPr lang="en-CA" sz="2000" b="1" dirty="0" smtClean="0"/>
                <a:t>X = 6</a:t>
              </a:r>
            </a:p>
            <a:p>
              <a:pPr algn="ctr"/>
              <a:r>
                <a:rPr lang="en-CA" sz="2000" b="1" dirty="0" smtClean="0"/>
                <a:t>Y = 9</a:t>
              </a:r>
            </a:p>
            <a:p>
              <a:pPr algn="ctr"/>
              <a:r>
                <a:rPr lang="en-CA" sz="2000" b="1" dirty="0" smtClean="0"/>
                <a:t>Z = 8</a:t>
              </a:r>
            </a:p>
            <a:p>
              <a:pPr algn="ctr"/>
              <a:r>
                <a:rPr lang="en-CA" sz="2000" b="1" dirty="0" smtClean="0"/>
                <a:t>W = 7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724128" y="2996952"/>
              <a:ext cx="171418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2000" b="1" dirty="0" smtClean="0"/>
                <a:t>All Committed</a:t>
              </a:r>
            </a:p>
            <a:p>
              <a:pPr algn="ctr"/>
              <a:r>
                <a:rPr lang="en-CA" sz="2000" b="1" dirty="0" smtClean="0"/>
                <a:t>(Wrong)</a:t>
              </a:r>
              <a:endParaRPr lang="en-CA" sz="2000" b="1" dirty="0"/>
            </a:p>
          </p:txBody>
        </p:sp>
      </p:grpSp>
      <p:sp>
        <p:nvSpPr>
          <p:cNvPr id="64" name="Footer Placeholder 6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grpSp>
        <p:nvGrpSpPr>
          <p:cNvPr id="65" name="Group 64"/>
          <p:cNvGrpSpPr/>
          <p:nvPr/>
        </p:nvGrpSpPr>
        <p:grpSpPr>
          <a:xfrm>
            <a:off x="1851624" y="4285325"/>
            <a:ext cx="1783840" cy="251539"/>
            <a:chOff x="1851624" y="4285325"/>
            <a:chExt cx="1783840" cy="251539"/>
          </a:xfrm>
        </p:grpSpPr>
        <p:sp>
          <p:nvSpPr>
            <p:cNvPr id="59" name="Left-Right Arrow 58"/>
            <p:cNvSpPr/>
            <p:nvPr/>
          </p:nvSpPr>
          <p:spPr>
            <a:xfrm rot="703751">
              <a:off x="1885267" y="4289802"/>
              <a:ext cx="1638926" cy="247062"/>
            </a:xfrm>
            <a:prstGeom prst="leftRightArrow">
              <a:avLst>
                <a:gd name="adj1" fmla="val 34250"/>
                <a:gd name="adj2" fmla="val 65750"/>
              </a:avLst>
            </a:prstGeom>
            <a:solidFill>
              <a:srgbClr val="FF0000"/>
            </a:solidFill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Left-Right Arrow 46"/>
            <p:cNvSpPr/>
            <p:nvPr/>
          </p:nvSpPr>
          <p:spPr>
            <a:xfrm rot="-2700000">
              <a:off x="1851624" y="4285325"/>
              <a:ext cx="487695" cy="247062"/>
            </a:xfrm>
            <a:prstGeom prst="leftRightArrow">
              <a:avLst>
                <a:gd name="adj1" fmla="val 34250"/>
                <a:gd name="adj2" fmla="val 65750"/>
              </a:avLst>
            </a:prstGeom>
            <a:solidFill>
              <a:srgbClr val="FF0000"/>
            </a:solidFill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Left-Right Arrow 55"/>
            <p:cNvSpPr/>
            <p:nvPr/>
          </p:nvSpPr>
          <p:spPr>
            <a:xfrm rot="-2700000">
              <a:off x="2499696" y="4285325"/>
              <a:ext cx="487695" cy="247062"/>
            </a:xfrm>
            <a:prstGeom prst="leftRightArrow">
              <a:avLst>
                <a:gd name="adj1" fmla="val 34250"/>
                <a:gd name="adj2" fmla="val 65750"/>
              </a:avLst>
            </a:prstGeom>
            <a:solidFill>
              <a:srgbClr val="FF0000"/>
            </a:solidFill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Left-Right Arrow 57"/>
            <p:cNvSpPr/>
            <p:nvPr/>
          </p:nvSpPr>
          <p:spPr>
            <a:xfrm rot="-2700000">
              <a:off x="3147769" y="4285325"/>
              <a:ext cx="487695" cy="247062"/>
            </a:xfrm>
            <a:prstGeom prst="leftRightArrow">
              <a:avLst>
                <a:gd name="adj1" fmla="val 34250"/>
                <a:gd name="adj2" fmla="val 65750"/>
              </a:avLst>
            </a:prstGeom>
            <a:solidFill>
              <a:srgbClr val="FF0000"/>
            </a:solidFill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8" name="Rounded Rectangle 27"/>
          <p:cNvSpPr/>
          <p:nvPr/>
        </p:nvSpPr>
        <p:spPr>
          <a:xfrm>
            <a:off x="7250371" y="4625752"/>
            <a:ext cx="1224136" cy="182758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80000"/>
              </a:lnSpc>
            </a:pPr>
            <a:r>
              <a:rPr lang="en-CA" sz="2000" b="1" dirty="0" smtClean="0"/>
              <a:t>Global Memory</a:t>
            </a:r>
          </a:p>
          <a:p>
            <a:pPr algn="ctr"/>
            <a:r>
              <a:rPr lang="en-CA" sz="2000" b="1" dirty="0" smtClean="0"/>
              <a:t>X = 9</a:t>
            </a:r>
          </a:p>
          <a:p>
            <a:pPr algn="ctr"/>
            <a:r>
              <a:rPr lang="en-CA" sz="2000" b="1" dirty="0" smtClean="0"/>
              <a:t>Y = 9</a:t>
            </a:r>
          </a:p>
          <a:p>
            <a:pPr algn="ctr"/>
            <a:r>
              <a:rPr lang="en-CA" sz="2000" b="1" dirty="0" smtClean="0"/>
              <a:t>Z = 7</a:t>
            </a:r>
          </a:p>
          <a:p>
            <a:pPr algn="ctr"/>
            <a:r>
              <a:rPr lang="en-CA" sz="2000" b="1" dirty="0" smtClean="0"/>
              <a:t>W = 7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7250371" y="2492896"/>
            <a:ext cx="1224136" cy="18002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80000"/>
              </a:lnSpc>
            </a:pPr>
            <a:r>
              <a:rPr lang="en-CA" sz="2000" b="1" dirty="0" smtClean="0"/>
              <a:t>Global Memory</a:t>
            </a:r>
          </a:p>
          <a:p>
            <a:pPr algn="ctr"/>
            <a:r>
              <a:rPr lang="en-CA" sz="2000" b="1" dirty="0" smtClean="0"/>
              <a:t>X = 6</a:t>
            </a:r>
          </a:p>
          <a:p>
            <a:pPr algn="ctr"/>
            <a:r>
              <a:rPr lang="en-CA" sz="2000" b="1" dirty="0" smtClean="0"/>
              <a:t>Y = 8</a:t>
            </a:r>
          </a:p>
          <a:p>
            <a:pPr algn="ctr"/>
            <a:r>
              <a:rPr lang="en-CA" sz="2000" b="1" dirty="0" smtClean="0"/>
              <a:t>Z = 8</a:t>
            </a:r>
          </a:p>
          <a:p>
            <a:pPr algn="ctr"/>
            <a:r>
              <a:rPr lang="en-CA" sz="2000" b="1" dirty="0" smtClean="0"/>
              <a:t>W = 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876256" y="2132856"/>
            <a:ext cx="2102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dirty="0" smtClean="0"/>
              <a:t>Correct Outcomes</a:t>
            </a:r>
            <a:endParaRPr lang="en-CA" sz="20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7610411" y="4253026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dirty="0" smtClean="0"/>
              <a:t>OR</a:t>
            </a:r>
            <a:endParaRPr lang="en-CA" sz="2000" b="1" dirty="0"/>
          </a:p>
        </p:txBody>
      </p:sp>
      <p:sp>
        <p:nvSpPr>
          <p:cNvPr id="70" name="Date Placeholder 6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mph" presetSubtype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2" dur="indefinite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3" grpId="0"/>
      <p:bldP spid="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Intra-Warp Conflict Resolution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en-CA" dirty="0" smtClean="0"/>
              <a:t>Kilo TM stores read-set and write-set in logs</a:t>
            </a:r>
          </a:p>
          <a:p>
            <a:pPr lvl="1"/>
            <a:r>
              <a:rPr lang="en-CA" dirty="0" smtClean="0"/>
              <a:t>Compact, fits in caches</a:t>
            </a:r>
          </a:p>
          <a:p>
            <a:pPr lvl="1"/>
            <a:r>
              <a:rPr lang="en-CA" dirty="0" smtClean="0"/>
              <a:t>Inefficient for search</a:t>
            </a:r>
          </a:p>
          <a:p>
            <a:r>
              <a:rPr lang="en-CA" dirty="0" smtClean="0"/>
              <a:t>Naive, pair-wise resolution too slow </a:t>
            </a:r>
          </a:p>
          <a:p>
            <a:pPr lvl="1"/>
            <a:r>
              <a:rPr lang="en-CA" dirty="0" smtClean="0"/>
              <a:t>T threads/warp, R+W words/thread</a:t>
            </a:r>
          </a:p>
          <a:p>
            <a:pPr lvl="1"/>
            <a:r>
              <a:rPr lang="en-CA" dirty="0" smtClean="0"/>
              <a:t>O(T</a:t>
            </a:r>
            <a:r>
              <a:rPr lang="en-CA" baseline="30000" dirty="0" smtClean="0"/>
              <a:t>2</a:t>
            </a:r>
            <a:r>
              <a:rPr lang="en-CA" dirty="0" smtClean="0"/>
              <a:t> x (R+W)</a:t>
            </a:r>
            <a:r>
              <a:rPr lang="en-CA" baseline="30000" dirty="0" smtClean="0"/>
              <a:t>2</a:t>
            </a:r>
            <a:r>
              <a:rPr lang="en-CA" dirty="0" smtClean="0"/>
              <a:t>), T ≥ 32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14</a:t>
            </a:fld>
            <a:endParaRPr lang="en-CA"/>
          </a:p>
        </p:txBody>
      </p:sp>
      <p:grpSp>
        <p:nvGrpSpPr>
          <p:cNvPr id="83" name="Group 82"/>
          <p:cNvGrpSpPr/>
          <p:nvPr/>
        </p:nvGrpSpPr>
        <p:grpSpPr>
          <a:xfrm>
            <a:off x="6372200" y="5373216"/>
            <a:ext cx="2520280" cy="432048"/>
            <a:chOff x="4283968" y="5589240"/>
            <a:chExt cx="2520280" cy="432048"/>
          </a:xfrm>
        </p:grpSpPr>
        <p:sp>
          <p:nvSpPr>
            <p:cNvPr id="8" name="Rectangle 7"/>
            <p:cNvSpPr/>
            <p:nvPr/>
          </p:nvSpPr>
          <p:spPr>
            <a:xfrm>
              <a:off x="5580112" y="5589240"/>
              <a:ext cx="576064" cy="432048"/>
            </a:xfrm>
            <a:prstGeom prst="rect">
              <a:avLst/>
            </a:prstGeom>
            <a:solidFill>
              <a:srgbClr val="0099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TX3</a:t>
              </a:r>
              <a:endParaRPr lang="en-CA" sz="2400" b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283968" y="5589240"/>
              <a:ext cx="576064" cy="432048"/>
            </a:xfrm>
            <a:prstGeom prst="rect">
              <a:avLst/>
            </a:prstGeom>
            <a:solidFill>
              <a:srgbClr val="0099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TX1</a:t>
              </a:r>
              <a:endParaRPr lang="en-CA" sz="2400" b="1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932040" y="5589240"/>
              <a:ext cx="576064" cy="432048"/>
            </a:xfrm>
            <a:prstGeom prst="rect">
              <a:avLst/>
            </a:prstGeom>
            <a:solidFill>
              <a:srgbClr val="0099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TX2</a:t>
              </a:r>
              <a:endParaRPr lang="en-CA" sz="2400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228184" y="5589240"/>
              <a:ext cx="576064" cy="432048"/>
            </a:xfrm>
            <a:prstGeom prst="rect">
              <a:avLst/>
            </a:prstGeom>
            <a:solidFill>
              <a:srgbClr val="0099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TX4</a:t>
              </a:r>
              <a:endParaRPr lang="en-CA" sz="2400" b="1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666582" y="5366866"/>
            <a:ext cx="1944216" cy="12700"/>
            <a:chOff x="6666582" y="5366866"/>
            <a:chExt cx="1944216" cy="12700"/>
          </a:xfrm>
        </p:grpSpPr>
        <p:cxnSp>
          <p:nvCxnSpPr>
            <p:cNvPr id="14" name="Straight Arrow Connector 13"/>
            <p:cNvCxnSpPr>
              <a:stCxn id="13" idx="0"/>
              <a:endCxn id="15" idx="0"/>
            </p:cNvCxnSpPr>
            <p:nvPr/>
          </p:nvCxnSpPr>
          <p:spPr>
            <a:xfrm rot="5400000" flipH="1" flipV="1">
              <a:off x="6984268" y="5049180"/>
              <a:ext cx="12700" cy="648072"/>
            </a:xfrm>
            <a:prstGeom prst="curvedConnector3">
              <a:avLst>
                <a:gd name="adj1" fmla="val 1800000"/>
              </a:avLst>
            </a:prstGeom>
            <a:ln w="571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13"/>
            <p:cNvCxnSpPr>
              <a:stCxn id="13" idx="0"/>
              <a:endCxn id="8" idx="0"/>
            </p:cNvCxnSpPr>
            <p:nvPr/>
          </p:nvCxnSpPr>
          <p:spPr>
            <a:xfrm rot="5400000" flipH="1" flipV="1">
              <a:off x="7308304" y="4725144"/>
              <a:ext cx="12700" cy="1296144"/>
            </a:xfrm>
            <a:prstGeom prst="curvedConnector3">
              <a:avLst>
                <a:gd name="adj1" fmla="val 2719150"/>
              </a:avLst>
            </a:prstGeom>
            <a:ln w="571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13"/>
            <p:cNvCxnSpPr>
              <a:stCxn id="13" idx="0"/>
              <a:endCxn id="17" idx="0"/>
            </p:cNvCxnSpPr>
            <p:nvPr/>
          </p:nvCxnSpPr>
          <p:spPr>
            <a:xfrm rot="5400000" flipH="1" flipV="1">
              <a:off x="7632340" y="4401108"/>
              <a:ext cx="12700" cy="1944216"/>
            </a:xfrm>
            <a:prstGeom prst="curvedConnector3">
              <a:avLst>
                <a:gd name="adj1" fmla="val 5093616"/>
              </a:avLst>
            </a:prstGeom>
            <a:ln w="571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Arrow Connector 13"/>
          <p:cNvCxnSpPr>
            <a:stCxn id="8" idx="0"/>
            <a:endCxn id="17" idx="0"/>
          </p:cNvCxnSpPr>
          <p:nvPr/>
        </p:nvCxnSpPr>
        <p:spPr>
          <a:xfrm rot="5400000" flipH="1" flipV="1">
            <a:off x="8280412" y="5049180"/>
            <a:ext cx="12700" cy="648072"/>
          </a:xfrm>
          <a:prstGeom prst="curvedConnector3">
            <a:avLst>
              <a:gd name="adj1" fmla="val 1800000"/>
            </a:avLst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7314654" y="5798914"/>
            <a:ext cx="1296144" cy="12700"/>
            <a:chOff x="7314654" y="5798914"/>
            <a:chExt cx="1296144" cy="12700"/>
          </a:xfrm>
        </p:grpSpPr>
        <p:cxnSp>
          <p:nvCxnSpPr>
            <p:cNvPr id="50" name="Straight Arrow Connector 13"/>
            <p:cNvCxnSpPr>
              <a:stCxn id="15" idx="2"/>
              <a:endCxn id="8" idx="2"/>
            </p:cNvCxnSpPr>
            <p:nvPr/>
          </p:nvCxnSpPr>
          <p:spPr>
            <a:xfrm rot="16200000" flipH="1">
              <a:off x="7632340" y="5481228"/>
              <a:ext cx="12700" cy="648072"/>
            </a:xfrm>
            <a:prstGeom prst="curvedConnector3">
              <a:avLst>
                <a:gd name="adj1" fmla="val 1800000"/>
              </a:avLst>
            </a:prstGeom>
            <a:ln w="571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13"/>
            <p:cNvCxnSpPr>
              <a:stCxn id="15" idx="2"/>
              <a:endCxn id="17" idx="2"/>
            </p:cNvCxnSpPr>
            <p:nvPr/>
          </p:nvCxnSpPr>
          <p:spPr>
            <a:xfrm rot="16200000" flipH="1">
              <a:off x="7956376" y="5157192"/>
              <a:ext cx="12700" cy="1296144"/>
            </a:xfrm>
            <a:prstGeom prst="curvedConnector3">
              <a:avLst>
                <a:gd name="adj1" fmla="val 3178718"/>
              </a:avLst>
            </a:prstGeom>
            <a:ln w="57150">
              <a:solidFill>
                <a:srgbClr val="C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7092280" y="3573016"/>
            <a:ext cx="18421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>
                <a:solidFill>
                  <a:srgbClr val="C00000"/>
                </a:solidFill>
              </a:rPr>
              <a:t>O((R+W)</a:t>
            </a:r>
            <a:r>
              <a:rPr lang="en-CA" sz="2400" b="1" baseline="30000" dirty="0" smtClean="0">
                <a:solidFill>
                  <a:srgbClr val="C00000"/>
                </a:solidFill>
              </a:rPr>
              <a:t>2</a:t>
            </a:r>
            <a:r>
              <a:rPr lang="en-CA" sz="2400" b="1" dirty="0" smtClean="0">
                <a:solidFill>
                  <a:srgbClr val="C00000"/>
                </a:solidFill>
              </a:rPr>
              <a:t>) </a:t>
            </a:r>
          </a:p>
          <a:p>
            <a:r>
              <a:rPr lang="en-CA" sz="2400" b="1" dirty="0" smtClean="0">
                <a:solidFill>
                  <a:srgbClr val="C00000"/>
                </a:solidFill>
              </a:rPr>
              <a:t>Comparisons</a:t>
            </a:r>
          </a:p>
          <a:p>
            <a:r>
              <a:rPr lang="en-CA" sz="2400" b="1" dirty="0" smtClean="0">
                <a:solidFill>
                  <a:srgbClr val="C00000"/>
                </a:solidFill>
              </a:rPr>
              <a:t>Each</a:t>
            </a:r>
            <a:endParaRPr lang="en-CA" sz="2400" b="1" dirty="0">
              <a:solidFill>
                <a:srgbClr val="C00000"/>
              </a:solidFill>
            </a:endParaRPr>
          </a:p>
        </p:txBody>
      </p:sp>
      <p:sp>
        <p:nvSpPr>
          <p:cNvPr id="84" name="Footer Placeholder 8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grpSp>
        <p:nvGrpSpPr>
          <p:cNvPr id="21" name="Group 20"/>
          <p:cNvGrpSpPr/>
          <p:nvPr/>
        </p:nvGrpSpPr>
        <p:grpSpPr>
          <a:xfrm>
            <a:off x="755576" y="1484784"/>
            <a:ext cx="7560840" cy="1080120"/>
            <a:chOff x="827584" y="2708920"/>
            <a:chExt cx="7560840" cy="1080120"/>
          </a:xfrm>
        </p:grpSpPr>
        <p:sp>
          <p:nvSpPr>
            <p:cNvPr id="22" name="Rounded Rectangle 21"/>
            <p:cNvSpPr/>
            <p:nvPr/>
          </p:nvSpPr>
          <p:spPr>
            <a:xfrm>
              <a:off x="827584" y="2852936"/>
              <a:ext cx="1512168" cy="7920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 smtClean="0"/>
                <a:t>Execution</a:t>
              </a:r>
              <a:endParaRPr lang="en-CA" sz="2400" b="1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148064" y="2852936"/>
              <a:ext cx="1584176" cy="7920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 smtClean="0"/>
                <a:t>Validation</a:t>
              </a:r>
              <a:endParaRPr lang="en-CA" sz="2400" b="1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6876256" y="2852936"/>
              <a:ext cx="1512168" cy="7920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 smtClean="0"/>
                <a:t>Commit</a:t>
              </a:r>
              <a:endParaRPr lang="en-CA" sz="2400" b="1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483768" y="2708920"/>
              <a:ext cx="2520280" cy="108012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 smtClean="0"/>
                <a:t>Intra-Warp Conflict Resolution</a:t>
              </a:r>
              <a:endParaRPr lang="en-CA" sz="2400" b="1" dirty="0"/>
            </a:p>
          </p:txBody>
        </p:sp>
      </p:grpSp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Intra-Warp Conflict Resolution:</a:t>
            </a:r>
            <a:br>
              <a:rPr lang="en-CA" dirty="0" smtClean="0"/>
            </a:br>
            <a:r>
              <a:rPr lang="en-CA" dirty="0" smtClean="0"/>
              <a:t>2-Phase Parallel Conflict Resolution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944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Insight: Fixed priority for conflict resolution enables parallel resolution</a:t>
            </a:r>
          </a:p>
          <a:p>
            <a:r>
              <a:rPr lang="en-CA" dirty="0" smtClean="0"/>
              <a:t>O(R+W)</a:t>
            </a:r>
          </a:p>
          <a:p>
            <a:r>
              <a:rPr lang="en-CA" dirty="0" smtClean="0"/>
              <a:t>Two Phases</a:t>
            </a:r>
          </a:p>
          <a:p>
            <a:pPr lvl="1"/>
            <a:r>
              <a:rPr lang="en-CA" dirty="0" smtClean="0"/>
              <a:t>Ownership Table Construction</a:t>
            </a:r>
          </a:p>
          <a:p>
            <a:pPr lvl="1"/>
            <a:r>
              <a:rPr lang="en-CA" dirty="0" smtClean="0"/>
              <a:t>Parallel Match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15</a:t>
            </a:fld>
            <a:endParaRPr lang="en-C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Intra-Warp Conflict Resolution:</a:t>
            </a:r>
            <a:br>
              <a:rPr lang="en-CA" dirty="0" smtClean="0"/>
            </a:br>
            <a:r>
              <a:rPr lang="en-CA" dirty="0" smtClean="0"/>
              <a:t>2-Phase Parallel Conflict Resolution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Insight: Fixed priority for conflict resolution enables parallel resolution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16</a:t>
            </a:fld>
            <a:endParaRPr lang="en-CA"/>
          </a:p>
        </p:txBody>
      </p:sp>
      <p:grpSp>
        <p:nvGrpSpPr>
          <p:cNvPr id="79" name="Group 78"/>
          <p:cNvGrpSpPr/>
          <p:nvPr/>
        </p:nvGrpSpPr>
        <p:grpSpPr>
          <a:xfrm>
            <a:off x="395536" y="3573016"/>
            <a:ext cx="2664296" cy="2088232"/>
            <a:chOff x="611560" y="3573016"/>
            <a:chExt cx="2664296" cy="2088232"/>
          </a:xfrm>
        </p:grpSpPr>
        <p:sp>
          <p:nvSpPr>
            <p:cNvPr id="5" name="Rectangle 4"/>
            <p:cNvSpPr/>
            <p:nvPr/>
          </p:nvSpPr>
          <p:spPr>
            <a:xfrm>
              <a:off x="611560" y="3573016"/>
              <a:ext cx="2664296" cy="792088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800" b="1" dirty="0" smtClean="0">
                  <a:solidFill>
                    <a:schemeClr val="accent6">
                      <a:lumMod val="50000"/>
                    </a:schemeClr>
                  </a:solidFill>
                </a:rPr>
                <a:t>Ownership Table</a:t>
              </a:r>
              <a:endParaRPr lang="en-CA" sz="28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979712" y="4869160"/>
              <a:ext cx="576064" cy="432048"/>
            </a:xfrm>
            <a:prstGeom prst="rect">
              <a:avLst/>
            </a:prstGeom>
            <a:solidFill>
              <a:srgbClr val="0099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TX3</a:t>
              </a:r>
              <a:endParaRPr lang="en-CA" sz="2400" b="1" dirty="0"/>
            </a:p>
          </p:txBody>
        </p:sp>
        <p:cxnSp>
          <p:nvCxnSpPr>
            <p:cNvPr id="21" name="Straight Arrow Connector 20"/>
            <p:cNvCxnSpPr>
              <a:stCxn id="20" idx="0"/>
            </p:cNvCxnSpPr>
            <p:nvPr/>
          </p:nvCxnSpPr>
          <p:spPr>
            <a:xfrm flipV="1">
              <a:off x="2267744" y="4365104"/>
              <a:ext cx="0" cy="504056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1979712" y="5301208"/>
              <a:ext cx="576064" cy="3600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dirty="0" err="1" smtClean="0"/>
                <a:t>WLog</a:t>
              </a:r>
              <a:endParaRPr lang="en-CA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67544" y="2708920"/>
            <a:ext cx="2520280" cy="2952328"/>
            <a:chOff x="683568" y="2708920"/>
            <a:chExt cx="2520280" cy="2952328"/>
          </a:xfrm>
        </p:grpSpPr>
        <p:sp>
          <p:nvSpPr>
            <p:cNvPr id="6" name="TextBox 5"/>
            <p:cNvSpPr txBox="1"/>
            <p:nvPr/>
          </p:nvSpPr>
          <p:spPr>
            <a:xfrm>
              <a:off x="755576" y="2708920"/>
              <a:ext cx="239219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2400" b="1" u="sng" dirty="0" smtClean="0"/>
                <a:t>Ownership Table </a:t>
              </a:r>
            </a:p>
            <a:p>
              <a:pPr algn="ctr"/>
              <a:r>
                <a:rPr lang="en-CA" sz="2400" b="1" u="sng" dirty="0" smtClean="0"/>
                <a:t>Construction</a:t>
              </a:r>
              <a:endParaRPr lang="en-CA" sz="2400" b="1" u="sng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83568" y="4869160"/>
              <a:ext cx="576064" cy="432048"/>
            </a:xfrm>
            <a:prstGeom prst="rect">
              <a:avLst/>
            </a:prstGeom>
            <a:solidFill>
              <a:srgbClr val="0099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TX1</a:t>
              </a:r>
              <a:endParaRPr lang="en-CA" sz="2400" b="1" dirty="0"/>
            </a:p>
          </p:txBody>
        </p:sp>
        <p:cxnSp>
          <p:nvCxnSpPr>
            <p:cNvPr id="13" name="Straight Arrow Connector 12"/>
            <p:cNvCxnSpPr>
              <a:stCxn id="8" idx="0"/>
            </p:cNvCxnSpPr>
            <p:nvPr/>
          </p:nvCxnSpPr>
          <p:spPr>
            <a:xfrm flipV="1">
              <a:off x="971600" y="4365104"/>
              <a:ext cx="0" cy="504056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1331640" y="4869160"/>
              <a:ext cx="576064" cy="432048"/>
            </a:xfrm>
            <a:prstGeom prst="rect">
              <a:avLst/>
            </a:prstGeom>
            <a:solidFill>
              <a:srgbClr val="0099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TX2</a:t>
              </a:r>
              <a:endParaRPr lang="en-CA" sz="2400" b="1" dirty="0"/>
            </a:p>
          </p:txBody>
        </p:sp>
        <p:cxnSp>
          <p:nvCxnSpPr>
            <p:cNvPr id="19" name="Straight Arrow Connector 18"/>
            <p:cNvCxnSpPr>
              <a:stCxn id="18" idx="0"/>
            </p:cNvCxnSpPr>
            <p:nvPr/>
          </p:nvCxnSpPr>
          <p:spPr>
            <a:xfrm flipV="1">
              <a:off x="1619672" y="4365104"/>
              <a:ext cx="0" cy="504056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2627784" y="4869160"/>
              <a:ext cx="576064" cy="432048"/>
            </a:xfrm>
            <a:prstGeom prst="rect">
              <a:avLst/>
            </a:prstGeom>
            <a:solidFill>
              <a:srgbClr val="0099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TX4</a:t>
              </a:r>
              <a:endParaRPr lang="en-CA" sz="2400" b="1" dirty="0"/>
            </a:p>
          </p:txBody>
        </p:sp>
        <p:cxnSp>
          <p:nvCxnSpPr>
            <p:cNvPr id="23" name="Straight Arrow Connector 22"/>
            <p:cNvCxnSpPr>
              <a:stCxn id="22" idx="0"/>
            </p:cNvCxnSpPr>
            <p:nvPr/>
          </p:nvCxnSpPr>
          <p:spPr>
            <a:xfrm flipV="1">
              <a:off x="2915816" y="4365104"/>
              <a:ext cx="0" cy="504056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683568" y="5301208"/>
              <a:ext cx="576064" cy="3600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dirty="0" err="1" smtClean="0"/>
                <a:t>WLog</a:t>
              </a:r>
              <a:endParaRPr lang="en-CA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331640" y="5301208"/>
              <a:ext cx="576064" cy="3600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dirty="0" err="1" smtClean="0"/>
                <a:t>WLog</a:t>
              </a:r>
              <a:endParaRPr lang="en-CA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627784" y="5301208"/>
              <a:ext cx="576064" cy="3600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dirty="0" err="1" smtClean="0"/>
                <a:t>WLog</a:t>
              </a:r>
              <a:endParaRPr lang="en-CA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275856" y="3284984"/>
            <a:ext cx="3960440" cy="2016224"/>
            <a:chOff x="3851920" y="3356992"/>
            <a:chExt cx="3960440" cy="2016224"/>
          </a:xfrm>
        </p:grpSpPr>
        <p:sp>
          <p:nvSpPr>
            <p:cNvPr id="64" name="Rectangle 63"/>
            <p:cNvSpPr/>
            <p:nvPr/>
          </p:nvSpPr>
          <p:spPr>
            <a:xfrm>
              <a:off x="5436096" y="3356992"/>
              <a:ext cx="2376264" cy="2016224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sz="2400" b="1" dirty="0" smtClean="0">
                  <a:solidFill>
                    <a:schemeClr val="accent6">
                      <a:lumMod val="50000"/>
                    </a:schemeClr>
                  </a:solidFill>
                </a:rPr>
                <a:t>Ownership Table</a:t>
              </a:r>
              <a:endParaRPr lang="en-CA" sz="24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851920" y="4221088"/>
              <a:ext cx="809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dirty="0" err="1" smtClean="0"/>
                <a:t>Addr</a:t>
              </a:r>
              <a:endParaRPr lang="en-CA" sz="2400" b="1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4860032" y="4293096"/>
              <a:ext cx="360040" cy="360040"/>
            </a:xfrm>
            <a:prstGeom prst="ellipse">
              <a:avLst/>
            </a:prstGeom>
            <a:solidFill>
              <a:srgbClr val="FFFF9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 smtClean="0">
                  <a:solidFill>
                    <a:schemeClr val="accent6">
                      <a:lumMod val="50000"/>
                    </a:schemeClr>
                  </a:solidFill>
                </a:rPr>
                <a:t>H</a:t>
              </a:r>
              <a:endParaRPr lang="en-CA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69" name="Right Arrow 68"/>
            <p:cNvSpPr/>
            <p:nvPr/>
          </p:nvSpPr>
          <p:spPr>
            <a:xfrm>
              <a:off x="4644008" y="4365104"/>
              <a:ext cx="216024" cy="216024"/>
            </a:xfrm>
            <a:prstGeom prst="rightArrow">
              <a:avLst/>
            </a:prstGeom>
            <a:solidFill>
              <a:srgbClr val="FFFF9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70" name="Right Arrow 69"/>
            <p:cNvSpPr/>
            <p:nvPr/>
          </p:nvSpPr>
          <p:spPr>
            <a:xfrm>
              <a:off x="5220072" y="4365104"/>
              <a:ext cx="216024" cy="216024"/>
            </a:xfrm>
            <a:prstGeom prst="rightArrow">
              <a:avLst/>
            </a:prstGeom>
            <a:solidFill>
              <a:srgbClr val="FFFF9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436096" y="4293096"/>
              <a:ext cx="2376264" cy="504056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b="1" dirty="0" smtClean="0">
                  <a:solidFill>
                    <a:schemeClr val="accent6">
                      <a:lumMod val="50000"/>
                    </a:schemeClr>
                  </a:solidFill>
                </a:rPr>
                <a:t>ID of Highest </a:t>
              </a:r>
              <a:r>
                <a:rPr lang="en-CA" b="1" dirty="0" err="1" smtClean="0">
                  <a:solidFill>
                    <a:schemeClr val="accent6">
                      <a:lumMod val="50000"/>
                    </a:schemeClr>
                  </a:solidFill>
                </a:rPr>
                <a:t>Prio</a:t>
              </a:r>
              <a:r>
                <a:rPr lang="en-CA" b="1" dirty="0" smtClean="0">
                  <a:solidFill>
                    <a:schemeClr val="accent6">
                      <a:lumMod val="50000"/>
                    </a:schemeClr>
                  </a:solidFill>
                </a:rPr>
                <a:t>. TX</a:t>
              </a:r>
            </a:p>
            <a:p>
              <a:pPr algn="ctr"/>
              <a:r>
                <a:rPr lang="en-CA" b="1" dirty="0" smtClean="0">
                  <a:solidFill>
                    <a:schemeClr val="accent6">
                      <a:lumMod val="50000"/>
                    </a:schemeClr>
                  </a:solidFill>
                </a:rPr>
                <a:t>Written to H(</a:t>
              </a:r>
              <a:r>
                <a:rPr lang="en-CA" b="1" dirty="0" err="1" smtClean="0">
                  <a:solidFill>
                    <a:schemeClr val="accent6">
                      <a:lumMod val="50000"/>
                    </a:schemeClr>
                  </a:solidFill>
                </a:rPr>
                <a:t>Addr</a:t>
              </a:r>
              <a:r>
                <a:rPr lang="en-CA" b="1" dirty="0" smtClean="0">
                  <a:solidFill>
                    <a:schemeClr val="accent6">
                      <a:lumMod val="50000"/>
                    </a:schemeClr>
                  </a:solidFill>
                </a:rPr>
                <a:t>) </a:t>
              </a:r>
              <a:endParaRPr lang="en-CA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6588224" y="3861048"/>
              <a:ext cx="0" cy="360040"/>
            </a:xfrm>
            <a:prstGeom prst="line">
              <a:avLst/>
            </a:prstGeom>
            <a:ln w="76200" cap="rnd">
              <a:solidFill>
                <a:schemeClr val="accent6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6588224" y="4941168"/>
              <a:ext cx="0" cy="360040"/>
            </a:xfrm>
            <a:prstGeom prst="line">
              <a:avLst/>
            </a:prstGeom>
            <a:ln w="76200" cap="rnd">
              <a:solidFill>
                <a:schemeClr val="accent6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4860032" y="5373216"/>
            <a:ext cx="40643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Stored in Shared Memory</a:t>
            </a:r>
          </a:p>
          <a:p>
            <a:r>
              <a:rPr lang="en-CA" sz="2400" b="1" dirty="0" smtClean="0"/>
              <a:t>(On-Chip Per-Core Scratchpad)</a:t>
            </a:r>
            <a:endParaRPr lang="en-CA" sz="2400" b="1" dirty="0"/>
          </a:p>
        </p:txBody>
      </p:sp>
      <p:grpSp>
        <p:nvGrpSpPr>
          <p:cNvPr id="90" name="Group 89"/>
          <p:cNvGrpSpPr/>
          <p:nvPr/>
        </p:nvGrpSpPr>
        <p:grpSpPr>
          <a:xfrm>
            <a:off x="179512" y="5733256"/>
            <a:ext cx="3228551" cy="533673"/>
            <a:chOff x="251520" y="6093296"/>
            <a:chExt cx="3228551" cy="533673"/>
          </a:xfrm>
        </p:grpSpPr>
        <p:sp>
          <p:nvSpPr>
            <p:cNvPr id="82" name="TextBox 81"/>
            <p:cNvSpPr txBox="1"/>
            <p:nvPr/>
          </p:nvSpPr>
          <p:spPr>
            <a:xfrm>
              <a:off x="251520" y="6165304"/>
              <a:ext cx="7649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dirty="0" smtClean="0"/>
                <a:t>High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771800" y="6165304"/>
              <a:ext cx="7082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dirty="0" smtClean="0"/>
                <a:t>Low</a:t>
              </a:r>
            </a:p>
          </p:txBody>
        </p:sp>
        <p:cxnSp>
          <p:nvCxnSpPr>
            <p:cNvPr id="85" name="Straight Arrow Connector 84"/>
            <p:cNvCxnSpPr/>
            <p:nvPr/>
          </p:nvCxnSpPr>
          <p:spPr>
            <a:xfrm>
              <a:off x="467544" y="6165304"/>
              <a:ext cx="2592288" cy="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1259632" y="6093296"/>
              <a:ext cx="9765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b="1" dirty="0" smtClean="0"/>
                <a:t>Priority</a:t>
              </a:r>
            </a:p>
          </p:txBody>
        </p:sp>
      </p:grp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" dur="indefinite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Intra-Warp Conflict Resolution:</a:t>
            </a:r>
            <a:br>
              <a:rPr lang="en-CA" dirty="0" smtClean="0"/>
            </a:br>
            <a:r>
              <a:rPr lang="en-CA" dirty="0" smtClean="0"/>
              <a:t>2-Phase Parallel Conflict Resolution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17</a:t>
            </a:fld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4101372" y="6021288"/>
            <a:ext cx="1191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O(R+W)</a:t>
            </a:r>
            <a:endParaRPr lang="en-CA" sz="24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3381292" y="2708920"/>
            <a:ext cx="2520280" cy="3312368"/>
            <a:chOff x="5220072" y="2708920"/>
            <a:chExt cx="2520280" cy="3312368"/>
          </a:xfrm>
        </p:grpSpPr>
        <p:sp>
          <p:nvSpPr>
            <p:cNvPr id="7" name="TextBox 6"/>
            <p:cNvSpPr txBox="1"/>
            <p:nvPr/>
          </p:nvSpPr>
          <p:spPr>
            <a:xfrm>
              <a:off x="5508104" y="2708920"/>
              <a:ext cx="20148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u="sng" dirty="0" smtClean="0"/>
                <a:t>Parallel Match</a:t>
              </a:r>
              <a:endParaRPr lang="en-CA" sz="2400" b="1" u="sng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220072" y="4869160"/>
              <a:ext cx="576064" cy="432048"/>
            </a:xfrm>
            <a:prstGeom prst="rect">
              <a:avLst/>
            </a:prstGeom>
            <a:solidFill>
              <a:srgbClr val="0099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TX1</a:t>
              </a:r>
              <a:endParaRPr lang="en-CA" sz="2400" b="1" dirty="0"/>
            </a:p>
          </p:txBody>
        </p:sp>
        <p:cxnSp>
          <p:nvCxnSpPr>
            <p:cNvPr id="9" name="Straight Arrow Connector 8"/>
            <p:cNvCxnSpPr>
              <a:stCxn id="8" idx="0"/>
            </p:cNvCxnSpPr>
            <p:nvPr/>
          </p:nvCxnSpPr>
          <p:spPr>
            <a:xfrm flipV="1">
              <a:off x="5508104" y="4365104"/>
              <a:ext cx="0" cy="504056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5868144" y="4869160"/>
              <a:ext cx="576064" cy="432048"/>
            </a:xfrm>
            <a:prstGeom prst="rect">
              <a:avLst/>
            </a:prstGeom>
            <a:solidFill>
              <a:srgbClr val="0099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TX2</a:t>
              </a:r>
              <a:endParaRPr lang="en-CA" sz="2400" b="1" dirty="0"/>
            </a:p>
          </p:txBody>
        </p:sp>
        <p:cxnSp>
          <p:nvCxnSpPr>
            <p:cNvPr id="11" name="Straight Arrow Connector 10"/>
            <p:cNvCxnSpPr>
              <a:stCxn id="10" idx="0"/>
            </p:cNvCxnSpPr>
            <p:nvPr/>
          </p:nvCxnSpPr>
          <p:spPr>
            <a:xfrm flipV="1">
              <a:off x="6156176" y="4365104"/>
              <a:ext cx="0" cy="504056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7164288" y="4869160"/>
              <a:ext cx="576064" cy="432048"/>
            </a:xfrm>
            <a:prstGeom prst="rect">
              <a:avLst/>
            </a:prstGeom>
            <a:solidFill>
              <a:srgbClr val="0099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TX4</a:t>
              </a:r>
              <a:endParaRPr lang="en-CA" sz="2400" b="1" dirty="0"/>
            </a:p>
          </p:txBody>
        </p:sp>
        <p:cxnSp>
          <p:nvCxnSpPr>
            <p:cNvPr id="13" name="Straight Arrow Connector 12"/>
            <p:cNvCxnSpPr>
              <a:stCxn id="12" idx="0"/>
            </p:cNvCxnSpPr>
            <p:nvPr/>
          </p:nvCxnSpPr>
          <p:spPr>
            <a:xfrm flipV="1">
              <a:off x="7452320" y="4365104"/>
              <a:ext cx="0" cy="504056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7164288" y="5661248"/>
              <a:ext cx="576064" cy="3600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dirty="0" err="1" smtClean="0"/>
                <a:t>WLog</a:t>
              </a:r>
              <a:endParaRPr lang="en-CA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164288" y="5301208"/>
              <a:ext cx="576064" cy="3600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dirty="0" err="1" smtClean="0"/>
                <a:t>RLog</a:t>
              </a:r>
              <a:endParaRPr lang="en-CA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220072" y="5661248"/>
              <a:ext cx="576064" cy="3600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dirty="0" err="1" smtClean="0"/>
                <a:t>WLog</a:t>
              </a:r>
              <a:endParaRPr lang="en-CA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220072" y="5301208"/>
              <a:ext cx="576064" cy="3600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dirty="0" err="1" smtClean="0"/>
                <a:t>RLog</a:t>
              </a:r>
              <a:endParaRPr lang="en-CA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868144" y="5661248"/>
              <a:ext cx="576064" cy="3600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dirty="0" err="1" smtClean="0"/>
                <a:t>WLog</a:t>
              </a:r>
              <a:endParaRPr lang="en-CA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868144" y="5301208"/>
              <a:ext cx="576064" cy="3600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dirty="0" err="1" smtClean="0"/>
                <a:t>RLog</a:t>
              </a:r>
              <a:endParaRPr lang="en-CA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309284" y="3573016"/>
            <a:ext cx="2664296" cy="2448272"/>
            <a:chOff x="5148064" y="3573016"/>
            <a:chExt cx="2664296" cy="2448272"/>
          </a:xfrm>
        </p:grpSpPr>
        <p:sp>
          <p:nvSpPr>
            <p:cNvPr id="21" name="Rectangle 20"/>
            <p:cNvSpPr/>
            <p:nvPr/>
          </p:nvSpPr>
          <p:spPr>
            <a:xfrm>
              <a:off x="5148064" y="3573016"/>
              <a:ext cx="2664296" cy="792088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800" b="1" dirty="0" smtClean="0">
                  <a:solidFill>
                    <a:schemeClr val="accent6">
                      <a:lumMod val="50000"/>
                    </a:schemeClr>
                  </a:solidFill>
                </a:rPr>
                <a:t>Ownership Table</a:t>
              </a:r>
              <a:endParaRPr lang="en-CA" sz="28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516216" y="4869160"/>
              <a:ext cx="576064" cy="432048"/>
            </a:xfrm>
            <a:prstGeom prst="rect">
              <a:avLst/>
            </a:prstGeom>
            <a:solidFill>
              <a:srgbClr val="0099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TX3</a:t>
              </a:r>
              <a:endParaRPr lang="en-CA" sz="2400" b="1" dirty="0"/>
            </a:p>
          </p:txBody>
        </p:sp>
        <p:cxnSp>
          <p:nvCxnSpPr>
            <p:cNvPr id="23" name="Straight Arrow Connector 22"/>
            <p:cNvCxnSpPr>
              <a:stCxn id="22" idx="0"/>
            </p:cNvCxnSpPr>
            <p:nvPr/>
          </p:nvCxnSpPr>
          <p:spPr>
            <a:xfrm flipV="1">
              <a:off x="6804248" y="4365104"/>
              <a:ext cx="0" cy="504056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6516216" y="5661248"/>
              <a:ext cx="576064" cy="3600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dirty="0" err="1" smtClean="0"/>
                <a:t>WLog</a:t>
              </a:r>
              <a:endParaRPr lang="en-CA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516216" y="5301208"/>
              <a:ext cx="576064" cy="3600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dirty="0" err="1" smtClean="0"/>
                <a:t>RLog</a:t>
              </a:r>
              <a:endParaRPr lang="en-CA" dirty="0"/>
            </a:p>
          </p:txBody>
        </p:sp>
      </p:grp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Insight: Fixed priority for conflict resolution enables parallel resolution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31640" y="5733256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O(W)</a:t>
            </a:r>
            <a:endParaRPr lang="en-CA" sz="2400" b="1" dirty="0"/>
          </a:p>
        </p:txBody>
      </p:sp>
      <p:grpSp>
        <p:nvGrpSpPr>
          <p:cNvPr id="29" name="Group 28"/>
          <p:cNvGrpSpPr/>
          <p:nvPr/>
        </p:nvGrpSpPr>
        <p:grpSpPr>
          <a:xfrm>
            <a:off x="395536" y="3573016"/>
            <a:ext cx="2664296" cy="2088232"/>
            <a:chOff x="611560" y="3573016"/>
            <a:chExt cx="2664296" cy="2088232"/>
          </a:xfrm>
        </p:grpSpPr>
        <p:sp>
          <p:nvSpPr>
            <p:cNvPr id="30" name="Rectangle 29"/>
            <p:cNvSpPr/>
            <p:nvPr/>
          </p:nvSpPr>
          <p:spPr>
            <a:xfrm>
              <a:off x="611560" y="3573016"/>
              <a:ext cx="2664296" cy="792088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800" b="1" dirty="0" smtClean="0">
                  <a:solidFill>
                    <a:schemeClr val="accent6">
                      <a:lumMod val="50000"/>
                    </a:schemeClr>
                  </a:solidFill>
                </a:rPr>
                <a:t>Ownership Table</a:t>
              </a:r>
              <a:endParaRPr lang="en-CA" sz="28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79712" y="4869160"/>
              <a:ext cx="576064" cy="432048"/>
            </a:xfrm>
            <a:prstGeom prst="rect">
              <a:avLst/>
            </a:prstGeom>
            <a:solidFill>
              <a:srgbClr val="0099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TX3</a:t>
              </a:r>
              <a:endParaRPr lang="en-CA" sz="2400" b="1" dirty="0"/>
            </a:p>
          </p:txBody>
        </p:sp>
        <p:cxnSp>
          <p:nvCxnSpPr>
            <p:cNvPr id="32" name="Straight Arrow Connector 31"/>
            <p:cNvCxnSpPr>
              <a:stCxn id="31" idx="0"/>
            </p:cNvCxnSpPr>
            <p:nvPr/>
          </p:nvCxnSpPr>
          <p:spPr>
            <a:xfrm flipV="1">
              <a:off x="2267744" y="4365104"/>
              <a:ext cx="0" cy="504056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1979712" y="5301208"/>
              <a:ext cx="576064" cy="3600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dirty="0" err="1" smtClean="0"/>
                <a:t>WLog</a:t>
              </a:r>
              <a:endParaRPr lang="en-CA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67544" y="2708920"/>
            <a:ext cx="2520280" cy="2952328"/>
            <a:chOff x="683568" y="2708920"/>
            <a:chExt cx="2520280" cy="2952328"/>
          </a:xfrm>
        </p:grpSpPr>
        <p:sp>
          <p:nvSpPr>
            <p:cNvPr id="35" name="TextBox 34"/>
            <p:cNvSpPr txBox="1"/>
            <p:nvPr/>
          </p:nvSpPr>
          <p:spPr>
            <a:xfrm>
              <a:off x="755576" y="2708920"/>
              <a:ext cx="239219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2400" b="1" u="sng" dirty="0" smtClean="0"/>
                <a:t>Ownership Table </a:t>
              </a:r>
            </a:p>
            <a:p>
              <a:pPr algn="ctr"/>
              <a:r>
                <a:rPr lang="en-CA" sz="2400" b="1" u="sng" dirty="0" smtClean="0"/>
                <a:t>Construction</a:t>
              </a:r>
              <a:endParaRPr lang="en-CA" sz="2400" b="1" u="sng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83568" y="4869160"/>
              <a:ext cx="576064" cy="432048"/>
            </a:xfrm>
            <a:prstGeom prst="rect">
              <a:avLst/>
            </a:prstGeom>
            <a:solidFill>
              <a:srgbClr val="0099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TX1</a:t>
              </a:r>
              <a:endParaRPr lang="en-CA" sz="2400" b="1" dirty="0"/>
            </a:p>
          </p:txBody>
        </p:sp>
        <p:cxnSp>
          <p:nvCxnSpPr>
            <p:cNvPr id="37" name="Straight Arrow Connector 36"/>
            <p:cNvCxnSpPr>
              <a:stCxn id="36" idx="0"/>
            </p:cNvCxnSpPr>
            <p:nvPr/>
          </p:nvCxnSpPr>
          <p:spPr>
            <a:xfrm flipV="1">
              <a:off x="971600" y="4365104"/>
              <a:ext cx="0" cy="504056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1331640" y="4869160"/>
              <a:ext cx="576064" cy="432048"/>
            </a:xfrm>
            <a:prstGeom prst="rect">
              <a:avLst/>
            </a:prstGeom>
            <a:solidFill>
              <a:srgbClr val="0099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TX2</a:t>
              </a:r>
              <a:endParaRPr lang="en-CA" sz="2400" b="1" dirty="0"/>
            </a:p>
          </p:txBody>
        </p:sp>
        <p:cxnSp>
          <p:nvCxnSpPr>
            <p:cNvPr id="39" name="Straight Arrow Connector 38"/>
            <p:cNvCxnSpPr>
              <a:stCxn id="38" idx="0"/>
            </p:cNvCxnSpPr>
            <p:nvPr/>
          </p:nvCxnSpPr>
          <p:spPr>
            <a:xfrm flipV="1">
              <a:off x="1619672" y="4365104"/>
              <a:ext cx="0" cy="504056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2627784" y="4869160"/>
              <a:ext cx="576064" cy="432048"/>
            </a:xfrm>
            <a:prstGeom prst="rect">
              <a:avLst/>
            </a:prstGeom>
            <a:solidFill>
              <a:srgbClr val="009900"/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2400" b="1" dirty="0" smtClean="0"/>
                <a:t>TX4</a:t>
              </a:r>
              <a:endParaRPr lang="en-CA" sz="2400" b="1" dirty="0"/>
            </a:p>
          </p:txBody>
        </p:sp>
        <p:cxnSp>
          <p:nvCxnSpPr>
            <p:cNvPr id="41" name="Straight Arrow Connector 40"/>
            <p:cNvCxnSpPr>
              <a:stCxn id="40" idx="0"/>
            </p:cNvCxnSpPr>
            <p:nvPr/>
          </p:nvCxnSpPr>
          <p:spPr>
            <a:xfrm flipV="1">
              <a:off x="2915816" y="4365104"/>
              <a:ext cx="0" cy="504056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683568" y="5301208"/>
              <a:ext cx="576064" cy="3600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dirty="0" err="1" smtClean="0"/>
                <a:t>WLog</a:t>
              </a:r>
              <a:endParaRPr lang="en-CA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331640" y="5301208"/>
              <a:ext cx="576064" cy="3600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dirty="0" err="1" smtClean="0"/>
                <a:t>WLog</a:t>
              </a:r>
              <a:endParaRPr lang="en-CA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627784" y="5301208"/>
              <a:ext cx="576064" cy="36004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1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dirty="0" err="1" smtClean="0"/>
                <a:t>WLog</a:t>
              </a:r>
              <a:endParaRPr lang="en-CA" dirty="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028019" y="3933056"/>
            <a:ext cx="31533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dirty="0" smtClean="0"/>
              <a:t>Read-Log:</a:t>
            </a:r>
          </a:p>
          <a:p>
            <a:r>
              <a:rPr lang="en-CA" sz="2000" b="1" dirty="0" smtClean="0"/>
              <a:t>Owner ID &lt; My ID </a:t>
            </a:r>
            <a:r>
              <a:rPr lang="en-CA" sz="2000" b="1" dirty="0" smtClean="0">
                <a:sym typeface="Wingdings" pitchFamily="2" charset="2"/>
              </a:rPr>
              <a:t> Abort</a:t>
            </a:r>
          </a:p>
          <a:p>
            <a:r>
              <a:rPr lang="en-CA" sz="2000" b="1" dirty="0" smtClean="0">
                <a:sym typeface="Wingdings" pitchFamily="2" charset="2"/>
              </a:rPr>
              <a:t>(E.g. Owner ID = 2  Abort)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012160" y="5013176"/>
            <a:ext cx="3131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 smtClean="0">
                <a:sym typeface="Wingdings" pitchFamily="2" charset="2"/>
              </a:rPr>
              <a:t>Write-Log:</a:t>
            </a:r>
          </a:p>
          <a:p>
            <a:r>
              <a:rPr lang="en-CA" sz="2000" b="1" dirty="0" err="1" smtClean="0">
                <a:sym typeface="Wingdings" pitchFamily="2" charset="2"/>
              </a:rPr>
              <a:t>OwnerID</a:t>
            </a:r>
            <a:r>
              <a:rPr lang="en-CA" sz="2000" b="1" dirty="0" smtClean="0">
                <a:sym typeface="Wingdings" pitchFamily="2" charset="2"/>
              </a:rPr>
              <a:t> != My ID  Abort</a:t>
            </a:r>
          </a:p>
          <a:p>
            <a:r>
              <a:rPr lang="en-CA" sz="2000" b="1" dirty="0" smtClean="0">
                <a:sym typeface="Wingdings" pitchFamily="2" charset="2"/>
              </a:rPr>
              <a:t>(E.g. Owner ID = 3  Pass)</a:t>
            </a:r>
            <a:endParaRPr lang="en-CA" sz="2000" b="1" dirty="0"/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48" name="Date Placeholder 4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8" grpId="0"/>
      <p:bldP spid="45" grpId="0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CA" spc="-150" dirty="0" smtClean="0"/>
              <a:t>Warp Level Transaction Management</a:t>
            </a:r>
            <a:br>
              <a:rPr lang="en-CA" spc="-150" dirty="0" smtClean="0"/>
            </a:br>
            <a:r>
              <a:rPr lang="en-CA" spc="-150" dirty="0" smtClean="0"/>
              <a:t>Made Practical</a:t>
            </a:r>
            <a:endParaRPr lang="en-CA" spc="-1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endParaRPr lang="en-CA" dirty="0" smtClean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/>
          </a:p>
          <a:p>
            <a:r>
              <a:rPr lang="en-CA" dirty="0" smtClean="0"/>
              <a:t>Enables optimizations that exploit </a:t>
            </a:r>
            <a:br>
              <a:rPr lang="en-CA" dirty="0" smtClean="0"/>
            </a:br>
            <a:r>
              <a:rPr lang="en-CA" dirty="0" smtClean="0"/>
              <a:t>spatial locality:</a:t>
            </a:r>
          </a:p>
          <a:p>
            <a:pPr lvl="1"/>
            <a:r>
              <a:rPr lang="en-CA" dirty="0" smtClean="0"/>
              <a:t>Aggregate Control Messages</a:t>
            </a:r>
          </a:p>
          <a:p>
            <a:pPr lvl="1"/>
            <a:r>
              <a:rPr lang="en-CA" dirty="0" smtClean="0"/>
              <a:t>Validation and Commit Coalescing</a:t>
            </a:r>
            <a:endParaRPr lang="en-CA" dirty="0"/>
          </a:p>
          <a:p>
            <a:r>
              <a:rPr lang="en-CA" strike="sngStrike" dirty="0" smtClean="0">
                <a:solidFill>
                  <a:srgbClr val="FF0000"/>
                </a:solidFill>
              </a:rPr>
              <a:t>Challenge: </a:t>
            </a:r>
            <a:r>
              <a:rPr lang="en-CA" u="sng" strike="sngStrike" dirty="0" smtClean="0">
                <a:solidFill>
                  <a:srgbClr val="FF0000"/>
                </a:solidFill>
              </a:rPr>
              <a:t>Intra-Warp Conflicts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18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grpSp>
        <p:nvGrpSpPr>
          <p:cNvPr id="5" name="Group 19"/>
          <p:cNvGrpSpPr/>
          <p:nvPr/>
        </p:nvGrpSpPr>
        <p:grpSpPr>
          <a:xfrm>
            <a:off x="1259632" y="1988840"/>
            <a:ext cx="6624736" cy="936104"/>
            <a:chOff x="1259632" y="2852936"/>
            <a:chExt cx="6624736" cy="936104"/>
          </a:xfrm>
        </p:grpSpPr>
        <p:sp>
          <p:nvSpPr>
            <p:cNvPr id="12" name="Rectangle 11"/>
            <p:cNvSpPr/>
            <p:nvPr/>
          </p:nvSpPr>
          <p:spPr>
            <a:xfrm>
              <a:off x="1691680" y="2924944"/>
              <a:ext cx="2376264" cy="57606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3200" dirty="0" smtClean="0">
                  <a:latin typeface="Arial" pitchFamily="34" charset="0"/>
                  <a:cs typeface="Arial" pitchFamily="34" charset="0"/>
                </a:rPr>
                <a:t>Transaction</a:t>
              </a:r>
              <a:endParaRPr lang="en-CA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547664" y="2996952"/>
              <a:ext cx="2376264" cy="57606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3200" dirty="0" smtClean="0">
                  <a:latin typeface="Arial" pitchFamily="34" charset="0"/>
                  <a:cs typeface="Arial" pitchFamily="34" charset="0"/>
                </a:rPr>
                <a:t>Transaction</a:t>
              </a:r>
              <a:endParaRPr lang="en-CA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403648" y="3068960"/>
              <a:ext cx="2376264" cy="57606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3200" dirty="0" smtClean="0">
                  <a:latin typeface="Arial" pitchFamily="34" charset="0"/>
                  <a:cs typeface="Arial" pitchFamily="34" charset="0"/>
                </a:rPr>
                <a:t>Transaction</a:t>
              </a:r>
              <a:endParaRPr lang="en-CA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59632" y="3140968"/>
              <a:ext cx="2376264" cy="57606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3200" dirty="0" smtClean="0">
                  <a:latin typeface="Arial" pitchFamily="34" charset="0"/>
                  <a:cs typeface="Arial" pitchFamily="34" charset="0"/>
                </a:rPr>
                <a:t>Transaction</a:t>
              </a:r>
              <a:endParaRPr lang="en-CA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292080" y="2996952"/>
              <a:ext cx="2592288" cy="720080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3200" b="1" dirty="0" smtClean="0">
                  <a:latin typeface="Arial" pitchFamily="34" charset="0"/>
                  <a:cs typeface="Arial" pitchFamily="34" charset="0"/>
                </a:rPr>
                <a:t>Memory</a:t>
              </a:r>
              <a:endParaRPr lang="en-CA" sz="3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ight Brace 16"/>
            <p:cNvSpPr/>
            <p:nvPr/>
          </p:nvSpPr>
          <p:spPr>
            <a:xfrm>
              <a:off x="3995936" y="2852936"/>
              <a:ext cx="360040" cy="936104"/>
            </a:xfrm>
            <a:prstGeom prst="rightBrace">
              <a:avLst>
                <a:gd name="adj1" fmla="val 0"/>
                <a:gd name="adj2" fmla="val 51659"/>
              </a:avLst>
            </a:prstGeom>
            <a:ln w="1016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Down Arrow 17"/>
            <p:cNvSpPr/>
            <p:nvPr/>
          </p:nvSpPr>
          <p:spPr>
            <a:xfrm rot="16200000">
              <a:off x="4608004" y="2960948"/>
              <a:ext cx="504056" cy="720080"/>
            </a:xfrm>
            <a:prstGeom prst="downArrow">
              <a:avLst/>
            </a:prstGeom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Temporal Conflict Detection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4709119"/>
          </a:xfrm>
        </p:spPr>
        <p:txBody>
          <a:bodyPr/>
          <a:lstStyle/>
          <a:p>
            <a:r>
              <a:rPr lang="en-CA" dirty="0" smtClean="0"/>
              <a:t>Motivation: </a:t>
            </a:r>
            <a:br>
              <a:rPr lang="en-CA" dirty="0" smtClean="0"/>
            </a:br>
            <a:r>
              <a:rPr lang="en-CA" dirty="0" smtClean="0"/>
              <a:t>Skip value-based conflict detection for </a:t>
            </a:r>
            <a:br>
              <a:rPr lang="en-CA" dirty="0" smtClean="0"/>
            </a:br>
            <a:r>
              <a:rPr lang="en-CA" dirty="0" smtClean="0"/>
              <a:t>conflict-free </a:t>
            </a:r>
            <a:r>
              <a:rPr lang="en-CA" u="sng" dirty="0" smtClean="0"/>
              <a:t>read-only transactions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40% and 85% of the transactions in two of our workloads.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19</a:t>
            </a:fld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1907704" y="3933056"/>
            <a:ext cx="158417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400" b="1" dirty="0" smtClean="0"/>
              <a:t>TX1</a:t>
            </a:r>
          </a:p>
          <a:p>
            <a:r>
              <a:rPr lang="en-CA" sz="2400" b="1" dirty="0" smtClean="0"/>
              <a:t>if (C == 0)</a:t>
            </a:r>
          </a:p>
          <a:p>
            <a:r>
              <a:rPr lang="en-CA" sz="2400" b="1" dirty="0" smtClean="0"/>
              <a:t>  B = B + 1;</a:t>
            </a:r>
            <a:endParaRPr lang="en-CA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5436096" y="3933056"/>
            <a:ext cx="158417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400" b="1" dirty="0" smtClean="0"/>
              <a:t>TX2</a:t>
            </a:r>
          </a:p>
          <a:p>
            <a:r>
              <a:rPr lang="en-CA" sz="2400" b="1" dirty="0" err="1" smtClean="0"/>
              <a:t>int</a:t>
            </a:r>
            <a:r>
              <a:rPr lang="en-CA" sz="2400" b="1" dirty="0" smtClean="0"/>
              <a:t> K; </a:t>
            </a:r>
          </a:p>
          <a:p>
            <a:r>
              <a:rPr lang="en-CA" sz="2400" b="1" dirty="0" smtClean="0"/>
              <a:t>K = X + Y;</a:t>
            </a:r>
            <a:endParaRPr lang="en-CA" sz="2400" b="1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9" name="TextBox 8"/>
          <p:cNvSpPr txBox="1"/>
          <p:nvPr/>
        </p:nvSpPr>
        <p:spPr>
          <a:xfrm>
            <a:off x="1547664" y="3140968"/>
            <a:ext cx="2326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400" b="1" dirty="0" smtClean="0"/>
              <a:t>Data-Dependent</a:t>
            </a:r>
          </a:p>
          <a:p>
            <a:pPr algn="ctr"/>
            <a:r>
              <a:rPr lang="en-CA" sz="2400" b="1" dirty="0" smtClean="0"/>
              <a:t>Control Flow</a:t>
            </a:r>
            <a:endParaRPr lang="en-CA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920792" y="3140968"/>
            <a:ext cx="26368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400" b="1" dirty="0" smtClean="0"/>
              <a:t>Consistent View of </a:t>
            </a:r>
          </a:p>
          <a:p>
            <a:pPr algn="ctr"/>
            <a:r>
              <a:rPr lang="en-CA" sz="2400" b="1" dirty="0" smtClean="0"/>
              <a:t>Memory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TM for GPU?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32655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Simple Irregular Parallelism on GPU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2</a:t>
            </a:fld>
            <a:endParaRPr lang="en-CA"/>
          </a:p>
        </p:txBody>
      </p:sp>
      <p:grpSp>
        <p:nvGrpSpPr>
          <p:cNvPr id="26" name="Group 143"/>
          <p:cNvGrpSpPr>
            <a:grpSpLocks/>
          </p:cNvGrpSpPr>
          <p:nvPr/>
        </p:nvGrpSpPr>
        <p:grpSpPr bwMode="auto">
          <a:xfrm>
            <a:off x="683568" y="4005064"/>
            <a:ext cx="5943600" cy="914400"/>
            <a:chOff x="240" y="3552"/>
            <a:chExt cx="3744" cy="576"/>
          </a:xfrm>
        </p:grpSpPr>
        <p:sp>
          <p:nvSpPr>
            <p:cNvPr id="27" name="Rectangle 138"/>
            <p:cNvSpPr>
              <a:spLocks noChangeArrowheads="1"/>
            </p:cNvSpPr>
            <p:nvPr/>
          </p:nvSpPr>
          <p:spPr bwMode="auto">
            <a:xfrm>
              <a:off x="240" y="3552"/>
              <a:ext cx="1344" cy="576"/>
            </a:xfrm>
            <a:prstGeom prst="rect">
              <a:avLst/>
            </a:prstGeom>
            <a:solidFill>
              <a:srgbClr val="663300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bg1"/>
                  </a:solidFill>
                </a:rPr>
                <a:t>nBody</a:t>
              </a:r>
            </a:p>
            <a:p>
              <a:pPr algn="ctr"/>
              <a:r>
                <a:rPr lang="en-US" sz="2800">
                  <a:solidFill>
                    <a:schemeClr val="bg1"/>
                  </a:solidFill>
                </a:rPr>
                <a:t>5M Bodies</a:t>
              </a:r>
            </a:p>
          </p:txBody>
        </p:sp>
        <p:sp>
          <p:nvSpPr>
            <p:cNvPr id="28" name="Rectangle 141"/>
            <p:cNvSpPr>
              <a:spLocks noChangeArrowheads="1"/>
            </p:cNvSpPr>
            <p:nvPr/>
          </p:nvSpPr>
          <p:spPr bwMode="auto">
            <a:xfrm>
              <a:off x="1584" y="3552"/>
              <a:ext cx="1200" cy="576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bg1"/>
                  </a:solidFill>
                </a:rPr>
                <a:t>1640s</a:t>
              </a:r>
            </a:p>
          </p:txBody>
        </p:sp>
        <p:sp>
          <p:nvSpPr>
            <p:cNvPr id="29" name="Rectangle 142"/>
            <p:cNvSpPr>
              <a:spLocks noChangeArrowheads="1"/>
            </p:cNvSpPr>
            <p:nvPr/>
          </p:nvSpPr>
          <p:spPr bwMode="auto">
            <a:xfrm>
              <a:off x="2784" y="3552"/>
              <a:ext cx="1200" cy="576"/>
            </a:xfrm>
            <a:prstGeom prst="rect">
              <a:avLst/>
            </a:prstGeom>
            <a:solidFill>
              <a:srgbClr val="009900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bg1"/>
                  </a:solidFill>
                </a:rPr>
                <a:t>5.2s</a:t>
              </a:r>
            </a:p>
          </p:txBody>
        </p:sp>
      </p:grpSp>
      <p:grpSp>
        <p:nvGrpSpPr>
          <p:cNvPr id="30" name="Group 125"/>
          <p:cNvGrpSpPr>
            <a:grpSpLocks/>
          </p:cNvGrpSpPr>
          <p:nvPr/>
        </p:nvGrpSpPr>
        <p:grpSpPr bwMode="auto">
          <a:xfrm>
            <a:off x="4798368" y="2100064"/>
            <a:ext cx="1752600" cy="1371600"/>
            <a:chOff x="2928" y="1056"/>
            <a:chExt cx="1104" cy="864"/>
          </a:xfrm>
        </p:grpSpPr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360" y="1056"/>
              <a:ext cx="384" cy="144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3072" y="1392"/>
              <a:ext cx="384" cy="144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3600" y="1776"/>
              <a:ext cx="384" cy="144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928" y="1776"/>
              <a:ext cx="384" cy="144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48" y="1392"/>
              <a:ext cx="384" cy="144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36" name="AutoShape 34"/>
            <p:cNvCxnSpPr>
              <a:cxnSpLocks noChangeShapeType="1"/>
              <a:stCxn id="31" idx="2"/>
              <a:endCxn id="32" idx="0"/>
            </p:cNvCxnSpPr>
            <p:nvPr/>
          </p:nvCxnSpPr>
          <p:spPr bwMode="auto">
            <a:xfrm flipH="1">
              <a:off x="3264" y="1200"/>
              <a:ext cx="288" cy="19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AutoShape 35"/>
            <p:cNvCxnSpPr>
              <a:cxnSpLocks noChangeShapeType="1"/>
              <a:stCxn id="32" idx="2"/>
              <a:endCxn id="34" idx="0"/>
            </p:cNvCxnSpPr>
            <p:nvPr/>
          </p:nvCxnSpPr>
          <p:spPr bwMode="auto">
            <a:xfrm flipH="1">
              <a:off x="3120" y="1536"/>
              <a:ext cx="144" cy="24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AutoShape 36"/>
            <p:cNvCxnSpPr>
              <a:cxnSpLocks noChangeShapeType="1"/>
              <a:stCxn id="31" idx="2"/>
              <a:endCxn id="35" idx="0"/>
            </p:cNvCxnSpPr>
            <p:nvPr/>
          </p:nvCxnSpPr>
          <p:spPr bwMode="auto">
            <a:xfrm>
              <a:off x="3552" y="1200"/>
              <a:ext cx="288" cy="19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AutoShape 37"/>
            <p:cNvCxnSpPr>
              <a:cxnSpLocks noChangeShapeType="1"/>
              <a:stCxn id="32" idx="3"/>
              <a:endCxn id="35" idx="1"/>
            </p:cNvCxnSpPr>
            <p:nvPr/>
          </p:nvCxnSpPr>
          <p:spPr bwMode="auto">
            <a:xfrm>
              <a:off x="3456" y="1464"/>
              <a:ext cx="19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AutoShape 38"/>
            <p:cNvCxnSpPr>
              <a:cxnSpLocks noChangeShapeType="1"/>
              <a:stCxn id="35" idx="2"/>
              <a:endCxn id="33" idx="0"/>
            </p:cNvCxnSpPr>
            <p:nvPr/>
          </p:nvCxnSpPr>
          <p:spPr bwMode="auto">
            <a:xfrm flipH="1">
              <a:off x="3792" y="1536"/>
              <a:ext cx="48" cy="24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AutoShape 39"/>
            <p:cNvCxnSpPr>
              <a:cxnSpLocks noChangeShapeType="1"/>
              <a:stCxn id="33" idx="1"/>
              <a:endCxn id="32" idx="2"/>
            </p:cNvCxnSpPr>
            <p:nvPr/>
          </p:nvCxnSpPr>
          <p:spPr bwMode="auto">
            <a:xfrm flipH="1" flipV="1">
              <a:off x="3264" y="1536"/>
              <a:ext cx="336" cy="31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2" name="Group 126"/>
          <p:cNvGrpSpPr>
            <a:grpSpLocks/>
          </p:cNvGrpSpPr>
          <p:nvPr/>
        </p:nvGrpSpPr>
        <p:grpSpPr bwMode="auto">
          <a:xfrm>
            <a:off x="3198168" y="2176264"/>
            <a:ext cx="1219200" cy="1219200"/>
            <a:chOff x="1200" y="1392"/>
            <a:chExt cx="768" cy="768"/>
          </a:xfrm>
        </p:grpSpPr>
        <p:grpSp>
          <p:nvGrpSpPr>
            <p:cNvPr id="43" name="Group 57"/>
            <p:cNvGrpSpPr>
              <a:grpSpLocks/>
            </p:cNvGrpSpPr>
            <p:nvPr/>
          </p:nvGrpSpPr>
          <p:grpSpPr bwMode="auto">
            <a:xfrm>
              <a:off x="1200" y="1392"/>
              <a:ext cx="384" cy="384"/>
              <a:chOff x="336" y="1056"/>
              <a:chExt cx="384" cy="384"/>
            </a:xfrm>
          </p:grpSpPr>
          <p:sp>
            <p:nvSpPr>
              <p:cNvPr id="95" name="Rectangle 58"/>
              <p:cNvSpPr>
                <a:spLocks noChangeArrowheads="1"/>
              </p:cNvSpPr>
              <p:nvPr/>
            </p:nvSpPr>
            <p:spPr bwMode="auto">
              <a:xfrm>
                <a:off x="336" y="1056"/>
                <a:ext cx="96" cy="96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6" name="Rectangle 59"/>
              <p:cNvSpPr>
                <a:spLocks noChangeArrowheads="1"/>
              </p:cNvSpPr>
              <p:nvPr/>
            </p:nvSpPr>
            <p:spPr bwMode="auto">
              <a:xfrm>
                <a:off x="432" y="1056"/>
                <a:ext cx="96" cy="96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7" name="Rectangle 60"/>
              <p:cNvSpPr>
                <a:spLocks noChangeArrowheads="1"/>
              </p:cNvSpPr>
              <p:nvPr/>
            </p:nvSpPr>
            <p:spPr bwMode="auto">
              <a:xfrm>
                <a:off x="336" y="1152"/>
                <a:ext cx="96" cy="96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Rectangle 61"/>
              <p:cNvSpPr>
                <a:spLocks noChangeArrowheads="1"/>
              </p:cNvSpPr>
              <p:nvPr/>
            </p:nvSpPr>
            <p:spPr bwMode="auto">
              <a:xfrm>
                <a:off x="432" y="1152"/>
                <a:ext cx="96" cy="96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9" name="Rectangle 62"/>
              <p:cNvSpPr>
                <a:spLocks noChangeArrowheads="1"/>
              </p:cNvSpPr>
              <p:nvPr/>
            </p:nvSpPr>
            <p:spPr bwMode="auto">
              <a:xfrm>
                <a:off x="528" y="1056"/>
                <a:ext cx="96" cy="96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Rectangle 63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96" cy="96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1" name="Rectangle 64"/>
              <p:cNvSpPr>
                <a:spLocks noChangeArrowheads="1"/>
              </p:cNvSpPr>
              <p:nvPr/>
            </p:nvSpPr>
            <p:spPr bwMode="auto">
              <a:xfrm>
                <a:off x="528" y="1152"/>
                <a:ext cx="96" cy="96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2" name="Rectangle 65"/>
              <p:cNvSpPr>
                <a:spLocks noChangeArrowheads="1"/>
              </p:cNvSpPr>
              <p:nvPr/>
            </p:nvSpPr>
            <p:spPr bwMode="auto">
              <a:xfrm>
                <a:off x="624" y="1152"/>
                <a:ext cx="96" cy="96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3" name="Rectangle 66"/>
              <p:cNvSpPr>
                <a:spLocks noChangeArrowheads="1"/>
              </p:cNvSpPr>
              <p:nvPr/>
            </p:nvSpPr>
            <p:spPr bwMode="auto">
              <a:xfrm>
                <a:off x="336" y="1248"/>
                <a:ext cx="96" cy="96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4" name="Rectangle 67"/>
              <p:cNvSpPr>
                <a:spLocks noChangeArrowheads="1"/>
              </p:cNvSpPr>
              <p:nvPr/>
            </p:nvSpPr>
            <p:spPr bwMode="auto">
              <a:xfrm>
                <a:off x="432" y="1248"/>
                <a:ext cx="96" cy="96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5" name="Rectangle 68"/>
              <p:cNvSpPr>
                <a:spLocks noChangeArrowheads="1"/>
              </p:cNvSpPr>
              <p:nvPr/>
            </p:nvSpPr>
            <p:spPr bwMode="auto">
              <a:xfrm>
                <a:off x="336" y="1344"/>
                <a:ext cx="96" cy="96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6" name="Rectangle 69"/>
              <p:cNvSpPr>
                <a:spLocks noChangeArrowheads="1"/>
              </p:cNvSpPr>
              <p:nvPr/>
            </p:nvSpPr>
            <p:spPr bwMode="auto">
              <a:xfrm>
                <a:off x="432" y="1344"/>
                <a:ext cx="96" cy="96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7" name="Rectangle 70"/>
              <p:cNvSpPr>
                <a:spLocks noChangeArrowheads="1"/>
              </p:cNvSpPr>
              <p:nvPr/>
            </p:nvSpPr>
            <p:spPr bwMode="auto">
              <a:xfrm>
                <a:off x="528" y="1248"/>
                <a:ext cx="96" cy="96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8" name="Rectangle 71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96" cy="96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9" name="Rectangle 72"/>
              <p:cNvSpPr>
                <a:spLocks noChangeArrowheads="1"/>
              </p:cNvSpPr>
              <p:nvPr/>
            </p:nvSpPr>
            <p:spPr bwMode="auto">
              <a:xfrm>
                <a:off x="528" y="1344"/>
                <a:ext cx="96" cy="96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10" name="Rectangle 73"/>
              <p:cNvSpPr>
                <a:spLocks noChangeArrowheads="1"/>
              </p:cNvSpPr>
              <p:nvPr/>
            </p:nvSpPr>
            <p:spPr bwMode="auto">
              <a:xfrm>
                <a:off x="624" y="1344"/>
                <a:ext cx="96" cy="96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4" name="Group 74"/>
            <p:cNvGrpSpPr>
              <a:grpSpLocks/>
            </p:cNvGrpSpPr>
            <p:nvPr/>
          </p:nvGrpSpPr>
          <p:grpSpPr bwMode="auto">
            <a:xfrm>
              <a:off x="1584" y="1392"/>
              <a:ext cx="384" cy="384"/>
              <a:chOff x="336" y="1056"/>
              <a:chExt cx="384" cy="384"/>
            </a:xfrm>
          </p:grpSpPr>
          <p:sp>
            <p:nvSpPr>
              <p:cNvPr id="79" name="Rectangle 75"/>
              <p:cNvSpPr>
                <a:spLocks noChangeArrowheads="1"/>
              </p:cNvSpPr>
              <p:nvPr/>
            </p:nvSpPr>
            <p:spPr bwMode="auto">
              <a:xfrm>
                <a:off x="336" y="1056"/>
                <a:ext cx="96" cy="96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0" name="Rectangle 76"/>
              <p:cNvSpPr>
                <a:spLocks noChangeArrowheads="1"/>
              </p:cNvSpPr>
              <p:nvPr/>
            </p:nvSpPr>
            <p:spPr bwMode="auto">
              <a:xfrm>
                <a:off x="432" y="1056"/>
                <a:ext cx="96" cy="96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1" name="Rectangle 77"/>
              <p:cNvSpPr>
                <a:spLocks noChangeArrowheads="1"/>
              </p:cNvSpPr>
              <p:nvPr/>
            </p:nvSpPr>
            <p:spPr bwMode="auto">
              <a:xfrm>
                <a:off x="336" y="1152"/>
                <a:ext cx="96" cy="96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2" name="Rectangle 78"/>
              <p:cNvSpPr>
                <a:spLocks noChangeArrowheads="1"/>
              </p:cNvSpPr>
              <p:nvPr/>
            </p:nvSpPr>
            <p:spPr bwMode="auto">
              <a:xfrm>
                <a:off x="432" y="1152"/>
                <a:ext cx="96" cy="96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3" name="Rectangle 79"/>
              <p:cNvSpPr>
                <a:spLocks noChangeArrowheads="1"/>
              </p:cNvSpPr>
              <p:nvPr/>
            </p:nvSpPr>
            <p:spPr bwMode="auto">
              <a:xfrm>
                <a:off x="528" y="1056"/>
                <a:ext cx="96" cy="96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4" name="Rectangle 80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96" cy="96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5" name="Rectangle 81"/>
              <p:cNvSpPr>
                <a:spLocks noChangeArrowheads="1"/>
              </p:cNvSpPr>
              <p:nvPr/>
            </p:nvSpPr>
            <p:spPr bwMode="auto">
              <a:xfrm>
                <a:off x="528" y="1152"/>
                <a:ext cx="96" cy="96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6" name="Rectangle 82"/>
              <p:cNvSpPr>
                <a:spLocks noChangeArrowheads="1"/>
              </p:cNvSpPr>
              <p:nvPr/>
            </p:nvSpPr>
            <p:spPr bwMode="auto">
              <a:xfrm>
                <a:off x="624" y="1152"/>
                <a:ext cx="96" cy="96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7" name="Rectangle 83"/>
              <p:cNvSpPr>
                <a:spLocks noChangeArrowheads="1"/>
              </p:cNvSpPr>
              <p:nvPr/>
            </p:nvSpPr>
            <p:spPr bwMode="auto">
              <a:xfrm>
                <a:off x="336" y="1248"/>
                <a:ext cx="96" cy="96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8" name="Rectangle 84"/>
              <p:cNvSpPr>
                <a:spLocks noChangeArrowheads="1"/>
              </p:cNvSpPr>
              <p:nvPr/>
            </p:nvSpPr>
            <p:spPr bwMode="auto">
              <a:xfrm>
                <a:off x="432" y="1248"/>
                <a:ext cx="96" cy="96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89" name="Rectangle 85"/>
              <p:cNvSpPr>
                <a:spLocks noChangeArrowheads="1"/>
              </p:cNvSpPr>
              <p:nvPr/>
            </p:nvSpPr>
            <p:spPr bwMode="auto">
              <a:xfrm>
                <a:off x="336" y="1344"/>
                <a:ext cx="96" cy="96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0" name="Rectangle 86"/>
              <p:cNvSpPr>
                <a:spLocks noChangeArrowheads="1"/>
              </p:cNvSpPr>
              <p:nvPr/>
            </p:nvSpPr>
            <p:spPr bwMode="auto">
              <a:xfrm>
                <a:off x="432" y="1344"/>
                <a:ext cx="96" cy="96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1" name="Rectangle 87"/>
              <p:cNvSpPr>
                <a:spLocks noChangeArrowheads="1"/>
              </p:cNvSpPr>
              <p:nvPr/>
            </p:nvSpPr>
            <p:spPr bwMode="auto">
              <a:xfrm>
                <a:off x="528" y="1248"/>
                <a:ext cx="96" cy="96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2" name="Rectangle 88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96" cy="96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3" name="Rectangle 89"/>
              <p:cNvSpPr>
                <a:spLocks noChangeArrowheads="1"/>
              </p:cNvSpPr>
              <p:nvPr/>
            </p:nvSpPr>
            <p:spPr bwMode="auto">
              <a:xfrm>
                <a:off x="528" y="1344"/>
                <a:ext cx="96" cy="96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4" name="Rectangle 90"/>
              <p:cNvSpPr>
                <a:spLocks noChangeArrowheads="1"/>
              </p:cNvSpPr>
              <p:nvPr/>
            </p:nvSpPr>
            <p:spPr bwMode="auto">
              <a:xfrm>
                <a:off x="624" y="1344"/>
                <a:ext cx="96" cy="96"/>
              </a:xfrm>
              <a:prstGeom prst="rect">
                <a:avLst/>
              </a:prstGeom>
              <a:solidFill>
                <a:srgbClr val="FFFF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5" name="Group 91"/>
            <p:cNvGrpSpPr>
              <a:grpSpLocks/>
            </p:cNvGrpSpPr>
            <p:nvPr/>
          </p:nvGrpSpPr>
          <p:grpSpPr bwMode="auto">
            <a:xfrm>
              <a:off x="1200" y="1776"/>
              <a:ext cx="384" cy="384"/>
              <a:chOff x="336" y="1056"/>
              <a:chExt cx="384" cy="384"/>
            </a:xfrm>
          </p:grpSpPr>
          <p:sp>
            <p:nvSpPr>
              <p:cNvPr id="63" name="Rectangle 92"/>
              <p:cNvSpPr>
                <a:spLocks noChangeArrowheads="1"/>
              </p:cNvSpPr>
              <p:nvPr/>
            </p:nvSpPr>
            <p:spPr bwMode="auto">
              <a:xfrm>
                <a:off x="336" y="1056"/>
                <a:ext cx="96" cy="96"/>
              </a:xfrm>
              <a:prstGeom prst="rect">
                <a:avLst/>
              </a:prstGeom>
              <a:solidFill>
                <a:srgbClr val="66FF33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4" name="Rectangle 93"/>
              <p:cNvSpPr>
                <a:spLocks noChangeArrowheads="1"/>
              </p:cNvSpPr>
              <p:nvPr/>
            </p:nvSpPr>
            <p:spPr bwMode="auto">
              <a:xfrm>
                <a:off x="432" y="1056"/>
                <a:ext cx="96" cy="96"/>
              </a:xfrm>
              <a:prstGeom prst="rect">
                <a:avLst/>
              </a:prstGeom>
              <a:solidFill>
                <a:srgbClr val="66FF33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Rectangle 94"/>
              <p:cNvSpPr>
                <a:spLocks noChangeArrowheads="1"/>
              </p:cNvSpPr>
              <p:nvPr/>
            </p:nvSpPr>
            <p:spPr bwMode="auto">
              <a:xfrm>
                <a:off x="336" y="1152"/>
                <a:ext cx="96" cy="96"/>
              </a:xfrm>
              <a:prstGeom prst="rect">
                <a:avLst/>
              </a:prstGeom>
              <a:solidFill>
                <a:srgbClr val="66FF33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6" name="Rectangle 95"/>
              <p:cNvSpPr>
                <a:spLocks noChangeArrowheads="1"/>
              </p:cNvSpPr>
              <p:nvPr/>
            </p:nvSpPr>
            <p:spPr bwMode="auto">
              <a:xfrm>
                <a:off x="432" y="1152"/>
                <a:ext cx="96" cy="96"/>
              </a:xfrm>
              <a:prstGeom prst="rect">
                <a:avLst/>
              </a:prstGeom>
              <a:solidFill>
                <a:srgbClr val="66FF33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7" name="Rectangle 96"/>
              <p:cNvSpPr>
                <a:spLocks noChangeArrowheads="1"/>
              </p:cNvSpPr>
              <p:nvPr/>
            </p:nvSpPr>
            <p:spPr bwMode="auto">
              <a:xfrm>
                <a:off x="528" y="1056"/>
                <a:ext cx="96" cy="96"/>
              </a:xfrm>
              <a:prstGeom prst="rect">
                <a:avLst/>
              </a:prstGeom>
              <a:solidFill>
                <a:srgbClr val="66FF33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8" name="Rectangle 97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96" cy="96"/>
              </a:xfrm>
              <a:prstGeom prst="rect">
                <a:avLst/>
              </a:prstGeom>
              <a:solidFill>
                <a:srgbClr val="66FF33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9" name="Rectangle 98"/>
              <p:cNvSpPr>
                <a:spLocks noChangeArrowheads="1"/>
              </p:cNvSpPr>
              <p:nvPr/>
            </p:nvSpPr>
            <p:spPr bwMode="auto">
              <a:xfrm>
                <a:off x="528" y="1152"/>
                <a:ext cx="96" cy="96"/>
              </a:xfrm>
              <a:prstGeom prst="rect">
                <a:avLst/>
              </a:prstGeom>
              <a:solidFill>
                <a:srgbClr val="66FF33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0" name="Rectangle 99"/>
              <p:cNvSpPr>
                <a:spLocks noChangeArrowheads="1"/>
              </p:cNvSpPr>
              <p:nvPr/>
            </p:nvSpPr>
            <p:spPr bwMode="auto">
              <a:xfrm>
                <a:off x="624" y="1152"/>
                <a:ext cx="96" cy="96"/>
              </a:xfrm>
              <a:prstGeom prst="rect">
                <a:avLst/>
              </a:prstGeom>
              <a:solidFill>
                <a:srgbClr val="66FF33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1" name="Rectangle 100"/>
              <p:cNvSpPr>
                <a:spLocks noChangeArrowheads="1"/>
              </p:cNvSpPr>
              <p:nvPr/>
            </p:nvSpPr>
            <p:spPr bwMode="auto">
              <a:xfrm>
                <a:off x="336" y="1248"/>
                <a:ext cx="96" cy="96"/>
              </a:xfrm>
              <a:prstGeom prst="rect">
                <a:avLst/>
              </a:prstGeom>
              <a:solidFill>
                <a:srgbClr val="66FF33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2" name="Rectangle 101"/>
              <p:cNvSpPr>
                <a:spLocks noChangeArrowheads="1"/>
              </p:cNvSpPr>
              <p:nvPr/>
            </p:nvSpPr>
            <p:spPr bwMode="auto">
              <a:xfrm>
                <a:off x="432" y="1248"/>
                <a:ext cx="96" cy="96"/>
              </a:xfrm>
              <a:prstGeom prst="rect">
                <a:avLst/>
              </a:prstGeom>
              <a:solidFill>
                <a:srgbClr val="66FF33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3" name="Rectangle 102"/>
              <p:cNvSpPr>
                <a:spLocks noChangeArrowheads="1"/>
              </p:cNvSpPr>
              <p:nvPr/>
            </p:nvSpPr>
            <p:spPr bwMode="auto">
              <a:xfrm>
                <a:off x="336" y="1344"/>
                <a:ext cx="96" cy="96"/>
              </a:xfrm>
              <a:prstGeom prst="rect">
                <a:avLst/>
              </a:prstGeom>
              <a:solidFill>
                <a:srgbClr val="66FF33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4" name="Rectangle 103"/>
              <p:cNvSpPr>
                <a:spLocks noChangeArrowheads="1"/>
              </p:cNvSpPr>
              <p:nvPr/>
            </p:nvSpPr>
            <p:spPr bwMode="auto">
              <a:xfrm>
                <a:off x="432" y="1344"/>
                <a:ext cx="96" cy="96"/>
              </a:xfrm>
              <a:prstGeom prst="rect">
                <a:avLst/>
              </a:prstGeom>
              <a:solidFill>
                <a:srgbClr val="66FF33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Rectangle 104"/>
              <p:cNvSpPr>
                <a:spLocks noChangeArrowheads="1"/>
              </p:cNvSpPr>
              <p:nvPr/>
            </p:nvSpPr>
            <p:spPr bwMode="auto">
              <a:xfrm>
                <a:off x="528" y="1248"/>
                <a:ext cx="96" cy="96"/>
              </a:xfrm>
              <a:prstGeom prst="rect">
                <a:avLst/>
              </a:prstGeom>
              <a:solidFill>
                <a:srgbClr val="66FF33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6" name="Rectangle 105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96" cy="96"/>
              </a:xfrm>
              <a:prstGeom prst="rect">
                <a:avLst/>
              </a:prstGeom>
              <a:solidFill>
                <a:srgbClr val="66FF33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7" name="Rectangle 106"/>
              <p:cNvSpPr>
                <a:spLocks noChangeArrowheads="1"/>
              </p:cNvSpPr>
              <p:nvPr/>
            </p:nvSpPr>
            <p:spPr bwMode="auto">
              <a:xfrm>
                <a:off x="528" y="1344"/>
                <a:ext cx="96" cy="96"/>
              </a:xfrm>
              <a:prstGeom prst="rect">
                <a:avLst/>
              </a:prstGeom>
              <a:solidFill>
                <a:srgbClr val="66FF33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8" name="Rectangle 107"/>
              <p:cNvSpPr>
                <a:spLocks noChangeArrowheads="1"/>
              </p:cNvSpPr>
              <p:nvPr/>
            </p:nvSpPr>
            <p:spPr bwMode="auto">
              <a:xfrm>
                <a:off x="624" y="1344"/>
                <a:ext cx="96" cy="96"/>
              </a:xfrm>
              <a:prstGeom prst="rect">
                <a:avLst/>
              </a:prstGeom>
              <a:solidFill>
                <a:srgbClr val="66FF33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grpSp>
          <p:nvGrpSpPr>
            <p:cNvPr id="46" name="Group 108"/>
            <p:cNvGrpSpPr>
              <a:grpSpLocks/>
            </p:cNvGrpSpPr>
            <p:nvPr/>
          </p:nvGrpSpPr>
          <p:grpSpPr bwMode="auto">
            <a:xfrm>
              <a:off x="1584" y="1776"/>
              <a:ext cx="384" cy="384"/>
              <a:chOff x="336" y="1056"/>
              <a:chExt cx="384" cy="384"/>
            </a:xfrm>
          </p:grpSpPr>
          <p:sp>
            <p:nvSpPr>
              <p:cNvPr id="47" name="Rectangle 109"/>
              <p:cNvSpPr>
                <a:spLocks noChangeArrowheads="1"/>
              </p:cNvSpPr>
              <p:nvPr/>
            </p:nvSpPr>
            <p:spPr bwMode="auto">
              <a:xfrm>
                <a:off x="336" y="1056"/>
                <a:ext cx="96" cy="96"/>
              </a:xfrm>
              <a:prstGeom prst="rect">
                <a:avLst/>
              </a:prstGeom>
              <a:solidFill>
                <a:srgbClr val="FFCC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8" name="Rectangle 110"/>
              <p:cNvSpPr>
                <a:spLocks noChangeArrowheads="1"/>
              </p:cNvSpPr>
              <p:nvPr/>
            </p:nvSpPr>
            <p:spPr bwMode="auto">
              <a:xfrm>
                <a:off x="432" y="1056"/>
                <a:ext cx="96" cy="96"/>
              </a:xfrm>
              <a:prstGeom prst="rect">
                <a:avLst/>
              </a:prstGeom>
              <a:solidFill>
                <a:srgbClr val="FFCC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9" name="Rectangle 111"/>
              <p:cNvSpPr>
                <a:spLocks noChangeArrowheads="1"/>
              </p:cNvSpPr>
              <p:nvPr/>
            </p:nvSpPr>
            <p:spPr bwMode="auto">
              <a:xfrm>
                <a:off x="336" y="1152"/>
                <a:ext cx="96" cy="96"/>
              </a:xfrm>
              <a:prstGeom prst="rect">
                <a:avLst/>
              </a:prstGeom>
              <a:solidFill>
                <a:srgbClr val="FFCC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0" name="Rectangle 112"/>
              <p:cNvSpPr>
                <a:spLocks noChangeArrowheads="1"/>
              </p:cNvSpPr>
              <p:nvPr/>
            </p:nvSpPr>
            <p:spPr bwMode="auto">
              <a:xfrm>
                <a:off x="432" y="1152"/>
                <a:ext cx="96" cy="96"/>
              </a:xfrm>
              <a:prstGeom prst="rect">
                <a:avLst/>
              </a:prstGeom>
              <a:solidFill>
                <a:srgbClr val="FFCC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1" name="Rectangle 113"/>
              <p:cNvSpPr>
                <a:spLocks noChangeArrowheads="1"/>
              </p:cNvSpPr>
              <p:nvPr/>
            </p:nvSpPr>
            <p:spPr bwMode="auto">
              <a:xfrm>
                <a:off x="528" y="1056"/>
                <a:ext cx="96" cy="96"/>
              </a:xfrm>
              <a:prstGeom prst="rect">
                <a:avLst/>
              </a:prstGeom>
              <a:solidFill>
                <a:srgbClr val="FFCC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Rectangle 114"/>
              <p:cNvSpPr>
                <a:spLocks noChangeArrowheads="1"/>
              </p:cNvSpPr>
              <p:nvPr/>
            </p:nvSpPr>
            <p:spPr bwMode="auto">
              <a:xfrm>
                <a:off x="624" y="1056"/>
                <a:ext cx="96" cy="96"/>
              </a:xfrm>
              <a:prstGeom prst="rect">
                <a:avLst/>
              </a:prstGeom>
              <a:solidFill>
                <a:srgbClr val="FFCC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3" name="Rectangle 115"/>
              <p:cNvSpPr>
                <a:spLocks noChangeArrowheads="1"/>
              </p:cNvSpPr>
              <p:nvPr/>
            </p:nvSpPr>
            <p:spPr bwMode="auto">
              <a:xfrm>
                <a:off x="528" y="1152"/>
                <a:ext cx="96" cy="96"/>
              </a:xfrm>
              <a:prstGeom prst="rect">
                <a:avLst/>
              </a:prstGeom>
              <a:solidFill>
                <a:srgbClr val="FFCC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4" name="Rectangle 116"/>
              <p:cNvSpPr>
                <a:spLocks noChangeArrowheads="1"/>
              </p:cNvSpPr>
              <p:nvPr/>
            </p:nvSpPr>
            <p:spPr bwMode="auto">
              <a:xfrm>
                <a:off x="624" y="1152"/>
                <a:ext cx="96" cy="96"/>
              </a:xfrm>
              <a:prstGeom prst="rect">
                <a:avLst/>
              </a:prstGeom>
              <a:solidFill>
                <a:srgbClr val="FFCC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5" name="Rectangle 117"/>
              <p:cNvSpPr>
                <a:spLocks noChangeArrowheads="1"/>
              </p:cNvSpPr>
              <p:nvPr/>
            </p:nvSpPr>
            <p:spPr bwMode="auto">
              <a:xfrm>
                <a:off x="336" y="1248"/>
                <a:ext cx="96" cy="96"/>
              </a:xfrm>
              <a:prstGeom prst="rect">
                <a:avLst/>
              </a:prstGeom>
              <a:solidFill>
                <a:srgbClr val="FFCC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Rectangle 118"/>
              <p:cNvSpPr>
                <a:spLocks noChangeArrowheads="1"/>
              </p:cNvSpPr>
              <p:nvPr/>
            </p:nvSpPr>
            <p:spPr bwMode="auto">
              <a:xfrm>
                <a:off x="432" y="1248"/>
                <a:ext cx="96" cy="96"/>
              </a:xfrm>
              <a:prstGeom prst="rect">
                <a:avLst/>
              </a:prstGeom>
              <a:solidFill>
                <a:srgbClr val="FFCC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7" name="Rectangle 119"/>
              <p:cNvSpPr>
                <a:spLocks noChangeArrowheads="1"/>
              </p:cNvSpPr>
              <p:nvPr/>
            </p:nvSpPr>
            <p:spPr bwMode="auto">
              <a:xfrm>
                <a:off x="336" y="1344"/>
                <a:ext cx="96" cy="96"/>
              </a:xfrm>
              <a:prstGeom prst="rect">
                <a:avLst/>
              </a:prstGeom>
              <a:solidFill>
                <a:srgbClr val="FFCC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8" name="Rectangle 120"/>
              <p:cNvSpPr>
                <a:spLocks noChangeArrowheads="1"/>
              </p:cNvSpPr>
              <p:nvPr/>
            </p:nvSpPr>
            <p:spPr bwMode="auto">
              <a:xfrm>
                <a:off x="432" y="1344"/>
                <a:ext cx="96" cy="96"/>
              </a:xfrm>
              <a:prstGeom prst="rect">
                <a:avLst/>
              </a:prstGeom>
              <a:solidFill>
                <a:srgbClr val="FFCC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9" name="Rectangle 121"/>
              <p:cNvSpPr>
                <a:spLocks noChangeArrowheads="1"/>
              </p:cNvSpPr>
              <p:nvPr/>
            </p:nvSpPr>
            <p:spPr bwMode="auto">
              <a:xfrm>
                <a:off x="528" y="1248"/>
                <a:ext cx="96" cy="96"/>
              </a:xfrm>
              <a:prstGeom prst="rect">
                <a:avLst/>
              </a:prstGeom>
              <a:solidFill>
                <a:srgbClr val="FFCC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0" name="Rectangle 122"/>
              <p:cNvSpPr>
                <a:spLocks noChangeArrowheads="1"/>
              </p:cNvSpPr>
              <p:nvPr/>
            </p:nvSpPr>
            <p:spPr bwMode="auto">
              <a:xfrm>
                <a:off x="624" y="1248"/>
                <a:ext cx="96" cy="96"/>
              </a:xfrm>
              <a:prstGeom prst="rect">
                <a:avLst/>
              </a:prstGeom>
              <a:solidFill>
                <a:srgbClr val="FFCC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" name="Rectangle 123"/>
              <p:cNvSpPr>
                <a:spLocks noChangeArrowheads="1"/>
              </p:cNvSpPr>
              <p:nvPr/>
            </p:nvSpPr>
            <p:spPr bwMode="auto">
              <a:xfrm>
                <a:off x="528" y="1344"/>
                <a:ext cx="96" cy="96"/>
              </a:xfrm>
              <a:prstGeom prst="rect">
                <a:avLst/>
              </a:prstGeom>
              <a:solidFill>
                <a:srgbClr val="FFCC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2" name="Rectangle 124"/>
              <p:cNvSpPr>
                <a:spLocks noChangeArrowheads="1"/>
              </p:cNvSpPr>
              <p:nvPr/>
            </p:nvSpPr>
            <p:spPr bwMode="auto">
              <a:xfrm>
                <a:off x="624" y="1344"/>
                <a:ext cx="96" cy="96"/>
              </a:xfrm>
              <a:prstGeom prst="rect">
                <a:avLst/>
              </a:prstGeom>
              <a:solidFill>
                <a:srgbClr val="FFCC99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</p:grpSp>
      <p:grpSp>
        <p:nvGrpSpPr>
          <p:cNvPr id="111" name="Group 140"/>
          <p:cNvGrpSpPr>
            <a:grpSpLocks/>
          </p:cNvGrpSpPr>
          <p:nvPr/>
        </p:nvGrpSpPr>
        <p:grpSpPr bwMode="auto">
          <a:xfrm>
            <a:off x="2817168" y="3547864"/>
            <a:ext cx="3810000" cy="457200"/>
            <a:chOff x="1584" y="2736"/>
            <a:chExt cx="2400" cy="288"/>
          </a:xfrm>
        </p:grpSpPr>
        <p:sp>
          <p:nvSpPr>
            <p:cNvPr id="112" name="Rectangle 129"/>
            <p:cNvSpPr>
              <a:spLocks noChangeArrowheads="1"/>
            </p:cNvSpPr>
            <p:nvPr/>
          </p:nvSpPr>
          <p:spPr bwMode="auto">
            <a:xfrm>
              <a:off x="1584" y="2736"/>
              <a:ext cx="1200" cy="288"/>
            </a:xfrm>
            <a:prstGeom prst="rect">
              <a:avLst/>
            </a:prstGeom>
            <a:solidFill>
              <a:srgbClr val="00006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bg1"/>
                  </a:solidFill>
                </a:rPr>
                <a:t>Regular</a:t>
              </a:r>
            </a:p>
          </p:txBody>
        </p:sp>
        <p:sp>
          <p:nvSpPr>
            <p:cNvPr id="113" name="Rectangle 130"/>
            <p:cNvSpPr>
              <a:spLocks noChangeArrowheads="1"/>
            </p:cNvSpPr>
            <p:nvPr/>
          </p:nvSpPr>
          <p:spPr bwMode="auto">
            <a:xfrm>
              <a:off x="2784" y="2736"/>
              <a:ext cx="1200" cy="288"/>
            </a:xfrm>
            <a:prstGeom prst="rect">
              <a:avLst/>
            </a:prstGeom>
            <a:solidFill>
              <a:srgbClr val="00006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800">
                  <a:solidFill>
                    <a:schemeClr val="bg1"/>
                  </a:solidFill>
                </a:rPr>
                <a:t>Irregular</a:t>
              </a:r>
            </a:p>
          </p:txBody>
        </p:sp>
      </p:grpSp>
      <p:sp>
        <p:nvSpPr>
          <p:cNvPr id="124" name="Footer Placeholder 1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 dirty="0"/>
          </a:p>
        </p:txBody>
      </p:sp>
      <p:sp>
        <p:nvSpPr>
          <p:cNvPr id="125" name="Date Placeholder 1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sp>
        <p:nvSpPr>
          <p:cNvPr id="114" name="TextBox 113"/>
          <p:cNvSpPr txBox="1"/>
          <p:nvPr/>
        </p:nvSpPr>
        <p:spPr>
          <a:xfrm>
            <a:off x="4932040" y="5292497"/>
            <a:ext cx="3565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b="1" dirty="0" smtClean="0">
                <a:solidFill>
                  <a:srgbClr val="FF0000"/>
                </a:solidFill>
              </a:rPr>
              <a:t>Other Applications?</a:t>
            </a:r>
            <a:endParaRPr lang="en-CA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Temporal Conflict Detection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13176"/>
            <a:ext cx="8229600" cy="1224136"/>
          </a:xfrm>
        </p:spPr>
        <p:txBody>
          <a:bodyPr>
            <a:normAutofit/>
          </a:bodyPr>
          <a:lstStyle/>
          <a:p>
            <a:r>
              <a:rPr lang="en-CA" dirty="0" smtClean="0"/>
              <a:t>If </a:t>
            </a:r>
            <a:r>
              <a:rPr lang="en-CA" dirty="0" err="1" smtClean="0"/>
              <a:t>LastWrittenTime</a:t>
            </a:r>
            <a:r>
              <a:rPr lang="en-CA" dirty="0" smtClean="0"/>
              <a:t>(X) &lt; </a:t>
            </a:r>
            <a:r>
              <a:rPr lang="en-CA" dirty="0" err="1" smtClean="0"/>
              <a:t>StartTime</a:t>
            </a:r>
            <a:r>
              <a:rPr lang="en-CA" dirty="0" smtClean="0"/>
              <a:t>, </a:t>
            </a:r>
            <a:r>
              <a:rPr lang="en-CA" b="1" dirty="0" smtClean="0">
                <a:solidFill>
                  <a:srgbClr val="009900"/>
                </a:solidFill>
              </a:rPr>
              <a:t>Pass</a:t>
            </a:r>
          </a:p>
          <a:p>
            <a:r>
              <a:rPr lang="en-CA" dirty="0" smtClean="0"/>
              <a:t>Otherwise, </a:t>
            </a:r>
            <a:r>
              <a:rPr lang="en-CA" b="1" dirty="0" smtClean="0">
                <a:solidFill>
                  <a:srgbClr val="FF0000"/>
                </a:solidFill>
              </a:rPr>
              <a:t>Conflict Detected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20</a:t>
            </a:fld>
            <a:endParaRPr lang="en-CA"/>
          </a:p>
        </p:txBody>
      </p:sp>
      <p:grpSp>
        <p:nvGrpSpPr>
          <p:cNvPr id="8" name="Group 22"/>
          <p:cNvGrpSpPr/>
          <p:nvPr/>
        </p:nvGrpSpPr>
        <p:grpSpPr>
          <a:xfrm>
            <a:off x="683568" y="3356992"/>
            <a:ext cx="7848872" cy="1656184"/>
            <a:chOff x="539552" y="3284984"/>
            <a:chExt cx="7848872" cy="1656184"/>
          </a:xfrm>
        </p:grpSpPr>
        <p:sp>
          <p:nvSpPr>
            <p:cNvPr id="5" name="Rounded Rectangle 4"/>
            <p:cNvSpPr/>
            <p:nvPr/>
          </p:nvSpPr>
          <p:spPr>
            <a:xfrm>
              <a:off x="539552" y="3429000"/>
              <a:ext cx="2376264" cy="144016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sz="2800" b="1" dirty="0" smtClean="0"/>
                <a:t>Transaction</a:t>
              </a:r>
              <a:endParaRPr lang="en-CA" sz="2800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55576" y="4077072"/>
              <a:ext cx="1944216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dirty="0" smtClean="0">
                  <a:solidFill>
                    <a:schemeClr val="tx2"/>
                  </a:solidFill>
                </a:rPr>
                <a:t>Start Time</a:t>
              </a:r>
              <a:endParaRPr lang="en-CA" sz="2400" dirty="0">
                <a:solidFill>
                  <a:schemeClr val="tx2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012160" y="3284984"/>
              <a:ext cx="2376264" cy="1656184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CA" sz="2000" b="1" dirty="0" smtClean="0"/>
                <a:t>Global Memory</a:t>
              </a:r>
            </a:p>
            <a:p>
              <a:pPr algn="ctr"/>
              <a:r>
                <a:rPr lang="en-CA" sz="2000" b="1" dirty="0" smtClean="0"/>
                <a:t>(L2 cache/DRAM)</a:t>
              </a:r>
              <a:endParaRPr lang="en-CA" sz="2000" b="1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2987824" y="4509120"/>
              <a:ext cx="2952328" cy="0"/>
            </a:xfrm>
            <a:prstGeom prst="straightConnector1">
              <a:avLst/>
            </a:prstGeom>
            <a:ln w="76200">
              <a:solidFill>
                <a:schemeClr val="accent6">
                  <a:lumMod val="75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6228184" y="4077072"/>
              <a:ext cx="1944216" cy="7200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dirty="0" smtClean="0">
                  <a:solidFill>
                    <a:schemeClr val="tx2"/>
                  </a:solidFill>
                </a:rPr>
                <a:t>Last Written Time</a:t>
              </a:r>
              <a:endParaRPr lang="en-CA" sz="2400" dirty="0">
                <a:solidFill>
                  <a:schemeClr val="tx2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3059832" y="3933056"/>
              <a:ext cx="2808312" cy="0"/>
            </a:xfrm>
            <a:prstGeom prst="straightConnector1">
              <a:avLst/>
            </a:prstGeom>
            <a:ln w="76200">
              <a:solidFill>
                <a:schemeClr val="accent6">
                  <a:lumMod val="75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995936" y="3501008"/>
              <a:ext cx="12041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 smtClean="0"/>
                <a:t>Load [X]</a:t>
              </a:r>
              <a:endParaRPr lang="en-CA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87824" y="4005064"/>
              <a:ext cx="31297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spc="-150" dirty="0" smtClean="0"/>
                <a:t>Data</a:t>
              </a:r>
              <a:r>
                <a:rPr lang="en-CA" sz="2400" dirty="0" smtClean="0"/>
                <a:t> + </a:t>
              </a:r>
              <a:r>
                <a:rPr lang="en-CA" sz="2400" spc="-150" dirty="0" err="1" smtClean="0"/>
                <a:t>LastWrittenTime</a:t>
              </a:r>
              <a:r>
                <a:rPr lang="en-CA" sz="2400" spc="-150" dirty="0" smtClean="0"/>
                <a:t>(X)</a:t>
              </a:r>
              <a:endParaRPr lang="en-CA" sz="2400" spc="-150" dirty="0"/>
            </a:p>
          </p:txBody>
        </p:sp>
      </p:grp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grpSp>
        <p:nvGrpSpPr>
          <p:cNvPr id="36" name="Group 35"/>
          <p:cNvGrpSpPr/>
          <p:nvPr/>
        </p:nvGrpSpPr>
        <p:grpSpPr>
          <a:xfrm>
            <a:off x="683568" y="1484784"/>
            <a:ext cx="8124099" cy="1800200"/>
            <a:chOff x="1835696" y="1916832"/>
            <a:chExt cx="8124099" cy="1800200"/>
          </a:xfrm>
        </p:grpSpPr>
        <p:sp>
          <p:nvSpPr>
            <p:cNvPr id="25" name="Rounded Rectangle 24"/>
            <p:cNvSpPr/>
            <p:nvPr/>
          </p:nvSpPr>
          <p:spPr>
            <a:xfrm>
              <a:off x="3563888" y="2060848"/>
              <a:ext cx="3312368" cy="1656184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CA" sz="2000" b="1" dirty="0" smtClean="0"/>
                <a:t>Global Memory</a:t>
              </a:r>
            </a:p>
            <a:p>
              <a:r>
                <a:rPr lang="en-CA" sz="2000" b="1" dirty="0" smtClean="0"/>
                <a:t>(L2 cache/DRAM)</a:t>
              </a:r>
              <a:endParaRPr lang="en-CA" sz="2000" b="1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779912" y="2852936"/>
              <a:ext cx="1944216" cy="7200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dirty="0" smtClean="0">
                  <a:solidFill>
                    <a:schemeClr val="tx2"/>
                  </a:solidFill>
                </a:rPr>
                <a:t>Last Written Time</a:t>
              </a:r>
              <a:endParaRPr lang="en-CA" sz="2400" dirty="0">
                <a:solidFill>
                  <a:schemeClr val="tx2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1835696" y="2708920"/>
              <a:ext cx="1584176" cy="0"/>
            </a:xfrm>
            <a:prstGeom prst="straightConnector1">
              <a:avLst/>
            </a:prstGeom>
            <a:ln w="76200">
              <a:solidFill>
                <a:schemeClr val="accent6">
                  <a:lumMod val="75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979712" y="2276872"/>
              <a:ext cx="10844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000" dirty="0" smtClean="0"/>
                <a:t>Store [X]</a:t>
              </a:r>
              <a:endParaRPr lang="en-CA" sz="2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28184" y="2852936"/>
              <a:ext cx="26731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 err="1" smtClean="0">
                  <a:effectLst>
                    <a:glow rad="101600">
                      <a:srgbClr val="FFFFFF"/>
                    </a:glow>
                  </a:effectLst>
                </a:rPr>
                <a:t>LastWrittenTime</a:t>
              </a:r>
              <a:r>
                <a:rPr lang="en-CA" sz="2400" dirty="0" smtClean="0">
                  <a:effectLst>
                    <a:glow rad="101600">
                      <a:srgbClr val="FFFFFF"/>
                    </a:glow>
                  </a:effectLst>
                </a:rPr>
                <a:t>(X)</a:t>
              </a:r>
              <a:endParaRPr lang="en-CA" sz="2400" dirty="0">
                <a:effectLst>
                  <a:glow rad="101600">
                    <a:srgbClr val="FFFFFF"/>
                  </a:glow>
                </a:effectLst>
              </a:endParaRPr>
            </a:p>
          </p:txBody>
        </p:sp>
        <p:pic>
          <p:nvPicPr>
            <p:cNvPr id="32" name="Picture 4" descr="C:\Users\wlfung\AppData\Local\Microsoft\Windows\Temporary Internet Files\Content.IE5\P9U8YPUO\MC900441468[1]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bg1">
                  <a:tint val="45000"/>
                  <a:satMod val="400000"/>
                </a:schemeClr>
              </a:duotone>
              <a:lum contrast="34000"/>
            </a:blip>
            <a:srcRect/>
            <a:stretch>
              <a:fillRect/>
            </a:stretch>
          </p:blipFill>
          <p:spPr bwMode="auto">
            <a:xfrm>
              <a:off x="6012160" y="2060848"/>
              <a:ext cx="731043" cy="74056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</p:pic>
        <p:sp>
          <p:nvSpPr>
            <p:cNvPr id="33" name="Arc 32"/>
            <p:cNvSpPr/>
            <p:nvPr/>
          </p:nvSpPr>
          <p:spPr>
            <a:xfrm>
              <a:off x="5292080" y="2492896"/>
              <a:ext cx="936104" cy="648072"/>
            </a:xfrm>
            <a:prstGeom prst="arc">
              <a:avLst>
                <a:gd name="adj1" fmla="val 21559644"/>
                <a:gd name="adj2" fmla="val 5635018"/>
              </a:avLst>
            </a:prstGeom>
            <a:ln w="76200">
              <a:solidFill>
                <a:schemeClr val="bg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020272" y="1916832"/>
              <a:ext cx="293952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 smtClean="0">
                  <a:effectLst>
                    <a:glow rad="101600">
                      <a:srgbClr val="FFFFFF"/>
                    </a:glow>
                  </a:effectLst>
                </a:rPr>
                <a:t>Globally Synchronous </a:t>
              </a:r>
            </a:p>
            <a:p>
              <a:r>
                <a:rPr lang="en-CA" sz="2400" dirty="0" smtClean="0">
                  <a:effectLst>
                    <a:glow rad="101600">
                      <a:srgbClr val="FFFFFF"/>
                    </a:glow>
                  </a:effectLst>
                </a:rPr>
                <a:t>On-Chip Timer</a:t>
              </a:r>
              <a:endParaRPr lang="en-CA" sz="2400" dirty="0">
                <a:effectLst>
                  <a:glow rad="101600">
                    <a:srgbClr val="FFFFFF"/>
                  </a:glow>
                </a:effectLst>
              </a:endParaRPr>
            </a:p>
          </p:txBody>
        </p:sp>
        <p:sp>
          <p:nvSpPr>
            <p:cNvPr id="35" name="Right Arrow 34"/>
            <p:cNvSpPr/>
            <p:nvPr/>
          </p:nvSpPr>
          <p:spPr>
            <a:xfrm rot="9370283">
              <a:off x="6778146" y="2178763"/>
              <a:ext cx="288032" cy="288032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7" name="Freeform 36"/>
          <p:cNvSpPr/>
          <p:nvPr/>
        </p:nvSpPr>
        <p:spPr>
          <a:xfrm>
            <a:off x="1979712" y="4509120"/>
            <a:ext cx="2514600" cy="515112"/>
          </a:xfrm>
          <a:custGeom>
            <a:avLst/>
            <a:gdLst>
              <a:gd name="connsiteX0" fmla="*/ 0 w 2514600"/>
              <a:gd name="connsiteY0" fmla="*/ 146304 h 515112"/>
              <a:gd name="connsiteX1" fmla="*/ 667512 w 2514600"/>
              <a:gd name="connsiteY1" fmla="*/ 457200 h 515112"/>
              <a:gd name="connsiteX2" fmla="*/ 1911096 w 2514600"/>
              <a:gd name="connsiteY2" fmla="*/ 438912 h 515112"/>
              <a:gd name="connsiteX3" fmla="*/ 2514600 w 2514600"/>
              <a:gd name="connsiteY3" fmla="*/ 0 h 51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4600" h="515112">
                <a:moveTo>
                  <a:pt x="0" y="146304"/>
                </a:moveTo>
                <a:cubicBezTo>
                  <a:pt x="174498" y="277368"/>
                  <a:pt x="348996" y="408432"/>
                  <a:pt x="667512" y="457200"/>
                </a:cubicBezTo>
                <a:cubicBezTo>
                  <a:pt x="986028" y="505968"/>
                  <a:pt x="1603248" y="515112"/>
                  <a:pt x="1911096" y="438912"/>
                </a:cubicBezTo>
                <a:cubicBezTo>
                  <a:pt x="2218944" y="362712"/>
                  <a:pt x="2366772" y="181356"/>
                  <a:pt x="2514600" y="0"/>
                </a:cubicBezTo>
              </a:path>
            </a:pathLst>
          </a:custGeom>
          <a:ln w="76200">
            <a:solidFill>
              <a:srgbClr val="7030A0"/>
            </a:solidFill>
            <a:headEnd type="arrow" w="med" len="med"/>
            <a:tailEnd type="arrow" w="med" len="med"/>
          </a:ln>
          <a:effectLst>
            <a:glow rad="101600">
              <a:srgbClr val="FFFFFF">
                <a:alpha val="60000"/>
              </a:srgb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827584" y="3789040"/>
            <a:ext cx="4032448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>
                <a:solidFill>
                  <a:schemeClr val="tx2"/>
                </a:solidFill>
              </a:rPr>
              <a:t>Life Time of [A] loaded by TX1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Temporal Conflict Detection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21</a:t>
            </a:fld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539552" y="1412776"/>
            <a:ext cx="1152128" cy="115212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400" b="1" dirty="0" smtClean="0"/>
              <a:t>TX1</a:t>
            </a:r>
          </a:p>
          <a:p>
            <a:r>
              <a:rPr lang="en-CA" sz="2400" b="1" dirty="0" smtClean="0"/>
              <a:t>LD [A];</a:t>
            </a:r>
          </a:p>
          <a:p>
            <a:r>
              <a:rPr lang="en-CA" sz="2400" b="1" dirty="0" smtClean="0"/>
              <a:t>LD [B];</a:t>
            </a:r>
            <a:endParaRPr lang="en-CA" sz="2400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39552" y="3645024"/>
            <a:ext cx="698477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35696" y="3573016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03648" y="3212976"/>
            <a:ext cx="892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ST [B]</a:t>
            </a:r>
            <a:endParaRPr lang="en-CA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524328" y="3356992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Time</a:t>
            </a:r>
            <a:endParaRPr lang="en-CA" sz="2400" dirty="0"/>
          </a:p>
        </p:txBody>
      </p:sp>
      <p:sp>
        <p:nvSpPr>
          <p:cNvPr id="16" name="Rectangle 15"/>
          <p:cNvSpPr/>
          <p:nvPr/>
        </p:nvSpPr>
        <p:spPr>
          <a:xfrm>
            <a:off x="1835696" y="4293096"/>
            <a:ext cx="5328592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>
                <a:solidFill>
                  <a:schemeClr val="tx2"/>
                </a:solidFill>
              </a:rPr>
              <a:t>Life Time of [B] loaded by TX1</a:t>
            </a:r>
            <a:endParaRPr lang="en-CA" sz="2400" dirty="0">
              <a:solidFill>
                <a:schemeClr val="tx2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860032" y="3573016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99992" y="3212976"/>
            <a:ext cx="910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ST [A]</a:t>
            </a:r>
            <a:endParaRPr lang="en-CA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67544" y="3212976"/>
            <a:ext cx="910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ST [A]</a:t>
            </a:r>
            <a:endParaRPr lang="en-CA" sz="24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827584" y="3573016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27584" y="3717032"/>
            <a:ext cx="0" cy="100811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60032" y="3717032"/>
            <a:ext cx="0" cy="108012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835696" y="3717032"/>
            <a:ext cx="0" cy="108012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2267744" y="2852936"/>
            <a:ext cx="4612089" cy="864096"/>
            <a:chOff x="2267744" y="2852936"/>
            <a:chExt cx="4612089" cy="864096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347864" y="3573016"/>
              <a:ext cx="0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131840" y="2852936"/>
              <a:ext cx="93968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dirty="0" smtClean="0">
                  <a:solidFill>
                    <a:srgbClr val="0070C0"/>
                  </a:solidFill>
                </a:rPr>
                <a:t>TX1</a:t>
              </a:r>
            </a:p>
            <a:p>
              <a:r>
                <a:rPr lang="en-CA" sz="2400" dirty="0" smtClean="0">
                  <a:solidFill>
                    <a:srgbClr val="0070C0"/>
                  </a:solidFill>
                </a:rPr>
                <a:t>LD [A]</a:t>
              </a:r>
              <a:endParaRPr lang="en-CA" sz="2400" dirty="0">
                <a:solidFill>
                  <a:srgbClr val="0070C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67744" y="2852936"/>
              <a:ext cx="9022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dirty="0" smtClean="0">
                  <a:solidFill>
                    <a:srgbClr val="0070C0"/>
                  </a:solidFill>
                </a:rPr>
                <a:t>TX1</a:t>
              </a:r>
            </a:p>
            <a:p>
              <a:r>
                <a:rPr lang="en-CA" sz="2400" dirty="0" smtClean="0">
                  <a:solidFill>
                    <a:srgbClr val="0070C0"/>
                  </a:solidFill>
                </a:rPr>
                <a:t>Starts</a:t>
              </a:r>
              <a:endParaRPr lang="en-CA" sz="2400" dirty="0">
                <a:solidFill>
                  <a:srgbClr val="0070C0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915816" y="3573016"/>
              <a:ext cx="0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372200" y="3573016"/>
              <a:ext cx="0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5940152" y="2852936"/>
              <a:ext cx="93968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dirty="0" smtClean="0">
                  <a:solidFill>
                    <a:srgbClr val="0070C0"/>
                  </a:solidFill>
                </a:rPr>
                <a:t>TX1</a:t>
              </a:r>
            </a:p>
            <a:p>
              <a:r>
                <a:rPr lang="en-CA" sz="2400" dirty="0" smtClean="0">
                  <a:solidFill>
                    <a:srgbClr val="0070C0"/>
                  </a:solidFill>
                </a:rPr>
                <a:t>LD [B]</a:t>
              </a:r>
              <a:endParaRPr lang="en-CA" sz="24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763688" y="3717032"/>
            <a:ext cx="3240360" cy="2496473"/>
            <a:chOff x="1763688" y="3717032"/>
            <a:chExt cx="3240360" cy="2496473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2915816" y="3717032"/>
              <a:ext cx="0" cy="1584176"/>
            </a:xfrm>
            <a:prstGeom prst="line">
              <a:avLst/>
            </a:prstGeom>
            <a:ln w="7620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763688" y="5013176"/>
              <a:ext cx="3240360" cy="1200329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en-CA" sz="2400" b="1" dirty="0" smtClean="0">
                  <a:solidFill>
                    <a:schemeClr val="bg1"/>
                  </a:solidFill>
                </a:rPr>
                <a:t>Effective instantaneous execution time for TX1</a:t>
              </a:r>
            </a:p>
            <a:p>
              <a:r>
                <a:rPr lang="en-CA" sz="2400" b="1" dirty="0" err="1" smtClean="0">
                  <a:solidFill>
                    <a:schemeClr val="bg1"/>
                  </a:solidFill>
                </a:rPr>
                <a:t>w.r.t</a:t>
              </a:r>
              <a:r>
                <a:rPr lang="en-CA" sz="2400" b="1" dirty="0" smtClean="0">
                  <a:solidFill>
                    <a:schemeClr val="bg1"/>
                  </a:solidFill>
                </a:rPr>
                <a:t>. other threads</a:t>
              </a:r>
              <a:endParaRPr lang="en-CA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sp>
        <p:nvSpPr>
          <p:cNvPr id="36" name="Freeform 35"/>
          <p:cNvSpPr/>
          <p:nvPr/>
        </p:nvSpPr>
        <p:spPr>
          <a:xfrm>
            <a:off x="826851" y="2681592"/>
            <a:ext cx="2033081" cy="586902"/>
          </a:xfrm>
          <a:custGeom>
            <a:avLst/>
            <a:gdLst>
              <a:gd name="connsiteX0" fmla="*/ 0 w 2033081"/>
              <a:gd name="connsiteY0" fmla="*/ 509080 h 586902"/>
              <a:gd name="connsiteX1" fmla="*/ 1089498 w 2033081"/>
              <a:gd name="connsiteY1" fmla="*/ 12970 h 586902"/>
              <a:gd name="connsiteX2" fmla="*/ 2033081 w 2033081"/>
              <a:gd name="connsiteY2" fmla="*/ 586902 h 586902"/>
              <a:gd name="connsiteX3" fmla="*/ 2033081 w 2033081"/>
              <a:gd name="connsiteY3" fmla="*/ 586902 h 586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3081" h="586902">
                <a:moveTo>
                  <a:pt x="0" y="509080"/>
                </a:moveTo>
                <a:cubicBezTo>
                  <a:pt x="375325" y="254540"/>
                  <a:pt x="750651" y="0"/>
                  <a:pt x="1089498" y="12970"/>
                </a:cubicBezTo>
                <a:cubicBezTo>
                  <a:pt x="1428345" y="25940"/>
                  <a:pt x="2033081" y="586902"/>
                  <a:pt x="2033081" y="586902"/>
                </a:cubicBezTo>
                <a:lnTo>
                  <a:pt x="2033081" y="586902"/>
                </a:lnTo>
              </a:path>
            </a:pathLst>
          </a:custGeom>
          <a:ln w="57150">
            <a:solidFill>
              <a:srgbClr val="0099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Freeform 37"/>
          <p:cNvSpPr/>
          <p:nvPr/>
        </p:nvSpPr>
        <p:spPr>
          <a:xfrm>
            <a:off x="1763689" y="2708920"/>
            <a:ext cx="1080120" cy="586902"/>
          </a:xfrm>
          <a:custGeom>
            <a:avLst/>
            <a:gdLst>
              <a:gd name="connsiteX0" fmla="*/ 0 w 2033081"/>
              <a:gd name="connsiteY0" fmla="*/ 509080 h 586902"/>
              <a:gd name="connsiteX1" fmla="*/ 1089498 w 2033081"/>
              <a:gd name="connsiteY1" fmla="*/ 12970 h 586902"/>
              <a:gd name="connsiteX2" fmla="*/ 2033081 w 2033081"/>
              <a:gd name="connsiteY2" fmla="*/ 586902 h 586902"/>
              <a:gd name="connsiteX3" fmla="*/ 2033081 w 2033081"/>
              <a:gd name="connsiteY3" fmla="*/ 586902 h 586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3081" h="586902">
                <a:moveTo>
                  <a:pt x="0" y="509080"/>
                </a:moveTo>
                <a:cubicBezTo>
                  <a:pt x="375325" y="254540"/>
                  <a:pt x="750651" y="0"/>
                  <a:pt x="1089498" y="12970"/>
                </a:cubicBezTo>
                <a:cubicBezTo>
                  <a:pt x="1428345" y="25940"/>
                  <a:pt x="2033081" y="586902"/>
                  <a:pt x="2033081" y="586902"/>
                </a:cubicBezTo>
                <a:lnTo>
                  <a:pt x="2033081" y="586902"/>
                </a:lnTo>
              </a:path>
            </a:pathLst>
          </a:custGeom>
          <a:ln w="57150">
            <a:solidFill>
              <a:srgbClr val="0099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Rectangle 38"/>
          <p:cNvSpPr/>
          <p:nvPr/>
        </p:nvSpPr>
        <p:spPr>
          <a:xfrm>
            <a:off x="3131840" y="2852936"/>
            <a:ext cx="864096" cy="792088"/>
          </a:xfrm>
          <a:prstGeom prst="rect">
            <a:avLst/>
          </a:prstGeom>
          <a:noFill/>
          <a:ln w="571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0.30937 -0.00023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6" grpId="0" animBg="1"/>
      <p:bldP spid="36" grpId="0" animBg="1"/>
      <p:bldP spid="38" grpId="0" animBg="1"/>
      <p:bldP spid="39" grpId="0" animBg="1"/>
      <p:bldP spid="39" grpId="1" animBg="1"/>
      <p:bldP spid="39" grpId="2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5508104" y="4293096"/>
            <a:ext cx="2664296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>
                <a:solidFill>
                  <a:schemeClr val="tx2"/>
                </a:solidFill>
              </a:rPr>
              <a:t>[B] loaded by TX2</a:t>
            </a:r>
            <a:endParaRPr lang="en-CA" sz="2400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Temporal Conflict Detection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22</a:t>
            </a:fld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539552" y="1412776"/>
            <a:ext cx="1152128" cy="115212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400" b="1" dirty="0" smtClean="0"/>
              <a:t>TX1</a:t>
            </a:r>
          </a:p>
          <a:p>
            <a:r>
              <a:rPr lang="en-CA" sz="2400" b="1" dirty="0" smtClean="0"/>
              <a:t>LD [A];</a:t>
            </a:r>
          </a:p>
          <a:p>
            <a:r>
              <a:rPr lang="en-CA" sz="2400" b="1" dirty="0" smtClean="0"/>
              <a:t>LD [B];</a:t>
            </a:r>
            <a:endParaRPr lang="en-CA" sz="2400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39552" y="3645024"/>
            <a:ext cx="698477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08104" y="3573016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76056" y="3212976"/>
            <a:ext cx="892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ST [B]</a:t>
            </a:r>
            <a:endParaRPr lang="en-CA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524328" y="3356992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Time</a:t>
            </a:r>
            <a:endParaRPr lang="en-CA" sz="2400" dirty="0"/>
          </a:p>
        </p:txBody>
      </p:sp>
      <p:sp>
        <p:nvSpPr>
          <p:cNvPr id="16" name="Rectangle 15"/>
          <p:cNvSpPr/>
          <p:nvPr/>
        </p:nvSpPr>
        <p:spPr>
          <a:xfrm>
            <a:off x="827584" y="3789040"/>
            <a:ext cx="3888432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>
                <a:solidFill>
                  <a:schemeClr val="tx2"/>
                </a:solidFill>
              </a:rPr>
              <a:t>Life Time of [A] loaded by TX1</a:t>
            </a:r>
            <a:endParaRPr lang="en-CA" sz="2400" dirty="0">
              <a:solidFill>
                <a:schemeClr val="tx2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716016" y="3573016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11960" y="3212976"/>
            <a:ext cx="910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ST [A]</a:t>
            </a:r>
            <a:endParaRPr lang="en-CA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67544" y="3212976"/>
            <a:ext cx="910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ST [A]</a:t>
            </a:r>
            <a:endParaRPr lang="en-CA" sz="24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827584" y="3573016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27584" y="3717032"/>
            <a:ext cx="0" cy="100811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16016" y="3717032"/>
            <a:ext cx="0" cy="108012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508104" y="3717032"/>
            <a:ext cx="0" cy="108012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2267744" y="2852936"/>
            <a:ext cx="4612089" cy="864096"/>
            <a:chOff x="2267744" y="2852936"/>
            <a:chExt cx="4612089" cy="864096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347864" y="3573016"/>
              <a:ext cx="0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131840" y="2852936"/>
              <a:ext cx="93968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dirty="0" smtClean="0">
                  <a:solidFill>
                    <a:srgbClr val="0070C0"/>
                  </a:solidFill>
                </a:rPr>
                <a:t>TX1</a:t>
              </a:r>
            </a:p>
            <a:p>
              <a:r>
                <a:rPr lang="en-CA" sz="2400" dirty="0" smtClean="0">
                  <a:solidFill>
                    <a:srgbClr val="0070C0"/>
                  </a:solidFill>
                </a:rPr>
                <a:t>LD [A]</a:t>
              </a:r>
              <a:endParaRPr lang="en-CA" sz="2400" dirty="0">
                <a:solidFill>
                  <a:srgbClr val="0070C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67744" y="2852936"/>
              <a:ext cx="90223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dirty="0" smtClean="0">
                  <a:solidFill>
                    <a:srgbClr val="0070C0"/>
                  </a:solidFill>
                </a:rPr>
                <a:t>TX1</a:t>
              </a:r>
            </a:p>
            <a:p>
              <a:r>
                <a:rPr lang="en-CA" sz="2400" dirty="0" smtClean="0">
                  <a:solidFill>
                    <a:srgbClr val="0070C0"/>
                  </a:solidFill>
                </a:rPr>
                <a:t>Starts</a:t>
              </a:r>
              <a:endParaRPr lang="en-CA" sz="2400" dirty="0">
                <a:solidFill>
                  <a:srgbClr val="0070C0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915816" y="3573016"/>
              <a:ext cx="0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372200" y="3573016"/>
              <a:ext cx="0" cy="1440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5940152" y="2852936"/>
              <a:ext cx="93968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b="1" dirty="0" smtClean="0">
                  <a:solidFill>
                    <a:srgbClr val="0070C0"/>
                  </a:solidFill>
                </a:rPr>
                <a:t>TX1</a:t>
              </a:r>
            </a:p>
            <a:p>
              <a:r>
                <a:rPr lang="en-CA" sz="2400" dirty="0" smtClean="0">
                  <a:solidFill>
                    <a:srgbClr val="0070C0"/>
                  </a:solidFill>
                </a:rPr>
                <a:t>LD [B]</a:t>
              </a:r>
              <a:endParaRPr lang="en-CA" sz="24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763688" y="3717032"/>
            <a:ext cx="5256584" cy="2496473"/>
            <a:chOff x="1763688" y="3717032"/>
            <a:chExt cx="5256584" cy="2496473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2915816" y="3717032"/>
              <a:ext cx="0" cy="1584176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763688" y="5013176"/>
              <a:ext cx="5256584" cy="1200329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CA" sz="2400" b="1" dirty="0" smtClean="0">
                  <a:solidFill>
                    <a:schemeClr val="bg1"/>
                  </a:solidFill>
                </a:rPr>
                <a:t>Value loaded by LD [A] and value loaded by LD [B] cannot coexists at any point of time – a detected conflict. </a:t>
              </a:r>
              <a:endParaRPr lang="en-CA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sp>
        <p:nvSpPr>
          <p:cNvPr id="34" name="Right Arrow 33"/>
          <p:cNvSpPr/>
          <p:nvPr/>
        </p:nvSpPr>
        <p:spPr>
          <a:xfrm>
            <a:off x="2123728" y="3212976"/>
            <a:ext cx="3024336" cy="360040"/>
          </a:xfrm>
          <a:prstGeom prst="rightArrow">
            <a:avLst>
              <a:gd name="adj1" fmla="val 33788"/>
              <a:gd name="adj2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Freeform 34"/>
          <p:cNvSpPr/>
          <p:nvPr/>
        </p:nvSpPr>
        <p:spPr>
          <a:xfrm>
            <a:off x="2915816" y="2636912"/>
            <a:ext cx="2592288" cy="586902"/>
          </a:xfrm>
          <a:custGeom>
            <a:avLst/>
            <a:gdLst>
              <a:gd name="connsiteX0" fmla="*/ 0 w 2033081"/>
              <a:gd name="connsiteY0" fmla="*/ 509080 h 586902"/>
              <a:gd name="connsiteX1" fmla="*/ 1089498 w 2033081"/>
              <a:gd name="connsiteY1" fmla="*/ 12970 h 586902"/>
              <a:gd name="connsiteX2" fmla="*/ 2033081 w 2033081"/>
              <a:gd name="connsiteY2" fmla="*/ 586902 h 586902"/>
              <a:gd name="connsiteX3" fmla="*/ 2033081 w 2033081"/>
              <a:gd name="connsiteY3" fmla="*/ 586902 h 586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3081" h="586902">
                <a:moveTo>
                  <a:pt x="0" y="509080"/>
                </a:moveTo>
                <a:cubicBezTo>
                  <a:pt x="375325" y="254540"/>
                  <a:pt x="750651" y="0"/>
                  <a:pt x="1089498" y="12970"/>
                </a:cubicBezTo>
                <a:cubicBezTo>
                  <a:pt x="1428345" y="25940"/>
                  <a:pt x="2033081" y="586902"/>
                  <a:pt x="2033081" y="586902"/>
                </a:cubicBezTo>
                <a:lnTo>
                  <a:pt x="2033081" y="586902"/>
                </a:lnTo>
              </a:path>
            </a:pathLst>
          </a:custGeom>
          <a:ln w="571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/>
          <p:cNvSpPr/>
          <p:nvPr/>
        </p:nvSpPr>
        <p:spPr>
          <a:xfrm>
            <a:off x="5940152" y="2924944"/>
            <a:ext cx="864096" cy="7200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6" grpId="0" animBg="1"/>
      <p:bldP spid="34" grpId="0" animBg="1"/>
      <p:bldP spid="35" grpId="0" animBg="1"/>
      <p:bldP spid="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Temporal Conflict Detection</a:t>
            </a:r>
            <a:br>
              <a:rPr lang="en-CA" dirty="0" smtClean="0"/>
            </a:br>
            <a:r>
              <a:rPr lang="en-CA" dirty="0" smtClean="0"/>
              <a:t>Implementation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23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5004048" y="1844824"/>
            <a:ext cx="3888432" cy="2592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800" b="1" dirty="0" smtClean="0">
                <a:solidFill>
                  <a:schemeClr val="tx1"/>
                </a:solidFill>
              </a:rPr>
              <a:t>Memory Partition</a:t>
            </a:r>
            <a:endParaRPr lang="en-CA" sz="2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32040" y="1916832"/>
            <a:ext cx="3888432" cy="2592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800" b="1" dirty="0" smtClean="0">
                <a:solidFill>
                  <a:schemeClr val="tx1"/>
                </a:solidFill>
              </a:rPr>
              <a:t>Memory Partition</a:t>
            </a:r>
            <a:endParaRPr lang="en-CA" sz="2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60032" y="1988840"/>
            <a:ext cx="3888432" cy="2592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800" b="1" dirty="0" smtClean="0">
                <a:solidFill>
                  <a:schemeClr val="tx1"/>
                </a:solidFill>
              </a:rPr>
              <a:t>Memory Partition</a:t>
            </a:r>
            <a:endParaRPr lang="en-CA" sz="28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88024" y="2060848"/>
            <a:ext cx="3888432" cy="2592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800" b="1" dirty="0" smtClean="0">
                <a:solidFill>
                  <a:schemeClr val="tx1"/>
                </a:solidFill>
              </a:rPr>
              <a:t>Memory Partition</a:t>
            </a:r>
            <a:endParaRPr lang="en-CA" sz="28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16016" y="2132856"/>
            <a:ext cx="3888432" cy="2592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800" b="1" dirty="0" smtClean="0">
                <a:solidFill>
                  <a:schemeClr val="tx1"/>
                </a:solidFill>
              </a:rPr>
              <a:t>Memory Partition</a:t>
            </a:r>
            <a:endParaRPr lang="en-CA" sz="28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7544" y="2132856"/>
            <a:ext cx="3096344" cy="23762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800" b="1" dirty="0" smtClean="0">
                <a:solidFill>
                  <a:schemeClr val="tx1"/>
                </a:solidFill>
              </a:rPr>
              <a:t>SIMT Core</a:t>
            </a:r>
            <a:endParaRPr lang="en-CA" sz="28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5536" y="2204864"/>
            <a:ext cx="3096344" cy="23762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800" b="1" dirty="0" smtClean="0">
                <a:solidFill>
                  <a:schemeClr val="tx1"/>
                </a:solidFill>
              </a:rPr>
              <a:t>SIMT Core</a:t>
            </a:r>
            <a:endParaRPr lang="en-CA" sz="28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3528" y="2276872"/>
            <a:ext cx="3096344" cy="23762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800" b="1" dirty="0" smtClean="0">
                <a:solidFill>
                  <a:schemeClr val="tx1"/>
                </a:solidFill>
              </a:rPr>
              <a:t>SIMT Core</a:t>
            </a:r>
            <a:endParaRPr lang="en-CA" sz="28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4008" y="2204864"/>
            <a:ext cx="3888432" cy="2592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800" b="1" dirty="0" smtClean="0">
                <a:solidFill>
                  <a:schemeClr val="tx1"/>
                </a:solidFill>
              </a:rPr>
              <a:t>Memory Partition</a:t>
            </a:r>
            <a:endParaRPr lang="en-CA" sz="2800" b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851920" y="3356992"/>
            <a:ext cx="648072" cy="0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headEnd type="triangle" w="lg" len="sm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635896" y="2780928"/>
            <a:ext cx="288032" cy="288032"/>
          </a:xfrm>
          <a:prstGeom prst="line">
            <a:avLst/>
          </a:prstGeom>
          <a:ln w="76200" cap="rnd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4" descr="C:\Users\wlfung\AppData\Local\Microsoft\Windows\Temporary Internet Files\Content.IE5\P9U8YPUO\MC900441468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bg1">
                <a:tint val="45000"/>
                <a:satMod val="400000"/>
              </a:schemeClr>
            </a:duotone>
            <a:lum contrast="34000"/>
          </a:blip>
          <a:srcRect/>
          <a:stretch>
            <a:fillRect/>
          </a:stretch>
        </p:blipFill>
        <p:spPr bwMode="auto">
          <a:xfrm>
            <a:off x="467544" y="2780928"/>
            <a:ext cx="731043" cy="74056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29" name="Picture 4" descr="C:\Users\wlfung\AppData\Local\Microsoft\Windows\Temporary Internet Files\Content.IE5\P9U8YPUO\MC900441468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bg1">
                <a:tint val="45000"/>
                <a:satMod val="400000"/>
              </a:schemeClr>
            </a:duotone>
            <a:lum contrast="34000"/>
          </a:blip>
          <a:srcRect/>
          <a:stretch>
            <a:fillRect/>
          </a:stretch>
        </p:blipFill>
        <p:spPr bwMode="auto">
          <a:xfrm>
            <a:off x="7668344" y="2708920"/>
            <a:ext cx="731043" cy="74056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30" name="Rectangle 29"/>
          <p:cNvSpPr/>
          <p:nvPr/>
        </p:nvSpPr>
        <p:spPr>
          <a:xfrm>
            <a:off x="1259632" y="3501008"/>
            <a:ext cx="1944216" cy="7200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rgbClr val="FFFFFF"/>
                </a:solidFill>
              </a:rPr>
              <a:t>Start Time</a:t>
            </a:r>
          </a:p>
          <a:p>
            <a:pPr algn="ctr"/>
            <a:r>
              <a:rPr lang="en-CA" sz="2400" b="1" dirty="0" smtClean="0">
                <a:solidFill>
                  <a:srgbClr val="FFFFFF"/>
                </a:solidFill>
              </a:rPr>
              <a:t>Table</a:t>
            </a:r>
            <a:endParaRPr lang="en-CA" sz="2400" b="1" dirty="0">
              <a:solidFill>
                <a:srgbClr val="FFFFFF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788024" y="2708920"/>
            <a:ext cx="2736304" cy="194421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400" b="1" dirty="0" smtClean="0">
                <a:solidFill>
                  <a:srgbClr val="FFFFFF"/>
                </a:solidFill>
              </a:rPr>
              <a:t>Last Written Time Table</a:t>
            </a:r>
            <a:endParaRPr lang="en-CA" sz="2400" b="1" dirty="0">
              <a:solidFill>
                <a:srgbClr val="FFFF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44208" y="3501008"/>
            <a:ext cx="1008112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Time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444208" y="3861048"/>
            <a:ext cx="1008112" cy="1440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ectangle 33"/>
          <p:cNvSpPr/>
          <p:nvPr/>
        </p:nvSpPr>
        <p:spPr>
          <a:xfrm>
            <a:off x="6444208" y="4005064"/>
            <a:ext cx="1008112" cy="1440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/>
          <p:cNvSpPr/>
          <p:nvPr/>
        </p:nvSpPr>
        <p:spPr>
          <a:xfrm>
            <a:off x="6444208" y="4149080"/>
            <a:ext cx="1008112" cy="1440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TextBox 35"/>
          <p:cNvSpPr txBox="1"/>
          <p:nvPr/>
        </p:nvSpPr>
        <p:spPr>
          <a:xfrm>
            <a:off x="4860032" y="3717032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err="1" smtClean="0">
                <a:solidFill>
                  <a:schemeClr val="bg1"/>
                </a:solidFill>
              </a:rPr>
              <a:t>Addr</a:t>
            </a:r>
            <a:endParaRPr lang="en-CA" sz="2400" b="1" dirty="0">
              <a:solidFill>
                <a:schemeClr val="bg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868144" y="3789040"/>
            <a:ext cx="360040" cy="36004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tx1"/>
                </a:solidFill>
              </a:rPr>
              <a:t>H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652120" y="3861048"/>
            <a:ext cx="216024" cy="21602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6285032" y="3861048"/>
            <a:ext cx="159176" cy="21602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444208" y="4293096"/>
            <a:ext cx="1008112" cy="1440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Rectangle 40"/>
          <p:cNvSpPr/>
          <p:nvPr/>
        </p:nvSpPr>
        <p:spPr>
          <a:xfrm>
            <a:off x="6444208" y="4437112"/>
            <a:ext cx="1008112" cy="1440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TextBox 41"/>
          <p:cNvSpPr txBox="1"/>
          <p:nvPr/>
        </p:nvSpPr>
        <p:spPr>
          <a:xfrm>
            <a:off x="3779912" y="4941168"/>
            <a:ext cx="528837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 smtClean="0"/>
              <a:t>16kB </a:t>
            </a:r>
            <a:r>
              <a:rPr lang="en-CA" sz="2800" b="1" dirty="0" err="1" smtClean="0">
                <a:solidFill>
                  <a:srgbClr val="FF0000"/>
                </a:solidFill>
              </a:rPr>
              <a:t>Recency</a:t>
            </a:r>
            <a:r>
              <a:rPr lang="en-CA" sz="2800" b="1" dirty="0" smtClean="0">
                <a:solidFill>
                  <a:srgbClr val="FF0000"/>
                </a:solidFill>
              </a:rPr>
              <a:t> Bloom Filter</a:t>
            </a:r>
          </a:p>
          <a:p>
            <a:pPr>
              <a:buFont typeface="Arial" pitchFamily="34" charset="0"/>
              <a:buChar char="•"/>
            </a:pPr>
            <a:r>
              <a:rPr lang="en-CA" sz="2800" b="1" dirty="0" smtClean="0"/>
              <a:t> Approximate but Conservative</a:t>
            </a:r>
          </a:p>
          <a:p>
            <a:pPr>
              <a:buFont typeface="Arial" pitchFamily="34" charset="0"/>
              <a:buChar char="•"/>
            </a:pPr>
            <a:r>
              <a:rPr lang="en-CA" sz="2800" b="1" dirty="0" smtClean="0"/>
              <a:t> Aliasing two very old store is OK</a:t>
            </a:r>
            <a:endParaRPr lang="en-CA" sz="2800" b="1" dirty="0"/>
          </a:p>
        </p:txBody>
      </p:sp>
      <p:sp>
        <p:nvSpPr>
          <p:cNvPr id="43" name="Right Arrow 42"/>
          <p:cNvSpPr/>
          <p:nvPr/>
        </p:nvSpPr>
        <p:spPr>
          <a:xfrm rot="18721185">
            <a:off x="4398896" y="4517608"/>
            <a:ext cx="576064" cy="371908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Evaluation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24</a:t>
            </a:fld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450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a typeface="ＭＳ Ｐゴシック" pitchFamily="34" charset="-128"/>
              </a:rPr>
              <a:t>GPGPU-</a:t>
            </a:r>
            <a:r>
              <a:rPr lang="en-US" dirty="0" err="1" smtClean="0">
                <a:ea typeface="ＭＳ Ｐゴシック" pitchFamily="34" charset="-128"/>
              </a:rPr>
              <a:t>Sim</a:t>
            </a:r>
            <a:r>
              <a:rPr lang="en-US" dirty="0" smtClean="0">
                <a:ea typeface="ＭＳ Ｐゴシック" pitchFamily="34" charset="-128"/>
              </a:rPr>
              <a:t> 3.2.1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Detailed: IPC Correlation of 0.90 vs. Fermi GPU</a:t>
            </a:r>
          </a:p>
          <a:p>
            <a:r>
              <a:rPr lang="en-CA" dirty="0" smtClean="0"/>
              <a:t>Model Energy Overhead of Kilo TM </a:t>
            </a:r>
          </a:p>
          <a:p>
            <a:pPr lvl="1"/>
            <a:r>
              <a:rPr lang="en-CA" dirty="0" smtClean="0"/>
              <a:t>Extra Hardware </a:t>
            </a:r>
          </a:p>
          <a:p>
            <a:pPr lvl="2"/>
            <a:r>
              <a:rPr lang="en-CA" dirty="0" smtClean="0"/>
              <a:t>CACTI for access energy of major SRAM arrays </a:t>
            </a:r>
          </a:p>
          <a:p>
            <a:pPr lvl="1"/>
            <a:r>
              <a:rPr lang="en-CA" dirty="0" smtClean="0"/>
              <a:t>Extra Activity via </a:t>
            </a:r>
            <a:r>
              <a:rPr lang="en-CA" dirty="0" err="1" smtClean="0"/>
              <a:t>GPUWattch</a:t>
            </a:r>
            <a:endParaRPr lang="en-CA" dirty="0" smtClean="0"/>
          </a:p>
          <a:p>
            <a:pPr lvl="1"/>
            <a:r>
              <a:rPr lang="en-CA" dirty="0" smtClean="0"/>
              <a:t>Increased Execution Time (More Leakage)</a:t>
            </a:r>
          </a:p>
          <a:p>
            <a:r>
              <a:rPr lang="en-US" dirty="0" smtClean="0">
                <a:ea typeface="ＭＳ Ｐゴシック" pitchFamily="34" charset="-128"/>
              </a:rPr>
              <a:t>GPU TM Applications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 dirty="0"/>
          </a:p>
        </p:txBody>
      </p:sp>
      <p:graphicFrame>
        <p:nvGraphicFramePr>
          <p:cNvPr id="7" name="Group 1141"/>
          <p:cNvGraphicFramePr>
            <a:graphicFrameLocks noGrp="1"/>
          </p:cNvGraphicFramePr>
          <p:nvPr/>
        </p:nvGraphicFramePr>
        <p:xfrm>
          <a:off x="683568" y="5157192"/>
          <a:ext cx="7848872" cy="1005840"/>
        </p:xfrm>
        <a:graphic>
          <a:graphicData uri="http://schemas.openxmlformats.org/drawingml/2006/table">
            <a:tbl>
              <a:tblPr/>
              <a:tblGrid>
                <a:gridCol w="3924436"/>
                <a:gridCol w="3924436"/>
              </a:tblGrid>
              <a:tr h="288032">
                <a:tc>
                  <a:txBody>
                    <a:bodyPr/>
                    <a:lstStyle/>
                    <a:p>
                      <a:pPr marL="0" marR="0" lvl="0" indent="0" algn="l" defTabSz="43894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HT-[H/M/L] – Hash Table Construction</a:t>
                      </a:r>
                    </a:p>
                  </a:txBody>
                  <a:tcPr marL="91441" marR="914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894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ATM – Bank Transactions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43894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BH-[H/L] – Barnes Huts (N-Body)</a:t>
                      </a:r>
                    </a:p>
                  </a:txBody>
                  <a:tcPr marL="91441" marR="914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894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CL/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CLto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Cloth Simulation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43894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CC –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Maxflow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Mincut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Graph</a:t>
                      </a:r>
                    </a:p>
                  </a:txBody>
                  <a:tcPr marL="91441" marR="914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3894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 – Data Mining </a:t>
                      </a:r>
                    </a:p>
                  </a:txBody>
                  <a:tcPr marL="91441" marR="91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25</a:t>
            </a:fld>
            <a:endParaRPr lang="en-CA"/>
          </a:p>
        </p:txBody>
      </p:sp>
      <p:graphicFrame>
        <p:nvGraphicFramePr>
          <p:cNvPr id="6" name="Chart 5"/>
          <p:cNvGraphicFramePr/>
          <p:nvPr/>
        </p:nvGraphicFramePr>
        <p:xfrm>
          <a:off x="3419872" y="1340768"/>
          <a:ext cx="5486400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3419872" y="3501008"/>
          <a:ext cx="5486400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251520" y="3429000"/>
            <a:ext cx="849694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23528" y="3645024"/>
            <a:ext cx="3158237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4389438">
              <a:lnSpc>
                <a:spcPct val="80000"/>
              </a:lnSpc>
            </a:pPr>
            <a:r>
              <a:rPr lang="en-US" sz="6000" b="1" dirty="0" smtClean="0">
                <a:solidFill>
                  <a:srgbClr val="009900"/>
                </a:solidFill>
              </a:rPr>
              <a:t>2X</a:t>
            </a:r>
            <a:r>
              <a:rPr lang="en-US" sz="6000" b="1" dirty="0" smtClean="0">
                <a:solidFill>
                  <a:srgbClr val="009900"/>
                </a:solidFill>
                <a:sym typeface="Wingdings" pitchFamily="2" charset="2"/>
              </a:rPr>
              <a:t>1.3X</a:t>
            </a:r>
            <a:endParaRPr lang="en-US" sz="6000" b="1" dirty="0" smtClean="0">
              <a:solidFill>
                <a:srgbClr val="009900"/>
              </a:solidFill>
            </a:endParaRPr>
          </a:p>
          <a:p>
            <a:pPr algn="ctr" defTabSz="4389438">
              <a:lnSpc>
                <a:spcPct val="80000"/>
              </a:lnSpc>
            </a:pPr>
            <a:r>
              <a:rPr lang="en-US" sz="3600" b="1" dirty="0" smtClean="0">
                <a:solidFill>
                  <a:srgbClr val="009900"/>
                </a:solidFill>
              </a:rPr>
              <a:t>Energy</a:t>
            </a:r>
            <a:endParaRPr lang="en-US" sz="3600" b="1" dirty="0">
              <a:solidFill>
                <a:srgbClr val="009900"/>
              </a:solidFill>
            </a:endParaRPr>
          </a:p>
          <a:p>
            <a:pPr algn="ctr" defTabSz="4389438">
              <a:lnSpc>
                <a:spcPct val="80000"/>
              </a:lnSpc>
            </a:pPr>
            <a:r>
              <a:rPr lang="en-US" sz="3600" b="1" dirty="0" smtClean="0">
                <a:solidFill>
                  <a:srgbClr val="009900"/>
                </a:solidFill>
              </a:rPr>
              <a:t>Usage</a:t>
            </a:r>
            <a:endParaRPr lang="en-US" sz="3600" b="1" dirty="0">
              <a:solidFill>
                <a:srgbClr val="009900"/>
              </a:solidFill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44016" y="1484784"/>
            <a:ext cx="3618298" cy="1618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4389438">
              <a:lnSpc>
                <a:spcPct val="80000"/>
              </a:lnSpc>
            </a:pPr>
            <a:r>
              <a:rPr lang="en-US" sz="6000" b="1" dirty="0" smtClean="0">
                <a:solidFill>
                  <a:srgbClr val="0070C0"/>
                </a:solidFill>
              </a:rPr>
              <a:t>40%</a:t>
            </a:r>
            <a:r>
              <a:rPr lang="en-US" sz="6000" b="1" dirty="0" smtClean="0">
                <a:solidFill>
                  <a:srgbClr val="0070C0"/>
                </a:solidFill>
                <a:sym typeface="Wingdings" pitchFamily="2" charset="2"/>
              </a:rPr>
              <a:t>66%</a:t>
            </a:r>
            <a:endParaRPr lang="en-US" sz="6000" b="1" dirty="0">
              <a:solidFill>
                <a:srgbClr val="0070C0"/>
              </a:solidFill>
            </a:endParaRPr>
          </a:p>
          <a:p>
            <a:pPr algn="ctr" defTabSz="4389438">
              <a:lnSpc>
                <a:spcPct val="80000"/>
              </a:lnSpc>
            </a:pPr>
            <a:r>
              <a:rPr lang="en-US" sz="3600" b="1" dirty="0" smtClean="0">
                <a:solidFill>
                  <a:srgbClr val="0070C0"/>
                </a:solidFill>
              </a:rPr>
              <a:t>FG-Lock</a:t>
            </a:r>
            <a:endParaRPr lang="en-US" sz="3600" b="1" dirty="0">
              <a:solidFill>
                <a:srgbClr val="0070C0"/>
              </a:solidFill>
            </a:endParaRPr>
          </a:p>
          <a:p>
            <a:pPr algn="ctr" defTabSz="4389438">
              <a:lnSpc>
                <a:spcPct val="80000"/>
              </a:lnSpc>
            </a:pPr>
            <a:r>
              <a:rPr lang="en-US" sz="2800" b="1" dirty="0">
                <a:solidFill>
                  <a:srgbClr val="0070C0"/>
                </a:solidFill>
              </a:rPr>
              <a:t>Performance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1520" y="5445224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b="1" dirty="0" smtClean="0">
                <a:solidFill>
                  <a:srgbClr val="FF0000"/>
                </a:solidFill>
              </a:rPr>
              <a:t>Low Contention Workload: </a:t>
            </a:r>
            <a:br>
              <a:rPr lang="en-CA" sz="3200" b="1" dirty="0" smtClean="0">
                <a:solidFill>
                  <a:srgbClr val="FF0000"/>
                </a:solidFill>
              </a:rPr>
            </a:br>
            <a:r>
              <a:rPr lang="en-CA" sz="3200" b="1" dirty="0" smtClean="0">
                <a:solidFill>
                  <a:srgbClr val="FF0000"/>
                </a:solidFill>
              </a:rPr>
              <a:t>Kilo TM w/ SW Optimizations </a:t>
            </a:r>
            <a:r>
              <a:rPr lang="en-CA" sz="3200" b="1" u="sng" dirty="0" smtClean="0">
                <a:solidFill>
                  <a:srgbClr val="FF0000"/>
                </a:solidFill>
              </a:rPr>
              <a:t>on par with FG Lock </a:t>
            </a:r>
            <a:endParaRPr lang="en-CA" sz="3200" b="1" u="sng" dirty="0">
              <a:solidFill>
                <a:srgbClr val="FF0000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cxnSp>
        <p:nvCxnSpPr>
          <p:cNvPr id="16" name="Straight Connector 15"/>
          <p:cNvCxnSpPr/>
          <p:nvPr/>
        </p:nvCxnSpPr>
        <p:spPr>
          <a:xfrm>
            <a:off x="6228184" y="1412776"/>
            <a:ext cx="0" cy="122413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228184" y="3645024"/>
            <a:ext cx="0" cy="1224136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10" grpId="0"/>
      <p:bldP spid="11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Two Enhancements for Kilo TM</a:t>
            </a:r>
          </a:p>
          <a:p>
            <a:pPr lvl="1"/>
            <a:r>
              <a:rPr lang="en-CA" dirty="0" smtClean="0"/>
              <a:t>Warp Level Transaction Management </a:t>
            </a:r>
          </a:p>
          <a:p>
            <a:pPr lvl="2"/>
            <a:r>
              <a:rPr lang="en-CA" dirty="0" smtClean="0"/>
              <a:t>Exploit Spatial Locality in Thread Hierarchy</a:t>
            </a:r>
          </a:p>
          <a:p>
            <a:pPr lvl="1"/>
            <a:r>
              <a:rPr lang="en-CA" dirty="0" smtClean="0"/>
              <a:t>Temporal Conflict Detection </a:t>
            </a:r>
          </a:p>
          <a:p>
            <a:pPr lvl="2"/>
            <a:r>
              <a:rPr lang="en-CA" dirty="0" smtClean="0"/>
              <a:t>Silent Commit of Read-Only Transaction  </a:t>
            </a:r>
          </a:p>
          <a:p>
            <a:r>
              <a:rPr lang="en-CA" dirty="0" smtClean="0"/>
              <a:t>Reduce Performance and Energy Overhead of Kilo TM </a:t>
            </a:r>
          </a:p>
          <a:p>
            <a:r>
              <a:rPr lang="en-CA" dirty="0" smtClean="0"/>
              <a:t>Low Contention Workload: </a:t>
            </a:r>
            <a:br>
              <a:rPr lang="en-CA" dirty="0" smtClean="0"/>
            </a:br>
            <a:r>
              <a:rPr lang="en-CA" dirty="0" smtClean="0"/>
              <a:t>Kilo TM w/ Optimizations on par with FG Lock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sp>
        <p:nvSpPr>
          <p:cNvPr id="8" name="Rounded Rectangle 7"/>
          <p:cNvSpPr/>
          <p:nvPr/>
        </p:nvSpPr>
        <p:spPr>
          <a:xfrm>
            <a:off x="6516216" y="836712"/>
            <a:ext cx="2232248" cy="7920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b="1" dirty="0" smtClean="0">
                <a:solidFill>
                  <a:schemeClr val="bg1"/>
                </a:solidFill>
              </a:rPr>
              <a:t>Questions?</a:t>
            </a:r>
            <a:endParaRPr lang="en-CA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52936"/>
            <a:ext cx="7772400" cy="2916039"/>
          </a:xfrm>
        </p:spPr>
        <p:txBody>
          <a:bodyPr>
            <a:normAutofit/>
          </a:bodyPr>
          <a:lstStyle/>
          <a:p>
            <a:pPr algn="ctr"/>
            <a:r>
              <a:rPr lang="en-CA" sz="6000" dirty="0" smtClean="0"/>
              <a:t>BACKUP SLIDES</a:t>
            </a:r>
            <a:endParaRPr lang="en-CA" sz="6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27</a:t>
            </a:fld>
            <a:endParaRPr lang="en-CA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Normalized Performance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28</a:t>
            </a:fld>
            <a:endParaRPr lang="en-CA"/>
          </a:p>
        </p:txBody>
      </p:sp>
      <p:graphicFrame>
        <p:nvGraphicFramePr>
          <p:cNvPr id="6" name="Chart 5"/>
          <p:cNvGraphicFramePr/>
          <p:nvPr/>
        </p:nvGraphicFramePr>
        <p:xfrm>
          <a:off x="539552" y="1196752"/>
          <a:ext cx="806489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331640" y="1772816"/>
            <a:ext cx="4104456" cy="3888432"/>
            <a:chOff x="1331640" y="2276872"/>
            <a:chExt cx="4104456" cy="3888432"/>
          </a:xfrm>
        </p:grpSpPr>
        <p:sp>
          <p:nvSpPr>
            <p:cNvPr id="5" name="Rectangle 4"/>
            <p:cNvSpPr/>
            <p:nvPr/>
          </p:nvSpPr>
          <p:spPr>
            <a:xfrm>
              <a:off x="1331640" y="3501008"/>
              <a:ext cx="1152128" cy="2592288"/>
            </a:xfrm>
            <a:prstGeom prst="rect">
              <a:avLst/>
            </a:prstGeom>
            <a:solidFill>
              <a:schemeClr val="bg1">
                <a:alpha val="7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707904" y="3573016"/>
              <a:ext cx="576064" cy="2592288"/>
            </a:xfrm>
            <a:prstGeom prst="rect">
              <a:avLst/>
            </a:prstGeom>
            <a:solidFill>
              <a:schemeClr val="bg1">
                <a:alpha val="7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860032" y="2276872"/>
              <a:ext cx="576064" cy="3816424"/>
            </a:xfrm>
            <a:prstGeom prst="rect">
              <a:avLst/>
            </a:prstGeom>
            <a:solidFill>
              <a:schemeClr val="bg1">
                <a:alpha val="7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292080" y="1916832"/>
            <a:ext cx="3618298" cy="1618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4389438">
              <a:lnSpc>
                <a:spcPct val="80000"/>
              </a:lnSpc>
            </a:pPr>
            <a:r>
              <a:rPr lang="en-US" sz="6000" b="1" dirty="0" smtClean="0">
                <a:solidFill>
                  <a:srgbClr val="009900"/>
                </a:solidFill>
              </a:rPr>
              <a:t>40%</a:t>
            </a:r>
            <a:r>
              <a:rPr lang="en-US" sz="6000" b="1" dirty="0" smtClean="0">
                <a:solidFill>
                  <a:srgbClr val="009900"/>
                </a:solidFill>
                <a:sym typeface="Wingdings" pitchFamily="2" charset="2"/>
              </a:rPr>
              <a:t>66%</a:t>
            </a:r>
            <a:endParaRPr lang="en-US" sz="6000" b="1" dirty="0">
              <a:solidFill>
                <a:srgbClr val="009900"/>
              </a:solidFill>
            </a:endParaRPr>
          </a:p>
          <a:p>
            <a:pPr algn="ctr" defTabSz="4389438">
              <a:lnSpc>
                <a:spcPct val="80000"/>
              </a:lnSpc>
            </a:pPr>
            <a:r>
              <a:rPr lang="en-US" sz="3600" b="1" dirty="0">
                <a:solidFill>
                  <a:srgbClr val="009900"/>
                </a:solidFill>
              </a:rPr>
              <a:t>FG-Locks</a:t>
            </a:r>
          </a:p>
          <a:p>
            <a:pPr algn="ctr" defTabSz="4389438">
              <a:lnSpc>
                <a:spcPct val="80000"/>
              </a:lnSpc>
            </a:pPr>
            <a:r>
              <a:rPr lang="en-US" sz="2800" b="1" dirty="0">
                <a:solidFill>
                  <a:srgbClr val="009900"/>
                </a:solidFill>
              </a:rPr>
              <a:t>Performance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1520" y="5445224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b="1" dirty="0" smtClean="0">
                <a:solidFill>
                  <a:srgbClr val="FF0000"/>
                </a:solidFill>
              </a:rPr>
              <a:t>Low Contention Workload: </a:t>
            </a:r>
            <a:br>
              <a:rPr lang="en-CA" sz="3200" b="1" dirty="0" smtClean="0">
                <a:solidFill>
                  <a:srgbClr val="FF0000"/>
                </a:solidFill>
              </a:rPr>
            </a:br>
            <a:r>
              <a:rPr lang="en-CA" sz="3200" b="1" dirty="0" smtClean="0">
                <a:solidFill>
                  <a:srgbClr val="FF0000"/>
                </a:solidFill>
              </a:rPr>
              <a:t>Kilo TM w/ SW Optimizations </a:t>
            </a:r>
            <a:r>
              <a:rPr lang="en-CA" sz="3200" b="1" u="sng" dirty="0" smtClean="0">
                <a:solidFill>
                  <a:srgbClr val="FF0000"/>
                </a:solidFill>
              </a:rPr>
              <a:t>on par with FG Lock </a:t>
            </a:r>
            <a:endParaRPr lang="en-CA" sz="3200" b="1" u="sng" dirty="0">
              <a:solidFill>
                <a:srgbClr val="FF0000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Normalized Energy Usage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29</a:t>
            </a:fld>
            <a:endParaRPr lang="en-CA"/>
          </a:p>
        </p:txBody>
      </p:sp>
      <p:graphicFrame>
        <p:nvGraphicFramePr>
          <p:cNvPr id="6" name="Chart 5"/>
          <p:cNvGraphicFramePr/>
          <p:nvPr/>
        </p:nvGraphicFramePr>
        <p:xfrm>
          <a:off x="395536" y="1412776"/>
          <a:ext cx="820891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TM for GPU?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8" name="Right Arrow 7"/>
          <p:cNvSpPr/>
          <p:nvPr/>
        </p:nvSpPr>
        <p:spPr>
          <a:xfrm>
            <a:off x="3563888" y="2636912"/>
            <a:ext cx="1800200" cy="165618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/>
              <a:t>TM on GPU</a:t>
            </a:r>
            <a:endParaRPr lang="en-CA" sz="2400" b="1" dirty="0"/>
          </a:p>
        </p:txBody>
      </p:sp>
      <p:pic>
        <p:nvPicPr>
          <p:cNvPr id="10" name="Picture 9" descr="Mona_Lisa,_by_Leonardo_da_Vinci,_from_C2RMF_retouch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340768"/>
            <a:ext cx="2876574" cy="4287645"/>
          </a:xfrm>
          <a:prstGeom prst="rect">
            <a:avLst/>
          </a:prstGeom>
        </p:spPr>
      </p:pic>
      <p:pic>
        <p:nvPicPr>
          <p:cNvPr id="11" name="Picture 10" descr="printingpre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2132856"/>
            <a:ext cx="3024336" cy="348701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580112" y="1268760"/>
            <a:ext cx="3024336" cy="4392488"/>
          </a:xfrm>
          <a:prstGeom prst="rect">
            <a:avLst/>
          </a:prstGeom>
          <a:solidFill>
            <a:srgbClr val="FFFFFF">
              <a:alpha val="6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en-CA" sz="2400" b="1" dirty="0" smtClean="0">
                <a:solidFill>
                  <a:schemeClr val="tx1"/>
                </a:solidFill>
              </a:rPr>
              <a:t>Predictable Dev Time</a:t>
            </a:r>
          </a:p>
          <a:p>
            <a:pPr>
              <a:buFont typeface="Arial" pitchFamily="34" charset="0"/>
              <a:buChar char="•"/>
            </a:pPr>
            <a:r>
              <a:rPr lang="en-CA" sz="2400" b="1" dirty="0" smtClean="0">
                <a:solidFill>
                  <a:schemeClr val="tx1"/>
                </a:solidFill>
              </a:rPr>
              <a:t>No Deadlock!</a:t>
            </a:r>
          </a:p>
          <a:p>
            <a:pPr>
              <a:buFont typeface="Arial" pitchFamily="34" charset="0"/>
              <a:buChar char="•"/>
            </a:pPr>
            <a:r>
              <a:rPr lang="en-CA" sz="2400" b="1" dirty="0" smtClean="0">
                <a:solidFill>
                  <a:schemeClr val="tx1"/>
                </a:solidFill>
              </a:rPr>
              <a:t>Maintainable Code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Intra-Warp Conflict Resolution:</a:t>
            </a:r>
            <a:br>
              <a:rPr lang="en-CA" dirty="0" smtClean="0"/>
            </a:br>
            <a:r>
              <a:rPr lang="en-CA" dirty="0" smtClean="0"/>
              <a:t>2-Phase Parallel Conflict Resolution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30</a:t>
            </a:fld>
            <a:endParaRPr lang="en-CA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57662" y="1772816"/>
            <a:ext cx="501065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2PCR vs. SCR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31</a:t>
            </a:fld>
            <a:endParaRPr lang="en-CA"/>
          </a:p>
        </p:txBody>
      </p:sp>
      <p:graphicFrame>
        <p:nvGraphicFramePr>
          <p:cNvPr id="6" name="Chart 5"/>
          <p:cNvGraphicFramePr/>
          <p:nvPr/>
        </p:nvGraphicFramePr>
        <p:xfrm>
          <a:off x="611560" y="1340768"/>
          <a:ext cx="792088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Spatial Locality </a:t>
            </a:r>
            <a:r>
              <a:rPr lang="en-CA" dirty="0"/>
              <a:t>a</a:t>
            </a:r>
            <a:r>
              <a:rPr lang="en-CA" dirty="0" smtClean="0"/>
              <a:t>mong Transactions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32</a:t>
            </a:fld>
            <a:endParaRPr lang="en-CA"/>
          </a:p>
        </p:txBody>
      </p:sp>
      <p:graphicFrame>
        <p:nvGraphicFramePr>
          <p:cNvPr id="6" name="Chart 5"/>
          <p:cNvGraphicFramePr/>
          <p:nvPr/>
        </p:nvGraphicFramePr>
        <p:xfrm>
          <a:off x="611560" y="1556792"/>
          <a:ext cx="806489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smtClean="0"/>
              <a:t>Energy Efficient GPU TM via Space-Time Opt.</a:t>
            </a:r>
            <a:endParaRPr lang="en-US"/>
          </a:p>
        </p:txBody>
      </p:sp>
      <p:sp>
        <p:nvSpPr>
          <p:cNvPr id="6553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AF6720-403C-49C3-BE18-A7117ADAF585}" type="slidenum">
              <a:rPr lang="en-US"/>
              <a:pPr/>
              <a:t>33</a:t>
            </a:fld>
            <a:endParaRPr lang="en-US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ABA Problem?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057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Classic Example: Linked List Based Stack</a:t>
            </a:r>
          </a:p>
          <a:p>
            <a:pPr>
              <a:lnSpc>
                <a:spcPct val="90000"/>
              </a:lnSpc>
            </a:pPr>
            <a:endParaRPr lang="en-US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endParaRPr lang="en-US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Thread 0 – pop():</a:t>
            </a:r>
          </a:p>
        </p:txBody>
      </p:sp>
      <p:sp>
        <p:nvSpPr>
          <p:cNvPr id="235537" name="Text Box 17"/>
          <p:cNvSpPr txBox="1">
            <a:spLocks noChangeArrowheads="1"/>
          </p:cNvSpPr>
          <p:nvPr/>
        </p:nvSpPr>
        <p:spPr bwMode="auto">
          <a:xfrm>
            <a:off x="838200" y="3657600"/>
            <a:ext cx="80772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b="1">
                <a:latin typeface="Courier New" pitchFamily="49" charset="0"/>
              </a:rPr>
              <a:t>while (true) {</a:t>
            </a:r>
          </a:p>
          <a:p>
            <a:pPr>
              <a:lnSpc>
                <a:spcPct val="85000"/>
              </a:lnSpc>
            </a:pPr>
            <a:r>
              <a:rPr lang="en-US" b="1">
                <a:latin typeface="Courier New" pitchFamily="49" charset="0"/>
              </a:rPr>
              <a:t>  t = top;		</a:t>
            </a:r>
          </a:p>
          <a:p>
            <a:pPr>
              <a:lnSpc>
                <a:spcPct val="85000"/>
              </a:lnSpc>
            </a:pPr>
            <a:r>
              <a:rPr lang="en-US" b="1">
                <a:latin typeface="Courier New" pitchFamily="49" charset="0"/>
              </a:rPr>
              <a:t>  Next = t-&gt;Next;	</a:t>
            </a:r>
          </a:p>
          <a:p>
            <a:pPr>
              <a:lnSpc>
                <a:spcPct val="85000"/>
              </a:lnSpc>
            </a:pPr>
            <a:r>
              <a:rPr lang="en-US" b="1">
                <a:latin typeface="Courier New" pitchFamily="49" charset="0"/>
              </a:rPr>
              <a:t>		</a:t>
            </a:r>
            <a:r>
              <a:rPr lang="en-US" b="1">
                <a:solidFill>
                  <a:srgbClr val="FF3300"/>
                </a:solidFill>
                <a:latin typeface="Courier New" pitchFamily="49" charset="0"/>
              </a:rPr>
              <a:t>// thread 2: pop A, pop B, push A</a:t>
            </a:r>
          </a:p>
          <a:p>
            <a:pPr>
              <a:lnSpc>
                <a:spcPct val="85000"/>
              </a:lnSpc>
            </a:pPr>
            <a:endParaRPr lang="en-US" b="1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endParaRPr lang="en-US" b="1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endParaRPr lang="en-US" b="1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b="1">
                <a:latin typeface="Courier New" pitchFamily="49" charset="0"/>
              </a:rPr>
              <a:t>  if (atomicCAS(&amp;top, t, next) == t) break;  // succeeds!</a:t>
            </a:r>
          </a:p>
          <a:p>
            <a:pPr>
              <a:lnSpc>
                <a:spcPct val="85000"/>
              </a:lnSpc>
            </a:pPr>
            <a:endParaRPr lang="en-US" b="1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endParaRPr lang="en-US" b="1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endParaRPr lang="en-US" b="1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b="1">
                <a:latin typeface="Courier New" pitchFamily="49" charset="0"/>
              </a:rPr>
              <a:t>}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990600" y="2286000"/>
            <a:ext cx="6934200" cy="609600"/>
            <a:chOff x="624" y="1440"/>
            <a:chExt cx="4368" cy="384"/>
          </a:xfrm>
        </p:grpSpPr>
        <p:sp>
          <p:nvSpPr>
            <p:cNvPr id="65592" name="Rectangle 4"/>
            <p:cNvSpPr>
              <a:spLocks noChangeArrowheads="1"/>
            </p:cNvSpPr>
            <p:nvPr/>
          </p:nvSpPr>
          <p:spPr bwMode="auto">
            <a:xfrm>
              <a:off x="624" y="1440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top</a:t>
              </a:r>
            </a:p>
          </p:txBody>
        </p:sp>
        <p:sp>
          <p:nvSpPr>
            <p:cNvPr id="65593" name="Rectangle 7"/>
            <p:cNvSpPr>
              <a:spLocks noChangeArrowheads="1"/>
            </p:cNvSpPr>
            <p:nvPr/>
          </p:nvSpPr>
          <p:spPr bwMode="auto">
            <a:xfrm>
              <a:off x="1584" y="1440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A</a:t>
              </a:r>
            </a:p>
          </p:txBody>
        </p:sp>
        <p:sp>
          <p:nvSpPr>
            <p:cNvPr id="65594" name="Rectangle 8"/>
            <p:cNvSpPr>
              <a:spLocks noChangeArrowheads="1"/>
            </p:cNvSpPr>
            <p:nvPr/>
          </p:nvSpPr>
          <p:spPr bwMode="auto">
            <a:xfrm>
              <a:off x="1584" y="1632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Next</a:t>
              </a:r>
            </a:p>
          </p:txBody>
        </p:sp>
        <p:sp>
          <p:nvSpPr>
            <p:cNvPr id="65595" name="Rectangle 9"/>
            <p:cNvSpPr>
              <a:spLocks noChangeArrowheads="1"/>
            </p:cNvSpPr>
            <p:nvPr/>
          </p:nvSpPr>
          <p:spPr bwMode="auto">
            <a:xfrm>
              <a:off x="2544" y="1440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B</a:t>
              </a:r>
            </a:p>
          </p:txBody>
        </p:sp>
        <p:sp>
          <p:nvSpPr>
            <p:cNvPr id="65596" name="Rectangle 10"/>
            <p:cNvSpPr>
              <a:spLocks noChangeArrowheads="1"/>
            </p:cNvSpPr>
            <p:nvPr/>
          </p:nvSpPr>
          <p:spPr bwMode="auto">
            <a:xfrm>
              <a:off x="2544" y="1632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Next</a:t>
              </a:r>
            </a:p>
          </p:txBody>
        </p:sp>
        <p:sp>
          <p:nvSpPr>
            <p:cNvPr id="65597" name="Rectangle 11"/>
            <p:cNvSpPr>
              <a:spLocks noChangeArrowheads="1"/>
            </p:cNvSpPr>
            <p:nvPr/>
          </p:nvSpPr>
          <p:spPr bwMode="auto">
            <a:xfrm>
              <a:off x="3504" y="1440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C</a:t>
              </a:r>
            </a:p>
          </p:txBody>
        </p:sp>
        <p:sp>
          <p:nvSpPr>
            <p:cNvPr id="65598" name="Rectangle 12"/>
            <p:cNvSpPr>
              <a:spLocks noChangeArrowheads="1"/>
            </p:cNvSpPr>
            <p:nvPr/>
          </p:nvSpPr>
          <p:spPr bwMode="auto">
            <a:xfrm>
              <a:off x="3504" y="1632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Next</a:t>
              </a:r>
            </a:p>
          </p:txBody>
        </p:sp>
        <p:cxnSp>
          <p:nvCxnSpPr>
            <p:cNvPr id="65599" name="AutoShape 13"/>
            <p:cNvCxnSpPr>
              <a:cxnSpLocks noChangeShapeType="1"/>
              <a:stCxn id="65594" idx="3"/>
              <a:endCxn id="65595" idx="1"/>
            </p:cNvCxnSpPr>
            <p:nvPr/>
          </p:nvCxnSpPr>
          <p:spPr bwMode="auto">
            <a:xfrm flipV="1">
              <a:off x="2118" y="1536"/>
              <a:ext cx="420" cy="19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5600" name="AutoShape 14"/>
            <p:cNvCxnSpPr>
              <a:cxnSpLocks noChangeShapeType="1"/>
              <a:stCxn id="65596" idx="3"/>
              <a:endCxn id="65597" idx="1"/>
            </p:cNvCxnSpPr>
            <p:nvPr/>
          </p:nvCxnSpPr>
          <p:spPr bwMode="auto">
            <a:xfrm flipV="1">
              <a:off x="3078" y="1536"/>
              <a:ext cx="420" cy="19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5601" name="AutoShape 15"/>
            <p:cNvCxnSpPr>
              <a:cxnSpLocks noChangeShapeType="1"/>
              <a:stCxn id="65592" idx="3"/>
              <a:endCxn id="65593" idx="1"/>
            </p:cNvCxnSpPr>
            <p:nvPr/>
          </p:nvCxnSpPr>
          <p:spPr bwMode="auto">
            <a:xfrm>
              <a:off x="1158" y="1536"/>
              <a:ext cx="420" cy="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5602" name="Rectangle 29"/>
            <p:cNvSpPr>
              <a:spLocks noChangeArrowheads="1"/>
            </p:cNvSpPr>
            <p:nvPr/>
          </p:nvSpPr>
          <p:spPr bwMode="auto">
            <a:xfrm>
              <a:off x="4464" y="1632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Null</a:t>
              </a:r>
            </a:p>
          </p:txBody>
        </p:sp>
        <p:cxnSp>
          <p:nvCxnSpPr>
            <p:cNvPr id="65603" name="AutoShape 30"/>
            <p:cNvCxnSpPr>
              <a:cxnSpLocks noChangeShapeType="1"/>
              <a:stCxn id="65598" idx="3"/>
              <a:endCxn id="65602" idx="1"/>
            </p:cNvCxnSpPr>
            <p:nvPr/>
          </p:nvCxnSpPr>
          <p:spPr bwMode="auto">
            <a:xfrm>
              <a:off x="4038" y="1728"/>
              <a:ext cx="420" cy="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3962400" y="4724400"/>
            <a:ext cx="4114800" cy="609600"/>
            <a:chOff x="1776" y="2976"/>
            <a:chExt cx="3408" cy="384"/>
          </a:xfrm>
        </p:grpSpPr>
        <p:sp>
          <p:nvSpPr>
            <p:cNvPr id="65583" name="Rectangle 18"/>
            <p:cNvSpPr>
              <a:spLocks noChangeArrowheads="1"/>
            </p:cNvSpPr>
            <p:nvPr/>
          </p:nvSpPr>
          <p:spPr bwMode="auto">
            <a:xfrm>
              <a:off x="1776" y="2976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top</a:t>
              </a:r>
            </a:p>
          </p:txBody>
        </p:sp>
        <p:sp>
          <p:nvSpPr>
            <p:cNvPr id="65584" name="Rectangle 19"/>
            <p:cNvSpPr>
              <a:spLocks noChangeArrowheads="1"/>
            </p:cNvSpPr>
            <p:nvPr/>
          </p:nvSpPr>
          <p:spPr bwMode="auto">
            <a:xfrm>
              <a:off x="2736" y="2976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A</a:t>
              </a:r>
            </a:p>
          </p:txBody>
        </p:sp>
        <p:sp>
          <p:nvSpPr>
            <p:cNvPr id="65585" name="Rectangle 20"/>
            <p:cNvSpPr>
              <a:spLocks noChangeArrowheads="1"/>
            </p:cNvSpPr>
            <p:nvPr/>
          </p:nvSpPr>
          <p:spPr bwMode="auto">
            <a:xfrm>
              <a:off x="2736" y="3168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Next</a:t>
              </a:r>
            </a:p>
          </p:txBody>
        </p:sp>
        <p:sp>
          <p:nvSpPr>
            <p:cNvPr id="65586" name="Rectangle 21"/>
            <p:cNvSpPr>
              <a:spLocks noChangeArrowheads="1"/>
            </p:cNvSpPr>
            <p:nvPr/>
          </p:nvSpPr>
          <p:spPr bwMode="auto">
            <a:xfrm>
              <a:off x="3696" y="2976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C</a:t>
              </a:r>
            </a:p>
          </p:txBody>
        </p:sp>
        <p:sp>
          <p:nvSpPr>
            <p:cNvPr id="65587" name="Rectangle 22"/>
            <p:cNvSpPr>
              <a:spLocks noChangeArrowheads="1"/>
            </p:cNvSpPr>
            <p:nvPr/>
          </p:nvSpPr>
          <p:spPr bwMode="auto">
            <a:xfrm>
              <a:off x="3696" y="3168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Next</a:t>
              </a:r>
            </a:p>
          </p:txBody>
        </p:sp>
        <p:cxnSp>
          <p:nvCxnSpPr>
            <p:cNvPr id="65588" name="AutoShape 25"/>
            <p:cNvCxnSpPr>
              <a:cxnSpLocks noChangeShapeType="1"/>
              <a:stCxn id="65585" idx="3"/>
              <a:endCxn id="65586" idx="1"/>
            </p:cNvCxnSpPr>
            <p:nvPr/>
          </p:nvCxnSpPr>
          <p:spPr bwMode="auto">
            <a:xfrm flipV="1">
              <a:off x="3270" y="3072"/>
              <a:ext cx="420" cy="19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5589" name="AutoShape 27"/>
            <p:cNvCxnSpPr>
              <a:cxnSpLocks noChangeShapeType="1"/>
              <a:stCxn id="65583" idx="3"/>
              <a:endCxn id="65584" idx="1"/>
            </p:cNvCxnSpPr>
            <p:nvPr/>
          </p:nvCxnSpPr>
          <p:spPr bwMode="auto">
            <a:xfrm>
              <a:off x="2310" y="3072"/>
              <a:ext cx="420" cy="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5590" name="Rectangle 31"/>
            <p:cNvSpPr>
              <a:spLocks noChangeArrowheads="1"/>
            </p:cNvSpPr>
            <p:nvPr/>
          </p:nvSpPr>
          <p:spPr bwMode="auto">
            <a:xfrm>
              <a:off x="4656" y="3168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Null</a:t>
              </a:r>
            </a:p>
          </p:txBody>
        </p:sp>
        <p:cxnSp>
          <p:nvCxnSpPr>
            <p:cNvPr id="65591" name="AutoShape 32"/>
            <p:cNvCxnSpPr>
              <a:cxnSpLocks noChangeShapeType="1"/>
              <a:stCxn id="65587" idx="3"/>
              <a:endCxn id="65590" idx="1"/>
            </p:cNvCxnSpPr>
            <p:nvPr/>
          </p:nvCxnSpPr>
          <p:spPr bwMode="auto">
            <a:xfrm>
              <a:off x="4230" y="3264"/>
              <a:ext cx="420" cy="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4" name="Group 78"/>
          <p:cNvGrpSpPr>
            <a:grpSpLocks/>
          </p:cNvGrpSpPr>
          <p:nvPr/>
        </p:nvGrpSpPr>
        <p:grpSpPr bwMode="auto">
          <a:xfrm>
            <a:off x="3962400" y="5638800"/>
            <a:ext cx="4114800" cy="609600"/>
            <a:chOff x="1776" y="3552"/>
            <a:chExt cx="3408" cy="384"/>
          </a:xfrm>
        </p:grpSpPr>
        <p:sp>
          <p:nvSpPr>
            <p:cNvPr id="65574" name="Rectangle 79"/>
            <p:cNvSpPr>
              <a:spLocks noChangeArrowheads="1"/>
            </p:cNvSpPr>
            <p:nvPr/>
          </p:nvSpPr>
          <p:spPr bwMode="auto">
            <a:xfrm>
              <a:off x="1776" y="3552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top</a:t>
              </a:r>
            </a:p>
          </p:txBody>
        </p:sp>
        <p:sp>
          <p:nvSpPr>
            <p:cNvPr id="65575" name="Rectangle 80"/>
            <p:cNvSpPr>
              <a:spLocks noChangeArrowheads="1"/>
            </p:cNvSpPr>
            <p:nvPr/>
          </p:nvSpPr>
          <p:spPr bwMode="auto">
            <a:xfrm>
              <a:off x="2736" y="3552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B</a:t>
              </a:r>
            </a:p>
          </p:txBody>
        </p:sp>
        <p:sp>
          <p:nvSpPr>
            <p:cNvPr id="65576" name="Rectangle 81"/>
            <p:cNvSpPr>
              <a:spLocks noChangeArrowheads="1"/>
            </p:cNvSpPr>
            <p:nvPr/>
          </p:nvSpPr>
          <p:spPr bwMode="auto">
            <a:xfrm>
              <a:off x="2736" y="3744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Next</a:t>
              </a:r>
            </a:p>
          </p:txBody>
        </p:sp>
        <p:sp>
          <p:nvSpPr>
            <p:cNvPr id="65577" name="Rectangle 82"/>
            <p:cNvSpPr>
              <a:spLocks noChangeArrowheads="1"/>
            </p:cNvSpPr>
            <p:nvPr/>
          </p:nvSpPr>
          <p:spPr bwMode="auto">
            <a:xfrm>
              <a:off x="3696" y="3552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C</a:t>
              </a:r>
            </a:p>
          </p:txBody>
        </p:sp>
        <p:sp>
          <p:nvSpPr>
            <p:cNvPr id="65578" name="Rectangle 83"/>
            <p:cNvSpPr>
              <a:spLocks noChangeArrowheads="1"/>
            </p:cNvSpPr>
            <p:nvPr/>
          </p:nvSpPr>
          <p:spPr bwMode="auto">
            <a:xfrm>
              <a:off x="3696" y="3744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Next</a:t>
              </a:r>
            </a:p>
          </p:txBody>
        </p:sp>
        <p:cxnSp>
          <p:nvCxnSpPr>
            <p:cNvPr id="65579" name="AutoShape 84"/>
            <p:cNvCxnSpPr>
              <a:cxnSpLocks noChangeShapeType="1"/>
              <a:stCxn id="65576" idx="3"/>
              <a:endCxn id="65577" idx="1"/>
            </p:cNvCxnSpPr>
            <p:nvPr/>
          </p:nvCxnSpPr>
          <p:spPr bwMode="auto">
            <a:xfrm flipV="1">
              <a:off x="3270" y="3648"/>
              <a:ext cx="420" cy="19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5580" name="AutoShape 85"/>
            <p:cNvCxnSpPr>
              <a:cxnSpLocks noChangeShapeType="1"/>
              <a:stCxn id="65574" idx="3"/>
              <a:endCxn id="65575" idx="1"/>
            </p:cNvCxnSpPr>
            <p:nvPr/>
          </p:nvCxnSpPr>
          <p:spPr bwMode="auto">
            <a:xfrm>
              <a:off x="2310" y="3648"/>
              <a:ext cx="420" cy="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5581" name="Rectangle 86"/>
            <p:cNvSpPr>
              <a:spLocks noChangeArrowheads="1"/>
            </p:cNvSpPr>
            <p:nvPr/>
          </p:nvSpPr>
          <p:spPr bwMode="auto">
            <a:xfrm>
              <a:off x="4656" y="3744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Null</a:t>
              </a:r>
            </a:p>
          </p:txBody>
        </p:sp>
        <p:cxnSp>
          <p:nvCxnSpPr>
            <p:cNvPr id="65582" name="AutoShape 87"/>
            <p:cNvCxnSpPr>
              <a:cxnSpLocks noChangeShapeType="1"/>
              <a:stCxn id="65578" idx="3"/>
              <a:endCxn id="65581" idx="1"/>
            </p:cNvCxnSpPr>
            <p:nvPr/>
          </p:nvCxnSpPr>
          <p:spPr bwMode="auto">
            <a:xfrm>
              <a:off x="4230" y="3840"/>
              <a:ext cx="420" cy="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3962400" y="5638800"/>
            <a:ext cx="4114800" cy="609600"/>
            <a:chOff x="1776" y="3552"/>
            <a:chExt cx="3408" cy="384"/>
          </a:xfrm>
        </p:grpSpPr>
        <p:sp>
          <p:nvSpPr>
            <p:cNvPr id="65565" name="Rectangle 33"/>
            <p:cNvSpPr>
              <a:spLocks noChangeArrowheads="1"/>
            </p:cNvSpPr>
            <p:nvPr/>
          </p:nvSpPr>
          <p:spPr bwMode="auto">
            <a:xfrm>
              <a:off x="1776" y="3552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top</a:t>
              </a:r>
            </a:p>
          </p:txBody>
        </p:sp>
        <p:sp>
          <p:nvSpPr>
            <p:cNvPr id="65566" name="Rectangle 34"/>
            <p:cNvSpPr>
              <a:spLocks noChangeArrowheads="1"/>
            </p:cNvSpPr>
            <p:nvPr/>
          </p:nvSpPr>
          <p:spPr bwMode="auto">
            <a:xfrm>
              <a:off x="2736" y="3552"/>
              <a:ext cx="528" cy="192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65567" name="Rectangle 35"/>
            <p:cNvSpPr>
              <a:spLocks noChangeArrowheads="1"/>
            </p:cNvSpPr>
            <p:nvPr/>
          </p:nvSpPr>
          <p:spPr bwMode="auto">
            <a:xfrm>
              <a:off x="2736" y="3744"/>
              <a:ext cx="528" cy="192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Next</a:t>
              </a:r>
            </a:p>
          </p:txBody>
        </p:sp>
        <p:sp>
          <p:nvSpPr>
            <p:cNvPr id="65568" name="Rectangle 36"/>
            <p:cNvSpPr>
              <a:spLocks noChangeArrowheads="1"/>
            </p:cNvSpPr>
            <p:nvPr/>
          </p:nvSpPr>
          <p:spPr bwMode="auto">
            <a:xfrm>
              <a:off x="3696" y="3552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C</a:t>
              </a:r>
            </a:p>
          </p:txBody>
        </p:sp>
        <p:sp>
          <p:nvSpPr>
            <p:cNvPr id="65569" name="Rectangle 37"/>
            <p:cNvSpPr>
              <a:spLocks noChangeArrowheads="1"/>
            </p:cNvSpPr>
            <p:nvPr/>
          </p:nvSpPr>
          <p:spPr bwMode="auto">
            <a:xfrm>
              <a:off x="3696" y="3744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Next</a:t>
              </a:r>
            </a:p>
          </p:txBody>
        </p:sp>
        <p:cxnSp>
          <p:nvCxnSpPr>
            <p:cNvPr id="65570" name="AutoShape 38"/>
            <p:cNvCxnSpPr>
              <a:cxnSpLocks noChangeShapeType="1"/>
              <a:stCxn id="65567" idx="3"/>
              <a:endCxn id="65568" idx="1"/>
            </p:cNvCxnSpPr>
            <p:nvPr/>
          </p:nvCxnSpPr>
          <p:spPr bwMode="auto">
            <a:xfrm flipV="1">
              <a:off x="3270" y="3648"/>
              <a:ext cx="420" cy="19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5571" name="AutoShape 39"/>
            <p:cNvCxnSpPr>
              <a:cxnSpLocks noChangeShapeType="1"/>
              <a:stCxn id="65565" idx="3"/>
              <a:endCxn id="65566" idx="1"/>
            </p:cNvCxnSpPr>
            <p:nvPr/>
          </p:nvCxnSpPr>
          <p:spPr bwMode="auto">
            <a:xfrm>
              <a:off x="2310" y="3648"/>
              <a:ext cx="420" cy="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5572" name="Rectangle 40"/>
            <p:cNvSpPr>
              <a:spLocks noChangeArrowheads="1"/>
            </p:cNvSpPr>
            <p:nvPr/>
          </p:nvSpPr>
          <p:spPr bwMode="auto">
            <a:xfrm>
              <a:off x="4656" y="3744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Null</a:t>
              </a:r>
            </a:p>
          </p:txBody>
        </p:sp>
        <p:cxnSp>
          <p:nvCxnSpPr>
            <p:cNvPr id="65573" name="AutoShape 41"/>
            <p:cNvCxnSpPr>
              <a:cxnSpLocks noChangeShapeType="1"/>
              <a:stCxn id="65569" idx="3"/>
              <a:endCxn id="65572" idx="1"/>
            </p:cNvCxnSpPr>
            <p:nvPr/>
          </p:nvCxnSpPr>
          <p:spPr bwMode="auto">
            <a:xfrm>
              <a:off x="4230" y="3840"/>
              <a:ext cx="420" cy="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3810000" y="4114800"/>
            <a:ext cx="2362200" cy="304800"/>
            <a:chOff x="2400" y="2592"/>
            <a:chExt cx="1488" cy="192"/>
          </a:xfrm>
        </p:grpSpPr>
        <p:sp>
          <p:nvSpPr>
            <p:cNvPr id="65562" name="Rectangle 48"/>
            <p:cNvSpPr>
              <a:spLocks noChangeArrowheads="1"/>
            </p:cNvSpPr>
            <p:nvPr/>
          </p:nvSpPr>
          <p:spPr bwMode="auto">
            <a:xfrm>
              <a:off x="2400" y="2592"/>
              <a:ext cx="528" cy="192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Next</a:t>
              </a:r>
            </a:p>
          </p:txBody>
        </p:sp>
        <p:sp>
          <p:nvSpPr>
            <p:cNvPr id="65563" name="Rectangle 49"/>
            <p:cNvSpPr>
              <a:spLocks noChangeArrowheads="1"/>
            </p:cNvSpPr>
            <p:nvPr/>
          </p:nvSpPr>
          <p:spPr bwMode="auto">
            <a:xfrm>
              <a:off x="3360" y="2592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B</a:t>
              </a:r>
            </a:p>
          </p:txBody>
        </p:sp>
        <p:cxnSp>
          <p:nvCxnSpPr>
            <p:cNvPr id="65564" name="AutoShape 53"/>
            <p:cNvCxnSpPr>
              <a:cxnSpLocks noChangeShapeType="1"/>
              <a:stCxn id="65562" idx="3"/>
              <a:endCxn id="65563" idx="1"/>
            </p:cNvCxnSpPr>
            <p:nvPr/>
          </p:nvCxnSpPr>
          <p:spPr bwMode="auto">
            <a:xfrm>
              <a:off x="2934" y="2688"/>
              <a:ext cx="420" cy="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3810000" y="3810000"/>
            <a:ext cx="2362200" cy="304800"/>
            <a:chOff x="2400" y="2400"/>
            <a:chExt cx="1488" cy="192"/>
          </a:xfrm>
        </p:grpSpPr>
        <p:sp>
          <p:nvSpPr>
            <p:cNvPr id="65559" name="Rectangle 46"/>
            <p:cNvSpPr>
              <a:spLocks noChangeArrowheads="1"/>
            </p:cNvSpPr>
            <p:nvPr/>
          </p:nvSpPr>
          <p:spPr bwMode="auto">
            <a:xfrm>
              <a:off x="2400" y="2400"/>
              <a:ext cx="528" cy="192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t</a:t>
              </a:r>
            </a:p>
          </p:txBody>
        </p:sp>
        <p:sp>
          <p:nvSpPr>
            <p:cNvPr id="65560" name="Rectangle 47"/>
            <p:cNvSpPr>
              <a:spLocks noChangeArrowheads="1"/>
            </p:cNvSpPr>
            <p:nvPr/>
          </p:nvSpPr>
          <p:spPr bwMode="auto">
            <a:xfrm>
              <a:off x="3360" y="2400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A</a:t>
              </a:r>
            </a:p>
          </p:txBody>
        </p:sp>
        <p:cxnSp>
          <p:nvCxnSpPr>
            <p:cNvPr id="65561" name="AutoShape 55"/>
            <p:cNvCxnSpPr>
              <a:cxnSpLocks noChangeShapeType="1"/>
              <a:stCxn id="65559" idx="3"/>
              <a:endCxn id="65560" idx="1"/>
            </p:cNvCxnSpPr>
            <p:nvPr/>
          </p:nvCxnSpPr>
          <p:spPr bwMode="auto">
            <a:xfrm>
              <a:off x="2934" y="2496"/>
              <a:ext cx="420" cy="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8" name="Group 77"/>
          <p:cNvGrpSpPr>
            <a:grpSpLocks/>
          </p:cNvGrpSpPr>
          <p:nvPr/>
        </p:nvGrpSpPr>
        <p:grpSpPr bwMode="auto">
          <a:xfrm>
            <a:off x="685800" y="5638800"/>
            <a:ext cx="2971800" cy="609600"/>
            <a:chOff x="1776" y="3792"/>
            <a:chExt cx="2448" cy="384"/>
          </a:xfrm>
        </p:grpSpPr>
        <p:sp>
          <p:nvSpPr>
            <p:cNvPr id="65553" name="Rectangle 61"/>
            <p:cNvSpPr>
              <a:spLocks noChangeArrowheads="1"/>
            </p:cNvSpPr>
            <p:nvPr/>
          </p:nvSpPr>
          <p:spPr bwMode="auto">
            <a:xfrm>
              <a:off x="1776" y="3792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top</a:t>
              </a:r>
            </a:p>
          </p:txBody>
        </p:sp>
        <p:sp>
          <p:nvSpPr>
            <p:cNvPr id="65554" name="Rectangle 64"/>
            <p:cNvSpPr>
              <a:spLocks noChangeArrowheads="1"/>
            </p:cNvSpPr>
            <p:nvPr/>
          </p:nvSpPr>
          <p:spPr bwMode="auto">
            <a:xfrm>
              <a:off x="2736" y="3792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C</a:t>
              </a:r>
            </a:p>
          </p:txBody>
        </p:sp>
        <p:sp>
          <p:nvSpPr>
            <p:cNvPr id="65555" name="Rectangle 65"/>
            <p:cNvSpPr>
              <a:spLocks noChangeArrowheads="1"/>
            </p:cNvSpPr>
            <p:nvPr/>
          </p:nvSpPr>
          <p:spPr bwMode="auto">
            <a:xfrm>
              <a:off x="2736" y="3984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Next</a:t>
              </a:r>
            </a:p>
          </p:txBody>
        </p:sp>
        <p:cxnSp>
          <p:nvCxnSpPr>
            <p:cNvPr id="65556" name="AutoShape 67"/>
            <p:cNvCxnSpPr>
              <a:cxnSpLocks noChangeShapeType="1"/>
              <a:stCxn id="65553" idx="3"/>
              <a:endCxn id="65554" idx="1"/>
            </p:cNvCxnSpPr>
            <p:nvPr/>
          </p:nvCxnSpPr>
          <p:spPr bwMode="auto">
            <a:xfrm>
              <a:off x="2310" y="3888"/>
              <a:ext cx="420" cy="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5557" name="Rectangle 68"/>
            <p:cNvSpPr>
              <a:spLocks noChangeArrowheads="1"/>
            </p:cNvSpPr>
            <p:nvPr/>
          </p:nvSpPr>
          <p:spPr bwMode="auto">
            <a:xfrm>
              <a:off x="3696" y="3984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Null</a:t>
              </a:r>
            </a:p>
          </p:txBody>
        </p:sp>
        <p:cxnSp>
          <p:nvCxnSpPr>
            <p:cNvPr id="65558" name="AutoShape 69"/>
            <p:cNvCxnSpPr>
              <a:cxnSpLocks noChangeShapeType="1"/>
              <a:stCxn id="65555" idx="3"/>
              <a:endCxn id="65557" idx="1"/>
            </p:cNvCxnSpPr>
            <p:nvPr/>
          </p:nvCxnSpPr>
          <p:spPr bwMode="auto">
            <a:xfrm>
              <a:off x="3270" y="4080"/>
              <a:ext cx="420" cy="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65" name="Date Placeholder 6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/>
      <p:bldP spid="23553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smtClean="0"/>
              <a:t>Energy Efficient GPU TM via Space-Time Opt.</a:t>
            </a:r>
            <a:endParaRPr lang="en-US"/>
          </a:p>
        </p:txBody>
      </p:sp>
      <p:sp>
        <p:nvSpPr>
          <p:cNvPr id="6656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9903D8-0389-4093-879A-5F8537B9AC59}" type="slidenum">
              <a:rPr lang="en-US"/>
              <a:pPr/>
              <a:t>34</a:t>
            </a:fld>
            <a:endParaRPr lang="en-US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ABA Problem?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343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atomicCAS protects </a:t>
            </a:r>
            <a:r>
              <a:rPr lang="en-US" u="sng" smtClean="0">
                <a:solidFill>
                  <a:srgbClr val="FF3300"/>
                </a:solidFill>
                <a:ea typeface="ＭＳ Ｐゴシック" pitchFamily="34" charset="-128"/>
              </a:rPr>
              <a:t>only a single word</a:t>
            </a:r>
          </a:p>
          <a:p>
            <a:pPr lvl="1">
              <a:lnSpc>
                <a:spcPct val="90000"/>
              </a:lnSpc>
            </a:pPr>
            <a:r>
              <a:rPr lang="en-US" b="1" u="sng" smtClean="0">
                <a:solidFill>
                  <a:srgbClr val="FF3300"/>
                </a:solidFill>
                <a:ea typeface="ＭＳ Ｐゴシック" pitchFamily="34" charset="-128"/>
              </a:rPr>
              <a:t>Only part of the data structure</a:t>
            </a:r>
          </a:p>
          <a:p>
            <a:pPr lvl="1">
              <a:lnSpc>
                <a:spcPct val="90000"/>
              </a:lnSpc>
            </a:pPr>
            <a:endParaRPr lang="en-US" b="1" u="sng" smtClean="0">
              <a:solidFill>
                <a:srgbClr val="FF3300"/>
              </a:solidFill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endParaRPr lang="en-US" b="1" u="sng" smtClean="0">
              <a:solidFill>
                <a:srgbClr val="FF3300"/>
              </a:solidFill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endParaRPr lang="en-US" b="1" u="sng" smtClean="0">
              <a:solidFill>
                <a:srgbClr val="FF3300"/>
              </a:solidFill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endParaRPr lang="en-US" b="1" u="sng" smtClean="0">
              <a:solidFill>
                <a:srgbClr val="FF3300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endParaRPr lang="en-US" b="1" smtClean="0">
              <a:solidFill>
                <a:srgbClr val="0066FF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b="1" smtClean="0">
                <a:solidFill>
                  <a:srgbClr val="0066FF"/>
                </a:solidFill>
                <a:ea typeface="ＭＳ Ｐゴシック" pitchFamily="34" charset="-128"/>
              </a:rPr>
              <a:t>Value-based conflict detection protects </a:t>
            </a:r>
            <a:br>
              <a:rPr lang="en-US" b="1" smtClean="0">
                <a:solidFill>
                  <a:srgbClr val="0066FF"/>
                </a:solidFill>
                <a:ea typeface="ＭＳ Ｐゴシック" pitchFamily="34" charset="-128"/>
              </a:rPr>
            </a:br>
            <a:r>
              <a:rPr lang="en-US" b="1" i="1" u="sng" smtClean="0">
                <a:solidFill>
                  <a:srgbClr val="0066FF"/>
                </a:solidFill>
                <a:ea typeface="ＭＳ Ｐゴシック" pitchFamily="34" charset="-128"/>
              </a:rPr>
              <a:t>all relevant parts</a:t>
            </a:r>
            <a:r>
              <a:rPr lang="en-US" b="1" smtClean="0">
                <a:solidFill>
                  <a:srgbClr val="0066FF"/>
                </a:solidFill>
                <a:ea typeface="ＭＳ Ｐゴシック" pitchFamily="34" charset="-128"/>
              </a:rPr>
              <a:t> of the data structure</a:t>
            </a:r>
            <a:endParaRPr lang="en-US" b="1" u="sng" smtClean="0">
              <a:solidFill>
                <a:srgbClr val="FF3300"/>
              </a:solidFill>
              <a:ea typeface="ＭＳ Ｐゴシック" pitchFamily="34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90600" y="2971800"/>
            <a:ext cx="6934200" cy="609600"/>
            <a:chOff x="624" y="1440"/>
            <a:chExt cx="4368" cy="384"/>
          </a:xfrm>
        </p:grpSpPr>
        <p:sp>
          <p:nvSpPr>
            <p:cNvPr id="66578" name="Rectangle 5"/>
            <p:cNvSpPr>
              <a:spLocks noChangeArrowheads="1"/>
            </p:cNvSpPr>
            <p:nvPr/>
          </p:nvSpPr>
          <p:spPr bwMode="auto">
            <a:xfrm>
              <a:off x="624" y="1440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top</a:t>
              </a:r>
            </a:p>
          </p:txBody>
        </p:sp>
        <p:sp>
          <p:nvSpPr>
            <p:cNvPr id="66579" name="Rectangle 6"/>
            <p:cNvSpPr>
              <a:spLocks noChangeArrowheads="1"/>
            </p:cNvSpPr>
            <p:nvPr/>
          </p:nvSpPr>
          <p:spPr bwMode="auto">
            <a:xfrm>
              <a:off x="1584" y="1440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A</a:t>
              </a:r>
            </a:p>
          </p:txBody>
        </p:sp>
        <p:sp>
          <p:nvSpPr>
            <p:cNvPr id="66580" name="Rectangle 7"/>
            <p:cNvSpPr>
              <a:spLocks noChangeArrowheads="1"/>
            </p:cNvSpPr>
            <p:nvPr/>
          </p:nvSpPr>
          <p:spPr bwMode="auto">
            <a:xfrm>
              <a:off x="1584" y="1632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Next</a:t>
              </a:r>
            </a:p>
          </p:txBody>
        </p:sp>
        <p:sp>
          <p:nvSpPr>
            <p:cNvPr id="66581" name="Rectangle 8"/>
            <p:cNvSpPr>
              <a:spLocks noChangeArrowheads="1"/>
            </p:cNvSpPr>
            <p:nvPr/>
          </p:nvSpPr>
          <p:spPr bwMode="auto">
            <a:xfrm>
              <a:off x="2544" y="1440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B</a:t>
              </a:r>
            </a:p>
          </p:txBody>
        </p:sp>
        <p:sp>
          <p:nvSpPr>
            <p:cNvPr id="66582" name="Rectangle 9"/>
            <p:cNvSpPr>
              <a:spLocks noChangeArrowheads="1"/>
            </p:cNvSpPr>
            <p:nvPr/>
          </p:nvSpPr>
          <p:spPr bwMode="auto">
            <a:xfrm>
              <a:off x="2544" y="1632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Next</a:t>
              </a:r>
            </a:p>
          </p:txBody>
        </p:sp>
        <p:sp>
          <p:nvSpPr>
            <p:cNvPr id="66583" name="Rectangle 10"/>
            <p:cNvSpPr>
              <a:spLocks noChangeArrowheads="1"/>
            </p:cNvSpPr>
            <p:nvPr/>
          </p:nvSpPr>
          <p:spPr bwMode="auto">
            <a:xfrm>
              <a:off x="3504" y="1440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C</a:t>
              </a:r>
            </a:p>
          </p:txBody>
        </p:sp>
        <p:sp>
          <p:nvSpPr>
            <p:cNvPr id="66584" name="Rectangle 11"/>
            <p:cNvSpPr>
              <a:spLocks noChangeArrowheads="1"/>
            </p:cNvSpPr>
            <p:nvPr/>
          </p:nvSpPr>
          <p:spPr bwMode="auto">
            <a:xfrm>
              <a:off x="3504" y="1632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Next</a:t>
              </a:r>
            </a:p>
          </p:txBody>
        </p:sp>
        <p:cxnSp>
          <p:nvCxnSpPr>
            <p:cNvPr id="66585" name="AutoShape 12"/>
            <p:cNvCxnSpPr>
              <a:cxnSpLocks noChangeShapeType="1"/>
              <a:stCxn id="66580" idx="3"/>
              <a:endCxn id="66581" idx="1"/>
            </p:cNvCxnSpPr>
            <p:nvPr/>
          </p:nvCxnSpPr>
          <p:spPr bwMode="auto">
            <a:xfrm flipV="1">
              <a:off x="2118" y="1536"/>
              <a:ext cx="420" cy="19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6586" name="AutoShape 13"/>
            <p:cNvCxnSpPr>
              <a:cxnSpLocks noChangeShapeType="1"/>
              <a:stCxn id="66582" idx="3"/>
              <a:endCxn id="66583" idx="1"/>
            </p:cNvCxnSpPr>
            <p:nvPr/>
          </p:nvCxnSpPr>
          <p:spPr bwMode="auto">
            <a:xfrm flipV="1">
              <a:off x="3078" y="1536"/>
              <a:ext cx="420" cy="19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66587" name="AutoShape 14"/>
            <p:cNvCxnSpPr>
              <a:cxnSpLocks noChangeShapeType="1"/>
              <a:stCxn id="66578" idx="3"/>
              <a:endCxn id="66579" idx="1"/>
            </p:cNvCxnSpPr>
            <p:nvPr/>
          </p:nvCxnSpPr>
          <p:spPr bwMode="auto">
            <a:xfrm>
              <a:off x="1158" y="1536"/>
              <a:ext cx="420" cy="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6588" name="Rectangle 15"/>
            <p:cNvSpPr>
              <a:spLocks noChangeArrowheads="1"/>
            </p:cNvSpPr>
            <p:nvPr/>
          </p:nvSpPr>
          <p:spPr bwMode="auto">
            <a:xfrm>
              <a:off x="4464" y="1632"/>
              <a:ext cx="528" cy="192"/>
            </a:xfrm>
            <a:prstGeom prst="rect">
              <a:avLst/>
            </a:prstGeom>
            <a:solidFill>
              <a:srgbClr val="CCE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Null</a:t>
              </a:r>
            </a:p>
          </p:txBody>
        </p:sp>
        <p:cxnSp>
          <p:nvCxnSpPr>
            <p:cNvPr id="66589" name="AutoShape 16"/>
            <p:cNvCxnSpPr>
              <a:cxnSpLocks noChangeShapeType="1"/>
              <a:stCxn id="66584" idx="3"/>
              <a:endCxn id="66588" idx="1"/>
            </p:cNvCxnSpPr>
            <p:nvPr/>
          </p:nvCxnSpPr>
          <p:spPr bwMode="auto">
            <a:xfrm>
              <a:off x="4038" y="1728"/>
              <a:ext cx="420" cy="0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237586" name="Text Box 18"/>
          <p:cNvSpPr txBox="1">
            <a:spLocks noChangeArrowheads="1"/>
          </p:cNvSpPr>
          <p:nvPr/>
        </p:nvSpPr>
        <p:spPr bwMode="auto">
          <a:xfrm>
            <a:off x="838200" y="3810000"/>
            <a:ext cx="80772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b="1">
                <a:latin typeface="Courier New" pitchFamily="49" charset="0"/>
              </a:rPr>
              <a:t>while (true) {</a:t>
            </a:r>
          </a:p>
          <a:p>
            <a:pPr>
              <a:lnSpc>
                <a:spcPct val="85000"/>
              </a:lnSpc>
            </a:pPr>
            <a:r>
              <a:rPr lang="en-US" b="1">
                <a:latin typeface="Courier New" pitchFamily="49" charset="0"/>
              </a:rPr>
              <a:t>  t = top;		</a:t>
            </a:r>
          </a:p>
          <a:p>
            <a:pPr>
              <a:lnSpc>
                <a:spcPct val="85000"/>
              </a:lnSpc>
            </a:pPr>
            <a:r>
              <a:rPr lang="en-US" b="1">
                <a:latin typeface="Courier New" pitchFamily="49" charset="0"/>
              </a:rPr>
              <a:t>  Next = t-&gt;Next;	</a:t>
            </a:r>
          </a:p>
          <a:p>
            <a:pPr>
              <a:lnSpc>
                <a:spcPct val="85000"/>
              </a:lnSpc>
            </a:pPr>
            <a:r>
              <a:rPr lang="en-US" b="1">
                <a:latin typeface="Courier New" pitchFamily="49" charset="0"/>
              </a:rPr>
              <a:t>  if (atomicCAS(&amp;top, t, next) == t) break;  // succeeds!</a:t>
            </a:r>
          </a:p>
          <a:p>
            <a:pPr>
              <a:lnSpc>
                <a:spcPct val="85000"/>
              </a:lnSpc>
            </a:pPr>
            <a:r>
              <a:rPr lang="en-US" b="1">
                <a:latin typeface="Courier New" pitchFamily="49" charset="0"/>
              </a:rPr>
              <a:t>}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57200" y="2895600"/>
            <a:ext cx="2971800" cy="1828800"/>
            <a:chOff x="288" y="1680"/>
            <a:chExt cx="1872" cy="1152"/>
          </a:xfrm>
        </p:grpSpPr>
        <p:sp>
          <p:nvSpPr>
            <p:cNvPr id="66576" name="Rectangle 19"/>
            <p:cNvSpPr>
              <a:spLocks noChangeArrowheads="1"/>
            </p:cNvSpPr>
            <p:nvPr/>
          </p:nvSpPr>
          <p:spPr bwMode="auto">
            <a:xfrm>
              <a:off x="576" y="1680"/>
              <a:ext cx="1584" cy="288"/>
            </a:xfrm>
            <a:prstGeom prst="rect">
              <a:avLst/>
            </a:prstGeom>
            <a:solidFill>
              <a:srgbClr val="FF3300">
                <a:alpha val="34901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7" name="AutoShape 20"/>
            <p:cNvSpPr>
              <a:spLocks noChangeArrowheads="1"/>
            </p:cNvSpPr>
            <p:nvPr/>
          </p:nvSpPr>
          <p:spPr bwMode="auto">
            <a:xfrm flipV="1">
              <a:off x="288" y="1728"/>
              <a:ext cx="240" cy="1104"/>
            </a:xfrm>
            <a:prstGeom prst="curvedRightArrow">
              <a:avLst>
                <a:gd name="adj1" fmla="val 63016"/>
                <a:gd name="adj2" fmla="val 155016"/>
                <a:gd name="adj3" fmla="val 33333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</p:grpSp>
      <p:sp>
        <p:nvSpPr>
          <p:cNvPr id="237590" name="Line 22"/>
          <p:cNvSpPr>
            <a:spLocks noChangeShapeType="1"/>
          </p:cNvSpPr>
          <p:nvPr/>
        </p:nvSpPr>
        <p:spPr bwMode="auto">
          <a:xfrm flipV="1">
            <a:off x="3352800" y="3124200"/>
            <a:ext cx="2209800" cy="3048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914400" y="2895600"/>
            <a:ext cx="4038600" cy="762000"/>
            <a:chOff x="576" y="1680"/>
            <a:chExt cx="2544" cy="480"/>
          </a:xfrm>
        </p:grpSpPr>
        <p:sp>
          <p:nvSpPr>
            <p:cNvPr id="66574" name="Rectangle 23"/>
            <p:cNvSpPr>
              <a:spLocks noChangeArrowheads="1"/>
            </p:cNvSpPr>
            <p:nvPr/>
          </p:nvSpPr>
          <p:spPr bwMode="auto">
            <a:xfrm>
              <a:off x="576" y="1680"/>
              <a:ext cx="2544" cy="288"/>
            </a:xfrm>
            <a:prstGeom prst="rect">
              <a:avLst/>
            </a:prstGeom>
            <a:solidFill>
              <a:srgbClr val="0066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5" name="Rectangle 24"/>
            <p:cNvSpPr>
              <a:spLocks noChangeArrowheads="1"/>
            </p:cNvSpPr>
            <p:nvPr/>
          </p:nvSpPr>
          <p:spPr bwMode="auto">
            <a:xfrm>
              <a:off x="1536" y="1968"/>
              <a:ext cx="624" cy="192"/>
            </a:xfrm>
            <a:prstGeom prst="rect">
              <a:avLst/>
            </a:prstGeom>
            <a:solidFill>
              <a:srgbClr val="0066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/>
      <p:bldP spid="237586" grpId="0"/>
      <p:bldP spid="23759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ABA Problem?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24743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If every memory input value is identical, </a:t>
            </a:r>
            <a:br>
              <a:rPr lang="en-CA" dirty="0" smtClean="0"/>
            </a:br>
            <a:r>
              <a:rPr lang="en-CA" dirty="0" smtClean="0"/>
              <a:t>the transaction code should generate the same output. </a:t>
            </a:r>
          </a:p>
          <a:p>
            <a:pPr lvl="1"/>
            <a:r>
              <a:rPr lang="en-CA" dirty="0" smtClean="0"/>
              <a:t>No point to re-execute transaction for ABA event.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35</a:t>
            </a:fld>
            <a:endParaRPr lang="en-CA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71600" y="5085184"/>
            <a:ext cx="669674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96336" y="4869160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Time</a:t>
            </a:r>
            <a:endParaRPr lang="en-CA" sz="2400" dirty="0"/>
          </a:p>
        </p:txBody>
      </p:sp>
      <p:sp>
        <p:nvSpPr>
          <p:cNvPr id="7" name="Rectangle 6"/>
          <p:cNvSpPr/>
          <p:nvPr/>
        </p:nvSpPr>
        <p:spPr>
          <a:xfrm>
            <a:off x="755576" y="3068960"/>
            <a:ext cx="158417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400" b="1" dirty="0" smtClean="0"/>
              <a:t>TX1</a:t>
            </a:r>
          </a:p>
          <a:p>
            <a:r>
              <a:rPr lang="en-CA" sz="2400" b="1" dirty="0" smtClean="0"/>
              <a:t>if (C == 0)</a:t>
            </a:r>
          </a:p>
          <a:p>
            <a:r>
              <a:rPr lang="en-CA" sz="2400" b="1" dirty="0" smtClean="0"/>
              <a:t>  B = B + 1;</a:t>
            </a:r>
            <a:endParaRPr lang="en-CA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6021288"/>
            <a:ext cx="7633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See Tech. Report: http://www.ece.ubc.ca/~aamodt/papers/wwlfung.tr2012.pdf</a:t>
            </a:r>
            <a:endParaRPr lang="en-CA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331640" y="5013176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71600" y="4365104"/>
            <a:ext cx="742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TX1</a:t>
            </a:r>
          </a:p>
          <a:p>
            <a:r>
              <a:rPr lang="en-CA" dirty="0" smtClean="0"/>
              <a:t>LD [C]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1691680" y="4365104"/>
            <a:ext cx="744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TX1</a:t>
            </a:r>
          </a:p>
          <a:p>
            <a:r>
              <a:rPr lang="en-CA" dirty="0" smtClean="0"/>
              <a:t>LD [B]</a:t>
            </a:r>
            <a:endParaRPr lang="en-CA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79712" y="5013176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71600" y="5229200"/>
            <a:ext cx="2376264" cy="28803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B = 3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60032" y="5229200"/>
            <a:ext cx="1440160" cy="28803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B = 3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00192" y="5229200"/>
            <a:ext cx="1296144" cy="2880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B = 4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87824" y="4365104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TX2</a:t>
            </a:r>
          </a:p>
          <a:p>
            <a:r>
              <a:rPr lang="en-CA" dirty="0" smtClean="0"/>
              <a:t>Commit</a:t>
            </a:r>
            <a:endParaRPr lang="en-CA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347864" y="5013176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347864" y="5229200"/>
            <a:ext cx="1584176" cy="288032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B = 1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55776" y="3068960"/>
            <a:ext cx="158417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400" b="1" dirty="0" smtClean="0"/>
              <a:t>TX2</a:t>
            </a:r>
          </a:p>
          <a:p>
            <a:r>
              <a:rPr lang="en-CA" sz="2400" b="1" dirty="0" smtClean="0"/>
              <a:t>...</a:t>
            </a:r>
          </a:p>
          <a:p>
            <a:r>
              <a:rPr lang="en-CA" sz="2400" b="1" dirty="0" smtClean="0"/>
              <a:t>B = B - 2;</a:t>
            </a:r>
            <a:endParaRPr lang="en-CA" sz="2400" b="1" dirty="0"/>
          </a:p>
        </p:txBody>
      </p:sp>
      <p:sp>
        <p:nvSpPr>
          <p:cNvPr id="21" name="Rectangle 20"/>
          <p:cNvSpPr/>
          <p:nvPr/>
        </p:nvSpPr>
        <p:spPr>
          <a:xfrm>
            <a:off x="4355976" y="3068960"/>
            <a:ext cx="158417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400" b="1" dirty="0" smtClean="0"/>
              <a:t>TX3</a:t>
            </a:r>
          </a:p>
          <a:p>
            <a:r>
              <a:rPr lang="en-CA" sz="2400" b="1" dirty="0" smtClean="0"/>
              <a:t>... </a:t>
            </a:r>
          </a:p>
          <a:p>
            <a:r>
              <a:rPr lang="en-CA" sz="2400" b="1" dirty="0" smtClean="0"/>
              <a:t>B = B + 2;</a:t>
            </a:r>
            <a:endParaRPr lang="en-CA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499992" y="4365104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TX3</a:t>
            </a:r>
          </a:p>
          <a:p>
            <a:r>
              <a:rPr lang="en-CA" dirty="0" smtClean="0"/>
              <a:t>Commit</a:t>
            </a:r>
            <a:endParaRPr lang="en-CA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932040" y="5013176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436096" y="4293096"/>
            <a:ext cx="1396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TX1</a:t>
            </a:r>
          </a:p>
          <a:p>
            <a:r>
              <a:rPr lang="en-CA" dirty="0" smtClean="0"/>
              <a:t>Validate Pass</a:t>
            </a:r>
            <a:endParaRPr lang="en-CA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6228184" y="5013176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00192" y="5013176"/>
            <a:ext cx="0" cy="144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948264" y="4221088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TX1</a:t>
            </a:r>
          </a:p>
          <a:p>
            <a:r>
              <a:rPr lang="en-CA" dirty="0" smtClean="0"/>
              <a:t>Commit</a:t>
            </a:r>
            <a:endParaRPr lang="en-CA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6300192" y="4797152"/>
            <a:ext cx="72008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5724128" y="4869160"/>
            <a:ext cx="504056" cy="1440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TM for GPU: Energy Overhead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TM = Speculative Execution = </a:t>
            </a:r>
          </a:p>
          <a:p>
            <a:endParaRPr lang="en-CA" b="1" u="sng" dirty="0" smtClean="0"/>
          </a:p>
          <a:p>
            <a:endParaRPr lang="en-CA" b="1" u="sng" dirty="0" smtClean="0"/>
          </a:p>
          <a:p>
            <a:r>
              <a:rPr lang="en-CA" b="1" u="sng" dirty="0" smtClean="0"/>
              <a:t>Kilo TM</a:t>
            </a:r>
            <a:r>
              <a:rPr lang="en-CA" dirty="0" smtClean="0"/>
              <a:t>: First Hardware TM for GPU</a:t>
            </a:r>
          </a:p>
          <a:p>
            <a:pPr lvl="1"/>
            <a:r>
              <a:rPr lang="en-CA" dirty="0" smtClean="0"/>
              <a:t>Simple Design for Scalability</a:t>
            </a:r>
          </a:p>
          <a:p>
            <a:pPr lvl="1"/>
            <a:r>
              <a:rPr lang="en-CA" dirty="0" smtClean="0"/>
              <a:t>1000s of Concurrent Transactions</a:t>
            </a:r>
          </a:p>
          <a:p>
            <a:pPr lvl="1"/>
            <a:r>
              <a:rPr lang="en-CA" b="1" dirty="0" smtClean="0">
                <a:solidFill>
                  <a:srgbClr val="FF0000"/>
                </a:solidFill>
              </a:rPr>
              <a:t>Scalar Transaction Management</a:t>
            </a:r>
          </a:p>
          <a:p>
            <a:pPr lvl="1"/>
            <a:r>
              <a:rPr lang="en-CA" b="1" dirty="0" smtClean="0">
                <a:solidFill>
                  <a:srgbClr val="FF0000"/>
                </a:solidFill>
              </a:rPr>
              <a:t>Value-Based Conflict Detection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4</a:t>
            </a:fld>
            <a:endParaRPr lang="en-CA" dirty="0"/>
          </a:p>
        </p:txBody>
      </p:sp>
      <p:pic>
        <p:nvPicPr>
          <p:cNvPr id="7" name="Picture 6" descr="burning-compu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1268760"/>
            <a:ext cx="2255782" cy="2210485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grpSp>
        <p:nvGrpSpPr>
          <p:cNvPr id="30" name="Group 29"/>
          <p:cNvGrpSpPr/>
          <p:nvPr/>
        </p:nvGrpSpPr>
        <p:grpSpPr>
          <a:xfrm>
            <a:off x="6084168" y="5085184"/>
            <a:ext cx="2808312" cy="1080120"/>
            <a:chOff x="6084168" y="5085184"/>
            <a:chExt cx="2808312" cy="1080120"/>
          </a:xfrm>
        </p:grpSpPr>
        <p:sp>
          <p:nvSpPr>
            <p:cNvPr id="9" name="Left Brace 8"/>
            <p:cNvSpPr/>
            <p:nvPr/>
          </p:nvSpPr>
          <p:spPr>
            <a:xfrm flipH="1">
              <a:off x="6084168" y="5229200"/>
              <a:ext cx="288032" cy="576064"/>
            </a:xfrm>
            <a:prstGeom prst="leftBrace">
              <a:avLst>
                <a:gd name="adj1" fmla="val 0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6948264" y="5085184"/>
              <a:ext cx="1944216" cy="1080120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3200" b="1" dirty="0" smtClean="0">
                  <a:latin typeface="Arial" pitchFamily="34" charset="0"/>
                  <a:cs typeface="Arial" pitchFamily="34" charset="0"/>
                </a:rPr>
                <a:t>GPU</a:t>
              </a:r>
            </a:p>
            <a:p>
              <a:pPr algn="ctr"/>
              <a:r>
                <a:rPr lang="en-CA" sz="3200" b="1" dirty="0" smtClean="0">
                  <a:latin typeface="Arial" pitchFamily="34" charset="0"/>
                  <a:cs typeface="Arial" pitchFamily="34" charset="0"/>
                </a:rPr>
                <a:t>Memory</a:t>
              </a:r>
              <a:endParaRPr lang="en-CA" sz="32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721083" y="5432868"/>
              <a:ext cx="934906" cy="504058"/>
              <a:chOff x="6793091" y="5432868"/>
              <a:chExt cx="934906" cy="504058"/>
            </a:xfrm>
          </p:grpSpPr>
          <p:sp>
            <p:nvSpPr>
              <p:cNvPr id="13" name="Teardrop 12"/>
              <p:cNvSpPr/>
              <p:nvPr/>
            </p:nvSpPr>
            <p:spPr>
              <a:xfrm rot="18901245">
                <a:off x="7151934" y="5432869"/>
                <a:ext cx="288032" cy="288032"/>
              </a:xfrm>
              <a:prstGeom prst="teardrop">
                <a:avLst>
                  <a:gd name="adj" fmla="val 187809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" name="Teardrop 13"/>
              <p:cNvSpPr/>
              <p:nvPr/>
            </p:nvSpPr>
            <p:spPr>
              <a:xfrm rot="18901245">
                <a:off x="7295948" y="5504878"/>
                <a:ext cx="288032" cy="288032"/>
              </a:xfrm>
              <a:prstGeom prst="teardrop">
                <a:avLst>
                  <a:gd name="adj" fmla="val 187809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5" name="Teardrop 14"/>
              <p:cNvSpPr/>
              <p:nvPr/>
            </p:nvSpPr>
            <p:spPr>
              <a:xfrm rot="18901245">
                <a:off x="6935910" y="5432868"/>
                <a:ext cx="288032" cy="288032"/>
              </a:xfrm>
              <a:prstGeom prst="teardrop">
                <a:avLst>
                  <a:gd name="adj" fmla="val 187809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6" name="Teardrop 15"/>
              <p:cNvSpPr/>
              <p:nvPr/>
            </p:nvSpPr>
            <p:spPr>
              <a:xfrm rot="18901245">
                <a:off x="7439965" y="5576884"/>
                <a:ext cx="288032" cy="288032"/>
              </a:xfrm>
              <a:prstGeom prst="teardrop">
                <a:avLst>
                  <a:gd name="adj" fmla="val 187809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" name="Teardrop 16"/>
              <p:cNvSpPr/>
              <p:nvPr/>
            </p:nvSpPr>
            <p:spPr>
              <a:xfrm rot="18901245">
                <a:off x="7151933" y="5648894"/>
                <a:ext cx="288032" cy="288032"/>
              </a:xfrm>
              <a:prstGeom prst="teardrop">
                <a:avLst>
                  <a:gd name="adj" fmla="val 187809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" name="Teardrop 17"/>
              <p:cNvSpPr/>
              <p:nvPr/>
            </p:nvSpPr>
            <p:spPr>
              <a:xfrm rot="14799125">
                <a:off x="6811766" y="5496331"/>
                <a:ext cx="396788" cy="434138"/>
              </a:xfrm>
              <a:prstGeom prst="teardrop">
                <a:avLst>
                  <a:gd name="adj" fmla="val 20000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9" name="Teardrop 18"/>
              <p:cNvSpPr/>
              <p:nvPr/>
            </p:nvSpPr>
            <p:spPr>
              <a:xfrm rot="18901245">
                <a:off x="7494686" y="5628780"/>
                <a:ext cx="194914" cy="200568"/>
              </a:xfrm>
              <a:prstGeom prst="teardrop">
                <a:avLst>
                  <a:gd name="adj" fmla="val 1878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1" name="Teardrop 20"/>
              <p:cNvSpPr/>
              <p:nvPr/>
            </p:nvSpPr>
            <p:spPr>
              <a:xfrm rot="18901245">
                <a:off x="7350670" y="5556772"/>
                <a:ext cx="194914" cy="200568"/>
              </a:xfrm>
              <a:prstGeom prst="teardrop">
                <a:avLst>
                  <a:gd name="adj" fmla="val 1878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2" name="Teardrop 21"/>
              <p:cNvSpPr/>
              <p:nvPr/>
            </p:nvSpPr>
            <p:spPr>
              <a:xfrm rot="18901245">
                <a:off x="7206654" y="5484764"/>
                <a:ext cx="194914" cy="200568"/>
              </a:xfrm>
              <a:prstGeom prst="teardrop">
                <a:avLst>
                  <a:gd name="adj" fmla="val 1878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" name="Teardrop 22"/>
              <p:cNvSpPr/>
              <p:nvPr/>
            </p:nvSpPr>
            <p:spPr>
              <a:xfrm rot="18901245">
                <a:off x="6990631" y="5484765"/>
                <a:ext cx="194914" cy="200568"/>
              </a:xfrm>
              <a:prstGeom prst="teardrop">
                <a:avLst>
                  <a:gd name="adj" fmla="val 1878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4" name="Teardrop 23"/>
              <p:cNvSpPr/>
              <p:nvPr/>
            </p:nvSpPr>
            <p:spPr>
              <a:xfrm rot="18901245">
                <a:off x="7206655" y="5628780"/>
                <a:ext cx="194914" cy="200568"/>
              </a:xfrm>
              <a:prstGeom prst="teardrop">
                <a:avLst>
                  <a:gd name="adj" fmla="val 1878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5" name="Teardrop 24"/>
              <p:cNvSpPr/>
              <p:nvPr/>
            </p:nvSpPr>
            <p:spPr>
              <a:xfrm rot="18901245">
                <a:off x="7062637" y="5628780"/>
                <a:ext cx="194914" cy="200568"/>
              </a:xfrm>
              <a:prstGeom prst="teardrop">
                <a:avLst>
                  <a:gd name="adj" fmla="val 1878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6" name="Teardrop 25"/>
              <p:cNvSpPr/>
              <p:nvPr/>
            </p:nvSpPr>
            <p:spPr>
              <a:xfrm rot="18901245">
                <a:off x="6918622" y="5628781"/>
                <a:ext cx="194914" cy="200568"/>
              </a:xfrm>
              <a:prstGeom prst="teardrop">
                <a:avLst>
                  <a:gd name="adj" fmla="val 1878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7" name="Teardrop 26"/>
              <p:cNvSpPr/>
              <p:nvPr/>
            </p:nvSpPr>
            <p:spPr>
              <a:xfrm rot="18901245">
                <a:off x="7206654" y="5700789"/>
                <a:ext cx="194914" cy="200568"/>
              </a:xfrm>
              <a:prstGeom prst="teardrop">
                <a:avLst>
                  <a:gd name="adj" fmla="val 187809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755576" y="4725144"/>
            <a:ext cx="7344816" cy="1584176"/>
          </a:xfrm>
          <a:prstGeom prst="roundRect">
            <a:avLst/>
          </a:prstGeom>
          <a:solidFill>
            <a:schemeClr val="bg1"/>
          </a:solidFill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4139952" cy="1642194"/>
          </a:xfrm>
        </p:spPr>
        <p:txBody>
          <a:bodyPr>
            <a:noAutofit/>
          </a:bodyPr>
          <a:lstStyle/>
          <a:p>
            <a:r>
              <a:rPr lang="en-CA" sz="3600" b="1" dirty="0" smtClean="0"/>
              <a:t>Warp-Level </a:t>
            </a:r>
            <a:br>
              <a:rPr lang="en-CA" sz="3600" b="1" dirty="0" smtClean="0"/>
            </a:br>
            <a:r>
              <a:rPr lang="en-CA" sz="3600" b="1" dirty="0" smtClean="0"/>
              <a:t>Transaction Management</a:t>
            </a:r>
            <a:endParaRPr lang="en-CA" sz="3600" b="1" dirty="0"/>
          </a:p>
        </p:txBody>
      </p:sp>
      <p:sp>
        <p:nvSpPr>
          <p:cNvPr id="34" name="Rectangle 33"/>
          <p:cNvSpPr/>
          <p:nvPr/>
        </p:nvSpPr>
        <p:spPr>
          <a:xfrm>
            <a:off x="1115616" y="2132856"/>
            <a:ext cx="2376264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>
                <a:latin typeface="Arial" pitchFamily="34" charset="0"/>
                <a:cs typeface="Arial" pitchFamily="34" charset="0"/>
              </a:rPr>
              <a:t>Transaction</a:t>
            </a:r>
            <a:endParaRPr lang="en-C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71600" y="2204864"/>
            <a:ext cx="237626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>
                <a:latin typeface="Arial" pitchFamily="34" charset="0"/>
                <a:cs typeface="Arial" pitchFamily="34" charset="0"/>
              </a:rPr>
              <a:t>Transaction</a:t>
            </a:r>
            <a:endParaRPr lang="en-C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27584" y="2276872"/>
            <a:ext cx="237626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>
                <a:latin typeface="Arial" pitchFamily="34" charset="0"/>
                <a:cs typeface="Arial" pitchFamily="34" charset="0"/>
              </a:rPr>
              <a:t>Transaction</a:t>
            </a:r>
            <a:endParaRPr lang="en-C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83568" y="2348880"/>
            <a:ext cx="2376264" cy="57606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>
                <a:latin typeface="Arial" pitchFamily="34" charset="0"/>
                <a:cs typeface="Arial" pitchFamily="34" charset="0"/>
              </a:rPr>
              <a:t>Transaction</a:t>
            </a:r>
            <a:endParaRPr lang="en-CA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11560" y="3717032"/>
            <a:ext cx="2880320" cy="72008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b="1" dirty="0" smtClean="0">
                <a:latin typeface="Arial" pitchFamily="34" charset="0"/>
                <a:cs typeface="Arial" pitchFamily="34" charset="0"/>
              </a:rPr>
              <a:t>Memory</a:t>
            </a:r>
            <a:endParaRPr lang="en-CA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ight Brace 45"/>
          <p:cNvSpPr/>
          <p:nvPr/>
        </p:nvSpPr>
        <p:spPr>
          <a:xfrm rot="5400000">
            <a:off x="1907704" y="1628800"/>
            <a:ext cx="360040" cy="2952328"/>
          </a:xfrm>
          <a:prstGeom prst="rightBrace">
            <a:avLst>
              <a:gd name="adj1" fmla="val 0"/>
              <a:gd name="adj2" fmla="val 51659"/>
            </a:avLst>
          </a:prstGeom>
          <a:ln w="1016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Down Arrow 43"/>
          <p:cNvSpPr/>
          <p:nvPr/>
        </p:nvSpPr>
        <p:spPr>
          <a:xfrm>
            <a:off x="1691680" y="3284984"/>
            <a:ext cx="720080" cy="432048"/>
          </a:xfrm>
          <a:prstGeom prst="downArrow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0" name="Straight Connector 19"/>
          <p:cNvCxnSpPr/>
          <p:nvPr/>
        </p:nvCxnSpPr>
        <p:spPr>
          <a:xfrm>
            <a:off x="4139952" y="188640"/>
            <a:ext cx="0" cy="4536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flipV="1">
            <a:off x="2987824" y="2636912"/>
            <a:ext cx="451262" cy="288031"/>
          </a:xfrm>
          <a:prstGeom prst="curvedConnector3">
            <a:avLst>
              <a:gd name="adj1" fmla="val 195208"/>
            </a:avLst>
          </a:pr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4644008" y="188640"/>
            <a:ext cx="4032448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Temporal </a:t>
            </a:r>
            <a:br>
              <a:rPr kumimoji="0" lang="en-CA" sz="36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</a:br>
            <a:r>
              <a:rPr kumimoji="0" lang="en-CA" sz="36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Conflict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Detection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499992" y="1988840"/>
            <a:ext cx="2529334" cy="2684784"/>
            <a:chOff x="4499992" y="2708920"/>
            <a:chExt cx="2529334" cy="2684784"/>
          </a:xfrm>
        </p:grpSpPr>
        <p:pic>
          <p:nvPicPr>
            <p:cNvPr id="13" name="Picture 12" descr="TeslaKeplerGK110_FNL_800_PR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99992" y="2708920"/>
              <a:ext cx="2529334" cy="2639992"/>
            </a:xfrm>
            <a:prstGeom prst="rect">
              <a:avLst/>
            </a:prstGeom>
          </p:spPr>
        </p:pic>
        <p:pic>
          <p:nvPicPr>
            <p:cNvPr id="14" name="Picture 4" descr="C:\Users\wlfung\AppData\Local\Microsoft\Windows\Temporary Internet Files\Content.IE5\P9U8YPUO\MC900441468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bg1">
                  <a:tint val="45000"/>
                  <a:satMod val="400000"/>
                </a:schemeClr>
              </a:duotone>
              <a:lum contrast="34000"/>
            </a:blip>
            <a:srcRect/>
            <a:stretch>
              <a:fillRect/>
            </a:stretch>
          </p:blipFill>
          <p:spPr bwMode="auto">
            <a:xfrm>
              <a:off x="6228184" y="2780928"/>
              <a:ext cx="731043" cy="74056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</p:pic>
        <p:pic>
          <p:nvPicPr>
            <p:cNvPr id="15" name="Picture 4" descr="C:\Users\wlfung\AppData\Local\Microsoft\Windows\Temporary Internet Files\Content.IE5\P9U8YPUO\MC900441468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bg1">
                  <a:tint val="45000"/>
                  <a:satMod val="400000"/>
                </a:schemeClr>
              </a:duotone>
              <a:lum contrast="34000"/>
            </a:blip>
            <a:srcRect/>
            <a:stretch>
              <a:fillRect/>
            </a:stretch>
          </p:blipFill>
          <p:spPr bwMode="auto">
            <a:xfrm>
              <a:off x="4572000" y="2780928"/>
              <a:ext cx="731043" cy="74056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</p:pic>
        <p:pic>
          <p:nvPicPr>
            <p:cNvPr id="16" name="Picture 4" descr="C:\Users\wlfung\AppData\Local\Microsoft\Windows\Temporary Internet Files\Content.IE5\P9U8YPUO\MC900441468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bg1">
                  <a:tint val="45000"/>
                  <a:satMod val="400000"/>
                </a:schemeClr>
              </a:duotone>
              <a:lum contrast="34000"/>
            </a:blip>
            <a:srcRect/>
            <a:stretch>
              <a:fillRect/>
            </a:stretch>
          </p:blipFill>
          <p:spPr bwMode="auto">
            <a:xfrm>
              <a:off x="4572000" y="4509120"/>
              <a:ext cx="731043" cy="74056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</p:pic>
        <p:pic>
          <p:nvPicPr>
            <p:cNvPr id="17" name="Picture 4" descr="C:\Users\wlfung\AppData\Local\Microsoft\Windows\Temporary Internet Files\Content.IE5\P9U8YPUO\MC900441468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bg1">
                  <a:tint val="45000"/>
                  <a:satMod val="400000"/>
                </a:schemeClr>
              </a:duotone>
              <a:lum contrast="34000"/>
            </a:blip>
            <a:srcRect/>
            <a:stretch>
              <a:fillRect/>
            </a:stretch>
          </p:blipFill>
          <p:spPr bwMode="auto">
            <a:xfrm>
              <a:off x="6084168" y="4653136"/>
              <a:ext cx="731043" cy="74056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</p:pic>
        <p:pic>
          <p:nvPicPr>
            <p:cNvPr id="18" name="Picture 4" descr="C:\Users\wlfung\AppData\Local\Microsoft\Windows\Temporary Internet Files\Content.IE5\P9U8YPUO\MC900441468[1]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chemeClr val="bg1">
                  <a:tint val="45000"/>
                  <a:satMod val="400000"/>
                </a:schemeClr>
              </a:duotone>
              <a:lum contrast="34000"/>
            </a:blip>
            <a:srcRect/>
            <a:stretch>
              <a:fillRect/>
            </a:stretch>
          </p:blipFill>
          <p:spPr bwMode="auto">
            <a:xfrm>
              <a:off x="5508104" y="3573016"/>
              <a:ext cx="731043" cy="74056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</p:pic>
      </p:grpSp>
      <p:sp>
        <p:nvSpPr>
          <p:cNvPr id="23" name="Vertical Scroll 22"/>
          <p:cNvSpPr/>
          <p:nvPr/>
        </p:nvSpPr>
        <p:spPr>
          <a:xfrm>
            <a:off x="6660232" y="3212976"/>
            <a:ext cx="216024" cy="216024"/>
          </a:xfrm>
          <a:prstGeom prst="verticalScroll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8" name="Group 27"/>
          <p:cNvGrpSpPr/>
          <p:nvPr/>
        </p:nvGrpSpPr>
        <p:grpSpPr>
          <a:xfrm>
            <a:off x="7164288" y="1916832"/>
            <a:ext cx="1835696" cy="2745596"/>
            <a:chOff x="7164288" y="2636912"/>
            <a:chExt cx="1835696" cy="2745596"/>
          </a:xfrm>
        </p:grpSpPr>
        <p:sp>
          <p:nvSpPr>
            <p:cNvPr id="19" name="Vertical Scroll 18"/>
            <p:cNvSpPr/>
            <p:nvPr/>
          </p:nvSpPr>
          <p:spPr>
            <a:xfrm>
              <a:off x="7164288" y="2996952"/>
              <a:ext cx="1835696" cy="2016224"/>
            </a:xfrm>
            <a:prstGeom prst="verticalScroll">
              <a:avLst/>
            </a:prstGeom>
            <a:solidFill>
              <a:srgbClr val="FFCC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CA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Last</a:t>
              </a:r>
            </a:p>
            <a:p>
              <a:pPr algn="ctr"/>
              <a:r>
                <a:rPr lang="en-CA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Written</a:t>
              </a:r>
            </a:p>
            <a:p>
              <a:pPr algn="ctr"/>
              <a:r>
                <a:rPr lang="en-CA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Time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545740" y="2636912"/>
              <a:ext cx="1454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latin typeface="Arial" pitchFamily="34" charset="0"/>
                  <a:cs typeface="Arial" pitchFamily="34" charset="0"/>
                </a:rPr>
                <a:t>0x00000000</a:t>
              </a:r>
              <a:endParaRPr lang="en-CA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443148" y="5013176"/>
              <a:ext cx="1556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latin typeface="Arial" pitchFamily="34" charset="0"/>
                  <a:cs typeface="Arial" pitchFamily="34" charset="0"/>
                </a:rPr>
                <a:t>0xFFFFFFFF</a:t>
              </a:r>
              <a:endParaRPr lang="en-CA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3923928" y="4941168"/>
            <a:ext cx="4027064" cy="139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4389438">
              <a:lnSpc>
                <a:spcPct val="80000"/>
              </a:lnSpc>
            </a:pPr>
            <a:r>
              <a:rPr lang="en-US" sz="6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2X</a:t>
            </a:r>
            <a:r>
              <a:rPr lang="en-US" sz="6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1.3X</a:t>
            </a:r>
            <a:r>
              <a:rPr lang="en-US" sz="66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6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 defTabSz="4389438">
              <a:lnSpc>
                <a:spcPct val="80000"/>
              </a:lnSpc>
            </a:pPr>
            <a:r>
              <a:rPr lang="en-US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Energy Usage</a:t>
            </a:r>
            <a:endParaRPr lang="en-US" sz="4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1185350" y="4941168"/>
            <a:ext cx="2347117" cy="139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4389438">
              <a:lnSpc>
                <a:spcPct val="80000"/>
              </a:lnSpc>
            </a:pPr>
            <a:r>
              <a:rPr lang="en-US" sz="6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65%</a:t>
            </a:r>
            <a:endParaRPr lang="en-US" sz="6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defTabSz="4389438">
              <a:lnSpc>
                <a:spcPct val="80000"/>
              </a:lnSpc>
            </a:pP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Speedup</a:t>
            </a:r>
            <a:endParaRPr lang="en-US" sz="32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0" y="188640"/>
            <a:ext cx="4139952" cy="4536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8800" b="1" dirty="0" smtClean="0">
                <a:solidFill>
                  <a:schemeClr val="tx1"/>
                </a:solidFill>
              </a:rPr>
              <a:t>Space</a:t>
            </a:r>
            <a:endParaRPr lang="en-CA" sz="88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211960" y="188640"/>
            <a:ext cx="4932040" cy="4536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8800" b="1" dirty="0" smtClean="0">
                <a:solidFill>
                  <a:schemeClr val="tx1"/>
                </a:solidFill>
              </a:rPr>
              <a:t>Time</a:t>
            </a:r>
            <a:endParaRPr lang="en-CA" sz="8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12" grpId="0"/>
      <p:bldP spid="23" grpId="0" animBg="1"/>
      <p:bldP spid="29" grpId="0"/>
      <p:bldP spid="30" grpId="0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Background: Kilo TM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81127"/>
          </a:xfrm>
        </p:spPr>
        <p:txBody>
          <a:bodyPr>
            <a:normAutofit/>
          </a:bodyPr>
          <a:lstStyle/>
          <a:p>
            <a:r>
              <a:rPr lang="en-CA" dirty="0" smtClean="0"/>
              <a:t>1000s of Concurrent Transactions</a:t>
            </a:r>
          </a:p>
          <a:p>
            <a:pPr lvl="1"/>
            <a:r>
              <a:rPr lang="en-CA" dirty="0" smtClean="0"/>
              <a:t>Value-based conflict detection: </a:t>
            </a:r>
            <a:r>
              <a:rPr lang="en-CA" strike="sngStrike" dirty="0" smtClean="0"/>
              <a:t>Global Metadata</a:t>
            </a:r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/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/>
          </a:p>
          <a:p>
            <a:r>
              <a:rPr lang="en-CA" sz="2800" dirty="0" smtClean="0"/>
              <a:t>Special HW to </a:t>
            </a:r>
            <a:r>
              <a:rPr lang="en-CA" sz="2800" u="sng" dirty="0" smtClean="0"/>
              <a:t>boost validation and commit parallelism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6</a:t>
            </a:fld>
            <a:endParaRPr lang="en-CA"/>
          </a:p>
        </p:txBody>
      </p:sp>
      <p:grpSp>
        <p:nvGrpSpPr>
          <p:cNvPr id="56" name="Group 55"/>
          <p:cNvGrpSpPr/>
          <p:nvPr/>
        </p:nvGrpSpPr>
        <p:grpSpPr>
          <a:xfrm>
            <a:off x="6444208" y="2708920"/>
            <a:ext cx="2520280" cy="2664296"/>
            <a:chOff x="6444208" y="2708920"/>
            <a:chExt cx="2520280" cy="2664296"/>
          </a:xfrm>
        </p:grpSpPr>
        <p:sp>
          <p:nvSpPr>
            <p:cNvPr id="46" name="Rounded Rectangle 45"/>
            <p:cNvSpPr/>
            <p:nvPr/>
          </p:nvSpPr>
          <p:spPr>
            <a:xfrm>
              <a:off x="6444208" y="3284984"/>
              <a:ext cx="1728192" cy="79208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 smtClean="0"/>
                <a:t>Transaction</a:t>
              </a:r>
              <a:endParaRPr lang="en-CA" sz="2400" b="1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244408" y="3284984"/>
              <a:ext cx="720080" cy="576064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700"/>
                </a:lnSpc>
              </a:pPr>
              <a:r>
                <a:rPr lang="en-CA" b="1" dirty="0" smtClean="0"/>
                <a:t>Write Log</a:t>
              </a:r>
              <a:endParaRPr lang="en-CA" b="1" dirty="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6444208" y="4581128"/>
              <a:ext cx="1800200" cy="792088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 smtClean="0"/>
                <a:t>Global Memory</a:t>
              </a:r>
              <a:endParaRPr lang="en-CA" sz="2400" b="1" dirty="0"/>
            </a:p>
          </p:txBody>
        </p:sp>
        <p:cxnSp>
          <p:nvCxnSpPr>
            <p:cNvPr id="50" name="Elbow Connector 9"/>
            <p:cNvCxnSpPr>
              <a:stCxn id="48" idx="2"/>
              <a:endCxn id="49" idx="0"/>
            </p:cNvCxnSpPr>
            <p:nvPr/>
          </p:nvCxnSpPr>
          <p:spPr>
            <a:xfrm rot="5400000">
              <a:off x="7614338" y="3591018"/>
              <a:ext cx="720080" cy="1260140"/>
            </a:xfrm>
            <a:prstGeom prst="bentConnector3">
              <a:avLst>
                <a:gd name="adj1" fmla="val 50000"/>
              </a:avLst>
            </a:prstGeom>
            <a:ln w="762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6876256" y="2708920"/>
              <a:ext cx="13644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800" b="1" u="sng" dirty="0" smtClean="0"/>
                <a:t>Commit</a:t>
              </a:r>
              <a:endParaRPr lang="en-CA" sz="2800" b="1" u="sng" dirty="0"/>
            </a:p>
          </p:txBody>
        </p:sp>
      </p:grpSp>
      <p:cxnSp>
        <p:nvCxnSpPr>
          <p:cNvPr id="58" name="Straight Connector 57"/>
          <p:cNvCxnSpPr/>
          <p:nvPr/>
        </p:nvCxnSpPr>
        <p:spPr>
          <a:xfrm>
            <a:off x="3203848" y="2780928"/>
            <a:ext cx="0" cy="288032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300192" y="2708920"/>
            <a:ext cx="0" cy="288032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3347864" y="2708920"/>
            <a:ext cx="2880320" cy="2664296"/>
            <a:chOff x="3347864" y="2708920"/>
            <a:chExt cx="2880320" cy="2664296"/>
          </a:xfrm>
        </p:grpSpPr>
        <p:sp>
          <p:nvSpPr>
            <p:cNvPr id="33" name="Rounded Rectangle 32"/>
            <p:cNvSpPr/>
            <p:nvPr/>
          </p:nvSpPr>
          <p:spPr>
            <a:xfrm>
              <a:off x="3347864" y="3284984"/>
              <a:ext cx="1728192" cy="79208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 smtClean="0"/>
                <a:t>Transaction</a:t>
              </a:r>
              <a:endParaRPr lang="en-CA" sz="2400" b="1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508104" y="3356992"/>
              <a:ext cx="720080" cy="576064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700"/>
                </a:lnSpc>
              </a:pPr>
              <a:r>
                <a:rPr lang="en-CA" b="1" dirty="0" smtClean="0"/>
                <a:t>Write Log</a:t>
              </a:r>
              <a:endParaRPr lang="en-CA" b="1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347864" y="4581128"/>
              <a:ext cx="1800200" cy="792088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 smtClean="0"/>
                <a:t>Global Memory</a:t>
              </a:r>
              <a:endParaRPr lang="en-CA" sz="2400" b="1" dirty="0"/>
            </a:p>
          </p:txBody>
        </p:sp>
        <p:cxnSp>
          <p:nvCxnSpPr>
            <p:cNvPr id="37" name="Elbow Connector 9"/>
            <p:cNvCxnSpPr>
              <a:stCxn id="36" idx="0"/>
            </p:cNvCxnSpPr>
            <p:nvPr/>
          </p:nvCxnSpPr>
          <p:spPr>
            <a:xfrm rot="5400000" flipH="1" flipV="1">
              <a:off x="4301970" y="4239090"/>
              <a:ext cx="288032" cy="396044"/>
            </a:xfrm>
            <a:prstGeom prst="bentConnector2">
              <a:avLst/>
            </a:prstGeom>
            <a:ln w="762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3851920" y="2708920"/>
              <a:ext cx="16955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800" b="1" u="sng" dirty="0" smtClean="0"/>
                <a:t>Validation</a:t>
              </a:r>
              <a:endParaRPr lang="en-CA" sz="2800" b="1" u="sng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4644008" y="4077072"/>
              <a:ext cx="504056" cy="50405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3600" b="1" dirty="0" smtClean="0"/>
                <a:t>=</a:t>
              </a:r>
              <a:endParaRPr lang="en-CA" sz="3600" b="1" dirty="0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H="1">
              <a:off x="5148065" y="4322618"/>
              <a:ext cx="368563" cy="6482"/>
            </a:xfrm>
            <a:prstGeom prst="straightConnector1">
              <a:avLst/>
            </a:prstGeom>
            <a:ln w="762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5508104" y="4005064"/>
              <a:ext cx="720080" cy="576064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700"/>
                </a:lnSpc>
              </a:pPr>
              <a:r>
                <a:rPr lang="en-CA" b="1" dirty="0" smtClean="0"/>
                <a:t>Read Log</a:t>
              </a:r>
              <a:endParaRPr lang="en-CA" b="1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51520" y="2708920"/>
            <a:ext cx="2880320" cy="2664296"/>
            <a:chOff x="251520" y="2708920"/>
            <a:chExt cx="2880320" cy="2664296"/>
          </a:xfrm>
        </p:grpSpPr>
        <p:sp>
          <p:nvSpPr>
            <p:cNvPr id="6" name="Rectangle 5"/>
            <p:cNvSpPr/>
            <p:nvPr/>
          </p:nvSpPr>
          <p:spPr>
            <a:xfrm>
              <a:off x="2411760" y="4005064"/>
              <a:ext cx="720080" cy="576064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700"/>
                </a:lnSpc>
              </a:pPr>
              <a:r>
                <a:rPr lang="en-CA" b="1" dirty="0" smtClean="0"/>
                <a:t>Read Log</a:t>
              </a:r>
              <a:endParaRPr lang="en-CA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411760" y="3356992"/>
              <a:ext cx="720080" cy="576064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700"/>
                </a:lnSpc>
              </a:pPr>
              <a:r>
                <a:rPr lang="en-CA" b="1" dirty="0" smtClean="0"/>
                <a:t>Write Log</a:t>
              </a:r>
              <a:endParaRPr lang="en-CA" b="1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51520" y="4581128"/>
              <a:ext cx="1800200" cy="792088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 smtClean="0"/>
                <a:t>Global Memory</a:t>
              </a:r>
              <a:endParaRPr lang="en-CA" sz="2400" b="1" dirty="0"/>
            </a:p>
          </p:txBody>
        </p:sp>
        <p:cxnSp>
          <p:nvCxnSpPr>
            <p:cNvPr id="10" name="Elbow Connector 9"/>
            <p:cNvCxnSpPr>
              <a:stCxn id="8" idx="0"/>
              <a:endCxn id="6" idx="1"/>
            </p:cNvCxnSpPr>
            <p:nvPr/>
          </p:nvCxnSpPr>
          <p:spPr>
            <a:xfrm rot="5400000" flipH="1" flipV="1">
              <a:off x="1637674" y="3807042"/>
              <a:ext cx="288032" cy="1260140"/>
            </a:xfrm>
            <a:prstGeom prst="bentConnector2">
              <a:avLst/>
            </a:prstGeom>
            <a:ln w="762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endCxn id="7" idx="1"/>
            </p:cNvCxnSpPr>
            <p:nvPr/>
          </p:nvCxnSpPr>
          <p:spPr>
            <a:xfrm>
              <a:off x="1691680" y="3645024"/>
              <a:ext cx="720080" cy="0"/>
            </a:xfrm>
            <a:prstGeom prst="straightConnector1">
              <a:avLst/>
            </a:prstGeom>
            <a:ln w="762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971600" y="2708920"/>
              <a:ext cx="17197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800" b="1" u="sng" dirty="0" smtClean="0"/>
                <a:t>Execution </a:t>
              </a:r>
              <a:endParaRPr lang="en-CA" sz="2800" b="1" u="sng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51520" y="3284984"/>
              <a:ext cx="1728192" cy="79208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2400" b="1" dirty="0" smtClean="0"/>
                <a:t>Transaction</a:t>
              </a:r>
              <a:endParaRPr lang="en-CA" sz="2400" b="1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755576" y="4077072"/>
              <a:ext cx="0" cy="504056"/>
            </a:xfrm>
            <a:prstGeom prst="straightConnector1">
              <a:avLst/>
            </a:prstGeom>
            <a:ln w="7620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5004048" y="2492896"/>
            <a:ext cx="3888432" cy="2592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800" b="1" dirty="0" smtClean="0">
                <a:solidFill>
                  <a:schemeClr val="tx1"/>
                </a:solidFill>
              </a:rPr>
              <a:t>Memory Partition</a:t>
            </a:r>
            <a:endParaRPr lang="en-CA" sz="28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932040" y="2564904"/>
            <a:ext cx="3888432" cy="2592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800" b="1" dirty="0" smtClean="0">
                <a:solidFill>
                  <a:schemeClr val="tx1"/>
                </a:solidFill>
              </a:rPr>
              <a:t>Memory Partition</a:t>
            </a:r>
            <a:endParaRPr lang="en-CA" sz="28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860032" y="2636912"/>
            <a:ext cx="3888432" cy="2592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800" b="1" dirty="0" smtClean="0">
                <a:solidFill>
                  <a:schemeClr val="tx1"/>
                </a:solidFill>
              </a:rPr>
              <a:t>Memory Partition</a:t>
            </a:r>
            <a:endParaRPr lang="en-CA" sz="28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788024" y="2708920"/>
            <a:ext cx="3888432" cy="2592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800" b="1" dirty="0" smtClean="0">
                <a:solidFill>
                  <a:schemeClr val="tx1"/>
                </a:solidFill>
              </a:rPr>
              <a:t>Memory Partition</a:t>
            </a:r>
            <a:endParaRPr lang="en-CA" sz="28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716016" y="2780928"/>
            <a:ext cx="3888432" cy="2592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800" b="1" dirty="0" smtClean="0">
                <a:solidFill>
                  <a:schemeClr val="tx1"/>
                </a:solidFill>
              </a:rPr>
              <a:t>Memory Partition</a:t>
            </a:r>
            <a:endParaRPr lang="en-CA" sz="28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67544" y="2780928"/>
            <a:ext cx="3096344" cy="23762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800" b="1" dirty="0" smtClean="0">
                <a:solidFill>
                  <a:schemeClr val="tx1"/>
                </a:solidFill>
              </a:rPr>
              <a:t>SIMT Core</a:t>
            </a:r>
            <a:endParaRPr lang="en-CA" sz="28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95536" y="2852936"/>
            <a:ext cx="3096344" cy="23762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800" b="1" dirty="0" smtClean="0">
                <a:solidFill>
                  <a:schemeClr val="tx1"/>
                </a:solidFill>
              </a:rPr>
              <a:t>SIMT Core</a:t>
            </a:r>
            <a:endParaRPr lang="en-CA" sz="28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Kilo TM Implementation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323528" y="2924944"/>
            <a:ext cx="3096344" cy="23762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800" b="1" dirty="0" smtClean="0">
                <a:solidFill>
                  <a:schemeClr val="tx1"/>
                </a:solidFill>
              </a:rPr>
              <a:t>SIMT Core</a:t>
            </a:r>
            <a:endParaRPr lang="en-CA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4008" y="2852936"/>
            <a:ext cx="3888432" cy="2592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CA" sz="2800" b="1" dirty="0" smtClean="0">
                <a:solidFill>
                  <a:schemeClr val="tx1"/>
                </a:solidFill>
              </a:rPr>
              <a:t>Memory Partition</a:t>
            </a:r>
            <a:endParaRPr lang="en-CA" sz="2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3429000"/>
            <a:ext cx="1512168" cy="7200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/>
              <a:t>TM-Aware SIMT Stack</a:t>
            </a:r>
            <a:endParaRPr lang="en-CA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2195736" y="4437112"/>
            <a:ext cx="1080120" cy="72008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/>
              <a:t>TX-Log</a:t>
            </a:r>
          </a:p>
          <a:p>
            <a:pPr algn="ctr"/>
            <a:r>
              <a:rPr lang="en-CA" sz="2000" b="1" dirty="0" smtClean="0"/>
              <a:t>Unit</a:t>
            </a:r>
            <a:endParaRPr lang="en-CA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2195736" y="3501008"/>
            <a:ext cx="1080120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dirty="0" smtClean="0">
                <a:solidFill>
                  <a:schemeClr val="tx2"/>
                </a:solidFill>
              </a:rPr>
              <a:t>L1 Data Cache</a:t>
            </a:r>
            <a:endParaRPr lang="en-CA" sz="2000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60032" y="3501008"/>
            <a:ext cx="1224136" cy="72008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/>
              <a:t>Commit Unit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16216" y="3573016"/>
            <a:ext cx="1800200" cy="576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accent2">
                    <a:lumMod val="50000"/>
                  </a:schemeClr>
                </a:solidFill>
              </a:rPr>
              <a:t>L2 Cache</a:t>
            </a:r>
            <a:endParaRPr lang="en-CA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16216" y="4581128"/>
            <a:ext cx="1800200" cy="576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accent2">
                    <a:lumMod val="50000"/>
                  </a:schemeClr>
                </a:solidFill>
              </a:rPr>
              <a:t>DRAM</a:t>
            </a:r>
            <a:endParaRPr lang="en-CA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4" name="Straight Arrow Connector 13"/>
          <p:cNvCxnSpPr>
            <a:stCxn id="8" idx="0"/>
            <a:endCxn id="9" idx="2"/>
          </p:cNvCxnSpPr>
          <p:nvPr/>
        </p:nvCxnSpPr>
        <p:spPr>
          <a:xfrm flipV="1">
            <a:off x="2735796" y="4077072"/>
            <a:ext cx="0" cy="360040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headEnd type="triangle" w="lg" len="sm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3"/>
            <a:endCxn id="11" idx="1"/>
          </p:cNvCxnSpPr>
          <p:nvPr/>
        </p:nvCxnSpPr>
        <p:spPr>
          <a:xfrm>
            <a:off x="6084168" y="3861048"/>
            <a:ext cx="432048" cy="0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headEnd type="triangle" w="lg" len="sm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2"/>
            <a:endCxn id="12" idx="0"/>
          </p:cNvCxnSpPr>
          <p:nvPr/>
        </p:nvCxnSpPr>
        <p:spPr>
          <a:xfrm>
            <a:off x="7416316" y="4149080"/>
            <a:ext cx="0" cy="43204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headEnd type="triangle" w="lg" len="sm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851920" y="4005064"/>
            <a:ext cx="648072" cy="0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headEnd type="triangle" w="lg" len="sm"/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635896" y="3429000"/>
            <a:ext cx="288032" cy="288032"/>
          </a:xfrm>
          <a:prstGeom prst="line">
            <a:avLst/>
          </a:prstGeom>
          <a:ln w="76200" cap="rnd"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sp>
        <p:nvSpPr>
          <p:cNvPr id="30" name="Left-Right Arrow 29"/>
          <p:cNvSpPr/>
          <p:nvPr/>
        </p:nvSpPr>
        <p:spPr>
          <a:xfrm>
            <a:off x="3563888" y="3429000"/>
            <a:ext cx="1296144" cy="1152128"/>
          </a:xfrm>
          <a:prstGeom prst="leftRightArrow">
            <a:avLst>
              <a:gd name="adj1" fmla="val 50000"/>
              <a:gd name="adj2" fmla="val 30581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CA" sz="2000" b="1" dirty="0" smtClean="0"/>
              <a:t>Commit</a:t>
            </a:r>
          </a:p>
          <a:p>
            <a:pPr algn="ctr">
              <a:lnSpc>
                <a:spcPct val="80000"/>
              </a:lnSpc>
            </a:pPr>
            <a:r>
              <a:rPr lang="en-CA" sz="2000" b="1" dirty="0" smtClean="0"/>
              <a:t>Protocol</a:t>
            </a:r>
            <a:endParaRPr lang="en-CA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Efficiency Concerns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56992"/>
            <a:ext cx="8229600" cy="2985195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Scalar Transaction Management </a:t>
            </a:r>
          </a:p>
          <a:p>
            <a:pPr lvl="1"/>
            <a:r>
              <a:rPr lang="en-CA" dirty="0" smtClean="0"/>
              <a:t>Scalar Transaction fits SIMT Model</a:t>
            </a:r>
          </a:p>
          <a:p>
            <a:pPr lvl="1"/>
            <a:r>
              <a:rPr lang="en-CA" dirty="0" smtClean="0"/>
              <a:t>Simple Design</a:t>
            </a:r>
          </a:p>
          <a:p>
            <a:pPr lvl="1"/>
            <a:r>
              <a:rPr lang="en-CA" dirty="0" smtClean="0"/>
              <a:t>Poor Use of SIMD Memory Subsystem</a:t>
            </a:r>
          </a:p>
          <a:p>
            <a:r>
              <a:rPr lang="en-CA" dirty="0" smtClean="0"/>
              <a:t>Rereading every memory location</a:t>
            </a:r>
          </a:p>
          <a:p>
            <a:pPr lvl="1"/>
            <a:r>
              <a:rPr lang="en-CA" dirty="0" smtClean="0"/>
              <a:t>Memory access takes energy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8</a:t>
            </a:fld>
            <a:endParaRPr lang="en-CA" dirty="0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6274159" y="1340768"/>
            <a:ext cx="1485728" cy="1717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4389438">
              <a:lnSpc>
                <a:spcPct val="80000"/>
              </a:lnSpc>
            </a:pPr>
            <a:r>
              <a:rPr lang="en-US" sz="6000" b="1" dirty="0" smtClean="0">
                <a:solidFill>
                  <a:srgbClr val="FF0000"/>
                </a:solidFill>
              </a:rPr>
              <a:t>2X </a:t>
            </a:r>
            <a:endParaRPr lang="en-US" sz="6000" b="1" dirty="0">
              <a:solidFill>
                <a:srgbClr val="FF0000"/>
              </a:solidFill>
            </a:endParaRPr>
          </a:p>
          <a:p>
            <a:pPr algn="ctr" defTabSz="4389438">
              <a:lnSpc>
                <a:spcPct val="8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Energy</a:t>
            </a:r>
            <a:endParaRPr lang="en-US" sz="3600" b="1" dirty="0">
              <a:solidFill>
                <a:srgbClr val="FF0000"/>
              </a:solidFill>
            </a:endParaRPr>
          </a:p>
          <a:p>
            <a:pPr algn="ctr" defTabSz="4389438">
              <a:lnSpc>
                <a:spcPct val="8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Usage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807546" y="1340768"/>
            <a:ext cx="1951175" cy="186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4389438">
              <a:lnSpc>
                <a:spcPct val="80000"/>
              </a:lnSpc>
            </a:pPr>
            <a:r>
              <a:rPr lang="en-US" sz="6000" b="1" dirty="0">
                <a:solidFill>
                  <a:srgbClr val="009900"/>
                </a:solidFill>
              </a:rPr>
              <a:t>128X </a:t>
            </a:r>
          </a:p>
          <a:p>
            <a:pPr algn="ctr" defTabSz="4389438">
              <a:lnSpc>
                <a:spcPct val="70000"/>
              </a:lnSpc>
            </a:pPr>
            <a:r>
              <a:rPr lang="en-US" sz="3200" b="1" dirty="0">
                <a:solidFill>
                  <a:srgbClr val="009900"/>
                </a:solidFill>
              </a:rPr>
              <a:t>Speedup </a:t>
            </a:r>
          </a:p>
          <a:p>
            <a:pPr algn="ctr" defTabSz="4389438">
              <a:lnSpc>
                <a:spcPct val="70000"/>
              </a:lnSpc>
            </a:pPr>
            <a:r>
              <a:rPr lang="en-US" sz="3200" b="1" dirty="0">
                <a:solidFill>
                  <a:srgbClr val="009900"/>
                </a:solidFill>
              </a:rPr>
              <a:t>over </a:t>
            </a:r>
          </a:p>
          <a:p>
            <a:pPr algn="ctr" defTabSz="4389438">
              <a:lnSpc>
                <a:spcPct val="70000"/>
              </a:lnSpc>
            </a:pPr>
            <a:r>
              <a:rPr lang="en-US" sz="3200" b="1" dirty="0">
                <a:solidFill>
                  <a:srgbClr val="009900"/>
                </a:solidFill>
              </a:rPr>
              <a:t>CG-Locks</a:t>
            </a:r>
            <a:endParaRPr lang="en-US" sz="3600" b="1" dirty="0">
              <a:solidFill>
                <a:srgbClr val="009900"/>
              </a:solidFill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3419872" y="1340768"/>
            <a:ext cx="2101857" cy="1618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4389438">
              <a:lnSpc>
                <a:spcPct val="80000"/>
              </a:lnSpc>
            </a:pPr>
            <a:r>
              <a:rPr lang="en-US" sz="6000" b="1" dirty="0" smtClean="0">
                <a:solidFill>
                  <a:srgbClr val="FF9900"/>
                </a:solidFill>
              </a:rPr>
              <a:t>40% </a:t>
            </a:r>
            <a:endParaRPr lang="en-US" sz="6000" b="1" dirty="0">
              <a:solidFill>
                <a:srgbClr val="FF9900"/>
              </a:solidFill>
            </a:endParaRPr>
          </a:p>
          <a:p>
            <a:pPr algn="ctr" defTabSz="4389438">
              <a:lnSpc>
                <a:spcPct val="80000"/>
              </a:lnSpc>
            </a:pPr>
            <a:r>
              <a:rPr lang="en-US" sz="3600" b="1" dirty="0">
                <a:solidFill>
                  <a:srgbClr val="FF9900"/>
                </a:solidFill>
              </a:rPr>
              <a:t>FG-Locks</a:t>
            </a:r>
          </a:p>
          <a:p>
            <a:pPr algn="ctr" defTabSz="4389438">
              <a:lnSpc>
                <a:spcPct val="80000"/>
              </a:lnSpc>
            </a:pPr>
            <a:r>
              <a:rPr lang="en-US" sz="2800" b="1" dirty="0">
                <a:solidFill>
                  <a:srgbClr val="FF9900"/>
                </a:solidFill>
              </a:rPr>
              <a:t>Performance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Inefficiency from </a:t>
            </a:r>
            <a:br>
              <a:rPr lang="en-CA" dirty="0" smtClean="0"/>
            </a:br>
            <a:r>
              <a:rPr lang="en-CA" dirty="0" smtClean="0"/>
              <a:t>Scalar Transaction Management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10A8-BFF3-45FC-8604-83940F506632}" type="slidenum">
              <a:rPr lang="en-CA" smtClean="0"/>
              <a:pPr/>
              <a:t>9</a:t>
            </a:fld>
            <a:endParaRPr lang="en-CA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8531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Kilo TM ignores GPU thread hierarchy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Excessive Control Message Traffic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Scalar Validation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and Commit </a:t>
            </a:r>
            <a:b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</a:b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  <a:sym typeface="Wingdings" pitchFamily="2" charset="2"/>
              </a:rPr>
              <a:t>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Poor L2 Bandwidth Utilization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Simplify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HW Design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, but 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Cost Energy</a:t>
            </a:r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1187624" y="2564904"/>
            <a:ext cx="7296150" cy="1066800"/>
            <a:chOff x="720" y="1680"/>
            <a:chExt cx="4596" cy="672"/>
          </a:xfrm>
        </p:grpSpPr>
        <p:grpSp>
          <p:nvGrpSpPr>
            <p:cNvPr id="7" name="Group 18"/>
            <p:cNvGrpSpPr>
              <a:grpSpLocks/>
            </p:cNvGrpSpPr>
            <p:nvPr/>
          </p:nvGrpSpPr>
          <p:grpSpPr bwMode="auto">
            <a:xfrm>
              <a:off x="720" y="1680"/>
              <a:ext cx="960" cy="672"/>
              <a:chOff x="720" y="1680"/>
              <a:chExt cx="960" cy="672"/>
            </a:xfrm>
          </p:grpSpPr>
          <p:sp>
            <p:nvSpPr>
              <p:cNvPr id="29" name="Rectangle 4"/>
              <p:cNvSpPr>
                <a:spLocks noChangeArrowheads="1"/>
              </p:cNvSpPr>
              <p:nvPr/>
            </p:nvSpPr>
            <p:spPr bwMode="auto">
              <a:xfrm>
                <a:off x="720" y="1920"/>
                <a:ext cx="432" cy="384"/>
              </a:xfrm>
              <a:prstGeom prst="rect">
                <a:avLst/>
              </a:prstGeom>
              <a:solidFill>
                <a:srgbClr val="00006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b="1">
                    <a:solidFill>
                      <a:schemeClr val="bg1"/>
                    </a:solidFill>
                  </a:rPr>
                  <a:t>SIMT</a:t>
                </a:r>
              </a:p>
              <a:p>
                <a:pPr algn="ctr"/>
                <a:r>
                  <a:rPr lang="en-US" b="1">
                    <a:solidFill>
                      <a:schemeClr val="bg1"/>
                    </a:solidFill>
                  </a:rPr>
                  <a:t>Core</a:t>
                </a:r>
              </a:p>
            </p:txBody>
          </p:sp>
          <p:sp>
            <p:nvSpPr>
              <p:cNvPr id="30" name="Rectangle 5"/>
              <p:cNvSpPr>
                <a:spLocks noChangeArrowheads="1"/>
              </p:cNvSpPr>
              <p:nvPr/>
            </p:nvSpPr>
            <p:spPr bwMode="auto">
              <a:xfrm>
                <a:off x="1392" y="1872"/>
                <a:ext cx="288" cy="192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b="1">
                    <a:solidFill>
                      <a:schemeClr val="bg1"/>
                    </a:solidFill>
                  </a:rPr>
                  <a:t>CU</a:t>
                </a:r>
              </a:p>
            </p:txBody>
          </p:sp>
          <p:sp>
            <p:nvSpPr>
              <p:cNvPr id="31" name="Rectangle 6"/>
              <p:cNvSpPr>
                <a:spLocks noChangeArrowheads="1"/>
              </p:cNvSpPr>
              <p:nvPr/>
            </p:nvSpPr>
            <p:spPr bwMode="auto">
              <a:xfrm>
                <a:off x="1392" y="2160"/>
                <a:ext cx="288" cy="192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b="1">
                    <a:solidFill>
                      <a:schemeClr val="bg1"/>
                    </a:solidFill>
                  </a:rPr>
                  <a:t>CU</a:t>
                </a:r>
              </a:p>
            </p:txBody>
          </p:sp>
          <p:cxnSp>
            <p:nvCxnSpPr>
              <p:cNvPr id="32" name="AutoShape 8"/>
              <p:cNvCxnSpPr>
                <a:cxnSpLocks noChangeShapeType="1"/>
                <a:stCxn id="29" idx="3"/>
                <a:endCxn id="30" idx="1"/>
              </p:cNvCxnSpPr>
              <p:nvPr/>
            </p:nvCxnSpPr>
            <p:spPr bwMode="auto">
              <a:xfrm flipV="1">
                <a:off x="1152" y="1968"/>
                <a:ext cx="240" cy="14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3" name="AutoShape 9"/>
              <p:cNvCxnSpPr>
                <a:cxnSpLocks noChangeShapeType="1"/>
                <a:stCxn id="29" idx="3"/>
                <a:endCxn id="31" idx="1"/>
              </p:cNvCxnSpPr>
              <p:nvPr/>
            </p:nvCxnSpPr>
            <p:spPr bwMode="auto">
              <a:xfrm>
                <a:off x="1152" y="2112"/>
                <a:ext cx="240" cy="14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34" name="Text Box 17"/>
              <p:cNvSpPr txBox="1">
                <a:spLocks noChangeArrowheads="1"/>
              </p:cNvSpPr>
              <p:nvPr/>
            </p:nvSpPr>
            <p:spPr bwMode="auto">
              <a:xfrm>
                <a:off x="816" y="1680"/>
                <a:ext cx="7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u="sng"/>
                  <a:t>Send-Log</a:t>
                </a:r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1920" y="1680"/>
              <a:ext cx="964" cy="672"/>
              <a:chOff x="1920" y="1680"/>
              <a:chExt cx="964" cy="672"/>
            </a:xfrm>
          </p:grpSpPr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432" cy="384"/>
              </a:xfrm>
              <a:prstGeom prst="rect">
                <a:avLst/>
              </a:prstGeom>
              <a:solidFill>
                <a:srgbClr val="00006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b="1">
                    <a:solidFill>
                      <a:schemeClr val="bg1"/>
                    </a:solidFill>
                  </a:rPr>
                  <a:t>SIMT</a:t>
                </a:r>
              </a:p>
              <a:p>
                <a:pPr algn="ctr"/>
                <a:r>
                  <a:rPr lang="en-US" b="1">
                    <a:solidFill>
                      <a:schemeClr val="bg1"/>
                    </a:solidFill>
                  </a:rPr>
                  <a:t>Core</a:t>
                </a:r>
              </a:p>
            </p:txBody>
          </p:sp>
          <p:sp>
            <p:nvSpPr>
              <p:cNvPr id="24" name="Rectangle 21"/>
              <p:cNvSpPr>
                <a:spLocks noChangeArrowheads="1"/>
              </p:cNvSpPr>
              <p:nvPr/>
            </p:nvSpPr>
            <p:spPr bwMode="auto">
              <a:xfrm>
                <a:off x="2592" y="1872"/>
                <a:ext cx="288" cy="192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b="1">
                    <a:solidFill>
                      <a:schemeClr val="bg1"/>
                    </a:solidFill>
                  </a:rPr>
                  <a:t>CU</a:t>
                </a:r>
              </a:p>
            </p:txBody>
          </p:sp>
          <p:sp>
            <p:nvSpPr>
              <p:cNvPr id="25" name="Rectangle 22"/>
              <p:cNvSpPr>
                <a:spLocks noChangeArrowheads="1"/>
              </p:cNvSpPr>
              <p:nvPr/>
            </p:nvSpPr>
            <p:spPr bwMode="auto">
              <a:xfrm>
                <a:off x="2592" y="2160"/>
                <a:ext cx="288" cy="192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b="1">
                    <a:solidFill>
                      <a:schemeClr val="bg1"/>
                    </a:solidFill>
                  </a:rPr>
                  <a:t>CU</a:t>
                </a:r>
              </a:p>
            </p:txBody>
          </p:sp>
          <p:cxnSp>
            <p:nvCxnSpPr>
              <p:cNvPr id="26" name="AutoShape 23"/>
              <p:cNvCxnSpPr>
                <a:cxnSpLocks noChangeShapeType="1"/>
                <a:stCxn id="24" idx="1"/>
                <a:endCxn id="23" idx="3"/>
              </p:cNvCxnSpPr>
              <p:nvPr/>
            </p:nvCxnSpPr>
            <p:spPr bwMode="auto">
              <a:xfrm flipH="1">
                <a:off x="2352" y="1968"/>
                <a:ext cx="240" cy="14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7" name="AutoShape 24"/>
              <p:cNvCxnSpPr>
                <a:cxnSpLocks noChangeShapeType="1"/>
                <a:stCxn id="25" idx="1"/>
                <a:endCxn id="23" idx="3"/>
              </p:cNvCxnSpPr>
              <p:nvPr/>
            </p:nvCxnSpPr>
            <p:spPr bwMode="auto">
              <a:xfrm flipH="1" flipV="1">
                <a:off x="2352" y="2112"/>
                <a:ext cx="240" cy="14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28" name="Text Box 25"/>
              <p:cNvSpPr txBox="1">
                <a:spLocks noChangeArrowheads="1"/>
              </p:cNvSpPr>
              <p:nvPr/>
            </p:nvSpPr>
            <p:spPr bwMode="auto">
              <a:xfrm>
                <a:off x="1920" y="1680"/>
                <a:ext cx="9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u="sng"/>
                  <a:t>CU-Pass/Fail</a:t>
                </a:r>
              </a:p>
            </p:txBody>
          </p:sp>
        </p:grpSp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3120" y="1680"/>
              <a:ext cx="960" cy="672"/>
              <a:chOff x="3120" y="1680"/>
              <a:chExt cx="960" cy="672"/>
            </a:xfrm>
          </p:grpSpPr>
          <p:sp>
            <p:nvSpPr>
              <p:cNvPr id="17" name="Rectangle 28"/>
              <p:cNvSpPr>
                <a:spLocks noChangeArrowheads="1"/>
              </p:cNvSpPr>
              <p:nvPr/>
            </p:nvSpPr>
            <p:spPr bwMode="auto">
              <a:xfrm>
                <a:off x="3120" y="1920"/>
                <a:ext cx="432" cy="384"/>
              </a:xfrm>
              <a:prstGeom prst="rect">
                <a:avLst/>
              </a:prstGeom>
              <a:solidFill>
                <a:srgbClr val="00006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b="1">
                    <a:solidFill>
                      <a:schemeClr val="bg1"/>
                    </a:solidFill>
                  </a:rPr>
                  <a:t>SIMT</a:t>
                </a:r>
              </a:p>
              <a:p>
                <a:pPr algn="ctr"/>
                <a:r>
                  <a:rPr lang="en-US" b="1">
                    <a:solidFill>
                      <a:schemeClr val="bg1"/>
                    </a:solidFill>
                  </a:rPr>
                  <a:t>Core</a:t>
                </a:r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/>
            </p:nvSpPr>
            <p:spPr bwMode="auto">
              <a:xfrm>
                <a:off x="3792" y="1872"/>
                <a:ext cx="288" cy="192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b="1">
                    <a:solidFill>
                      <a:schemeClr val="bg1"/>
                    </a:solidFill>
                  </a:rPr>
                  <a:t>CU</a:t>
                </a:r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/>
            </p:nvSpPr>
            <p:spPr bwMode="auto">
              <a:xfrm>
                <a:off x="3792" y="2160"/>
                <a:ext cx="288" cy="192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b="1">
                    <a:solidFill>
                      <a:schemeClr val="bg1"/>
                    </a:solidFill>
                  </a:rPr>
                  <a:t>CU</a:t>
                </a:r>
              </a:p>
            </p:txBody>
          </p:sp>
          <p:cxnSp>
            <p:nvCxnSpPr>
              <p:cNvPr id="20" name="AutoShape 31"/>
              <p:cNvCxnSpPr>
                <a:cxnSpLocks noChangeShapeType="1"/>
                <a:stCxn id="17" idx="3"/>
                <a:endCxn id="18" idx="1"/>
              </p:cNvCxnSpPr>
              <p:nvPr/>
            </p:nvCxnSpPr>
            <p:spPr bwMode="auto">
              <a:xfrm flipV="1">
                <a:off x="3552" y="1968"/>
                <a:ext cx="240" cy="14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1" name="AutoShape 32"/>
              <p:cNvCxnSpPr>
                <a:cxnSpLocks noChangeShapeType="1"/>
                <a:stCxn id="17" idx="3"/>
                <a:endCxn id="19" idx="1"/>
              </p:cNvCxnSpPr>
              <p:nvPr/>
            </p:nvCxnSpPr>
            <p:spPr bwMode="auto">
              <a:xfrm>
                <a:off x="3552" y="2112"/>
                <a:ext cx="240" cy="14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22" name="Text Box 33"/>
              <p:cNvSpPr txBox="1">
                <a:spLocks noChangeArrowheads="1"/>
              </p:cNvSpPr>
              <p:nvPr/>
            </p:nvSpPr>
            <p:spPr bwMode="auto">
              <a:xfrm>
                <a:off x="3120" y="1680"/>
                <a:ext cx="93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u="sng"/>
                  <a:t>TX-Outcome</a:t>
                </a:r>
              </a:p>
            </p:txBody>
          </p:sp>
        </p:grpSp>
        <p:grpSp>
          <p:nvGrpSpPr>
            <p:cNvPr id="10" name="Group 34"/>
            <p:cNvGrpSpPr>
              <a:grpSpLocks/>
            </p:cNvGrpSpPr>
            <p:nvPr/>
          </p:nvGrpSpPr>
          <p:grpSpPr bwMode="auto">
            <a:xfrm>
              <a:off x="4320" y="1680"/>
              <a:ext cx="996" cy="672"/>
              <a:chOff x="1920" y="1680"/>
              <a:chExt cx="996" cy="672"/>
            </a:xfrm>
          </p:grpSpPr>
          <p:sp>
            <p:nvSpPr>
              <p:cNvPr id="11" name="Rectangle 3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432" cy="384"/>
              </a:xfrm>
              <a:prstGeom prst="rect">
                <a:avLst/>
              </a:prstGeom>
              <a:solidFill>
                <a:srgbClr val="000066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b="1">
                    <a:solidFill>
                      <a:schemeClr val="bg1"/>
                    </a:solidFill>
                  </a:rPr>
                  <a:t>SIMT</a:t>
                </a:r>
              </a:p>
              <a:p>
                <a:pPr algn="ctr"/>
                <a:r>
                  <a:rPr lang="en-US" b="1">
                    <a:solidFill>
                      <a:schemeClr val="bg1"/>
                    </a:solidFill>
                  </a:rPr>
                  <a:t>Core</a:t>
                </a:r>
              </a:p>
            </p:txBody>
          </p:sp>
          <p:sp>
            <p:nvSpPr>
              <p:cNvPr id="12" name="Rectangle 36"/>
              <p:cNvSpPr>
                <a:spLocks noChangeArrowheads="1"/>
              </p:cNvSpPr>
              <p:nvPr/>
            </p:nvSpPr>
            <p:spPr bwMode="auto">
              <a:xfrm>
                <a:off x="2592" y="1872"/>
                <a:ext cx="288" cy="192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b="1">
                    <a:solidFill>
                      <a:schemeClr val="bg1"/>
                    </a:solidFill>
                  </a:rPr>
                  <a:t>CU</a:t>
                </a:r>
              </a:p>
            </p:txBody>
          </p:sp>
          <p:sp>
            <p:nvSpPr>
              <p:cNvPr id="13" name="Rectangle 37"/>
              <p:cNvSpPr>
                <a:spLocks noChangeArrowheads="1"/>
              </p:cNvSpPr>
              <p:nvPr/>
            </p:nvSpPr>
            <p:spPr bwMode="auto">
              <a:xfrm>
                <a:off x="2592" y="2160"/>
                <a:ext cx="288" cy="192"/>
              </a:xfrm>
              <a:prstGeom prst="rect">
                <a:avLst/>
              </a:prstGeom>
              <a:solidFill>
                <a:srgbClr val="0099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b="1">
                    <a:solidFill>
                      <a:schemeClr val="bg1"/>
                    </a:solidFill>
                  </a:rPr>
                  <a:t>CU</a:t>
                </a:r>
              </a:p>
            </p:txBody>
          </p:sp>
          <p:cxnSp>
            <p:nvCxnSpPr>
              <p:cNvPr id="14" name="AutoShape 38"/>
              <p:cNvCxnSpPr>
                <a:cxnSpLocks noChangeShapeType="1"/>
                <a:stCxn id="12" idx="1"/>
                <a:endCxn id="11" idx="3"/>
              </p:cNvCxnSpPr>
              <p:nvPr/>
            </p:nvCxnSpPr>
            <p:spPr bwMode="auto">
              <a:xfrm flipH="1">
                <a:off x="2352" y="1968"/>
                <a:ext cx="240" cy="14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5" name="AutoShape 39"/>
              <p:cNvCxnSpPr>
                <a:cxnSpLocks noChangeShapeType="1"/>
                <a:stCxn id="13" idx="1"/>
                <a:endCxn id="11" idx="3"/>
              </p:cNvCxnSpPr>
              <p:nvPr/>
            </p:nvCxnSpPr>
            <p:spPr bwMode="auto">
              <a:xfrm flipH="1" flipV="1">
                <a:off x="2352" y="2112"/>
                <a:ext cx="240" cy="14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16" name="Text Box 40"/>
              <p:cNvSpPr txBox="1">
                <a:spLocks noChangeArrowheads="1"/>
              </p:cNvSpPr>
              <p:nvPr/>
            </p:nvSpPr>
            <p:spPr bwMode="auto">
              <a:xfrm>
                <a:off x="1920" y="1680"/>
                <a:ext cx="9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u="sng"/>
                  <a:t>Commit Done</a:t>
                </a:r>
              </a:p>
            </p:txBody>
          </p:sp>
        </p:grpSp>
      </p:grpSp>
      <p:sp>
        <p:nvSpPr>
          <p:cNvPr id="35" name="Rectangle 42"/>
          <p:cNvSpPr>
            <a:spLocks noChangeArrowheads="1"/>
          </p:cNvSpPr>
          <p:nvPr/>
        </p:nvSpPr>
        <p:spPr bwMode="auto">
          <a:xfrm>
            <a:off x="2864024" y="2564904"/>
            <a:ext cx="5791200" cy="1143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Energy Efficient GPU TM via Space-Time Opt.</a:t>
            </a:r>
            <a:endParaRPr lang="en-CA"/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Wilson Fung</a:t>
            </a:r>
            <a:endParaRPr lang="en-CA"/>
          </a:p>
        </p:txBody>
      </p:sp>
      <p:grpSp>
        <p:nvGrpSpPr>
          <p:cNvPr id="51" name="Group 50"/>
          <p:cNvGrpSpPr/>
          <p:nvPr/>
        </p:nvGrpSpPr>
        <p:grpSpPr>
          <a:xfrm>
            <a:off x="1187624" y="4581128"/>
            <a:ext cx="5836096" cy="1079835"/>
            <a:chOff x="1187624" y="4581128"/>
            <a:chExt cx="5836096" cy="1079835"/>
          </a:xfrm>
        </p:grpSpPr>
        <p:sp>
          <p:nvSpPr>
            <p:cNvPr id="37" name="Rectangle 44"/>
            <p:cNvSpPr>
              <a:spLocks noChangeArrowheads="1"/>
            </p:cNvSpPr>
            <p:nvPr/>
          </p:nvSpPr>
          <p:spPr bwMode="auto">
            <a:xfrm>
              <a:off x="1187624" y="4725507"/>
              <a:ext cx="1371600" cy="794085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Commit</a:t>
              </a:r>
            </a:p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Unit</a:t>
              </a:r>
            </a:p>
          </p:txBody>
        </p:sp>
        <p:sp>
          <p:nvSpPr>
            <p:cNvPr id="38" name="Rectangle 45"/>
            <p:cNvSpPr>
              <a:spLocks noChangeArrowheads="1"/>
            </p:cNvSpPr>
            <p:nvPr/>
          </p:nvSpPr>
          <p:spPr bwMode="auto">
            <a:xfrm>
              <a:off x="5652120" y="4581128"/>
              <a:ext cx="1371600" cy="1079835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 b="1"/>
                <a:t>Last</a:t>
              </a:r>
            </a:p>
            <a:p>
              <a:pPr algn="ctr"/>
              <a:r>
                <a:rPr lang="en-US" sz="2400" b="1"/>
                <a:t>Level </a:t>
              </a:r>
            </a:p>
            <a:p>
              <a:pPr algn="ctr"/>
              <a:r>
                <a:rPr lang="en-US" sz="2400" b="1"/>
                <a:t>Cache</a:t>
              </a:r>
            </a:p>
          </p:txBody>
        </p:sp>
        <p:sp>
          <p:nvSpPr>
            <p:cNvPr id="39" name="Rectangle 46"/>
            <p:cNvSpPr>
              <a:spLocks noChangeArrowheads="1"/>
            </p:cNvSpPr>
            <p:nvPr/>
          </p:nvSpPr>
          <p:spPr bwMode="auto">
            <a:xfrm rot="16200000">
              <a:off x="4921703" y="4930546"/>
              <a:ext cx="1079835" cy="381000"/>
            </a:xfrm>
            <a:prstGeom prst="rect">
              <a:avLst/>
            </a:prstGeom>
            <a:solidFill>
              <a:srgbClr val="6600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32 B Port</a:t>
              </a:r>
            </a:p>
          </p:txBody>
        </p:sp>
        <p:sp>
          <p:nvSpPr>
            <p:cNvPr id="40" name="Rectangle 47"/>
            <p:cNvSpPr>
              <a:spLocks noChangeArrowheads="1"/>
            </p:cNvSpPr>
            <p:nvPr/>
          </p:nvSpPr>
          <p:spPr bwMode="auto">
            <a:xfrm>
              <a:off x="3016424" y="4942076"/>
              <a:ext cx="304800" cy="28875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4B</a:t>
              </a:r>
            </a:p>
          </p:txBody>
        </p:sp>
        <p:sp>
          <p:nvSpPr>
            <p:cNvPr id="41" name="Rectangle 48"/>
            <p:cNvSpPr>
              <a:spLocks noChangeArrowheads="1"/>
            </p:cNvSpPr>
            <p:nvPr/>
          </p:nvSpPr>
          <p:spPr bwMode="auto">
            <a:xfrm>
              <a:off x="3321224" y="4942076"/>
              <a:ext cx="304800" cy="28875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4B</a:t>
              </a:r>
            </a:p>
          </p:txBody>
        </p:sp>
        <p:sp>
          <p:nvSpPr>
            <p:cNvPr id="42" name="Rectangle 49"/>
            <p:cNvSpPr>
              <a:spLocks noChangeArrowheads="1"/>
            </p:cNvSpPr>
            <p:nvPr/>
          </p:nvSpPr>
          <p:spPr bwMode="auto">
            <a:xfrm>
              <a:off x="4204320" y="4942076"/>
              <a:ext cx="304800" cy="28875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4B</a:t>
              </a:r>
            </a:p>
          </p:txBody>
        </p:sp>
        <p:sp>
          <p:nvSpPr>
            <p:cNvPr id="43" name="Rectangle 50"/>
            <p:cNvSpPr>
              <a:spLocks noChangeArrowheads="1"/>
            </p:cNvSpPr>
            <p:nvPr/>
          </p:nvSpPr>
          <p:spPr bwMode="auto">
            <a:xfrm>
              <a:off x="4509120" y="4942076"/>
              <a:ext cx="304800" cy="288758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4B</a:t>
              </a:r>
            </a:p>
          </p:txBody>
        </p:sp>
        <p:sp>
          <p:nvSpPr>
            <p:cNvPr id="44" name="Line 52"/>
            <p:cNvSpPr>
              <a:spLocks noChangeShapeType="1"/>
            </p:cNvSpPr>
            <p:nvPr/>
          </p:nvSpPr>
          <p:spPr bwMode="auto">
            <a:xfrm>
              <a:off x="2635424" y="5086455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Line 53"/>
            <p:cNvSpPr>
              <a:spLocks noChangeShapeType="1"/>
            </p:cNvSpPr>
            <p:nvPr/>
          </p:nvSpPr>
          <p:spPr bwMode="auto">
            <a:xfrm>
              <a:off x="4890120" y="5086455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3707904" y="5085184"/>
              <a:ext cx="432048" cy="0"/>
            </a:xfrm>
            <a:prstGeom prst="line">
              <a:avLst/>
            </a:prstGeom>
            <a:ln w="762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5" grpId="0" uiExpan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24382</TotalTime>
  <Words>2213</Words>
  <Application>Microsoft Office PowerPoint</Application>
  <PresentationFormat>On-screen Show (4:3)</PresentationFormat>
  <Paragraphs>724</Paragraphs>
  <Slides>35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Energy Efficient  GPU Transactional Memory  via Space-Time Optimizations</vt:lpstr>
      <vt:lpstr>Why TM for GPU? </vt:lpstr>
      <vt:lpstr>Why TM for GPU?</vt:lpstr>
      <vt:lpstr>TM for GPU: Energy Overhead</vt:lpstr>
      <vt:lpstr>Warp-Level  Transaction Management</vt:lpstr>
      <vt:lpstr>Background: Kilo TM</vt:lpstr>
      <vt:lpstr>Kilo TM Implementation</vt:lpstr>
      <vt:lpstr>Efficiency Concerns</vt:lpstr>
      <vt:lpstr>Inefficiency from  Scalar Transaction Management</vt:lpstr>
      <vt:lpstr>Warp Level Transaction Management</vt:lpstr>
      <vt:lpstr>Warp Level Transaction Management: Aggregate Control Messages</vt:lpstr>
      <vt:lpstr>Warp Level Transaction Management:  Validation and Commit Coalescing</vt:lpstr>
      <vt:lpstr>Intra-Warp Conflict</vt:lpstr>
      <vt:lpstr>Intra-Warp Conflict Resolution</vt:lpstr>
      <vt:lpstr>Intra-Warp Conflict Resolution: 2-Phase Parallel Conflict Resolution</vt:lpstr>
      <vt:lpstr>Intra-Warp Conflict Resolution: 2-Phase Parallel Conflict Resolution</vt:lpstr>
      <vt:lpstr>Intra-Warp Conflict Resolution: 2-Phase Parallel Conflict Resolution</vt:lpstr>
      <vt:lpstr>Warp Level Transaction Management Made Practical</vt:lpstr>
      <vt:lpstr>Temporal Conflict Detection</vt:lpstr>
      <vt:lpstr>Temporal Conflict Detection</vt:lpstr>
      <vt:lpstr>Temporal Conflict Detection</vt:lpstr>
      <vt:lpstr>Temporal Conflict Detection</vt:lpstr>
      <vt:lpstr>Temporal Conflict Detection Implementation</vt:lpstr>
      <vt:lpstr>Evaluation</vt:lpstr>
      <vt:lpstr>Results</vt:lpstr>
      <vt:lpstr>Summary</vt:lpstr>
      <vt:lpstr>BACKUP SLIDES</vt:lpstr>
      <vt:lpstr>Normalized Performance</vt:lpstr>
      <vt:lpstr>Normalized Energy Usage</vt:lpstr>
      <vt:lpstr>Intra-Warp Conflict Resolution: 2-Phase Parallel Conflict Resolution</vt:lpstr>
      <vt:lpstr>2PCR vs. SCR</vt:lpstr>
      <vt:lpstr>Spatial Locality among Transactions</vt:lpstr>
      <vt:lpstr>ABA Problem?</vt:lpstr>
      <vt:lpstr>ABA Problem?</vt:lpstr>
      <vt:lpstr>ABA Problem?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Energy-Efficient  GPU Tranactional Memory  via Space-Time Optimizations</dc:title>
  <dc:creator>wlfung</dc:creator>
  <cp:lastModifiedBy>wlfung</cp:lastModifiedBy>
  <cp:revision>65</cp:revision>
  <dcterms:created xsi:type="dcterms:W3CDTF">2013-07-24T12:27:11Z</dcterms:created>
  <dcterms:modified xsi:type="dcterms:W3CDTF">2013-12-16T00:37:59Z</dcterms:modified>
</cp:coreProperties>
</file>