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1" r:id="rId5"/>
    <p:sldId id="258" r:id="rId6"/>
    <p:sldId id="259"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452" autoAdjust="0"/>
  </p:normalViewPr>
  <p:slideViewPr>
    <p:cSldViewPr>
      <p:cViewPr>
        <p:scale>
          <a:sx n="50" d="100"/>
          <a:sy n="50" d="100"/>
        </p:scale>
        <p:origin x="-1086"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5/28/2009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5/28/2009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5/28/2009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5/28/2009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5/28/2009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5/28/2009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5/28/2009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5/28/2009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5/28/2009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5/28/2009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5/28/2009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5/28/2009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3’s Company Figures</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descr="C:\Documents and Settings\Tony\Desktop\MSR Paper\Figure Sources\jack-2.png"/>
          <p:cNvPicPr>
            <a:picLocks noChangeArrowheads="1"/>
          </p:cNvPicPr>
          <p:nvPr/>
        </p:nvPicPr>
        <p:blipFill>
          <a:blip r:embed="rId2" cstate="print"/>
          <a:srcRect t="3689" b="11067"/>
          <a:stretch>
            <a:fillRect/>
          </a:stretch>
        </p:blipFill>
        <p:spPr bwMode="auto">
          <a:xfrm>
            <a:off x="0" y="-13752"/>
            <a:ext cx="2926080" cy="1866908"/>
          </a:xfrm>
          <a:prstGeom prst="rect">
            <a:avLst/>
          </a:prstGeom>
          <a:noFill/>
        </p:spPr>
      </p:pic>
      <p:pic>
        <p:nvPicPr>
          <p:cNvPr id="1027" name="Picture 3" descr="C:\Documents and Settings\Tony\Desktop\MSR Paper\Figure Sources\larry.png"/>
          <p:cNvPicPr>
            <a:picLocks noChangeArrowheads="1"/>
          </p:cNvPicPr>
          <p:nvPr/>
        </p:nvPicPr>
        <p:blipFill>
          <a:blip r:embed="rId3" cstate="print"/>
          <a:srcRect t="14756"/>
          <a:stretch>
            <a:fillRect/>
          </a:stretch>
        </p:blipFill>
        <p:spPr bwMode="auto">
          <a:xfrm>
            <a:off x="6217920" y="0"/>
            <a:ext cx="2926080" cy="1866929"/>
          </a:xfrm>
          <a:prstGeom prst="rect">
            <a:avLst/>
          </a:prstGeom>
          <a:noFill/>
        </p:spPr>
      </p:pic>
      <p:pic>
        <p:nvPicPr>
          <p:cNvPr id="1028" name="Picture 4" descr="C:\Documents and Settings\Tony\Desktop\MSR Paper\Figure Sources\chrissy.png"/>
          <p:cNvPicPr>
            <a:picLocks noChangeArrowheads="1"/>
          </p:cNvPicPr>
          <p:nvPr/>
        </p:nvPicPr>
        <p:blipFill>
          <a:blip r:embed="rId4" cstate="print"/>
          <a:srcRect t="14756"/>
          <a:stretch>
            <a:fillRect/>
          </a:stretch>
        </p:blipFill>
        <p:spPr bwMode="auto">
          <a:xfrm>
            <a:off x="3124200" y="0"/>
            <a:ext cx="2926080" cy="1866929"/>
          </a:xfrm>
          <a:prstGeom prst="rect">
            <a:avLst/>
          </a:prstGeom>
          <a:noFill/>
        </p:spPr>
      </p:pic>
      <p:sp>
        <p:nvSpPr>
          <p:cNvPr id="7" name="TextBox 6"/>
          <p:cNvSpPr txBox="1"/>
          <p:nvPr/>
        </p:nvSpPr>
        <p:spPr>
          <a:xfrm>
            <a:off x="152400" y="2209800"/>
            <a:ext cx="8490209" cy="1477328"/>
          </a:xfrm>
          <a:prstGeom prst="rect">
            <a:avLst/>
          </a:prstGeom>
          <a:noFill/>
        </p:spPr>
        <p:txBody>
          <a:bodyPr wrap="none" rtlCol="0">
            <a:spAutoFit/>
          </a:bodyPr>
          <a:lstStyle/>
          <a:p>
            <a:r>
              <a:rPr lang="en-US" dirty="0" smtClean="0"/>
              <a:t>Figure 1. Three collaborators working over a shared workspace, and connected with one </a:t>
            </a:r>
          </a:p>
          <a:p>
            <a:r>
              <a:rPr lang="en-US" dirty="0" smtClean="0"/>
              <a:t>another through audio/video surrogates. Note the presence of the arm shadows for the </a:t>
            </a:r>
          </a:p>
          <a:p>
            <a:r>
              <a:rPr lang="en-US" dirty="0" smtClean="0"/>
              <a:t>collaborator in the center, and how they are propagated to remote workstations. Finally,</a:t>
            </a:r>
          </a:p>
          <a:p>
            <a:r>
              <a:rPr lang="en-US" dirty="0" smtClean="0"/>
              <a:t>observe that each collaborator sits on his/her own side of the table, and that spatial </a:t>
            </a:r>
          </a:p>
          <a:p>
            <a:r>
              <a:rPr lang="en-US" dirty="0" smtClean="0"/>
              <a:t>orientation of the distributed space is preserved.</a:t>
            </a:r>
          </a:p>
        </p:txBody>
      </p:sp>
      <p:sp>
        <p:nvSpPr>
          <p:cNvPr id="6" name="TextBox 5"/>
          <p:cNvSpPr txBox="1"/>
          <p:nvPr/>
        </p:nvSpPr>
        <p:spPr>
          <a:xfrm>
            <a:off x="609600" y="4648200"/>
            <a:ext cx="7162800" cy="1200329"/>
          </a:xfrm>
          <a:prstGeom prst="rect">
            <a:avLst/>
          </a:prstGeom>
          <a:noFill/>
        </p:spPr>
        <p:txBody>
          <a:bodyPr wrap="square" rtlCol="0">
            <a:spAutoFit/>
          </a:bodyPr>
          <a:lstStyle/>
          <a:p>
            <a:r>
              <a:rPr lang="en-US" dirty="0" smtClean="0"/>
              <a:t>Context: </a:t>
            </a:r>
            <a:r>
              <a:rPr lang="en-US" dirty="0" smtClean="0"/>
              <a:t>As illustrated in Figure 1, each workstation employs a touch-sensitive tabletop display as a collaborative workspace, as well as two physical surrogates that represent remote collaborators.  </a:t>
            </a:r>
          </a:p>
          <a:p>
            <a:endParaRPr 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descr="C:\Documents and Settings\Tony\Desktop\MSR Paper\Figure Sources\jack-2.png"/>
          <p:cNvPicPr>
            <a:picLocks noChangeAspect="1" noChangeArrowheads="1"/>
          </p:cNvPicPr>
          <p:nvPr/>
        </p:nvPicPr>
        <p:blipFill>
          <a:blip r:embed="rId2" cstate="print"/>
          <a:srcRect t="3689" b="11067"/>
          <a:stretch>
            <a:fillRect/>
          </a:stretch>
        </p:blipFill>
        <p:spPr bwMode="auto">
          <a:xfrm>
            <a:off x="1752600" y="0"/>
            <a:ext cx="2392680" cy="1526586"/>
          </a:xfrm>
          <a:prstGeom prst="rect">
            <a:avLst/>
          </a:prstGeom>
          <a:noFill/>
        </p:spPr>
      </p:pic>
      <p:pic>
        <p:nvPicPr>
          <p:cNvPr id="1027" name="Picture 3" descr="C:\Documents and Settings\Tony\Desktop\MSR Paper\Figure Sources\larry.png"/>
          <p:cNvPicPr>
            <a:picLocks noChangeAspect="1" noChangeArrowheads="1"/>
          </p:cNvPicPr>
          <p:nvPr/>
        </p:nvPicPr>
        <p:blipFill>
          <a:blip r:embed="rId3" cstate="print"/>
          <a:srcRect t="14756"/>
          <a:stretch>
            <a:fillRect/>
          </a:stretch>
        </p:blipFill>
        <p:spPr bwMode="auto">
          <a:xfrm>
            <a:off x="6751320" y="0"/>
            <a:ext cx="2392680" cy="1526603"/>
          </a:xfrm>
          <a:prstGeom prst="rect">
            <a:avLst/>
          </a:prstGeom>
          <a:noFill/>
        </p:spPr>
      </p:pic>
      <p:pic>
        <p:nvPicPr>
          <p:cNvPr id="1028" name="Picture 4" descr="C:\Documents and Settings\Tony\Desktop\MSR Paper\Figure Sources\chrissy.png"/>
          <p:cNvPicPr>
            <a:picLocks noChangeAspect="1" noChangeArrowheads="1"/>
          </p:cNvPicPr>
          <p:nvPr/>
        </p:nvPicPr>
        <p:blipFill>
          <a:blip r:embed="rId4" cstate="print"/>
          <a:srcRect t="14756"/>
          <a:stretch>
            <a:fillRect/>
          </a:stretch>
        </p:blipFill>
        <p:spPr bwMode="auto">
          <a:xfrm>
            <a:off x="4267200" y="0"/>
            <a:ext cx="2392680" cy="1526603"/>
          </a:xfrm>
          <a:prstGeom prst="rect">
            <a:avLst/>
          </a:prstGeom>
          <a:noFill/>
        </p:spPr>
      </p:pic>
      <p:sp>
        <p:nvSpPr>
          <p:cNvPr id="7" name="TextBox 6"/>
          <p:cNvSpPr txBox="1"/>
          <p:nvPr/>
        </p:nvSpPr>
        <p:spPr>
          <a:xfrm>
            <a:off x="152400" y="2209800"/>
            <a:ext cx="8490209" cy="1477328"/>
          </a:xfrm>
          <a:prstGeom prst="rect">
            <a:avLst/>
          </a:prstGeom>
          <a:noFill/>
        </p:spPr>
        <p:txBody>
          <a:bodyPr wrap="none" rtlCol="0">
            <a:spAutoFit/>
          </a:bodyPr>
          <a:lstStyle/>
          <a:p>
            <a:r>
              <a:rPr lang="en-US" dirty="0" smtClean="0"/>
              <a:t>Figure 1. Three collaborators working over a shared workspace, and connected with one </a:t>
            </a:r>
          </a:p>
          <a:p>
            <a:r>
              <a:rPr lang="en-US" dirty="0" smtClean="0"/>
              <a:t>another through audio/video surrogates. Note the presence of the arm shadows for the </a:t>
            </a:r>
          </a:p>
          <a:p>
            <a:r>
              <a:rPr lang="en-US" dirty="0" smtClean="0"/>
              <a:t>collaborator in the center, and how they are propagated to remote workstations. Finally,</a:t>
            </a:r>
          </a:p>
          <a:p>
            <a:r>
              <a:rPr lang="en-US" dirty="0" smtClean="0"/>
              <a:t>observe that each collaborator sits on his/her own side of the table, and that spatial </a:t>
            </a:r>
          </a:p>
          <a:p>
            <a:r>
              <a:rPr lang="en-US" dirty="0" smtClean="0"/>
              <a:t>orientation of the distributed space is preserved.</a:t>
            </a:r>
          </a:p>
        </p:txBody>
      </p:sp>
      <p:grpSp>
        <p:nvGrpSpPr>
          <p:cNvPr id="35" name="Group 34"/>
          <p:cNvGrpSpPr/>
          <p:nvPr/>
        </p:nvGrpSpPr>
        <p:grpSpPr>
          <a:xfrm>
            <a:off x="0" y="0"/>
            <a:ext cx="1600199" cy="1371601"/>
            <a:chOff x="304800" y="152400"/>
            <a:chExt cx="1295401" cy="1066802"/>
          </a:xfrm>
        </p:grpSpPr>
        <p:grpSp>
          <p:nvGrpSpPr>
            <p:cNvPr id="22" name="Group 76"/>
            <p:cNvGrpSpPr/>
            <p:nvPr/>
          </p:nvGrpSpPr>
          <p:grpSpPr>
            <a:xfrm rot="10800000">
              <a:off x="533400" y="152400"/>
              <a:ext cx="533400" cy="304801"/>
              <a:chOff x="1371600" y="1371600"/>
              <a:chExt cx="914400" cy="533400"/>
            </a:xfrm>
          </p:grpSpPr>
          <p:sp>
            <p:nvSpPr>
              <p:cNvPr id="32" name="Oval 31"/>
              <p:cNvSpPr/>
              <p:nvPr/>
            </p:nvSpPr>
            <p:spPr>
              <a:xfrm>
                <a:off x="1809344" y="1371600"/>
                <a:ext cx="76200" cy="1524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33" name="Oval 32"/>
              <p:cNvSpPr/>
              <p:nvPr/>
            </p:nvSpPr>
            <p:spPr>
              <a:xfrm>
                <a:off x="1371600" y="1447800"/>
                <a:ext cx="914400" cy="4572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34" name="Oval 33"/>
              <p:cNvSpPr/>
              <p:nvPr/>
            </p:nvSpPr>
            <p:spPr>
              <a:xfrm>
                <a:off x="1600200" y="1447800"/>
                <a:ext cx="457200" cy="4572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grpSp>
        <p:grpSp>
          <p:nvGrpSpPr>
            <p:cNvPr id="23" name="Group 44"/>
            <p:cNvGrpSpPr/>
            <p:nvPr/>
          </p:nvGrpSpPr>
          <p:grpSpPr>
            <a:xfrm>
              <a:off x="1295400" y="457201"/>
              <a:ext cx="304801" cy="533400"/>
              <a:chOff x="2133600" y="1676399"/>
              <a:chExt cx="304801" cy="533400"/>
            </a:xfrm>
          </p:grpSpPr>
          <p:sp>
            <p:nvSpPr>
              <p:cNvPr id="29" name="Oval 28"/>
              <p:cNvSpPr/>
              <p:nvPr/>
            </p:nvSpPr>
            <p:spPr>
              <a:xfrm rot="16200000">
                <a:off x="2154918" y="1888681"/>
                <a:ext cx="44450" cy="87086"/>
              </a:xfrm>
              <a:prstGeom prst="ellipse">
                <a:avLst/>
              </a:prstGeom>
              <a:blipFill dpi="0" rotWithShape="1">
                <a:blip r:embed="rId5"/>
                <a:srcRect/>
                <a:tile tx="0" ty="0" sx="100000" sy="100000" flip="none" algn="tl"/>
              </a:blipFill>
            </p:spPr>
            <p:style>
              <a:lnRef idx="0">
                <a:schemeClr val="accent2"/>
              </a:lnRef>
              <a:fillRef idx="1001">
                <a:schemeClr val="lt1"/>
              </a:fillRef>
              <a:effectRef idx="3">
                <a:schemeClr val="accent2"/>
              </a:effectRef>
              <a:fontRef idx="minor">
                <a:schemeClr val="lt1"/>
              </a:fontRef>
            </p:style>
            <p:txBody>
              <a:bodyPr rtlCol="0" anchor="ctr"/>
              <a:lstStyle/>
              <a:p>
                <a:pPr algn="ctr"/>
                <a:endParaRPr lang="en-US"/>
              </a:p>
            </p:txBody>
          </p:sp>
          <p:sp>
            <p:nvSpPr>
              <p:cNvPr id="30" name="Oval 29"/>
              <p:cNvSpPr/>
              <p:nvPr/>
            </p:nvSpPr>
            <p:spPr>
              <a:xfrm rot="16200000">
                <a:off x="2041072" y="1812470"/>
                <a:ext cx="533400" cy="261258"/>
              </a:xfrm>
              <a:prstGeom prst="ellipse">
                <a:avLst/>
              </a:prstGeom>
              <a:blipFill dpi="0" rotWithShape="1">
                <a:blip r:embed="rId5"/>
                <a:srcRect/>
                <a:tile tx="0" ty="0" sx="100000" sy="100000" flip="none" algn="tl"/>
              </a:blipFill>
            </p:spPr>
            <p:style>
              <a:lnRef idx="0">
                <a:schemeClr val="accent2"/>
              </a:lnRef>
              <a:fillRef idx="1001">
                <a:schemeClr val="lt1"/>
              </a:fillRef>
              <a:effectRef idx="3">
                <a:schemeClr val="accent2"/>
              </a:effectRef>
              <a:fontRef idx="minor">
                <a:schemeClr val="lt1"/>
              </a:fontRef>
            </p:style>
            <p:txBody>
              <a:bodyPr rtlCol="0" anchor="ctr"/>
              <a:lstStyle/>
              <a:p>
                <a:pPr algn="ctr"/>
                <a:endParaRPr lang="en-US"/>
              </a:p>
            </p:txBody>
          </p:sp>
          <p:sp>
            <p:nvSpPr>
              <p:cNvPr id="31" name="Oval 30"/>
              <p:cNvSpPr/>
              <p:nvPr/>
            </p:nvSpPr>
            <p:spPr>
              <a:xfrm rot="16200000">
                <a:off x="2174422" y="1812470"/>
                <a:ext cx="266700" cy="261258"/>
              </a:xfrm>
              <a:prstGeom prst="ellipse">
                <a:avLst/>
              </a:prstGeom>
            </p:spPr>
            <p:style>
              <a:lnRef idx="0">
                <a:schemeClr val="accent2"/>
              </a:lnRef>
              <a:fillRef idx="1003">
                <a:schemeClr val="lt2"/>
              </a:fillRef>
              <a:effectRef idx="3">
                <a:schemeClr val="accent2"/>
              </a:effectRef>
              <a:fontRef idx="minor">
                <a:schemeClr val="lt1"/>
              </a:fontRef>
            </p:style>
            <p:txBody>
              <a:bodyPr rtlCol="0" anchor="ctr"/>
              <a:lstStyle/>
              <a:p>
                <a:pPr algn="ctr"/>
                <a:endParaRPr lang="en-US"/>
              </a:p>
            </p:txBody>
          </p:sp>
        </p:grpSp>
        <p:grpSp>
          <p:nvGrpSpPr>
            <p:cNvPr id="24" name="Group 52"/>
            <p:cNvGrpSpPr/>
            <p:nvPr/>
          </p:nvGrpSpPr>
          <p:grpSpPr>
            <a:xfrm>
              <a:off x="533400" y="914401"/>
              <a:ext cx="533400" cy="304801"/>
              <a:chOff x="1371600" y="1371600"/>
              <a:chExt cx="914400" cy="533400"/>
            </a:xfrm>
          </p:grpSpPr>
          <p:sp>
            <p:nvSpPr>
              <p:cNvPr id="26" name="Oval 25"/>
              <p:cNvSpPr/>
              <p:nvPr/>
            </p:nvSpPr>
            <p:spPr>
              <a:xfrm>
                <a:off x="1809344" y="1371600"/>
                <a:ext cx="76200" cy="152400"/>
              </a:xfrm>
              <a:prstGeom prst="ellipse">
                <a:avLst/>
              </a:prstGeom>
            </p:spPr>
            <p:style>
              <a:lnRef idx="0">
                <a:schemeClr val="accent2"/>
              </a:lnRef>
              <a:fillRef idx="1002">
                <a:schemeClr val="lt2"/>
              </a:fillRef>
              <a:effectRef idx="3">
                <a:schemeClr val="accent2"/>
              </a:effectRef>
              <a:fontRef idx="minor">
                <a:schemeClr val="lt1"/>
              </a:fontRef>
            </p:style>
            <p:txBody>
              <a:bodyPr rtlCol="0" anchor="ctr"/>
              <a:lstStyle/>
              <a:p>
                <a:pPr algn="ctr"/>
                <a:endParaRPr lang="en-US"/>
              </a:p>
            </p:txBody>
          </p:sp>
          <p:sp>
            <p:nvSpPr>
              <p:cNvPr id="27" name="Oval 26"/>
              <p:cNvSpPr/>
              <p:nvPr/>
            </p:nvSpPr>
            <p:spPr>
              <a:xfrm>
                <a:off x="1371600" y="1447800"/>
                <a:ext cx="914400" cy="457200"/>
              </a:xfrm>
              <a:prstGeom prst="ellipse">
                <a:avLst/>
              </a:prstGeom>
            </p:spPr>
            <p:style>
              <a:lnRef idx="0">
                <a:schemeClr val="accent2"/>
              </a:lnRef>
              <a:fillRef idx="1002">
                <a:schemeClr val="lt2"/>
              </a:fillRef>
              <a:effectRef idx="3">
                <a:schemeClr val="accent2"/>
              </a:effectRef>
              <a:fontRef idx="minor">
                <a:schemeClr val="lt1"/>
              </a:fontRef>
            </p:style>
            <p:txBody>
              <a:bodyPr rtlCol="0" anchor="ctr"/>
              <a:lstStyle/>
              <a:p>
                <a:pPr algn="ctr"/>
                <a:endParaRPr lang="en-US"/>
              </a:p>
            </p:txBody>
          </p:sp>
          <p:sp>
            <p:nvSpPr>
              <p:cNvPr id="28" name="Oval 27"/>
              <p:cNvSpPr/>
              <p:nvPr/>
            </p:nvSpPr>
            <p:spPr>
              <a:xfrm>
                <a:off x="1600200" y="1447800"/>
                <a:ext cx="457200" cy="457200"/>
              </a:xfrm>
              <a:prstGeom prst="ellipse">
                <a:avLst/>
              </a:prstGeom>
            </p:spPr>
            <p:style>
              <a:lnRef idx="0">
                <a:schemeClr val="accent2"/>
              </a:lnRef>
              <a:fillRef idx="1002">
                <a:schemeClr val="lt2"/>
              </a:fillRef>
              <a:effectRef idx="3">
                <a:schemeClr val="accent2"/>
              </a:effectRef>
              <a:fontRef idx="minor">
                <a:schemeClr val="lt1"/>
              </a:fontRef>
            </p:style>
            <p:txBody>
              <a:bodyPr rtlCol="0" anchor="ctr"/>
              <a:lstStyle/>
              <a:p>
                <a:pPr algn="ctr"/>
                <a:endParaRPr lang="en-US"/>
              </a:p>
            </p:txBody>
          </p:sp>
        </p:grpSp>
        <p:sp>
          <p:nvSpPr>
            <p:cNvPr id="25" name="Rectangle 24"/>
            <p:cNvSpPr/>
            <p:nvPr/>
          </p:nvSpPr>
          <p:spPr>
            <a:xfrm>
              <a:off x="304800" y="457200"/>
              <a:ext cx="990600" cy="457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50" name="TextBox 49"/>
          <p:cNvSpPr txBox="1"/>
          <p:nvPr/>
        </p:nvSpPr>
        <p:spPr>
          <a:xfrm>
            <a:off x="428625" y="-104775"/>
            <a:ext cx="381000" cy="523220"/>
          </a:xfrm>
          <a:prstGeom prst="rect">
            <a:avLst/>
          </a:prstGeom>
          <a:noFill/>
        </p:spPr>
        <p:txBody>
          <a:bodyPr wrap="square" rtlCol="0">
            <a:spAutoFit/>
          </a:bodyPr>
          <a:lstStyle/>
          <a:p>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a:t>
            </a:r>
            <a:endPar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1" name="TextBox 50"/>
          <p:cNvSpPr txBox="1"/>
          <p:nvPr/>
        </p:nvSpPr>
        <p:spPr>
          <a:xfrm>
            <a:off x="419100" y="914400"/>
            <a:ext cx="381000" cy="523220"/>
          </a:xfrm>
          <a:prstGeom prst="rect">
            <a:avLst/>
          </a:prstGeom>
          <a:noFill/>
        </p:spPr>
        <p:txBody>
          <a:bodyPr wrap="square" rtlCol="0">
            <a:spAutoFit/>
          </a:bodyPr>
          <a:lstStyle/>
          <a:p>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a:t>
            </a:r>
            <a:endPar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2" name="TextBox 51"/>
          <p:cNvSpPr txBox="1"/>
          <p:nvPr/>
        </p:nvSpPr>
        <p:spPr>
          <a:xfrm>
            <a:off x="1238250" y="457200"/>
            <a:ext cx="381000" cy="523220"/>
          </a:xfrm>
          <a:prstGeom prst="rect">
            <a:avLst/>
          </a:prstGeom>
          <a:noFill/>
        </p:spPr>
        <p:txBody>
          <a:bodyPr wrap="square" rtlCol="0">
            <a:spAutoFit/>
          </a:bodyPr>
          <a:lstStyle/>
          <a:p>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t>
            </a:r>
            <a:endPar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3" name="TextBox 52"/>
          <p:cNvSpPr txBox="1"/>
          <p:nvPr/>
        </p:nvSpPr>
        <p:spPr>
          <a:xfrm>
            <a:off x="1691640" y="868680"/>
            <a:ext cx="533400" cy="830997"/>
          </a:xfrm>
          <a:prstGeom prst="rect">
            <a:avLst/>
          </a:prstGeom>
          <a:noFill/>
        </p:spPr>
        <p:txBody>
          <a:bodyPr wrap="square" rtlCol="0">
            <a:spAutoFit/>
          </a:bodyPr>
          <a:lstStyle/>
          <a:p>
            <a:r>
              <a:rPr lang="en-US" sz="4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a:t>
            </a:r>
            <a:endParaRPr lang="en-US"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5" name="TextBox 54"/>
          <p:cNvSpPr txBox="1"/>
          <p:nvPr/>
        </p:nvSpPr>
        <p:spPr>
          <a:xfrm>
            <a:off x="6134100" y="327660"/>
            <a:ext cx="533400" cy="830997"/>
          </a:xfrm>
          <a:prstGeom prst="rect">
            <a:avLst/>
          </a:prstGeom>
          <a:noFill/>
        </p:spPr>
        <p:txBody>
          <a:bodyPr wrap="square" rtlCol="0">
            <a:spAutoFit/>
          </a:bodyPr>
          <a:lstStyle/>
          <a:p>
            <a:r>
              <a:rPr lang="en-US" sz="4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a:t>
            </a:r>
            <a:endParaRPr lang="en-US"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6" name="TextBox 55"/>
          <p:cNvSpPr txBox="1"/>
          <p:nvPr/>
        </p:nvSpPr>
        <p:spPr>
          <a:xfrm>
            <a:off x="6728460" y="571500"/>
            <a:ext cx="533400" cy="830997"/>
          </a:xfrm>
          <a:prstGeom prst="rect">
            <a:avLst/>
          </a:prstGeom>
          <a:noFill/>
        </p:spPr>
        <p:txBody>
          <a:bodyPr wrap="square" rtlCol="0">
            <a:spAutoFit/>
          </a:bodyPr>
          <a:lstStyle/>
          <a:p>
            <a:r>
              <a:rPr lang="en-US" sz="4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t>
            </a:r>
            <a:endParaRPr lang="en-US"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7" name="TextBox 56"/>
          <p:cNvSpPr txBox="1"/>
          <p:nvPr/>
        </p:nvSpPr>
        <p:spPr>
          <a:xfrm>
            <a:off x="2667000" y="0"/>
            <a:ext cx="381000" cy="523220"/>
          </a:xfrm>
          <a:prstGeom prst="rect">
            <a:avLst/>
          </a:prstGeom>
          <a:noFill/>
        </p:spPr>
        <p:txBody>
          <a:bodyPr wrap="square" rtlCol="0">
            <a:spAutoFit/>
          </a:bodyPr>
          <a:lstStyle/>
          <a:p>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a:t>
            </a:r>
            <a:endPar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8" name="TextBox 57"/>
          <p:cNvSpPr txBox="1"/>
          <p:nvPr/>
        </p:nvSpPr>
        <p:spPr>
          <a:xfrm>
            <a:off x="3733800" y="609600"/>
            <a:ext cx="381000" cy="523220"/>
          </a:xfrm>
          <a:prstGeom prst="rect">
            <a:avLst/>
          </a:prstGeom>
          <a:noFill/>
        </p:spPr>
        <p:txBody>
          <a:bodyPr wrap="square" rtlCol="0">
            <a:spAutoFit/>
          </a:bodyPr>
          <a:lstStyle/>
          <a:p>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t>
            </a:r>
            <a:endPar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9" name="TextBox 58"/>
          <p:cNvSpPr txBox="1"/>
          <p:nvPr/>
        </p:nvSpPr>
        <p:spPr>
          <a:xfrm>
            <a:off x="4343400" y="609600"/>
            <a:ext cx="381000" cy="523220"/>
          </a:xfrm>
          <a:prstGeom prst="rect">
            <a:avLst/>
          </a:prstGeom>
          <a:noFill/>
        </p:spPr>
        <p:txBody>
          <a:bodyPr wrap="square" rtlCol="0">
            <a:spAutoFit/>
          </a:bodyPr>
          <a:lstStyle/>
          <a:p>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t>
            </a:r>
            <a:endPar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0" name="TextBox 59"/>
          <p:cNvSpPr txBox="1"/>
          <p:nvPr/>
        </p:nvSpPr>
        <p:spPr>
          <a:xfrm>
            <a:off x="5181600" y="0"/>
            <a:ext cx="381000" cy="523220"/>
          </a:xfrm>
          <a:prstGeom prst="rect">
            <a:avLst/>
          </a:prstGeom>
          <a:noFill/>
        </p:spPr>
        <p:txBody>
          <a:bodyPr wrap="square" rtlCol="0">
            <a:spAutoFit/>
          </a:bodyPr>
          <a:lstStyle/>
          <a:p>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a:t>
            </a:r>
            <a:endPar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1" name="TextBox 60"/>
          <p:cNvSpPr txBox="1"/>
          <p:nvPr/>
        </p:nvSpPr>
        <p:spPr>
          <a:xfrm>
            <a:off x="7543800" y="0"/>
            <a:ext cx="381000" cy="523220"/>
          </a:xfrm>
          <a:prstGeom prst="rect">
            <a:avLst/>
          </a:prstGeom>
          <a:noFill/>
        </p:spPr>
        <p:txBody>
          <a:bodyPr wrap="square" rtlCol="0">
            <a:spAutoFit/>
          </a:bodyPr>
          <a:lstStyle/>
          <a:p>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a:t>
            </a:r>
            <a:endPar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2" name="TextBox 61"/>
          <p:cNvSpPr txBox="1"/>
          <p:nvPr/>
        </p:nvSpPr>
        <p:spPr>
          <a:xfrm>
            <a:off x="8763000" y="533400"/>
            <a:ext cx="381000" cy="523220"/>
          </a:xfrm>
          <a:prstGeom prst="rect">
            <a:avLst/>
          </a:prstGeom>
          <a:noFill/>
        </p:spPr>
        <p:txBody>
          <a:bodyPr wrap="square" rtlCol="0">
            <a:spAutoFit/>
          </a:bodyPr>
          <a:lstStyle/>
          <a:p>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a:t>
            </a:r>
            <a:endPar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p:cNvGrpSpPr/>
          <p:nvPr/>
        </p:nvGrpSpPr>
        <p:grpSpPr>
          <a:xfrm>
            <a:off x="0" y="-31095"/>
            <a:ext cx="9144000" cy="1730772"/>
            <a:chOff x="0" y="-31095"/>
            <a:chExt cx="9144000" cy="1730772"/>
          </a:xfrm>
        </p:grpSpPr>
        <p:sp>
          <p:nvSpPr>
            <p:cNvPr id="36" name="Rectangle 35"/>
            <p:cNvSpPr/>
            <p:nvPr/>
          </p:nvSpPr>
          <p:spPr>
            <a:xfrm>
              <a:off x="0" y="-1"/>
              <a:ext cx="1676400" cy="1533525"/>
            </a:xfrm>
            <a:prstGeom prst="rect">
              <a:avLst/>
            </a:prstGeom>
            <a:ln w="9525">
              <a:solidFill>
                <a:schemeClr val="bg1">
                  <a:lumMod val="50000"/>
                </a:schemeClr>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ln>
                  <a:solidFill>
                    <a:schemeClr val="tx1"/>
                  </a:solidFill>
                </a:ln>
                <a:solidFill>
                  <a:schemeClr val="bg1"/>
                </a:solidFill>
              </a:endParaRPr>
            </a:p>
          </p:txBody>
        </p:sp>
        <p:pic>
          <p:nvPicPr>
            <p:cNvPr id="1026" name="Picture 2" descr="C:\Documents and Settings\Tony\Desktop\MSR Paper\Figure Sources\jack-2.png"/>
            <p:cNvPicPr>
              <a:picLocks noChangeAspect="1" noChangeArrowheads="1"/>
            </p:cNvPicPr>
            <p:nvPr/>
          </p:nvPicPr>
          <p:blipFill>
            <a:blip r:embed="rId2" cstate="print"/>
            <a:srcRect t="3689" b="11067"/>
            <a:stretch>
              <a:fillRect/>
            </a:stretch>
          </p:blipFill>
          <p:spPr bwMode="auto">
            <a:xfrm>
              <a:off x="1752600" y="0"/>
              <a:ext cx="2392680" cy="1526586"/>
            </a:xfrm>
            <a:prstGeom prst="rect">
              <a:avLst/>
            </a:prstGeom>
            <a:noFill/>
            <a:ln w="9525">
              <a:solidFill>
                <a:schemeClr val="tx1"/>
              </a:solidFill>
            </a:ln>
          </p:spPr>
        </p:pic>
        <p:pic>
          <p:nvPicPr>
            <p:cNvPr id="1027" name="Picture 3" descr="C:\Documents and Settings\Tony\Desktop\MSR Paper\Figure Sources\larry.png"/>
            <p:cNvPicPr>
              <a:picLocks noChangeAspect="1" noChangeArrowheads="1"/>
            </p:cNvPicPr>
            <p:nvPr/>
          </p:nvPicPr>
          <p:blipFill>
            <a:blip r:embed="rId3" cstate="print"/>
            <a:srcRect t="14756"/>
            <a:stretch>
              <a:fillRect/>
            </a:stretch>
          </p:blipFill>
          <p:spPr bwMode="auto">
            <a:xfrm>
              <a:off x="6751320" y="0"/>
              <a:ext cx="2392680" cy="1526603"/>
            </a:xfrm>
            <a:prstGeom prst="rect">
              <a:avLst/>
            </a:prstGeom>
            <a:noFill/>
            <a:ln w="9525">
              <a:solidFill>
                <a:schemeClr val="tx1"/>
              </a:solidFill>
            </a:ln>
          </p:spPr>
        </p:pic>
        <p:pic>
          <p:nvPicPr>
            <p:cNvPr id="1028" name="Picture 4" descr="C:\Documents and Settings\Tony\Desktop\MSR Paper\Figure Sources\chrissy.png"/>
            <p:cNvPicPr>
              <a:picLocks noChangeAspect="1" noChangeArrowheads="1"/>
            </p:cNvPicPr>
            <p:nvPr/>
          </p:nvPicPr>
          <p:blipFill>
            <a:blip r:embed="rId4" cstate="print"/>
            <a:srcRect t="14756"/>
            <a:stretch>
              <a:fillRect/>
            </a:stretch>
          </p:blipFill>
          <p:spPr bwMode="auto">
            <a:xfrm>
              <a:off x="4267200" y="0"/>
              <a:ext cx="2392680" cy="1526603"/>
            </a:xfrm>
            <a:prstGeom prst="rect">
              <a:avLst/>
            </a:prstGeom>
            <a:noFill/>
            <a:ln w="9525">
              <a:solidFill>
                <a:schemeClr val="tx1"/>
              </a:solidFill>
            </a:ln>
          </p:spPr>
        </p:pic>
        <p:grpSp>
          <p:nvGrpSpPr>
            <p:cNvPr id="35" name="Group 34"/>
            <p:cNvGrpSpPr/>
            <p:nvPr/>
          </p:nvGrpSpPr>
          <p:grpSpPr>
            <a:xfrm>
              <a:off x="50800" y="-31095"/>
              <a:ext cx="1625600" cy="1555095"/>
              <a:chOff x="0" y="-104775"/>
              <a:chExt cx="1625600" cy="1555095"/>
            </a:xfrm>
          </p:grpSpPr>
          <p:sp>
            <p:nvSpPr>
              <p:cNvPr id="33" name="Oval 32"/>
              <p:cNvSpPr/>
              <p:nvPr/>
            </p:nvSpPr>
            <p:spPr>
              <a:xfrm rot="10800000">
                <a:off x="282388" y="0"/>
                <a:ext cx="658905" cy="33590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ln>
                    <a:solidFill>
                      <a:schemeClr val="tx1"/>
                    </a:solidFill>
                  </a:ln>
                  <a:solidFill>
                    <a:schemeClr val="bg1"/>
                  </a:solidFill>
                </a:endParaRPr>
              </a:p>
            </p:txBody>
          </p:sp>
          <p:sp>
            <p:nvSpPr>
              <p:cNvPr id="30" name="Oval 29"/>
              <p:cNvSpPr/>
              <p:nvPr/>
            </p:nvSpPr>
            <p:spPr>
              <a:xfrm rot="16200000">
                <a:off x="1095936" y="518085"/>
                <a:ext cx="685799" cy="32273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ln>
                    <a:solidFill>
                      <a:schemeClr val="tx1"/>
                    </a:solidFill>
                  </a:ln>
                  <a:solidFill>
                    <a:schemeClr val="bg1"/>
                  </a:solidFill>
                </a:endParaRPr>
              </a:p>
            </p:txBody>
          </p:sp>
          <p:sp>
            <p:nvSpPr>
              <p:cNvPr id="27" name="Oval 26"/>
              <p:cNvSpPr/>
              <p:nvPr/>
            </p:nvSpPr>
            <p:spPr>
              <a:xfrm>
                <a:off x="282388" y="1035698"/>
                <a:ext cx="658905" cy="33590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ln>
                    <a:solidFill>
                      <a:schemeClr val="tx1"/>
                    </a:solidFill>
                  </a:ln>
                  <a:solidFill>
                    <a:schemeClr val="bg1"/>
                  </a:solidFill>
                </a:endParaRPr>
              </a:p>
            </p:txBody>
          </p:sp>
          <p:sp>
            <p:nvSpPr>
              <p:cNvPr id="25" name="Rectangle 24"/>
              <p:cNvSpPr/>
              <p:nvPr/>
            </p:nvSpPr>
            <p:spPr>
              <a:xfrm>
                <a:off x="0" y="391885"/>
                <a:ext cx="1223681" cy="58782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ln>
                    <a:solidFill>
                      <a:schemeClr val="tx1"/>
                    </a:solidFill>
                  </a:ln>
                  <a:solidFill>
                    <a:schemeClr val="bg1"/>
                  </a:solidFill>
                </a:endParaRPr>
              </a:p>
            </p:txBody>
          </p:sp>
          <p:sp>
            <p:nvSpPr>
              <p:cNvPr id="50" name="TextBox 49"/>
              <p:cNvSpPr txBox="1"/>
              <p:nvPr/>
            </p:nvSpPr>
            <p:spPr>
              <a:xfrm>
                <a:off x="428625" y="-104775"/>
                <a:ext cx="381000" cy="523220"/>
              </a:xfrm>
              <a:prstGeom prst="rect">
                <a:avLst/>
              </a:prstGeom>
              <a:noFill/>
            </p:spPr>
            <p:txBody>
              <a:bodyPr wrap="square" rtlCol="0">
                <a:spAutoFit/>
              </a:bodyPr>
              <a:lstStyle/>
              <a:p>
                <a:r>
                  <a:rPr lang="en-US" sz="28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B</a:t>
                </a:r>
                <a:endParaRPr lang="en-US" sz="2800" b="1" dirty="0">
                  <a:ln w="12700">
                    <a:solidFill>
                      <a:schemeClr val="tx1"/>
                    </a:solidFill>
                    <a:prstDash val="solid"/>
                  </a:ln>
                  <a:solidFill>
                    <a:schemeClr val="bg1"/>
                  </a:solidFill>
                  <a:effectLst>
                    <a:outerShdw blurRad="41275" dist="20320" dir="1800000" algn="tl" rotWithShape="0">
                      <a:srgbClr val="000000">
                        <a:alpha val="40000"/>
                      </a:srgbClr>
                    </a:outerShdw>
                  </a:effectLst>
                </a:endParaRPr>
              </a:p>
            </p:txBody>
          </p:sp>
          <p:sp>
            <p:nvSpPr>
              <p:cNvPr id="51" name="TextBox 50"/>
              <p:cNvSpPr txBox="1"/>
              <p:nvPr/>
            </p:nvSpPr>
            <p:spPr>
              <a:xfrm>
                <a:off x="406400" y="927100"/>
                <a:ext cx="381000" cy="523220"/>
              </a:xfrm>
              <a:prstGeom prst="rect">
                <a:avLst/>
              </a:prstGeom>
              <a:noFill/>
            </p:spPr>
            <p:txBody>
              <a:bodyPr wrap="square" rtlCol="0">
                <a:spAutoFit/>
              </a:bodyPr>
              <a:lstStyle/>
              <a:p>
                <a:r>
                  <a:rPr lang="en-US" sz="28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A</a:t>
                </a:r>
                <a:endParaRPr lang="en-US" sz="2800" b="1" dirty="0">
                  <a:ln w="12700">
                    <a:solidFill>
                      <a:schemeClr val="tx1"/>
                    </a:solidFill>
                    <a:prstDash val="solid"/>
                  </a:ln>
                  <a:solidFill>
                    <a:schemeClr val="bg1"/>
                  </a:solidFill>
                  <a:effectLst>
                    <a:outerShdw blurRad="41275" dist="20320" dir="1800000" algn="tl" rotWithShape="0">
                      <a:srgbClr val="000000">
                        <a:alpha val="40000"/>
                      </a:srgbClr>
                    </a:outerShdw>
                  </a:effectLst>
                </a:endParaRPr>
              </a:p>
            </p:txBody>
          </p:sp>
          <p:sp>
            <p:nvSpPr>
              <p:cNvPr id="52" name="TextBox 51"/>
              <p:cNvSpPr txBox="1"/>
              <p:nvPr/>
            </p:nvSpPr>
            <p:spPr>
              <a:xfrm>
                <a:off x="1244600" y="419100"/>
                <a:ext cx="381000" cy="523220"/>
              </a:xfrm>
              <a:prstGeom prst="rect">
                <a:avLst/>
              </a:prstGeom>
              <a:noFill/>
            </p:spPr>
            <p:txBody>
              <a:bodyPr wrap="square" rtlCol="0">
                <a:spAutoFit/>
              </a:bodyPr>
              <a:lstStyle/>
              <a:p>
                <a:r>
                  <a:rPr lang="en-US" sz="28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C</a:t>
                </a:r>
                <a:endParaRPr lang="en-US" sz="2800" b="1" dirty="0">
                  <a:ln w="12700">
                    <a:solidFill>
                      <a:schemeClr val="tx1"/>
                    </a:solidFill>
                    <a:prstDash val="solid"/>
                  </a:ln>
                  <a:solidFill>
                    <a:schemeClr val="bg1"/>
                  </a:solidFill>
                  <a:effectLst>
                    <a:outerShdw blurRad="41275" dist="20320" dir="1800000" algn="tl" rotWithShape="0">
                      <a:srgbClr val="000000">
                        <a:alpha val="40000"/>
                      </a:srgbClr>
                    </a:outerShdw>
                  </a:effectLst>
                </a:endParaRPr>
              </a:p>
            </p:txBody>
          </p:sp>
        </p:grpSp>
        <p:sp>
          <p:nvSpPr>
            <p:cNvPr id="53" name="TextBox 52"/>
            <p:cNvSpPr txBox="1"/>
            <p:nvPr/>
          </p:nvSpPr>
          <p:spPr>
            <a:xfrm>
              <a:off x="1691640" y="868680"/>
              <a:ext cx="533400" cy="830997"/>
            </a:xfrm>
            <a:prstGeom prst="rect">
              <a:avLst/>
            </a:prstGeom>
            <a:noFill/>
          </p:spPr>
          <p:txBody>
            <a:bodyPr wrap="square" rtlCol="0">
              <a:spAutoFit/>
            </a:bodyPr>
            <a:lstStyle/>
            <a:p>
              <a:r>
                <a:rPr lang="en-US" sz="48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A</a:t>
              </a:r>
              <a:endParaRPr lang="en-US" sz="4800" b="1" dirty="0">
                <a:ln w="12700">
                  <a:solidFill>
                    <a:schemeClr val="tx1"/>
                  </a:solidFill>
                  <a:prstDash val="solid"/>
                </a:ln>
                <a:solidFill>
                  <a:schemeClr val="bg1"/>
                </a:solidFill>
                <a:effectLst>
                  <a:outerShdw blurRad="41275" dist="20320" dir="1800000" algn="tl" rotWithShape="0">
                    <a:srgbClr val="000000">
                      <a:alpha val="40000"/>
                    </a:srgbClr>
                  </a:outerShdw>
                </a:effectLst>
              </a:endParaRPr>
            </a:p>
          </p:txBody>
        </p:sp>
        <p:sp>
          <p:nvSpPr>
            <p:cNvPr id="55" name="TextBox 54"/>
            <p:cNvSpPr txBox="1"/>
            <p:nvPr/>
          </p:nvSpPr>
          <p:spPr>
            <a:xfrm>
              <a:off x="6134100" y="327660"/>
              <a:ext cx="533400" cy="830997"/>
            </a:xfrm>
            <a:prstGeom prst="rect">
              <a:avLst/>
            </a:prstGeom>
            <a:noFill/>
          </p:spPr>
          <p:txBody>
            <a:bodyPr wrap="square" rtlCol="0">
              <a:spAutoFit/>
            </a:bodyPr>
            <a:lstStyle/>
            <a:p>
              <a:r>
                <a:rPr lang="en-US" sz="48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B</a:t>
              </a:r>
              <a:endParaRPr lang="en-US" sz="4800" b="1" dirty="0">
                <a:ln w="12700">
                  <a:solidFill>
                    <a:schemeClr val="tx1"/>
                  </a:solidFill>
                  <a:prstDash val="solid"/>
                </a:ln>
                <a:solidFill>
                  <a:schemeClr val="bg1"/>
                </a:solidFill>
                <a:effectLst>
                  <a:outerShdw blurRad="41275" dist="20320" dir="1800000" algn="tl" rotWithShape="0">
                    <a:srgbClr val="000000">
                      <a:alpha val="40000"/>
                    </a:srgbClr>
                  </a:outerShdw>
                </a:effectLst>
              </a:endParaRPr>
            </a:p>
          </p:txBody>
        </p:sp>
        <p:sp>
          <p:nvSpPr>
            <p:cNvPr id="56" name="TextBox 55"/>
            <p:cNvSpPr txBox="1"/>
            <p:nvPr/>
          </p:nvSpPr>
          <p:spPr>
            <a:xfrm>
              <a:off x="6728460" y="571500"/>
              <a:ext cx="533400" cy="830997"/>
            </a:xfrm>
            <a:prstGeom prst="rect">
              <a:avLst/>
            </a:prstGeom>
            <a:noFill/>
          </p:spPr>
          <p:txBody>
            <a:bodyPr wrap="square" rtlCol="0">
              <a:spAutoFit/>
            </a:bodyPr>
            <a:lstStyle/>
            <a:p>
              <a:r>
                <a:rPr lang="en-US" sz="48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C</a:t>
              </a:r>
              <a:endParaRPr lang="en-US" sz="4800" b="1" dirty="0">
                <a:ln w="12700">
                  <a:solidFill>
                    <a:schemeClr val="tx1"/>
                  </a:solidFill>
                  <a:prstDash val="solid"/>
                </a:ln>
                <a:solidFill>
                  <a:schemeClr val="bg1"/>
                </a:solidFill>
                <a:effectLst>
                  <a:outerShdw blurRad="41275" dist="20320" dir="1800000" algn="tl" rotWithShape="0">
                    <a:srgbClr val="000000">
                      <a:alpha val="40000"/>
                    </a:srgbClr>
                  </a:outerShdw>
                </a:effectLst>
              </a:endParaRPr>
            </a:p>
          </p:txBody>
        </p:sp>
        <p:sp>
          <p:nvSpPr>
            <p:cNvPr id="57" name="TextBox 56"/>
            <p:cNvSpPr txBox="1"/>
            <p:nvPr/>
          </p:nvSpPr>
          <p:spPr>
            <a:xfrm>
              <a:off x="2667000" y="0"/>
              <a:ext cx="381000" cy="523220"/>
            </a:xfrm>
            <a:prstGeom prst="rect">
              <a:avLst/>
            </a:prstGeom>
            <a:noFill/>
          </p:spPr>
          <p:txBody>
            <a:bodyPr wrap="square" rtlCol="0">
              <a:spAutoFit/>
            </a:bodyPr>
            <a:lstStyle/>
            <a:p>
              <a:r>
                <a:rPr lang="en-US" sz="28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B</a:t>
              </a:r>
              <a:endParaRPr lang="en-US" sz="2800" b="1" dirty="0">
                <a:ln w="12700">
                  <a:solidFill>
                    <a:schemeClr val="tx1"/>
                  </a:solidFill>
                  <a:prstDash val="solid"/>
                </a:ln>
                <a:solidFill>
                  <a:schemeClr val="bg1"/>
                </a:solidFill>
                <a:effectLst>
                  <a:outerShdw blurRad="41275" dist="20320" dir="1800000" algn="tl" rotWithShape="0">
                    <a:srgbClr val="000000">
                      <a:alpha val="40000"/>
                    </a:srgbClr>
                  </a:outerShdw>
                </a:effectLst>
              </a:endParaRPr>
            </a:p>
          </p:txBody>
        </p:sp>
        <p:sp>
          <p:nvSpPr>
            <p:cNvPr id="58" name="TextBox 57"/>
            <p:cNvSpPr txBox="1"/>
            <p:nvPr/>
          </p:nvSpPr>
          <p:spPr>
            <a:xfrm>
              <a:off x="3733800" y="609600"/>
              <a:ext cx="381000" cy="523220"/>
            </a:xfrm>
            <a:prstGeom prst="rect">
              <a:avLst/>
            </a:prstGeom>
            <a:noFill/>
          </p:spPr>
          <p:txBody>
            <a:bodyPr wrap="square" rtlCol="0">
              <a:spAutoFit/>
            </a:bodyPr>
            <a:lstStyle/>
            <a:p>
              <a:r>
                <a:rPr lang="en-US" sz="28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C</a:t>
              </a:r>
              <a:endParaRPr lang="en-US" sz="2800" b="1" dirty="0">
                <a:ln w="12700">
                  <a:solidFill>
                    <a:schemeClr val="tx1"/>
                  </a:solidFill>
                  <a:prstDash val="solid"/>
                </a:ln>
                <a:solidFill>
                  <a:schemeClr val="bg1"/>
                </a:solidFill>
                <a:effectLst>
                  <a:outerShdw blurRad="41275" dist="20320" dir="1800000" algn="tl" rotWithShape="0">
                    <a:srgbClr val="000000">
                      <a:alpha val="40000"/>
                    </a:srgbClr>
                  </a:outerShdw>
                </a:effectLst>
              </a:endParaRPr>
            </a:p>
          </p:txBody>
        </p:sp>
        <p:sp>
          <p:nvSpPr>
            <p:cNvPr id="59" name="TextBox 58"/>
            <p:cNvSpPr txBox="1"/>
            <p:nvPr/>
          </p:nvSpPr>
          <p:spPr>
            <a:xfrm>
              <a:off x="4343400" y="609600"/>
              <a:ext cx="381000" cy="523220"/>
            </a:xfrm>
            <a:prstGeom prst="rect">
              <a:avLst/>
            </a:prstGeom>
            <a:noFill/>
          </p:spPr>
          <p:txBody>
            <a:bodyPr wrap="square" rtlCol="0">
              <a:spAutoFit/>
            </a:bodyPr>
            <a:lstStyle/>
            <a:p>
              <a:r>
                <a:rPr lang="en-US" sz="28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C</a:t>
              </a:r>
              <a:endParaRPr lang="en-US" sz="2800" b="1" dirty="0">
                <a:ln w="12700">
                  <a:solidFill>
                    <a:schemeClr val="tx1"/>
                  </a:solidFill>
                  <a:prstDash val="solid"/>
                </a:ln>
                <a:solidFill>
                  <a:schemeClr val="bg1"/>
                </a:solidFill>
                <a:effectLst>
                  <a:outerShdw blurRad="41275" dist="20320" dir="1800000" algn="tl" rotWithShape="0">
                    <a:srgbClr val="000000">
                      <a:alpha val="40000"/>
                    </a:srgbClr>
                  </a:outerShdw>
                </a:effectLst>
              </a:endParaRPr>
            </a:p>
          </p:txBody>
        </p:sp>
        <p:sp>
          <p:nvSpPr>
            <p:cNvPr id="60" name="TextBox 59"/>
            <p:cNvSpPr txBox="1"/>
            <p:nvPr/>
          </p:nvSpPr>
          <p:spPr>
            <a:xfrm>
              <a:off x="5181600" y="0"/>
              <a:ext cx="381000" cy="523220"/>
            </a:xfrm>
            <a:prstGeom prst="rect">
              <a:avLst/>
            </a:prstGeom>
            <a:noFill/>
          </p:spPr>
          <p:txBody>
            <a:bodyPr wrap="square" rtlCol="0">
              <a:spAutoFit/>
            </a:bodyPr>
            <a:lstStyle/>
            <a:p>
              <a:r>
                <a:rPr lang="en-US" sz="28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A</a:t>
              </a:r>
              <a:endParaRPr lang="en-US" sz="2800" b="1" dirty="0">
                <a:ln w="12700">
                  <a:solidFill>
                    <a:schemeClr val="tx1"/>
                  </a:solidFill>
                  <a:prstDash val="solid"/>
                </a:ln>
                <a:solidFill>
                  <a:schemeClr val="bg1"/>
                </a:solidFill>
                <a:effectLst>
                  <a:outerShdw blurRad="41275" dist="20320" dir="1800000" algn="tl" rotWithShape="0">
                    <a:srgbClr val="000000">
                      <a:alpha val="40000"/>
                    </a:srgbClr>
                  </a:outerShdw>
                </a:effectLst>
              </a:endParaRPr>
            </a:p>
          </p:txBody>
        </p:sp>
        <p:sp>
          <p:nvSpPr>
            <p:cNvPr id="61" name="TextBox 60"/>
            <p:cNvSpPr txBox="1"/>
            <p:nvPr/>
          </p:nvSpPr>
          <p:spPr>
            <a:xfrm>
              <a:off x="7543800" y="0"/>
              <a:ext cx="381000" cy="523220"/>
            </a:xfrm>
            <a:prstGeom prst="rect">
              <a:avLst/>
            </a:prstGeom>
            <a:noFill/>
          </p:spPr>
          <p:txBody>
            <a:bodyPr wrap="square" rtlCol="0">
              <a:spAutoFit/>
            </a:bodyPr>
            <a:lstStyle/>
            <a:p>
              <a:r>
                <a:rPr lang="en-US" sz="28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A</a:t>
              </a:r>
              <a:endParaRPr lang="en-US" sz="2800" b="1" dirty="0">
                <a:ln w="12700">
                  <a:solidFill>
                    <a:schemeClr val="tx1"/>
                  </a:solidFill>
                  <a:prstDash val="solid"/>
                </a:ln>
                <a:solidFill>
                  <a:schemeClr val="bg1"/>
                </a:solidFill>
                <a:effectLst>
                  <a:outerShdw blurRad="41275" dist="20320" dir="1800000" algn="tl" rotWithShape="0">
                    <a:srgbClr val="000000">
                      <a:alpha val="40000"/>
                    </a:srgbClr>
                  </a:outerShdw>
                </a:effectLst>
              </a:endParaRPr>
            </a:p>
          </p:txBody>
        </p:sp>
        <p:sp>
          <p:nvSpPr>
            <p:cNvPr id="62" name="TextBox 61"/>
            <p:cNvSpPr txBox="1"/>
            <p:nvPr/>
          </p:nvSpPr>
          <p:spPr>
            <a:xfrm>
              <a:off x="8763000" y="533400"/>
              <a:ext cx="381000" cy="523220"/>
            </a:xfrm>
            <a:prstGeom prst="rect">
              <a:avLst/>
            </a:prstGeom>
            <a:noFill/>
          </p:spPr>
          <p:txBody>
            <a:bodyPr wrap="square" rtlCol="0">
              <a:spAutoFit/>
            </a:bodyPr>
            <a:lstStyle/>
            <a:p>
              <a:r>
                <a:rPr lang="en-US" sz="28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B</a:t>
              </a:r>
              <a:endParaRPr lang="en-US" sz="2800" b="1" dirty="0">
                <a:ln w="12700">
                  <a:solidFill>
                    <a:schemeClr val="tx1"/>
                  </a:solidFill>
                  <a:prstDash val="solid"/>
                </a:ln>
                <a:solidFill>
                  <a:schemeClr val="bg1"/>
                </a:solidFill>
                <a:effectLst>
                  <a:outerShdw blurRad="41275" dist="20320" dir="1800000" algn="tl" rotWithShape="0">
                    <a:srgbClr val="000000">
                      <a:alpha val="40000"/>
                    </a:srgbClr>
                  </a:outerShdw>
                </a:effectLst>
              </a:endParaRPr>
            </a:p>
          </p:txBody>
        </p:sp>
      </p:grpSp>
      <p:sp>
        <p:nvSpPr>
          <p:cNvPr id="38" name="TextBox 37"/>
          <p:cNvSpPr txBox="1"/>
          <p:nvPr/>
        </p:nvSpPr>
        <p:spPr>
          <a:xfrm>
            <a:off x="304800" y="1905000"/>
            <a:ext cx="8534400" cy="1477328"/>
          </a:xfrm>
          <a:prstGeom prst="rect">
            <a:avLst/>
          </a:prstGeom>
          <a:noFill/>
        </p:spPr>
        <p:txBody>
          <a:bodyPr wrap="square" rtlCol="0">
            <a:spAutoFit/>
          </a:bodyPr>
          <a:lstStyle/>
          <a:p>
            <a:r>
              <a:rPr lang="en-US" b="1" dirty="0" smtClean="0"/>
              <a:t>Figure 1. Three collaborators working around a shared virtual tabletop. Far left is an overhead schematic view. In each physical space, remote participants are embodied as surrogates (with display, camera, microphone and speaker). Note that the spatial relationships are preserved in this setup. Also note that as B works in the space, her arm shadows are propagated to remote surfaces.</a:t>
            </a:r>
            <a:endParaRPr lang="en-US" b="1" dirty="0"/>
          </a:p>
        </p:txBody>
      </p:sp>
      <p:sp>
        <p:nvSpPr>
          <p:cNvPr id="26" name="TextBox 25"/>
          <p:cNvSpPr txBox="1"/>
          <p:nvPr/>
        </p:nvSpPr>
        <p:spPr>
          <a:xfrm>
            <a:off x="609600" y="4648200"/>
            <a:ext cx="7162800" cy="1200329"/>
          </a:xfrm>
          <a:prstGeom prst="rect">
            <a:avLst/>
          </a:prstGeom>
          <a:noFill/>
        </p:spPr>
        <p:txBody>
          <a:bodyPr wrap="square" rtlCol="0">
            <a:spAutoFit/>
          </a:bodyPr>
          <a:lstStyle/>
          <a:p>
            <a:r>
              <a:rPr lang="en-US" dirty="0" smtClean="0"/>
              <a:t>Context: </a:t>
            </a:r>
            <a:r>
              <a:rPr lang="en-US" dirty="0" smtClean="0"/>
              <a:t>As illustrated in Figure 1, each workstation employs a touch-sensitive tabletop display as a collaborative workspace, as well as two physical surrogates that represent remote collaborators.  </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33400" y="381000"/>
            <a:ext cx="5121296" cy="1143000"/>
            <a:chOff x="914400" y="1447800"/>
            <a:chExt cx="5121296" cy="1143000"/>
          </a:xfrm>
        </p:grpSpPr>
        <p:sp>
          <p:nvSpPr>
            <p:cNvPr id="5" name="Round Same Side Corner Rectangle 4"/>
            <p:cNvSpPr/>
            <p:nvPr/>
          </p:nvSpPr>
          <p:spPr>
            <a:xfrm rot="10800000">
              <a:off x="3276600" y="1600200"/>
              <a:ext cx="152400" cy="304800"/>
            </a:xfrm>
            <a:prstGeom prst="round2SameRect">
              <a:avLst>
                <a:gd name="adj1" fmla="val 50000"/>
                <a:gd name="adj2" fmla="val 0"/>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Bevel 5"/>
            <p:cNvSpPr/>
            <p:nvPr/>
          </p:nvSpPr>
          <p:spPr>
            <a:xfrm>
              <a:off x="3276600" y="1447800"/>
              <a:ext cx="381000" cy="76200"/>
            </a:xfrm>
            <a:prstGeom prst="beve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 name="Rectangle 6"/>
            <p:cNvSpPr/>
            <p:nvPr/>
          </p:nvSpPr>
          <p:spPr>
            <a:xfrm>
              <a:off x="4495800" y="1600200"/>
              <a:ext cx="1219200" cy="609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8" name="Group 76"/>
            <p:cNvGrpSpPr/>
            <p:nvPr/>
          </p:nvGrpSpPr>
          <p:grpSpPr>
            <a:xfrm>
              <a:off x="3200400" y="2286003"/>
              <a:ext cx="533400" cy="304801"/>
              <a:chOff x="1371600" y="1371600"/>
              <a:chExt cx="914400" cy="533400"/>
            </a:xfrm>
          </p:grpSpPr>
          <p:sp>
            <p:nvSpPr>
              <p:cNvPr id="38" name="Oval 37"/>
              <p:cNvSpPr/>
              <p:nvPr/>
            </p:nvSpPr>
            <p:spPr>
              <a:xfrm>
                <a:off x="1809344" y="1371600"/>
                <a:ext cx="76200" cy="1524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39" name="Oval 38"/>
              <p:cNvSpPr/>
              <p:nvPr/>
            </p:nvSpPr>
            <p:spPr>
              <a:xfrm>
                <a:off x="1371600" y="1447800"/>
                <a:ext cx="914400" cy="4572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40" name="Oval 39"/>
              <p:cNvSpPr/>
              <p:nvPr/>
            </p:nvSpPr>
            <p:spPr>
              <a:xfrm>
                <a:off x="1600200" y="1447800"/>
                <a:ext cx="457200" cy="4572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grpSp>
        <p:grpSp>
          <p:nvGrpSpPr>
            <p:cNvPr id="9" name="Group 80"/>
            <p:cNvGrpSpPr/>
            <p:nvPr/>
          </p:nvGrpSpPr>
          <p:grpSpPr>
            <a:xfrm rot="16200000">
              <a:off x="5616603" y="1723252"/>
              <a:ext cx="533400" cy="304801"/>
              <a:chOff x="1371600" y="1371600"/>
              <a:chExt cx="914400" cy="533400"/>
            </a:xfrm>
          </p:grpSpPr>
          <p:sp>
            <p:nvSpPr>
              <p:cNvPr id="35" name="Oval 34"/>
              <p:cNvSpPr/>
              <p:nvPr/>
            </p:nvSpPr>
            <p:spPr>
              <a:xfrm>
                <a:off x="1809344" y="1371600"/>
                <a:ext cx="76200" cy="1524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6" name="Oval 35"/>
              <p:cNvSpPr/>
              <p:nvPr/>
            </p:nvSpPr>
            <p:spPr>
              <a:xfrm>
                <a:off x="1371600" y="1447800"/>
                <a:ext cx="914400" cy="4572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7" name="Oval 36"/>
              <p:cNvSpPr/>
              <p:nvPr/>
            </p:nvSpPr>
            <p:spPr>
              <a:xfrm>
                <a:off x="1600200" y="1447800"/>
                <a:ext cx="457200" cy="4572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sp>
          <p:nvSpPr>
            <p:cNvPr id="10" name="Round Same Side Corner Rectangle 9"/>
            <p:cNvSpPr/>
            <p:nvPr/>
          </p:nvSpPr>
          <p:spPr>
            <a:xfrm rot="10800000">
              <a:off x="5105400" y="1600200"/>
              <a:ext cx="152400" cy="304800"/>
            </a:xfrm>
            <a:prstGeom prst="round2SameRect">
              <a:avLst>
                <a:gd name="adj1" fmla="val 50000"/>
                <a:gd name="adj2" fmla="val 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ound Same Side Corner Rectangle 10"/>
            <p:cNvSpPr/>
            <p:nvPr/>
          </p:nvSpPr>
          <p:spPr>
            <a:xfrm rot="10800000">
              <a:off x="3505200" y="1600200"/>
              <a:ext cx="152400" cy="304800"/>
            </a:xfrm>
            <a:prstGeom prst="round2SameRect">
              <a:avLst>
                <a:gd name="adj1" fmla="val 50000"/>
                <a:gd name="adj2" fmla="val 0"/>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2" name="Bevel 11"/>
            <p:cNvSpPr/>
            <p:nvPr/>
          </p:nvSpPr>
          <p:spPr>
            <a:xfrm>
              <a:off x="4876800" y="1447800"/>
              <a:ext cx="381000" cy="76200"/>
            </a:xfrm>
            <a:prstGeom prst="beve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3" name="Bevel 12"/>
            <p:cNvSpPr/>
            <p:nvPr/>
          </p:nvSpPr>
          <p:spPr>
            <a:xfrm rot="16200000">
              <a:off x="2590800" y="1828800"/>
              <a:ext cx="381000" cy="76200"/>
            </a:xfrm>
            <a:prstGeom prst="beve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4" name="Bevel 13"/>
            <p:cNvSpPr/>
            <p:nvPr/>
          </p:nvSpPr>
          <p:spPr>
            <a:xfrm>
              <a:off x="4876800" y="2286000"/>
              <a:ext cx="381000" cy="76200"/>
            </a:xfrm>
            <a:prstGeom prst="beve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5" name="Rectangle 14"/>
            <p:cNvSpPr/>
            <p:nvPr/>
          </p:nvSpPr>
          <p:spPr>
            <a:xfrm>
              <a:off x="2895600" y="1600200"/>
              <a:ext cx="1219200" cy="609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 name="Round Same Side Corner Rectangle 15"/>
            <p:cNvSpPr/>
            <p:nvPr/>
          </p:nvSpPr>
          <p:spPr>
            <a:xfrm rot="5400000">
              <a:off x="2971800" y="1600200"/>
              <a:ext cx="152400" cy="304800"/>
            </a:xfrm>
            <a:prstGeom prst="round2SameRect">
              <a:avLst>
                <a:gd name="adj1" fmla="val 50000"/>
                <a:gd name="adj2" fmla="val 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7" name="Round Same Side Corner Rectangle 16"/>
            <p:cNvSpPr/>
            <p:nvPr/>
          </p:nvSpPr>
          <p:spPr>
            <a:xfrm rot="5400000">
              <a:off x="2971800" y="1828800"/>
              <a:ext cx="152400" cy="304800"/>
            </a:xfrm>
            <a:prstGeom prst="round2SameRect">
              <a:avLst>
                <a:gd name="adj1" fmla="val 50000"/>
                <a:gd name="adj2" fmla="val 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8" name="Round Same Side Corner Rectangle 17"/>
            <p:cNvSpPr/>
            <p:nvPr/>
          </p:nvSpPr>
          <p:spPr>
            <a:xfrm rot="10800000">
              <a:off x="4876800" y="1600200"/>
              <a:ext cx="152400" cy="304800"/>
            </a:xfrm>
            <a:prstGeom prst="round2SameRect">
              <a:avLst>
                <a:gd name="adj1" fmla="val 50000"/>
                <a:gd name="adj2" fmla="val 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19"/>
            <p:cNvGrpSpPr/>
            <p:nvPr/>
          </p:nvGrpSpPr>
          <p:grpSpPr>
            <a:xfrm>
              <a:off x="914400" y="1447800"/>
              <a:ext cx="1371600" cy="1143004"/>
              <a:chOff x="914400" y="1447800"/>
              <a:chExt cx="1371600" cy="1143004"/>
            </a:xfrm>
          </p:grpSpPr>
          <p:grpSp>
            <p:nvGrpSpPr>
              <p:cNvPr id="24" name="Group 52"/>
              <p:cNvGrpSpPr/>
              <p:nvPr/>
            </p:nvGrpSpPr>
            <p:grpSpPr>
              <a:xfrm>
                <a:off x="1219200" y="2286003"/>
                <a:ext cx="533400" cy="304801"/>
                <a:chOff x="1371600" y="1371600"/>
                <a:chExt cx="914400" cy="533400"/>
              </a:xfrm>
            </p:grpSpPr>
            <p:sp>
              <p:nvSpPr>
                <p:cNvPr id="32" name="Oval 31"/>
                <p:cNvSpPr/>
                <p:nvPr/>
              </p:nvSpPr>
              <p:spPr>
                <a:xfrm>
                  <a:off x="1809344" y="1371600"/>
                  <a:ext cx="76200" cy="1524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33" name="Oval 32"/>
                <p:cNvSpPr/>
                <p:nvPr/>
              </p:nvSpPr>
              <p:spPr>
                <a:xfrm>
                  <a:off x="1371600" y="1447800"/>
                  <a:ext cx="914400" cy="4572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34" name="Oval 33"/>
                <p:cNvSpPr/>
                <p:nvPr/>
              </p:nvSpPr>
              <p:spPr>
                <a:xfrm>
                  <a:off x="1600200" y="1447800"/>
                  <a:ext cx="457200" cy="4572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grpSp>
          <p:sp>
            <p:nvSpPr>
              <p:cNvPr id="25" name="Rectangle 24"/>
              <p:cNvSpPr/>
              <p:nvPr/>
            </p:nvSpPr>
            <p:spPr>
              <a:xfrm>
                <a:off x="914400" y="1600200"/>
                <a:ext cx="1219200" cy="609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6" name="Bevel 25"/>
              <p:cNvSpPr/>
              <p:nvPr/>
            </p:nvSpPr>
            <p:spPr>
              <a:xfrm>
                <a:off x="1295400" y="1447800"/>
                <a:ext cx="381000" cy="76200"/>
              </a:xfrm>
              <a:prstGeom prst="beve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7" name="Bevel 26"/>
              <p:cNvSpPr/>
              <p:nvPr/>
            </p:nvSpPr>
            <p:spPr>
              <a:xfrm rot="5400000">
                <a:off x="2057400" y="1828800"/>
                <a:ext cx="381000" cy="76200"/>
              </a:xfrm>
              <a:prstGeom prst="beve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8" name="Round Same Side Corner Rectangle 27"/>
              <p:cNvSpPr/>
              <p:nvPr/>
            </p:nvSpPr>
            <p:spPr>
              <a:xfrm rot="16200000">
                <a:off x="1905000" y="1600200"/>
                <a:ext cx="152400" cy="304800"/>
              </a:xfrm>
              <a:prstGeom prst="round2SameRect">
                <a:avLst>
                  <a:gd name="adj1" fmla="val 50000"/>
                  <a:gd name="adj2" fmla="val 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9" name="Round Same Side Corner Rectangle 28"/>
              <p:cNvSpPr/>
              <p:nvPr/>
            </p:nvSpPr>
            <p:spPr>
              <a:xfrm rot="16200000">
                <a:off x="1905000" y="1828800"/>
                <a:ext cx="152400" cy="304800"/>
              </a:xfrm>
              <a:prstGeom prst="round2SameRect">
                <a:avLst>
                  <a:gd name="adj1" fmla="val 50000"/>
                  <a:gd name="adj2" fmla="val 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0" name="Round Same Side Corner Rectangle 29"/>
              <p:cNvSpPr/>
              <p:nvPr/>
            </p:nvSpPr>
            <p:spPr>
              <a:xfrm rot="10800000">
                <a:off x="1524000" y="1600200"/>
                <a:ext cx="152400" cy="304800"/>
              </a:xfrm>
              <a:prstGeom prst="round2SameRect">
                <a:avLst>
                  <a:gd name="adj1" fmla="val 50000"/>
                  <a:gd name="adj2" fmla="val 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ound Same Side Corner Rectangle 30"/>
              <p:cNvSpPr/>
              <p:nvPr/>
            </p:nvSpPr>
            <p:spPr>
              <a:xfrm rot="10800000">
                <a:off x="1295400" y="1600200"/>
                <a:ext cx="152400" cy="304800"/>
              </a:xfrm>
              <a:prstGeom prst="round2SameRect">
                <a:avLst>
                  <a:gd name="adj1" fmla="val 50000"/>
                  <a:gd name="adj2" fmla="val 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0" name="Round Same Side Corner Rectangle 19"/>
            <p:cNvSpPr/>
            <p:nvPr/>
          </p:nvSpPr>
          <p:spPr>
            <a:xfrm>
              <a:off x="4876800" y="1905000"/>
              <a:ext cx="152400" cy="304800"/>
            </a:xfrm>
            <a:prstGeom prst="round2SameRect">
              <a:avLst>
                <a:gd name="adj1" fmla="val 50000"/>
                <a:gd name="adj2" fmla="val 0"/>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1" name="Round Same Side Corner Rectangle 20"/>
            <p:cNvSpPr/>
            <p:nvPr/>
          </p:nvSpPr>
          <p:spPr>
            <a:xfrm>
              <a:off x="5105400" y="1905000"/>
              <a:ext cx="152400" cy="304800"/>
            </a:xfrm>
            <a:prstGeom prst="round2SameRect">
              <a:avLst>
                <a:gd name="adj1" fmla="val 50000"/>
                <a:gd name="adj2" fmla="val 0"/>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2" name="Round Same Side Corner Rectangle 21"/>
            <p:cNvSpPr/>
            <p:nvPr/>
          </p:nvSpPr>
          <p:spPr>
            <a:xfrm rot="10800000">
              <a:off x="3276600" y="1600200"/>
              <a:ext cx="152400" cy="304800"/>
            </a:xfrm>
            <a:prstGeom prst="round2SameRect">
              <a:avLst>
                <a:gd name="adj1" fmla="val 50000"/>
                <a:gd name="adj2" fmla="val 0"/>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3" name="Round Same Side Corner Rectangle 22"/>
            <p:cNvSpPr/>
            <p:nvPr/>
          </p:nvSpPr>
          <p:spPr>
            <a:xfrm rot="10800000">
              <a:off x="3505200" y="1600200"/>
              <a:ext cx="152400" cy="304800"/>
            </a:xfrm>
            <a:prstGeom prst="round2SameRect">
              <a:avLst>
                <a:gd name="adj1" fmla="val 50000"/>
                <a:gd name="adj2" fmla="val 0"/>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grpSp>
      <p:grpSp>
        <p:nvGrpSpPr>
          <p:cNvPr id="41" name="Group 40"/>
          <p:cNvGrpSpPr/>
          <p:nvPr/>
        </p:nvGrpSpPr>
        <p:grpSpPr>
          <a:xfrm>
            <a:off x="533400" y="1752600"/>
            <a:ext cx="4800600" cy="1143000"/>
            <a:chOff x="1371600" y="2362200"/>
            <a:chExt cx="4800600" cy="1143000"/>
          </a:xfrm>
        </p:grpSpPr>
        <p:sp>
          <p:nvSpPr>
            <p:cNvPr id="42" name="Round Same Side Corner Rectangle 41"/>
            <p:cNvSpPr/>
            <p:nvPr/>
          </p:nvSpPr>
          <p:spPr>
            <a:xfrm rot="10800000">
              <a:off x="3505200" y="2514600"/>
              <a:ext cx="152400" cy="304800"/>
            </a:xfrm>
            <a:prstGeom prst="round2SameRect">
              <a:avLst>
                <a:gd name="adj1" fmla="val 50000"/>
                <a:gd name="adj2" fmla="val 0"/>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43" name="Bevel 42"/>
            <p:cNvSpPr/>
            <p:nvPr/>
          </p:nvSpPr>
          <p:spPr>
            <a:xfrm>
              <a:off x="3810000" y="2362200"/>
              <a:ext cx="381000" cy="76200"/>
            </a:xfrm>
            <a:prstGeom prst="beve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4" name="Rectangle 43"/>
            <p:cNvSpPr/>
            <p:nvPr/>
          </p:nvSpPr>
          <p:spPr>
            <a:xfrm>
              <a:off x="4953000" y="2514600"/>
              <a:ext cx="1219200" cy="609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45" name="Group 76"/>
            <p:cNvGrpSpPr/>
            <p:nvPr/>
          </p:nvGrpSpPr>
          <p:grpSpPr>
            <a:xfrm>
              <a:off x="3429000" y="3200403"/>
              <a:ext cx="533400" cy="304801"/>
              <a:chOff x="1371600" y="1371600"/>
              <a:chExt cx="914400" cy="533400"/>
            </a:xfrm>
          </p:grpSpPr>
          <p:sp>
            <p:nvSpPr>
              <p:cNvPr id="74" name="Oval 73"/>
              <p:cNvSpPr/>
              <p:nvPr/>
            </p:nvSpPr>
            <p:spPr>
              <a:xfrm>
                <a:off x="1809344" y="1371600"/>
                <a:ext cx="76200" cy="1524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75" name="Oval 74"/>
              <p:cNvSpPr/>
              <p:nvPr/>
            </p:nvSpPr>
            <p:spPr>
              <a:xfrm>
                <a:off x="1371600" y="1447800"/>
                <a:ext cx="914400" cy="4572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76" name="Oval 75"/>
              <p:cNvSpPr/>
              <p:nvPr/>
            </p:nvSpPr>
            <p:spPr>
              <a:xfrm>
                <a:off x="1600200" y="1447800"/>
                <a:ext cx="457200" cy="4572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grpSp>
        <p:grpSp>
          <p:nvGrpSpPr>
            <p:cNvPr id="46" name="Group 80"/>
            <p:cNvGrpSpPr/>
            <p:nvPr/>
          </p:nvGrpSpPr>
          <p:grpSpPr>
            <a:xfrm>
              <a:off x="5257800" y="3200403"/>
              <a:ext cx="533400" cy="304801"/>
              <a:chOff x="1371600" y="1371600"/>
              <a:chExt cx="914400" cy="533400"/>
            </a:xfrm>
          </p:grpSpPr>
          <p:sp>
            <p:nvSpPr>
              <p:cNvPr id="71" name="Oval 70"/>
              <p:cNvSpPr/>
              <p:nvPr/>
            </p:nvSpPr>
            <p:spPr>
              <a:xfrm>
                <a:off x="1809344" y="1371600"/>
                <a:ext cx="76200" cy="1524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72" name="Oval 71"/>
              <p:cNvSpPr/>
              <p:nvPr/>
            </p:nvSpPr>
            <p:spPr>
              <a:xfrm>
                <a:off x="1371600" y="1447800"/>
                <a:ext cx="914400" cy="4572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73" name="Oval 72"/>
              <p:cNvSpPr/>
              <p:nvPr/>
            </p:nvSpPr>
            <p:spPr>
              <a:xfrm>
                <a:off x="1600200" y="1447800"/>
                <a:ext cx="457200" cy="4572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sp>
          <p:nvSpPr>
            <p:cNvPr id="47" name="Round Same Side Corner Rectangle 46"/>
            <p:cNvSpPr/>
            <p:nvPr/>
          </p:nvSpPr>
          <p:spPr>
            <a:xfrm rot="883737">
              <a:off x="5598843" y="2833766"/>
              <a:ext cx="152400" cy="304800"/>
            </a:xfrm>
            <a:prstGeom prst="round2SameRect">
              <a:avLst>
                <a:gd name="adj1" fmla="val 50000"/>
                <a:gd name="adj2" fmla="val 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ound Same Side Corner Rectangle 47"/>
            <p:cNvSpPr/>
            <p:nvPr/>
          </p:nvSpPr>
          <p:spPr>
            <a:xfrm rot="10800000">
              <a:off x="3733800" y="2514600"/>
              <a:ext cx="152400" cy="304800"/>
            </a:xfrm>
            <a:prstGeom prst="round2SameRect">
              <a:avLst>
                <a:gd name="adj1" fmla="val 50000"/>
                <a:gd name="adj2" fmla="val 0"/>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49" name="Bevel 48"/>
            <p:cNvSpPr/>
            <p:nvPr/>
          </p:nvSpPr>
          <p:spPr>
            <a:xfrm>
              <a:off x="5638800" y="2362200"/>
              <a:ext cx="381000" cy="76200"/>
            </a:xfrm>
            <a:prstGeom prst="beve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50" name="Bevel 49"/>
            <p:cNvSpPr/>
            <p:nvPr/>
          </p:nvSpPr>
          <p:spPr>
            <a:xfrm>
              <a:off x="3352800" y="2362200"/>
              <a:ext cx="381000" cy="76200"/>
            </a:xfrm>
            <a:prstGeom prst="beve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1" name="Bevel 50"/>
            <p:cNvSpPr/>
            <p:nvPr/>
          </p:nvSpPr>
          <p:spPr>
            <a:xfrm>
              <a:off x="5105400" y="2362200"/>
              <a:ext cx="381000" cy="76200"/>
            </a:xfrm>
            <a:prstGeom prst="beve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52" name="Rectangle 51"/>
            <p:cNvSpPr/>
            <p:nvPr/>
          </p:nvSpPr>
          <p:spPr>
            <a:xfrm>
              <a:off x="3124200" y="2514600"/>
              <a:ext cx="1219200" cy="609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3" name="Round Same Side Corner Rectangle 52"/>
            <p:cNvSpPr/>
            <p:nvPr/>
          </p:nvSpPr>
          <p:spPr>
            <a:xfrm rot="473455">
              <a:off x="3657599" y="2819400"/>
              <a:ext cx="152400" cy="304800"/>
            </a:xfrm>
            <a:prstGeom prst="round2SameRect">
              <a:avLst>
                <a:gd name="adj1" fmla="val 50000"/>
                <a:gd name="adj2" fmla="val 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54" name="Round Same Side Corner Rectangle 53"/>
            <p:cNvSpPr/>
            <p:nvPr/>
          </p:nvSpPr>
          <p:spPr>
            <a:xfrm rot="473455">
              <a:off x="3830201" y="2828418"/>
              <a:ext cx="152400" cy="304800"/>
            </a:xfrm>
            <a:prstGeom prst="round2SameRect">
              <a:avLst>
                <a:gd name="adj1" fmla="val 50000"/>
                <a:gd name="adj2" fmla="val 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55" name="Round Same Side Corner Rectangle 54"/>
            <p:cNvSpPr/>
            <p:nvPr/>
          </p:nvSpPr>
          <p:spPr>
            <a:xfrm rot="883737">
              <a:off x="5370243" y="2833766"/>
              <a:ext cx="152400" cy="304800"/>
            </a:xfrm>
            <a:prstGeom prst="round2SameRect">
              <a:avLst>
                <a:gd name="adj1" fmla="val 50000"/>
                <a:gd name="adj2" fmla="val 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6" name="Group 52"/>
            <p:cNvGrpSpPr/>
            <p:nvPr/>
          </p:nvGrpSpPr>
          <p:grpSpPr>
            <a:xfrm>
              <a:off x="1676400" y="3200403"/>
              <a:ext cx="533400" cy="304801"/>
              <a:chOff x="1371600" y="1371600"/>
              <a:chExt cx="914400" cy="533400"/>
            </a:xfrm>
          </p:grpSpPr>
          <p:sp>
            <p:nvSpPr>
              <p:cNvPr id="68" name="Oval 67"/>
              <p:cNvSpPr/>
              <p:nvPr/>
            </p:nvSpPr>
            <p:spPr>
              <a:xfrm>
                <a:off x="1809344" y="1371600"/>
                <a:ext cx="76200" cy="1524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69" name="Oval 68"/>
              <p:cNvSpPr/>
              <p:nvPr/>
            </p:nvSpPr>
            <p:spPr>
              <a:xfrm>
                <a:off x="1371600" y="1447800"/>
                <a:ext cx="914400" cy="4572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70" name="Oval 69"/>
              <p:cNvSpPr/>
              <p:nvPr/>
            </p:nvSpPr>
            <p:spPr>
              <a:xfrm>
                <a:off x="1600200" y="1447800"/>
                <a:ext cx="457200" cy="4572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grpSp>
        <p:sp>
          <p:nvSpPr>
            <p:cNvPr id="57" name="Rectangle 56"/>
            <p:cNvSpPr/>
            <p:nvPr/>
          </p:nvSpPr>
          <p:spPr>
            <a:xfrm>
              <a:off x="1371600" y="2514600"/>
              <a:ext cx="1219200" cy="609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8" name="Bevel 57"/>
            <p:cNvSpPr/>
            <p:nvPr/>
          </p:nvSpPr>
          <p:spPr>
            <a:xfrm>
              <a:off x="1524000" y="2362200"/>
              <a:ext cx="381000" cy="76200"/>
            </a:xfrm>
            <a:prstGeom prst="beve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59" name="Bevel 58"/>
            <p:cNvSpPr/>
            <p:nvPr/>
          </p:nvSpPr>
          <p:spPr>
            <a:xfrm>
              <a:off x="2057400" y="2362200"/>
              <a:ext cx="381000" cy="76200"/>
            </a:xfrm>
            <a:prstGeom prst="beve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0" name="Round Same Side Corner Rectangle 59"/>
            <p:cNvSpPr/>
            <p:nvPr/>
          </p:nvSpPr>
          <p:spPr>
            <a:xfrm rot="20966720">
              <a:off x="1703027" y="2830779"/>
              <a:ext cx="152400" cy="304800"/>
            </a:xfrm>
            <a:prstGeom prst="round2SameRect">
              <a:avLst>
                <a:gd name="adj1" fmla="val 50000"/>
                <a:gd name="adj2" fmla="val 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1" name="Round Same Side Corner Rectangle 60"/>
            <p:cNvSpPr/>
            <p:nvPr/>
          </p:nvSpPr>
          <p:spPr>
            <a:xfrm>
              <a:off x="2057400" y="2819400"/>
              <a:ext cx="152400" cy="304800"/>
            </a:xfrm>
            <a:prstGeom prst="round2SameRect">
              <a:avLst>
                <a:gd name="adj1" fmla="val 50000"/>
                <a:gd name="adj2" fmla="val 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2" name="Round Same Side Corner Rectangle 61"/>
            <p:cNvSpPr/>
            <p:nvPr/>
          </p:nvSpPr>
          <p:spPr>
            <a:xfrm>
              <a:off x="1981200" y="2819400"/>
              <a:ext cx="152400" cy="304800"/>
            </a:xfrm>
            <a:prstGeom prst="round2SameRect">
              <a:avLst>
                <a:gd name="adj1" fmla="val 50000"/>
                <a:gd name="adj2" fmla="val 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ound Same Side Corner Rectangle 62"/>
            <p:cNvSpPr/>
            <p:nvPr/>
          </p:nvSpPr>
          <p:spPr>
            <a:xfrm>
              <a:off x="1752600" y="2819400"/>
              <a:ext cx="152400" cy="304800"/>
            </a:xfrm>
            <a:prstGeom prst="round2SameRect">
              <a:avLst>
                <a:gd name="adj1" fmla="val 50000"/>
                <a:gd name="adj2" fmla="val 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ound Same Side Corner Rectangle 63"/>
            <p:cNvSpPr/>
            <p:nvPr/>
          </p:nvSpPr>
          <p:spPr>
            <a:xfrm>
              <a:off x="5334000" y="2819400"/>
              <a:ext cx="152400" cy="304800"/>
            </a:xfrm>
            <a:prstGeom prst="round2SameRect">
              <a:avLst>
                <a:gd name="adj1" fmla="val 50000"/>
                <a:gd name="adj2" fmla="val 0"/>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5" name="Round Same Side Corner Rectangle 64"/>
            <p:cNvSpPr/>
            <p:nvPr/>
          </p:nvSpPr>
          <p:spPr>
            <a:xfrm>
              <a:off x="5562600" y="2819400"/>
              <a:ext cx="152400" cy="304800"/>
            </a:xfrm>
            <a:prstGeom prst="round2SameRect">
              <a:avLst>
                <a:gd name="adj1" fmla="val 50000"/>
                <a:gd name="adj2" fmla="val 0"/>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6" name="Round Same Side Corner Rectangle 65"/>
            <p:cNvSpPr/>
            <p:nvPr/>
          </p:nvSpPr>
          <p:spPr>
            <a:xfrm rot="21348912">
              <a:off x="3516118" y="2824555"/>
              <a:ext cx="152400" cy="304800"/>
            </a:xfrm>
            <a:prstGeom prst="round2SameRect">
              <a:avLst>
                <a:gd name="adj1" fmla="val 50000"/>
                <a:gd name="adj2" fmla="val 0"/>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7" name="Round Same Side Corner Rectangle 66"/>
            <p:cNvSpPr/>
            <p:nvPr/>
          </p:nvSpPr>
          <p:spPr>
            <a:xfrm rot="21348912">
              <a:off x="3744718" y="2824555"/>
              <a:ext cx="152400" cy="304800"/>
            </a:xfrm>
            <a:prstGeom prst="round2SameRect">
              <a:avLst>
                <a:gd name="adj1" fmla="val 50000"/>
                <a:gd name="adj2" fmla="val 0"/>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grpSp>
      <p:grpSp>
        <p:nvGrpSpPr>
          <p:cNvPr id="116" name="Group 115"/>
          <p:cNvGrpSpPr/>
          <p:nvPr/>
        </p:nvGrpSpPr>
        <p:grpSpPr>
          <a:xfrm>
            <a:off x="533400" y="3124200"/>
            <a:ext cx="5121303" cy="1143004"/>
            <a:chOff x="609600" y="4343400"/>
            <a:chExt cx="5121303" cy="1143004"/>
          </a:xfrm>
        </p:grpSpPr>
        <p:grpSp>
          <p:nvGrpSpPr>
            <p:cNvPr id="115" name="Group 114"/>
            <p:cNvGrpSpPr/>
            <p:nvPr/>
          </p:nvGrpSpPr>
          <p:grpSpPr>
            <a:xfrm>
              <a:off x="609600" y="4343400"/>
              <a:ext cx="1219200" cy="1143004"/>
              <a:chOff x="609600" y="4343400"/>
              <a:chExt cx="1219200" cy="1143004"/>
            </a:xfrm>
          </p:grpSpPr>
          <p:grpSp>
            <p:nvGrpSpPr>
              <p:cNvPr id="92" name="Group 52"/>
              <p:cNvGrpSpPr/>
              <p:nvPr/>
            </p:nvGrpSpPr>
            <p:grpSpPr>
              <a:xfrm>
                <a:off x="914400" y="5181603"/>
                <a:ext cx="533400" cy="304801"/>
                <a:chOff x="1371600" y="1371600"/>
                <a:chExt cx="914400" cy="533400"/>
              </a:xfrm>
            </p:grpSpPr>
            <p:sp>
              <p:nvSpPr>
                <p:cNvPr id="104" name="Oval 103"/>
                <p:cNvSpPr/>
                <p:nvPr/>
              </p:nvSpPr>
              <p:spPr>
                <a:xfrm>
                  <a:off x="1809344" y="1371600"/>
                  <a:ext cx="76200" cy="1524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05" name="Oval 104"/>
                <p:cNvSpPr/>
                <p:nvPr/>
              </p:nvSpPr>
              <p:spPr>
                <a:xfrm>
                  <a:off x="1371600" y="1447800"/>
                  <a:ext cx="914400" cy="4572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06" name="Oval 105"/>
                <p:cNvSpPr/>
                <p:nvPr/>
              </p:nvSpPr>
              <p:spPr>
                <a:xfrm>
                  <a:off x="1600200" y="1447800"/>
                  <a:ext cx="457200" cy="4572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grpSp>
          <p:sp>
            <p:nvSpPr>
              <p:cNvPr id="93" name="Rectangle 92"/>
              <p:cNvSpPr/>
              <p:nvPr/>
            </p:nvSpPr>
            <p:spPr>
              <a:xfrm>
                <a:off x="609600" y="4495800"/>
                <a:ext cx="1219200" cy="609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4" name="Bevel 93"/>
              <p:cNvSpPr/>
              <p:nvPr/>
            </p:nvSpPr>
            <p:spPr>
              <a:xfrm>
                <a:off x="685800" y="4343400"/>
                <a:ext cx="381000" cy="76200"/>
              </a:xfrm>
              <a:prstGeom prst="beve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95" name="Bevel 94"/>
              <p:cNvSpPr/>
              <p:nvPr/>
            </p:nvSpPr>
            <p:spPr>
              <a:xfrm>
                <a:off x="1219200" y="4343400"/>
                <a:ext cx="381000" cy="76200"/>
              </a:xfrm>
              <a:prstGeom prst="beve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96" name="Round Same Side Corner Rectangle 95"/>
              <p:cNvSpPr/>
              <p:nvPr/>
            </p:nvSpPr>
            <p:spPr>
              <a:xfrm rot="16200000">
                <a:off x="1600200" y="4495800"/>
                <a:ext cx="152400" cy="304800"/>
              </a:xfrm>
              <a:prstGeom prst="round2SameRect">
                <a:avLst>
                  <a:gd name="adj1" fmla="val 50000"/>
                  <a:gd name="adj2" fmla="val 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97" name="Round Same Side Corner Rectangle 96"/>
              <p:cNvSpPr/>
              <p:nvPr/>
            </p:nvSpPr>
            <p:spPr>
              <a:xfrm rot="16200000">
                <a:off x="1600200" y="4724400"/>
                <a:ext cx="152400" cy="304800"/>
              </a:xfrm>
              <a:prstGeom prst="round2SameRect">
                <a:avLst>
                  <a:gd name="adj1" fmla="val 50000"/>
                  <a:gd name="adj2" fmla="val 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98" name="Round Same Side Corner Rectangle 97"/>
              <p:cNvSpPr/>
              <p:nvPr/>
            </p:nvSpPr>
            <p:spPr>
              <a:xfrm rot="10800000">
                <a:off x="1219200" y="4495800"/>
                <a:ext cx="152400" cy="304800"/>
              </a:xfrm>
              <a:prstGeom prst="round2SameRect">
                <a:avLst>
                  <a:gd name="adj1" fmla="val 50000"/>
                  <a:gd name="adj2" fmla="val 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Round Same Side Corner Rectangle 98"/>
              <p:cNvSpPr/>
              <p:nvPr/>
            </p:nvSpPr>
            <p:spPr>
              <a:xfrm rot="10800000">
                <a:off x="990600" y="4495800"/>
                <a:ext cx="152400" cy="304800"/>
              </a:xfrm>
              <a:prstGeom prst="round2SameRect">
                <a:avLst>
                  <a:gd name="adj1" fmla="val 50000"/>
                  <a:gd name="adj2" fmla="val 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4" name="Group 113"/>
            <p:cNvGrpSpPr/>
            <p:nvPr/>
          </p:nvGrpSpPr>
          <p:grpSpPr>
            <a:xfrm>
              <a:off x="4038600" y="4419600"/>
              <a:ext cx="1692303" cy="838200"/>
              <a:chOff x="4419600" y="4419600"/>
              <a:chExt cx="1692303" cy="838200"/>
            </a:xfrm>
          </p:grpSpPr>
          <p:sp>
            <p:nvSpPr>
              <p:cNvPr id="80" name="Rectangle 79"/>
              <p:cNvSpPr/>
              <p:nvPr/>
            </p:nvSpPr>
            <p:spPr>
              <a:xfrm>
                <a:off x="4572000" y="4495800"/>
                <a:ext cx="1219200" cy="609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82" name="Group 80"/>
              <p:cNvGrpSpPr/>
              <p:nvPr/>
            </p:nvGrpSpPr>
            <p:grpSpPr>
              <a:xfrm rot="16200000">
                <a:off x="5692803" y="4618852"/>
                <a:ext cx="533400" cy="304801"/>
                <a:chOff x="1371600" y="1371600"/>
                <a:chExt cx="914400" cy="533400"/>
              </a:xfrm>
            </p:grpSpPr>
            <p:sp>
              <p:nvSpPr>
                <p:cNvPr id="107" name="Oval 106"/>
                <p:cNvSpPr/>
                <p:nvPr/>
              </p:nvSpPr>
              <p:spPr>
                <a:xfrm>
                  <a:off x="1809344" y="1371600"/>
                  <a:ext cx="76200" cy="1524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08" name="Oval 107"/>
                <p:cNvSpPr/>
                <p:nvPr/>
              </p:nvSpPr>
              <p:spPr>
                <a:xfrm>
                  <a:off x="1371600" y="1447800"/>
                  <a:ext cx="914400" cy="4572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09" name="Oval 108"/>
                <p:cNvSpPr/>
                <p:nvPr/>
              </p:nvSpPr>
              <p:spPr>
                <a:xfrm>
                  <a:off x="1600200" y="1447800"/>
                  <a:ext cx="457200" cy="4572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sp>
            <p:nvSpPr>
              <p:cNvPr id="83" name="Round Same Side Corner Rectangle 82"/>
              <p:cNvSpPr/>
              <p:nvPr/>
            </p:nvSpPr>
            <p:spPr>
              <a:xfrm rot="10800000">
                <a:off x="5181600" y="4495800"/>
                <a:ext cx="152400" cy="304800"/>
              </a:xfrm>
              <a:prstGeom prst="round2SameRect">
                <a:avLst>
                  <a:gd name="adj1" fmla="val 50000"/>
                  <a:gd name="adj2" fmla="val 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Bevel 84"/>
              <p:cNvSpPr/>
              <p:nvPr/>
            </p:nvSpPr>
            <p:spPr>
              <a:xfrm rot="16200000">
                <a:off x="4267200" y="4572000"/>
                <a:ext cx="381000" cy="76200"/>
              </a:xfrm>
              <a:prstGeom prst="beve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87" name="Bevel 86"/>
              <p:cNvSpPr/>
              <p:nvPr/>
            </p:nvSpPr>
            <p:spPr>
              <a:xfrm rot="16200000">
                <a:off x="4267200" y="5029200"/>
                <a:ext cx="381000" cy="76200"/>
              </a:xfrm>
              <a:prstGeom prst="beve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91" name="Round Same Side Corner Rectangle 90"/>
              <p:cNvSpPr/>
              <p:nvPr/>
            </p:nvSpPr>
            <p:spPr>
              <a:xfrm rot="10800000">
                <a:off x="4953000" y="4495800"/>
                <a:ext cx="152400" cy="304800"/>
              </a:xfrm>
              <a:prstGeom prst="round2SameRect">
                <a:avLst>
                  <a:gd name="adj1" fmla="val 50000"/>
                  <a:gd name="adj2" fmla="val 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Round Same Side Corner Rectangle 99"/>
              <p:cNvSpPr/>
              <p:nvPr/>
            </p:nvSpPr>
            <p:spPr>
              <a:xfrm>
                <a:off x="4953000" y="4800600"/>
                <a:ext cx="152400" cy="304800"/>
              </a:xfrm>
              <a:prstGeom prst="round2SameRect">
                <a:avLst>
                  <a:gd name="adj1" fmla="val 50000"/>
                  <a:gd name="adj2" fmla="val 0"/>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01" name="Round Same Side Corner Rectangle 100"/>
              <p:cNvSpPr/>
              <p:nvPr/>
            </p:nvSpPr>
            <p:spPr>
              <a:xfrm>
                <a:off x="5181600" y="4800600"/>
                <a:ext cx="152400" cy="304800"/>
              </a:xfrm>
              <a:prstGeom prst="round2SameRect">
                <a:avLst>
                  <a:gd name="adj1" fmla="val 50000"/>
                  <a:gd name="adj2" fmla="val 0"/>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grpSp>
        <p:grpSp>
          <p:nvGrpSpPr>
            <p:cNvPr id="113" name="Group 112"/>
            <p:cNvGrpSpPr/>
            <p:nvPr/>
          </p:nvGrpSpPr>
          <p:grpSpPr>
            <a:xfrm>
              <a:off x="2362200" y="4343400"/>
              <a:ext cx="1219200" cy="1143004"/>
              <a:chOff x="2590800" y="4343400"/>
              <a:chExt cx="1219200" cy="1143004"/>
            </a:xfrm>
          </p:grpSpPr>
          <p:sp>
            <p:nvSpPr>
              <p:cNvPr id="78" name="Round Same Side Corner Rectangle 77"/>
              <p:cNvSpPr/>
              <p:nvPr/>
            </p:nvSpPr>
            <p:spPr>
              <a:xfrm rot="10800000">
                <a:off x="2971800" y="4495800"/>
                <a:ext cx="152400" cy="304800"/>
              </a:xfrm>
              <a:prstGeom prst="round2SameRect">
                <a:avLst>
                  <a:gd name="adj1" fmla="val 50000"/>
                  <a:gd name="adj2" fmla="val 0"/>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9" name="Bevel 78"/>
              <p:cNvSpPr/>
              <p:nvPr/>
            </p:nvSpPr>
            <p:spPr>
              <a:xfrm>
                <a:off x="3200400" y="4343400"/>
                <a:ext cx="381000" cy="76200"/>
              </a:xfrm>
              <a:prstGeom prst="beve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nvGrpSpPr>
              <p:cNvPr id="81" name="Group 76"/>
              <p:cNvGrpSpPr/>
              <p:nvPr/>
            </p:nvGrpSpPr>
            <p:grpSpPr>
              <a:xfrm>
                <a:off x="2895600" y="5181603"/>
                <a:ext cx="533400" cy="304801"/>
                <a:chOff x="1371600" y="1371600"/>
                <a:chExt cx="914400" cy="533400"/>
              </a:xfrm>
            </p:grpSpPr>
            <p:sp>
              <p:nvSpPr>
                <p:cNvPr id="110" name="Oval 109"/>
                <p:cNvSpPr/>
                <p:nvPr/>
              </p:nvSpPr>
              <p:spPr>
                <a:xfrm>
                  <a:off x="1809344" y="1371600"/>
                  <a:ext cx="76200" cy="1524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11" name="Oval 110"/>
                <p:cNvSpPr/>
                <p:nvPr/>
              </p:nvSpPr>
              <p:spPr>
                <a:xfrm>
                  <a:off x="1371600" y="1447800"/>
                  <a:ext cx="914400" cy="4572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12" name="Oval 111"/>
                <p:cNvSpPr/>
                <p:nvPr/>
              </p:nvSpPr>
              <p:spPr>
                <a:xfrm>
                  <a:off x="1600200" y="1447800"/>
                  <a:ext cx="457200" cy="4572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grpSp>
          <p:sp>
            <p:nvSpPr>
              <p:cNvPr id="84" name="Round Same Side Corner Rectangle 83"/>
              <p:cNvSpPr/>
              <p:nvPr/>
            </p:nvSpPr>
            <p:spPr>
              <a:xfrm rot="10800000">
                <a:off x="3200400" y="4495800"/>
                <a:ext cx="152400" cy="304800"/>
              </a:xfrm>
              <a:prstGeom prst="round2SameRect">
                <a:avLst>
                  <a:gd name="adj1" fmla="val 50000"/>
                  <a:gd name="adj2" fmla="val 0"/>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6" name="Bevel 85"/>
              <p:cNvSpPr/>
              <p:nvPr/>
            </p:nvSpPr>
            <p:spPr>
              <a:xfrm>
                <a:off x="2667000" y="4343400"/>
                <a:ext cx="381000" cy="76200"/>
              </a:xfrm>
              <a:prstGeom prst="beve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88" name="Rectangle 87"/>
              <p:cNvSpPr/>
              <p:nvPr/>
            </p:nvSpPr>
            <p:spPr>
              <a:xfrm>
                <a:off x="2590800" y="4495800"/>
                <a:ext cx="1219200" cy="609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9" name="Round Same Side Corner Rectangle 88"/>
              <p:cNvSpPr/>
              <p:nvPr/>
            </p:nvSpPr>
            <p:spPr>
              <a:xfrm rot="5400000">
                <a:off x="2667000" y="4495800"/>
                <a:ext cx="152400" cy="304800"/>
              </a:xfrm>
              <a:prstGeom prst="round2SameRect">
                <a:avLst>
                  <a:gd name="adj1" fmla="val 50000"/>
                  <a:gd name="adj2" fmla="val 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90" name="Round Same Side Corner Rectangle 89"/>
              <p:cNvSpPr/>
              <p:nvPr/>
            </p:nvSpPr>
            <p:spPr>
              <a:xfrm rot="5400000">
                <a:off x="2667000" y="4724400"/>
                <a:ext cx="152400" cy="304800"/>
              </a:xfrm>
              <a:prstGeom prst="round2SameRect">
                <a:avLst>
                  <a:gd name="adj1" fmla="val 50000"/>
                  <a:gd name="adj2" fmla="val 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02" name="Round Same Side Corner Rectangle 101"/>
              <p:cNvSpPr/>
              <p:nvPr/>
            </p:nvSpPr>
            <p:spPr>
              <a:xfrm rot="10800000">
                <a:off x="2971800" y="4495800"/>
                <a:ext cx="152400" cy="304800"/>
              </a:xfrm>
              <a:prstGeom prst="round2SameRect">
                <a:avLst>
                  <a:gd name="adj1" fmla="val 50000"/>
                  <a:gd name="adj2" fmla="val 0"/>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03" name="Round Same Side Corner Rectangle 102"/>
              <p:cNvSpPr/>
              <p:nvPr/>
            </p:nvSpPr>
            <p:spPr>
              <a:xfrm rot="10800000">
                <a:off x="3200400" y="4495800"/>
                <a:ext cx="152400" cy="304800"/>
              </a:xfrm>
              <a:prstGeom prst="round2SameRect">
                <a:avLst>
                  <a:gd name="adj1" fmla="val 50000"/>
                  <a:gd name="adj2" fmla="val 0"/>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grpSp>
      </p:grpSp>
      <p:cxnSp>
        <p:nvCxnSpPr>
          <p:cNvPr id="120" name="Straight Connector 119"/>
          <p:cNvCxnSpPr/>
          <p:nvPr/>
        </p:nvCxnSpPr>
        <p:spPr>
          <a:xfrm>
            <a:off x="533400" y="304800"/>
            <a:ext cx="6858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21" name="TextBox 120"/>
          <p:cNvSpPr txBox="1"/>
          <p:nvPr/>
        </p:nvSpPr>
        <p:spPr>
          <a:xfrm>
            <a:off x="5943600" y="304800"/>
            <a:ext cx="1676400" cy="369332"/>
          </a:xfrm>
          <a:prstGeom prst="rect">
            <a:avLst/>
          </a:prstGeom>
          <a:noFill/>
        </p:spPr>
        <p:txBody>
          <a:bodyPr wrap="square" rtlCol="0">
            <a:spAutoFit/>
          </a:bodyPr>
          <a:lstStyle/>
          <a:p>
            <a:r>
              <a:rPr lang="en-US" dirty="0" smtClean="0"/>
              <a:t>Configuration 1</a:t>
            </a:r>
            <a:endParaRPr lang="en-US" dirty="0"/>
          </a:p>
        </p:txBody>
      </p:sp>
      <p:cxnSp>
        <p:nvCxnSpPr>
          <p:cNvPr id="140" name="Straight Connector 139"/>
          <p:cNvCxnSpPr/>
          <p:nvPr/>
        </p:nvCxnSpPr>
        <p:spPr>
          <a:xfrm>
            <a:off x="533400" y="1600200"/>
            <a:ext cx="6858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533400" y="2971800"/>
            <a:ext cx="6858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42" name="TextBox 141"/>
          <p:cNvSpPr txBox="1"/>
          <p:nvPr/>
        </p:nvSpPr>
        <p:spPr>
          <a:xfrm>
            <a:off x="5943600" y="1600200"/>
            <a:ext cx="1676400" cy="369332"/>
          </a:xfrm>
          <a:prstGeom prst="rect">
            <a:avLst/>
          </a:prstGeom>
          <a:noFill/>
        </p:spPr>
        <p:txBody>
          <a:bodyPr wrap="square" rtlCol="0">
            <a:spAutoFit/>
          </a:bodyPr>
          <a:lstStyle/>
          <a:p>
            <a:r>
              <a:rPr lang="en-US" dirty="0" smtClean="0"/>
              <a:t>Configuration 2</a:t>
            </a:r>
            <a:endParaRPr lang="en-US" dirty="0"/>
          </a:p>
        </p:txBody>
      </p:sp>
      <p:sp>
        <p:nvSpPr>
          <p:cNvPr id="143" name="TextBox 142"/>
          <p:cNvSpPr txBox="1"/>
          <p:nvPr/>
        </p:nvSpPr>
        <p:spPr>
          <a:xfrm>
            <a:off x="5943600" y="2971800"/>
            <a:ext cx="1676400" cy="369332"/>
          </a:xfrm>
          <a:prstGeom prst="rect">
            <a:avLst/>
          </a:prstGeom>
          <a:noFill/>
        </p:spPr>
        <p:txBody>
          <a:bodyPr wrap="square" rtlCol="0">
            <a:spAutoFit/>
          </a:bodyPr>
          <a:lstStyle/>
          <a:p>
            <a:r>
              <a:rPr lang="en-US" dirty="0" smtClean="0"/>
              <a:t>Configuration 3</a:t>
            </a:r>
            <a:endParaRPr lang="en-US" dirty="0"/>
          </a:p>
        </p:txBody>
      </p:sp>
      <p:sp>
        <p:nvSpPr>
          <p:cNvPr id="144" name="TextBox 143"/>
          <p:cNvSpPr txBox="1"/>
          <p:nvPr/>
        </p:nvSpPr>
        <p:spPr>
          <a:xfrm>
            <a:off x="533400" y="4419600"/>
            <a:ext cx="7924800" cy="1200329"/>
          </a:xfrm>
          <a:prstGeom prst="rect">
            <a:avLst/>
          </a:prstGeom>
          <a:noFill/>
        </p:spPr>
        <p:txBody>
          <a:bodyPr wrap="square" rtlCol="0">
            <a:spAutoFit/>
          </a:bodyPr>
          <a:lstStyle/>
          <a:p>
            <a:r>
              <a:rPr lang="en-US" b="1" dirty="0" smtClean="0"/>
              <a:t>Figure 2. Three user configurations that we considered. 1 mimics the canonical real-life configuration. 2 allows all participants to sit with the same orientation to the task space. 3 configures users around the table, but imagines remote participants being presented on the same large display.</a:t>
            </a:r>
            <a:endParaRPr lang="en-US" b="1" dirty="0"/>
          </a:p>
        </p:txBody>
      </p:sp>
      <p:sp>
        <p:nvSpPr>
          <p:cNvPr id="122" name="TextBox 121"/>
          <p:cNvSpPr txBox="1"/>
          <p:nvPr/>
        </p:nvSpPr>
        <p:spPr>
          <a:xfrm>
            <a:off x="609600" y="5867400"/>
            <a:ext cx="7315200" cy="2031325"/>
          </a:xfrm>
          <a:prstGeom prst="rect">
            <a:avLst/>
          </a:prstGeom>
          <a:noFill/>
        </p:spPr>
        <p:txBody>
          <a:bodyPr wrap="square" rtlCol="0">
            <a:spAutoFit/>
          </a:bodyPr>
          <a:lstStyle/>
          <a:p>
            <a:r>
              <a:rPr lang="en-US" dirty="0" smtClean="0"/>
              <a:t>Context: </a:t>
            </a:r>
            <a:r>
              <a:rPr lang="en-US" dirty="0" smtClean="0"/>
              <a:t>We considered three possible configurations (illustrated in Figure 2): the first mimics the real-life metaphor “around the table”; the second places collaborators virtually at the same location in the workspace so they share the same perspective, but their surrogates across the tabletop, and finally, a third compromise configuration, placing collaborators around the workspace, but their surrogates across the tabletop.</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Tony\Desktop\MSR Paper\Figure Sources\picture6.png"/>
          <p:cNvPicPr>
            <a:picLocks noChangeAspect="1" noChangeArrowheads="1"/>
          </p:cNvPicPr>
          <p:nvPr/>
        </p:nvPicPr>
        <p:blipFill>
          <a:blip r:embed="rId2" cstate="print">
            <a:lum contrast="40000"/>
          </a:blip>
          <a:srcRect/>
          <a:stretch>
            <a:fillRect/>
          </a:stretch>
        </p:blipFill>
        <p:spPr bwMode="auto">
          <a:xfrm>
            <a:off x="4267200" y="0"/>
            <a:ext cx="4064000" cy="3048000"/>
          </a:xfrm>
          <a:prstGeom prst="rect">
            <a:avLst/>
          </a:prstGeom>
          <a:noFill/>
        </p:spPr>
      </p:pic>
      <p:pic>
        <p:nvPicPr>
          <p:cNvPr id="2051" name="Picture 3" descr="C:\Documents and Settings\Tony\Desktop\MSR Paper\Figure Sources\HPIM0733.JPG"/>
          <p:cNvPicPr>
            <a:picLocks noChangeAspect="1" noChangeArrowheads="1"/>
          </p:cNvPicPr>
          <p:nvPr/>
        </p:nvPicPr>
        <p:blipFill>
          <a:blip r:embed="rId3" cstate="print"/>
          <a:srcRect/>
          <a:stretch>
            <a:fillRect/>
          </a:stretch>
        </p:blipFill>
        <p:spPr bwMode="auto">
          <a:xfrm>
            <a:off x="1" y="0"/>
            <a:ext cx="4072328" cy="3048000"/>
          </a:xfrm>
          <a:prstGeom prst="rect">
            <a:avLst/>
          </a:prstGeom>
          <a:noFill/>
        </p:spPr>
      </p:pic>
      <p:sp>
        <p:nvSpPr>
          <p:cNvPr id="6" name="TextBox 5"/>
          <p:cNvSpPr txBox="1"/>
          <p:nvPr/>
        </p:nvSpPr>
        <p:spPr>
          <a:xfrm>
            <a:off x="2819400" y="2667000"/>
            <a:ext cx="1219200" cy="381000"/>
          </a:xfrm>
          <a:prstGeom prst="rect">
            <a:avLst/>
          </a:prstGeom>
          <a:noFill/>
        </p:spPr>
        <p:txBody>
          <a:bodyPr wrap="square" rtlCol="0">
            <a:spAutoFit/>
          </a:bodyPr>
          <a:lstStyle/>
          <a:p>
            <a:pPr algn="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Local</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TextBox 6"/>
          <p:cNvSpPr txBox="1"/>
          <p:nvPr/>
        </p:nvSpPr>
        <p:spPr>
          <a:xfrm>
            <a:off x="7086600" y="2667000"/>
            <a:ext cx="1219200" cy="381000"/>
          </a:xfrm>
          <a:prstGeom prst="rect">
            <a:avLst/>
          </a:prstGeom>
          <a:noFill/>
        </p:spPr>
        <p:txBody>
          <a:bodyPr wrap="square" rtlCol="0">
            <a:spAutoFit/>
          </a:bodyPr>
          <a:lstStyle/>
          <a:p>
            <a:pPr algn="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Remote</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TextBox 7"/>
          <p:cNvSpPr txBox="1"/>
          <p:nvPr/>
        </p:nvSpPr>
        <p:spPr>
          <a:xfrm>
            <a:off x="0" y="3352800"/>
            <a:ext cx="9144000" cy="923330"/>
          </a:xfrm>
          <a:prstGeom prst="rect">
            <a:avLst/>
          </a:prstGeom>
          <a:noFill/>
        </p:spPr>
        <p:txBody>
          <a:bodyPr wrap="square" rtlCol="0">
            <a:spAutoFit/>
          </a:bodyPr>
          <a:lstStyle/>
          <a:p>
            <a:r>
              <a:rPr lang="en-US" b="1" dirty="0" smtClean="0"/>
              <a:t>Figure X. The arm shadows are displayed locally as feedback, as well as being sent to remote sites. Finger contacts are transmitted to remote sites, and conveyed via trace pearls: the contact point is represented by a small disc, and the trail fades over time.</a:t>
            </a:r>
            <a:endParaRPr lang="en-US" b="1" dirty="0"/>
          </a:p>
        </p:txBody>
      </p:sp>
      <p:sp>
        <p:nvSpPr>
          <p:cNvPr id="9" name="TextBox 8"/>
          <p:cNvSpPr txBox="1"/>
          <p:nvPr/>
        </p:nvSpPr>
        <p:spPr>
          <a:xfrm>
            <a:off x="685800" y="4800600"/>
            <a:ext cx="6629400" cy="369332"/>
          </a:xfrm>
          <a:prstGeom prst="rect">
            <a:avLst/>
          </a:prstGeom>
          <a:noFill/>
        </p:spPr>
        <p:txBody>
          <a:bodyPr wrap="square" rtlCol="0">
            <a:spAutoFit/>
          </a:bodyPr>
          <a:lstStyle/>
          <a:p>
            <a:r>
              <a:rPr lang="en-US" dirty="0" smtClean="0"/>
              <a:t>Context:-- the bit about shadows and arms</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Documents and Settings\Tony\Desktop\Log Data\Visualizations\group2.png"/>
          <p:cNvPicPr>
            <a:picLocks noChangeAspect="1" noChangeArrowheads="1"/>
          </p:cNvPicPr>
          <p:nvPr/>
        </p:nvPicPr>
        <p:blipFill>
          <a:blip r:embed="rId2" cstate="print"/>
          <a:srcRect l="75000"/>
          <a:stretch>
            <a:fillRect/>
          </a:stretch>
        </p:blipFill>
        <p:spPr bwMode="auto">
          <a:xfrm>
            <a:off x="-1" y="0"/>
            <a:ext cx="4551905" cy="1143000"/>
          </a:xfrm>
          <a:prstGeom prst="rect">
            <a:avLst/>
          </a:prstGeom>
          <a:noFill/>
        </p:spPr>
      </p:pic>
      <p:pic>
        <p:nvPicPr>
          <p:cNvPr id="6" name="Picture 2" descr="C:\Documents and Settings\Tony\Desktop\Log Data\Visualizations\group2.png"/>
          <p:cNvPicPr>
            <a:picLocks noChangeAspect="1" noChangeArrowheads="1"/>
          </p:cNvPicPr>
          <p:nvPr/>
        </p:nvPicPr>
        <p:blipFill>
          <a:blip r:embed="rId3" cstate="print"/>
          <a:srcRect l="50000" r="24988"/>
          <a:stretch>
            <a:fillRect/>
          </a:stretch>
        </p:blipFill>
        <p:spPr bwMode="auto">
          <a:xfrm>
            <a:off x="0" y="1219200"/>
            <a:ext cx="4572001" cy="1147482"/>
          </a:xfrm>
          <a:prstGeom prst="rect">
            <a:avLst/>
          </a:prstGeom>
          <a:noFill/>
        </p:spPr>
      </p:pic>
      <p:pic>
        <p:nvPicPr>
          <p:cNvPr id="7" name="Picture 2" descr="C:\Documents and Settings\Tony\Desktop\Log Data\Visualizations\group2.png"/>
          <p:cNvPicPr>
            <a:picLocks noChangeAspect="1" noChangeArrowheads="1"/>
          </p:cNvPicPr>
          <p:nvPr/>
        </p:nvPicPr>
        <p:blipFill>
          <a:blip r:embed="rId4" cstate="print"/>
          <a:srcRect l="25000" r="49947"/>
          <a:stretch>
            <a:fillRect/>
          </a:stretch>
        </p:blipFill>
        <p:spPr bwMode="auto">
          <a:xfrm>
            <a:off x="0" y="2438400"/>
            <a:ext cx="4572000" cy="1145619"/>
          </a:xfrm>
          <a:prstGeom prst="rect">
            <a:avLst/>
          </a:prstGeom>
          <a:noFill/>
        </p:spPr>
      </p:pic>
      <p:sp>
        <p:nvSpPr>
          <p:cNvPr id="8" name="TextBox 7"/>
          <p:cNvSpPr txBox="1"/>
          <p:nvPr/>
        </p:nvSpPr>
        <p:spPr>
          <a:xfrm>
            <a:off x="0" y="762000"/>
            <a:ext cx="436338" cy="369332"/>
          </a:xfrm>
          <a:prstGeom prst="rect">
            <a:avLst/>
          </a:prstGeom>
          <a:noFill/>
        </p:spPr>
        <p:txBody>
          <a:bodyPr wrap="none" rtlCol="0">
            <a:spAutoFit/>
          </a:bodyPr>
          <a:lstStyle/>
          <a:p>
            <a:r>
              <a:rPr lang="en-US" dirty="0" smtClean="0"/>
              <a:t>(a)</a:t>
            </a:r>
            <a:endParaRPr lang="en-US" dirty="0"/>
          </a:p>
        </p:txBody>
      </p:sp>
      <p:sp>
        <p:nvSpPr>
          <p:cNvPr id="10" name="TextBox 9"/>
          <p:cNvSpPr txBox="1"/>
          <p:nvPr/>
        </p:nvSpPr>
        <p:spPr>
          <a:xfrm>
            <a:off x="0" y="1981200"/>
            <a:ext cx="447558" cy="369332"/>
          </a:xfrm>
          <a:prstGeom prst="rect">
            <a:avLst/>
          </a:prstGeom>
          <a:noFill/>
        </p:spPr>
        <p:txBody>
          <a:bodyPr wrap="none" rtlCol="0">
            <a:spAutoFit/>
          </a:bodyPr>
          <a:lstStyle/>
          <a:p>
            <a:r>
              <a:rPr lang="en-US" dirty="0" smtClean="0"/>
              <a:t>(b)</a:t>
            </a:r>
            <a:endParaRPr lang="en-US" dirty="0"/>
          </a:p>
        </p:txBody>
      </p:sp>
      <p:sp>
        <p:nvSpPr>
          <p:cNvPr id="11" name="TextBox 10"/>
          <p:cNvSpPr txBox="1"/>
          <p:nvPr/>
        </p:nvSpPr>
        <p:spPr>
          <a:xfrm>
            <a:off x="0" y="3200400"/>
            <a:ext cx="423514" cy="369332"/>
          </a:xfrm>
          <a:prstGeom prst="rect">
            <a:avLst/>
          </a:prstGeom>
          <a:noFill/>
        </p:spPr>
        <p:txBody>
          <a:bodyPr wrap="none" rtlCol="0">
            <a:spAutoFit/>
          </a:bodyPr>
          <a:lstStyle/>
          <a:p>
            <a:r>
              <a:rPr lang="en-US" dirty="0" smtClean="0"/>
              <a:t>(c)</a:t>
            </a:r>
            <a:endParaRPr lang="en-US" dirty="0"/>
          </a:p>
        </p:txBody>
      </p:sp>
      <p:sp>
        <p:nvSpPr>
          <p:cNvPr id="12" name="TextBox 11"/>
          <p:cNvSpPr txBox="1"/>
          <p:nvPr/>
        </p:nvSpPr>
        <p:spPr>
          <a:xfrm>
            <a:off x="0" y="3733800"/>
            <a:ext cx="4572000" cy="1754326"/>
          </a:xfrm>
          <a:prstGeom prst="rect">
            <a:avLst/>
          </a:prstGeom>
          <a:noFill/>
        </p:spPr>
        <p:txBody>
          <a:bodyPr wrap="square" rtlCol="0">
            <a:spAutoFit/>
          </a:bodyPr>
          <a:lstStyle/>
          <a:p>
            <a:r>
              <a:rPr lang="en-US" b="1" dirty="0" smtClean="0"/>
              <a:t>Figure 4. Contact traces for one group in three separate trials. Each cell represents a user, and each row is a trial. (a) Around configuration, logo task; (b) Around configuration, word task; (c) Same side configuration, logo task.</a:t>
            </a:r>
            <a:endParaRPr lang="en-US" b="1" dirty="0"/>
          </a:p>
        </p:txBody>
      </p:sp>
      <p:sp>
        <p:nvSpPr>
          <p:cNvPr id="13" name="TextBox 12"/>
          <p:cNvSpPr txBox="1"/>
          <p:nvPr/>
        </p:nvSpPr>
        <p:spPr>
          <a:xfrm>
            <a:off x="5105400" y="1066800"/>
            <a:ext cx="3581400" cy="5632311"/>
          </a:xfrm>
          <a:prstGeom prst="rect">
            <a:avLst/>
          </a:prstGeom>
          <a:noFill/>
        </p:spPr>
        <p:txBody>
          <a:bodyPr wrap="square" rtlCol="0">
            <a:spAutoFit/>
          </a:bodyPr>
          <a:lstStyle/>
          <a:p>
            <a:r>
              <a:rPr lang="en-US" dirty="0" smtClean="0"/>
              <a:t>Context: </a:t>
            </a:r>
            <a:r>
              <a:rPr lang="en-US" dirty="0" smtClean="0"/>
              <a:t>Figure 3 illustrates representative traces from two trials by the same group, showing that in the around-the-table configuration, participants partitioned their activities, whereas in the same-side configuration, they did not</a:t>
            </a:r>
            <a:r>
              <a:rPr lang="en-US" dirty="0" smtClean="0"/>
              <a:t>.</a:t>
            </a:r>
          </a:p>
          <a:p>
            <a:endParaRPr lang="en-US" dirty="0" smtClean="0"/>
          </a:p>
          <a:p>
            <a:r>
              <a:rPr lang="en-US" dirty="0" smtClean="0"/>
              <a:t>Figure 3 also highlights another point: it is instructive to contrast the territorial behavior characteristic of our orientation-free task with the semantic partitioning we observed in the single-orientation tasks.  Here, we see that the characteristics of the task (tiles have more semantic meaning, and are oriented) dominate the way in which users interact with the space.</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srcRect l="31579" b="22222"/>
          <a:stretch>
            <a:fillRect/>
          </a:stretch>
        </p:blipFill>
        <p:spPr bwMode="auto">
          <a:xfrm>
            <a:off x="4876800" y="2209800"/>
            <a:ext cx="3301980" cy="2133571"/>
          </a:xfrm>
          <a:prstGeom prst="rect">
            <a:avLst/>
          </a:prstGeom>
          <a:noFill/>
          <a:ln w="9525">
            <a:noFill/>
            <a:miter lim="800000"/>
            <a:headEnd/>
            <a:tailEnd/>
          </a:ln>
        </p:spPr>
      </p:pic>
      <p:pic>
        <p:nvPicPr>
          <p:cNvPr id="4100" name="Picture 4"/>
          <p:cNvPicPr>
            <a:picLocks noChangeAspect="1" noChangeArrowheads="1"/>
          </p:cNvPicPr>
          <p:nvPr/>
        </p:nvPicPr>
        <p:blipFill>
          <a:blip r:embed="rId3"/>
          <a:srcRect l="31332" b="22120"/>
          <a:stretch>
            <a:fillRect/>
          </a:stretch>
        </p:blipFill>
        <p:spPr bwMode="auto">
          <a:xfrm>
            <a:off x="-1" y="0"/>
            <a:ext cx="3289177" cy="2113560"/>
          </a:xfrm>
          <a:prstGeom prst="rect">
            <a:avLst/>
          </a:prstGeom>
          <a:noFill/>
          <a:ln w="9525">
            <a:noFill/>
            <a:miter lim="800000"/>
            <a:headEnd/>
            <a:tailEnd/>
          </a:ln>
        </p:spPr>
      </p:pic>
      <p:pic>
        <p:nvPicPr>
          <p:cNvPr id="4101" name="Picture 5"/>
          <p:cNvPicPr>
            <a:picLocks noChangeAspect="1" noChangeArrowheads="1"/>
          </p:cNvPicPr>
          <p:nvPr/>
        </p:nvPicPr>
        <p:blipFill>
          <a:blip r:embed="rId4"/>
          <a:srcRect l="31414" b="22222"/>
          <a:stretch>
            <a:fillRect/>
          </a:stretch>
        </p:blipFill>
        <p:spPr bwMode="auto">
          <a:xfrm>
            <a:off x="3429000" y="0"/>
            <a:ext cx="3276600" cy="2100980"/>
          </a:xfrm>
          <a:prstGeom prst="rect">
            <a:avLst/>
          </a:prstGeom>
          <a:noFill/>
          <a:ln w="9525">
            <a:noFill/>
            <a:miter lim="800000"/>
            <a:headEnd/>
            <a:tailEnd/>
          </a:ln>
        </p:spPr>
      </p:pic>
      <p:pic>
        <p:nvPicPr>
          <p:cNvPr id="4102" name="Picture 6"/>
          <p:cNvPicPr>
            <a:picLocks noChangeAspect="1" noChangeArrowheads="1"/>
          </p:cNvPicPr>
          <p:nvPr/>
        </p:nvPicPr>
        <p:blipFill>
          <a:blip r:embed="rId5"/>
          <a:srcRect l="31496" b="22120"/>
          <a:stretch>
            <a:fillRect/>
          </a:stretch>
        </p:blipFill>
        <p:spPr bwMode="auto">
          <a:xfrm>
            <a:off x="0" y="2206606"/>
            <a:ext cx="3314753" cy="2146346"/>
          </a:xfrm>
          <a:prstGeom prst="rect">
            <a:avLst/>
          </a:prstGeom>
          <a:noFill/>
          <a:ln w="9525">
            <a:noFill/>
            <a:miter lim="800000"/>
            <a:headEnd/>
            <a:tailEnd/>
          </a:ln>
        </p:spPr>
      </p:pic>
      <p:pic>
        <p:nvPicPr>
          <p:cNvPr id="4103" name="Picture 7"/>
          <p:cNvPicPr>
            <a:picLocks noChangeAspect="1" noChangeArrowheads="1"/>
          </p:cNvPicPr>
          <p:nvPr/>
        </p:nvPicPr>
        <p:blipFill>
          <a:blip r:embed="rId6"/>
          <a:srcRect/>
          <a:stretch>
            <a:fillRect/>
          </a:stretch>
        </p:blipFill>
        <p:spPr bwMode="auto">
          <a:xfrm>
            <a:off x="3429000" y="2209800"/>
            <a:ext cx="1343025" cy="752475"/>
          </a:xfrm>
          <a:prstGeom prst="rect">
            <a:avLst/>
          </a:prstGeom>
          <a:noFill/>
          <a:ln w="9525">
            <a:noFill/>
            <a:miter lim="800000"/>
            <a:headEnd/>
            <a:tailEnd/>
          </a:ln>
        </p:spPr>
      </p:pic>
      <p:pic>
        <p:nvPicPr>
          <p:cNvPr id="4104" name="Picture 8"/>
          <p:cNvPicPr>
            <a:picLocks noChangeAspect="1" noChangeArrowheads="1"/>
          </p:cNvPicPr>
          <p:nvPr/>
        </p:nvPicPr>
        <p:blipFill>
          <a:blip r:embed="rId7"/>
          <a:srcRect/>
          <a:stretch>
            <a:fillRect/>
          </a:stretch>
        </p:blipFill>
        <p:spPr bwMode="auto">
          <a:xfrm rot="10800000">
            <a:off x="3429000" y="3048000"/>
            <a:ext cx="1371600" cy="1229710"/>
          </a:xfrm>
          <a:prstGeom prst="rect">
            <a:avLst/>
          </a:prstGeom>
          <a:noFill/>
          <a:ln w="9525">
            <a:noFill/>
            <a:miter lim="800000"/>
            <a:headEnd/>
            <a:tailEnd/>
          </a:ln>
        </p:spPr>
      </p:pic>
      <p:pic>
        <p:nvPicPr>
          <p:cNvPr id="4105" name="Picture 9"/>
          <p:cNvPicPr>
            <a:picLocks noChangeAspect="1" noChangeArrowheads="1"/>
          </p:cNvPicPr>
          <p:nvPr/>
        </p:nvPicPr>
        <p:blipFill>
          <a:blip r:embed="rId8"/>
          <a:srcRect/>
          <a:stretch>
            <a:fillRect/>
          </a:stretch>
        </p:blipFill>
        <p:spPr bwMode="auto">
          <a:xfrm rot="10800000">
            <a:off x="6781800" y="838199"/>
            <a:ext cx="1447800" cy="1259469"/>
          </a:xfrm>
          <a:prstGeom prst="rect">
            <a:avLst/>
          </a:prstGeom>
          <a:noFill/>
          <a:ln w="9525">
            <a:noFill/>
            <a:miter lim="800000"/>
            <a:headEnd/>
            <a:tailEnd/>
          </a:ln>
        </p:spPr>
      </p:pic>
      <p:pic>
        <p:nvPicPr>
          <p:cNvPr id="4106" name="Picture 10"/>
          <p:cNvPicPr>
            <a:picLocks noChangeAspect="1" noChangeArrowheads="1"/>
          </p:cNvPicPr>
          <p:nvPr/>
        </p:nvPicPr>
        <p:blipFill>
          <a:blip r:embed="rId9"/>
          <a:srcRect/>
          <a:stretch>
            <a:fillRect/>
          </a:stretch>
        </p:blipFill>
        <p:spPr bwMode="auto">
          <a:xfrm>
            <a:off x="6781800" y="0"/>
            <a:ext cx="1408981" cy="762000"/>
          </a:xfrm>
          <a:prstGeom prst="rect">
            <a:avLst/>
          </a:prstGeom>
          <a:noFill/>
          <a:ln w="9525">
            <a:noFill/>
            <a:miter lim="800000"/>
            <a:headEnd/>
            <a:tailEnd/>
          </a:ln>
        </p:spPr>
      </p:pic>
      <p:sp>
        <p:nvSpPr>
          <p:cNvPr id="13" name="TextBox 12"/>
          <p:cNvSpPr txBox="1"/>
          <p:nvPr/>
        </p:nvSpPr>
        <p:spPr>
          <a:xfrm>
            <a:off x="0" y="0"/>
            <a:ext cx="533400" cy="381000"/>
          </a:xfrm>
          <a:prstGeom prst="rect">
            <a:avLst/>
          </a:prstGeom>
          <a:noFill/>
        </p:spPr>
        <p:txBody>
          <a:bodyPr wrap="square" rtlCol="0">
            <a:spAutoFit/>
          </a:bodyPr>
          <a:lstStyle/>
          <a:p>
            <a:r>
              <a:rPr lang="en-US" b="1" dirty="0" smtClean="0">
                <a:ln w="12700">
                  <a:solidFill>
                    <a:schemeClr val="bg1"/>
                  </a:solidFill>
                  <a:prstDash val="solid"/>
                </a:ln>
                <a:solidFill>
                  <a:schemeClr val="bg2">
                    <a:tint val="85000"/>
                    <a:satMod val="155000"/>
                  </a:schemeClr>
                </a:solidFill>
                <a:effectLst>
                  <a:outerShdw blurRad="41275" dist="20320" dir="1800000" algn="tl" rotWithShape="0">
                    <a:srgbClr val="000000">
                      <a:alpha val="40000"/>
                    </a:srgbClr>
                  </a:outerShdw>
                </a:effectLst>
              </a:rPr>
              <a:t>(a)</a:t>
            </a:r>
            <a:endParaRPr lang="en-US" b="1" dirty="0">
              <a:ln w="12700">
                <a:solidFill>
                  <a:schemeClr val="bg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4" name="TextBox 13"/>
          <p:cNvSpPr txBox="1"/>
          <p:nvPr/>
        </p:nvSpPr>
        <p:spPr>
          <a:xfrm>
            <a:off x="3429000" y="0"/>
            <a:ext cx="533400" cy="381000"/>
          </a:xfrm>
          <a:prstGeom prst="rect">
            <a:avLst/>
          </a:prstGeom>
          <a:noFill/>
        </p:spPr>
        <p:txBody>
          <a:bodyPr wrap="square" rtlCol="0">
            <a:spAutoFit/>
          </a:bodyPr>
          <a:lstStyle/>
          <a:p>
            <a:r>
              <a:rPr lang="en-US" b="1" dirty="0" smtClean="0">
                <a:ln w="12700">
                  <a:solidFill>
                    <a:schemeClr val="bg1"/>
                  </a:solidFill>
                  <a:prstDash val="solid"/>
                </a:ln>
                <a:solidFill>
                  <a:schemeClr val="bg2">
                    <a:tint val="85000"/>
                    <a:satMod val="155000"/>
                  </a:schemeClr>
                </a:solidFill>
                <a:effectLst>
                  <a:outerShdw blurRad="41275" dist="20320" dir="1800000" algn="tl" rotWithShape="0">
                    <a:srgbClr val="000000">
                      <a:alpha val="40000"/>
                    </a:srgbClr>
                  </a:outerShdw>
                </a:effectLst>
              </a:rPr>
              <a:t>(b)</a:t>
            </a:r>
            <a:endParaRPr lang="en-US" b="1" dirty="0">
              <a:ln w="12700">
                <a:solidFill>
                  <a:schemeClr val="bg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5" name="TextBox 24"/>
          <p:cNvSpPr txBox="1"/>
          <p:nvPr/>
        </p:nvSpPr>
        <p:spPr>
          <a:xfrm>
            <a:off x="6781800" y="0"/>
            <a:ext cx="533400" cy="381000"/>
          </a:xfrm>
          <a:prstGeom prst="rect">
            <a:avLst/>
          </a:prstGeom>
          <a:noFill/>
        </p:spPr>
        <p:txBody>
          <a:bodyPr wrap="square" rtlCol="0">
            <a:spAutoFit/>
          </a:bodyPr>
          <a:lstStyle/>
          <a:p>
            <a:r>
              <a:rPr lang="en-US" b="1" dirty="0" smtClean="0">
                <a:ln w="12700">
                  <a:solidFill>
                    <a:schemeClr val="bg1"/>
                  </a:solidFill>
                  <a:prstDash val="solid"/>
                </a:ln>
                <a:solidFill>
                  <a:schemeClr val="bg2">
                    <a:tint val="85000"/>
                    <a:satMod val="155000"/>
                  </a:schemeClr>
                </a:solidFill>
                <a:effectLst>
                  <a:outerShdw blurRad="41275" dist="20320" dir="1800000" algn="tl" rotWithShape="0">
                    <a:srgbClr val="000000">
                      <a:alpha val="40000"/>
                    </a:srgbClr>
                  </a:outerShdw>
                </a:effectLst>
              </a:rPr>
              <a:t>(c)</a:t>
            </a:r>
            <a:endParaRPr lang="en-US" b="1" dirty="0">
              <a:ln w="12700">
                <a:solidFill>
                  <a:schemeClr val="bg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6" name="TextBox 25"/>
          <p:cNvSpPr txBox="1"/>
          <p:nvPr/>
        </p:nvSpPr>
        <p:spPr>
          <a:xfrm>
            <a:off x="0" y="2209800"/>
            <a:ext cx="533400" cy="381000"/>
          </a:xfrm>
          <a:prstGeom prst="rect">
            <a:avLst/>
          </a:prstGeom>
          <a:noFill/>
        </p:spPr>
        <p:txBody>
          <a:bodyPr wrap="square" rtlCol="0">
            <a:spAutoFit/>
          </a:bodyPr>
          <a:lstStyle/>
          <a:p>
            <a:r>
              <a:rPr lang="en-US" b="1" dirty="0" smtClean="0">
                <a:ln w="12700">
                  <a:solidFill>
                    <a:schemeClr val="bg1"/>
                  </a:solidFill>
                  <a:prstDash val="solid"/>
                </a:ln>
                <a:solidFill>
                  <a:schemeClr val="bg2">
                    <a:tint val="85000"/>
                    <a:satMod val="155000"/>
                  </a:schemeClr>
                </a:solidFill>
                <a:effectLst>
                  <a:outerShdw blurRad="41275" dist="20320" dir="1800000" algn="tl" rotWithShape="0">
                    <a:srgbClr val="000000">
                      <a:alpha val="40000"/>
                    </a:srgbClr>
                  </a:outerShdw>
                </a:effectLst>
              </a:rPr>
              <a:t>(d)</a:t>
            </a:r>
            <a:endParaRPr lang="en-US" b="1" dirty="0">
              <a:ln w="12700">
                <a:solidFill>
                  <a:schemeClr val="bg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7" name="TextBox 26"/>
          <p:cNvSpPr txBox="1"/>
          <p:nvPr/>
        </p:nvSpPr>
        <p:spPr>
          <a:xfrm>
            <a:off x="3429000" y="2209800"/>
            <a:ext cx="533400" cy="381000"/>
          </a:xfrm>
          <a:prstGeom prst="rect">
            <a:avLst/>
          </a:prstGeom>
          <a:noFill/>
        </p:spPr>
        <p:txBody>
          <a:bodyPr wrap="square" rtlCol="0">
            <a:spAutoFit/>
          </a:bodyPr>
          <a:lstStyle/>
          <a:p>
            <a:r>
              <a:rPr lang="en-US" b="1" dirty="0" smtClean="0">
                <a:ln w="12700">
                  <a:solidFill>
                    <a:schemeClr val="bg1"/>
                  </a:solidFill>
                  <a:prstDash val="solid"/>
                </a:ln>
                <a:solidFill>
                  <a:schemeClr val="bg2">
                    <a:tint val="85000"/>
                    <a:satMod val="155000"/>
                  </a:schemeClr>
                </a:solidFill>
                <a:effectLst>
                  <a:outerShdw blurRad="41275" dist="20320" dir="1800000" algn="tl" rotWithShape="0">
                    <a:srgbClr val="000000">
                      <a:alpha val="40000"/>
                    </a:srgbClr>
                  </a:outerShdw>
                </a:effectLst>
              </a:rPr>
              <a:t>(e)</a:t>
            </a:r>
            <a:endParaRPr lang="en-US" b="1" dirty="0">
              <a:ln w="12700">
                <a:solidFill>
                  <a:schemeClr val="bg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 name="TextBox 27"/>
          <p:cNvSpPr txBox="1"/>
          <p:nvPr/>
        </p:nvSpPr>
        <p:spPr>
          <a:xfrm>
            <a:off x="4876800" y="2209800"/>
            <a:ext cx="533400" cy="381000"/>
          </a:xfrm>
          <a:prstGeom prst="rect">
            <a:avLst/>
          </a:prstGeom>
          <a:noFill/>
        </p:spPr>
        <p:txBody>
          <a:bodyPr wrap="square" rtlCol="0">
            <a:spAutoFit/>
          </a:bodyPr>
          <a:lstStyle/>
          <a:p>
            <a:r>
              <a:rPr lang="en-US" b="1" dirty="0" smtClean="0">
                <a:ln w="12700">
                  <a:solidFill>
                    <a:schemeClr val="bg1"/>
                  </a:solidFill>
                  <a:prstDash val="solid"/>
                </a:ln>
                <a:solidFill>
                  <a:schemeClr val="bg2">
                    <a:tint val="85000"/>
                    <a:satMod val="155000"/>
                  </a:schemeClr>
                </a:solidFill>
                <a:effectLst>
                  <a:outerShdw blurRad="41275" dist="20320" dir="1800000" algn="tl" rotWithShape="0">
                    <a:srgbClr val="000000">
                      <a:alpha val="40000"/>
                    </a:srgbClr>
                  </a:outerShdw>
                </a:effectLst>
              </a:rPr>
              <a:t>(f)</a:t>
            </a:r>
            <a:endParaRPr lang="en-US" b="1" dirty="0">
              <a:ln w="12700">
                <a:solidFill>
                  <a:schemeClr val="bg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 name="TextBox 28"/>
          <p:cNvSpPr txBox="1"/>
          <p:nvPr/>
        </p:nvSpPr>
        <p:spPr>
          <a:xfrm>
            <a:off x="0" y="4495800"/>
            <a:ext cx="8229600" cy="369332"/>
          </a:xfrm>
          <a:prstGeom prst="rect">
            <a:avLst/>
          </a:prstGeom>
          <a:noFill/>
        </p:spPr>
        <p:txBody>
          <a:bodyPr wrap="square" rtlCol="0">
            <a:spAutoFit/>
          </a:bodyPr>
          <a:lstStyle/>
          <a:p>
            <a:endParaRPr lang="en-US" dirty="0"/>
          </a:p>
        </p:txBody>
      </p:sp>
      <p:sp>
        <p:nvSpPr>
          <p:cNvPr id="30" name="TextBox 29"/>
          <p:cNvSpPr txBox="1"/>
          <p:nvPr/>
        </p:nvSpPr>
        <p:spPr>
          <a:xfrm>
            <a:off x="0" y="4572000"/>
            <a:ext cx="8229600" cy="1477328"/>
          </a:xfrm>
          <a:prstGeom prst="rect">
            <a:avLst/>
          </a:prstGeom>
          <a:noFill/>
        </p:spPr>
        <p:txBody>
          <a:bodyPr wrap="square" rtlCol="0">
            <a:spAutoFit/>
          </a:bodyPr>
          <a:lstStyle/>
          <a:p>
            <a:r>
              <a:rPr lang="en-US" dirty="0" smtClean="0"/>
              <a:t>Figure 5. In this sequence </a:t>
            </a:r>
            <a:r>
              <a:rPr lang="en-US" smtClean="0"/>
              <a:t>lasting </a:t>
            </a:r>
            <a:r>
              <a:rPr lang="en-US" smtClean="0"/>
              <a:t>2s</a:t>
            </a:r>
            <a:r>
              <a:rPr lang="en-US" dirty="0" smtClean="0"/>
              <a:t>, we see (a) the first user manipulating a tile; (b) a second user’s (blue) shadow approaches from the left; (c) the first user is still manipulating as the second user approaches; (d) the blue user arrives; (e) the first user quickly withdraws as the second begins to manipulate the tile; (f) finally, only the second user is manipulating the tile.</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234</TotalTime>
  <Words>759</Words>
  <Application>Microsoft Office PowerPoint</Application>
  <PresentationFormat>On-screen Show (4:3)</PresentationFormat>
  <Paragraphs>61</Paragraphs>
  <Slides>8</Slides>
  <Notes>0</Notes>
  <HiddenSlides>2</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3’s Company Figures</vt:lpstr>
      <vt:lpstr>Slide 2</vt:lpstr>
      <vt:lpstr>Slide 3</vt:lpstr>
      <vt:lpstr>Slide 4</vt:lpstr>
      <vt:lpstr>Slide 5</vt:lpstr>
      <vt:lpstr>Slide 6</vt:lpstr>
      <vt:lpstr>Slide 7</vt:lpstr>
      <vt:lpstr>Slide 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3’s Company Figures</dc:title>
  <dc:creator/>
  <cp:lastModifiedBy>Tony Tang</cp:lastModifiedBy>
  <cp:revision>29</cp:revision>
  <dcterms:created xsi:type="dcterms:W3CDTF">2006-08-16T00:00:00Z</dcterms:created>
  <dcterms:modified xsi:type="dcterms:W3CDTF">2009-05-28T09:30:56Z</dcterms:modified>
</cp:coreProperties>
</file>