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74" r:id="rId3"/>
    <p:sldId id="291" r:id="rId4"/>
    <p:sldId id="276" r:id="rId5"/>
    <p:sldId id="281" r:id="rId6"/>
    <p:sldId id="275" r:id="rId7"/>
    <p:sldId id="290" r:id="rId8"/>
    <p:sldId id="292" r:id="rId9"/>
    <p:sldId id="277" r:id="rId10"/>
    <p:sldId id="278" r:id="rId11"/>
    <p:sldId id="282" r:id="rId12"/>
    <p:sldId id="286" r:id="rId13"/>
    <p:sldId id="279" r:id="rId14"/>
    <p:sldId id="266" r:id="rId15"/>
    <p:sldId id="267" r:id="rId16"/>
    <p:sldId id="269" r:id="rId17"/>
    <p:sldId id="271" r:id="rId18"/>
    <p:sldId id="268" r:id="rId19"/>
    <p:sldId id="270" r:id="rId20"/>
    <p:sldId id="272" r:id="rId21"/>
    <p:sldId id="283" r:id="rId22"/>
    <p:sldId id="284" r:id="rId23"/>
    <p:sldId id="288" r:id="rId24"/>
    <p:sldId id="285" r:id="rId25"/>
    <p:sldId id="289" r:id="rId26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76"/>
    <p:restoredTop sz="86074"/>
  </p:normalViewPr>
  <p:slideViewPr>
    <p:cSldViewPr snapToGrid="0" snapToObjects="1">
      <p:cViewPr varScale="1">
        <p:scale>
          <a:sx n="95" d="100"/>
          <a:sy n="95" d="100"/>
        </p:scale>
        <p:origin x="7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1E8E9-95D9-9A4C-ACE2-5AAB42D43C04}" type="datetimeFigureOut">
              <a:rPr lang="en-US" smtClean="0"/>
              <a:t>9/10/24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0E21C8-164F-EF4C-A15C-17C931037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399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Look at the comments</a:t>
            </a:r>
            <a:r>
              <a:rPr lang="en-US" baseline="0" dirty="0"/>
              <a:t> in the file and recall the MIPS boot process covered in the last class, where the exception code was copied into the right locations in memory.</a:t>
            </a:r>
          </a:p>
          <a:p>
            <a:endParaRPr lang="en-US" baseline="0" dirty="0"/>
          </a:p>
          <a:p>
            <a:r>
              <a:rPr lang="en-US" baseline="0" dirty="0"/>
              <a:t>Go over the common exception code, try to get a general picture of what it does – fill in the blanks on the overhead camera.</a:t>
            </a:r>
          </a:p>
          <a:p>
            <a:r>
              <a:rPr lang="en-US" baseline="0" dirty="0"/>
              <a:t>Go over the </a:t>
            </a:r>
            <a:r>
              <a:rPr lang="en-US" baseline="0" dirty="0" err="1"/>
              <a:t>mips</a:t>
            </a:r>
            <a:r>
              <a:rPr lang="en-US" baseline="0" dirty="0"/>
              <a:t> trap code – understand what it does.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E21C8-164F-EF4C-A15C-17C931037D2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659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that,</a:t>
            </a:r>
            <a:r>
              <a:rPr lang="en-US" baseline="0" dirty="0"/>
              <a:t> let’s take a peek at the code in </a:t>
            </a:r>
            <a:r>
              <a:rPr lang="en-US" baseline="0" dirty="0" err="1"/>
              <a:t>syscall</a:t>
            </a:r>
            <a:r>
              <a:rPr lang="en-US" baseline="0" dirty="0"/>
              <a:t> to see how the system calls get dispatched.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E21C8-164F-EF4C-A15C-17C931037D2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185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that,</a:t>
            </a:r>
            <a:r>
              <a:rPr lang="en-US" baseline="0" dirty="0"/>
              <a:t> let’s take a peek at the code in </a:t>
            </a:r>
            <a:r>
              <a:rPr lang="en-US" baseline="0" dirty="0" err="1"/>
              <a:t>syscall</a:t>
            </a:r>
            <a:r>
              <a:rPr lang="en-US" baseline="0" dirty="0"/>
              <a:t> to see how the system calls get dispatched.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E21C8-164F-EF4C-A15C-17C931037D2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433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9/10/24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511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9/10/24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683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9/10/24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7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9843"/>
            <a:ext cx="10515600" cy="1325563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7543"/>
            <a:ext cx="10515600" cy="4609420"/>
          </a:xfrm>
        </p:spPr>
        <p:txBody>
          <a:bodyPr/>
          <a:lstStyle>
            <a:lvl1pPr>
              <a:buClr>
                <a:srgbClr val="C00000"/>
              </a:buClr>
              <a:defRPr/>
            </a:lvl1pPr>
            <a:lvl2pPr>
              <a:buClr>
                <a:srgbClr val="C00000"/>
              </a:buClr>
              <a:defRPr/>
            </a:lvl2pPr>
            <a:lvl3pPr>
              <a:buClr>
                <a:srgbClr val="C00000"/>
              </a:buClr>
              <a:defRPr/>
            </a:lvl3pPr>
            <a:lvl4pPr>
              <a:buClr>
                <a:srgbClr val="C00000"/>
              </a:buClr>
              <a:defRPr/>
            </a:lvl4pPr>
            <a:lvl5pPr>
              <a:buClr>
                <a:srgbClr val="C00000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9/10/24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565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9/10/24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874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9/10/24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17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9/10/24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488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9/10/24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061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9/10/24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9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9/10/24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29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8C4A9-5DCC-DF4D-9BB0-22A1B6390020}" type="datetimeFigureOut">
              <a:rPr lang="en-US" smtClean="0"/>
              <a:t>9/10/24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147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8C4A9-5DCC-DF4D-9BB0-22A1B6390020}" type="datetimeFigureOut">
              <a:rPr lang="en-US" smtClean="0"/>
              <a:t>9/10/24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47D53-D26E-5946-9DB8-49BC3DF0C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64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os161.eecs.harvard.edu/documentation/sys161-2.0.2/lamebus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document/d/1HLHXxTnW6Cb96wZVViH-7gIoF57AdBBMvVmgUxdA1KM/edit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Bootstrapping. What does it mean to be the “kernel”?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CPEN 331, UBC</a:t>
            </a:r>
          </a:p>
          <a:p>
            <a:r>
              <a:rPr lang="en-US" dirty="0"/>
              <a:t>Alexandra </a:t>
            </a:r>
            <a:r>
              <a:rPr lang="en-US" dirty="0" err="1"/>
              <a:t>Fedorova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635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maximum number of CPUs supported by the MIPS R2000 architecture?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4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16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32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64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500" y="5503333"/>
            <a:ext cx="1354667" cy="135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28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</a:t>
            </a:r>
            <a:r>
              <a:rPr lang="en-US" dirty="0" err="1"/>
              <a:t>kmain</a:t>
            </a:r>
            <a:r>
              <a:rPr lang="en-US" dirty="0"/>
              <a:t>() get called?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In the binary it is aliased to __start. So the </a:t>
            </a:r>
            <a:r>
              <a:rPr lang="en-US" dirty="0" err="1"/>
              <a:t>entrypoint</a:t>
            </a:r>
            <a:r>
              <a:rPr lang="en-US" dirty="0"/>
              <a:t> found in the ELF executable will take us directly to </a:t>
            </a:r>
            <a:r>
              <a:rPr lang="en-US" dirty="0" err="1"/>
              <a:t>kmain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The early bootstrap code in sys161 will copy exception handlers to where the processor expects them to be. Then it will jump to </a:t>
            </a:r>
            <a:r>
              <a:rPr lang="en-US" dirty="0" err="1"/>
              <a:t>kmain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500" y="5503333"/>
            <a:ext cx="1354667" cy="135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032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 what virtual address is the kernel loaded?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0x80000000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0x80000200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Whatever the entry point in the binary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0x00000000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0xbfc00000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500" y="5503333"/>
            <a:ext cx="1354667" cy="135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19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59943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How does </a:t>
            </a:r>
            <a:r>
              <a:rPr lang="en-US" dirty="0" err="1"/>
              <a:t>ram_bootstrap</a:t>
            </a:r>
            <a:r>
              <a:rPr lang="en-US" dirty="0"/>
              <a:t>() obtain the RAM size from the hardware?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181349"/>
            <a:ext cx="10515600" cy="2995613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It uses a special instruction.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It reads from a special memory address.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It sends an interrupt to the hardware.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This value is hard-coded.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500" y="5503333"/>
            <a:ext cx="1354667" cy="135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40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the OS get to run?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Let’s look at a few options:</a:t>
            </a:r>
          </a:p>
          <a:p>
            <a:r>
              <a:rPr lang="en-US" dirty="0">
                <a:solidFill>
                  <a:srgbClr val="7030A0"/>
                </a:solidFill>
              </a:rPr>
              <a:t>Always “on” model</a:t>
            </a:r>
          </a:p>
          <a:p>
            <a:pPr lvl="1"/>
            <a:r>
              <a:rPr lang="en-US" dirty="0"/>
              <a:t>A continuously running task that executes alongside user processes</a:t>
            </a:r>
            <a:endParaRPr lang="en-US" b="1" i="1" dirty="0">
              <a:solidFill>
                <a:srgbClr val="C00000"/>
              </a:solidFill>
            </a:endParaRP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But then, who is going to context switch this task and user tasks? </a:t>
            </a:r>
          </a:p>
          <a:p>
            <a:r>
              <a:rPr lang="en-US" dirty="0">
                <a:solidFill>
                  <a:srgbClr val="7030A0"/>
                </a:solidFill>
              </a:rPr>
              <a:t>Alarm clock model</a:t>
            </a:r>
          </a:p>
          <a:p>
            <a:pPr lvl="1"/>
            <a:r>
              <a:rPr lang="en-US" dirty="0"/>
              <a:t>It gets to run periodically when something happens – e.g., a timer interrupt.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But what if the user process needs a service between the timer interrupts? </a:t>
            </a:r>
          </a:p>
          <a:p>
            <a:r>
              <a:rPr lang="en-US" dirty="0">
                <a:solidFill>
                  <a:srgbClr val="7030A0"/>
                </a:solidFill>
              </a:rPr>
              <a:t>Client-server model</a:t>
            </a:r>
            <a:r>
              <a:rPr lang="en-US" b="1" dirty="0">
                <a:solidFill>
                  <a:srgbClr val="7030A0"/>
                </a:solidFill>
              </a:rPr>
              <a:t> </a:t>
            </a:r>
          </a:p>
          <a:p>
            <a:pPr lvl="1"/>
            <a:r>
              <a:rPr lang="en-US" dirty="0"/>
              <a:t>The OS does not run until the user program explicitly invokes it.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What if the user program never invokes it, usurps the hardware and never gets other programs to run?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75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the OS get to run? All of the above!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Always “on” model</a:t>
            </a:r>
          </a:p>
          <a:p>
            <a:pPr lvl="1"/>
            <a:r>
              <a:rPr lang="en-US" dirty="0"/>
              <a:t>NFS server – a daemon that sits in the kernel and listens for incoming network requests</a:t>
            </a:r>
          </a:p>
          <a:p>
            <a:r>
              <a:rPr lang="en-US" dirty="0">
                <a:solidFill>
                  <a:srgbClr val="7030A0"/>
                </a:solidFill>
              </a:rPr>
              <a:t>Alarm clock model</a:t>
            </a:r>
          </a:p>
          <a:p>
            <a:pPr lvl="1"/>
            <a:r>
              <a:rPr lang="en-US" dirty="0"/>
              <a:t>Upon a timer </a:t>
            </a:r>
            <a:r>
              <a:rPr lang="en-US" b="1" dirty="0">
                <a:solidFill>
                  <a:srgbClr val="C00000"/>
                </a:solidFill>
              </a:rPr>
              <a:t>interrupt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the kernel performs many housekeeping tasks: </a:t>
            </a:r>
            <a:r>
              <a:rPr lang="en-US" b="1" i="1" dirty="0"/>
              <a:t>scheduling</a:t>
            </a:r>
            <a:r>
              <a:rPr lang="en-US" dirty="0"/>
              <a:t>, </a:t>
            </a:r>
            <a:r>
              <a:rPr lang="en-US" b="1" i="1" dirty="0"/>
              <a:t>page daemon</a:t>
            </a:r>
            <a:r>
              <a:rPr lang="en-US" dirty="0"/>
              <a:t>, </a:t>
            </a:r>
            <a:r>
              <a:rPr lang="en-US" b="1" i="1" dirty="0"/>
              <a:t>buffer daemon</a:t>
            </a:r>
            <a:r>
              <a:rPr lang="en-US" dirty="0"/>
              <a:t>, etc. </a:t>
            </a:r>
          </a:p>
          <a:p>
            <a:r>
              <a:rPr lang="en-US" dirty="0">
                <a:solidFill>
                  <a:srgbClr val="7030A0"/>
                </a:solidFill>
              </a:rPr>
              <a:t>Client-server model</a:t>
            </a:r>
          </a:p>
          <a:p>
            <a:pPr lvl="1"/>
            <a:r>
              <a:rPr lang="en-US" dirty="0"/>
              <a:t>The kernel runs when the user program invokes a </a:t>
            </a:r>
            <a:r>
              <a:rPr lang="en-US" b="1" dirty="0">
                <a:solidFill>
                  <a:srgbClr val="C00000"/>
                </a:solidFill>
              </a:rPr>
              <a:t>system call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168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Interrupts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what it sounds like</a:t>
            </a:r>
          </a:p>
          <a:p>
            <a:r>
              <a:rPr lang="en-US" dirty="0"/>
              <a:t>The processor </a:t>
            </a:r>
            <a:r>
              <a:rPr lang="en-US" dirty="0">
                <a:solidFill>
                  <a:srgbClr val="C00000"/>
                </a:solidFill>
              </a:rPr>
              <a:t>stops the normal execution </a:t>
            </a:r>
            <a:r>
              <a:rPr lang="en-US" dirty="0"/>
              <a:t>loop</a:t>
            </a:r>
          </a:p>
          <a:p>
            <a:r>
              <a:rPr lang="en-US" dirty="0"/>
              <a:t>And </a:t>
            </a:r>
            <a:r>
              <a:rPr lang="en-US" dirty="0">
                <a:solidFill>
                  <a:srgbClr val="C00000"/>
                </a:solidFill>
              </a:rPr>
              <a:t>transfers the control </a:t>
            </a:r>
            <a:r>
              <a:rPr lang="en-US" dirty="0"/>
              <a:t>(jumps) to a pre-defined code location </a:t>
            </a:r>
          </a:p>
          <a:p>
            <a:pPr lvl="1"/>
            <a:r>
              <a:rPr lang="en-US" dirty="0"/>
              <a:t>This location is determined by the hardware</a:t>
            </a:r>
          </a:p>
          <a:p>
            <a:r>
              <a:rPr lang="en-US" dirty="0"/>
              <a:t>The OS sets up some special code at that location – known the </a:t>
            </a:r>
            <a:r>
              <a:rPr lang="en-US" b="1" i="1" dirty="0">
                <a:solidFill>
                  <a:srgbClr val="C00000"/>
                </a:solidFill>
              </a:rPr>
              <a:t>interrupt handler</a:t>
            </a:r>
          </a:p>
          <a:p>
            <a:r>
              <a:rPr lang="en-US" dirty="0"/>
              <a:t>The interrupt handler code determines the </a:t>
            </a:r>
            <a:r>
              <a:rPr lang="en-US" dirty="0">
                <a:solidFill>
                  <a:srgbClr val="C00000"/>
                </a:solidFill>
              </a:rPr>
              <a:t>cause for the interrupt </a:t>
            </a:r>
            <a:r>
              <a:rPr lang="en-US" dirty="0"/>
              <a:t>(it is recorded in special registers)</a:t>
            </a:r>
          </a:p>
          <a:p>
            <a:r>
              <a:rPr lang="en-US" dirty="0"/>
              <a:t>And decides how to </a:t>
            </a:r>
            <a:r>
              <a:rPr lang="en-US" dirty="0">
                <a:solidFill>
                  <a:srgbClr val="C00000"/>
                </a:solidFill>
              </a:rPr>
              <a:t>handle</a:t>
            </a:r>
            <a:r>
              <a:rPr lang="en-US" dirty="0"/>
              <a:t> that particular interrupt</a:t>
            </a:r>
          </a:p>
        </p:txBody>
      </p:sp>
    </p:spTree>
    <p:extLst>
      <p:ext uri="{BB962C8B-B14F-4D97-AF65-F5344CB8AC3E}">
        <p14:creationId xmlns:p14="http://schemas.microsoft.com/office/powerpoint/2010/main" val="15502038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interrupts (or traps)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Timer interrupt</a:t>
            </a:r>
          </a:p>
          <a:p>
            <a:r>
              <a:rPr lang="en-US" dirty="0"/>
              <a:t>I/O completion</a:t>
            </a:r>
          </a:p>
          <a:p>
            <a:r>
              <a:rPr lang="en-US" dirty="0"/>
              <a:t>Segmentation fault</a:t>
            </a:r>
          </a:p>
          <a:p>
            <a:r>
              <a:rPr lang="en-US" dirty="0"/>
              <a:t>Address translation fault</a:t>
            </a:r>
          </a:p>
        </p:txBody>
      </p:sp>
    </p:spTree>
    <p:extLst>
      <p:ext uri="{BB962C8B-B14F-4D97-AF65-F5344CB8AC3E}">
        <p14:creationId xmlns:p14="http://schemas.microsoft.com/office/powerpoint/2010/main" val="1188148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calls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200" y="3509742"/>
            <a:ext cx="8483600" cy="2413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529823" y="6488668"/>
            <a:ext cx="2662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The xv6 book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1485406"/>
            <a:ext cx="9058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/>
              <a:t>System calls are conceptually like function calls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And yet they are notably different (on many operating systems)…</a:t>
            </a:r>
          </a:p>
        </p:txBody>
      </p:sp>
    </p:spTree>
    <p:extLst>
      <p:ext uri="{BB962C8B-B14F-4D97-AF65-F5344CB8AC3E}">
        <p14:creationId xmlns:p14="http://schemas.microsoft.com/office/powerpoint/2010/main" val="4449819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system calls different from function calls?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They don’t have to be, but it is </a:t>
            </a:r>
            <a:r>
              <a:rPr lang="en-US" b="1" dirty="0">
                <a:solidFill>
                  <a:srgbClr val="C00000"/>
                </a:solidFill>
              </a:rPr>
              <a:t>safer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that way</a:t>
            </a:r>
          </a:p>
          <a:p>
            <a:r>
              <a:rPr lang="en-US" dirty="0"/>
              <a:t>Imagine a scenario:</a:t>
            </a:r>
          </a:p>
          <a:p>
            <a:pPr lvl="1"/>
            <a:r>
              <a:rPr lang="en-US" dirty="0"/>
              <a:t>A process calls a function in the kernel, because it wants some service from the kernel – for example, to allocate more memory.</a:t>
            </a:r>
          </a:p>
          <a:p>
            <a:pPr lvl="1"/>
            <a:r>
              <a:rPr lang="en-US" dirty="0"/>
              <a:t>It needs to be able to access kernel memory, e.g. – update the virtual address space structures.</a:t>
            </a:r>
          </a:p>
          <a:p>
            <a:pPr lvl="1"/>
            <a:r>
              <a:rPr lang="en-US" dirty="0"/>
              <a:t>What if the user code is malicious and decides to do something bad?</a:t>
            </a:r>
          </a:p>
          <a:p>
            <a:pPr lvl="2"/>
            <a:r>
              <a:rPr lang="en-US" dirty="0"/>
              <a:t>E.g., steal a password from another process memory? </a:t>
            </a:r>
          </a:p>
          <a:p>
            <a:pPr lvl="1"/>
            <a:r>
              <a:rPr lang="en-US" dirty="0"/>
              <a:t>Without protection, it could overwrite the kernel code to jump to another function (in its own code) and do what it wants.</a:t>
            </a:r>
          </a:p>
          <a:p>
            <a:r>
              <a:rPr lang="en-US" b="1" i="1" dirty="0">
                <a:solidFill>
                  <a:srgbClr val="C00000"/>
                </a:solidFill>
              </a:rPr>
              <a:t>The OS must prevent this kind of </a:t>
            </a:r>
            <a:r>
              <a:rPr lang="en-US" b="1" i="1" dirty="0" err="1">
                <a:solidFill>
                  <a:srgbClr val="C00000"/>
                </a:solidFill>
              </a:rPr>
              <a:t>behaviour</a:t>
            </a:r>
            <a:r>
              <a:rPr lang="en-US" b="1" i="1" dirty="0">
                <a:solidFill>
                  <a:srgbClr val="C0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61701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3017343"/>
            <a:ext cx="10515600" cy="1325563"/>
          </a:xfrm>
        </p:spPr>
        <p:txBody>
          <a:bodyPr/>
          <a:lstStyle/>
          <a:p>
            <a:r>
              <a:rPr lang="en-US" dirty="0"/>
              <a:t>The Boot Sequence Exercise…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3900" y="4342906"/>
            <a:ext cx="6483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Click on the link in the course calendar to find reading materials and to follow the exercise</a:t>
            </a:r>
          </a:p>
        </p:txBody>
      </p:sp>
    </p:spTree>
    <p:extLst>
      <p:ext uri="{BB962C8B-B14F-4D97-AF65-F5344CB8AC3E}">
        <p14:creationId xmlns:p14="http://schemas.microsoft.com/office/powerpoint/2010/main" val="4005703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9843"/>
            <a:ext cx="11353800" cy="1325563"/>
          </a:xfrm>
        </p:spPr>
        <p:txBody>
          <a:bodyPr/>
          <a:lstStyle/>
          <a:p>
            <a:r>
              <a:rPr lang="en-US" dirty="0"/>
              <a:t>System calls </a:t>
            </a:r>
            <a:r>
              <a:rPr lang="en-US"/>
              <a:t>offer protection – a MIPS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invoke a system call, execute a special instruction</a:t>
            </a:r>
          </a:p>
          <a:p>
            <a:pPr lvl="1"/>
            <a:r>
              <a:rPr lang="en-US" dirty="0"/>
              <a:t>SYSCALL on MIPS</a:t>
            </a:r>
          </a:p>
          <a:p>
            <a:r>
              <a:rPr lang="en-US" dirty="0"/>
              <a:t>This invokes a trap and transfers control to an interrupt handler (just like with interrupts!)</a:t>
            </a:r>
          </a:p>
          <a:p>
            <a:r>
              <a:rPr lang="en-US" dirty="0"/>
              <a:t>Now, we are executing the </a:t>
            </a:r>
            <a:r>
              <a:rPr lang="en-US" b="1" dirty="0">
                <a:solidFill>
                  <a:srgbClr val="C00000"/>
                </a:solidFill>
              </a:rPr>
              <a:t>kernel mode </a:t>
            </a:r>
          </a:p>
          <a:p>
            <a:r>
              <a:rPr lang="en-US" dirty="0"/>
              <a:t>We run the OS code, which we </a:t>
            </a:r>
            <a:r>
              <a:rPr lang="en-US" u="sng" dirty="0">
                <a:solidFill>
                  <a:srgbClr val="7030A0"/>
                </a:solidFill>
              </a:rPr>
              <a:t>supposedly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trust</a:t>
            </a:r>
          </a:p>
          <a:p>
            <a:r>
              <a:rPr lang="en-US" dirty="0"/>
              <a:t>The user process cannot simply overwrite this code – before invoking the system call, it executes in the </a:t>
            </a:r>
            <a:r>
              <a:rPr lang="en-US" b="1" dirty="0">
                <a:solidFill>
                  <a:srgbClr val="C00000"/>
                </a:solidFill>
              </a:rPr>
              <a:t>user mode</a:t>
            </a:r>
            <a:r>
              <a:rPr lang="en-US" dirty="0"/>
              <a:t>, so </a:t>
            </a:r>
            <a:r>
              <a:rPr lang="en-US" b="1" dirty="0">
                <a:solidFill>
                  <a:srgbClr val="C00000"/>
                </a:solidFill>
              </a:rPr>
              <a:t>hardware prevents it from accessing the kernel memory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23886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271254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Now let’s look at exception code in OS161!</a:t>
            </a:r>
            <a:br>
              <a:rPr lang="en-US" dirty="0"/>
            </a:br>
            <a:r>
              <a:rPr lang="en-US" sz="3100" i="1" dirty="0">
                <a:solidFill>
                  <a:schemeClr val="tx1"/>
                </a:solidFill>
              </a:rPr>
              <a:t>This exercise helps you answer code reading questions in Assignment 1</a:t>
            </a:r>
            <a:br>
              <a:rPr lang="en-US" sz="3100" i="1" dirty="0">
                <a:solidFill>
                  <a:schemeClr val="tx1"/>
                </a:solidFill>
              </a:rPr>
            </a:br>
            <a:br>
              <a:rPr lang="en-US" sz="3100" i="1" dirty="0">
                <a:solidFill>
                  <a:schemeClr val="tx1"/>
                </a:solidFill>
              </a:rPr>
            </a:br>
            <a:r>
              <a:rPr lang="en-US" sz="2800" dirty="0"/>
              <a:t>Hint: look at </a:t>
            </a:r>
            <a:r>
              <a:rPr lang="en-US" sz="3200" dirty="0" err="1">
                <a:latin typeface="Courier New" charset="0"/>
                <a:ea typeface="Courier New" charset="0"/>
                <a:cs typeface="Courier New" charset="0"/>
              </a:rPr>
              <a:t>src</a:t>
            </a:r>
            <a:r>
              <a:rPr lang="en-US" sz="3200" dirty="0">
                <a:latin typeface="Courier New" charset="0"/>
                <a:ea typeface="Courier New" charset="0"/>
                <a:cs typeface="Courier New" charset="0"/>
              </a:rPr>
              <a:t>/kern/arch/</a:t>
            </a:r>
            <a:r>
              <a:rPr lang="en-US" sz="3200" dirty="0" err="1">
                <a:latin typeface="Courier New" charset="0"/>
                <a:ea typeface="Courier New" charset="0"/>
                <a:cs typeface="Courier New" charset="0"/>
              </a:rPr>
              <a:t>mips</a:t>
            </a:r>
            <a:r>
              <a:rPr lang="en-US" sz="3200" dirty="0">
                <a:latin typeface="Courier New" charset="0"/>
                <a:ea typeface="Courier New" charset="0"/>
                <a:cs typeface="Courier New" charset="0"/>
              </a:rPr>
              <a:t>/</a:t>
            </a:r>
            <a:r>
              <a:rPr lang="en-US" sz="3200" dirty="0" err="1">
                <a:latin typeface="Courier New" charset="0"/>
                <a:ea typeface="Courier New" charset="0"/>
                <a:cs typeface="Courier New" charset="0"/>
              </a:rPr>
              <a:t>locore</a:t>
            </a:r>
            <a:r>
              <a:rPr lang="en-US" sz="3200" dirty="0">
                <a:latin typeface="Courier New" charset="0"/>
                <a:ea typeface="Courier New" charset="0"/>
                <a:cs typeface="Courier New" charset="0"/>
              </a:rPr>
              <a:t>/exception-mips1.S</a:t>
            </a:r>
            <a:br>
              <a:rPr lang="en-US" sz="3200" dirty="0">
                <a:latin typeface="Courier New" charset="0"/>
                <a:ea typeface="Courier New" charset="0"/>
                <a:cs typeface="Courier New" charset="0"/>
              </a:rPr>
            </a:br>
            <a:endParaRPr lang="en-US" sz="3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8486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Where is the first line of the OS161 code that is executed when an exception (trap) occurs?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The first line of </a:t>
            </a:r>
            <a:r>
              <a:rPr lang="en-US" sz="2600" b="1" dirty="0" err="1">
                <a:solidFill>
                  <a:srgbClr val="7030A0"/>
                </a:solidFill>
                <a:latin typeface="Courier New" charset="0"/>
                <a:ea typeface="Courier New" charset="0"/>
                <a:cs typeface="Courier New" charset="0"/>
              </a:rPr>
              <a:t>mips_trap</a:t>
            </a:r>
            <a:r>
              <a:rPr lang="en-US" sz="2600" b="1" dirty="0">
                <a:solidFill>
                  <a:srgbClr val="7030A0"/>
                </a:solidFill>
                <a:latin typeface="Courier New" charset="0"/>
                <a:ea typeface="Courier New" charset="0"/>
                <a:cs typeface="Courier New" charset="0"/>
              </a:rPr>
              <a:t>()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The first line in the file </a:t>
            </a:r>
            <a:r>
              <a:rPr lang="en-US" sz="2600" b="1" dirty="0">
                <a:solidFill>
                  <a:srgbClr val="7030A0"/>
                </a:solidFill>
                <a:latin typeface="Courier New" charset="0"/>
                <a:ea typeface="Courier New" charset="0"/>
                <a:cs typeface="Courier New" charset="0"/>
              </a:rPr>
              <a:t>exception-mips1.S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The first line of the function </a:t>
            </a:r>
            <a:r>
              <a:rPr lang="en-US" sz="2600" b="1" dirty="0" err="1">
                <a:solidFill>
                  <a:srgbClr val="7030A0"/>
                </a:solidFill>
                <a:latin typeface="Courier New" charset="0"/>
                <a:ea typeface="Courier New" charset="0"/>
                <a:cs typeface="Courier New" charset="0"/>
              </a:rPr>
              <a:t>mips_general_handler</a:t>
            </a:r>
            <a:endParaRPr lang="en-US" sz="2600" b="1" dirty="0">
              <a:solidFill>
                <a:srgbClr val="7030A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Depending on the exception, either </a:t>
            </a:r>
            <a:r>
              <a:rPr lang="en-US" sz="2600" b="1" dirty="0" err="1">
                <a:solidFill>
                  <a:srgbClr val="7030A0"/>
                </a:solidFill>
                <a:latin typeface="Courier New" charset="0"/>
                <a:ea typeface="Courier New" charset="0"/>
                <a:cs typeface="Courier New" charset="0"/>
              </a:rPr>
              <a:t>mips_utlb_handler</a:t>
            </a:r>
            <a:r>
              <a:rPr lang="en-US" dirty="0"/>
              <a:t> or </a:t>
            </a:r>
            <a:r>
              <a:rPr lang="en-US" sz="2600" b="1" dirty="0" err="1">
                <a:solidFill>
                  <a:srgbClr val="7030A0"/>
                </a:solidFill>
                <a:latin typeface="Courier New" charset="0"/>
                <a:ea typeface="Courier New" charset="0"/>
                <a:cs typeface="Courier New" charset="0"/>
              </a:rPr>
              <a:t>mips_general_handler</a:t>
            </a:r>
            <a:endParaRPr lang="en-US" sz="2600" b="1" dirty="0">
              <a:solidFill>
                <a:srgbClr val="7030A0"/>
              </a:solidFill>
              <a:latin typeface="Courier New" charset="0"/>
              <a:ea typeface="Courier New" charset="0"/>
              <a:cs typeface="Courier New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8500" y="5503333"/>
            <a:ext cx="1354667" cy="135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02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5143"/>
            <a:ext cx="10515600" cy="1859456"/>
          </a:xfrm>
        </p:spPr>
        <p:txBody>
          <a:bodyPr>
            <a:noAutofit/>
          </a:bodyPr>
          <a:lstStyle/>
          <a:p>
            <a:r>
              <a:rPr lang="en-US" sz="3200" dirty="0"/>
              <a:t>Read the code in </a:t>
            </a:r>
            <a:r>
              <a:rPr lang="en-US" sz="3000" dirty="0" err="1">
                <a:latin typeface="Courier New" charset="0"/>
                <a:ea typeface="Courier New" charset="0"/>
                <a:cs typeface="Courier New" charset="0"/>
              </a:rPr>
              <a:t>mips_trap</a:t>
            </a:r>
            <a:r>
              <a:rPr lang="en-US" sz="3000" dirty="0">
                <a:latin typeface="Courier New" charset="0"/>
                <a:ea typeface="Courier New" charset="0"/>
                <a:cs typeface="Courier New" charset="0"/>
              </a:rPr>
              <a:t>() </a:t>
            </a:r>
            <a:r>
              <a:rPr lang="en-US" sz="3200" dirty="0"/>
              <a:t>and answer the following question: does it handle system calls and interrupts in the same way or in different ways?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971800"/>
            <a:ext cx="10515600" cy="320516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YES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NO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It depends on the system call</a:t>
            </a:r>
          </a:p>
          <a:p>
            <a:pPr marL="514350" indent="-514350">
              <a:buFont typeface="+mj-lt"/>
              <a:buAutoNum type="alphaU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Hint: look at 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src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/kern/arch/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mips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/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locore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/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trap.c</a:t>
            </a:r>
            <a:endParaRPr lang="en-US" dirty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8500" y="5503333"/>
            <a:ext cx="1354667" cy="135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7506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5143"/>
            <a:ext cx="10515600" cy="1859456"/>
          </a:xfrm>
        </p:spPr>
        <p:txBody>
          <a:bodyPr>
            <a:noAutofit/>
          </a:bodyPr>
          <a:lstStyle/>
          <a:p>
            <a:r>
              <a:rPr lang="en-US" sz="3200" dirty="0"/>
              <a:t>Does the exception code executed </a:t>
            </a:r>
            <a:r>
              <a:rPr lang="en-US" sz="3200" i="1" u="sng" dirty="0"/>
              <a:t>prior</a:t>
            </a:r>
            <a:r>
              <a:rPr lang="en-US" sz="3200" dirty="0"/>
              <a:t> to </a:t>
            </a:r>
            <a:r>
              <a:rPr lang="en-US" sz="3000" dirty="0" err="1">
                <a:latin typeface="Courier New" charset="0"/>
                <a:ea typeface="Courier New" charset="0"/>
                <a:cs typeface="Courier New" charset="0"/>
              </a:rPr>
              <a:t>mips_trap</a:t>
            </a:r>
            <a:r>
              <a:rPr lang="en-US" sz="3000" dirty="0">
                <a:latin typeface="Courier New" charset="0"/>
                <a:ea typeface="Courier New" charset="0"/>
                <a:cs typeface="Courier New" charset="0"/>
              </a:rPr>
              <a:t>() </a:t>
            </a:r>
            <a:r>
              <a:rPr lang="en-US" sz="3000" dirty="0">
                <a:ea typeface="Courier New" charset="0"/>
                <a:cs typeface="Courier New" charset="0"/>
              </a:rPr>
              <a:t>handle system calls and interrupts in the same way or in different ways</a:t>
            </a:r>
            <a:r>
              <a:rPr lang="en-US" sz="3200" dirty="0"/>
              <a:t>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971800"/>
            <a:ext cx="10515600" cy="3205162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YES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NO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It depends on the system call </a:t>
            </a:r>
          </a:p>
          <a:p>
            <a:pPr marL="514350" indent="-514350">
              <a:buFont typeface="+mj-lt"/>
              <a:buAutoNum type="alphaU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Hint: look at </a:t>
            </a:r>
            <a:r>
              <a:rPr lang="en-US" sz="2400" dirty="0" err="1">
                <a:latin typeface="Courier New" charset="0"/>
                <a:ea typeface="Courier New" charset="0"/>
                <a:cs typeface="Courier New" charset="0"/>
              </a:rPr>
              <a:t>src</a:t>
            </a:r>
            <a:r>
              <a:rPr lang="en-US" sz="2400" dirty="0">
                <a:latin typeface="Courier New" charset="0"/>
                <a:ea typeface="Courier New" charset="0"/>
                <a:cs typeface="Courier New" charset="0"/>
              </a:rPr>
              <a:t>/kern/arch/</a:t>
            </a:r>
            <a:r>
              <a:rPr lang="en-US" sz="2400" dirty="0" err="1">
                <a:latin typeface="Courier New" charset="0"/>
                <a:ea typeface="Courier New" charset="0"/>
                <a:cs typeface="Courier New" charset="0"/>
              </a:rPr>
              <a:t>mips</a:t>
            </a:r>
            <a:r>
              <a:rPr lang="en-US" sz="2400" dirty="0">
                <a:latin typeface="Courier New" charset="0"/>
                <a:ea typeface="Courier New" charset="0"/>
                <a:cs typeface="Courier New" charset="0"/>
              </a:rPr>
              <a:t>/</a:t>
            </a:r>
            <a:r>
              <a:rPr lang="en-US" sz="2400" dirty="0" err="1">
                <a:latin typeface="Courier New" charset="0"/>
                <a:ea typeface="Courier New" charset="0"/>
                <a:cs typeface="Courier New" charset="0"/>
              </a:rPr>
              <a:t>locore</a:t>
            </a:r>
            <a:r>
              <a:rPr lang="en-US" sz="2400" dirty="0">
                <a:latin typeface="Courier New" charset="0"/>
                <a:ea typeface="Courier New" charset="0"/>
                <a:cs typeface="Courier New" charset="0"/>
              </a:rPr>
              <a:t>/exception-mips1.S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8500" y="5503333"/>
            <a:ext cx="1354667" cy="135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0206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code walkthrough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Trapframe</a:t>
            </a:r>
            <a:endParaRPr lang="en-US" dirty="0"/>
          </a:p>
          <a:p>
            <a:r>
              <a:rPr lang="en-US" dirty="0"/>
              <a:t>Adding a new system call</a:t>
            </a:r>
          </a:p>
        </p:txBody>
      </p:sp>
    </p:spTree>
    <p:extLst>
      <p:ext uri="{BB962C8B-B14F-4D97-AF65-F5344CB8AC3E}">
        <p14:creationId xmlns:p14="http://schemas.microsoft.com/office/powerpoint/2010/main" val="1498207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(or individual)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 the </a:t>
            </a:r>
            <a:r>
              <a:rPr lang="en-US" u="sng" dirty="0">
                <a:hlinkClick r:id="rId2"/>
              </a:rPr>
              <a:t>LAMEbus documentation</a:t>
            </a:r>
            <a:r>
              <a:rPr lang="en-US" dirty="0"/>
              <a:t> and write down all hard-wired decisions, or expectations, that the hardware designers have made. For example, expecting that a processor begins execution at a certain address would be one of those hard-wired decisions.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829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Where does the processor expect to find the very first instruction to run, after it is powered on?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0x00000000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0x80000000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0xbfc00000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0x1fe00000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500" y="5503333"/>
            <a:ext cx="1354667" cy="135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663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172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At what virtual address must exception handlers be placed </a:t>
            </a:r>
            <a:r>
              <a:rPr lang="en-US" u="sng" dirty="0"/>
              <a:t>after</a:t>
            </a:r>
            <a:r>
              <a:rPr lang="en-US" dirty="0"/>
              <a:t> we booted up </a:t>
            </a:r>
            <a:r>
              <a:rPr lang="mr-IN" dirty="0"/>
              <a:t>–</a:t>
            </a:r>
            <a:r>
              <a:rPr lang="en-US" dirty="0"/>
              <a:t> that is, when the ’boot’ flag is no longer set?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7643"/>
            <a:ext cx="10515600" cy="3809320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0x80000000 and 0x80000080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0x80000200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0xbfc00100 and 0xbfc00180</a:t>
            </a:r>
          </a:p>
          <a:p>
            <a:pPr marL="514350" indent="-514350">
              <a:buFont typeface="+mj-lt"/>
              <a:buAutoNum type="alphaUcPeriod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500" y="5503333"/>
            <a:ext cx="1354667" cy="135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129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What is the maximum amount of virtual memory can be used by the user program running on the example MIPS processor?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4GB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2GB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1GB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508MB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500" y="5503333"/>
            <a:ext cx="1354667" cy="135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320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groups of 2 or individual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Take a look at the physical and virtual memory maps in the </a:t>
            </a:r>
            <a:r>
              <a:rPr lang="en-US" sz="2000" dirty="0" err="1">
                <a:latin typeface="Helvetica" charset="0"/>
                <a:ea typeface="Helvetica" charset="0"/>
                <a:cs typeface="Helvetica" charset="0"/>
              </a:rPr>
              <a:t>LAMEbus</a:t>
            </a:r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 documentation (linked off the </a:t>
            </a:r>
            <a:r>
              <a:rPr lang="en-US" sz="2000" dirty="0">
                <a:latin typeface="Helvetica" charset="0"/>
                <a:ea typeface="Helvetica" charset="0"/>
                <a:cs typeface="Helvetica" charset="0"/>
                <a:hlinkClick r:id="rId2"/>
              </a:rPr>
              <a:t>Boot Sequence Exercise document</a:t>
            </a:r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)</a:t>
            </a:r>
          </a:p>
          <a:p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Draw a picture showing how virtual memory segments </a:t>
            </a:r>
            <a:r>
              <a:rPr lang="en-US" sz="2000" b="1" dirty="0">
                <a:latin typeface="Helvetica" charset="0"/>
                <a:ea typeface="Helvetica" charset="0"/>
                <a:cs typeface="Helvetica" charset="0"/>
              </a:rPr>
              <a:t>kseg0</a:t>
            </a:r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 and </a:t>
            </a:r>
            <a:r>
              <a:rPr lang="en-US" sz="2000" b="1" dirty="0">
                <a:latin typeface="Helvetica" charset="0"/>
                <a:ea typeface="Helvetica" charset="0"/>
                <a:cs typeface="Helvetica" charset="0"/>
              </a:rPr>
              <a:t>kseg1</a:t>
            </a:r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 map to the physical memory early in the boot sequence?</a:t>
            </a:r>
          </a:p>
          <a:p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Of all the segments that </a:t>
            </a:r>
            <a:r>
              <a:rPr lang="en-US" sz="2000" dirty="0" err="1">
                <a:latin typeface="Helvetica" charset="0"/>
                <a:ea typeface="Helvetica" charset="0"/>
                <a:cs typeface="Helvetica" charset="0"/>
              </a:rPr>
              <a:t>LAMEbus</a:t>
            </a:r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 documentation mentions, map the ones for which you have the information</a:t>
            </a:r>
          </a:p>
          <a:p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Something like this:</a:t>
            </a:r>
          </a:p>
        </p:txBody>
      </p:sp>
      <p:sp>
        <p:nvSpPr>
          <p:cNvPr id="4" name="Process 3"/>
          <p:cNvSpPr/>
          <p:nvPr/>
        </p:nvSpPr>
        <p:spPr>
          <a:xfrm>
            <a:off x="1910443" y="4245429"/>
            <a:ext cx="1714500" cy="1551214"/>
          </a:xfrm>
          <a:prstGeom prst="flowChart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Virtual segment name</a:t>
            </a:r>
          </a:p>
        </p:txBody>
      </p:sp>
      <p:sp>
        <p:nvSpPr>
          <p:cNvPr id="6" name="Process 5"/>
          <p:cNvSpPr/>
          <p:nvPr/>
        </p:nvSpPr>
        <p:spPr>
          <a:xfrm>
            <a:off x="5949043" y="4588329"/>
            <a:ext cx="1714500" cy="1208314"/>
          </a:xfrm>
          <a:prstGeom prst="flowChart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Some area of physical memory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624943" y="4245429"/>
            <a:ext cx="2324100" cy="3429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624943" y="5796643"/>
            <a:ext cx="23241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8286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Why are some of the areas on the map are marked as not useful? </a:t>
            </a:r>
          </a:p>
          <a:p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Can you identify other not useful areas that are not marked?</a:t>
            </a:r>
          </a:p>
        </p:txBody>
      </p:sp>
    </p:spTree>
    <p:extLst>
      <p:ext uri="{BB962C8B-B14F-4D97-AF65-F5344CB8AC3E}">
        <p14:creationId xmlns:p14="http://schemas.microsoft.com/office/powerpoint/2010/main" val="1400679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How can one find out on the MIPS R3000 machine how much physical RAM there 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It is hard-coded in the OS include file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It is given as the argument to the OS when it boots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One can read 4 bytes at the address 0x200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One can read 4 bytes at the </a:t>
            </a:r>
            <a:r>
              <a:rPr lang="en-US"/>
              <a:t>address 0x?????200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500" y="5503333"/>
            <a:ext cx="1354667" cy="135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395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ynchronization" id="{73E6C3EE-38BA-6A4A-A81D-6B84F2E8A9FA}" vid="{065FA9A9-F423-8142-B743-7B0AC94C39B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cpen331</Template>
  <TotalTime>64402</TotalTime>
  <Words>1339</Words>
  <Application>Microsoft Macintosh PowerPoint</Application>
  <PresentationFormat>Widescreen</PresentationFormat>
  <Paragraphs>137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Courier New</vt:lpstr>
      <vt:lpstr>Helvetica</vt:lpstr>
      <vt:lpstr>Office Theme</vt:lpstr>
      <vt:lpstr>Bootstrapping. What does it mean to be the “kernel”?</vt:lpstr>
      <vt:lpstr>The Boot Sequence Exercise…</vt:lpstr>
      <vt:lpstr>Group (or individual) exercise</vt:lpstr>
      <vt:lpstr>Where does the processor expect to find the very first instruction to run, after it is powered on? </vt:lpstr>
      <vt:lpstr>At what virtual address must exception handlers be placed after we booted up – that is, when the ’boot’ flag is no longer set?</vt:lpstr>
      <vt:lpstr>What is the maximum amount of virtual memory can be used by the user program running on the example MIPS processor?</vt:lpstr>
      <vt:lpstr>Exercise: groups of 2 or individual</vt:lpstr>
      <vt:lpstr>Discussion</vt:lpstr>
      <vt:lpstr>How can one find out on the MIPS R3000 machine how much physical RAM there is?</vt:lpstr>
      <vt:lpstr>What is the maximum number of CPUs supported by the MIPS R2000 architecture?</vt:lpstr>
      <vt:lpstr>How does kmain() get called?</vt:lpstr>
      <vt:lpstr>At what virtual address is the kernel loaded?</vt:lpstr>
      <vt:lpstr>How does ram_bootstrap() obtain the RAM size from the hardware? </vt:lpstr>
      <vt:lpstr>How does the OS get to run? </vt:lpstr>
      <vt:lpstr>How does the OS get to run? All of the above!</vt:lpstr>
      <vt:lpstr>Interrupts</vt:lpstr>
      <vt:lpstr>Example interrupts (or traps)</vt:lpstr>
      <vt:lpstr>System calls</vt:lpstr>
      <vt:lpstr>Why are system calls different from function calls?  </vt:lpstr>
      <vt:lpstr>System calls offer protection – a MIPS example</vt:lpstr>
      <vt:lpstr>Now let’s look at exception code in OS161! This exercise helps you answer code reading questions in Assignment 1  Hint: look at src/kern/arch/mips/locore/exception-mips1.S </vt:lpstr>
      <vt:lpstr>Where is the first line of the OS161 code that is executed when an exception (trap) occurs?</vt:lpstr>
      <vt:lpstr>Read the code in mips_trap() and answer the following question: does it handle system calls and interrupts in the same way or in different ways?</vt:lpstr>
      <vt:lpstr>Does the exception code executed prior to mips_trap() handle system calls and interrupts in the same way or in different ways? </vt:lpstr>
      <vt:lpstr>Other code walkthrough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Operating Systems:  the Introduction</dc:title>
  <dc:creator>Microsoft Office User</dc:creator>
  <cp:lastModifiedBy>Fedorova, Alexandra</cp:lastModifiedBy>
  <cp:revision>64</cp:revision>
  <cp:lastPrinted>2024-09-12T16:52:59Z</cp:lastPrinted>
  <dcterms:created xsi:type="dcterms:W3CDTF">2015-12-29T19:21:06Z</dcterms:created>
  <dcterms:modified xsi:type="dcterms:W3CDTF">2024-09-17T17:07:48Z</dcterms:modified>
</cp:coreProperties>
</file>