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4" r:id="rId4"/>
    <p:sldId id="278" r:id="rId5"/>
    <p:sldId id="268" r:id="rId6"/>
    <p:sldId id="265" r:id="rId7"/>
    <p:sldId id="258" r:id="rId8"/>
    <p:sldId id="259" r:id="rId9"/>
    <p:sldId id="280" r:id="rId10"/>
    <p:sldId id="269" r:id="rId11"/>
    <p:sldId id="271" r:id="rId12"/>
    <p:sldId id="272" r:id="rId13"/>
    <p:sldId id="273" r:id="rId14"/>
    <p:sldId id="276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/>
    <p:restoredTop sz="86000"/>
  </p:normalViewPr>
  <p:slideViewPr>
    <p:cSldViewPr snapToGrid="0" snapToObjects="1">
      <p:cViewPr varScale="1">
        <p:scale>
          <a:sx n="100" d="100"/>
          <a:sy n="100" d="100"/>
        </p:scale>
        <p:origin x="9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8E9-95D9-9A4C-ACE2-5AAB42D43C04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21C8-164F-EF4C-A15C-17C93103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4A9-5DCC-DF4D-9BB0-22A1B639002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Virtual Memory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CPEN 331, UBC</a:t>
            </a:r>
          </a:p>
          <a:p>
            <a:r>
              <a:rPr lang="en-US" dirty="0"/>
              <a:t>Alexandra </a:t>
            </a:r>
            <a:r>
              <a:rPr lang="en-US" dirty="0" err="1"/>
              <a:t>Fedorova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3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278175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Part III:</a:t>
            </a:r>
            <a:br>
              <a:rPr lang="en-US" dirty="0"/>
            </a:br>
            <a:r>
              <a:rPr lang="en-US" dirty="0"/>
              <a:t>Inventing Address Translation</a:t>
            </a:r>
          </a:p>
        </p:txBody>
      </p:sp>
    </p:spTree>
    <p:extLst>
      <p:ext uri="{BB962C8B-B14F-4D97-AF65-F5344CB8AC3E}">
        <p14:creationId xmlns:p14="http://schemas.microsoft.com/office/powerpoint/2010/main" val="137205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and bounds address translation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0043" y="1485406"/>
            <a:ext cx="8491952" cy="462755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Take the </a:t>
            </a:r>
            <a:r>
              <a:rPr lang="en-US" sz="2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Base and Bounds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quiz on Canvas. </a:t>
            </a:r>
          </a:p>
        </p:txBody>
      </p:sp>
      <p:pic>
        <p:nvPicPr>
          <p:cNvPr id="10" name="Graphic 9" descr="Pencil">
            <a:extLst>
              <a:ext uri="{FF2B5EF4-FFF2-40B4-BE49-F238E27FC236}">
                <a16:creationId xmlns:a16="http://schemas.microsoft.com/office/drawing/2014/main" id="{C2AF610B-5540-B445-9069-BBC267A3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1898" y="5783757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B2B732-52E8-5E47-960F-AB5998D5E6A1}"/>
              </a:ext>
            </a:extLst>
          </p:cNvPr>
          <p:cNvSpPr txBox="1"/>
          <p:nvPr/>
        </p:nvSpPr>
        <p:spPr>
          <a:xfrm>
            <a:off x="930043" y="2050944"/>
            <a:ext cx="5053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You will have a time limit of 5 minutes.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You are not allowed to use the Internet or chat with classmates</a:t>
            </a:r>
          </a:p>
        </p:txBody>
      </p:sp>
    </p:spTree>
    <p:extLst>
      <p:ext uri="{BB962C8B-B14F-4D97-AF65-F5344CB8AC3E}">
        <p14:creationId xmlns:p14="http://schemas.microsoft.com/office/powerpoint/2010/main" val="9665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and Bounds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the pros and cons of the base-and-bounds scheme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5" y="5639530"/>
            <a:ext cx="1402509" cy="11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11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Segmentation: address translation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0A7B8-75CA-5D43-BD5A-6250B880AFEB}"/>
              </a:ext>
            </a:extLst>
          </p:cNvPr>
          <p:cNvSpPr txBox="1"/>
          <p:nvPr/>
        </p:nvSpPr>
        <p:spPr>
          <a:xfrm>
            <a:off x="930043" y="1485406"/>
            <a:ext cx="8491952" cy="462755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Take the </a:t>
            </a:r>
            <a:r>
              <a:rPr lang="en-US" sz="2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Segmentation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quiz on Canvas.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E3947-804E-1242-B1D9-AE778E6693FB}"/>
              </a:ext>
            </a:extLst>
          </p:cNvPr>
          <p:cNvSpPr txBox="1"/>
          <p:nvPr/>
        </p:nvSpPr>
        <p:spPr>
          <a:xfrm>
            <a:off x="930043" y="2050944"/>
            <a:ext cx="898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You will have a time limit of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10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minutes.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You are not allowed to use the Internet or chat with classmates</a:t>
            </a:r>
          </a:p>
        </p:txBody>
      </p:sp>
      <p:pic>
        <p:nvPicPr>
          <p:cNvPr id="15" name="Graphic 14" descr="Pencil">
            <a:extLst>
              <a:ext uri="{FF2B5EF4-FFF2-40B4-BE49-F238E27FC236}">
                <a16:creationId xmlns:a16="http://schemas.microsoft.com/office/drawing/2014/main" id="{52F01B57-4680-DE41-B1E7-34E648FC8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1898" y="57837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98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443"/>
            <a:ext cx="10515600" cy="1325563"/>
          </a:xfrm>
        </p:spPr>
        <p:txBody>
          <a:bodyPr/>
          <a:lstStyle/>
          <a:p>
            <a:r>
              <a:rPr lang="en-US" dirty="0"/>
              <a:t>What is the name of the following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4743"/>
            <a:ext cx="10515600" cy="41522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the system has enough total free memory for a new segment, but it is not contiguous, so the segment cannot be allocated.</a:t>
            </a:r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Out-of-memory error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Internal fragmentation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External fragmentation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Paging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30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move a segment?</a:t>
            </a:r>
          </a:p>
          <a:p>
            <a:r>
              <a:rPr lang="en-US" dirty="0"/>
              <a:t>How do I grow a segment? </a:t>
            </a:r>
          </a:p>
          <a:p>
            <a:r>
              <a:rPr lang="en-US" dirty="0"/>
              <a:t>How do I shrink a segment? </a:t>
            </a:r>
          </a:p>
          <a:p>
            <a:r>
              <a:rPr lang="en-US" dirty="0"/>
              <a:t>What can I do if the system has enough free memory for a new segment, but it is not contiguous?</a:t>
            </a:r>
          </a:p>
          <a:p>
            <a:r>
              <a:rPr lang="en-US" dirty="0"/>
              <a:t>What are the pros and cons of segmentation?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5" y="5639530"/>
            <a:ext cx="1402509" cy="11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1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278175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Part I:</a:t>
            </a:r>
            <a:br>
              <a:rPr lang="en-US" dirty="0"/>
            </a:br>
            <a:r>
              <a:rPr lang="en-US" dirty="0"/>
              <a:t>Motivating Virtual Memory</a:t>
            </a:r>
          </a:p>
        </p:txBody>
      </p:sp>
    </p:spTree>
    <p:extLst>
      <p:ext uri="{BB962C8B-B14F-4D97-AF65-F5344CB8AC3E}">
        <p14:creationId xmlns:p14="http://schemas.microsoft.com/office/powerpoint/2010/main" val="135135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9843"/>
            <a:ext cx="1090204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Rudimentary multiprocessing: </a:t>
            </a:r>
            <a:br>
              <a:rPr lang="en-US" dirty="0"/>
            </a:br>
            <a:r>
              <a:rPr lang="en-US" dirty="0"/>
              <a:t>Fixed partitioning with physical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3164"/>
            <a:ext cx="6525986" cy="4609420"/>
          </a:xfrm>
        </p:spPr>
        <p:txBody>
          <a:bodyPr/>
          <a:lstStyle/>
          <a:p>
            <a:r>
              <a:rPr lang="en-US" dirty="0"/>
              <a:t>Break memory into fixed-size partitions</a:t>
            </a:r>
          </a:p>
          <a:p>
            <a:r>
              <a:rPr lang="en-US" dirty="0"/>
              <a:t>Each process gets its own partition</a:t>
            </a:r>
          </a:p>
          <a:p>
            <a:r>
              <a:rPr lang="en-US" dirty="0"/>
              <a:t>The program has to run in its own partition and operate on physical addresses.</a:t>
            </a:r>
          </a:p>
        </p:txBody>
      </p:sp>
      <p:graphicFrame>
        <p:nvGraphicFramePr>
          <p:cNvPr id="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03690"/>
              </p:ext>
            </p:extLst>
          </p:nvPr>
        </p:nvGraphicFramePr>
        <p:xfrm>
          <a:off x="9535039" y="1948106"/>
          <a:ext cx="1143000" cy="3200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partition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R w="12579">
                      <a:solidFill>
                        <a:srgbClr val="000000"/>
                      </a:solidFill>
                      <a:prstDash val="solid"/>
                    </a:lnR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partition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R w="12579">
                      <a:solidFill>
                        <a:srgbClr val="000000"/>
                      </a:solidFill>
                      <a:prstDash val="solid"/>
                    </a:lnR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2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partition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R w="12579">
                      <a:solidFill>
                        <a:srgbClr val="000000"/>
                      </a:solidFill>
                      <a:prstDash val="solid"/>
                    </a:lnR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partition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R w="12579">
                      <a:solidFill>
                        <a:srgbClr val="000000"/>
                      </a:solidFill>
                      <a:prstDash val="solid"/>
                    </a:lnR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partition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R w="12579">
                      <a:solidFill>
                        <a:srgbClr val="000000"/>
                      </a:solidFill>
                      <a:prstDash val="solid"/>
                    </a:lnR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2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partition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R w="12579">
                      <a:solidFill>
                        <a:srgbClr val="000000"/>
                      </a:solidFill>
                      <a:prstDash val="solid"/>
                    </a:lnR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15"/>
          <p:cNvSpPr txBox="1"/>
          <p:nvPr/>
        </p:nvSpPr>
        <p:spPr>
          <a:xfrm>
            <a:off x="10803709" y="2368415"/>
            <a:ext cx="2457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1</a:t>
            </a:r>
            <a:r>
              <a:rPr sz="1400" spc="20" dirty="0">
                <a:latin typeface="Arial"/>
                <a:cs typeface="Arial"/>
              </a:rPr>
              <a:t>K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16"/>
          <p:cNvSpPr txBox="1"/>
          <p:nvPr/>
        </p:nvSpPr>
        <p:spPr>
          <a:xfrm>
            <a:off x="10796088" y="2901815"/>
            <a:ext cx="2457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2</a:t>
            </a:r>
            <a:r>
              <a:rPr sz="1400" spc="20" dirty="0">
                <a:latin typeface="Arial"/>
                <a:cs typeface="Arial"/>
              </a:rPr>
              <a:t>K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17"/>
          <p:cNvSpPr txBox="1"/>
          <p:nvPr/>
        </p:nvSpPr>
        <p:spPr>
          <a:xfrm>
            <a:off x="10796088" y="3435215"/>
            <a:ext cx="2457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3</a:t>
            </a:r>
            <a:r>
              <a:rPr sz="1400" spc="20" dirty="0">
                <a:latin typeface="Arial"/>
                <a:cs typeface="Arial"/>
              </a:rPr>
              <a:t>K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18"/>
          <p:cNvSpPr txBox="1"/>
          <p:nvPr/>
        </p:nvSpPr>
        <p:spPr>
          <a:xfrm>
            <a:off x="10796088" y="3968615"/>
            <a:ext cx="2457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4</a:t>
            </a:r>
            <a:r>
              <a:rPr sz="1400" spc="20" dirty="0">
                <a:latin typeface="Arial"/>
                <a:cs typeface="Arial"/>
              </a:rPr>
              <a:t>K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19"/>
          <p:cNvSpPr txBox="1"/>
          <p:nvPr/>
        </p:nvSpPr>
        <p:spPr>
          <a:xfrm>
            <a:off x="10815138" y="4502015"/>
            <a:ext cx="2457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5</a:t>
            </a:r>
            <a:r>
              <a:rPr sz="1400" spc="20" dirty="0">
                <a:latin typeface="Arial"/>
                <a:cs typeface="Arial"/>
              </a:rPr>
              <a:t>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20"/>
          <p:cNvSpPr txBox="1"/>
          <p:nvPr/>
        </p:nvSpPr>
        <p:spPr>
          <a:xfrm>
            <a:off x="9260658" y="1588635"/>
            <a:ext cx="170561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5560" algn="r">
              <a:lnSpc>
                <a:spcPct val="100000"/>
              </a:lnSpc>
            </a:pPr>
            <a:r>
              <a:rPr sz="1400" b="1" spc="80" dirty="0">
                <a:solidFill>
                  <a:srgbClr val="FF0000"/>
                </a:solidFill>
                <a:latin typeface="Tahoma"/>
                <a:cs typeface="Tahoma"/>
              </a:rPr>
              <a:t>physical</a:t>
            </a:r>
            <a:r>
              <a:rPr sz="14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FF0000"/>
                </a:solidFill>
                <a:latin typeface="Tahoma"/>
                <a:cs typeface="Tahoma"/>
              </a:rPr>
              <a:t>memory</a:t>
            </a:r>
            <a:endParaRPr sz="14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259"/>
              </a:spcBef>
            </a:pPr>
            <a:r>
              <a:rPr sz="1400" spc="15" dirty="0">
                <a:latin typeface="Arial"/>
                <a:cs typeface="Arial"/>
              </a:rPr>
              <a:t>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31"/>
          <p:cNvSpPr/>
          <p:nvPr/>
        </p:nvSpPr>
        <p:spPr>
          <a:xfrm>
            <a:off x="9388929" y="3822565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0" y="0"/>
                </a:moveTo>
                <a:lnTo>
                  <a:pt x="0" y="74929"/>
                </a:lnTo>
                <a:lnTo>
                  <a:pt x="7620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2"/>
          <p:cNvSpPr txBox="1"/>
          <p:nvPr/>
        </p:nvSpPr>
        <p:spPr>
          <a:xfrm>
            <a:off x="8854893" y="5407902"/>
            <a:ext cx="2517140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993333"/>
                </a:solidFill>
                <a:latin typeface="Arial"/>
                <a:cs typeface="Arial"/>
              </a:rPr>
              <a:t>© </a:t>
            </a:r>
            <a:r>
              <a:rPr sz="1100" spc="-15" dirty="0">
                <a:solidFill>
                  <a:srgbClr val="993333"/>
                </a:solidFill>
                <a:latin typeface="Arial"/>
                <a:cs typeface="Arial"/>
              </a:rPr>
              <a:t>2007 </a:t>
            </a:r>
            <a:r>
              <a:rPr sz="1100" spc="-5" dirty="0">
                <a:solidFill>
                  <a:srgbClr val="993333"/>
                </a:solidFill>
                <a:latin typeface="Arial"/>
                <a:cs typeface="Arial"/>
              </a:rPr>
              <a:t>Matt </a:t>
            </a:r>
            <a:r>
              <a:rPr sz="1100" spc="-10" dirty="0">
                <a:solidFill>
                  <a:srgbClr val="993333"/>
                </a:solidFill>
                <a:latin typeface="Arial"/>
                <a:cs typeface="Arial"/>
              </a:rPr>
              <a:t>Welsh </a:t>
            </a:r>
            <a:r>
              <a:rPr sz="1100" dirty="0">
                <a:solidFill>
                  <a:srgbClr val="993333"/>
                </a:solidFill>
                <a:latin typeface="Arial"/>
                <a:cs typeface="Arial"/>
              </a:rPr>
              <a:t>– </a:t>
            </a:r>
            <a:r>
              <a:rPr sz="1100" spc="-5" dirty="0">
                <a:solidFill>
                  <a:srgbClr val="993333"/>
                </a:solidFill>
                <a:latin typeface="Arial"/>
                <a:cs typeface="Arial"/>
              </a:rPr>
              <a:t>Harvard</a:t>
            </a:r>
            <a:r>
              <a:rPr sz="1100" spc="50" dirty="0">
                <a:solidFill>
                  <a:srgbClr val="99333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993333"/>
                </a:solidFill>
                <a:latin typeface="Arial"/>
                <a:cs typeface="Arial"/>
              </a:rPr>
              <a:t>University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1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addresses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567543"/>
            <a:ext cx="10515600" cy="4609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719943"/>
            <a:ext cx="10515600" cy="4609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would happen if there were no virtual memory?</a:t>
            </a:r>
          </a:p>
          <a:p>
            <a:r>
              <a:rPr lang="en-US" sz="2400" dirty="0"/>
              <a:t>How would the programs have to be compiled? </a:t>
            </a:r>
          </a:p>
          <a:p>
            <a:r>
              <a:rPr lang="en-US" sz="2400" dirty="0"/>
              <a:t>What implications would this have on the programmer? </a:t>
            </a:r>
          </a:p>
          <a:p>
            <a:r>
              <a:rPr lang="en-US" sz="2400" dirty="0"/>
              <a:t>How would the OS manage memory? </a:t>
            </a:r>
          </a:p>
          <a:p>
            <a:r>
              <a:rPr lang="en-US" sz="2400" dirty="0"/>
              <a:t>How could you run multiple programs in the environment?</a:t>
            </a:r>
          </a:p>
          <a:p>
            <a:r>
              <a:rPr lang="en-US" sz="2400" dirty="0"/>
              <a:t>What other implications would this scheme have?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5" y="5639530"/>
            <a:ext cx="1402509" cy="11710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90600" y="4581875"/>
            <a:ext cx="10161814" cy="16328"/>
          </a:xfrm>
          <a:prstGeom prst="line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4682567"/>
            <a:ext cx="10515600" cy="14356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problems do virtual addresses solve? </a:t>
            </a:r>
          </a:p>
          <a:p>
            <a:r>
              <a:rPr lang="en-US" dirty="0"/>
              <a:t>Be as specific as possible</a:t>
            </a:r>
          </a:p>
        </p:txBody>
      </p:sp>
    </p:spTree>
    <p:extLst>
      <p:ext uri="{BB962C8B-B14F-4D97-AF65-F5344CB8AC3E}">
        <p14:creationId xmlns:p14="http://schemas.microsoft.com/office/powerpoint/2010/main" val="34668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addresses: the illusion</a:t>
            </a:r>
          </a:p>
        </p:txBody>
      </p:sp>
      <p:sp>
        <p:nvSpPr>
          <p:cNvPr id="3" name="object 2"/>
          <p:cNvSpPr txBox="1"/>
          <p:nvPr/>
        </p:nvSpPr>
        <p:spPr>
          <a:xfrm>
            <a:off x="716568" y="5946458"/>
            <a:ext cx="2517140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993333"/>
                </a:solidFill>
                <a:latin typeface="Arial"/>
                <a:cs typeface="Arial"/>
              </a:rPr>
              <a:t>© </a:t>
            </a:r>
            <a:r>
              <a:rPr sz="1100" spc="-15" dirty="0">
                <a:solidFill>
                  <a:srgbClr val="993333"/>
                </a:solidFill>
                <a:latin typeface="Arial"/>
                <a:cs typeface="Arial"/>
              </a:rPr>
              <a:t>2007 </a:t>
            </a:r>
            <a:r>
              <a:rPr sz="1100" spc="-5" dirty="0">
                <a:solidFill>
                  <a:srgbClr val="993333"/>
                </a:solidFill>
                <a:latin typeface="Arial"/>
                <a:cs typeface="Arial"/>
              </a:rPr>
              <a:t>Matt </a:t>
            </a:r>
            <a:r>
              <a:rPr sz="1100" spc="-10" dirty="0">
                <a:solidFill>
                  <a:srgbClr val="993333"/>
                </a:solidFill>
                <a:latin typeface="Arial"/>
                <a:cs typeface="Arial"/>
              </a:rPr>
              <a:t>Welsh </a:t>
            </a:r>
            <a:r>
              <a:rPr sz="1100" dirty="0">
                <a:solidFill>
                  <a:srgbClr val="993333"/>
                </a:solidFill>
                <a:latin typeface="Arial"/>
                <a:cs typeface="Arial"/>
              </a:rPr>
              <a:t>– </a:t>
            </a:r>
            <a:r>
              <a:rPr sz="1100" spc="-5" dirty="0">
                <a:solidFill>
                  <a:srgbClr val="993333"/>
                </a:solidFill>
                <a:latin typeface="Arial"/>
                <a:cs typeface="Arial"/>
              </a:rPr>
              <a:t>Harvard</a:t>
            </a:r>
            <a:r>
              <a:rPr sz="1100" spc="50" dirty="0">
                <a:solidFill>
                  <a:srgbClr val="99333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993333"/>
                </a:solidFill>
                <a:latin typeface="Arial"/>
                <a:cs typeface="Arial"/>
              </a:rPr>
              <a:t>University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5115848" y="3844608"/>
            <a:ext cx="166370" cy="107950"/>
          </a:xfrm>
          <a:custGeom>
            <a:avLst/>
            <a:gdLst/>
            <a:ahLst/>
            <a:cxnLst/>
            <a:rect l="l" t="t" r="r" b="b"/>
            <a:pathLst>
              <a:path w="166370" h="107950">
                <a:moveTo>
                  <a:pt x="0" y="0"/>
                </a:moveTo>
                <a:lnTo>
                  <a:pt x="11430" y="107950"/>
                </a:lnTo>
                <a:lnTo>
                  <a:pt x="16637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2213897" y="3894138"/>
            <a:ext cx="2940050" cy="332740"/>
          </a:xfrm>
          <a:custGeom>
            <a:avLst/>
            <a:gdLst/>
            <a:ahLst/>
            <a:cxnLst/>
            <a:rect l="l" t="t" r="r" b="b"/>
            <a:pathLst>
              <a:path w="2940050" h="332739">
                <a:moveTo>
                  <a:pt x="0" y="332739"/>
                </a:moveTo>
                <a:lnTo>
                  <a:pt x="2940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5099337" y="3955097"/>
            <a:ext cx="170180" cy="104139"/>
          </a:xfrm>
          <a:custGeom>
            <a:avLst/>
            <a:gdLst/>
            <a:ahLst/>
            <a:cxnLst/>
            <a:rect l="l" t="t" r="r" b="b"/>
            <a:pathLst>
              <a:path w="170179" h="104139">
                <a:moveTo>
                  <a:pt x="0" y="0"/>
                </a:moveTo>
                <a:lnTo>
                  <a:pt x="26670" y="104140"/>
                </a:lnTo>
                <a:lnTo>
                  <a:pt x="170180" y="114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2226597" y="3999547"/>
            <a:ext cx="2918460" cy="759460"/>
          </a:xfrm>
          <a:custGeom>
            <a:avLst/>
            <a:gdLst/>
            <a:ahLst/>
            <a:cxnLst/>
            <a:rect l="l" t="t" r="r" b="b"/>
            <a:pathLst>
              <a:path w="2918460" h="759460">
                <a:moveTo>
                  <a:pt x="0" y="759460"/>
                </a:moveTo>
                <a:lnTo>
                  <a:pt x="2918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5126008" y="3991927"/>
            <a:ext cx="168910" cy="120650"/>
          </a:xfrm>
          <a:custGeom>
            <a:avLst/>
            <a:gdLst/>
            <a:ahLst/>
            <a:cxnLst/>
            <a:rect l="l" t="t" r="r" b="b"/>
            <a:pathLst>
              <a:path w="168910" h="120650">
                <a:moveTo>
                  <a:pt x="168910" y="0"/>
                </a:moveTo>
                <a:lnTo>
                  <a:pt x="0" y="24129"/>
                </a:lnTo>
                <a:lnTo>
                  <a:pt x="48260" y="120650"/>
                </a:lnTo>
                <a:lnTo>
                  <a:pt x="168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2239297" y="4050347"/>
            <a:ext cx="2940050" cy="1487170"/>
          </a:xfrm>
          <a:custGeom>
            <a:avLst/>
            <a:gdLst/>
            <a:ahLst/>
            <a:cxnLst/>
            <a:rect l="l" t="t" r="r" b="b"/>
            <a:pathLst>
              <a:path w="2940050" h="1487170">
                <a:moveTo>
                  <a:pt x="0" y="1487170"/>
                </a:moveTo>
                <a:lnTo>
                  <a:pt x="2940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/>
        </p:nvSpPr>
        <p:spPr>
          <a:xfrm>
            <a:off x="5137437" y="3892868"/>
            <a:ext cx="168910" cy="115570"/>
          </a:xfrm>
          <a:custGeom>
            <a:avLst/>
            <a:gdLst/>
            <a:ahLst/>
            <a:cxnLst/>
            <a:rect l="l" t="t" r="r" b="b"/>
            <a:pathLst>
              <a:path w="168910" h="115570">
                <a:moveTo>
                  <a:pt x="168910" y="0"/>
                </a:moveTo>
                <a:lnTo>
                  <a:pt x="0" y="16510"/>
                </a:lnTo>
                <a:lnTo>
                  <a:pt x="43180" y="115569"/>
                </a:lnTo>
                <a:lnTo>
                  <a:pt x="168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/>
          <p:nvPr/>
        </p:nvSpPr>
        <p:spPr>
          <a:xfrm>
            <a:off x="2226597" y="3946208"/>
            <a:ext cx="2961640" cy="1332230"/>
          </a:xfrm>
          <a:custGeom>
            <a:avLst/>
            <a:gdLst/>
            <a:ahLst/>
            <a:cxnLst/>
            <a:rect l="l" t="t" r="r" b="b"/>
            <a:pathLst>
              <a:path w="2961640" h="1332229">
                <a:moveTo>
                  <a:pt x="0" y="1332230"/>
                </a:moveTo>
                <a:lnTo>
                  <a:pt x="29616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/>
          <p:nvPr/>
        </p:nvSpPr>
        <p:spPr>
          <a:xfrm>
            <a:off x="5099337" y="3979227"/>
            <a:ext cx="170180" cy="104139"/>
          </a:xfrm>
          <a:custGeom>
            <a:avLst/>
            <a:gdLst/>
            <a:ahLst/>
            <a:cxnLst/>
            <a:rect l="l" t="t" r="r" b="b"/>
            <a:pathLst>
              <a:path w="170179" h="104139">
                <a:moveTo>
                  <a:pt x="170180" y="0"/>
                </a:moveTo>
                <a:lnTo>
                  <a:pt x="0" y="1269"/>
                </a:lnTo>
                <a:lnTo>
                  <a:pt x="35560" y="104139"/>
                </a:lnTo>
                <a:lnTo>
                  <a:pt x="170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2226597" y="4021138"/>
            <a:ext cx="2921000" cy="1009650"/>
          </a:xfrm>
          <a:custGeom>
            <a:avLst/>
            <a:gdLst/>
            <a:ahLst/>
            <a:cxnLst/>
            <a:rect l="l" t="t" r="r" b="b"/>
            <a:pathLst>
              <a:path w="2921000" h="1009650">
                <a:moveTo>
                  <a:pt x="0" y="1009649"/>
                </a:moveTo>
                <a:lnTo>
                  <a:pt x="29210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/>
        </p:nvSpPr>
        <p:spPr>
          <a:xfrm>
            <a:off x="5075208" y="3295968"/>
            <a:ext cx="170180" cy="114300"/>
          </a:xfrm>
          <a:custGeom>
            <a:avLst/>
            <a:gdLst/>
            <a:ahLst/>
            <a:cxnLst/>
            <a:rect l="l" t="t" r="r" b="b"/>
            <a:pathLst>
              <a:path w="170179" h="114300">
                <a:moveTo>
                  <a:pt x="43179" y="0"/>
                </a:moveTo>
                <a:lnTo>
                  <a:pt x="0" y="99060"/>
                </a:lnTo>
                <a:lnTo>
                  <a:pt x="170179" y="114300"/>
                </a:lnTo>
                <a:lnTo>
                  <a:pt x="43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/>
          <p:nvPr/>
        </p:nvSpPr>
        <p:spPr>
          <a:xfrm>
            <a:off x="2387887" y="2160588"/>
            <a:ext cx="2738120" cy="1197610"/>
          </a:xfrm>
          <a:custGeom>
            <a:avLst/>
            <a:gdLst/>
            <a:ahLst/>
            <a:cxnLst/>
            <a:rect l="l" t="t" r="r" b="b"/>
            <a:pathLst>
              <a:path w="2738120" h="1197610">
                <a:moveTo>
                  <a:pt x="0" y="0"/>
                </a:moveTo>
                <a:lnTo>
                  <a:pt x="2738120" y="11976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/>
          <p:cNvSpPr/>
          <p:nvPr/>
        </p:nvSpPr>
        <p:spPr>
          <a:xfrm>
            <a:off x="5086637" y="3364547"/>
            <a:ext cx="171450" cy="104139"/>
          </a:xfrm>
          <a:custGeom>
            <a:avLst/>
            <a:gdLst/>
            <a:ahLst/>
            <a:cxnLst/>
            <a:rect l="l" t="t" r="r" b="b"/>
            <a:pathLst>
              <a:path w="171450" h="104139">
                <a:moveTo>
                  <a:pt x="29210" y="0"/>
                </a:moveTo>
                <a:lnTo>
                  <a:pt x="0" y="104140"/>
                </a:lnTo>
                <a:lnTo>
                  <a:pt x="171450" y="95250"/>
                </a:lnTo>
                <a:lnTo>
                  <a:pt x="29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/>
          <p:cNvSpPr/>
          <p:nvPr/>
        </p:nvSpPr>
        <p:spPr>
          <a:xfrm>
            <a:off x="2375187" y="2655888"/>
            <a:ext cx="2757170" cy="768350"/>
          </a:xfrm>
          <a:custGeom>
            <a:avLst/>
            <a:gdLst/>
            <a:ahLst/>
            <a:cxnLst/>
            <a:rect l="l" t="t" r="r" b="b"/>
            <a:pathLst>
              <a:path w="2757170" h="768350">
                <a:moveTo>
                  <a:pt x="0" y="0"/>
                </a:moveTo>
                <a:lnTo>
                  <a:pt x="2757170" y="768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8"/>
          <p:cNvSpPr/>
          <p:nvPr/>
        </p:nvSpPr>
        <p:spPr>
          <a:xfrm>
            <a:off x="5105687" y="3524568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3810" y="0"/>
                </a:moveTo>
                <a:lnTo>
                  <a:pt x="0" y="107950"/>
                </a:lnTo>
                <a:lnTo>
                  <a:pt x="163830" y="59689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/>
          <p:cNvSpPr/>
          <p:nvPr/>
        </p:nvSpPr>
        <p:spPr>
          <a:xfrm>
            <a:off x="2375187" y="3496627"/>
            <a:ext cx="2764790" cy="82550"/>
          </a:xfrm>
          <a:custGeom>
            <a:avLst/>
            <a:gdLst/>
            <a:ahLst/>
            <a:cxnLst/>
            <a:rect l="l" t="t" r="r" b="b"/>
            <a:pathLst>
              <a:path w="2764790" h="82550">
                <a:moveTo>
                  <a:pt x="0" y="0"/>
                </a:moveTo>
                <a:lnTo>
                  <a:pt x="2764790" y="825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/>
          <p:cNvSpPr/>
          <p:nvPr/>
        </p:nvSpPr>
        <p:spPr>
          <a:xfrm>
            <a:off x="5126008" y="3379788"/>
            <a:ext cx="168910" cy="106680"/>
          </a:xfrm>
          <a:custGeom>
            <a:avLst/>
            <a:gdLst/>
            <a:ahLst/>
            <a:cxnLst/>
            <a:rect l="l" t="t" r="r" b="b"/>
            <a:pathLst>
              <a:path w="168910" h="106679">
                <a:moveTo>
                  <a:pt x="17779" y="0"/>
                </a:moveTo>
                <a:lnTo>
                  <a:pt x="0" y="106679"/>
                </a:lnTo>
                <a:lnTo>
                  <a:pt x="168910" y="8000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/>
          <p:cNvSpPr/>
          <p:nvPr/>
        </p:nvSpPr>
        <p:spPr>
          <a:xfrm>
            <a:off x="2387887" y="2977197"/>
            <a:ext cx="2778760" cy="461009"/>
          </a:xfrm>
          <a:custGeom>
            <a:avLst/>
            <a:gdLst/>
            <a:ahLst/>
            <a:cxnLst/>
            <a:rect l="l" t="t" r="r" b="b"/>
            <a:pathLst>
              <a:path w="2778760" h="461010">
                <a:moveTo>
                  <a:pt x="0" y="0"/>
                </a:moveTo>
                <a:lnTo>
                  <a:pt x="2778760" y="4610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/>
          <p:nvPr/>
        </p:nvSpPr>
        <p:spPr>
          <a:xfrm>
            <a:off x="5128548" y="3416618"/>
            <a:ext cx="166370" cy="107950"/>
          </a:xfrm>
          <a:custGeom>
            <a:avLst/>
            <a:gdLst/>
            <a:ahLst/>
            <a:cxnLst/>
            <a:rect l="l" t="t" r="r" b="b"/>
            <a:pathLst>
              <a:path w="166370" h="107950">
                <a:moveTo>
                  <a:pt x="8889" y="0"/>
                </a:moveTo>
                <a:lnTo>
                  <a:pt x="0" y="107950"/>
                </a:lnTo>
                <a:lnTo>
                  <a:pt x="166370" y="6731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/>
          <p:cNvSpPr/>
          <p:nvPr/>
        </p:nvSpPr>
        <p:spPr>
          <a:xfrm>
            <a:off x="2375187" y="3224847"/>
            <a:ext cx="2790190" cy="247650"/>
          </a:xfrm>
          <a:custGeom>
            <a:avLst/>
            <a:gdLst/>
            <a:ahLst/>
            <a:cxnLst/>
            <a:rect l="l" t="t" r="r" b="b"/>
            <a:pathLst>
              <a:path w="2790190" h="247650">
                <a:moveTo>
                  <a:pt x="0" y="0"/>
                </a:moveTo>
                <a:lnTo>
                  <a:pt x="2790190" y="2476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1"/>
          <p:cNvSpPr/>
          <p:nvPr/>
        </p:nvSpPr>
        <p:spPr>
          <a:xfrm>
            <a:off x="1769397" y="2452688"/>
            <a:ext cx="107950" cy="161290"/>
          </a:xfrm>
          <a:custGeom>
            <a:avLst/>
            <a:gdLst/>
            <a:ahLst/>
            <a:cxnLst/>
            <a:rect l="l" t="t" r="r" b="b"/>
            <a:pathLst>
              <a:path w="107950" h="161289">
                <a:moveTo>
                  <a:pt x="54609" y="0"/>
                </a:moveTo>
                <a:lnTo>
                  <a:pt x="0" y="161289"/>
                </a:lnTo>
                <a:lnTo>
                  <a:pt x="107950" y="161289"/>
                </a:lnTo>
                <a:lnTo>
                  <a:pt x="54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/>
          <p:nvPr/>
        </p:nvSpPr>
        <p:spPr>
          <a:xfrm>
            <a:off x="1769397" y="2248218"/>
            <a:ext cx="107950" cy="16256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objec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7773"/>
              </p:ext>
            </p:extLst>
          </p:nvPr>
        </p:nvGraphicFramePr>
        <p:xfrm>
          <a:off x="8085743" y="1378268"/>
          <a:ext cx="1586229" cy="5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6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786"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>
                      <a:solidFill>
                        <a:srgbClr val="000000"/>
                      </a:solidFill>
                      <a:prstDash val="soli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>
                      <a:solidFill>
                        <a:srgbClr val="000000"/>
                      </a:solidFill>
                      <a:prstDash val="soli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>
                      <a:solidFill>
                        <a:srgbClr val="000000"/>
                      </a:solidFill>
                      <a:prstDash val="soli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>
                      <a:solidFill>
                        <a:srgbClr val="000000"/>
                      </a:solidFill>
                      <a:prstDash val="soli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>
                      <a:solidFill>
                        <a:srgbClr val="000000"/>
                      </a:solidFill>
                      <a:prstDash val="soli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>
                      <a:solidFill>
                        <a:srgbClr val="000000"/>
                      </a:solidFill>
                      <a:prstDash val="soli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>
                      <a:solidFill>
                        <a:srgbClr val="000000"/>
                      </a:solidFill>
                      <a:prstDash val="soli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>
                      <a:solidFill>
                        <a:srgbClr val="000000"/>
                      </a:solidFill>
                      <a:prstDash val="soli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>
                      <a:solidFill>
                        <a:srgbClr val="000000"/>
                      </a:solidFill>
                      <a:prstDash val="soli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>
                      <a:solidFill>
                        <a:srgbClr val="000000"/>
                      </a:solidFill>
                      <a:prstDash val="soli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>
                      <a:solidFill>
                        <a:srgbClr val="000000"/>
                      </a:solidFill>
                      <a:prstDash val="soli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>
                      <a:solidFill>
                        <a:srgbClr val="000000"/>
                      </a:solidFill>
                      <a:prstDash val="soli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>
                      <a:solidFill>
                        <a:srgbClr val="000000"/>
                      </a:solidFill>
                      <a:prstDash val="soli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>
                      <a:solidFill>
                        <a:srgbClr val="000000"/>
                      </a:solidFill>
                      <a:prstDash val="soli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>
                      <a:solidFill>
                        <a:srgbClr val="000000"/>
                      </a:solidFill>
                      <a:prstDash val="soli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>
                      <a:solidFill>
                        <a:srgbClr val="000000"/>
                      </a:solidFill>
                      <a:prstDash val="soli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329">
                      <a:solidFill>
                        <a:srgbClr val="000000"/>
                      </a:solidFill>
                      <a:prstDash val="solid"/>
                    </a:lnL>
                    <a:lnR w="18329">
                      <a:solidFill>
                        <a:srgbClr val="000000"/>
                      </a:solidFill>
                      <a:prstDash val="solid"/>
                    </a:lnR>
                    <a:lnT w="18329">
                      <a:solidFill>
                        <a:srgbClr val="000000"/>
                      </a:solidFill>
                      <a:prstDash val="solid"/>
                    </a:lnT>
                    <a:lnB w="18329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8" name="object 34"/>
          <p:cNvSpPr txBox="1"/>
          <p:nvPr/>
        </p:nvSpPr>
        <p:spPr>
          <a:xfrm>
            <a:off x="8031767" y="5777548"/>
            <a:ext cx="144145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99274B"/>
                </a:solidFill>
                <a:latin typeface="Arial"/>
                <a:cs typeface="Arial"/>
              </a:rPr>
              <a:t>Physical</a:t>
            </a:r>
            <a:r>
              <a:rPr sz="1800" spc="-75" dirty="0">
                <a:solidFill>
                  <a:srgbClr val="99274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99274B"/>
                </a:solidFill>
                <a:latin typeface="Arial"/>
                <a:cs typeface="Arial"/>
              </a:rPr>
              <a:t>RAM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35"/>
          <p:cNvSpPr txBox="1"/>
          <p:nvPr/>
        </p:nvSpPr>
        <p:spPr>
          <a:xfrm>
            <a:off x="5294917" y="3348038"/>
            <a:ext cx="1341120" cy="681990"/>
          </a:xfrm>
          <a:prstGeom prst="rect">
            <a:avLst/>
          </a:prstGeom>
          <a:solidFill>
            <a:srgbClr val="993333"/>
          </a:solidFill>
          <a:ln w="3175">
            <a:solidFill>
              <a:srgbClr val="000000"/>
            </a:solidFill>
          </a:ln>
        </p:spPr>
        <p:txBody>
          <a:bodyPr vert="horz" wrap="square" lIns="0" tIns="193040" rIns="0" bIns="0" rtlCol="0">
            <a:spAutoFit/>
          </a:bodyPr>
          <a:lstStyle/>
          <a:p>
            <a:pPr marL="397510">
              <a:lnSpc>
                <a:spcPct val="100000"/>
              </a:lnSpc>
              <a:spcBef>
                <a:spcPts val="152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MMU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6"/>
          <p:cNvSpPr/>
          <p:nvPr/>
        </p:nvSpPr>
        <p:spPr>
          <a:xfrm>
            <a:off x="5137437" y="3382327"/>
            <a:ext cx="168910" cy="105410"/>
          </a:xfrm>
          <a:custGeom>
            <a:avLst/>
            <a:gdLst/>
            <a:ahLst/>
            <a:cxnLst/>
            <a:rect l="l" t="t" r="r" b="b"/>
            <a:pathLst>
              <a:path w="168910" h="105410">
                <a:moveTo>
                  <a:pt x="24130" y="0"/>
                </a:moveTo>
                <a:lnTo>
                  <a:pt x="0" y="105409"/>
                </a:lnTo>
                <a:lnTo>
                  <a:pt x="168910" y="90169"/>
                </a:lnTo>
                <a:lnTo>
                  <a:pt x="24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7"/>
          <p:cNvSpPr/>
          <p:nvPr/>
        </p:nvSpPr>
        <p:spPr>
          <a:xfrm>
            <a:off x="3810287" y="3125788"/>
            <a:ext cx="1370330" cy="317500"/>
          </a:xfrm>
          <a:custGeom>
            <a:avLst/>
            <a:gdLst/>
            <a:ahLst/>
            <a:cxnLst/>
            <a:rect l="l" t="t" r="r" b="b"/>
            <a:pathLst>
              <a:path w="1370329" h="317500">
                <a:moveTo>
                  <a:pt x="0" y="0"/>
                </a:moveTo>
                <a:lnTo>
                  <a:pt x="1370330" y="317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8"/>
          <p:cNvSpPr/>
          <p:nvPr/>
        </p:nvSpPr>
        <p:spPr>
          <a:xfrm>
            <a:off x="5120928" y="3640138"/>
            <a:ext cx="161290" cy="107950"/>
          </a:xfrm>
          <a:custGeom>
            <a:avLst/>
            <a:gdLst/>
            <a:ahLst/>
            <a:cxnLst/>
            <a:rect l="l" t="t" r="r" b="b"/>
            <a:pathLst>
              <a:path w="161289" h="107950">
                <a:moveTo>
                  <a:pt x="0" y="0"/>
                </a:moveTo>
                <a:lnTo>
                  <a:pt x="0" y="107949"/>
                </a:lnTo>
                <a:lnTo>
                  <a:pt x="161289" y="546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9"/>
          <p:cNvSpPr/>
          <p:nvPr/>
        </p:nvSpPr>
        <p:spPr>
          <a:xfrm>
            <a:off x="5113308" y="3781108"/>
            <a:ext cx="168910" cy="119380"/>
          </a:xfrm>
          <a:custGeom>
            <a:avLst/>
            <a:gdLst/>
            <a:ahLst/>
            <a:cxnLst/>
            <a:rect l="l" t="t" r="r" b="b"/>
            <a:pathLst>
              <a:path w="168910" h="119379">
                <a:moveTo>
                  <a:pt x="168910" y="0"/>
                </a:moveTo>
                <a:lnTo>
                  <a:pt x="0" y="21590"/>
                </a:lnTo>
                <a:lnTo>
                  <a:pt x="45720" y="119380"/>
                </a:lnTo>
                <a:lnTo>
                  <a:pt x="168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40"/>
          <p:cNvSpPr/>
          <p:nvPr/>
        </p:nvSpPr>
        <p:spPr>
          <a:xfrm>
            <a:off x="3810287" y="3836988"/>
            <a:ext cx="1355090" cy="648970"/>
          </a:xfrm>
          <a:custGeom>
            <a:avLst/>
            <a:gdLst/>
            <a:ahLst/>
            <a:cxnLst/>
            <a:rect l="l" t="t" r="r" b="b"/>
            <a:pathLst>
              <a:path w="1355089" h="648970">
                <a:moveTo>
                  <a:pt x="0" y="648969"/>
                </a:moveTo>
                <a:lnTo>
                  <a:pt x="13550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1"/>
          <p:cNvSpPr/>
          <p:nvPr/>
        </p:nvSpPr>
        <p:spPr>
          <a:xfrm>
            <a:off x="5099337" y="3731577"/>
            <a:ext cx="170180" cy="102870"/>
          </a:xfrm>
          <a:custGeom>
            <a:avLst/>
            <a:gdLst/>
            <a:ahLst/>
            <a:cxnLst/>
            <a:rect l="l" t="t" r="r" b="b"/>
            <a:pathLst>
              <a:path w="170179" h="102870">
                <a:moveTo>
                  <a:pt x="170180" y="0"/>
                </a:moveTo>
                <a:lnTo>
                  <a:pt x="0" y="0"/>
                </a:lnTo>
                <a:lnTo>
                  <a:pt x="33020" y="102869"/>
                </a:lnTo>
                <a:lnTo>
                  <a:pt x="170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2"/>
          <p:cNvSpPr/>
          <p:nvPr/>
        </p:nvSpPr>
        <p:spPr>
          <a:xfrm>
            <a:off x="3810287" y="3772218"/>
            <a:ext cx="1336040" cy="441959"/>
          </a:xfrm>
          <a:custGeom>
            <a:avLst/>
            <a:gdLst/>
            <a:ahLst/>
            <a:cxnLst/>
            <a:rect l="l" t="t" r="r" b="b"/>
            <a:pathLst>
              <a:path w="1336039" h="441960">
                <a:moveTo>
                  <a:pt x="0" y="441960"/>
                </a:moveTo>
                <a:lnTo>
                  <a:pt x="13360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43"/>
          <p:cNvSpPr/>
          <p:nvPr/>
        </p:nvSpPr>
        <p:spPr>
          <a:xfrm>
            <a:off x="5101878" y="3711258"/>
            <a:ext cx="167640" cy="107950"/>
          </a:xfrm>
          <a:custGeom>
            <a:avLst/>
            <a:gdLst/>
            <a:ahLst/>
            <a:cxnLst/>
            <a:rect l="l" t="t" r="r" b="b"/>
            <a:pathLst>
              <a:path w="167639" h="107950">
                <a:moveTo>
                  <a:pt x="0" y="0"/>
                </a:moveTo>
                <a:lnTo>
                  <a:pt x="13969" y="107950"/>
                </a:lnTo>
                <a:lnTo>
                  <a:pt x="167639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4"/>
          <p:cNvSpPr/>
          <p:nvPr/>
        </p:nvSpPr>
        <p:spPr>
          <a:xfrm>
            <a:off x="3797587" y="3760788"/>
            <a:ext cx="1343660" cy="181610"/>
          </a:xfrm>
          <a:custGeom>
            <a:avLst/>
            <a:gdLst/>
            <a:ahLst/>
            <a:cxnLst/>
            <a:rect l="l" t="t" r="r" b="b"/>
            <a:pathLst>
              <a:path w="1343660" h="181610">
                <a:moveTo>
                  <a:pt x="0" y="181609"/>
                </a:moveTo>
                <a:lnTo>
                  <a:pt x="1343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5"/>
          <p:cNvSpPr/>
          <p:nvPr/>
        </p:nvSpPr>
        <p:spPr>
          <a:xfrm>
            <a:off x="7866667" y="2713038"/>
            <a:ext cx="167640" cy="125730"/>
          </a:xfrm>
          <a:custGeom>
            <a:avLst/>
            <a:gdLst/>
            <a:ahLst/>
            <a:cxnLst/>
            <a:rect l="l" t="t" r="r" b="b"/>
            <a:pathLst>
              <a:path w="167640" h="125729">
                <a:moveTo>
                  <a:pt x="167640" y="0"/>
                </a:moveTo>
                <a:lnTo>
                  <a:pt x="0" y="31750"/>
                </a:lnTo>
                <a:lnTo>
                  <a:pt x="53340" y="125729"/>
                </a:lnTo>
                <a:lnTo>
                  <a:pt x="167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6"/>
          <p:cNvSpPr/>
          <p:nvPr/>
        </p:nvSpPr>
        <p:spPr>
          <a:xfrm>
            <a:off x="6647467" y="2776538"/>
            <a:ext cx="1273810" cy="722630"/>
          </a:xfrm>
          <a:custGeom>
            <a:avLst/>
            <a:gdLst/>
            <a:ahLst/>
            <a:cxnLst/>
            <a:rect l="l" t="t" r="r" b="b"/>
            <a:pathLst>
              <a:path w="1273809" h="722629">
                <a:moveTo>
                  <a:pt x="0" y="722629"/>
                </a:moveTo>
                <a:lnTo>
                  <a:pt x="12738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7"/>
          <p:cNvSpPr/>
          <p:nvPr/>
        </p:nvSpPr>
        <p:spPr>
          <a:xfrm>
            <a:off x="7852698" y="3217227"/>
            <a:ext cx="170180" cy="104139"/>
          </a:xfrm>
          <a:custGeom>
            <a:avLst/>
            <a:gdLst/>
            <a:ahLst/>
            <a:cxnLst/>
            <a:rect l="l" t="t" r="r" b="b"/>
            <a:pathLst>
              <a:path w="170179" h="104139">
                <a:moveTo>
                  <a:pt x="0" y="0"/>
                </a:moveTo>
                <a:lnTo>
                  <a:pt x="31750" y="104139"/>
                </a:lnTo>
                <a:lnTo>
                  <a:pt x="170179" y="38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8"/>
          <p:cNvSpPr/>
          <p:nvPr/>
        </p:nvSpPr>
        <p:spPr>
          <a:xfrm>
            <a:off x="6647467" y="3259138"/>
            <a:ext cx="1252220" cy="389890"/>
          </a:xfrm>
          <a:custGeom>
            <a:avLst/>
            <a:gdLst/>
            <a:ahLst/>
            <a:cxnLst/>
            <a:rect l="l" t="t" r="r" b="b"/>
            <a:pathLst>
              <a:path w="1252220" h="389889">
                <a:moveTo>
                  <a:pt x="0" y="389889"/>
                </a:moveTo>
                <a:lnTo>
                  <a:pt x="12522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9"/>
          <p:cNvSpPr/>
          <p:nvPr/>
        </p:nvSpPr>
        <p:spPr>
          <a:xfrm>
            <a:off x="7850158" y="2377758"/>
            <a:ext cx="161290" cy="140970"/>
          </a:xfrm>
          <a:custGeom>
            <a:avLst/>
            <a:gdLst/>
            <a:ahLst/>
            <a:cxnLst/>
            <a:rect l="l" t="t" r="r" b="b"/>
            <a:pathLst>
              <a:path w="161290" h="140970">
                <a:moveTo>
                  <a:pt x="161290" y="0"/>
                </a:moveTo>
                <a:lnTo>
                  <a:pt x="0" y="54610"/>
                </a:lnTo>
                <a:lnTo>
                  <a:pt x="64770" y="140970"/>
                </a:lnTo>
                <a:lnTo>
                  <a:pt x="161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50"/>
          <p:cNvSpPr/>
          <p:nvPr/>
        </p:nvSpPr>
        <p:spPr>
          <a:xfrm>
            <a:off x="6658898" y="2455227"/>
            <a:ext cx="1249680" cy="951230"/>
          </a:xfrm>
          <a:custGeom>
            <a:avLst/>
            <a:gdLst/>
            <a:ahLst/>
            <a:cxnLst/>
            <a:rect l="l" t="t" r="r" b="b"/>
            <a:pathLst>
              <a:path w="1249679" h="951229">
                <a:moveTo>
                  <a:pt x="0" y="951229"/>
                </a:moveTo>
                <a:lnTo>
                  <a:pt x="12496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1"/>
          <p:cNvSpPr/>
          <p:nvPr/>
        </p:nvSpPr>
        <p:spPr>
          <a:xfrm>
            <a:off x="7866667" y="3504247"/>
            <a:ext cx="167640" cy="106680"/>
          </a:xfrm>
          <a:custGeom>
            <a:avLst/>
            <a:gdLst/>
            <a:ahLst/>
            <a:cxnLst/>
            <a:rect l="l" t="t" r="r" b="b"/>
            <a:pathLst>
              <a:path w="167640" h="106679">
                <a:moveTo>
                  <a:pt x="0" y="0"/>
                </a:moveTo>
                <a:lnTo>
                  <a:pt x="15240" y="106680"/>
                </a:lnTo>
                <a:lnTo>
                  <a:pt x="16764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52"/>
          <p:cNvSpPr/>
          <p:nvPr/>
        </p:nvSpPr>
        <p:spPr>
          <a:xfrm>
            <a:off x="6647467" y="3552508"/>
            <a:ext cx="1258570" cy="189230"/>
          </a:xfrm>
          <a:custGeom>
            <a:avLst/>
            <a:gdLst/>
            <a:ahLst/>
            <a:cxnLst/>
            <a:rect l="l" t="t" r="r" b="b"/>
            <a:pathLst>
              <a:path w="1258570" h="189229">
                <a:moveTo>
                  <a:pt x="0" y="189230"/>
                </a:moveTo>
                <a:lnTo>
                  <a:pt x="12585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53"/>
          <p:cNvSpPr/>
          <p:nvPr/>
        </p:nvSpPr>
        <p:spPr>
          <a:xfrm>
            <a:off x="7867938" y="3915727"/>
            <a:ext cx="166370" cy="106680"/>
          </a:xfrm>
          <a:custGeom>
            <a:avLst/>
            <a:gdLst/>
            <a:ahLst/>
            <a:cxnLst/>
            <a:rect l="l" t="t" r="r" b="b"/>
            <a:pathLst>
              <a:path w="166370" h="106679">
                <a:moveTo>
                  <a:pt x="10160" y="0"/>
                </a:moveTo>
                <a:lnTo>
                  <a:pt x="0" y="106679"/>
                </a:lnTo>
                <a:lnTo>
                  <a:pt x="166370" y="6857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54"/>
          <p:cNvSpPr/>
          <p:nvPr/>
        </p:nvSpPr>
        <p:spPr>
          <a:xfrm>
            <a:off x="6647467" y="3857308"/>
            <a:ext cx="1258570" cy="114300"/>
          </a:xfrm>
          <a:custGeom>
            <a:avLst/>
            <a:gdLst/>
            <a:ahLst/>
            <a:cxnLst/>
            <a:rect l="l" t="t" r="r" b="b"/>
            <a:pathLst>
              <a:path w="1258570" h="114300">
                <a:moveTo>
                  <a:pt x="0" y="0"/>
                </a:moveTo>
                <a:lnTo>
                  <a:pt x="1258569" y="1143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55"/>
          <p:cNvSpPr/>
          <p:nvPr/>
        </p:nvSpPr>
        <p:spPr>
          <a:xfrm>
            <a:off x="7875558" y="4447858"/>
            <a:ext cx="170180" cy="114300"/>
          </a:xfrm>
          <a:custGeom>
            <a:avLst/>
            <a:gdLst/>
            <a:ahLst/>
            <a:cxnLst/>
            <a:rect l="l" t="t" r="r" b="b"/>
            <a:pathLst>
              <a:path w="170179" h="114300">
                <a:moveTo>
                  <a:pt x="44450" y="0"/>
                </a:moveTo>
                <a:lnTo>
                  <a:pt x="0" y="97790"/>
                </a:lnTo>
                <a:lnTo>
                  <a:pt x="170179" y="1143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6"/>
          <p:cNvSpPr/>
          <p:nvPr/>
        </p:nvSpPr>
        <p:spPr>
          <a:xfrm>
            <a:off x="6636037" y="3938588"/>
            <a:ext cx="1291590" cy="571500"/>
          </a:xfrm>
          <a:custGeom>
            <a:avLst/>
            <a:gdLst/>
            <a:ahLst/>
            <a:cxnLst/>
            <a:rect l="l" t="t" r="r" b="b"/>
            <a:pathLst>
              <a:path w="1291590" h="571500">
                <a:moveTo>
                  <a:pt x="0" y="0"/>
                </a:moveTo>
                <a:lnTo>
                  <a:pt x="1291590" y="571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7"/>
          <p:cNvSpPr/>
          <p:nvPr/>
        </p:nvSpPr>
        <p:spPr>
          <a:xfrm>
            <a:off x="7878098" y="4656138"/>
            <a:ext cx="167640" cy="125730"/>
          </a:xfrm>
          <a:custGeom>
            <a:avLst/>
            <a:gdLst/>
            <a:ahLst/>
            <a:cxnLst/>
            <a:rect l="l" t="t" r="r" b="b"/>
            <a:pathLst>
              <a:path w="167640" h="125729">
                <a:moveTo>
                  <a:pt x="52069" y="0"/>
                </a:moveTo>
                <a:lnTo>
                  <a:pt x="0" y="93979"/>
                </a:lnTo>
                <a:lnTo>
                  <a:pt x="167639" y="125729"/>
                </a:lnTo>
                <a:lnTo>
                  <a:pt x="52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8"/>
          <p:cNvSpPr/>
          <p:nvPr/>
        </p:nvSpPr>
        <p:spPr>
          <a:xfrm>
            <a:off x="6647467" y="4007168"/>
            <a:ext cx="1285240" cy="712470"/>
          </a:xfrm>
          <a:custGeom>
            <a:avLst/>
            <a:gdLst/>
            <a:ahLst/>
            <a:cxnLst/>
            <a:rect l="l" t="t" r="r" b="b"/>
            <a:pathLst>
              <a:path w="1285240" h="712470">
                <a:moveTo>
                  <a:pt x="0" y="0"/>
                </a:moveTo>
                <a:lnTo>
                  <a:pt x="1285239" y="7124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9"/>
          <p:cNvSpPr/>
          <p:nvPr/>
        </p:nvSpPr>
        <p:spPr>
          <a:xfrm>
            <a:off x="7881908" y="4864418"/>
            <a:ext cx="163830" cy="137160"/>
          </a:xfrm>
          <a:custGeom>
            <a:avLst/>
            <a:gdLst/>
            <a:ahLst/>
            <a:cxnLst/>
            <a:rect l="l" t="t" r="r" b="b"/>
            <a:pathLst>
              <a:path w="163829" h="137160">
                <a:moveTo>
                  <a:pt x="62229" y="0"/>
                </a:moveTo>
                <a:lnTo>
                  <a:pt x="0" y="88900"/>
                </a:lnTo>
                <a:lnTo>
                  <a:pt x="163829" y="137159"/>
                </a:lnTo>
                <a:lnTo>
                  <a:pt x="622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60"/>
          <p:cNvSpPr/>
          <p:nvPr/>
        </p:nvSpPr>
        <p:spPr>
          <a:xfrm>
            <a:off x="6613178" y="4007168"/>
            <a:ext cx="1325880" cy="920750"/>
          </a:xfrm>
          <a:custGeom>
            <a:avLst/>
            <a:gdLst/>
            <a:ahLst/>
            <a:cxnLst/>
            <a:rect l="l" t="t" r="r" b="b"/>
            <a:pathLst>
              <a:path w="1325879" h="920750">
                <a:moveTo>
                  <a:pt x="0" y="0"/>
                </a:moveTo>
                <a:lnTo>
                  <a:pt x="1325879" y="9207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61"/>
          <p:cNvSpPr/>
          <p:nvPr/>
        </p:nvSpPr>
        <p:spPr>
          <a:xfrm>
            <a:off x="3191797" y="3430588"/>
            <a:ext cx="107950" cy="161290"/>
          </a:xfrm>
          <a:custGeom>
            <a:avLst/>
            <a:gdLst/>
            <a:ahLst/>
            <a:cxnLst/>
            <a:rect l="l" t="t" r="r" b="b"/>
            <a:pathLst>
              <a:path w="107950" h="161289">
                <a:moveTo>
                  <a:pt x="54610" y="0"/>
                </a:moveTo>
                <a:lnTo>
                  <a:pt x="0" y="161289"/>
                </a:lnTo>
                <a:lnTo>
                  <a:pt x="107950" y="161289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62"/>
          <p:cNvSpPr/>
          <p:nvPr/>
        </p:nvSpPr>
        <p:spPr>
          <a:xfrm>
            <a:off x="3191797" y="3226118"/>
            <a:ext cx="107950" cy="161290"/>
          </a:xfrm>
          <a:custGeom>
            <a:avLst/>
            <a:gdLst/>
            <a:ahLst/>
            <a:cxnLst/>
            <a:rect l="l" t="t" r="r" b="b"/>
            <a:pathLst>
              <a:path w="107950" h="161289">
                <a:moveTo>
                  <a:pt x="107950" y="0"/>
                </a:moveTo>
                <a:lnTo>
                  <a:pt x="0" y="0"/>
                </a:lnTo>
                <a:lnTo>
                  <a:pt x="54610" y="161289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63"/>
          <p:cNvSpPr txBox="1"/>
          <p:nvPr/>
        </p:nvSpPr>
        <p:spPr>
          <a:xfrm>
            <a:off x="3797587" y="3599497"/>
            <a:ext cx="1392555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79220" algn="l"/>
              </a:tabLst>
            </a:pPr>
            <a:r>
              <a:rPr sz="800" u="sng" dirty="0">
                <a:latin typeface="Arial"/>
                <a:cs typeface="Arial"/>
              </a:rPr>
              <a:t> 	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64"/>
          <p:cNvSpPr/>
          <p:nvPr/>
        </p:nvSpPr>
        <p:spPr>
          <a:xfrm>
            <a:off x="1620808" y="4518977"/>
            <a:ext cx="107950" cy="161290"/>
          </a:xfrm>
          <a:custGeom>
            <a:avLst/>
            <a:gdLst/>
            <a:ahLst/>
            <a:cxnLst/>
            <a:rect l="l" t="t" r="r" b="b"/>
            <a:pathLst>
              <a:path w="107950" h="161289">
                <a:moveTo>
                  <a:pt x="54609" y="0"/>
                </a:moveTo>
                <a:lnTo>
                  <a:pt x="0" y="161289"/>
                </a:lnTo>
                <a:lnTo>
                  <a:pt x="107950" y="161289"/>
                </a:lnTo>
                <a:lnTo>
                  <a:pt x="54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65"/>
          <p:cNvSpPr/>
          <p:nvPr/>
        </p:nvSpPr>
        <p:spPr>
          <a:xfrm>
            <a:off x="1620808" y="4314508"/>
            <a:ext cx="107950" cy="16256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6"/>
          <p:cNvSpPr/>
          <p:nvPr/>
        </p:nvSpPr>
        <p:spPr>
          <a:xfrm>
            <a:off x="2683797" y="3278188"/>
            <a:ext cx="1108710" cy="254000"/>
          </a:xfrm>
          <a:custGeom>
            <a:avLst/>
            <a:gdLst/>
            <a:ahLst/>
            <a:cxnLst/>
            <a:rect l="l" t="t" r="r" b="b"/>
            <a:pathLst>
              <a:path w="1108710" h="254000">
                <a:moveTo>
                  <a:pt x="1108710" y="0"/>
                </a:moveTo>
                <a:lnTo>
                  <a:pt x="0" y="0"/>
                </a:lnTo>
                <a:lnTo>
                  <a:pt x="0" y="253999"/>
                </a:lnTo>
                <a:lnTo>
                  <a:pt x="1108710" y="253999"/>
                </a:lnTo>
                <a:lnTo>
                  <a:pt x="1108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1" name="object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614762"/>
              </p:ext>
            </p:extLst>
          </p:nvPr>
        </p:nvGraphicFramePr>
        <p:xfrm>
          <a:off x="2683797" y="2668588"/>
          <a:ext cx="1108710" cy="19189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8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(Reserved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OS)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Stack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Heap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76530" marR="193040" indent="-40640">
                        <a:lnSpc>
                          <a:spcPts val="91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Uninitialized</a:t>
                      </a:r>
                      <a:r>
                        <a:rPr sz="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vars 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(BSS</a:t>
                      </a:r>
                      <a:r>
                        <a:rPr sz="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segment)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marL="189230" marR="224790" indent="19050">
                        <a:lnSpc>
                          <a:spcPts val="910"/>
                        </a:lnSpc>
                        <a:spcBef>
                          <a:spcPts val="7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Initialized vars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(data</a:t>
                      </a:r>
                      <a:r>
                        <a:rPr sz="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segment)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marL="222250" marR="223520" indent="205740">
                        <a:lnSpc>
                          <a:spcPts val="91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Code  (text</a:t>
                      </a:r>
                      <a:r>
                        <a:rPr sz="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segment)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" name="object 68"/>
          <p:cNvSpPr/>
          <p:nvPr/>
        </p:nvSpPr>
        <p:spPr>
          <a:xfrm>
            <a:off x="1112808" y="4379277"/>
            <a:ext cx="1108710" cy="254000"/>
          </a:xfrm>
          <a:custGeom>
            <a:avLst/>
            <a:gdLst/>
            <a:ahLst/>
            <a:cxnLst/>
            <a:rect l="l" t="t" r="r" b="b"/>
            <a:pathLst>
              <a:path w="1108710" h="254000">
                <a:moveTo>
                  <a:pt x="1108710" y="0"/>
                </a:moveTo>
                <a:lnTo>
                  <a:pt x="0" y="0"/>
                </a:lnTo>
                <a:lnTo>
                  <a:pt x="0" y="253999"/>
                </a:lnTo>
                <a:lnTo>
                  <a:pt x="1108710" y="253999"/>
                </a:lnTo>
                <a:lnTo>
                  <a:pt x="1108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3" name="object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60589"/>
              </p:ext>
            </p:extLst>
          </p:nvPr>
        </p:nvGraphicFramePr>
        <p:xfrm>
          <a:off x="1112808" y="3756977"/>
          <a:ext cx="1108710" cy="19189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8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(Reserved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OS)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Stack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49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Heap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79">
                <a:tc>
                  <a:txBody>
                    <a:bodyPr/>
                    <a:lstStyle/>
                    <a:p>
                      <a:pPr marL="175895" marR="193040" indent="-40640">
                        <a:lnSpc>
                          <a:spcPts val="91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Uninitialized</a:t>
                      </a:r>
                      <a:r>
                        <a:rPr sz="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vars  (BSS</a:t>
                      </a:r>
                      <a:r>
                        <a:rPr sz="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segment)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188595" marR="224790" indent="19050">
                        <a:lnSpc>
                          <a:spcPts val="910"/>
                        </a:lnSpc>
                        <a:spcBef>
                          <a:spcPts val="7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Initialized vars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(data</a:t>
                      </a:r>
                      <a:r>
                        <a:rPr sz="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segment)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222250" marR="223520" indent="205740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Code  (text</a:t>
                      </a:r>
                      <a:r>
                        <a:rPr sz="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segment)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4" name="object 70"/>
          <p:cNvSpPr/>
          <p:nvPr/>
        </p:nvSpPr>
        <p:spPr>
          <a:xfrm>
            <a:off x="1261398" y="2301558"/>
            <a:ext cx="1108710" cy="252729"/>
          </a:xfrm>
          <a:custGeom>
            <a:avLst/>
            <a:gdLst/>
            <a:ahLst/>
            <a:cxnLst/>
            <a:rect l="l" t="t" r="r" b="b"/>
            <a:pathLst>
              <a:path w="1108710" h="252729">
                <a:moveTo>
                  <a:pt x="1108710" y="0"/>
                </a:moveTo>
                <a:lnTo>
                  <a:pt x="0" y="0"/>
                </a:lnTo>
                <a:lnTo>
                  <a:pt x="0" y="252730"/>
                </a:lnTo>
                <a:lnTo>
                  <a:pt x="1108710" y="252730"/>
                </a:lnTo>
                <a:lnTo>
                  <a:pt x="1108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5" name="object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686188"/>
              </p:ext>
            </p:extLst>
          </p:nvPr>
        </p:nvGraphicFramePr>
        <p:xfrm>
          <a:off x="1261398" y="1690688"/>
          <a:ext cx="1108710" cy="1918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8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(Reserved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OS)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Stack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Heap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209">
                <a:tc>
                  <a:txBody>
                    <a:bodyPr/>
                    <a:lstStyle/>
                    <a:p>
                      <a:pPr marL="175895" marR="193040" indent="-39370">
                        <a:lnSpc>
                          <a:spcPts val="919"/>
                        </a:lnSpc>
                        <a:spcBef>
                          <a:spcPts val="22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Uninitialized</a:t>
                      </a:r>
                      <a:r>
                        <a:rPr sz="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vars 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(BSS</a:t>
                      </a:r>
                      <a:r>
                        <a:rPr sz="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segment)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188595" marR="224790" indent="19050">
                        <a:lnSpc>
                          <a:spcPts val="910"/>
                        </a:lnSpc>
                        <a:spcBef>
                          <a:spcPts val="7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Initialized vars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(data</a:t>
                      </a:r>
                      <a:r>
                        <a:rPr sz="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segment)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222250" marR="223520" indent="205740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Code  (text</a:t>
                      </a:r>
                      <a:r>
                        <a:rPr sz="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segment)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6" name="object 72"/>
          <p:cNvSpPr/>
          <p:nvPr/>
        </p:nvSpPr>
        <p:spPr>
          <a:xfrm>
            <a:off x="7832377" y="4192588"/>
            <a:ext cx="171450" cy="104139"/>
          </a:xfrm>
          <a:custGeom>
            <a:avLst/>
            <a:gdLst/>
            <a:ahLst/>
            <a:cxnLst/>
            <a:rect l="l" t="t" r="r" b="b"/>
            <a:pathLst>
              <a:path w="171450" h="104139">
                <a:moveTo>
                  <a:pt x="29209" y="0"/>
                </a:moveTo>
                <a:lnTo>
                  <a:pt x="0" y="104139"/>
                </a:lnTo>
                <a:lnTo>
                  <a:pt x="171450" y="95249"/>
                </a:lnTo>
                <a:lnTo>
                  <a:pt x="29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73"/>
          <p:cNvSpPr/>
          <p:nvPr/>
        </p:nvSpPr>
        <p:spPr>
          <a:xfrm>
            <a:off x="6634767" y="3906838"/>
            <a:ext cx="1243330" cy="346710"/>
          </a:xfrm>
          <a:custGeom>
            <a:avLst/>
            <a:gdLst/>
            <a:ahLst/>
            <a:cxnLst/>
            <a:rect l="l" t="t" r="r" b="b"/>
            <a:pathLst>
              <a:path w="1243329" h="346710">
                <a:moveTo>
                  <a:pt x="0" y="0"/>
                </a:moveTo>
                <a:lnTo>
                  <a:pt x="1243330" y="3467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74"/>
          <p:cNvSpPr/>
          <p:nvPr/>
        </p:nvSpPr>
        <p:spPr>
          <a:xfrm>
            <a:off x="7867938" y="3915727"/>
            <a:ext cx="166370" cy="107950"/>
          </a:xfrm>
          <a:custGeom>
            <a:avLst/>
            <a:gdLst/>
            <a:ahLst/>
            <a:cxnLst/>
            <a:rect l="l" t="t" r="r" b="b"/>
            <a:pathLst>
              <a:path w="166370" h="107950">
                <a:moveTo>
                  <a:pt x="10160" y="0"/>
                </a:moveTo>
                <a:lnTo>
                  <a:pt x="0" y="107950"/>
                </a:lnTo>
                <a:lnTo>
                  <a:pt x="166370" y="6857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75"/>
          <p:cNvSpPr/>
          <p:nvPr/>
        </p:nvSpPr>
        <p:spPr>
          <a:xfrm>
            <a:off x="6647467" y="3857308"/>
            <a:ext cx="1258570" cy="115570"/>
          </a:xfrm>
          <a:custGeom>
            <a:avLst/>
            <a:gdLst/>
            <a:ahLst/>
            <a:cxnLst/>
            <a:rect l="l" t="t" r="r" b="b"/>
            <a:pathLst>
              <a:path w="1258570" h="115570">
                <a:moveTo>
                  <a:pt x="0" y="0"/>
                </a:moveTo>
                <a:lnTo>
                  <a:pt x="1258569" y="1155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6"/>
          <p:cNvSpPr/>
          <p:nvPr/>
        </p:nvSpPr>
        <p:spPr>
          <a:xfrm>
            <a:off x="7870477" y="5142547"/>
            <a:ext cx="157480" cy="147320"/>
          </a:xfrm>
          <a:custGeom>
            <a:avLst/>
            <a:gdLst/>
            <a:ahLst/>
            <a:cxnLst/>
            <a:rect l="l" t="t" r="r" b="b"/>
            <a:pathLst>
              <a:path w="157479" h="147320">
                <a:moveTo>
                  <a:pt x="72389" y="0"/>
                </a:moveTo>
                <a:lnTo>
                  <a:pt x="0" y="81280"/>
                </a:lnTo>
                <a:lnTo>
                  <a:pt x="157479" y="147320"/>
                </a:lnTo>
                <a:lnTo>
                  <a:pt x="72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7"/>
          <p:cNvSpPr/>
          <p:nvPr/>
        </p:nvSpPr>
        <p:spPr>
          <a:xfrm>
            <a:off x="6581428" y="4016058"/>
            <a:ext cx="1350010" cy="1188720"/>
          </a:xfrm>
          <a:custGeom>
            <a:avLst/>
            <a:gdLst/>
            <a:ahLst/>
            <a:cxnLst/>
            <a:rect l="l" t="t" r="r" b="b"/>
            <a:pathLst>
              <a:path w="1350009" h="1188720">
                <a:moveTo>
                  <a:pt x="0" y="0"/>
                </a:moveTo>
                <a:lnTo>
                  <a:pt x="1350009" y="11887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8"/>
          <p:cNvSpPr/>
          <p:nvPr/>
        </p:nvSpPr>
        <p:spPr>
          <a:xfrm>
            <a:off x="7889527" y="5482908"/>
            <a:ext cx="151130" cy="153670"/>
          </a:xfrm>
          <a:custGeom>
            <a:avLst/>
            <a:gdLst/>
            <a:ahLst/>
            <a:cxnLst/>
            <a:rect l="l" t="t" r="r" b="b"/>
            <a:pathLst>
              <a:path w="151129" h="153670">
                <a:moveTo>
                  <a:pt x="77470" y="0"/>
                </a:moveTo>
                <a:lnTo>
                  <a:pt x="0" y="74929"/>
                </a:lnTo>
                <a:lnTo>
                  <a:pt x="151129" y="153669"/>
                </a:lnTo>
                <a:lnTo>
                  <a:pt x="77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9"/>
          <p:cNvSpPr/>
          <p:nvPr/>
        </p:nvSpPr>
        <p:spPr>
          <a:xfrm>
            <a:off x="6495067" y="4028758"/>
            <a:ext cx="1455420" cy="1515110"/>
          </a:xfrm>
          <a:custGeom>
            <a:avLst/>
            <a:gdLst/>
            <a:ahLst/>
            <a:cxnLst/>
            <a:rect l="l" t="t" r="r" b="b"/>
            <a:pathLst>
              <a:path w="1455420" h="1515109">
                <a:moveTo>
                  <a:pt x="0" y="0"/>
                </a:moveTo>
                <a:lnTo>
                  <a:pt x="1455419" y="1515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80"/>
          <p:cNvSpPr/>
          <p:nvPr/>
        </p:nvSpPr>
        <p:spPr>
          <a:xfrm>
            <a:off x="7852698" y="3773488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2539" y="0"/>
                </a:moveTo>
                <a:lnTo>
                  <a:pt x="0" y="107949"/>
                </a:lnTo>
                <a:lnTo>
                  <a:pt x="162559" y="5714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81"/>
          <p:cNvSpPr/>
          <p:nvPr/>
        </p:nvSpPr>
        <p:spPr>
          <a:xfrm>
            <a:off x="6634767" y="3802697"/>
            <a:ext cx="1250950" cy="25400"/>
          </a:xfrm>
          <a:custGeom>
            <a:avLst/>
            <a:gdLst/>
            <a:ahLst/>
            <a:cxnLst/>
            <a:rect l="l" t="t" r="r" b="b"/>
            <a:pathLst>
              <a:path w="1250950" h="25400">
                <a:moveTo>
                  <a:pt x="0" y="0"/>
                </a:moveTo>
                <a:lnTo>
                  <a:pt x="1250949" y="25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82"/>
          <p:cNvSpPr/>
          <p:nvPr/>
        </p:nvSpPr>
        <p:spPr>
          <a:xfrm>
            <a:off x="7833648" y="2977197"/>
            <a:ext cx="170180" cy="114300"/>
          </a:xfrm>
          <a:custGeom>
            <a:avLst/>
            <a:gdLst/>
            <a:ahLst/>
            <a:cxnLst/>
            <a:rect l="l" t="t" r="r" b="b"/>
            <a:pathLst>
              <a:path w="170179" h="114300">
                <a:moveTo>
                  <a:pt x="170179" y="0"/>
                </a:moveTo>
                <a:lnTo>
                  <a:pt x="0" y="15240"/>
                </a:lnTo>
                <a:lnTo>
                  <a:pt x="43179" y="114300"/>
                </a:lnTo>
                <a:lnTo>
                  <a:pt x="170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83"/>
          <p:cNvSpPr/>
          <p:nvPr/>
        </p:nvSpPr>
        <p:spPr>
          <a:xfrm>
            <a:off x="6647467" y="3029268"/>
            <a:ext cx="1238250" cy="546100"/>
          </a:xfrm>
          <a:custGeom>
            <a:avLst/>
            <a:gdLst/>
            <a:ahLst/>
            <a:cxnLst/>
            <a:rect l="l" t="t" r="r" b="b"/>
            <a:pathLst>
              <a:path w="1238250" h="546100">
                <a:moveTo>
                  <a:pt x="0" y="546100"/>
                </a:moveTo>
                <a:lnTo>
                  <a:pt x="12382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84"/>
          <p:cNvSpPr txBox="1"/>
          <p:nvPr/>
        </p:nvSpPr>
        <p:spPr>
          <a:xfrm>
            <a:off x="2588547" y="1902777"/>
            <a:ext cx="276098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99274B"/>
                </a:solidFill>
                <a:latin typeface="Arial"/>
                <a:cs typeface="Arial"/>
              </a:rPr>
              <a:t>Lots of </a:t>
            </a:r>
            <a:r>
              <a:rPr sz="1800" spc="-10" dirty="0">
                <a:solidFill>
                  <a:srgbClr val="99274B"/>
                </a:solidFill>
                <a:latin typeface="Arial"/>
                <a:cs typeface="Arial"/>
              </a:rPr>
              <a:t>separate</a:t>
            </a:r>
            <a:r>
              <a:rPr sz="1800" spc="-15" dirty="0">
                <a:solidFill>
                  <a:srgbClr val="99274B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9274B"/>
                </a:solidFill>
                <a:latin typeface="Arial"/>
                <a:cs typeface="Arial"/>
              </a:rPr>
              <a:t>processes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3013" y="5375705"/>
            <a:ext cx="917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0x0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-153839" y="3755258"/>
            <a:ext cx="1583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0x7FFFFFFF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07327" y="3233519"/>
            <a:ext cx="917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0x0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-19525" y="1613072"/>
            <a:ext cx="1583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0x7FFFFFFF</a:t>
            </a:r>
          </a:p>
        </p:txBody>
      </p:sp>
      <p:cxnSp>
        <p:nvCxnSpPr>
          <p:cNvPr id="84" name="Straight Arrow Connector 83"/>
          <p:cNvCxnSpPr>
            <a:stCxn id="82" idx="2"/>
            <a:endCxn id="81" idx="0"/>
          </p:cNvCxnSpPr>
          <p:nvPr/>
        </p:nvCxnSpPr>
        <p:spPr>
          <a:xfrm flipH="1">
            <a:off x="765953" y="1890071"/>
            <a:ext cx="6367" cy="134344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625272" y="4028225"/>
            <a:ext cx="6367" cy="134344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601780" y="5153978"/>
            <a:ext cx="3696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Each process believes it has access to the entire range of addresses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Each process can access the same range</a:t>
            </a:r>
          </a:p>
        </p:txBody>
      </p:sp>
    </p:spTree>
    <p:extLst>
      <p:ext uri="{BB962C8B-B14F-4D97-AF65-F5344CB8AC3E}">
        <p14:creationId xmlns:p14="http://schemas.microsoft.com/office/powerpoint/2010/main" val="178524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addresses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12371" y="2367643"/>
            <a:ext cx="1796143" cy="89807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CPU</a:t>
            </a:r>
          </a:p>
        </p:txBody>
      </p:sp>
      <p:sp>
        <p:nvSpPr>
          <p:cNvPr id="5" name="Cloud 4"/>
          <p:cNvSpPr/>
          <p:nvPr/>
        </p:nvSpPr>
        <p:spPr>
          <a:xfrm>
            <a:off x="4033157" y="2939143"/>
            <a:ext cx="3592286" cy="17145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4"/>
                </a:solidFill>
              </a:rPr>
              <a:t>MMU</a:t>
            </a:r>
          </a:p>
        </p:txBody>
      </p:sp>
      <p:sp>
        <p:nvSpPr>
          <p:cNvPr id="6" name="Rectangle 5"/>
          <p:cNvSpPr/>
          <p:nvPr/>
        </p:nvSpPr>
        <p:spPr>
          <a:xfrm>
            <a:off x="8850086" y="1690688"/>
            <a:ext cx="2503714" cy="44325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54886" y="1321356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MEMORY</a:t>
            </a:r>
          </a:p>
        </p:txBody>
      </p:sp>
      <p:cxnSp>
        <p:nvCxnSpPr>
          <p:cNvPr id="9" name="Straight Arrow Connector 8"/>
          <p:cNvCxnSpPr>
            <a:stCxn id="3" idx="3"/>
          </p:cNvCxnSpPr>
          <p:nvPr/>
        </p:nvCxnSpPr>
        <p:spPr>
          <a:xfrm>
            <a:off x="2808514" y="2816679"/>
            <a:ext cx="1485900" cy="44903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35085" y="2259479"/>
            <a:ext cx="133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charset="0"/>
                <a:ea typeface="Helvetica" charset="0"/>
                <a:cs typeface="Helvetica" charset="0"/>
              </a:rPr>
              <a:t>VIRTUAL ADDRESS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625443" y="2816679"/>
            <a:ext cx="1045029" cy="44903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84059" y="2259478"/>
            <a:ext cx="133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PHYSICALADDRESS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7900" y="5277769"/>
            <a:ext cx="5159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Memory Management Unit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Involves both hardware and the OS</a:t>
            </a:r>
          </a:p>
        </p:txBody>
      </p:sp>
      <p:cxnSp>
        <p:nvCxnSpPr>
          <p:cNvPr id="12" name="Straight Arrow Connector 11"/>
          <p:cNvCxnSpPr>
            <a:stCxn id="4" idx="0"/>
          </p:cNvCxnSpPr>
          <p:nvPr/>
        </p:nvCxnSpPr>
        <p:spPr>
          <a:xfrm flipV="1">
            <a:off x="4827814" y="4653643"/>
            <a:ext cx="511629" cy="624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80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278175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Part II:</a:t>
            </a:r>
            <a:br>
              <a:rPr lang="en-US" dirty="0"/>
            </a:br>
            <a:r>
              <a:rPr lang="en-US" dirty="0"/>
              <a:t>Understanding Virtual Addresses</a:t>
            </a:r>
          </a:p>
        </p:txBody>
      </p:sp>
    </p:spTree>
    <p:extLst>
      <p:ext uri="{BB962C8B-B14F-4D97-AF65-F5344CB8AC3E}">
        <p14:creationId xmlns:p14="http://schemas.microsoft.com/office/powerpoint/2010/main" val="27226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79"/>
            <a:ext cx="10515600" cy="1325563"/>
          </a:xfrm>
        </p:spPr>
        <p:txBody>
          <a:bodyPr/>
          <a:lstStyle/>
          <a:p>
            <a:r>
              <a:rPr lang="en-US" dirty="0"/>
              <a:t>What kind of addresses are written down in the program binary?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611"/>
            <a:ext cx="10515600" cy="46094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(Assume MIPS R3000 and os161 toolchain)</a:t>
            </a:r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Only virtual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Only physical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Both virtual and physical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For user-level programs only virtual, for OS could be either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7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Virtual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3061"/>
            <a:ext cx="10515600" cy="4967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0" i="0" u="none" strike="noStrike" dirty="0">
                <a:solidFill>
                  <a:srgbClr val="2D3B45"/>
                </a:solidFill>
                <a:effectLst/>
                <a:latin typeface="Lato Extended"/>
              </a:rPr>
              <a:t>Suppose MIPS R3000 executed 1000 regular instructions from a user program. We measured the number of address translations performed by MMU during the execution of these instructions to be 1250 translations. What can you say about this number?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CA" sz="2400" b="0" i="0" u="none" strike="noStrike" dirty="0">
                <a:solidFill>
                  <a:srgbClr val="2D3B45"/>
                </a:solidFill>
                <a:effectLst/>
                <a:latin typeface="Lato Extended"/>
              </a:rPr>
              <a:t>This number looks plausible.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400" b="0" i="0" u="none" strike="noStrike" dirty="0">
                <a:solidFill>
                  <a:srgbClr val="2D3B45"/>
                </a:solidFill>
                <a:effectLst/>
                <a:latin typeface="Lato Extended"/>
              </a:rPr>
              <a:t>This measurement is wrong. We cannot have performed more translations than the number of executed instructions.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400" b="0" i="0" u="none" strike="noStrike" dirty="0">
                <a:solidFill>
                  <a:srgbClr val="2D3B45"/>
                </a:solidFill>
                <a:effectLst/>
                <a:latin typeface="Lato Extended"/>
              </a:rPr>
              <a:t>The number is wrong. The number of translations must be slightly smaller than the number of executed instructions.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400" b="0" i="0" u="none" strike="noStrike" dirty="0">
                <a:solidFill>
                  <a:srgbClr val="2D3B45"/>
                </a:solidFill>
                <a:effectLst/>
                <a:latin typeface="Lato Extended"/>
              </a:rPr>
              <a:t>The number is wrong. The number of translations must be exactly as the number of executed instructions.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8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PEN331" id="{E2154E18-5AE4-D048-ABF1-9AE9E9D8A107}" vid="{7A3A7D93-4FC8-8448-A0EE-BD8331509F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CPEN331</Template>
  <TotalTime>14102</TotalTime>
  <Words>612</Words>
  <Application>Microsoft Macintosh PowerPoint</Application>
  <PresentationFormat>Widescreen</PresentationFormat>
  <Paragraphs>117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</vt:lpstr>
      <vt:lpstr>Lato Extended</vt:lpstr>
      <vt:lpstr>Tahoma</vt:lpstr>
      <vt:lpstr>Times New Roman</vt:lpstr>
      <vt:lpstr>Office Theme</vt:lpstr>
      <vt:lpstr>Virtual Memory</vt:lpstr>
      <vt:lpstr>Part I: Motivating Virtual Memory</vt:lpstr>
      <vt:lpstr>Rudimentary multiprocessing:  Fixed partitioning with physical addresses</vt:lpstr>
      <vt:lpstr>Physical addresses</vt:lpstr>
      <vt:lpstr>Virtual addresses: the illusion</vt:lpstr>
      <vt:lpstr>Virtual addresses</vt:lpstr>
      <vt:lpstr>Part II: Understanding Virtual Addresses</vt:lpstr>
      <vt:lpstr>What kind of addresses are written down in the program binary?</vt:lpstr>
      <vt:lpstr>Virtual addresses</vt:lpstr>
      <vt:lpstr>Part III: Inventing Address Translation</vt:lpstr>
      <vt:lpstr>Base and bounds address translation</vt:lpstr>
      <vt:lpstr>Base and Bounds</vt:lpstr>
      <vt:lpstr>Segmentation: address translation</vt:lpstr>
      <vt:lpstr>What is the name of the following problem?</vt:lpstr>
      <vt:lpstr>Segmentation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</dc:title>
  <dc:creator>Alexandra Fedorova</dc:creator>
  <cp:lastModifiedBy>Microsoft Office User</cp:lastModifiedBy>
  <cp:revision>59</cp:revision>
  <dcterms:created xsi:type="dcterms:W3CDTF">2019-10-28T20:14:41Z</dcterms:created>
  <dcterms:modified xsi:type="dcterms:W3CDTF">2023-11-03T20:03:10Z</dcterms:modified>
</cp:coreProperties>
</file>