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6014"/>
  </p:normalViewPr>
  <p:slideViewPr>
    <p:cSldViewPr snapToGrid="0" snapToObjects="1">
      <p:cViewPr varScale="1">
        <p:scale>
          <a:sx n="79" d="100"/>
          <a:sy n="79" d="100"/>
        </p:scale>
        <p:origin x="1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E8E9-95D9-9A4C-ACE2-5AAB42D43C04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E21C8-164F-EF4C-A15C-17C931037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843"/>
            <a:ext cx="105156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8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6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4A9-5DCC-DF4D-9BB0-22A1B6390020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Virtual </a:t>
            </a:r>
            <a:r>
              <a:rPr lang="en-US" dirty="0" smtClean="0">
                <a:solidFill>
                  <a:srgbClr val="C00000"/>
                </a:solidFill>
              </a:rPr>
              <a:t>Memory Backup Slides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CPEN 331, UBC</a:t>
            </a:r>
          </a:p>
          <a:p>
            <a:r>
              <a:rPr lang="en-US" dirty="0" smtClean="0"/>
              <a:t>Alexandra </a:t>
            </a:r>
            <a:r>
              <a:rPr lang="en-US" dirty="0" err="1" smtClean="0"/>
              <a:t>Fedorova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regions</a:t>
            </a:r>
            <a:endParaRPr lang="en-US" dirty="0"/>
          </a:p>
        </p:txBody>
      </p:sp>
      <p:sp>
        <p:nvSpPr>
          <p:cNvPr id="4" name="object 7"/>
          <p:cNvSpPr/>
          <p:nvPr/>
        </p:nvSpPr>
        <p:spPr>
          <a:xfrm>
            <a:off x="2016761" y="3546615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53339" y="0"/>
                </a:moveTo>
                <a:lnTo>
                  <a:pt x="0" y="162559"/>
                </a:lnTo>
                <a:lnTo>
                  <a:pt x="107950" y="162559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8"/>
          <p:cNvSpPr/>
          <p:nvPr/>
        </p:nvSpPr>
        <p:spPr>
          <a:xfrm>
            <a:off x="2016761" y="3292615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9"/>
          <p:cNvGraphicFramePr>
            <a:graphicFrameLocks noGrp="1"/>
          </p:cNvGraphicFramePr>
          <p:nvPr>
            <p:extLst/>
          </p:nvPr>
        </p:nvGraphicFramePr>
        <p:xfrm>
          <a:off x="838200" y="1876566"/>
          <a:ext cx="2430779" cy="4390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198880"/>
              </a:tblGrid>
              <a:tr h="74040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(Reserved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8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OS)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2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Stack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5609">
                <a:tc gridSpan="2"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2710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829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Heap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15950">
                <a:tc gridSpan="2">
                  <a:txBody>
                    <a:bodyPr/>
                    <a:lstStyle/>
                    <a:p>
                      <a:pPr marL="387350" marR="424815" indent="-90170">
                        <a:lnSpc>
                          <a:spcPts val="2090"/>
                        </a:lnSpc>
                        <a:spcBef>
                          <a:spcPts val="46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Uninitialized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vars 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(BSS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segment)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3879">
                <a:tc gridSpan="2">
                  <a:txBody>
                    <a:bodyPr/>
                    <a:lstStyle/>
                    <a:p>
                      <a:pPr marL="413384" marR="497840" indent="41910">
                        <a:lnSpc>
                          <a:spcPts val="2090"/>
                        </a:lnSpc>
                        <a:spcBef>
                          <a:spcPts val="14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Initialized vars  (data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segment)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CC9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52450">
                <a:tc gridSpan="2">
                  <a:txBody>
                    <a:bodyPr/>
                    <a:lstStyle/>
                    <a:p>
                      <a:pPr marL="486409" marR="500380" indent="449580">
                        <a:lnSpc>
                          <a:spcPts val="2090"/>
                        </a:lnSpc>
                        <a:spcBef>
                          <a:spcPts val="225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Code 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(text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segment)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11"/>
          <p:cNvSpPr txBox="1"/>
          <p:nvPr/>
        </p:nvSpPr>
        <p:spPr>
          <a:xfrm>
            <a:off x="949961" y="1485406"/>
            <a:ext cx="2190115" cy="281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solidFill>
                  <a:srgbClr val="2222DB"/>
                </a:solidFill>
                <a:latin typeface="Arial"/>
                <a:cs typeface="Arial"/>
              </a:rPr>
              <a:t>Virtual </a:t>
            </a:r>
            <a:r>
              <a:rPr sz="1800" spc="-20" dirty="0">
                <a:solidFill>
                  <a:srgbClr val="2222DB"/>
                </a:solidFill>
                <a:latin typeface="Arial"/>
                <a:cs typeface="Arial"/>
              </a:rPr>
              <a:t>address</a:t>
            </a:r>
            <a:r>
              <a:rPr sz="1800" spc="-70" dirty="0">
                <a:solidFill>
                  <a:srgbClr val="2222DB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2222DB"/>
                </a:solidFill>
                <a:latin typeface="Arial"/>
                <a:cs typeface="Arial"/>
              </a:rPr>
              <a:t>space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2011" y="5594129"/>
            <a:ext cx="24802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/>
              <a:t>Code regions (the program executable, shared libraries)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68980" y="6031832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12011" y="4841002"/>
            <a:ext cx="2480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Static and global variables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268980" y="5084541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/>
          <p:cNvSpPr/>
          <p:nvPr/>
        </p:nvSpPr>
        <p:spPr>
          <a:xfrm>
            <a:off x="5903495" y="4620126"/>
            <a:ext cx="657726" cy="1896121"/>
          </a:xfrm>
          <a:prstGeom prst="rightBrace">
            <a:avLst>
              <a:gd name="adj1" fmla="val 35162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21506" y="4760830"/>
            <a:ext cx="4010526" cy="1755417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These are determined by what’s in the executable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Can also include shared libraries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Set up by the linker/loader/OS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In os161 these are given to you by 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load_elf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. (see 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as_define_region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68979" y="2598821"/>
            <a:ext cx="2923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68979" y="2710185"/>
            <a:ext cx="2149642" cy="308867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400" dirty="0" smtClean="0">
                <a:latin typeface="Helvetica" charset="0"/>
                <a:ea typeface="Helvetica" charset="0"/>
                <a:cs typeface="Helvetica" charset="0"/>
              </a:rPr>
              <a:t>0x7fffffff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61221" y="489992"/>
            <a:ext cx="5085347" cy="2586414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On MIPS R3000, the stack top is 0x7fffffff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The stack grows downward, until it crashes with another virtual region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In os161, </a:t>
            </a:r>
            <a:r>
              <a:rPr lang="en-US" dirty="0" err="1" smtClean="0">
                <a:solidFill>
                  <a:schemeClr val="accent5"/>
                </a:solidFill>
                <a:latin typeface="Helvetica" charset="0"/>
                <a:ea typeface="Helvetica" charset="0"/>
                <a:cs typeface="Helvetica" charset="0"/>
              </a:rPr>
              <a:t>as_define_stack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records the valid top.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Your job to allocate physical pages for stack as it grows down.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Your job to check that it does not clash with another virtual region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400926" y="2593508"/>
            <a:ext cx="21605" cy="95310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483625" y="1234500"/>
            <a:ext cx="3077597" cy="129283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03495" y="3109057"/>
            <a:ext cx="6051884" cy="1478418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Heap is explicitly extended by C library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Via the </a:t>
            </a:r>
            <a:r>
              <a:rPr lang="en-US" dirty="0" err="1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sbrk</a:t>
            </a: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() system call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You will implement it (more on that later)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Heap grows up.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You need to make sure it does not crash into stack 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3395363" y="3799706"/>
            <a:ext cx="5563" cy="69419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712011" y="3709175"/>
            <a:ext cx="2079189" cy="54198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31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 animBg="1"/>
      <p:bldP spid="15" grpId="0"/>
      <p:bldP spid="18" grpId="0"/>
      <p:bldP spid="19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" y="159843"/>
            <a:ext cx="11733401" cy="1325563"/>
          </a:xfrm>
        </p:spPr>
        <p:txBody>
          <a:bodyPr/>
          <a:lstStyle/>
          <a:p>
            <a:pPr algn="ctr"/>
            <a:r>
              <a:rPr lang="en-US" dirty="0" smtClean="0"/>
              <a:t>Looking up </a:t>
            </a:r>
            <a:r>
              <a:rPr lang="en-US" smtClean="0"/>
              <a:t>virtual-to-physical translations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2"/>
            <a:ext cx="10515600" cy="529045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understand, conceptually, what needs to happen, let’s take a look at </a:t>
            </a:r>
            <a:r>
              <a:rPr lang="en-US" sz="2000" dirty="0" smtClean="0">
                <a:solidFill>
                  <a:schemeClr val="accent5"/>
                </a:solidFill>
              </a:rPr>
              <a:t>kern/arch/</a:t>
            </a:r>
            <a:r>
              <a:rPr lang="en-US" sz="2000" dirty="0" err="1" smtClean="0">
                <a:solidFill>
                  <a:schemeClr val="accent5"/>
                </a:solidFill>
              </a:rPr>
              <a:t>mips</a:t>
            </a:r>
            <a:r>
              <a:rPr lang="en-US" sz="2000" dirty="0" smtClean="0">
                <a:solidFill>
                  <a:schemeClr val="accent5"/>
                </a:solidFill>
              </a:rPr>
              <a:t>/</a:t>
            </a:r>
            <a:r>
              <a:rPr lang="en-US" sz="2000" dirty="0" err="1" smtClean="0">
                <a:solidFill>
                  <a:schemeClr val="accent5"/>
                </a:solidFill>
              </a:rPr>
              <a:t>vm</a:t>
            </a:r>
            <a:r>
              <a:rPr lang="en-US" sz="2000" dirty="0" smtClean="0">
                <a:solidFill>
                  <a:schemeClr val="accent5"/>
                </a:solidFill>
              </a:rPr>
              <a:t>/</a:t>
            </a:r>
            <a:r>
              <a:rPr lang="en-US" sz="2000" dirty="0" err="1" smtClean="0">
                <a:solidFill>
                  <a:schemeClr val="accent5"/>
                </a:solidFill>
              </a:rPr>
              <a:t>dumbvm.c</a:t>
            </a:r>
            <a:r>
              <a:rPr lang="en-US" sz="2000" dirty="0" smtClean="0">
                <a:solidFill>
                  <a:schemeClr val="accent5"/>
                </a:solidFill>
              </a:rPr>
              <a:t>. </a:t>
            </a:r>
            <a:r>
              <a:rPr lang="en-US" sz="2000" dirty="0" smtClean="0"/>
              <a:t>Take a look at </a:t>
            </a:r>
            <a:r>
              <a:rPr lang="en-US" sz="2000" dirty="0" smtClean="0">
                <a:solidFill>
                  <a:schemeClr val="accent5"/>
                </a:solidFill>
              </a:rPr>
              <a:t>vm_fault </a:t>
            </a:r>
            <a:r>
              <a:rPr lang="en-US" sz="2000" dirty="0" smtClean="0"/>
              <a:t>function</a:t>
            </a:r>
          </a:p>
          <a:p>
            <a:r>
              <a:rPr lang="en-US" sz="2000" dirty="0" smtClean="0"/>
              <a:t>Where does </a:t>
            </a:r>
            <a:r>
              <a:rPr lang="en-US" sz="2000" dirty="0" err="1" smtClean="0"/>
              <a:t>dumbvm</a:t>
            </a:r>
            <a:r>
              <a:rPr lang="en-US" sz="2000" dirty="0" smtClean="0"/>
              <a:t> look up the physical address corresponding to the </a:t>
            </a:r>
            <a:r>
              <a:rPr lang="en-US" sz="2000" dirty="0" err="1" smtClean="0">
                <a:solidFill>
                  <a:schemeClr val="accent5"/>
                </a:solidFill>
              </a:rPr>
              <a:t>faultaddress</a:t>
            </a:r>
            <a:r>
              <a:rPr lang="en-US" sz="2000" dirty="0" smtClean="0"/>
              <a:t>? 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 err="1" smtClean="0">
                <a:solidFill>
                  <a:schemeClr val="accent5"/>
                </a:solidFill>
              </a:rPr>
              <a:t>struct</a:t>
            </a:r>
            <a:r>
              <a:rPr lang="en-US" sz="1800" dirty="0" smtClean="0">
                <a:solidFill>
                  <a:schemeClr val="accent5"/>
                </a:solidFill>
              </a:rPr>
              <a:t> </a:t>
            </a:r>
            <a:r>
              <a:rPr lang="en-US" sz="1800" dirty="0" err="1" smtClean="0">
                <a:solidFill>
                  <a:schemeClr val="accent5"/>
                </a:solidFill>
              </a:rPr>
              <a:t>addrspace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There is a virtual base and physical page for every </a:t>
            </a:r>
            <a:r>
              <a:rPr lang="en-US" sz="1800" dirty="0" err="1" smtClean="0"/>
              <a:t>vm</a:t>
            </a:r>
            <a:r>
              <a:rPr lang="en-US" sz="1800" dirty="0" smtClean="0"/>
              <a:t> region and the value for </a:t>
            </a:r>
            <a:r>
              <a:rPr lang="en-US" sz="1800" dirty="0" err="1" smtClean="0"/>
              <a:t>npages</a:t>
            </a:r>
            <a:r>
              <a:rPr lang="en-US" sz="1800" dirty="0" smtClean="0"/>
              <a:t> bounding the size of the region. </a:t>
            </a:r>
          </a:p>
          <a:p>
            <a:r>
              <a:rPr lang="en-US" sz="2000" dirty="0" smtClean="0"/>
              <a:t>How do these translations end up in </a:t>
            </a:r>
            <a:r>
              <a:rPr lang="en-US" sz="2000" dirty="0" err="1" smtClean="0">
                <a:solidFill>
                  <a:schemeClr val="accent5"/>
                </a:solidFill>
              </a:rPr>
              <a:t>struct</a:t>
            </a:r>
            <a:r>
              <a:rPr lang="en-US" sz="2000" dirty="0" smtClean="0">
                <a:solidFill>
                  <a:schemeClr val="accent5"/>
                </a:solidFill>
              </a:rPr>
              <a:t> </a:t>
            </a:r>
            <a:r>
              <a:rPr lang="en-US" sz="2000" dirty="0" err="1" smtClean="0">
                <a:solidFill>
                  <a:schemeClr val="accent5"/>
                </a:solidFill>
              </a:rPr>
              <a:t>addrspace</a:t>
            </a:r>
            <a:r>
              <a:rPr lang="en-US" sz="2000" dirty="0" smtClean="0"/>
              <a:t>? When are they set up there?</a:t>
            </a:r>
          </a:p>
          <a:p>
            <a:pPr lvl="1"/>
            <a:r>
              <a:rPr lang="en-US" sz="1800" dirty="0" err="1" smtClean="0">
                <a:solidFill>
                  <a:schemeClr val="accent5"/>
                </a:solidFill>
              </a:rPr>
              <a:t>as_define_region</a:t>
            </a:r>
            <a:r>
              <a:rPr lang="en-US" sz="1800" dirty="0" smtClean="0">
                <a:solidFill>
                  <a:schemeClr val="accent5"/>
                </a:solidFill>
              </a:rPr>
              <a:t> </a:t>
            </a:r>
            <a:r>
              <a:rPr lang="en-US" sz="1800" dirty="0" smtClean="0"/>
              <a:t>sets up the virtual addresses.</a:t>
            </a:r>
          </a:p>
          <a:p>
            <a:pPr lvl="1"/>
            <a:r>
              <a:rPr lang="en-US" sz="1800" dirty="0" err="1" smtClean="0">
                <a:solidFill>
                  <a:schemeClr val="accent5"/>
                </a:solidFill>
              </a:rPr>
              <a:t>as_prepare_load</a:t>
            </a:r>
            <a:r>
              <a:rPr lang="en-US" sz="1800" dirty="0" smtClean="0">
                <a:solidFill>
                  <a:schemeClr val="accent5"/>
                </a:solidFill>
              </a:rPr>
              <a:t> </a:t>
            </a:r>
            <a:r>
              <a:rPr lang="en-US" sz="1800" dirty="0" smtClean="0"/>
              <a:t>sets up the corresponding physical addresses. </a:t>
            </a:r>
          </a:p>
          <a:p>
            <a:r>
              <a:rPr lang="en-US" sz="2000" dirty="0" smtClean="0"/>
              <a:t>Where do the virtual addresses come from?</a:t>
            </a:r>
          </a:p>
          <a:p>
            <a:pPr lvl="1"/>
            <a:r>
              <a:rPr lang="en-US" sz="1800" dirty="0" smtClean="0"/>
              <a:t>Virtual addresses are determined by conventions followed by the executable/compiler/linker/loader/OS – we will see an example. </a:t>
            </a:r>
          </a:p>
          <a:p>
            <a:r>
              <a:rPr lang="en-US" sz="2000" dirty="0" smtClean="0"/>
              <a:t>Where do the physical addresses come from?</a:t>
            </a:r>
          </a:p>
          <a:p>
            <a:pPr lvl="1"/>
            <a:r>
              <a:rPr lang="en-US" sz="1800" dirty="0" err="1" smtClean="0"/>
              <a:t>dumbvm</a:t>
            </a:r>
            <a:r>
              <a:rPr lang="en-US" sz="1800" dirty="0" smtClean="0"/>
              <a:t> uses </a:t>
            </a:r>
            <a:r>
              <a:rPr lang="en-US" sz="1800" dirty="0" err="1" smtClean="0">
                <a:solidFill>
                  <a:schemeClr val="accent5"/>
                </a:solidFill>
              </a:rPr>
              <a:t>getppages</a:t>
            </a:r>
            <a:r>
              <a:rPr lang="en-US" sz="1800" dirty="0" smtClean="0">
                <a:solidFill>
                  <a:schemeClr val="accent5"/>
                </a:solidFill>
              </a:rPr>
              <a:t>() </a:t>
            </a:r>
            <a:r>
              <a:rPr lang="en-US" sz="1800" dirty="0" smtClean="0"/>
              <a:t>to allocate the entire memory that a region might ever need</a:t>
            </a:r>
          </a:p>
          <a:p>
            <a:pPr lvl="1"/>
            <a:r>
              <a:rPr lang="en-US" sz="1800" dirty="0" smtClean="0"/>
              <a:t>Why might this not be the best strategy? What would you need to do differently? 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 rot="20786747">
            <a:off x="9368590" y="4058653"/>
            <a:ext cx="2434389" cy="120141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For now, assume that they are given to you by existing functions </a:t>
            </a:r>
            <a:r>
              <a:rPr lang="en-US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in os161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096001" y="4659362"/>
            <a:ext cx="3165704" cy="13722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07958" y="6160169"/>
            <a:ext cx="8406063" cy="3529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37" y="159843"/>
            <a:ext cx="1206366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Reserving physical memory for virtual regions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Dumbvm</a:t>
            </a:r>
            <a:r>
              <a:rPr lang="en-US" dirty="0" smtClean="0"/>
              <a:t> allocates </a:t>
            </a:r>
            <a:r>
              <a:rPr lang="en-US" dirty="0" smtClean="0">
                <a:solidFill>
                  <a:srgbClr val="C00000"/>
                </a:solidFill>
              </a:rPr>
              <a:t>ALL</a:t>
            </a:r>
            <a:r>
              <a:rPr lang="en-US" dirty="0" smtClean="0"/>
              <a:t> the physical pages that a </a:t>
            </a:r>
            <a:r>
              <a:rPr lang="en-US" dirty="0" err="1" smtClean="0"/>
              <a:t>vm</a:t>
            </a:r>
            <a:r>
              <a:rPr lang="en-US" dirty="0" smtClean="0"/>
              <a:t> region might ever need at once. </a:t>
            </a:r>
            <a:r>
              <a:rPr lang="en-US" b="1" dirty="0" smtClean="0">
                <a:solidFill>
                  <a:srgbClr val="C00000"/>
                </a:solidFill>
              </a:rPr>
              <a:t>Why is this a bad idea? 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The system might not have enough (contiguous) physical memory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Some regions may potentially grow very large (stack, heap)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What’s the solution? 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Allocate physical pages </a:t>
            </a:r>
            <a:r>
              <a:rPr lang="en-US" dirty="0" smtClean="0">
                <a:solidFill>
                  <a:srgbClr val="C00000"/>
                </a:solidFill>
              </a:rPr>
              <a:t>as needed</a:t>
            </a:r>
            <a:r>
              <a:rPr lang="en-US" dirty="0" smtClean="0">
                <a:solidFill>
                  <a:srgbClr val="7030A0"/>
                </a:solidFill>
              </a:rPr>
              <a:t>: one physical page for each virtual page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Record virtual-to-physical mapping in a data structure of the address space</a:t>
            </a:r>
            <a:r>
              <a:rPr lang="en-US" dirty="0" smtClean="0"/>
              <a:t>. </a:t>
            </a:r>
            <a:r>
              <a:rPr lang="en-US" i="1" dirty="0" smtClean="0">
                <a:solidFill>
                  <a:srgbClr val="C00000"/>
                </a:solidFill>
              </a:rPr>
              <a:t>This data structure is usually called the page table. 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How do we know when a physical page is needed? 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When we hit a TLB fault on a virtual page, for which there is no corresponding physical page!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7" y="159843"/>
            <a:ext cx="11225462" cy="1325563"/>
          </a:xfrm>
        </p:spPr>
        <p:txBody>
          <a:bodyPr/>
          <a:lstStyle/>
          <a:p>
            <a:pPr algn="ctr"/>
            <a:r>
              <a:rPr lang="en-US" dirty="0" smtClean="0"/>
              <a:t>Creating virtual-to-physical translations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you are looking up a virtual-to-physical translation and it is </a:t>
            </a:r>
            <a:r>
              <a:rPr lang="en-US" dirty="0" smtClean="0">
                <a:solidFill>
                  <a:srgbClr val="7030A0"/>
                </a:solidFill>
              </a:rPr>
              <a:t>not found in your page table</a:t>
            </a:r>
            <a:r>
              <a:rPr lang="en-US" dirty="0" smtClean="0"/>
              <a:t>. </a:t>
            </a:r>
            <a:r>
              <a:rPr lang="en-US" i="1" dirty="0" smtClean="0">
                <a:solidFill>
                  <a:srgbClr val="C00000"/>
                </a:solidFill>
              </a:rPr>
              <a:t>What might this mean? What is your course of action?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Scenario 1</a:t>
            </a:r>
            <a:r>
              <a:rPr lang="en-US" sz="2400" dirty="0" smtClean="0"/>
              <a:t>: virtual address does not belong to any valid region.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Handling it</a:t>
            </a:r>
            <a:r>
              <a:rPr lang="en-US" sz="2400" dirty="0" smtClean="0"/>
              <a:t>: </a:t>
            </a:r>
            <a:r>
              <a:rPr lang="en-US" sz="2400" dirty="0" err="1" smtClean="0"/>
              <a:t>kill_curthread</a:t>
            </a:r>
            <a:r>
              <a:rPr lang="en-US" sz="2400" dirty="0" smtClean="0"/>
              <a:t> (just return error from vm_fault)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Scenario 2:</a:t>
            </a:r>
            <a:r>
              <a:rPr lang="en-US" sz="2400" dirty="0" smtClean="0"/>
              <a:t> the address belongs to a valid virtual region, but the corresponding physical address has not yet been set up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Handling it: </a:t>
            </a:r>
            <a:r>
              <a:rPr lang="en-US" sz="2400" dirty="0" smtClean="0"/>
              <a:t>allocate a physical page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Scenario 3:</a:t>
            </a:r>
            <a:r>
              <a:rPr lang="en-US" sz="2400" dirty="0" smtClean="0"/>
              <a:t> </a:t>
            </a:r>
            <a:r>
              <a:rPr lang="en-US" sz="2400" dirty="0"/>
              <a:t>the address belongs to a valid virtual </a:t>
            </a:r>
            <a:r>
              <a:rPr lang="en-US" sz="2400" dirty="0" smtClean="0"/>
              <a:t>region, and there </a:t>
            </a:r>
            <a:r>
              <a:rPr lang="en-US" sz="2400" b="1" i="1" dirty="0" smtClean="0">
                <a:solidFill>
                  <a:srgbClr val="C00000"/>
                </a:solidFill>
              </a:rPr>
              <a:t>used to be 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a translation, but the physical page is not longer in memory – it was paged out.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Handling it: </a:t>
            </a:r>
            <a:r>
              <a:rPr lang="en-US" sz="2400" dirty="0" smtClean="0"/>
              <a:t>read the page from disk (more on that next time)</a:t>
            </a:r>
            <a:endParaRPr lang="en-US" dirty="0" smtClean="0"/>
          </a:p>
          <a:p>
            <a:endParaRPr lang="en-US" i="1" dirty="0" smtClean="0">
              <a:solidFill>
                <a:srgbClr val="C00000"/>
              </a:solidFill>
            </a:endParaRPr>
          </a:p>
          <a:p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physical memory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1894" y="1284806"/>
            <a:ext cx="2374232" cy="401200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2000" dirty="0" smtClean="0">
                <a:latin typeface="Helvetica" charset="0"/>
                <a:ea typeface="Helvetica" charset="0"/>
                <a:cs typeface="Helvetica" charset="0"/>
              </a:rPr>
              <a:t>Physical memory</a:t>
            </a:r>
          </a:p>
        </p:txBody>
      </p:sp>
      <p:sp>
        <p:nvSpPr>
          <p:cNvPr id="6" name="Rectangle 5"/>
          <p:cNvSpPr/>
          <p:nvPr/>
        </p:nvSpPr>
        <p:spPr>
          <a:xfrm>
            <a:off x="790074" y="1810314"/>
            <a:ext cx="2257926" cy="4847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0074" y="6352674"/>
            <a:ext cx="2257926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6400801"/>
            <a:ext cx="417095" cy="308867"/>
          </a:xfrm>
          <a:prstGeom prst="rect">
            <a:avLst/>
          </a:prstGeom>
          <a:noFill/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400" smtClean="0">
                <a:latin typeface="Helvetica" charset="0"/>
                <a:ea typeface="Helvetica" charset="0"/>
                <a:cs typeface="Helvetica" charset="0"/>
              </a:rPr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6794" y="6330645"/>
            <a:ext cx="248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Interrupt handlers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96126" y="6505074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96089" y="5791200"/>
            <a:ext cx="2257926" cy="5554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757462" y="5863862"/>
            <a:ext cx="2909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Some kernel </a:t>
            </a:r>
            <a:r>
              <a:rPr lang="en-US" smtClean="0"/>
              <a:t>data structures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096126" y="6038291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80047" y="5459344"/>
            <a:ext cx="2257926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90074" y="5143530"/>
            <a:ext cx="2257926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0074" y="4843758"/>
            <a:ext cx="2257926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17358" y="5069782"/>
            <a:ext cx="2909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Pages backing user virtual addresses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120190" y="5244211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75637" y="4546021"/>
            <a:ext cx="2257926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5484" y="4524347"/>
            <a:ext cx="2909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more kernel data structures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104148" y="4698776"/>
            <a:ext cx="66133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81652" y="4219909"/>
            <a:ext cx="2257926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5637" y="3904095"/>
            <a:ext cx="2257926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75637" y="3604323"/>
            <a:ext cx="2257926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77242" y="3306586"/>
            <a:ext cx="2257926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4862" y="2995499"/>
            <a:ext cx="2257926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78847" y="2679685"/>
            <a:ext cx="2257926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78847" y="2379913"/>
            <a:ext cx="2257926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0452" y="2082176"/>
            <a:ext cx="2257926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5263" y="1810314"/>
            <a:ext cx="2257926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43526" y="1661942"/>
            <a:ext cx="3589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Someone wants to free this page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096126" y="1856187"/>
            <a:ext cx="1639906" cy="96402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736032" y="2192701"/>
            <a:ext cx="3846494" cy="8320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What happens in </a:t>
            </a:r>
            <a:r>
              <a:rPr lang="en-US" sz="1600" b="1" dirty="0" err="1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dumbvm</a:t>
            </a:r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? </a:t>
            </a: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Do you need to do something differently?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36032" y="3282899"/>
            <a:ext cx="3846494" cy="8320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600" b="1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What </a:t>
            </a:r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data structures might you want to set up to enable proper freeing of memory?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07306" y="4341060"/>
            <a:ext cx="3846494" cy="8320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What  if your memory has filled up completely and we need more memory?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07306" y="5500593"/>
            <a:ext cx="3846494" cy="107830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46800" r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You can write some existing pages to disk! </a:t>
            </a: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This is called paging. </a:t>
            </a:r>
          </a:p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We will talk about it next.</a:t>
            </a:r>
          </a:p>
        </p:txBody>
      </p:sp>
    </p:spTree>
    <p:extLst>
      <p:ext uri="{BB962C8B-B14F-4D97-AF65-F5344CB8AC3E}">
        <p14:creationId xmlns:p14="http://schemas.microsoft.com/office/powerpoint/2010/main" val="34174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 animBg="1"/>
      <p:bldP spid="12" grpId="0"/>
      <p:bldP spid="14" grpId="0" animBg="1"/>
      <p:bldP spid="15" grpId="0" animBg="1"/>
      <p:bldP spid="16" grpId="0" animBg="1"/>
      <p:bldP spid="17" grpId="0"/>
      <p:bldP spid="19" grpId="0" animBg="1"/>
      <p:bldP spid="20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4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03333"/>
            <a:ext cx="1354667" cy="13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5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M-new" id="{6D0BDC2B-4C56-0447-A2D2-2AB7BB1FCD08}" vid="{E74A4239-156C-9A41-9EE5-05E3D483EF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CPEN331</Template>
  <TotalTime>122</TotalTime>
  <Words>621</Words>
  <Application>Microsoft Macintosh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Helvetica</vt:lpstr>
      <vt:lpstr>Times New Roman</vt:lpstr>
      <vt:lpstr>Arial</vt:lpstr>
      <vt:lpstr>Office Theme</vt:lpstr>
      <vt:lpstr>Virtual Memory Backup Slides</vt:lpstr>
      <vt:lpstr>Virtual regions</vt:lpstr>
      <vt:lpstr>Looking up virtual-to-physical translations</vt:lpstr>
      <vt:lpstr>Reserving physical memory for virtual regions</vt:lpstr>
      <vt:lpstr>Creating virtual-to-physical translations</vt:lpstr>
      <vt:lpstr>Managing physical memory</vt:lpstr>
      <vt:lpstr>Part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 Backup Slides</dc:title>
  <dc:creator>Alexandra Fedorova</dc:creator>
  <cp:lastModifiedBy>Alexandra Fedorova</cp:lastModifiedBy>
  <cp:revision>4</cp:revision>
  <dcterms:created xsi:type="dcterms:W3CDTF">2019-10-30T23:07:12Z</dcterms:created>
  <dcterms:modified xsi:type="dcterms:W3CDTF">2019-10-31T01:09:23Z</dcterms:modified>
</cp:coreProperties>
</file>