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62" r:id="rId9"/>
    <p:sldId id="263" r:id="rId10"/>
    <p:sldId id="274" r:id="rId11"/>
    <p:sldId id="27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9" r:id="rId23"/>
    <p:sldId id="293" r:id="rId24"/>
    <p:sldId id="294" r:id="rId25"/>
    <p:sldId id="276" r:id="rId26"/>
    <p:sldId id="277" r:id="rId27"/>
    <p:sldId id="303" r:id="rId28"/>
    <p:sldId id="278" r:id="rId29"/>
    <p:sldId id="280" r:id="rId30"/>
    <p:sldId id="281" r:id="rId31"/>
    <p:sldId id="282" r:id="rId32"/>
    <p:sldId id="283" r:id="rId33"/>
    <p:sldId id="287" r:id="rId34"/>
    <p:sldId id="284" r:id="rId35"/>
    <p:sldId id="285" r:id="rId36"/>
    <p:sldId id="288" r:id="rId37"/>
    <p:sldId id="289" r:id="rId38"/>
    <p:sldId id="302" r:id="rId39"/>
    <p:sldId id="295" r:id="rId40"/>
    <p:sldId id="297" r:id="rId41"/>
    <p:sldId id="291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8"/>
    <p:restoredTop sz="82301"/>
  </p:normalViewPr>
  <p:slideViewPr>
    <p:cSldViewPr snapToGrid="0" snapToObjects="1">
      <p:cViewPr varScale="1">
        <p:scale>
          <a:sx n="74" d="100"/>
          <a:sy n="74" d="100"/>
        </p:scale>
        <p:origin x="1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93F9C-02D4-FE41-90B2-54D2BFBE07BC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7A506-892D-D045-AF64-BB54D39A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4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EXERCISE: For every</a:t>
            </a:r>
            <a:r>
              <a:rPr lang="en-US" baseline="0" dirty="0" smtClean="0"/>
              <a:t> line on the previous slide, go over the code to see where the corresponding actions are done.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7A506-892D-D045-AF64-BB54D39A12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5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EXERCISE:</a:t>
            </a:r>
            <a:r>
              <a:rPr lang="en-US" baseline="0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/os161/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/kern/arch/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mips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syscall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syscall.c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7A506-892D-D045-AF64-BB54D39A124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8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</a:t>
            </a:r>
            <a:r>
              <a:rPr lang="en-US" baseline="0" dirty="0" smtClean="0"/>
              <a:t> EXERCISE: Go over the code to understand how </a:t>
            </a:r>
            <a:r>
              <a:rPr lang="en-US" baseline="0" dirty="0" err="1" smtClean="0"/>
              <a:t>copyin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copyout</a:t>
            </a:r>
            <a:r>
              <a:rPr lang="en-US" baseline="0" smtClean="0"/>
              <a:t> works.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7A506-892D-D045-AF64-BB54D39A124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1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6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2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9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5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5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8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F001-01EB-DA4A-BF65-85166BF323D6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Trap Handling, Domain Crossing, Interrupts, Processes/Threads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2122"/>
            <a:ext cx="9144000" cy="2461620"/>
          </a:xfrm>
        </p:spPr>
        <p:txBody>
          <a:bodyPr>
            <a:normAutofit/>
          </a:bodyPr>
          <a:lstStyle/>
          <a:p>
            <a:r>
              <a:rPr lang="en-US" dirty="0" smtClean="0"/>
              <a:t>CPEN 331, UBC</a:t>
            </a:r>
          </a:p>
          <a:p>
            <a:r>
              <a:rPr lang="en-US" dirty="0" smtClean="0"/>
              <a:t>Alexandra </a:t>
            </a:r>
            <a:r>
              <a:rPr lang="en-US" dirty="0" err="1" smtClean="0"/>
              <a:t>Fedorova</a:t>
            </a:r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Content adapted from the slides by Margo Seltzer and Matt Welsh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042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Kernel-Supported Thread Switch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3883068"/>
            <a:ext cx="10515600" cy="2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3068" y="1866378"/>
            <a:ext cx="3983277" cy="1465545"/>
            <a:chOff x="3883068" y="1866378"/>
            <a:chExt cx="3983277" cy="1465545"/>
          </a:xfrm>
        </p:grpSpPr>
        <p:sp>
          <p:nvSpPr>
            <p:cNvPr id="4" name="Rounded Rectangle 3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4630" y="1916482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User address space</a:t>
              </a: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3067" y="4348619"/>
            <a:ext cx="3983277" cy="1465545"/>
            <a:chOff x="3883067" y="4348619"/>
            <a:chExt cx="3983277" cy="1465545"/>
          </a:xfrm>
        </p:grpSpPr>
        <p:sp>
          <p:nvSpPr>
            <p:cNvPr id="5" name="Rounded Rectangle 4"/>
            <p:cNvSpPr/>
            <p:nvPr/>
          </p:nvSpPr>
          <p:spPr>
            <a:xfrm>
              <a:off x="3883067" y="4348619"/>
              <a:ext cx="3983277" cy="14655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9576" y="4367548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Kernel address space</a:t>
              </a:r>
              <a:endParaRPr lang="en-US" dirty="0"/>
            </a:p>
          </p:txBody>
        </p:sp>
      </p:grpSp>
      <p:cxnSp>
        <p:nvCxnSpPr>
          <p:cNvPr id="13" name="Curved Connector 12"/>
          <p:cNvCxnSpPr/>
          <p:nvPr/>
        </p:nvCxnSpPr>
        <p:spPr>
          <a:xfrm rot="5400000">
            <a:off x="4485054" y="2557088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6340990" y="2559176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4485054" y="5032522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>
            <a:off x="6160619" y="5040872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8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Kernel-Supported Thread Switch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3883068"/>
            <a:ext cx="10515600" cy="2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3068" y="1866378"/>
            <a:ext cx="3983277" cy="1465545"/>
            <a:chOff x="3883068" y="1866378"/>
            <a:chExt cx="3983277" cy="1465545"/>
          </a:xfrm>
        </p:grpSpPr>
        <p:sp>
          <p:nvSpPr>
            <p:cNvPr id="4" name="Rounded Rectangle 3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4630" y="1916482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User address space</a:t>
              </a: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3067" y="4348619"/>
            <a:ext cx="3983277" cy="1465545"/>
            <a:chOff x="3883067" y="4348619"/>
            <a:chExt cx="3983277" cy="1465545"/>
          </a:xfrm>
        </p:grpSpPr>
        <p:sp>
          <p:nvSpPr>
            <p:cNvPr id="5" name="Rounded Rectangle 4"/>
            <p:cNvSpPr/>
            <p:nvPr/>
          </p:nvSpPr>
          <p:spPr>
            <a:xfrm>
              <a:off x="3883067" y="4348619"/>
              <a:ext cx="3983277" cy="14655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9576" y="4367548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Kernel address space</a:t>
              </a:r>
              <a:endParaRPr lang="en-US" dirty="0"/>
            </a:p>
          </p:txBody>
        </p:sp>
      </p:grpSp>
      <p:cxnSp>
        <p:nvCxnSpPr>
          <p:cNvPr id="13" name="Curved Connector 12"/>
          <p:cNvCxnSpPr/>
          <p:nvPr/>
        </p:nvCxnSpPr>
        <p:spPr>
          <a:xfrm rot="5400000">
            <a:off x="4485054" y="2557088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6340990" y="2559176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4485054" y="5032522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>
            <a:off x="6160619" y="5040872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Threads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support multithreaded processes?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space of a multithreaded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50" y="1690688"/>
            <a:ext cx="4375228" cy="46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Single-threaded Address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67" y="1690688"/>
            <a:ext cx="7530087" cy="50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Multithreaded process address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85" y="1441940"/>
            <a:ext cx="8660626" cy="54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Kernel-supported threads</a:t>
            </a:r>
          </a:p>
          <a:p>
            <a:pPr lvl="1"/>
            <a:r>
              <a:rPr lang="en-US" dirty="0" smtClean="0"/>
              <a:t>The kernel is aware of the threads within the process</a:t>
            </a:r>
          </a:p>
          <a:p>
            <a:pPr lvl="1"/>
            <a:r>
              <a:rPr lang="en-US" dirty="0" smtClean="0"/>
              <a:t>It keeps track of each thread’s stack and its processor state (registers, program counter)</a:t>
            </a:r>
          </a:p>
          <a:p>
            <a:pPr lvl="1"/>
            <a:r>
              <a:rPr lang="en-US" dirty="0" smtClean="0"/>
              <a:t>Threads are a unit of scheduling. Each can be scheduled independently. Different threads can run concurrently on different CPUs. </a:t>
            </a:r>
          </a:p>
          <a:p>
            <a:r>
              <a:rPr lang="en-US" dirty="0" smtClean="0"/>
              <a:t>User-level</a:t>
            </a:r>
          </a:p>
          <a:p>
            <a:pPr lvl="1"/>
            <a:r>
              <a:rPr lang="en-US" dirty="0" smtClean="0"/>
              <a:t>The kernel unaware of the existence of threads</a:t>
            </a:r>
          </a:p>
          <a:p>
            <a:pPr lvl="1"/>
            <a:r>
              <a:rPr lang="en-US" dirty="0" smtClean="0"/>
              <a:t>The user program creates stacks on its heap (via </a:t>
            </a:r>
            <a:r>
              <a:rPr lang="en-US" dirty="0" err="1" smtClean="0"/>
              <a:t>malloc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user program keeps track of the program counter and other context</a:t>
            </a:r>
          </a:p>
          <a:p>
            <a:pPr lvl="1"/>
            <a:r>
              <a:rPr lang="en-US" dirty="0" smtClean="0"/>
              <a:t>Changes context via library functions (e.g., </a:t>
            </a:r>
            <a:r>
              <a:rPr lang="en-US" dirty="0" err="1" smtClean="0"/>
              <a:t>setjmp</a:t>
            </a:r>
            <a:r>
              <a:rPr lang="en-US" dirty="0" smtClean="0"/>
              <a:t>/</a:t>
            </a:r>
            <a:r>
              <a:rPr lang="en-US" dirty="0" err="1" smtClean="0"/>
              <a:t>longjmp</a:t>
            </a:r>
            <a:r>
              <a:rPr lang="en-US" dirty="0" smtClean="0"/>
              <a:t> in C).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>
            <a:off x="3269293" y="4358358"/>
            <a:ext cx="3995803" cy="9985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Kernel-level Threads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506022"/>
            <a:ext cx="243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Process Control Block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32339" y="1413689"/>
            <a:ext cx="179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(E.g. </a:t>
            </a:r>
            <a:r>
              <a:rPr lang="en-US" dirty="0" err="1" smtClean="0">
                <a:latin typeface="Apple Symbols" charset="0"/>
                <a:ea typeface="Apple Symbols" charset="0"/>
                <a:cs typeface="Apple Symbols" charset="0"/>
              </a:rPr>
              <a:t>struct</a:t>
            </a:r>
            <a:r>
              <a:rPr lang="en-US" dirty="0" smtClean="0">
                <a:latin typeface="Apple Symbols" charset="0"/>
                <a:ea typeface="Apple Symbols" charset="0"/>
                <a:cs typeface="Apple Symbols" charset="0"/>
              </a:rPr>
              <a:t> </a:t>
            </a:r>
            <a:r>
              <a:rPr lang="en-US" dirty="0" err="1" smtClean="0">
                <a:latin typeface="Apple Symbols" charset="0"/>
                <a:ea typeface="Apple Symbols" charset="0"/>
                <a:cs typeface="Apple Symbols" charset="0"/>
              </a:rPr>
              <a:t>proc</a:t>
            </a:r>
            <a:r>
              <a:rPr lang="en-US" dirty="0" smtClean="0">
                <a:ea typeface="Apple Symbols" charset="0"/>
                <a:cs typeface="Apple Symbols" charset="0"/>
              </a:rPr>
              <a:t>)</a:t>
            </a:r>
            <a:endParaRPr lang="en-US" dirty="0">
              <a:ea typeface="Apple Symbols" charset="0"/>
              <a:cs typeface="Apple Symbols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26926" y="1966586"/>
            <a:ext cx="2342367" cy="2680570"/>
            <a:chOff x="926926" y="1966586"/>
            <a:chExt cx="2342367" cy="2680570"/>
          </a:xfrm>
        </p:grpSpPr>
        <p:sp>
          <p:nvSpPr>
            <p:cNvPr id="4" name="Rectangle 3"/>
            <p:cNvSpPr/>
            <p:nvPr/>
          </p:nvSpPr>
          <p:spPr>
            <a:xfrm>
              <a:off x="926926" y="1966586"/>
              <a:ext cx="2342367" cy="2680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4293" y="2167003"/>
              <a:ext cx="19671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Process ID (</a:t>
              </a:r>
              <a:r>
                <a:rPr lang="en-US" dirty="0" err="1" smtClean="0"/>
                <a:t>pid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14293" y="2683749"/>
              <a:ext cx="19671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Address space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4293" y="3161372"/>
              <a:ext cx="19671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File Table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4293" y="3638995"/>
              <a:ext cx="19671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14293" y="4116618"/>
              <a:ext cx="19671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Threads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063651" y="2120616"/>
            <a:ext cx="243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 Control Block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4152377" y="2536335"/>
            <a:ext cx="2342367" cy="2624388"/>
            <a:chOff x="4152377" y="2536335"/>
            <a:chExt cx="2342367" cy="2624388"/>
          </a:xfrm>
        </p:grpSpPr>
        <p:grpSp>
          <p:nvGrpSpPr>
            <p:cNvPr id="13" name="Group 12"/>
            <p:cNvGrpSpPr/>
            <p:nvPr/>
          </p:nvGrpSpPr>
          <p:grpSpPr>
            <a:xfrm>
              <a:off x="4152377" y="2536335"/>
              <a:ext cx="2342367" cy="2624388"/>
              <a:chOff x="926926" y="1966586"/>
              <a:chExt cx="2342367" cy="268057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926926" y="1966586"/>
                <a:ext cx="2342367" cy="2680570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14293" y="2167003"/>
                <a:ext cx="196710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Thread ID (</a:t>
                </a:r>
                <a:r>
                  <a:rPr lang="en-US" dirty="0" err="1"/>
                  <a:t>t</a:t>
                </a:r>
                <a:r>
                  <a:rPr lang="en-US" dirty="0" err="1" smtClean="0"/>
                  <a:t>id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14293" y="2683749"/>
                <a:ext cx="196710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Program counter (PC)</a:t>
                </a:r>
                <a:endParaRPr lang="en-US" sz="1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14293" y="3161372"/>
                <a:ext cx="196710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14293" y="3638995"/>
                <a:ext cx="1967109" cy="3772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Scheduler state</a:t>
                </a:r>
                <a:endParaRPr lang="en-US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339744" y="4641304"/>
              <a:ext cx="19671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3291736" y="3586258"/>
            <a:ext cx="838197" cy="631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377828" y="3901810"/>
            <a:ext cx="2342367" cy="2624388"/>
            <a:chOff x="4152377" y="2536335"/>
            <a:chExt cx="2342367" cy="2624388"/>
          </a:xfrm>
        </p:grpSpPr>
        <p:grpSp>
          <p:nvGrpSpPr>
            <p:cNvPr id="35" name="Group 34"/>
            <p:cNvGrpSpPr/>
            <p:nvPr/>
          </p:nvGrpSpPr>
          <p:grpSpPr>
            <a:xfrm>
              <a:off x="4152377" y="2536335"/>
              <a:ext cx="2342367" cy="2624388"/>
              <a:chOff x="926926" y="1966586"/>
              <a:chExt cx="2342367" cy="268057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926926" y="1966586"/>
                <a:ext cx="2342367" cy="2680570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14293" y="2167003"/>
                <a:ext cx="196710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Thread ID (</a:t>
                </a:r>
                <a:r>
                  <a:rPr lang="en-US" dirty="0" err="1"/>
                  <a:t>t</a:t>
                </a:r>
                <a:r>
                  <a:rPr lang="en-US" dirty="0" err="1" smtClean="0"/>
                  <a:t>id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14293" y="2683749"/>
                <a:ext cx="196710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Program counter (PC)</a:t>
                </a:r>
                <a:endParaRPr lang="en-US" sz="16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114293" y="3161372"/>
                <a:ext cx="196710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Registers</a:t>
                </a:r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114293" y="3638995"/>
                <a:ext cx="1967109" cy="3772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Scheduler state</a:t>
                </a:r>
                <a:endParaRPr lang="en-US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339744" y="4641304"/>
              <a:ext cx="19671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threads within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the PC</a:t>
            </a:r>
          </a:p>
          <a:p>
            <a:r>
              <a:rPr lang="en-US" dirty="0" smtClean="0"/>
              <a:t>Change the stack pointer</a:t>
            </a:r>
          </a:p>
          <a:p>
            <a:r>
              <a:rPr lang="en-US" dirty="0" smtClean="0"/>
              <a:t>No need to change the address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User-level Threads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2808"/>
            <a:ext cx="9837107" cy="50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 switching</a:t>
            </a:r>
          </a:p>
          <a:p>
            <a:pPr lvl="1"/>
            <a:r>
              <a:rPr lang="en-US" dirty="0" smtClean="0"/>
              <a:t>Domain crossing</a:t>
            </a:r>
          </a:p>
          <a:p>
            <a:pPr lvl="1"/>
            <a:r>
              <a:rPr lang="en-US" dirty="0" smtClean="0"/>
              <a:t>Thread switching</a:t>
            </a:r>
          </a:p>
          <a:p>
            <a:pPr lvl="1"/>
            <a:r>
              <a:rPr lang="en-US" dirty="0" smtClean="0"/>
              <a:t>Process switching</a:t>
            </a:r>
          </a:p>
          <a:p>
            <a:pPr lvl="1"/>
            <a:r>
              <a:rPr lang="en-US" dirty="0" smtClean="0"/>
              <a:t>Context switching</a:t>
            </a:r>
          </a:p>
          <a:p>
            <a:r>
              <a:rPr lang="en-US" dirty="0" smtClean="0"/>
              <a:t>What hardware support is needed? </a:t>
            </a:r>
          </a:p>
          <a:p>
            <a:r>
              <a:rPr lang="en-US" dirty="0" smtClean="0"/>
              <a:t>How does it happen in real processors? </a:t>
            </a:r>
          </a:p>
          <a:p>
            <a:r>
              <a:rPr lang="en-US" dirty="0" smtClean="0"/>
              <a:t>Understand basic system call 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User-level Thread Management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Stacks are allocated and managed by a user-level library</a:t>
            </a:r>
          </a:p>
          <a:p>
            <a:r>
              <a:rPr lang="en-US" dirty="0" smtClean="0"/>
              <a:t>How to switch between user-level threads? </a:t>
            </a:r>
          </a:p>
          <a:p>
            <a:pPr lvl="1"/>
            <a:r>
              <a:rPr lang="en-US" dirty="0" smtClean="0"/>
              <a:t>Need some way to swap CPU state.</a:t>
            </a:r>
          </a:p>
          <a:p>
            <a:r>
              <a:rPr lang="en-US" dirty="0" smtClean="0"/>
              <a:t>This does not require any privileged instructions</a:t>
            </a:r>
          </a:p>
          <a:p>
            <a:pPr lvl="1"/>
            <a:r>
              <a:rPr lang="en-US" dirty="0" smtClean="0"/>
              <a:t>Threads library can use the same instructions as the OS to change the PC and </a:t>
            </a:r>
            <a:r>
              <a:rPr lang="en-US" dirty="0" err="1" smtClean="0"/>
              <a:t>stackpointer</a:t>
            </a:r>
            <a:r>
              <a:rPr lang="en-US" dirty="0" smtClean="0"/>
              <a:t> (SP)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Why is it safe to do so? 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9666" y="1690688"/>
            <a:ext cx="45134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Answer the following question without running the code.</a:t>
            </a:r>
          </a:p>
          <a:p>
            <a:r>
              <a:rPr lang="en-US" sz="2400" dirty="0" smtClean="0"/>
              <a:t>Assuming that the call to </a:t>
            </a:r>
            <a:r>
              <a:rPr lang="en-US" sz="2400" dirty="0" err="1" smtClean="0"/>
              <a:t>setjmp</a:t>
            </a:r>
            <a:r>
              <a:rPr lang="en-US" sz="2400" dirty="0" smtClean="0"/>
              <a:t> succeeds, what will be the output of this program?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“Jump function call”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“Jump function call”</a:t>
            </a:r>
            <a:br>
              <a:rPr lang="en-US" sz="2400" dirty="0" smtClean="0"/>
            </a:br>
            <a:r>
              <a:rPr lang="en-US" sz="2400" dirty="0" smtClean="0"/>
              <a:t>”Returned from </a:t>
            </a:r>
            <a:r>
              <a:rPr lang="en-US" sz="2400" dirty="0" err="1" smtClean="0"/>
              <a:t>longjump</a:t>
            </a:r>
            <a:r>
              <a:rPr lang="en-US" sz="2400" dirty="0" smtClean="0"/>
              <a:t> with value = 10”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”Returned from </a:t>
            </a:r>
            <a:r>
              <a:rPr lang="en-US" sz="2400" dirty="0" err="1"/>
              <a:t>longjump</a:t>
            </a:r>
            <a:r>
              <a:rPr lang="en-US" sz="2400" dirty="0"/>
              <a:t> with value = 10</a:t>
            </a:r>
            <a:r>
              <a:rPr lang="en-US" sz="2400" dirty="0" smtClean="0"/>
              <a:t>”</a:t>
            </a:r>
            <a:br>
              <a:rPr lang="en-US" sz="2400" dirty="0" smtClean="0"/>
            </a:br>
            <a:r>
              <a:rPr lang="en-US" sz="2400" dirty="0"/>
              <a:t>“Jump function call</a:t>
            </a:r>
            <a:r>
              <a:rPr lang="en-US" sz="2400" dirty="0" smtClean="0"/>
              <a:t>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None of the above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lphaUcPeriod"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40" y="1743008"/>
            <a:ext cx="6578600" cy="3898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Setjmp</a:t>
            </a:r>
            <a:r>
              <a:rPr lang="en-US" dirty="0" smtClean="0"/>
              <a:t>/</a:t>
            </a:r>
            <a:r>
              <a:rPr lang="en-US" dirty="0" err="1" smtClean="0"/>
              <a:t>Longjmp</a:t>
            </a:r>
            <a:r>
              <a:rPr lang="en-US" dirty="0" smtClean="0"/>
              <a:t>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the two thread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 of domain crossing on MIPS </a:t>
            </a:r>
            <a:r>
              <a:rPr lang="en-US" dirty="0" smtClean="0"/>
              <a:t>R3000 </a:t>
            </a:r>
            <a:r>
              <a:rPr lang="en-US" dirty="0" smtClean="0"/>
              <a:t>(and similar hardware): which statements are true?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relies on hardware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involves changing a privilege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requires kernel support for user-level threads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 and 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 and 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 and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a trap? Which statements are true?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System call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Interrupt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Illegal activity in a user-level program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Illegal activity in the kernel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1, 2 and 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1, 2 and 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2, 3 and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Protection Domain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3883068"/>
            <a:ext cx="10515600" cy="2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3068" y="1866378"/>
            <a:ext cx="3983277" cy="1465545"/>
            <a:chOff x="3883068" y="1866378"/>
            <a:chExt cx="3983277" cy="1465545"/>
          </a:xfrm>
        </p:grpSpPr>
        <p:sp>
          <p:nvSpPr>
            <p:cNvPr id="4" name="Rounded Rectangle 3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4630" y="1916482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User address space</a:t>
              </a: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3067" y="4348619"/>
            <a:ext cx="3983277" cy="1465545"/>
            <a:chOff x="3883067" y="4348619"/>
            <a:chExt cx="3983277" cy="1465545"/>
          </a:xfrm>
        </p:grpSpPr>
        <p:sp>
          <p:nvSpPr>
            <p:cNvPr id="5" name="Rounded Rectangle 4"/>
            <p:cNvSpPr/>
            <p:nvPr/>
          </p:nvSpPr>
          <p:spPr>
            <a:xfrm>
              <a:off x="3883067" y="4348619"/>
              <a:ext cx="3983277" cy="14655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9576" y="4367548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Kernel address space</a:t>
              </a:r>
              <a:endParaRPr lang="en-US" dirty="0"/>
            </a:p>
          </p:txBody>
        </p:sp>
      </p:grpSp>
      <p:cxnSp>
        <p:nvCxnSpPr>
          <p:cNvPr id="13" name="Curved Connector 12"/>
          <p:cNvCxnSpPr/>
          <p:nvPr/>
        </p:nvCxnSpPr>
        <p:spPr>
          <a:xfrm rot="5400000">
            <a:off x="4485054" y="2557088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6340990" y="2559176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4485054" y="5032522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>
            <a:off x="6160619" y="5040872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xplosion 2 2"/>
          <p:cNvSpPr/>
          <p:nvPr/>
        </p:nvSpPr>
        <p:spPr>
          <a:xfrm>
            <a:off x="7866343" y="3294345"/>
            <a:ext cx="2167004" cy="1177446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trap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a Trap?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thread requests a trap: System Call 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system call requires a domain crossing. </a:t>
            </a:r>
          </a:p>
          <a:p>
            <a:r>
              <a:rPr lang="en-US" dirty="0" smtClean="0"/>
              <a:t>The </a:t>
            </a:r>
            <a:r>
              <a:rPr lang="en-US" dirty="0"/>
              <a:t>thread does something bad: Exception 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Accessing invalid </a:t>
            </a:r>
            <a:r>
              <a:rPr lang="en-US" dirty="0" smtClean="0"/>
              <a:t>memory.</a:t>
            </a:r>
          </a:p>
          <a:p>
            <a:r>
              <a:rPr lang="en-US" dirty="0" smtClean="0"/>
              <a:t>An </a:t>
            </a:r>
            <a:r>
              <a:rPr lang="en-US" dirty="0"/>
              <a:t>external event happens: Interrupt 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Timer goes off, disk operation completes, network packet arrives, one processor pokes another.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Regardless </a:t>
            </a:r>
            <a:r>
              <a:rPr lang="en-US" dirty="0">
                <a:solidFill>
                  <a:srgbClr val="C00000"/>
                </a:solidFill>
              </a:rPr>
              <a:t>of the cause, the kernel handles all traps. </a:t>
            </a:r>
            <a:endParaRPr lang="en-US" dirty="0" smtClean="0">
              <a:solidFill>
                <a:srgbClr val="C00000"/>
              </a:solidFill>
              <a:effectLst/>
            </a:endParaRPr>
          </a:p>
          <a:p>
            <a:r>
              <a:rPr lang="en-US" dirty="0" smtClean="0"/>
              <a:t>A </a:t>
            </a:r>
            <a:r>
              <a:rPr lang="en-US" dirty="0"/>
              <a:t>user process that causes a trap causes </a:t>
            </a:r>
            <a:r>
              <a:rPr lang="en-US" dirty="0" smtClean="0"/>
              <a:t>a protection </a:t>
            </a:r>
            <a:r>
              <a:rPr lang="en-US" dirty="0"/>
              <a:t>domain crossing. </a:t>
            </a:r>
            <a:endParaRPr lang="en-US" dirty="0" smtClean="0">
              <a:effectLst/>
            </a:endParaRPr>
          </a:p>
          <a:p>
            <a:r>
              <a:rPr lang="en-US" dirty="0"/>
              <a:t>A trap that happens while the kernel is already running, does not cause a domain crossing.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 over the code!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83607" y="2425468"/>
            <a:ext cx="843609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kern/arch/</a:t>
            </a:r>
            <a:r>
              <a:rPr lang="en-US" sz="32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mips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/</a:t>
            </a:r>
            <a:r>
              <a:rPr lang="en-US" sz="32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locore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/exception-mips1.S</a:t>
            </a:r>
          </a:p>
          <a:p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kern/arch/</a:t>
            </a:r>
            <a:r>
              <a:rPr lang="en-US" sz="3200" dirty="0" err="1">
                <a:latin typeface="American Typewriter" charset="0"/>
                <a:ea typeface="American Typewriter" charset="0"/>
                <a:cs typeface="American Typewriter" charset="0"/>
              </a:rPr>
              <a:t>mips</a:t>
            </a: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/</a:t>
            </a:r>
            <a:r>
              <a:rPr lang="en-US" sz="3200" dirty="0" err="1">
                <a:latin typeface="American Typewriter" charset="0"/>
                <a:ea typeface="American Typewriter" charset="0"/>
                <a:cs typeface="American Typewriter" charset="0"/>
              </a:rPr>
              <a:t>locore</a:t>
            </a: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/</a:t>
            </a:r>
            <a:r>
              <a:rPr lang="en-US" sz="3200" dirty="0" err="1">
                <a:latin typeface="American Typewriter" charset="0"/>
                <a:ea typeface="American Typewriter" charset="0"/>
                <a:cs typeface="American Typewriter" charset="0"/>
              </a:rPr>
              <a:t>trap.c</a:t>
            </a: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</a:p>
          <a:p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kern/arch/</a:t>
            </a:r>
            <a:r>
              <a:rPr lang="en-US" sz="3200" dirty="0" err="1">
                <a:latin typeface="American Typewriter" charset="0"/>
                <a:ea typeface="American Typewriter" charset="0"/>
                <a:cs typeface="American Typewriter" charset="0"/>
              </a:rPr>
              <a:t>mips</a:t>
            </a: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/</a:t>
            </a:r>
            <a:r>
              <a:rPr lang="en-US" sz="3200" dirty="0" err="1">
                <a:latin typeface="American Typewriter" charset="0"/>
                <a:ea typeface="American Typewriter" charset="0"/>
                <a:cs typeface="American Typewriter" charset="0"/>
              </a:rPr>
              <a:t>syscall</a:t>
            </a: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/</a:t>
            </a:r>
            <a:r>
              <a:rPr lang="en-US" sz="3200" dirty="0" err="1">
                <a:latin typeface="American Typewriter" charset="0"/>
                <a:ea typeface="American Typewriter" charset="0"/>
                <a:cs typeface="American Typewriter" charset="0"/>
              </a:rPr>
              <a:t>syscall.c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/>
            </a:r>
            <a:br>
              <a:rPr lang="en-US" sz="3200" dirty="0">
                <a:latin typeface="Apple Symbols" charset="0"/>
                <a:ea typeface="Apple Symbols" charset="0"/>
                <a:cs typeface="Apple Symbols" charset="0"/>
              </a:rPr>
            </a:br>
            <a:endParaRPr lang="en-US" sz="3200" dirty="0">
              <a:latin typeface="Apple Symbols" charset="0"/>
              <a:ea typeface="Apple Symbols" charset="0"/>
              <a:cs typeface="Apple Symbols" charset="0"/>
            </a:endParaRPr>
          </a:p>
          <a:p>
            <a:endParaRPr lang="en-US" sz="3200" dirty="0">
              <a:latin typeface="Apple Symbols" charset="0"/>
              <a:ea typeface="Apple Symbols" charset="0"/>
              <a:cs typeface="Apple Symbo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Kernel Do on a Trap?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kernel has to find a stack on which to run.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you were already in the kernel, the stack you use is the same as the one on which you were running.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you were running in </a:t>
            </a:r>
            <a:r>
              <a:rPr lang="en-US" dirty="0" err="1"/>
              <a:t>userland</a:t>
            </a:r>
            <a:r>
              <a:rPr lang="en-US" dirty="0"/>
              <a:t>, then you have to find a stack on which to </a:t>
            </a:r>
            <a:r>
              <a:rPr lang="en-US" dirty="0" smtClean="0"/>
              <a:t>run.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Why can’t we just use the user-level stack? </a:t>
            </a:r>
          </a:p>
          <a:p>
            <a:pPr lvl="1"/>
            <a:r>
              <a:rPr lang="en-US" dirty="0" smtClean="0"/>
              <a:t>Implication</a:t>
            </a:r>
            <a:r>
              <a:rPr lang="en-US" dirty="0"/>
              <a:t>: every </a:t>
            </a:r>
            <a:r>
              <a:rPr lang="en-US" dirty="0" smtClean="0"/>
              <a:t>kernel-supported </a:t>
            </a:r>
            <a:r>
              <a:rPr lang="en-US" dirty="0"/>
              <a:t>user level thread has a corresponding kernel </a:t>
            </a:r>
            <a:r>
              <a:rPr lang="en-US" dirty="0" smtClean="0"/>
              <a:t>stack.</a:t>
            </a:r>
          </a:p>
          <a:p>
            <a:r>
              <a:rPr lang="en-US" dirty="0" smtClean="0"/>
              <a:t>Before </a:t>
            </a:r>
            <a:r>
              <a:rPr lang="en-US" dirty="0"/>
              <a:t>doing anything else, the kernel has to save state </a:t>
            </a:r>
          </a:p>
          <a:p>
            <a:r>
              <a:rPr lang="en-US" dirty="0" smtClean="0"/>
              <a:t>We’ll </a:t>
            </a:r>
            <a:r>
              <a:rPr lang="en-US" dirty="0"/>
              <a:t>go through this in detail in a few slides. </a:t>
            </a:r>
          </a:p>
          <a:p>
            <a:r>
              <a:rPr lang="en-US" dirty="0" smtClean="0"/>
              <a:t>Figure </a:t>
            </a:r>
            <a:r>
              <a:rPr lang="en-US" dirty="0"/>
              <a:t>out what caused the trap.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357" y="5443647"/>
            <a:ext cx="1494886" cy="14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Switch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3883068"/>
            <a:ext cx="10515600" cy="2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139869" y="1834238"/>
            <a:ext cx="3983277" cy="1465545"/>
            <a:chOff x="3883068" y="1866378"/>
            <a:chExt cx="3983277" cy="1465545"/>
          </a:xfrm>
        </p:grpSpPr>
        <p:sp>
          <p:nvSpPr>
            <p:cNvPr id="4" name="Rounded Rectangle 3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09576" y="1898921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User address space</a:t>
              </a: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3067" y="4348619"/>
            <a:ext cx="3983277" cy="1465545"/>
            <a:chOff x="3883067" y="4348619"/>
            <a:chExt cx="3983277" cy="1465545"/>
          </a:xfrm>
        </p:grpSpPr>
        <p:sp>
          <p:nvSpPr>
            <p:cNvPr id="5" name="Rounded Rectangle 4"/>
            <p:cNvSpPr/>
            <p:nvPr/>
          </p:nvSpPr>
          <p:spPr>
            <a:xfrm>
              <a:off x="3883067" y="4348619"/>
              <a:ext cx="3983277" cy="14655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9576" y="4367548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Kernel address space</a:t>
              </a:r>
              <a:endParaRPr lang="en-US" dirty="0"/>
            </a:p>
          </p:txBody>
        </p:sp>
      </p:grpSp>
      <p:cxnSp>
        <p:nvCxnSpPr>
          <p:cNvPr id="13" name="Curved Connector 12"/>
          <p:cNvCxnSpPr/>
          <p:nvPr/>
        </p:nvCxnSpPr>
        <p:spPr>
          <a:xfrm rot="5400000">
            <a:off x="2606151" y="2534884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4485054" y="5032522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>
            <a:off x="6160619" y="5040872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628356" y="1824719"/>
            <a:ext cx="3983277" cy="1465545"/>
            <a:chOff x="3883068" y="1866378"/>
            <a:chExt cx="3983277" cy="1465545"/>
          </a:xfrm>
        </p:grpSpPr>
        <p:sp>
          <p:nvSpPr>
            <p:cNvPr id="21" name="Rounded Rectangle 20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09576" y="1898921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User address space</a:t>
              </a:r>
              <a:endParaRPr lang="en-US"/>
            </a:p>
          </p:txBody>
        </p:sp>
      </p:grpSp>
      <p:cxnSp>
        <p:nvCxnSpPr>
          <p:cNvPr id="23" name="Curved Connector 22"/>
          <p:cNvCxnSpPr/>
          <p:nvPr/>
        </p:nvCxnSpPr>
        <p:spPr>
          <a:xfrm rot="5400000">
            <a:off x="8094638" y="2525365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26699" y="1391567"/>
            <a:ext cx="2582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Process 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441291" y="1391994"/>
            <a:ext cx="2582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Process 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from one thread of execution to another. </a:t>
            </a:r>
          </a:p>
          <a:p>
            <a:r>
              <a:rPr lang="en-US" dirty="0" smtClean="0"/>
              <a:t>Does </a:t>
            </a:r>
            <a:r>
              <a:rPr lang="en-US" dirty="0"/>
              <a:t>not require a change of protection </a:t>
            </a:r>
            <a:r>
              <a:rPr lang="en-US" dirty="0" smtClean="0"/>
              <a:t>domain.</a:t>
            </a:r>
          </a:p>
          <a:p>
            <a:r>
              <a:rPr lang="en-US" dirty="0" smtClean="0"/>
              <a:t>Continue </a:t>
            </a:r>
            <a:r>
              <a:rPr lang="en-US" dirty="0"/>
              <a:t>running in the same address </a:t>
            </a:r>
            <a:r>
              <a:rPr lang="en-US" dirty="0" smtClean="0"/>
              <a:t>space.</a:t>
            </a:r>
          </a:p>
          <a:p>
            <a:r>
              <a:rPr lang="en-US" dirty="0" smtClean="0"/>
              <a:t>Can </a:t>
            </a:r>
            <a:r>
              <a:rPr lang="en-US" dirty="0"/>
              <a:t>change threads in user mode or in supervisor mode.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Switch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3883068"/>
            <a:ext cx="10515600" cy="2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139869" y="1834238"/>
            <a:ext cx="3983277" cy="1465545"/>
            <a:chOff x="3883068" y="1866378"/>
            <a:chExt cx="3983277" cy="1465545"/>
          </a:xfrm>
        </p:grpSpPr>
        <p:sp>
          <p:nvSpPr>
            <p:cNvPr id="4" name="Rounded Rectangle 3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09576" y="1898921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User address space</a:t>
              </a: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3067" y="4348619"/>
            <a:ext cx="3983277" cy="1465545"/>
            <a:chOff x="3883067" y="4348619"/>
            <a:chExt cx="3983277" cy="1465545"/>
          </a:xfrm>
        </p:grpSpPr>
        <p:sp>
          <p:nvSpPr>
            <p:cNvPr id="5" name="Rounded Rectangle 4"/>
            <p:cNvSpPr/>
            <p:nvPr/>
          </p:nvSpPr>
          <p:spPr>
            <a:xfrm>
              <a:off x="3883067" y="4348619"/>
              <a:ext cx="3983277" cy="14655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9576" y="4367548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Kernel address space</a:t>
              </a:r>
              <a:endParaRPr lang="en-US" dirty="0"/>
            </a:p>
          </p:txBody>
        </p:sp>
      </p:grpSp>
      <p:cxnSp>
        <p:nvCxnSpPr>
          <p:cNvPr id="13" name="Curved Connector 12"/>
          <p:cNvCxnSpPr/>
          <p:nvPr/>
        </p:nvCxnSpPr>
        <p:spPr>
          <a:xfrm rot="5400000">
            <a:off x="2606151" y="2534884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4485054" y="5032522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>
            <a:off x="6160619" y="5040872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628356" y="1824719"/>
            <a:ext cx="3983277" cy="1465545"/>
            <a:chOff x="3883068" y="1866378"/>
            <a:chExt cx="3983277" cy="1465545"/>
          </a:xfrm>
        </p:grpSpPr>
        <p:sp>
          <p:nvSpPr>
            <p:cNvPr id="21" name="Rounded Rectangle 20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09576" y="1898921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User address space</a:t>
              </a:r>
              <a:endParaRPr lang="en-US"/>
            </a:p>
          </p:txBody>
        </p:sp>
      </p:grpSp>
      <p:cxnSp>
        <p:nvCxnSpPr>
          <p:cNvPr id="23" name="Curved Connector 22"/>
          <p:cNvCxnSpPr/>
          <p:nvPr/>
        </p:nvCxnSpPr>
        <p:spPr>
          <a:xfrm rot="5400000">
            <a:off x="8094638" y="2525365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26699" y="1391567"/>
            <a:ext cx="2582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Process 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441291" y="1391994"/>
            <a:ext cx="2582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Process 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22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 Process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Change protection </a:t>
            </a:r>
            <a:r>
              <a:rPr lang="en-US" dirty="0" smtClean="0"/>
              <a:t>domain: user </a:t>
            </a:r>
            <a:r>
              <a:rPr lang="en-US" dirty="0"/>
              <a:t>to </a:t>
            </a:r>
            <a:r>
              <a:rPr lang="en-US" dirty="0" smtClean="0"/>
              <a:t>supervisor (kernel). </a:t>
            </a:r>
            <a:endParaRPr lang="en-US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</a:t>
            </a:r>
            <a:r>
              <a:rPr lang="en-US" dirty="0"/>
              <a:t>stacks: switch from using the user-level stack to using a kernel stack. </a:t>
            </a:r>
            <a:endParaRPr lang="en-US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Save </a:t>
            </a:r>
            <a:r>
              <a:rPr lang="en-US" dirty="0"/>
              <a:t>execution state (on kernel’s stack). </a:t>
            </a:r>
            <a:endParaRPr lang="en-US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</a:t>
            </a:r>
            <a:r>
              <a:rPr lang="en-US" dirty="0"/>
              <a:t>kernel stuff </a:t>
            </a:r>
            <a:endParaRPr lang="en-US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Kernel </a:t>
            </a:r>
            <a:r>
              <a:rPr lang="en-US" dirty="0"/>
              <a:t>thread switch </a:t>
            </a:r>
            <a:endParaRPr lang="en-US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Restore </a:t>
            </a:r>
            <a:r>
              <a:rPr lang="en-US" dirty="0"/>
              <a:t>user-level execution state </a:t>
            </a:r>
            <a:r>
              <a:rPr lang="en-US" dirty="0" smtClean="0"/>
              <a:t>of the new process</a:t>
            </a:r>
            <a:endParaRPr lang="en-US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</a:t>
            </a:r>
            <a:r>
              <a:rPr lang="en-US" dirty="0"/>
              <a:t>protection </a:t>
            </a:r>
            <a:r>
              <a:rPr lang="en-US" dirty="0" smtClean="0"/>
              <a:t>domain: from supervisor (kernel) </a:t>
            </a:r>
            <a:r>
              <a:rPr lang="en-US" dirty="0"/>
              <a:t>to </a:t>
            </a:r>
            <a:r>
              <a:rPr lang="en-US" dirty="0" smtClean="0"/>
              <a:t>user.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Domain Crossing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PC is saved into a special supervisor register.</a:t>
            </a:r>
          </a:p>
          <a:p>
            <a:r>
              <a:rPr lang="en-US" dirty="0" smtClean="0"/>
              <a:t>The status and cause registers (two other special </a:t>
            </a:r>
            <a:r>
              <a:rPr lang="en-US" dirty="0"/>
              <a:t>purpose registers) are set to reflect the details of the trap being </a:t>
            </a:r>
            <a:r>
              <a:rPr lang="en-US" dirty="0" smtClean="0"/>
              <a:t>processed.</a:t>
            </a:r>
          </a:p>
          <a:p>
            <a:r>
              <a:rPr lang="en-US" dirty="0" smtClean="0"/>
              <a:t>The processor switches into kernel mode with </a:t>
            </a:r>
            <a:r>
              <a:rPr lang="en-US" dirty="0"/>
              <a:t>interrupts </a:t>
            </a:r>
            <a:r>
              <a:rPr lang="en-US" dirty="0" smtClean="0"/>
              <a:t>disabled.</a:t>
            </a:r>
          </a:p>
          <a:p>
            <a:r>
              <a:rPr lang="en-US" i="1" dirty="0" smtClean="0"/>
              <a:t>The rest is done in software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50" y="3346450"/>
            <a:ext cx="1536700" cy="16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96" y="200142"/>
            <a:ext cx="10900138" cy="66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R3000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status register (CP0$12) with bits that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smtClean="0"/>
              <a:t>turn off interrupts;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smtClean="0"/>
              <a:t>put processor in supervisor mode;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smtClean="0"/>
              <a:t>indicate prior state (interrupts on/off; user/supervisor mode)</a:t>
            </a:r>
          </a:p>
          <a:p>
            <a:r>
              <a:rPr lang="en-US" dirty="0" smtClean="0"/>
              <a:t>Sets cause register (CP0$13) with: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smtClean="0"/>
              <a:t>what trap happened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smtClean="0"/>
              <a:t>bit indicating if you are in a branch delay slot</a:t>
            </a:r>
          </a:p>
          <a:p>
            <a:r>
              <a:rPr lang="en-US" dirty="0" smtClean="0"/>
              <a:t>Sets the exception PC (CP0$14) (address where </a:t>
            </a:r>
            <a:r>
              <a:rPr lang="en-US" dirty="0"/>
              <a:t>execution is to resume after we handle the </a:t>
            </a:r>
            <a:r>
              <a:rPr lang="en-US" dirty="0" smtClean="0"/>
              <a:t>trap)</a:t>
            </a:r>
          </a:p>
          <a:p>
            <a:r>
              <a:rPr lang="en-US" dirty="0" smtClean="0"/>
              <a:t>Sets the PC to the address of the appropriate </a:t>
            </a:r>
            <a:r>
              <a:rPr lang="en-US" dirty="0"/>
              <a:t>handler.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R3000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99788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Save whatever other state that must be saved! </a:t>
            </a:r>
            <a:endParaRPr lang="en-US" sz="3400" dirty="0" smtClean="0"/>
          </a:p>
          <a:p>
            <a:r>
              <a:rPr lang="en-US" sz="3400" dirty="0" smtClean="0"/>
              <a:t>Since </a:t>
            </a:r>
            <a:r>
              <a:rPr lang="en-US" sz="3400" dirty="0"/>
              <a:t>you need to be able to save the user registers and </a:t>
            </a:r>
            <a:r>
              <a:rPr lang="en-US" sz="3400" dirty="0" smtClean="0"/>
              <a:t>run various code, </a:t>
            </a:r>
            <a:r>
              <a:rPr lang="en-US" sz="3400" dirty="0"/>
              <a:t>there are two registers that the kernel is allowed to use in whatever way is necessary (without this, you couldn’t do anything). </a:t>
            </a:r>
            <a:endParaRPr lang="en-US" sz="3400" dirty="0" smtClean="0"/>
          </a:p>
          <a:p>
            <a:r>
              <a:rPr lang="en-US" sz="4000" dirty="0" smtClean="0"/>
              <a:t>In </a:t>
            </a:r>
            <a:r>
              <a:rPr lang="en-US" sz="4000" dirty="0"/>
              <a:t>assembly (</a:t>
            </a:r>
            <a:r>
              <a:rPr lang="en-US" sz="3400" dirty="0"/>
              <a:t>kern/arch/</a:t>
            </a:r>
            <a:r>
              <a:rPr lang="en-US" sz="3400" dirty="0" err="1"/>
              <a:t>mips</a:t>
            </a:r>
            <a:r>
              <a:rPr lang="en-US" sz="3400" dirty="0"/>
              <a:t>/</a:t>
            </a:r>
            <a:r>
              <a:rPr lang="en-US" sz="3400" dirty="0" err="1"/>
              <a:t>locore</a:t>
            </a:r>
            <a:r>
              <a:rPr lang="en-US" sz="3400" dirty="0"/>
              <a:t>/exception-mips1.S</a:t>
            </a:r>
            <a:r>
              <a:rPr lang="en-US" sz="4000" dirty="0"/>
              <a:t>) </a:t>
            </a:r>
            <a:endParaRPr lang="en-US" sz="3400" dirty="0" smtClean="0"/>
          </a:p>
          <a:p>
            <a:r>
              <a:rPr lang="en-US" sz="3400" dirty="0" smtClean="0"/>
              <a:t>Save </a:t>
            </a:r>
            <a:r>
              <a:rPr lang="en-US" sz="3400" dirty="0"/>
              <a:t>the previous stack pointer </a:t>
            </a:r>
            <a:endParaRPr lang="en-US" sz="3400" dirty="0" smtClean="0"/>
          </a:p>
          <a:p>
            <a:r>
              <a:rPr lang="en-US" sz="3400" dirty="0" smtClean="0"/>
              <a:t>Get </a:t>
            </a:r>
            <a:r>
              <a:rPr lang="en-US" sz="3400" dirty="0"/>
              <a:t>the status register </a:t>
            </a:r>
            <a:endParaRPr lang="en-US" sz="3400" dirty="0" smtClean="0"/>
          </a:p>
          <a:p>
            <a:r>
              <a:rPr lang="en-US" sz="3400" dirty="0" smtClean="0"/>
              <a:t>If </a:t>
            </a:r>
            <a:r>
              <a:rPr lang="en-US" sz="3400" dirty="0"/>
              <a:t>we were in user mode: </a:t>
            </a:r>
            <a:endParaRPr lang="en-US" sz="3400" dirty="0" smtClean="0"/>
          </a:p>
          <a:p>
            <a:pPr lvl="1"/>
            <a:r>
              <a:rPr lang="en-US" sz="2600" dirty="0" smtClean="0"/>
              <a:t>Find </a:t>
            </a:r>
            <a:r>
              <a:rPr lang="en-US" sz="2600" dirty="0"/>
              <a:t>the appropriate kernel </a:t>
            </a:r>
            <a:r>
              <a:rPr lang="en-US" sz="2600" dirty="0" smtClean="0"/>
              <a:t>stack</a:t>
            </a:r>
          </a:p>
          <a:p>
            <a:r>
              <a:rPr lang="en-US" sz="3400" dirty="0" smtClean="0"/>
              <a:t>Get </a:t>
            </a:r>
            <a:r>
              <a:rPr lang="en-US" sz="3400" dirty="0"/>
              <a:t>the cause of the current trap </a:t>
            </a:r>
            <a:endParaRPr lang="en-US" sz="3400" dirty="0" smtClean="0"/>
          </a:p>
          <a:p>
            <a:r>
              <a:rPr lang="en-US" sz="3400" dirty="0" smtClean="0"/>
              <a:t>Create </a:t>
            </a:r>
            <a:r>
              <a:rPr lang="en-US" sz="3400" dirty="0"/>
              <a:t>a trap frame (on the kernel stack) that will contain </a:t>
            </a:r>
          </a:p>
          <a:p>
            <a:pPr lvl="1"/>
            <a:r>
              <a:rPr lang="en-US" sz="2600" dirty="0" smtClean="0"/>
              <a:t>General </a:t>
            </a:r>
            <a:r>
              <a:rPr lang="en-US" sz="2600" dirty="0"/>
              <a:t>registers </a:t>
            </a:r>
          </a:p>
          <a:p>
            <a:pPr lvl="1"/>
            <a:r>
              <a:rPr lang="en-US" sz="2600" dirty="0" smtClean="0"/>
              <a:t>Special </a:t>
            </a:r>
            <a:r>
              <a:rPr lang="en-US" sz="2600" dirty="0"/>
              <a:t>registers (status, cause) </a:t>
            </a:r>
            <a:endParaRPr lang="en-US" sz="2600" dirty="0" smtClean="0"/>
          </a:p>
          <a:p>
            <a:r>
              <a:rPr lang="en-US" sz="3400" dirty="0" smtClean="0"/>
              <a:t>Now</a:t>
            </a:r>
            <a:r>
              <a:rPr lang="en-US" sz="3400" dirty="0"/>
              <a:t>, call the trap handling code (in C).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357" y="5443647"/>
            <a:ext cx="1494886" cy="14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Upon entry into our </a:t>
            </a:r>
            <a:r>
              <a:rPr lang="en-US" dirty="0" err="1" smtClean="0"/>
              <a:t>syscall</a:t>
            </a:r>
            <a:r>
              <a:rPr lang="en-US" dirty="0" smtClean="0"/>
              <a:t> handler, we:</a:t>
            </a:r>
          </a:p>
          <a:p>
            <a:pPr lvl="1"/>
            <a:r>
              <a:rPr lang="en-US" dirty="0" smtClean="0"/>
              <a:t>Are in supervisor mode:</a:t>
            </a:r>
            <a:endParaRPr lang="en-US" dirty="0"/>
          </a:p>
          <a:p>
            <a:pPr lvl="1"/>
            <a:r>
              <a:rPr lang="en-US" dirty="0" smtClean="0"/>
              <a:t>Have saved away the process’s state </a:t>
            </a:r>
          </a:p>
          <a:p>
            <a:pPr lvl="1"/>
            <a:r>
              <a:rPr lang="en-US" dirty="0" smtClean="0"/>
              <a:t>System call details</a:t>
            </a:r>
            <a:endParaRPr lang="en-US" dirty="0"/>
          </a:p>
          <a:p>
            <a:r>
              <a:rPr lang="en-US" dirty="0" smtClean="0"/>
              <a:t>Where did we leave the arguments?</a:t>
            </a:r>
            <a:endParaRPr lang="en-US" dirty="0"/>
          </a:p>
          <a:p>
            <a:r>
              <a:rPr lang="en-US" dirty="0" smtClean="0"/>
              <a:t>How do we know which system call to execute</a:t>
            </a:r>
            <a:r>
              <a:rPr lang="en-US" dirty="0"/>
              <a:t>? </a:t>
            </a:r>
          </a:p>
          <a:p>
            <a:r>
              <a:rPr lang="en-US" dirty="0" smtClean="0"/>
              <a:t>Where do we return an error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smtClean="0"/>
              <a:t>Do we need to do anything special with the </a:t>
            </a:r>
            <a:r>
              <a:rPr lang="en-US" dirty="0"/>
              <a:t>arguments? </a:t>
            </a:r>
          </a:p>
          <a:p>
            <a:r>
              <a:rPr lang="en-US" dirty="0" smtClean="0"/>
              <a:t>Where does data referenced by an argument live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smtClean="0"/>
              <a:t>How do we get to it</a:t>
            </a:r>
            <a:r>
              <a:rPr lang="en-US" dirty="0"/>
              <a:t>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357" y="5443647"/>
            <a:ext cx="1494886" cy="14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Copyin</a:t>
            </a:r>
            <a:r>
              <a:rPr lang="en-US" dirty="0" smtClean="0"/>
              <a:t>/</a:t>
            </a:r>
            <a:r>
              <a:rPr lang="en-US" dirty="0" err="1" smtClean="0"/>
              <a:t>copyout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Processes that issue system calls with pointer arguments pose two </a:t>
            </a:r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items referenced reside in the process address space. </a:t>
            </a:r>
            <a:endParaRPr lang="en-US" dirty="0" smtClean="0"/>
          </a:p>
          <a:p>
            <a:pPr lvl="1"/>
            <a:r>
              <a:rPr lang="en-US" dirty="0" smtClean="0"/>
              <a:t>Those </a:t>
            </a:r>
            <a:r>
              <a:rPr lang="en-US" dirty="0"/>
              <a:t>pointers could be bad addresses.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kernels have some pair of routines that perform both of these functions.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OS/161 they are called: </a:t>
            </a:r>
            <a:r>
              <a:rPr lang="en-US" dirty="0" err="1"/>
              <a:t>copyin</a:t>
            </a:r>
            <a:r>
              <a:rPr lang="en-US" dirty="0"/>
              <a:t>, </a:t>
            </a:r>
            <a:r>
              <a:rPr lang="en-US" dirty="0" err="1"/>
              <a:t>copyout</a:t>
            </a:r>
            <a:r>
              <a:rPr lang="en-US" dirty="0"/>
              <a:t> </a:t>
            </a:r>
          </a:p>
          <a:p>
            <a:r>
              <a:rPr lang="en-US" dirty="0" smtClean="0"/>
              <a:t>Find </a:t>
            </a:r>
            <a:r>
              <a:rPr lang="en-US" dirty="0" err="1" smtClean="0"/>
              <a:t>copyin</a:t>
            </a:r>
            <a:r>
              <a:rPr lang="en-US" dirty="0" smtClean="0"/>
              <a:t>/</a:t>
            </a:r>
            <a:r>
              <a:rPr lang="en-US" dirty="0" err="1" smtClean="0"/>
              <a:t>copyout</a:t>
            </a:r>
            <a:r>
              <a:rPr lang="en-US" dirty="0" smtClean="0"/>
              <a:t> in OS/161 and explain how they work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114" y="5443647"/>
            <a:ext cx="1494886" cy="14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024"/>
            <a:ext cx="10515600" cy="567493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does the kernel distinguish between the system call and another trap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Where </a:t>
            </a:r>
            <a:r>
              <a:rPr lang="en-US" dirty="0" smtClean="0"/>
              <a:t>do we use </a:t>
            </a:r>
            <a:r>
              <a:rPr lang="en-US" dirty="0"/>
              <a:t>the </a:t>
            </a:r>
            <a:r>
              <a:rPr lang="en-US" dirty="0" smtClean="0"/>
              <a:t>previously saved </a:t>
            </a:r>
            <a:r>
              <a:rPr lang="en-US" dirty="0" err="1" smtClean="0"/>
              <a:t>trapframe</a:t>
            </a:r>
            <a:r>
              <a:rPr lang="en-US" dirty="0" smtClean="0"/>
              <a:t> to </a:t>
            </a:r>
            <a:r>
              <a:rPr lang="en-US" dirty="0"/>
              <a:t>restore </a:t>
            </a:r>
            <a:r>
              <a:rPr lang="en-US" dirty="0" smtClean="0"/>
              <a:t>an execution </a:t>
            </a:r>
            <a:r>
              <a:rPr lang="en-US" dirty="0"/>
              <a:t>context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function implements the system call dispatcher – the code that decides what system call to invoke based on the properties of the trap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you access the argument on the stack once you know its address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are system calls invoked from user level?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kern/arch/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mips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/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locore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/exception-mips1.S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kern/arch/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mips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/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locore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/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trap.c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kern/arch/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mips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/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syscall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/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syscall.c</a:t>
            </a:r>
            <a:endParaRPr lang="en-US" dirty="0" smtClean="0"/>
          </a:p>
          <a:p>
            <a:r>
              <a:rPr lang="en-US" dirty="0"/>
              <a:t>Hint: take a look inside </a:t>
            </a:r>
            <a:r>
              <a:rPr lang="en-US" dirty="0" err="1"/>
              <a:t>gensyscalls.sh</a:t>
            </a:r>
            <a:endParaRPr lang="en-US" dirty="0"/>
          </a:p>
          <a:p>
            <a:r>
              <a:rPr lang="en-US" dirty="0"/>
              <a:t>Then find </a:t>
            </a:r>
            <a:r>
              <a:rPr lang="en-US" dirty="0" err="1"/>
              <a:t>syscalls.S</a:t>
            </a:r>
            <a:r>
              <a:rPr lang="en-US" dirty="0"/>
              <a:t> somewhere in the </a:t>
            </a:r>
            <a:r>
              <a:rPr lang="en-US" dirty="0" err="1"/>
              <a:t>src</a:t>
            </a:r>
            <a:r>
              <a:rPr lang="en-US" dirty="0"/>
              <a:t>/build directory.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357" y="5443647"/>
            <a:ext cx="1494886" cy="14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kernel distinguish between the system call and another trap?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It gets the trap type from a “cause” register.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System calls invoke different instructions than other traps, so a different exception handler is invoked.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All traps are handled the same way in the kernel.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It’s </a:t>
            </a:r>
            <a:r>
              <a:rPr lang="en-US" sz="3200" dirty="0" smtClean="0"/>
              <a:t>an </a:t>
            </a:r>
            <a:r>
              <a:rPr lang="en-US" sz="3200" dirty="0" smtClean="0"/>
              <a:t>argument to </a:t>
            </a:r>
            <a:r>
              <a:rPr lang="en-US" sz="3200" dirty="0" err="1" smtClean="0"/>
              <a:t>common_exception</a:t>
            </a:r>
            <a:r>
              <a:rPr lang="en-US" sz="3200" dirty="0" smtClean="0"/>
              <a:t>()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Crossing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the privilege at which the processor is </a:t>
            </a:r>
            <a:r>
              <a:rPr lang="en-US" dirty="0" smtClean="0"/>
              <a:t>executing.</a:t>
            </a:r>
          </a:p>
          <a:p>
            <a:r>
              <a:rPr lang="en-US" dirty="0" smtClean="0"/>
              <a:t>Can </a:t>
            </a:r>
            <a:r>
              <a:rPr lang="en-US" dirty="0"/>
              <a:t>change from user to </a:t>
            </a:r>
            <a:r>
              <a:rPr lang="en-US" dirty="0" smtClean="0"/>
              <a:t>supervisor.</a:t>
            </a:r>
          </a:p>
          <a:p>
            <a:r>
              <a:rPr lang="en-US" dirty="0" smtClean="0"/>
              <a:t>Can </a:t>
            </a:r>
            <a:r>
              <a:rPr lang="en-US" dirty="0"/>
              <a:t>change from supervisor to user. </a:t>
            </a:r>
          </a:p>
          <a:p>
            <a:r>
              <a:rPr lang="en-US" dirty="0" smtClean="0"/>
              <a:t>Requires </a:t>
            </a:r>
            <a:r>
              <a:rPr lang="en-US" dirty="0"/>
              <a:t>a trap or return from trap. </a:t>
            </a:r>
          </a:p>
          <a:p>
            <a:r>
              <a:rPr lang="en-US" dirty="0" smtClean="0"/>
              <a:t>Requires </a:t>
            </a:r>
            <a:r>
              <a:rPr lang="en-US" dirty="0"/>
              <a:t>an address space change (either user to kernel or kernel to user)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use the previously saved </a:t>
            </a:r>
            <a:r>
              <a:rPr lang="en-US" dirty="0" err="1"/>
              <a:t>trapframe</a:t>
            </a:r>
            <a:r>
              <a:rPr lang="en-US" dirty="0"/>
              <a:t> to restore an execution context?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 </a:t>
            </a:r>
            <a:r>
              <a:rPr lang="en-US" dirty="0" err="1" smtClean="0"/>
              <a:t>syscall</a:t>
            </a:r>
            <a:r>
              <a:rPr lang="en-US" dirty="0" smtClean="0"/>
              <a:t>()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 </a:t>
            </a:r>
            <a:r>
              <a:rPr lang="en-US" dirty="0" err="1" smtClean="0"/>
              <a:t>exception_return</a:t>
            </a:r>
            <a:r>
              <a:rPr lang="en-US" dirty="0" smtClean="0"/>
              <a:t>()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 </a:t>
            </a:r>
            <a:r>
              <a:rPr lang="en-US" dirty="0" err="1" smtClean="0"/>
              <a:t>thread_switch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function implements the system call dispatcher – the code that decides what system call to invoke based on the properties of the trap?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mips_trap</a:t>
            </a:r>
            <a:r>
              <a:rPr lang="en-US" dirty="0" smtClean="0"/>
              <a:t>()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common_exception</a:t>
            </a:r>
            <a:r>
              <a:rPr lang="en-US" dirty="0" smtClean="0"/>
              <a:t>()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syscall</a:t>
            </a:r>
            <a:r>
              <a:rPr lang="en-US" dirty="0" smtClean="0"/>
              <a:t>()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syscall_dispatch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system calls get the arguments?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From registers a0-a3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From the </a:t>
            </a:r>
            <a:r>
              <a:rPr lang="en-US" dirty="0" err="1" smtClean="0"/>
              <a:t>trapframe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From registers a0-a3 and from the stack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From the stack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They are passed to </a:t>
            </a:r>
            <a:r>
              <a:rPr lang="en-US" dirty="0" err="1" smtClean="0"/>
              <a:t>syscall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locate an argument that’s not in a register?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best way to </a:t>
            </a:r>
            <a:r>
              <a:rPr lang="en-US" dirty="0"/>
              <a:t>access arguments in user level </a:t>
            </a:r>
            <a:r>
              <a:rPr lang="en-US" dirty="0" smtClean="0"/>
              <a:t>memory </a:t>
            </a:r>
            <a:r>
              <a:rPr lang="en-US" dirty="0" smtClean="0"/>
              <a:t>once </a:t>
            </a:r>
            <a:r>
              <a:rPr lang="en-US" dirty="0" smtClean="0"/>
              <a:t>you know </a:t>
            </a:r>
            <a:r>
              <a:rPr lang="en-US" dirty="0" smtClean="0"/>
              <a:t>their addresses?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You simply dereference the </a:t>
            </a:r>
            <a:r>
              <a:rPr lang="en-US" dirty="0" smtClean="0"/>
              <a:t>pointers. </a:t>
            </a:r>
            <a:r>
              <a:rPr lang="en-US" dirty="0" smtClean="0"/>
              <a:t>The kernel can freely access user memory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You use special routines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You need to copy the values into registers first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system calls invoked from user level?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Hint: take a look inside </a:t>
            </a:r>
            <a:r>
              <a:rPr lang="en-US" dirty="0" err="1" smtClean="0"/>
              <a:t>gensyscalls.sh</a:t>
            </a:r>
            <a:endParaRPr lang="en-US" dirty="0" smtClean="0"/>
          </a:p>
          <a:p>
            <a:r>
              <a:rPr lang="en-US" dirty="0" smtClean="0"/>
              <a:t>Then find </a:t>
            </a:r>
            <a:r>
              <a:rPr lang="en-US" dirty="0" err="1" smtClean="0"/>
              <a:t>syscalls.S</a:t>
            </a:r>
            <a:r>
              <a:rPr lang="en-US" dirty="0" smtClean="0"/>
              <a:t> somewhere in the </a:t>
            </a:r>
            <a:r>
              <a:rPr lang="en-US" dirty="0" err="1" smtClean="0"/>
              <a:t>src</a:t>
            </a:r>
            <a:r>
              <a:rPr lang="en-US" dirty="0" smtClean="0"/>
              <a:t>/build directory.</a:t>
            </a:r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kernel developer manually writes code in a user-level library for each new system call.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When you build user-level libraries stubs for system calls are generated automatically based on a header file.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Invocation of a system all is automatically translated into the right instruction by the hardware.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from execution in one (user) process to execution in another (user) process. </a:t>
            </a:r>
          </a:p>
          <a:p>
            <a:r>
              <a:rPr lang="en-US" dirty="0" smtClean="0"/>
              <a:t>Requires </a:t>
            </a:r>
            <a:r>
              <a:rPr lang="en-US" dirty="0"/>
              <a:t>two domain crossings + a thread switch in the kernel.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Usage </a:t>
            </a:r>
            <a:r>
              <a:rPr lang="en-US" dirty="0"/>
              <a:t>varies </a:t>
            </a:r>
          </a:p>
          <a:p>
            <a:r>
              <a:rPr lang="en-US" dirty="0" smtClean="0"/>
              <a:t>Sometimes </a:t>
            </a:r>
            <a:r>
              <a:rPr lang="en-US" dirty="0"/>
              <a:t>used for either thread or process switch. </a:t>
            </a:r>
          </a:p>
          <a:p>
            <a:r>
              <a:rPr lang="en-US" dirty="0" smtClean="0"/>
              <a:t>Sometimes </a:t>
            </a:r>
            <a:r>
              <a:rPr lang="en-US" dirty="0"/>
              <a:t>used to mean only process switch. </a:t>
            </a:r>
          </a:p>
          <a:p>
            <a:r>
              <a:rPr lang="en-US" dirty="0" smtClean="0"/>
              <a:t>Every </a:t>
            </a:r>
            <a:r>
              <a:rPr lang="en-US" dirty="0"/>
              <a:t>once in a while used to mean domain crossing. </a:t>
            </a:r>
            <a:endParaRPr lang="en-US" dirty="0" smtClean="0">
              <a:effectLst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57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 thread switch require domain crossing?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Depends on the thread implementation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User-Level Thread Switch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3883068"/>
            <a:ext cx="10515600" cy="2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3068" y="1866378"/>
            <a:ext cx="3983277" cy="1465545"/>
            <a:chOff x="3883068" y="1866378"/>
            <a:chExt cx="3983277" cy="1465545"/>
          </a:xfrm>
        </p:grpSpPr>
        <p:sp>
          <p:nvSpPr>
            <p:cNvPr id="4" name="Rounded Rectangle 3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4630" y="1916482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User address space</a:t>
              </a: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3067" y="4348619"/>
            <a:ext cx="3983277" cy="1465545"/>
            <a:chOff x="3883067" y="4348619"/>
            <a:chExt cx="3983277" cy="1465545"/>
          </a:xfrm>
        </p:grpSpPr>
        <p:sp>
          <p:nvSpPr>
            <p:cNvPr id="5" name="Rounded Rectangle 4"/>
            <p:cNvSpPr/>
            <p:nvPr/>
          </p:nvSpPr>
          <p:spPr>
            <a:xfrm>
              <a:off x="3883067" y="4348619"/>
              <a:ext cx="3983277" cy="14655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9576" y="4367548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Kernel address space</a:t>
              </a:r>
              <a:endParaRPr lang="en-US" dirty="0"/>
            </a:p>
          </p:txBody>
        </p:sp>
      </p:grpSp>
      <p:cxnSp>
        <p:nvCxnSpPr>
          <p:cNvPr id="13" name="Curved Connector 12"/>
          <p:cNvCxnSpPr/>
          <p:nvPr/>
        </p:nvCxnSpPr>
        <p:spPr>
          <a:xfrm rot="5400000">
            <a:off x="4485054" y="2557088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6340990" y="2559176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5378576" y="5003834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User-Level Thread Switch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3883068"/>
            <a:ext cx="10515600" cy="2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3068" y="1866378"/>
            <a:ext cx="3983277" cy="1465545"/>
            <a:chOff x="3883068" y="1866378"/>
            <a:chExt cx="3983277" cy="1465545"/>
          </a:xfrm>
        </p:grpSpPr>
        <p:sp>
          <p:nvSpPr>
            <p:cNvPr id="4" name="Rounded Rectangle 3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4630" y="1916482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User address space</a:t>
              </a: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3067" y="4348619"/>
            <a:ext cx="3983277" cy="1465545"/>
            <a:chOff x="3883067" y="4348619"/>
            <a:chExt cx="3983277" cy="1465545"/>
          </a:xfrm>
        </p:grpSpPr>
        <p:sp>
          <p:nvSpPr>
            <p:cNvPr id="5" name="Rounded Rectangle 4"/>
            <p:cNvSpPr/>
            <p:nvPr/>
          </p:nvSpPr>
          <p:spPr>
            <a:xfrm>
              <a:off x="3883067" y="4348619"/>
              <a:ext cx="3983277" cy="14655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9576" y="4367548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Kernel address space</a:t>
              </a:r>
              <a:endParaRPr lang="en-US" dirty="0"/>
            </a:p>
          </p:txBody>
        </p:sp>
      </p:grpSp>
      <p:cxnSp>
        <p:nvCxnSpPr>
          <p:cNvPr id="13" name="Curved Connector 12"/>
          <p:cNvCxnSpPr/>
          <p:nvPr/>
        </p:nvCxnSpPr>
        <p:spPr>
          <a:xfrm rot="5400000">
            <a:off x="4485054" y="2557088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6340990" y="2559176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5378576" y="5003834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5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77191</TotalTime>
  <Words>1718</Words>
  <Application>Microsoft Macintosh PowerPoint</Application>
  <PresentationFormat>Widescreen</PresentationFormat>
  <Paragraphs>261</Paragraphs>
  <Slides>45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American Typewriter</vt:lpstr>
      <vt:lpstr>Apple Symbols</vt:lpstr>
      <vt:lpstr>Calibri</vt:lpstr>
      <vt:lpstr>Calibri Light</vt:lpstr>
      <vt:lpstr>Arial</vt:lpstr>
      <vt:lpstr>Office Theme</vt:lpstr>
      <vt:lpstr>Trap Handling, Domain Crossing, Interrupts, Processes/Threads</vt:lpstr>
      <vt:lpstr>Outline</vt:lpstr>
      <vt:lpstr>Thread Switch</vt:lpstr>
      <vt:lpstr>Domain Crossing</vt:lpstr>
      <vt:lpstr>Process Switch</vt:lpstr>
      <vt:lpstr>Context switch</vt:lpstr>
      <vt:lpstr>Does a thread switch require domain crossing? </vt:lpstr>
      <vt:lpstr>User-Level Thread Switch</vt:lpstr>
      <vt:lpstr>User-Level Thread Switch</vt:lpstr>
      <vt:lpstr>Kernel-Supported Thread Switch</vt:lpstr>
      <vt:lpstr>Kernel-Supported Thread Switch</vt:lpstr>
      <vt:lpstr>Processes and Threads</vt:lpstr>
      <vt:lpstr>Address space of a multithreaded process</vt:lpstr>
      <vt:lpstr>Single-threaded Address Space</vt:lpstr>
      <vt:lpstr>Multithreaded process address space</vt:lpstr>
      <vt:lpstr>Implementing threads</vt:lpstr>
      <vt:lpstr>Kernel-level Threads</vt:lpstr>
      <vt:lpstr>Switching threads within a process</vt:lpstr>
      <vt:lpstr>User-level Threads </vt:lpstr>
      <vt:lpstr>User-level Thread Management </vt:lpstr>
      <vt:lpstr>Setjmp/Longjmp example</vt:lpstr>
      <vt:lpstr>Pros and cons of the two thread types</vt:lpstr>
      <vt:lpstr>Properties of domain crossing on MIPS R3000 (and similar hardware): which statements are true?</vt:lpstr>
      <vt:lpstr>Causes of a trap? Which statements are true?</vt:lpstr>
      <vt:lpstr>Crossing Protection Domain</vt:lpstr>
      <vt:lpstr>What Causes a Trap?</vt:lpstr>
      <vt:lpstr>Let’s go over the code!</vt:lpstr>
      <vt:lpstr>What Does the Kernel Do on a Trap? </vt:lpstr>
      <vt:lpstr>Process Switch</vt:lpstr>
      <vt:lpstr>Process Switch</vt:lpstr>
      <vt:lpstr>Summarize Process Switch</vt:lpstr>
      <vt:lpstr>MIPS Domain Crossing</vt:lpstr>
      <vt:lpstr>PowerPoint Presentation</vt:lpstr>
      <vt:lpstr>MIPS R3000 Hardware</vt:lpstr>
      <vt:lpstr>MIPS R3000 Software</vt:lpstr>
      <vt:lpstr>System calls</vt:lpstr>
      <vt:lpstr>Copyin/copyout</vt:lpstr>
      <vt:lpstr>PowerPoint Presentation</vt:lpstr>
      <vt:lpstr>How does the kernel distinguish between the system call and another trap?</vt:lpstr>
      <vt:lpstr>Where do we use the previously saved trapframe to restore an execution context?</vt:lpstr>
      <vt:lpstr>What function implements the system call dispatcher – the code that decides what system call to invoke based on the properties of the trap?</vt:lpstr>
      <vt:lpstr>Where do system calls get the arguments?</vt:lpstr>
      <vt:lpstr>How would you locate an argument that’s not in a register?</vt:lpstr>
      <vt:lpstr>What is the best way to access arguments in user level memory once you know their addresses?</vt:lpstr>
      <vt:lpstr>How are system calls invoked from user level? 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Trap Handling, Domain Crossing, Interrupts</dc:title>
  <dc:creator>Microsoft Office User</dc:creator>
  <cp:lastModifiedBy>Alexandra Fedorova</cp:lastModifiedBy>
  <cp:revision>50</cp:revision>
  <dcterms:created xsi:type="dcterms:W3CDTF">2015-12-10T02:56:54Z</dcterms:created>
  <dcterms:modified xsi:type="dcterms:W3CDTF">2018-10-11T21:54:02Z</dcterms:modified>
</cp:coreProperties>
</file>