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7" r:id="rId6"/>
    <p:sldId id="261" r:id="rId7"/>
    <p:sldId id="262" r:id="rId8"/>
    <p:sldId id="263" r:id="rId9"/>
    <p:sldId id="273" r:id="rId10"/>
    <p:sldId id="274" r:id="rId11"/>
    <p:sldId id="272" r:id="rId12"/>
    <p:sldId id="264" r:id="rId13"/>
    <p:sldId id="265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3"/>
    <p:restoredTop sz="85952"/>
  </p:normalViewPr>
  <p:slideViewPr>
    <p:cSldViewPr snapToGrid="0" snapToObjects="1">
      <p:cViewPr varScale="1">
        <p:scale>
          <a:sx n="107" d="100"/>
          <a:sy n="107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E8E9-95D9-9A4C-ACE2-5AAB42D43C04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E21C8-164F-EF4C-A15C-17C931037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poll: who wants</a:t>
            </a:r>
            <a:r>
              <a:rPr lang="en-US" baseline="0" dirty="0"/>
              <a:t> to be a hardware engineer, software engineer, scientist (go to grad school)?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E21C8-164F-EF4C-A15C-17C931037D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2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7E2EE-B61C-4A66-B99E-ADB0DD5A1B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8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Hardware: </a:t>
            </a:r>
          </a:p>
          <a:p>
            <a:pPr lvl="1"/>
            <a:r>
              <a:rPr lang="en-CA" dirty="0"/>
              <a:t>Not trivial to just make it more power efficient</a:t>
            </a:r>
          </a:p>
          <a:p>
            <a:pPr lvl="1"/>
            <a:r>
              <a:rPr lang="en-CA" dirty="0"/>
              <a:t>Use less voltage, but must also lower frequency – lower performance, need to use it for longer time. Leakage power increases.</a:t>
            </a:r>
          </a:p>
          <a:p>
            <a:pPr lvl="1"/>
            <a:r>
              <a:rPr lang="en-CA" dirty="0"/>
              <a:t>Need radical solutions:</a:t>
            </a:r>
          </a:p>
          <a:p>
            <a:pPr lvl="2"/>
            <a:r>
              <a:rPr lang="en-CA" dirty="0"/>
              <a:t>Completely new materials</a:t>
            </a:r>
          </a:p>
          <a:p>
            <a:pPr lvl="2"/>
            <a:r>
              <a:rPr lang="en-CA" dirty="0"/>
              <a:t>New organization of the CPU</a:t>
            </a:r>
          </a:p>
          <a:p>
            <a:pPr lvl="2"/>
            <a:r>
              <a:rPr lang="en-CA" dirty="0"/>
              <a:t>Challenge: requires radical changes to software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7E2EE-B61C-4A66-B99E-ADB0DD5A1B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1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43"/>
            <a:ext cx="10515600" cy="1325563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3"/>
            <a:ext cx="10515600" cy="4609420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7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C4A9-5DCC-DF4D-9BB0-22A1B6390020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7D53-D26E-5946-9DB8-49BC3DF0C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dn.wccftech.com/wp-content/uploads/2020/06/DDR4_2666_UDIMM_8G_D-740x572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upmem.com/wp-content/uploads/2020/05/image2.png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510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Technology Trends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or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Why Operating Systems are not a Solved Problem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9743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CPEN 331, UBC</a:t>
            </a:r>
          </a:p>
          <a:p>
            <a:r>
              <a:rPr lang="en-US" dirty="0"/>
              <a:t>Alexandra </a:t>
            </a:r>
            <a:r>
              <a:rPr lang="en-US" dirty="0" err="1"/>
              <a:t>Fedorova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35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Disaggregated memory?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08" y="1485409"/>
            <a:ext cx="1838981" cy="1838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18" y="1485408"/>
            <a:ext cx="1838981" cy="1838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27" y="1485407"/>
            <a:ext cx="1838981" cy="1838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12" y="1485406"/>
            <a:ext cx="1838981" cy="1838981"/>
          </a:xfrm>
          <a:prstGeom prst="rect">
            <a:avLst/>
          </a:prstGeom>
        </p:spPr>
      </p:pic>
      <p:pic>
        <p:nvPicPr>
          <p:cNvPr id="1026" name="Picture 2" descr="https://www.freeiconspng.com/uploads/ram-icon-png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14" y="5083444"/>
            <a:ext cx="1942472" cy="15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freeiconspng.com/uploads/ram-icon-png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92" y="5083443"/>
            <a:ext cx="1942472" cy="15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freeiconspng.com/uploads/ram-icon-png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79" y="5083443"/>
            <a:ext cx="1942472" cy="15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freeiconspng.com/uploads/ram-icon-png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2" y="5083443"/>
            <a:ext cx="1942472" cy="15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freeiconspng.com/uploads/ram-icon-png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665" y="5083443"/>
            <a:ext cx="1942472" cy="15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78" y="3218109"/>
            <a:ext cx="6536713" cy="26273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981" y="1210519"/>
            <a:ext cx="253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CPU nodes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314" y="4687758"/>
            <a:ext cx="253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Memory nodes/blades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2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disks are being replaced by SSDs.</a:t>
            </a:r>
          </a:p>
          <a:p>
            <a:pPr lvl="1"/>
            <a:r>
              <a:rPr lang="en-US" dirty="0"/>
              <a:t>Your device is a lot faster: software needs to run faster.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Non-volatile memory:</a:t>
            </a:r>
          </a:p>
          <a:p>
            <a:pPr lvl="1"/>
            <a:r>
              <a:rPr lang="en-US" dirty="0"/>
              <a:t>Looks both like storage and memory</a:t>
            </a:r>
          </a:p>
        </p:txBody>
      </p:sp>
      <p:pic>
        <p:nvPicPr>
          <p:cNvPr id="1028" name="Picture 4" descr="eagate Introduces NAS HDD: WD Red Gets a Competi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4" y="2469696"/>
            <a:ext cx="1918607" cy="19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tel Makes NVMe SSDs More Affordable and Faster With the 760P S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41" y="2469696"/>
            <a:ext cx="3714750" cy="19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58443" y="3216727"/>
            <a:ext cx="1126672" cy="424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operating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Operating systems provide abstractions for accessing diverse and complex hardware</a:t>
            </a:r>
          </a:p>
          <a:p>
            <a:r>
              <a:rPr lang="en-US" dirty="0"/>
              <a:t>Hardware is becoming more complex</a:t>
            </a:r>
          </a:p>
          <a:p>
            <a:r>
              <a:rPr lang="en-US" dirty="0"/>
              <a:t>So operating systems are becoming more complex</a:t>
            </a:r>
          </a:p>
          <a:p>
            <a:r>
              <a:rPr lang="en-US" dirty="0"/>
              <a:t>There is a lot of things that operating systems must do today that they didn’t use to do 20 years ago</a:t>
            </a:r>
          </a:p>
        </p:txBody>
      </p:sp>
    </p:spTree>
    <p:extLst>
      <p:ext uri="{BB962C8B-B14F-4D97-AF65-F5344CB8AC3E}">
        <p14:creationId xmlns:p14="http://schemas.microsoft.com/office/powerpoint/2010/main" val="55928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modern operating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Supporting concurrency</a:t>
            </a:r>
          </a:p>
          <a:p>
            <a:pPr lvl="1"/>
            <a:r>
              <a:rPr lang="en-US" dirty="0"/>
              <a:t>Threads, synchronization primitives, extensions to scheduling</a:t>
            </a:r>
          </a:p>
          <a:p>
            <a:r>
              <a:rPr lang="en-US" dirty="0"/>
              <a:t>Supporting heterogeneous CPUs</a:t>
            </a:r>
          </a:p>
          <a:p>
            <a:pPr lvl="1"/>
            <a:r>
              <a:rPr lang="en-US" dirty="0"/>
              <a:t>Do you treat them the same as regular CPUs or differently? </a:t>
            </a:r>
          </a:p>
          <a:p>
            <a:r>
              <a:rPr lang="en-US" dirty="0"/>
              <a:t>Supporting larger and remote memories</a:t>
            </a:r>
          </a:p>
          <a:p>
            <a:pPr lvl="1"/>
            <a:r>
              <a:rPr lang="en-US" dirty="0"/>
              <a:t>Memory is distributed, interconnect channels become the bottleneck</a:t>
            </a:r>
          </a:p>
          <a:p>
            <a:pPr lvl="1"/>
            <a:r>
              <a:rPr lang="en-US" dirty="0"/>
              <a:t>Must care about data locality, traffic distribution</a:t>
            </a:r>
          </a:p>
          <a:p>
            <a:r>
              <a:rPr lang="en-US" dirty="0"/>
              <a:t>Supporting new I/O devices</a:t>
            </a:r>
          </a:p>
          <a:p>
            <a:pPr lvl="1"/>
            <a:r>
              <a:rPr lang="en-US" dirty="0"/>
              <a:t>SSD drives</a:t>
            </a:r>
          </a:p>
          <a:p>
            <a:pPr lvl="1"/>
            <a:r>
              <a:rPr lang="en-US" dirty="0"/>
              <a:t>NVRAM</a:t>
            </a:r>
          </a:p>
          <a:p>
            <a:r>
              <a:rPr lang="en-US" dirty="0"/>
              <a:t>Bigger concerns about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0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systems are changing!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Version 3.10 of the Linux kernel, released in June 2013, contains 15,803,499 lines of code </a:t>
            </a:r>
          </a:p>
          <a:p>
            <a:r>
              <a:rPr lang="en-US" dirty="0"/>
              <a:t>Version 4.1, released in June 2015, has grown to over 19.5 million lines of code </a:t>
            </a:r>
          </a:p>
          <a:p>
            <a:r>
              <a:rPr lang="en-US" dirty="0"/>
              <a:t>Contributed to by almost 14,000 programmers</a:t>
            </a:r>
          </a:p>
          <a:p>
            <a:r>
              <a:rPr lang="en-US" dirty="0"/>
              <a:t>Many big companies have their own Linux distribution</a:t>
            </a:r>
          </a:p>
          <a:p>
            <a:pPr lvl="1"/>
            <a:r>
              <a:rPr lang="en-US" dirty="0"/>
              <a:t>Google </a:t>
            </a:r>
          </a:p>
          <a:p>
            <a:pPr lvl="1"/>
            <a:r>
              <a:rPr lang="en-US" dirty="0"/>
              <a:t>Amazon</a:t>
            </a:r>
          </a:p>
          <a:p>
            <a:pPr lvl="1"/>
            <a:r>
              <a:rPr lang="en-US" dirty="0"/>
              <a:t>Oracle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2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iClicker</a:t>
            </a:r>
            <a:r>
              <a:rPr lang="en-US" dirty="0"/>
              <a:t> Poll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Are you interested in attending a graduate school to perform research?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Maybe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Haven’t thought about this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Don’t worry, there no grade is assigned and there is no “right” or “wrong” answer.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0" y="5503333"/>
            <a:ext cx="1354667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38" y="188640"/>
            <a:ext cx="839572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5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12" y="-27384"/>
            <a:ext cx="8582036" cy="6885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0"/>
            <a:ext cx="46457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3512" y="18864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Schoolbook" pitchFamily="18" charset="0"/>
              </a:rPr>
              <a:t>Gordon Moore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76320" y="18864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Schoolbook" pitchFamily="18" charset="0"/>
              </a:rPr>
              <a:t>Robert Dennard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3632" y="3884856"/>
            <a:ext cx="273630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Schoolbook" pitchFamily="18" charset="0"/>
              </a:rPr>
              <a:t>Transistor density doubles every 18 months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6160" y="5541040"/>
            <a:ext cx="273630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Schoolbook" pitchFamily="18" charset="0"/>
              </a:rPr>
              <a:t>Power density remains constant as we scale</a:t>
            </a:r>
            <a:endParaRPr lang="en-CA" sz="24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Moore’s Law and Dennard’s Scaling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504" y="16711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Transistor length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3792" y="16711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L' = L/2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1504" y="21032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Transistor density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3792" y="21032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1257300"/>
            <a:r>
              <a:rPr lang="en-CA" sz="2400" dirty="0"/>
              <a:t>D' = 1/L</a:t>
            </a:r>
            <a:r>
              <a:rPr lang="en-CA" sz="2400" baseline="30000" dirty="0"/>
              <a:t>2</a:t>
            </a:r>
            <a:r>
              <a:rPr lang="en-CA" sz="2400" dirty="0"/>
              <a:t> = 4D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1504" y="249289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Chip frequency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3792" y="249289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1257300"/>
            <a:r>
              <a:rPr lang="en-CA" sz="2400" dirty="0"/>
              <a:t>f' = 2f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5600" y="3030052"/>
            <a:ext cx="3600400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CA" sz="2400" b="1" dirty="0">
                <a:solidFill>
                  <a:schemeClr val="accent2"/>
                </a:solidFill>
              </a:rPr>
              <a:t>Put 4× things on the chip, </a:t>
            </a:r>
            <a:br>
              <a:rPr lang="en-CA" sz="2400" b="1" dirty="0">
                <a:solidFill>
                  <a:schemeClr val="accent2"/>
                </a:solidFill>
              </a:rPr>
            </a:br>
            <a:r>
              <a:rPr lang="en-CA" sz="2400" b="1" dirty="0">
                <a:solidFill>
                  <a:schemeClr val="accent2"/>
                </a:solidFill>
              </a:rPr>
              <a:t>run them 2× fast.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3512" y="414908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Voltage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5800" y="414908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V' = V/2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03512" y="45515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Capacitance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5800" y="452189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 ~ L; C' = C/2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3512" y="494116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Energy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5800" y="494116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E' = CV</a:t>
            </a:r>
            <a:r>
              <a:rPr lang="en-CA" sz="2400" baseline="30000" dirty="0"/>
              <a:t>2</a:t>
            </a:r>
            <a:r>
              <a:rPr lang="en-CA" sz="2400" dirty="0"/>
              <a:t> = E/8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3512" y="53436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Power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5800" y="53436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 ' = P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3592" y="5805265"/>
            <a:ext cx="3600400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CA" sz="2400" b="1" dirty="0">
                <a:solidFill>
                  <a:schemeClr val="accent2"/>
                </a:solidFill>
              </a:rPr>
              <a:t>Power density remains constant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1314" y="1196753"/>
            <a:ext cx="38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  <a:latin typeface="Century Schoolbook" pitchFamily="18" charset="0"/>
              </a:rPr>
              <a:t>Scaling Before 2004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312024" y="1268760"/>
            <a:ext cx="72008" cy="54006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76120" y="1196753"/>
            <a:ext cx="3491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  <a:latin typeface="Century Schoolbook" pitchFamily="18" charset="0"/>
              </a:rPr>
              <a:t>Scaling After 2004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48128" y="16711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L' = L/2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48128" y="21032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1257300"/>
            <a:r>
              <a:rPr lang="en-CA" sz="2400" dirty="0"/>
              <a:t>D' = 1/L</a:t>
            </a:r>
            <a:r>
              <a:rPr lang="en-CA" sz="2400" baseline="30000" dirty="0"/>
              <a:t>2</a:t>
            </a:r>
            <a:r>
              <a:rPr lang="en-CA" sz="2400" dirty="0"/>
              <a:t> = 4D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48128" y="249289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1257300"/>
            <a:r>
              <a:rPr lang="en-CA" sz="2400" dirty="0"/>
              <a:t>f' = 2f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4072" y="3030052"/>
            <a:ext cx="3600400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CA" sz="2400" b="1" dirty="0">
                <a:solidFill>
                  <a:schemeClr val="accent2"/>
                </a:solidFill>
              </a:rPr>
              <a:t>Put 4× things on the chip, </a:t>
            </a:r>
            <a:br>
              <a:rPr lang="en-CA" sz="2400" b="1" dirty="0">
                <a:solidFill>
                  <a:schemeClr val="accent2"/>
                </a:solidFill>
              </a:rPr>
            </a:br>
            <a:r>
              <a:rPr lang="en-CA" sz="2400" b="1" dirty="0">
                <a:solidFill>
                  <a:schemeClr val="accent2"/>
                </a:solidFill>
              </a:rPr>
              <a:t>run them 2× fast.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20136" y="414908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V' = V</a:t>
            </a:r>
            <a:endParaRPr lang="en-CA" sz="2400" dirty="0">
              <a:solidFill>
                <a:schemeClr val="accent2"/>
              </a:solidFill>
              <a:latin typeface="Century Schoolbook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20136" y="4521895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C ~ L; C' = C/2</a:t>
            </a:r>
            <a:endParaRPr lang="en-CA" sz="2400" dirty="0">
              <a:latin typeface="Century Schoolbook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20136" y="494116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E' = CV</a:t>
            </a:r>
            <a:r>
              <a:rPr lang="en-CA" sz="2400" baseline="30000" dirty="0">
                <a:solidFill>
                  <a:schemeClr val="accent2"/>
                </a:solidFill>
              </a:rPr>
              <a:t>2</a:t>
            </a:r>
            <a:r>
              <a:rPr lang="en-CA" sz="2400" dirty="0">
                <a:solidFill>
                  <a:schemeClr val="accent2"/>
                </a:solidFill>
              </a:rPr>
              <a:t> = E/2</a:t>
            </a:r>
            <a:endParaRPr lang="en-CA" sz="2400" dirty="0">
              <a:solidFill>
                <a:schemeClr val="accent2"/>
              </a:solidFill>
              <a:latin typeface="Century Schoolbook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20136" y="53436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/>
                </a:solidFill>
              </a:rPr>
              <a:t>P ' = 4P</a:t>
            </a:r>
            <a:endParaRPr lang="en-CA" sz="2400" dirty="0">
              <a:solidFill>
                <a:schemeClr val="accent2"/>
              </a:solidFill>
              <a:latin typeface="Century Schoolbook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76120" y="5805265"/>
            <a:ext cx="1944216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CA" sz="2400" b="1" dirty="0">
                <a:solidFill>
                  <a:schemeClr val="accent2"/>
                </a:solidFill>
              </a:rPr>
              <a:t>Chip </a:t>
            </a:r>
            <a:br>
              <a:rPr lang="en-CA" sz="2400" b="1" dirty="0">
                <a:solidFill>
                  <a:schemeClr val="accent2"/>
                </a:solidFill>
              </a:rPr>
            </a:br>
            <a:r>
              <a:rPr lang="en-CA" sz="2400" b="1" dirty="0">
                <a:solidFill>
                  <a:schemeClr val="accent2"/>
                </a:solidFill>
              </a:rPr>
              <a:t>melts</a:t>
            </a:r>
          </a:p>
        </p:txBody>
      </p:sp>
      <p:pic>
        <p:nvPicPr>
          <p:cNvPr id="44" name="Picture 2" descr="http://www.dreamstime.com/computer-on-fire-thumb135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593526"/>
            <a:ext cx="1068710" cy="10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853" y="287501"/>
            <a:ext cx="133028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Transistor length reduces by half every 18 months</a:t>
            </a: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1484141" y="1026165"/>
            <a:ext cx="219371" cy="7373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1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33" grpId="0"/>
      <p:bldP spid="35" grpId="0"/>
      <p:bldP spid="37" grpId="0"/>
      <p:bldP spid="38" grpId="0" animBg="1"/>
      <p:bldP spid="39" grpId="0"/>
      <p:bldP spid="40" grpId="0"/>
      <p:bldP spid="41" grpId="0"/>
      <p:bldP spid="42" grpId="0"/>
      <p:bldP spid="4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302" y="0"/>
            <a:ext cx="6881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7879"/>
            <a:ext cx="10515600" cy="1325563"/>
          </a:xfrm>
        </p:spPr>
        <p:txBody>
          <a:bodyPr/>
          <a:lstStyle/>
          <a:p>
            <a:r>
              <a:rPr lang="en-US" dirty="0"/>
              <a:t>Industry’s Solution: Multicore Processors</a:t>
            </a:r>
          </a:p>
        </p:txBody>
      </p:sp>
      <p:pic>
        <p:nvPicPr>
          <p:cNvPr id="4" name="Picture 3" descr="http://images.anandtech.com/reviews/cpu/intel/pinetrail/Untitle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683" y="3221536"/>
            <a:ext cx="3924946" cy="20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0748" y="2951259"/>
            <a:ext cx="204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entury Schoolbook" pitchFamily="18" charset="0"/>
              </a:rPr>
              <a:t>Single 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7156" y="2952145"/>
            <a:ext cx="2026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entury Schoolbook" pitchFamily="18" charset="0"/>
              </a:rPr>
              <a:t>Multi-core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71" y="2557143"/>
            <a:ext cx="2651062" cy="253608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901353" y="5300690"/>
            <a:ext cx="6027657" cy="134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00" b="1" dirty="0">
                <a:solidFill>
                  <a:srgbClr val="C00000"/>
                </a:solidFill>
              </a:rPr>
              <a:t>Both require changes to the operating system!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7952E1-5C6C-1044-969F-4A561068FE83}"/>
              </a:ext>
            </a:extLst>
          </p:cNvPr>
          <p:cNvSpPr txBox="1">
            <a:spLocks/>
          </p:cNvSpPr>
          <p:nvPr/>
        </p:nvSpPr>
        <p:spPr>
          <a:xfrm>
            <a:off x="860748" y="1729355"/>
            <a:ext cx="10183304" cy="79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 have more transistors, but can’t run them faster. Let’s do more things in parallel!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C940BC7-4DB8-394C-9AB5-B7F0F99A88CE}"/>
              </a:ext>
            </a:extLst>
          </p:cNvPr>
          <p:cNvSpPr/>
          <p:nvPr/>
        </p:nvSpPr>
        <p:spPr>
          <a:xfrm>
            <a:off x="2153055" y="38912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D2A16D-A674-1344-B8ED-872A30447699}"/>
              </a:ext>
            </a:extLst>
          </p:cNvPr>
          <p:cNvSpPr txBox="1"/>
          <p:nvPr/>
        </p:nvSpPr>
        <p:spPr>
          <a:xfrm>
            <a:off x="9391326" y="2428039"/>
            <a:ext cx="1962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Systems-on-chip with a bunch of accelerators</a:t>
            </a:r>
          </a:p>
        </p:txBody>
      </p:sp>
    </p:spTree>
    <p:extLst>
      <p:ext uri="{BB962C8B-B14F-4D97-AF65-F5344CB8AC3E}">
        <p14:creationId xmlns:p14="http://schemas.microsoft.com/office/powerpoint/2010/main" val="712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806" y="3715474"/>
            <a:ext cx="5827194" cy="2948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Lots of applications are interested in processing massive amounts of data – have you heard the term Big Data? </a:t>
            </a:r>
          </a:p>
          <a:p>
            <a:r>
              <a:rPr lang="en-US" b="1" dirty="0"/>
              <a:t>Memories are becoming denser and </a:t>
            </a:r>
            <a:br>
              <a:rPr lang="en-US" b="1" dirty="0"/>
            </a:br>
            <a:r>
              <a:rPr lang="en-US" b="1" dirty="0"/>
              <a:t>cheaper</a:t>
            </a:r>
          </a:p>
          <a:p>
            <a:r>
              <a:rPr lang="en-US" dirty="0"/>
              <a:t>Can get a server with 1TB of RAM</a:t>
            </a:r>
            <a:br>
              <a:rPr lang="en-US" dirty="0"/>
            </a:br>
            <a:r>
              <a:rPr lang="en-US" dirty="0"/>
              <a:t>for ~ $30K</a:t>
            </a:r>
          </a:p>
          <a:p>
            <a:r>
              <a:rPr lang="en-US" dirty="0"/>
              <a:t>In-memory analytics appliances:</a:t>
            </a:r>
            <a:br>
              <a:rPr lang="en-US" dirty="0"/>
            </a:br>
            <a:r>
              <a:rPr lang="en-US" dirty="0"/>
              <a:t>SAP Hana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memory means scaling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13"/>
            <a:ext cx="10515600" cy="1997460"/>
          </a:xfrm>
        </p:spPr>
        <p:txBody>
          <a:bodyPr>
            <a:normAutofit/>
          </a:bodyPr>
          <a:lstStyle/>
          <a:p>
            <a:r>
              <a:rPr lang="en-US" sz="2000" dirty="0"/>
              <a:t>It is difficult to just put more memory into the system – there is limited number of pins (channels on which the data travels)</a:t>
            </a:r>
          </a:p>
          <a:p>
            <a:r>
              <a:rPr lang="en-US" sz="2000" dirty="0"/>
              <a:t>Solutions: </a:t>
            </a:r>
          </a:p>
          <a:p>
            <a:pPr lvl="1"/>
            <a:r>
              <a:rPr lang="en-US" sz="1600" dirty="0"/>
              <a:t>3D stacking (your chip tends to heat up a lot more)</a:t>
            </a:r>
          </a:p>
          <a:p>
            <a:pPr lvl="1"/>
            <a:r>
              <a:rPr lang="en-US" sz="1600" dirty="0"/>
              <a:t>Memory is distributed across the system – looks a lot like a distributed system cluster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0" y="3040510"/>
            <a:ext cx="8224005" cy="34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Processing-in-memory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976" y="1485406"/>
            <a:ext cx="10515600" cy="4609420"/>
          </a:xfrm>
        </p:spPr>
        <p:txBody>
          <a:bodyPr/>
          <a:lstStyle/>
          <a:p>
            <a:r>
              <a:rPr lang="en-US" dirty="0"/>
              <a:t>New kind of DRAM with general-purpose chips inside! </a:t>
            </a:r>
          </a:p>
        </p:txBody>
      </p:sp>
      <p:pic>
        <p:nvPicPr>
          <p:cNvPr id="4" name="Picture 4" descr="exar Enters The DRAM Market With The DDR4-2666 SODIMM Laptop Memory And DDR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1766">
            <a:off x="-764430" y="790875"/>
            <a:ext cx="7972794" cy="6162754"/>
          </a:xfrm>
          <a:prstGeom prst="rect">
            <a:avLst/>
          </a:prstGeom>
          <a:noFill/>
          <a:scene3d>
            <a:camera prst="orthographicFront">
              <a:rot lat="21594000" lon="8400000" rev="180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quest our technology white pap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76" y="3349337"/>
            <a:ext cx="5245100" cy="16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1669" y="2933207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regular DRAM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4402" y="3117873"/>
            <a:ext cx="26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DRAM with processors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36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chronization" id="{73E6C3EE-38BA-6A4A-A81D-6B84F2E8A9FA}" vid="{065FA9A9-F423-8142-B743-7B0AC94C39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cpen331</Template>
  <TotalTime>1398</TotalTime>
  <Words>639</Words>
  <Application>Microsoft Macintosh PowerPoint</Application>
  <PresentationFormat>Widescreen</PresentationFormat>
  <Paragraphs>112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Schoolbook</vt:lpstr>
      <vt:lpstr>Office Theme</vt:lpstr>
      <vt:lpstr>Technology Trends  or  Why Operating Systems are not a Solved Problem</vt:lpstr>
      <vt:lpstr>PowerPoint Presentation</vt:lpstr>
      <vt:lpstr>PowerPoint Presentation</vt:lpstr>
      <vt:lpstr>Moore’s Law and Dennard’s Scaling</vt:lpstr>
      <vt:lpstr>PowerPoint Presentation</vt:lpstr>
      <vt:lpstr>Industry’s Solution: Multicore Processors</vt:lpstr>
      <vt:lpstr>Memory trends</vt:lpstr>
      <vt:lpstr>More memory means scaling problems</vt:lpstr>
      <vt:lpstr>Processing-in-memory</vt:lpstr>
      <vt:lpstr>Disaggregated memory?</vt:lpstr>
      <vt:lpstr>Storage trends</vt:lpstr>
      <vt:lpstr>Implications for operating systems</vt:lpstr>
      <vt:lpstr>Challenges for modern operating systems</vt:lpstr>
      <vt:lpstr>Operating systems are changing!</vt:lpstr>
      <vt:lpstr>iClicker Poll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Trends or Why should I study Operating Systems? </dc:title>
  <dc:creator>Microsoft Office User</dc:creator>
  <cp:lastModifiedBy>Microsoft Office User</cp:lastModifiedBy>
  <cp:revision>17</cp:revision>
  <dcterms:created xsi:type="dcterms:W3CDTF">2015-12-30T00:57:29Z</dcterms:created>
  <dcterms:modified xsi:type="dcterms:W3CDTF">2022-09-08T19:55:04Z</dcterms:modified>
</cp:coreProperties>
</file>