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86066"/>
  </p:normalViewPr>
  <p:slideViewPr>
    <p:cSldViewPr snapToGrid="0" snapToObjects="1">
      <p:cViewPr varScale="1">
        <p:scale>
          <a:sx n="128" d="100"/>
          <a:sy n="128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does this happen in the real world?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have</a:t>
            </a:r>
            <a:r>
              <a:rPr lang="en-US" baseline="0" dirty="0"/>
              <a:t> to do with TAS locks?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ideas why?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Test-and-set lock pitfalls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64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The content of this presentation is adapted from the </a:t>
            </a:r>
            <a:r>
              <a:rPr lang="en-US" b="1" dirty="0" err="1">
                <a:solidFill>
                  <a:srgbClr val="C00000"/>
                </a:solidFill>
              </a:rPr>
              <a:t>Herlihy-Shavit</a:t>
            </a:r>
            <a:r>
              <a:rPr lang="en-US" b="1" dirty="0">
                <a:solidFill>
                  <a:srgbClr val="C00000"/>
                </a:solidFill>
              </a:rPr>
              <a:t> slides accompanying their excellent book </a:t>
            </a:r>
            <a:r>
              <a:rPr lang="en-US" b="1" i="1" dirty="0">
                <a:solidFill>
                  <a:srgbClr val="C00000"/>
                </a:solidFill>
              </a:rPr>
              <a:t>The Art of Multiprocessor Programming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of TAS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Experiment</a:t>
            </a:r>
          </a:p>
          <a:p>
            <a:pPr lvl="1"/>
            <a:r>
              <a:rPr lang="en-US" dirty="0"/>
              <a:t>N threads on a multiprocessor</a:t>
            </a:r>
          </a:p>
          <a:p>
            <a:pPr lvl="1"/>
            <a:r>
              <a:rPr lang="en-US" dirty="0"/>
              <a:t>Increment shared counter 1 million times (total)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thread acquires a lock before incrementing the counter</a:t>
            </a:r>
          </a:p>
          <a:p>
            <a:pPr lvl="1"/>
            <a:r>
              <a:rPr lang="en-US" dirty="0"/>
              <a:t>Each thread does 1,000,000/N increments</a:t>
            </a:r>
          </a:p>
          <a:p>
            <a:r>
              <a:rPr lang="en-US" dirty="0"/>
              <a:t>N does not exceed the number of processors </a:t>
            </a:r>
            <a:r>
              <a:rPr lang="en-US" dirty="0">
                <a:sym typeface="Wingdings" pitchFamily="2" charset="2"/>
              </a:rPr>
              <a:t> no thread switching overhead</a:t>
            </a:r>
            <a:endParaRPr lang="en-US" dirty="0"/>
          </a:p>
          <a:p>
            <a:r>
              <a:rPr lang="en-US" dirty="0"/>
              <a:t>How long should it take relative to one thread doing all the work?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It should take N times faster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It should take as much time as it takes with one thread</a:t>
            </a:r>
          </a:p>
          <a:p>
            <a:r>
              <a:rPr lang="en-US" dirty="0"/>
              <a:t>How long does it take?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performance</a:t>
            </a:r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303" y="2963901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85666" y="2347952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785667" y="4867314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4204" y="4081501"/>
            <a:ext cx="886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ideal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0800000">
            <a:off x="2051051" y="3028517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4174083" y="443616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34904" y="4446626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62300" y="2184400"/>
            <a:ext cx="3155950" cy="889000"/>
          </a:xfrm>
          <a:prstGeom prst="wedgeRoundRectCallout">
            <a:avLst>
              <a:gd name="adj1" fmla="val 23428"/>
              <a:gd name="adj2" fmla="val 180699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 speedup because there is no parallelism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8229600" y="59055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2850" y="1917700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FF0000"/>
                </a:solidFill>
              </a:rPr>
              <a:t>lock_acquire</a:t>
            </a:r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/>
              <a:t>increment</a:t>
            </a:r>
            <a:br>
              <a:rPr lang="en-CA" b="1" dirty="0"/>
            </a:br>
            <a:r>
              <a:rPr lang="en-CA" b="1" dirty="0" err="1">
                <a:solidFill>
                  <a:srgbClr val="FF0000"/>
                </a:solidFill>
              </a:rPr>
              <a:t>lock_release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5250" y="2772370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FF0000"/>
                </a:solidFill>
              </a:rPr>
              <a:t>lock_acquire</a:t>
            </a:r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/>
              <a:t>increment</a:t>
            </a:r>
            <a:br>
              <a:rPr lang="en-CA" b="1" dirty="0"/>
            </a:br>
            <a:r>
              <a:rPr lang="en-CA" b="1" dirty="0" err="1">
                <a:solidFill>
                  <a:srgbClr val="FF0000"/>
                </a:solidFill>
              </a:rPr>
              <a:t>lock_release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1750" y="3695700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FF0000"/>
                </a:solidFill>
              </a:rPr>
              <a:t>lock_acquire</a:t>
            </a:r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/>
              <a:t>increment</a:t>
            </a:r>
            <a:br>
              <a:rPr lang="en-CA" b="1" dirty="0"/>
            </a:br>
            <a:r>
              <a:rPr lang="en-CA" b="1" dirty="0" err="1">
                <a:solidFill>
                  <a:srgbClr val="FF0000"/>
                </a:solidFill>
              </a:rPr>
              <a:t>lock_release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5250" y="4639270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FF0000"/>
                </a:solidFill>
              </a:rPr>
              <a:t>lock_acquire</a:t>
            </a:r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/>
              <a:t>increment</a:t>
            </a:r>
            <a:br>
              <a:rPr lang="en-CA" b="1" dirty="0"/>
            </a:br>
            <a:r>
              <a:rPr lang="en-CA" b="1" dirty="0" err="1">
                <a:solidFill>
                  <a:srgbClr val="FF0000"/>
                </a:solidFill>
              </a:rPr>
              <a:t>lock_release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62851" y="1473200"/>
            <a:ext cx="1013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08B8"/>
                </a:solidFill>
              </a:rPr>
              <a:t>Thread 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074900" y="1456035"/>
            <a:ext cx="1013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08B8"/>
                </a:solidFill>
              </a:rPr>
              <a:t>Thread 2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518150" y="5562600"/>
            <a:ext cx="1866900" cy="889000"/>
          </a:xfrm>
          <a:prstGeom prst="wedgeRoundRectCallout">
            <a:avLst>
              <a:gd name="adj1" fmla="val 56037"/>
              <a:gd name="adj2" fmla="val -126483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same as sequential execution</a:t>
            </a:r>
          </a:p>
        </p:txBody>
      </p:sp>
    </p:spTree>
    <p:extLst>
      <p:ext uri="{BB962C8B-B14F-4D97-AF65-F5344CB8AC3E}">
        <p14:creationId xmlns:p14="http://schemas.microsoft.com/office/powerpoint/2010/main" val="2476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Actual Performance</a:t>
            </a:r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697202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125913" y="2081253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125914" y="4600615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43788" y="2228891"/>
            <a:ext cx="15424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3200" dirty="0">
              <a:solidFill>
                <a:srgbClr val="00FF00"/>
              </a:solidFill>
            </a:endParaRPr>
          </a:p>
          <a:p>
            <a:pPr algn="l"/>
            <a:endParaRPr lang="en-US" sz="3200" dirty="0">
              <a:solidFill>
                <a:srgbClr val="00FF00"/>
              </a:solidFill>
            </a:endParaRPr>
          </a:p>
          <a:p>
            <a:pPr algn="l"/>
            <a:r>
              <a:rPr lang="en-US" sz="3200" dirty="0">
                <a:solidFill>
                  <a:srgbClr val="00FF00"/>
                </a:solidFill>
              </a:rPr>
              <a:t>Ideal</a:t>
            </a:r>
          </a:p>
          <a:p>
            <a:pPr algn="l"/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4375151" y="4179927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4391025" y="1787565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8540750" y="3764003"/>
            <a:ext cx="1778000" cy="1066801"/>
          </a:xfrm>
          <a:prstGeom prst="wedgeRoundRectCallout">
            <a:avLst>
              <a:gd name="adj1" fmla="val -147142"/>
              <a:gd name="adj2" fmla="val -168677"/>
              <a:gd name="adj3" fmla="val 16667"/>
            </a:avLst>
          </a:prstGeom>
          <a:solidFill>
            <a:schemeClr val="bg1">
              <a:alpha val="47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Much worse than ideal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0800000">
            <a:off x="3295651" y="2608110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16200000">
            <a:off x="5412334" y="408056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8051800" y="59182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8524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Reasons for Bad TAS Lock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Has to do with cache behaviour on the multiprocessor system</a:t>
            </a:r>
          </a:p>
          <a:p>
            <a:r>
              <a:rPr lang="en-CA" dirty="0"/>
              <a:t>TAS causes a lot of </a:t>
            </a:r>
            <a:r>
              <a:rPr lang="en-CA" i="1" dirty="0">
                <a:solidFill>
                  <a:srgbClr val="1D08B8"/>
                </a:solidFill>
              </a:rPr>
              <a:t>invalidation misses</a:t>
            </a:r>
          </a:p>
          <a:p>
            <a:pPr lvl="1"/>
            <a:r>
              <a:rPr lang="en-CA" i="1" dirty="0"/>
              <a:t>This hurts performance</a:t>
            </a:r>
          </a:p>
          <a:p>
            <a:r>
              <a:rPr lang="en-CA" dirty="0"/>
              <a:t>To understand what this means, let’s review how caches work</a:t>
            </a:r>
          </a:p>
        </p:txBody>
      </p:sp>
    </p:spTree>
    <p:extLst>
      <p:ext uri="{BB962C8B-B14F-4D97-AF65-F5344CB8AC3E}">
        <p14:creationId xmlns:p14="http://schemas.microsoft.com/office/powerpoint/2010/main" val="99405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Processor Issues Load Request</a:t>
            </a:r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162800" y="5473700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8195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232 L -0.303 -0.232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Another Processor Issues Load Request</a:t>
            </a:r>
          </a:p>
        </p:txBody>
      </p:sp>
      <p:pic>
        <p:nvPicPr>
          <p:cNvPr id="4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84" name="Group 30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85" name="Rectangle 31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87" name="Group 33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92" name="Freeform 34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8" name="Group 37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89" name="Freeform 38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0" name="Freeform 39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95" name="AutoShape 25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96" name="AutoShape 42"/>
          <p:cNvSpPr>
            <a:spLocks noChangeArrowheads="1"/>
          </p:cNvSpPr>
          <p:nvPr/>
        </p:nvSpPr>
        <p:spPr bwMode="auto">
          <a:xfrm>
            <a:off x="564356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2024063" y="1506538"/>
            <a:ext cx="1941512" cy="1187450"/>
          </a:xfrm>
          <a:prstGeom prst="cloudCallout">
            <a:avLst>
              <a:gd name="adj1" fmla="val 30375"/>
              <a:gd name="adj2" fmla="val 71657"/>
            </a:avLst>
          </a:prstGeom>
          <a:solidFill>
            <a:srgbClr val="FF33CC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/>
              <a:t>I got data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1" name="AutoShape 44"/>
          <p:cNvSpPr>
            <a:spLocks noChangeArrowheads="1"/>
          </p:cNvSpPr>
          <p:nvPr/>
        </p:nvSpPr>
        <p:spPr bwMode="auto">
          <a:xfrm>
            <a:off x="2714626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102" name="AutoShape 45"/>
          <p:cNvSpPr>
            <a:spLocks noChangeArrowheads="1"/>
          </p:cNvSpPr>
          <p:nvPr/>
        </p:nvSpPr>
        <p:spPr bwMode="auto">
          <a:xfrm>
            <a:off x="377031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" name="Group 44"/>
          <p:cNvGrpSpPr>
            <a:grpSpLocks/>
          </p:cNvGrpSpPr>
          <p:nvPr/>
        </p:nvGrpSpPr>
        <p:grpSpPr bwMode="auto">
          <a:xfrm>
            <a:off x="4184650" y="1290638"/>
            <a:ext cx="1941512" cy="1187450"/>
            <a:chOff x="1209" y="813"/>
            <a:chExt cx="1223" cy="748"/>
          </a:xfrm>
        </p:grpSpPr>
        <p:sp>
          <p:nvSpPr>
            <p:cNvPr id="104" name="AutoShape 45"/>
            <p:cNvSpPr>
              <a:spLocks noChangeArrowheads="1"/>
            </p:cNvSpPr>
            <p:nvPr/>
          </p:nvSpPr>
          <p:spPr bwMode="auto">
            <a:xfrm>
              <a:off x="1209" y="813"/>
              <a:ext cx="1223" cy="748"/>
            </a:xfrm>
            <a:prstGeom prst="cloudCallout">
              <a:avLst>
                <a:gd name="adj1" fmla="val 65861"/>
                <a:gd name="adj2" fmla="val 43315"/>
              </a:avLst>
            </a:prstGeom>
            <a:solidFill>
              <a:srgbClr val="FF3300">
                <a:alpha val="3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3600"/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1517" y="928"/>
              <a:ext cx="6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I want </a:t>
              </a:r>
              <a:br>
                <a:rPr lang="en-US" sz="2400" dirty="0"/>
              </a:br>
              <a:r>
                <a:rPr lang="en-US" sz="2400" dirty="0"/>
                <a:t>data</a:t>
              </a:r>
            </a:p>
          </p:txBody>
        </p:sp>
      </p:grpSp>
      <p:sp>
        <p:nvSpPr>
          <p:cNvPr id="10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9924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1.11111E-6 L 0.15143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9" grpId="0" animBg="1"/>
      <p:bldP spid="100" grpId="0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6970713" y="5192713"/>
            <a:ext cx="1924050" cy="1041400"/>
          </a:xfrm>
          <a:prstGeom prst="wedgeRoundRectCallout">
            <a:avLst>
              <a:gd name="adj1" fmla="val -95463"/>
              <a:gd name="adj2" fmla="val -34250"/>
              <a:gd name="adj3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3016250" y="3594101"/>
            <a:ext cx="1924050" cy="930275"/>
          </a:xfrm>
          <a:prstGeom prst="wedgeRoundRectCallout">
            <a:avLst>
              <a:gd name="adj1" fmla="val -412"/>
              <a:gd name="adj2" fmla="val 97611"/>
              <a:gd name="adj3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Processor Modifies Data</a:t>
            </a:r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2142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1863726" y="5014913"/>
            <a:ext cx="415607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Now other copies are invalid</a:t>
            </a:r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4775201" y="3362326"/>
            <a:ext cx="2309813" cy="1476375"/>
          </a:xfrm>
          <a:custGeom>
            <a:avLst/>
            <a:gdLst/>
            <a:ahLst/>
            <a:cxnLst>
              <a:cxn ang="0">
                <a:pos x="576" y="253"/>
              </a:cxn>
              <a:cxn ang="0">
                <a:pos x="373" y="61"/>
              </a:cxn>
              <a:cxn ang="0">
                <a:pos x="343" y="253"/>
              </a:cxn>
              <a:cxn ang="0">
                <a:pos x="80" y="223"/>
              </a:cxn>
              <a:cxn ang="0">
                <a:pos x="192" y="445"/>
              </a:cxn>
              <a:cxn ang="0">
                <a:pos x="0" y="930"/>
              </a:cxn>
              <a:cxn ang="0">
                <a:pos x="525" y="627"/>
              </a:cxn>
              <a:cxn ang="0">
                <a:pos x="1081" y="900"/>
              </a:cxn>
              <a:cxn ang="0">
                <a:pos x="1081" y="667"/>
              </a:cxn>
              <a:cxn ang="0">
                <a:pos x="1455" y="556"/>
              </a:cxn>
              <a:cxn ang="0">
                <a:pos x="1202" y="404"/>
              </a:cxn>
              <a:cxn ang="0">
                <a:pos x="1333" y="0"/>
              </a:cxn>
              <a:cxn ang="0">
                <a:pos x="576" y="253"/>
              </a:cxn>
            </a:cxnLst>
            <a:rect l="0" t="0" r="r" b="b"/>
            <a:pathLst>
              <a:path w="1455" h="930">
                <a:moveTo>
                  <a:pt x="576" y="253"/>
                </a:moveTo>
                <a:lnTo>
                  <a:pt x="373" y="61"/>
                </a:lnTo>
                <a:lnTo>
                  <a:pt x="343" y="253"/>
                </a:lnTo>
                <a:lnTo>
                  <a:pt x="80" y="223"/>
                </a:lnTo>
                <a:lnTo>
                  <a:pt x="192" y="445"/>
                </a:lnTo>
                <a:lnTo>
                  <a:pt x="0" y="930"/>
                </a:lnTo>
                <a:lnTo>
                  <a:pt x="525" y="627"/>
                </a:lnTo>
                <a:lnTo>
                  <a:pt x="1081" y="900"/>
                </a:lnTo>
                <a:lnTo>
                  <a:pt x="1081" y="667"/>
                </a:lnTo>
                <a:lnTo>
                  <a:pt x="1455" y="556"/>
                </a:lnTo>
                <a:lnTo>
                  <a:pt x="1202" y="404"/>
                </a:lnTo>
                <a:lnTo>
                  <a:pt x="1333" y="0"/>
                </a:lnTo>
                <a:lnTo>
                  <a:pt x="576" y="253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9838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56" grpId="0" animBg="1"/>
      <p:bldP spid="56" grpId="1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08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Send Invalidation Message to Others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pic>
        <p:nvPicPr>
          <p:cNvPr id="9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51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2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>
            <a:off x="6940550" y="1352550"/>
            <a:ext cx="1941512" cy="1187450"/>
          </a:xfrm>
          <a:prstGeom prst="cloudCallout">
            <a:avLst>
              <a:gd name="adj1" fmla="val -88676"/>
              <a:gd name="adj2" fmla="val 55347"/>
            </a:avLst>
          </a:prstGeom>
          <a:solidFill>
            <a:srgbClr val="FF33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/>
          </a:p>
        </p:txBody>
      </p:sp>
      <p:sp>
        <p:nvSpPr>
          <p:cNvPr id="64" name="Rectangle 45"/>
          <p:cNvSpPr>
            <a:spLocks noChangeArrowheads="1"/>
          </p:cNvSpPr>
          <p:nvPr/>
        </p:nvSpPr>
        <p:spPr bwMode="auto">
          <a:xfrm>
            <a:off x="7070726" y="1678286"/>
            <a:ext cx="1647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/>
              <a:t>Invalidate!</a:t>
            </a:r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66" name="AutoShape 41"/>
          <p:cNvSpPr>
            <a:spLocks noChangeArrowheads="1"/>
          </p:cNvSpPr>
          <p:nvPr/>
        </p:nvSpPr>
        <p:spPr bwMode="auto">
          <a:xfrm>
            <a:off x="5656264" y="3665538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ounded Rectangular Callout 67"/>
          <p:cNvSpPr/>
          <p:nvPr/>
        </p:nvSpPr>
        <p:spPr bwMode="auto">
          <a:xfrm>
            <a:off x="1917700" y="1295400"/>
            <a:ext cx="1955800" cy="1111250"/>
          </a:xfrm>
          <a:prstGeom prst="wedgeRoundRectCallout">
            <a:avLst>
              <a:gd name="adj1" fmla="val 42836"/>
              <a:gd name="adj2" fmla="val 129545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dirty="0"/>
              <a:t>Other caches lose read permission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1695450" y="4940300"/>
            <a:ext cx="2622550" cy="1511300"/>
          </a:xfrm>
          <a:prstGeom prst="wedgeRoundRectCallout">
            <a:avLst>
              <a:gd name="adj1" fmla="val 157378"/>
              <a:gd name="adj2" fmla="val -1798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dirty="0"/>
              <a:t>No need to change now: other caches can provide valid data</a:t>
            </a:r>
          </a:p>
        </p:txBody>
      </p:sp>
      <p:sp>
        <p:nvSpPr>
          <p:cNvPr id="70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6082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  <p:bldP spid="64" grpId="0"/>
      <p:bldP spid="65" grpId="0" animBg="1"/>
      <p:bldP spid="65" grpId="1" animBg="1"/>
      <p:bldP spid="66" grpId="0" animBg="1"/>
      <p:bldP spid="66" grpId="1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Processor Asks for Data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pic>
        <p:nvPicPr>
          <p:cNvPr id="6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1" name="AutoShape 43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>
            <a:off x="377031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>
            <a:off x="2006600" y="1339850"/>
            <a:ext cx="1941512" cy="1187450"/>
          </a:xfrm>
          <a:prstGeom prst="cloudCallout">
            <a:avLst>
              <a:gd name="adj1" fmla="val 30375"/>
              <a:gd name="adj2" fmla="val 71657"/>
            </a:avLst>
          </a:prstGeom>
          <a:solidFill>
            <a:srgbClr val="FF33CC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/>
              <a:t>I want data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5295901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750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301 L -0.15039 -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3" y="2438348"/>
            <a:ext cx="10515600" cy="2613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Invalidation and data copying occur over and over when </a:t>
            </a:r>
            <a:r>
              <a:rPr lang="en-US" dirty="0"/>
              <a:t>threads access data at the same time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/>
              <a:t>at least one of them performs a </a:t>
            </a:r>
            <a:r>
              <a:rPr lang="en-US" u="sng" dirty="0"/>
              <a:t>write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19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6" y="424543"/>
            <a:ext cx="936760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should you do if you can’t get a 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trying</a:t>
            </a:r>
          </a:p>
          <a:p>
            <a:pPr lvl="1"/>
            <a:r>
              <a:rPr lang="en-US" sz="2000" dirty="0"/>
              <a:t>“spin” or “busy-wait”</a:t>
            </a:r>
          </a:p>
          <a:p>
            <a:pPr lvl="1"/>
            <a:r>
              <a:rPr lang="en-US" sz="2000" dirty="0"/>
              <a:t>Good if delays are short</a:t>
            </a:r>
          </a:p>
          <a:p>
            <a:r>
              <a:rPr lang="en-US" sz="2400" dirty="0"/>
              <a:t>Give up the processor</a:t>
            </a:r>
          </a:p>
          <a:p>
            <a:pPr lvl="1"/>
            <a:r>
              <a:rPr lang="en-US" sz="2000" dirty="0"/>
              <a:t>Good if delays are long</a:t>
            </a:r>
          </a:p>
          <a:p>
            <a:pPr lvl="1"/>
            <a:r>
              <a:rPr lang="en-US" sz="2000" dirty="0"/>
              <a:t>Always good on </a:t>
            </a:r>
            <a:r>
              <a:rPr lang="en-US" sz="2000" dirty="0" err="1"/>
              <a:t>uniprocessor</a:t>
            </a:r>
            <a:endParaRPr lang="en-US" sz="2000" dirty="0"/>
          </a:p>
          <a:p>
            <a:r>
              <a:rPr lang="en-US" sz="2400" dirty="0"/>
              <a:t>Systems usually use a combination:</a:t>
            </a:r>
          </a:p>
          <a:p>
            <a:pPr lvl="1"/>
            <a:r>
              <a:rPr lang="en-US" sz="2000" dirty="0"/>
              <a:t>Spin for a while, then give up the processor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We will focus on multiprocessors, so we’ll look at spinlock implementations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51800" y="59944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61164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Multiprocessor Caches: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Simultaneous reads and writes of shared data:</a:t>
            </a:r>
          </a:p>
          <a:p>
            <a:pPr lvl="1"/>
            <a:r>
              <a:rPr lang="en-CA" dirty="0"/>
              <a:t>Make data invalid</a:t>
            </a:r>
          </a:p>
          <a:p>
            <a:r>
              <a:rPr lang="en-CA" dirty="0">
                <a:solidFill>
                  <a:srgbClr val="C00000"/>
                </a:solidFill>
              </a:rPr>
              <a:t>Invalidation is bad for performance</a:t>
            </a:r>
          </a:p>
          <a:p>
            <a:r>
              <a:rPr lang="en-CA" dirty="0"/>
              <a:t>On next data request:</a:t>
            </a:r>
          </a:p>
          <a:p>
            <a:pPr lvl="1"/>
            <a:r>
              <a:rPr lang="en-CA" dirty="0"/>
              <a:t>Data must be fetched from another cache</a:t>
            </a:r>
          </a:p>
          <a:p>
            <a:r>
              <a:rPr lang="en-CA" dirty="0">
                <a:solidFill>
                  <a:srgbClr val="C00000"/>
                </a:solidFill>
              </a:rPr>
              <a:t>This slows down performance</a:t>
            </a:r>
          </a:p>
        </p:txBody>
      </p:sp>
    </p:spTree>
    <p:extLst>
      <p:ext uri="{BB962C8B-B14F-4D97-AF65-F5344CB8AC3E}">
        <p14:creationId xmlns:p14="http://schemas.microsoft.com/office/powerpoint/2010/main" val="45983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This Has to Do with TAS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36" y="1828800"/>
            <a:ext cx="4597400" cy="1892300"/>
          </a:xfrm>
        </p:spPr>
        <p:txBody>
          <a:bodyPr/>
          <a:lstStyle/>
          <a:p>
            <a:r>
              <a:rPr lang="en-CA" dirty="0"/>
              <a:t>Recall that TAS lock had bad performance</a:t>
            </a:r>
          </a:p>
          <a:p>
            <a:r>
              <a:rPr lang="en-CA" dirty="0">
                <a:solidFill>
                  <a:srgbClr val="C00000"/>
                </a:solidFill>
              </a:rPr>
              <a:t>Invalidations were the cause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48616" y="1828800"/>
            <a:ext cx="2870084" cy="1955800"/>
            <a:chOff x="2140863" y="3073400"/>
            <a:chExt cx="2870084" cy="19558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2601913" y="3073400"/>
              <a:ext cx="0" cy="1554480"/>
            </a:xfrm>
            <a:prstGeom prst="line">
              <a:avLst/>
            </a:prstGeom>
            <a:noFill/>
            <a:ln w="762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71750" y="4600615"/>
              <a:ext cx="1920240" cy="0"/>
            </a:xfrm>
            <a:prstGeom prst="line">
              <a:avLst/>
            </a:prstGeom>
            <a:noFill/>
            <a:ln w="762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127500" y="3340100"/>
              <a:ext cx="88344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00"/>
                  </a:solidFill>
                </a:rPr>
                <a:t>TAS lock</a:t>
              </a:r>
            </a:p>
            <a:p>
              <a:pPr algn="l"/>
              <a:endParaRPr lang="en-US" sz="1600" b="1" dirty="0">
                <a:solidFill>
                  <a:srgbClr val="00FF00"/>
                </a:solidFill>
              </a:endParaRPr>
            </a:p>
            <a:p>
              <a:pPr algn="l"/>
              <a:endParaRPr lang="en-US" sz="1600" b="1" dirty="0">
                <a:solidFill>
                  <a:srgbClr val="00FF00"/>
                </a:solidFill>
              </a:endParaRPr>
            </a:p>
            <a:p>
              <a:pPr algn="l"/>
              <a:r>
                <a:rPr lang="en-US" sz="1600" b="1" dirty="0">
                  <a:solidFill>
                    <a:srgbClr val="00FF00"/>
                  </a:solidFill>
                </a:rPr>
                <a:t>Ideal</a:t>
              </a:r>
              <a:endParaRPr lang="en-US" sz="3200" dirty="0">
                <a:solidFill>
                  <a:srgbClr val="FF9900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705100" y="4402178"/>
              <a:ext cx="146304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4" y="0"/>
                </a:cxn>
              </a:cxnLst>
              <a:rect l="0" t="0" r="r" b="b"/>
              <a:pathLst>
                <a:path w="1814" h="1">
                  <a:moveTo>
                    <a:pt x="0" y="0"/>
                  </a:moveTo>
                  <a:cubicBezTo>
                    <a:pt x="0" y="0"/>
                    <a:pt x="907" y="0"/>
                    <a:pt x="1814" y="0"/>
                  </a:cubicBezTo>
                </a:path>
              </a:pathLst>
            </a:custGeom>
            <a:noFill/>
            <a:ln w="5715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2720975" y="3117850"/>
              <a:ext cx="1438275" cy="1131927"/>
            </a:xfrm>
            <a:custGeom>
              <a:avLst/>
              <a:gdLst/>
              <a:ahLst/>
              <a:cxnLst>
                <a:cxn ang="0">
                  <a:pos x="0" y="1411"/>
                </a:cxn>
                <a:cxn ang="0">
                  <a:pos x="596" y="1152"/>
                </a:cxn>
                <a:cxn ang="0">
                  <a:pos x="1229" y="643"/>
                </a:cxn>
                <a:cxn ang="0">
                  <a:pos x="1556" y="0"/>
                </a:cxn>
              </a:cxnLst>
              <a:rect l="0" t="0" r="r" b="b"/>
              <a:pathLst>
                <a:path w="1556" h="1411">
                  <a:moveTo>
                    <a:pt x="0" y="1411"/>
                  </a:moveTo>
                  <a:cubicBezTo>
                    <a:pt x="195" y="1345"/>
                    <a:pt x="391" y="1280"/>
                    <a:pt x="596" y="1152"/>
                  </a:cubicBezTo>
                  <a:cubicBezTo>
                    <a:pt x="801" y="1024"/>
                    <a:pt x="1069" y="835"/>
                    <a:pt x="1229" y="643"/>
                  </a:cubicBezTo>
                  <a:cubicBezTo>
                    <a:pt x="1389" y="451"/>
                    <a:pt x="1472" y="225"/>
                    <a:pt x="1556" y="0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0800000">
              <a:off x="2140863" y="3475459"/>
              <a:ext cx="430887" cy="94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600" b="1" dirty="0">
                  <a:solidFill>
                    <a:srgbClr val="0066CC"/>
                  </a:solidFill>
                </a:rPr>
                <a:t>Total time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3283513" y="3959196"/>
              <a:ext cx="430887" cy="1709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600" b="1" dirty="0">
                  <a:solidFill>
                    <a:srgbClr val="0066CC"/>
                  </a:solidFill>
                </a:rPr>
                <a:t>Number of threads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09800" y="3803650"/>
            <a:ext cx="7575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CA" sz="2800" kern="0" dirty="0">
                <a:solidFill>
                  <a:srgbClr val="0070C0"/>
                </a:solidFill>
              </a:rPr>
              <a:t>Here is why: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kern="0" dirty="0"/>
              <a:t>All spinners do load/store in a loop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kern="0" dirty="0"/>
              <a:t>They all read/write the same location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b="1" kern="0" dirty="0">
                <a:solidFill>
                  <a:srgbClr val="C00000"/>
                </a:solidFill>
              </a:rPr>
              <a:t>Cause lots of invalidations</a:t>
            </a:r>
          </a:p>
        </p:txBody>
      </p:sp>
    </p:spTree>
    <p:extLst>
      <p:ext uri="{BB962C8B-B14F-4D97-AF65-F5344CB8AC3E}">
        <p14:creationId xmlns:p14="http://schemas.microsoft.com/office/powerpoint/2010/main" val="178488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Solution: Test-And-Test-And-Set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03"/>
            <a:ext cx="7772400" cy="4114800"/>
          </a:xfrm>
        </p:spPr>
        <p:txBody>
          <a:bodyPr/>
          <a:lstStyle/>
          <a:p>
            <a:r>
              <a:rPr lang="en-US" dirty="0"/>
              <a:t>Wait until lock “looks” free</a:t>
            </a:r>
          </a:p>
          <a:p>
            <a:pPr lvl="1"/>
            <a:r>
              <a:rPr lang="en-US" dirty="0"/>
              <a:t>Spin on a local cache</a:t>
            </a:r>
          </a:p>
          <a:p>
            <a:pPr lvl="1"/>
            <a:r>
              <a:rPr lang="en-US" dirty="0"/>
              <a:t>No bus use while lock busy</a:t>
            </a:r>
          </a:p>
          <a:p>
            <a:endParaRPr lang="en-CA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3067153"/>
            <a:ext cx="8789147" cy="32224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ttas_lock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while (true)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 defTabSz="69215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	while (*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{}</a:t>
            </a:r>
          </a:p>
          <a:p>
            <a:pPr marL="342900" indent="-342900" defTabSz="69215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	if (!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	return;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549400" y="4901953"/>
            <a:ext cx="3508522" cy="266700"/>
          </a:xfrm>
          <a:prstGeom prst="wedgeRoundRectCallout">
            <a:avLst>
              <a:gd name="adj1" fmla="val 182808"/>
              <a:gd name="adj2" fmla="val -316245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7347" y="3333503"/>
            <a:ext cx="2471914" cy="14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Wait until the lock looks free. We read the lock instead of </a:t>
            </a:r>
            <a:r>
              <a:rPr lang="en-US" b="1" dirty="0" err="1">
                <a:solidFill>
                  <a:srgbClr val="FF0000"/>
                </a:solidFill>
              </a:rPr>
              <a:t>TASing</a:t>
            </a:r>
            <a:r>
              <a:rPr lang="en-US" b="1" dirty="0">
                <a:solidFill>
                  <a:srgbClr val="FF0000"/>
                </a:solidFill>
              </a:rPr>
              <a:t> it.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We avoid repeated invalidations.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4506" y="5214124"/>
            <a:ext cx="3508522" cy="222250"/>
          </a:xfrm>
          <a:prstGeom prst="wedgeRoundRectCallout">
            <a:avLst>
              <a:gd name="adj1" fmla="val 175675"/>
              <a:gd name="adj2" fmla="val 214465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627347" y="5692982"/>
            <a:ext cx="2471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try to acquire it.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3549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TTAS Lock Performance</a:t>
            </a:r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71518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099231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618593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72363" y="2073830"/>
            <a:ext cx="15529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>
              <a:solidFill>
                <a:srgbClr val="FF9900"/>
              </a:solidFill>
            </a:endParaRPr>
          </a:p>
          <a:p>
            <a:pPr algn="l"/>
            <a:r>
              <a:rPr lang="en-US" sz="2800">
                <a:solidFill>
                  <a:srgbClr val="FF3300"/>
                </a:solidFill>
              </a:rPr>
              <a:t>TTAS lock</a:t>
            </a:r>
          </a:p>
          <a:p>
            <a:pPr algn="l"/>
            <a:endParaRPr lang="en-US" sz="2800">
              <a:solidFill>
                <a:srgbClr val="00FF00"/>
              </a:solidFill>
            </a:endParaRPr>
          </a:p>
          <a:p>
            <a:pPr algn="l"/>
            <a:r>
              <a:rPr lang="en-US" sz="2800">
                <a:solidFill>
                  <a:srgbClr val="00FF00"/>
                </a:solidFill>
              </a:rPr>
              <a:t>Ideal</a:t>
            </a:r>
          </a:p>
          <a:p>
            <a:pPr algn="l"/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419601" y="4197905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4435475" y="1805543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4435475" y="3131105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8674100" y="3651251"/>
            <a:ext cx="1778000" cy="1066801"/>
          </a:xfrm>
          <a:prstGeom prst="wedgeRoundRectCallout">
            <a:avLst>
              <a:gd name="adj1" fmla="val -153397"/>
              <a:gd name="adj2" fmla="val -64430"/>
              <a:gd name="adj3" fmla="val 16667"/>
            </a:avLst>
          </a:prstGeom>
          <a:solidFill>
            <a:schemeClr val="bg1">
              <a:alpha val="47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Better, but still far from ideal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0800000">
            <a:off x="3384551" y="2673158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16200000">
            <a:off x="5412334" y="408056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343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 with TTAS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the lock is released:</a:t>
            </a:r>
          </a:p>
          <a:p>
            <a:pPr lvl="1"/>
            <a:r>
              <a:rPr lang="en-CA" dirty="0"/>
              <a:t>Everyone tries to acquire is</a:t>
            </a:r>
          </a:p>
          <a:p>
            <a:pPr lvl="1"/>
            <a:r>
              <a:rPr lang="en-CA" dirty="0"/>
              <a:t>Everyone does TAS</a:t>
            </a:r>
          </a:p>
          <a:p>
            <a:pPr lvl="1"/>
            <a:r>
              <a:rPr lang="en-CA" dirty="0"/>
              <a:t>There is a storm of invalidations</a:t>
            </a:r>
          </a:p>
          <a:p>
            <a:r>
              <a:rPr lang="en-CA" dirty="0"/>
              <a:t>Only one processor can use the bus at a time</a:t>
            </a:r>
          </a:p>
          <a:p>
            <a:r>
              <a:rPr lang="en-CA" dirty="0"/>
              <a:t>So all processors queue up, waiting for the bus, so they can perform the TAS</a:t>
            </a:r>
          </a:p>
        </p:txBody>
      </p:sp>
    </p:spTree>
    <p:extLst>
      <p:ext uri="{BB962C8B-B14F-4D97-AF65-F5344CB8AC3E}">
        <p14:creationId xmlns:p14="http://schemas.microsoft.com/office/powerpoint/2010/main" val="605365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Solution: TTAS Lock with </a:t>
            </a:r>
            <a:r>
              <a:rPr lang="en-CA" dirty="0" err="1"/>
              <a:t>Backoff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Intuition: If I fail to get the lock there must be contention</a:t>
            </a:r>
          </a:p>
          <a:p>
            <a:r>
              <a:rPr lang="en-CA" dirty="0"/>
              <a:t>So I should back off before trying again</a:t>
            </a:r>
          </a:p>
          <a:p>
            <a:r>
              <a:rPr lang="en-CA" dirty="0"/>
              <a:t>Introduce a random “sleep” delay before trying to acquire the lock again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74852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TTAS Lock with </a:t>
            </a:r>
            <a:r>
              <a:rPr lang="en-CA" dirty="0" err="1"/>
              <a:t>Backoff</a:t>
            </a:r>
            <a:r>
              <a:rPr lang="en-CA" dirty="0"/>
              <a:t>: Performance</a:t>
            </a:r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93743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321481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840843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65675" y="2296080"/>
            <a:ext cx="19275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 dirty="0">
              <a:solidFill>
                <a:srgbClr val="FF9900"/>
              </a:solidFill>
            </a:endParaRPr>
          </a:p>
          <a:p>
            <a:pPr algn="l"/>
            <a:r>
              <a:rPr lang="en-US" sz="2800" dirty="0">
                <a:solidFill>
                  <a:srgbClr val="FF3300"/>
                </a:solidFill>
              </a:rPr>
              <a:t>TTAS lock</a:t>
            </a:r>
          </a:p>
          <a:p>
            <a:r>
              <a:rPr lang="en-US" sz="2800" dirty="0" err="1">
                <a:solidFill>
                  <a:schemeClr val="accent1"/>
                </a:solidFill>
              </a:rPr>
              <a:t>Backoff</a:t>
            </a:r>
            <a:r>
              <a:rPr lang="en-US" sz="2800" dirty="0">
                <a:solidFill>
                  <a:schemeClr val="accent1"/>
                </a:solidFill>
              </a:rPr>
              <a:t> lock</a:t>
            </a:r>
          </a:p>
          <a:p>
            <a:pPr algn="l"/>
            <a:r>
              <a:rPr lang="en-US" sz="2800" dirty="0">
                <a:solidFill>
                  <a:srgbClr val="00FF00"/>
                </a:solidFill>
              </a:rPr>
              <a:t>Ideal</a:t>
            </a:r>
          </a:p>
          <a:p>
            <a:pPr algn="l"/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419601" y="4420155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435475" y="2027793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4435475" y="3353355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>
            <a:off x="3384551" y="2895408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5412334" y="430281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498976" y="3917950"/>
            <a:ext cx="3108325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57" y="211"/>
              </a:cxn>
              <a:cxn ang="0">
                <a:pos x="825" y="201"/>
              </a:cxn>
              <a:cxn ang="0">
                <a:pos x="1123" y="96"/>
              </a:cxn>
              <a:cxn ang="0">
                <a:pos x="1411" y="76"/>
              </a:cxn>
              <a:cxn ang="0">
                <a:pos x="1689" y="9"/>
              </a:cxn>
              <a:cxn ang="0">
                <a:pos x="1872" y="19"/>
              </a:cxn>
              <a:cxn ang="0">
                <a:pos x="1958" y="0"/>
              </a:cxn>
            </a:cxnLst>
            <a:rect l="0" t="0" r="r" b="b"/>
            <a:pathLst>
              <a:path w="1958" h="288">
                <a:moveTo>
                  <a:pt x="0" y="288"/>
                </a:moveTo>
                <a:cubicBezTo>
                  <a:pt x="210" y="256"/>
                  <a:pt x="420" y="225"/>
                  <a:pt x="557" y="211"/>
                </a:cubicBezTo>
                <a:cubicBezTo>
                  <a:pt x="694" y="197"/>
                  <a:pt x="731" y="220"/>
                  <a:pt x="825" y="201"/>
                </a:cubicBezTo>
                <a:cubicBezTo>
                  <a:pt x="919" y="182"/>
                  <a:pt x="1025" y="117"/>
                  <a:pt x="1123" y="96"/>
                </a:cubicBezTo>
                <a:cubicBezTo>
                  <a:pt x="1221" y="75"/>
                  <a:pt x="1317" y="90"/>
                  <a:pt x="1411" y="76"/>
                </a:cubicBezTo>
                <a:cubicBezTo>
                  <a:pt x="1505" y="62"/>
                  <a:pt x="1612" y="18"/>
                  <a:pt x="1689" y="9"/>
                </a:cubicBezTo>
                <a:cubicBezTo>
                  <a:pt x="1766" y="0"/>
                  <a:pt x="1827" y="20"/>
                  <a:pt x="1872" y="19"/>
                </a:cubicBezTo>
                <a:cubicBezTo>
                  <a:pt x="1917" y="18"/>
                  <a:pt x="1937" y="9"/>
                  <a:pt x="1958" y="0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33904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Backoff</a:t>
            </a:r>
            <a:r>
              <a:rPr lang="en-CA" dirty="0"/>
              <a:t>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Better performance than TAS and TTAS</a:t>
            </a:r>
          </a:p>
          <a:p>
            <a:r>
              <a:rPr lang="en-CA" dirty="0"/>
              <a:t>Caveats:</a:t>
            </a:r>
          </a:p>
          <a:p>
            <a:pPr lvl="1"/>
            <a:r>
              <a:rPr lang="en-CA" dirty="0"/>
              <a:t>Performance is sensitive to the choice of delay parameter</a:t>
            </a:r>
          </a:p>
          <a:p>
            <a:pPr lvl="1"/>
            <a:r>
              <a:rPr lang="en-CA" dirty="0"/>
              <a:t>The delay parameter depends on the number of processors and their speed</a:t>
            </a:r>
          </a:p>
          <a:p>
            <a:pPr lvl="1"/>
            <a:r>
              <a:rPr lang="en-CA" dirty="0"/>
              <a:t>Easy to tune for one platform</a:t>
            </a:r>
          </a:p>
          <a:p>
            <a:pPr lvl="1"/>
            <a:r>
              <a:rPr lang="en-CA" dirty="0"/>
              <a:t>Difficult to write an implementation that will work well across multiple platforms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87915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useless invalidations</a:t>
            </a:r>
          </a:p>
          <a:p>
            <a:pPr lvl="1"/>
            <a:r>
              <a:rPr lang="en-US" dirty="0"/>
              <a:t>By keeping a queue of threads</a:t>
            </a:r>
          </a:p>
          <a:p>
            <a:r>
              <a:rPr lang="en-US" dirty="0"/>
              <a:t>Each thread</a:t>
            </a:r>
          </a:p>
          <a:p>
            <a:pPr lvl="1"/>
            <a:r>
              <a:rPr lang="en-US" dirty="0"/>
              <a:t>Notifies next in line</a:t>
            </a:r>
          </a:p>
          <a:p>
            <a:pPr lvl="1"/>
            <a:r>
              <a:rPr lang="en-US" dirty="0"/>
              <a:t>Without bothering the others</a:t>
            </a:r>
          </a:p>
          <a:p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36479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Anderson Queue Lock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70150" y="4548188"/>
            <a:ext cx="7283450" cy="96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5280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5132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19747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6425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99452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92480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85507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6189" y="3957637"/>
            <a:ext cx="85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flags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70150" y="2686050"/>
            <a:ext cx="88265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952625" y="2806701"/>
            <a:ext cx="2082800" cy="2384425"/>
          </a:xfrm>
          <a:custGeom>
            <a:avLst/>
            <a:gdLst/>
            <a:ahLst/>
            <a:cxnLst>
              <a:cxn ang="0">
                <a:pos x="693" y="53"/>
              </a:cxn>
              <a:cxn ang="0">
                <a:pos x="1220" y="73"/>
              </a:cxn>
              <a:cxn ang="0">
                <a:pos x="1160" y="490"/>
              </a:cxn>
              <a:cxn ang="0">
                <a:pos x="306" y="679"/>
              </a:cxn>
              <a:cxn ang="0">
                <a:pos x="28" y="1106"/>
              </a:cxn>
              <a:cxn ang="0">
                <a:pos x="137" y="1444"/>
              </a:cxn>
              <a:cxn ang="0">
                <a:pos x="524" y="1453"/>
              </a:cxn>
            </a:cxnLst>
            <a:rect l="0" t="0" r="r" b="b"/>
            <a:pathLst>
              <a:path w="1312" h="1502">
                <a:moveTo>
                  <a:pt x="693" y="53"/>
                </a:moveTo>
                <a:cubicBezTo>
                  <a:pt x="917" y="26"/>
                  <a:pt x="1142" y="0"/>
                  <a:pt x="1220" y="73"/>
                </a:cubicBezTo>
                <a:cubicBezTo>
                  <a:pt x="1298" y="146"/>
                  <a:pt x="1312" y="389"/>
                  <a:pt x="1160" y="490"/>
                </a:cubicBezTo>
                <a:cubicBezTo>
                  <a:pt x="1008" y="591"/>
                  <a:pt x="495" y="576"/>
                  <a:pt x="306" y="679"/>
                </a:cubicBezTo>
                <a:cubicBezTo>
                  <a:pt x="117" y="782"/>
                  <a:pt x="56" y="979"/>
                  <a:pt x="28" y="1106"/>
                </a:cubicBezTo>
                <a:cubicBezTo>
                  <a:pt x="0" y="1233"/>
                  <a:pt x="54" y="1386"/>
                  <a:pt x="137" y="1444"/>
                </a:cubicBezTo>
                <a:cubicBezTo>
                  <a:pt x="220" y="1502"/>
                  <a:pt x="372" y="1477"/>
                  <a:pt x="524" y="1453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27300" y="2108200"/>
            <a:ext cx="823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next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700338" y="474027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613150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511675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41950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2618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27233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21848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070975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586288" y="2436812"/>
            <a:ext cx="1358900" cy="1282700"/>
            <a:chOff x="1008" y="2720"/>
            <a:chExt cx="856" cy="808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057776" y="1839912"/>
            <a:ext cx="79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idle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2706782" y="5839480"/>
            <a:ext cx="6989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1D08B8"/>
                </a:solidFill>
              </a:rPr>
              <a:t>locations on which thread spin, one per thread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5496719" y="5806281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3540125" y="5807075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7363619" y="5807075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ounded Rectangular Callout 43"/>
          <p:cNvSpPr/>
          <p:nvPr/>
        </p:nvSpPr>
        <p:spPr bwMode="auto">
          <a:xfrm>
            <a:off x="1917700" y="1117600"/>
            <a:ext cx="1955800" cy="933450"/>
          </a:xfrm>
          <a:prstGeom prst="wedgeRoundRectCallout">
            <a:avLst>
              <a:gd name="adj1" fmla="val -758"/>
              <a:gd name="adj2" fmla="val 72623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2000" b="1" dirty="0"/>
              <a:t>Points to the next unused “spin” location</a:t>
            </a: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4629151" y="1784351"/>
            <a:ext cx="1729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33CC"/>
                </a:solidFill>
              </a:rPr>
              <a:t>acquiring</a:t>
            </a:r>
          </a:p>
        </p:txBody>
      </p:sp>
      <p:sp>
        <p:nvSpPr>
          <p:cNvPr id="60" name="AutoShape 35"/>
          <p:cNvSpPr>
            <a:spLocks noChangeArrowheads="1"/>
          </p:cNvSpPr>
          <p:nvPr/>
        </p:nvSpPr>
        <p:spPr bwMode="auto">
          <a:xfrm>
            <a:off x="2265364" y="2574926"/>
            <a:ext cx="1292225" cy="676275"/>
          </a:xfrm>
          <a:prstGeom prst="wedgeRoundRectCallout">
            <a:avLst>
              <a:gd name="adj1" fmla="val 141523"/>
              <a:gd name="adj2" fmla="val -30046"/>
              <a:gd name="adj3" fmla="val 16667"/>
            </a:avLst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6629401" y="1651001"/>
            <a:ext cx="3508653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33CC"/>
                </a:solidFill>
              </a:rPr>
              <a:t>getAndIncrement</a:t>
            </a:r>
            <a:r>
              <a:rPr lang="en-US" sz="3200" dirty="0">
                <a:solidFill>
                  <a:srgbClr val="FF33CC"/>
                </a:solidFill>
              </a:rPr>
              <a:t>:</a:t>
            </a:r>
            <a:br>
              <a:rPr lang="en-US" sz="3200" dirty="0">
                <a:solidFill>
                  <a:srgbClr val="FF33CC"/>
                </a:solidFill>
              </a:rPr>
            </a:br>
            <a:r>
              <a:rPr lang="en-US" dirty="0"/>
              <a:t>atomically get value of</a:t>
            </a:r>
            <a:br>
              <a:rPr lang="en-US" dirty="0"/>
            </a:br>
            <a:r>
              <a:rPr lang="en-US" dirty="0"/>
              <a:t>“next”, and increment “next”</a:t>
            </a:r>
            <a:br>
              <a:rPr lang="en-US" dirty="0"/>
            </a:br>
            <a:r>
              <a:rPr lang="en-US" dirty="0"/>
              <a:t>pointer</a:t>
            </a:r>
          </a:p>
          <a:p>
            <a:r>
              <a:rPr lang="en-US" sz="3200" dirty="0">
                <a:solidFill>
                  <a:srgbClr val="1D08B8"/>
                </a:solidFill>
              </a:rPr>
              <a:t>If “next” was TRUE, </a:t>
            </a:r>
            <a:br>
              <a:rPr lang="en-US" sz="3200" dirty="0">
                <a:solidFill>
                  <a:srgbClr val="1D08B8"/>
                </a:solidFill>
              </a:rPr>
            </a:br>
            <a:r>
              <a:rPr lang="en-US" sz="3200" dirty="0">
                <a:solidFill>
                  <a:srgbClr val="1D08B8"/>
                </a:solidFill>
              </a:rPr>
              <a:t>lock is acquired</a:t>
            </a:r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3052763" y="2892426"/>
            <a:ext cx="1166812" cy="178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7" y="219"/>
              </a:cxn>
              <a:cxn ang="0">
                <a:pos x="725" y="497"/>
              </a:cxn>
              <a:cxn ang="0">
                <a:pos x="378" y="785"/>
              </a:cxn>
              <a:cxn ang="0">
                <a:pos x="427" y="1122"/>
              </a:cxn>
            </a:cxnLst>
            <a:rect l="0" t="0" r="r" b="b"/>
            <a:pathLst>
              <a:path w="735" h="1122">
                <a:moveTo>
                  <a:pt x="0" y="0"/>
                </a:moveTo>
                <a:cubicBezTo>
                  <a:pt x="73" y="36"/>
                  <a:pt x="316" y="136"/>
                  <a:pt x="437" y="219"/>
                </a:cubicBezTo>
                <a:cubicBezTo>
                  <a:pt x="558" y="302"/>
                  <a:pt x="735" y="403"/>
                  <a:pt x="725" y="497"/>
                </a:cubicBezTo>
                <a:cubicBezTo>
                  <a:pt x="715" y="591"/>
                  <a:pt x="428" y="681"/>
                  <a:pt x="378" y="785"/>
                </a:cubicBezTo>
                <a:cubicBezTo>
                  <a:pt x="328" y="889"/>
                  <a:pt x="417" y="1052"/>
                  <a:pt x="427" y="1122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3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5138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38" grpId="0"/>
      <p:bldP spid="44" grpId="0" animBg="1"/>
      <p:bldP spid="59" grpId="0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Shared Memory Multiprocessor</a:t>
            </a:r>
          </a:p>
        </p:txBody>
      </p:sp>
      <p:pic>
        <p:nvPicPr>
          <p:cNvPr id="4" name="Picture 4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Footer Placeholder 3"/>
          <p:cNvSpPr txBox="1">
            <a:spLocks/>
          </p:cNvSpPr>
          <p:nvPr/>
        </p:nvSpPr>
        <p:spPr>
          <a:xfrm>
            <a:off x="7874000" y="62166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2525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6940551" y="1339851"/>
            <a:ext cx="1476375" cy="828675"/>
            <a:chOff x="4686" y="1805"/>
            <a:chExt cx="930" cy="662"/>
          </a:xfrm>
        </p:grpSpPr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694" y="1805"/>
              <a:ext cx="922" cy="66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686" y="1869"/>
              <a:ext cx="89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957" y="2201"/>
              <a:ext cx="340" cy="118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8" name="Oval 52"/>
            <p:cNvSpPr>
              <a:spLocks noChangeArrowheads="1"/>
            </p:cNvSpPr>
            <p:nvPr/>
          </p:nvSpPr>
          <p:spPr bwMode="auto">
            <a:xfrm>
              <a:off x="4898" y="2077"/>
              <a:ext cx="527" cy="17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4832" y="1959"/>
              <a:ext cx="704" cy="168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4721" y="2132"/>
              <a:ext cx="153" cy="3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4839" y="2182"/>
              <a:ext cx="154" cy="3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835" y="2237"/>
              <a:ext cx="155" cy="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946" y="2296"/>
              <a:ext cx="155" cy="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829" y="2147"/>
              <a:ext cx="154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813" y="2091"/>
              <a:ext cx="154" cy="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5011" y="2214"/>
              <a:ext cx="59" cy="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5038" y="2222"/>
              <a:ext cx="111" cy="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4794" y="2056"/>
              <a:ext cx="152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4790" y="2002"/>
              <a:ext cx="153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Arc 64"/>
            <p:cNvSpPr>
              <a:spLocks/>
            </p:cNvSpPr>
            <p:nvPr/>
          </p:nvSpPr>
          <p:spPr bwMode="auto">
            <a:xfrm>
              <a:off x="4723" y="2096"/>
              <a:ext cx="133" cy="85"/>
            </a:xfrm>
            <a:custGeom>
              <a:avLst/>
              <a:gdLst>
                <a:gd name="G0" fmla="+- 21600 0 0"/>
                <a:gd name="G1" fmla="+- 425 0 0"/>
                <a:gd name="G2" fmla="+- 21600 0 0"/>
                <a:gd name="T0" fmla="*/ 21315 w 21600"/>
                <a:gd name="T1" fmla="*/ 22023 h 22023"/>
                <a:gd name="T2" fmla="*/ 4 w 21600"/>
                <a:gd name="T3" fmla="*/ 0 h 22023"/>
                <a:gd name="T4" fmla="*/ 21600 w 21600"/>
                <a:gd name="T5" fmla="*/ 425 h 2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23" fill="none" extrusionOk="0">
                  <a:moveTo>
                    <a:pt x="21314" y="22023"/>
                  </a:moveTo>
                  <a:cubicBezTo>
                    <a:pt x="9497" y="21867"/>
                    <a:pt x="0" y="12243"/>
                    <a:pt x="0" y="425"/>
                  </a:cubicBezTo>
                  <a:cubicBezTo>
                    <a:pt x="-1" y="283"/>
                    <a:pt x="1" y="141"/>
                    <a:pt x="4" y="0"/>
                  </a:cubicBezTo>
                </a:path>
                <a:path w="21600" h="22023" stroke="0" extrusionOk="0">
                  <a:moveTo>
                    <a:pt x="21314" y="22023"/>
                  </a:moveTo>
                  <a:cubicBezTo>
                    <a:pt x="9497" y="21867"/>
                    <a:pt x="0" y="12243"/>
                    <a:pt x="0" y="425"/>
                  </a:cubicBezTo>
                  <a:cubicBezTo>
                    <a:pt x="-1" y="283"/>
                    <a:pt x="1" y="141"/>
                    <a:pt x="4" y="0"/>
                  </a:cubicBezTo>
                  <a:lnTo>
                    <a:pt x="21600" y="425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Arc 65"/>
            <p:cNvSpPr>
              <a:spLocks/>
            </p:cNvSpPr>
            <p:nvPr/>
          </p:nvSpPr>
          <p:spPr bwMode="auto">
            <a:xfrm>
              <a:off x="4723" y="1961"/>
              <a:ext cx="445" cy="1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16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3"/>
                    <a:pt x="9619" y="46"/>
                    <a:pt x="2151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3"/>
                    <a:pt x="9619" y="46"/>
                    <a:pt x="2151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4985" y="2092"/>
              <a:ext cx="45" cy="2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5014" y="2102"/>
              <a:ext cx="106" cy="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4799" y="2147"/>
              <a:ext cx="149" cy="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5" y="16"/>
                </a:cxn>
                <a:cxn ang="0">
                  <a:pos x="0" y="29"/>
                </a:cxn>
                <a:cxn ang="0">
                  <a:pos x="5" y="0"/>
                </a:cxn>
              </a:cxnLst>
              <a:rect l="0" t="0" r="r" b="b"/>
              <a:pathLst>
                <a:path w="86" h="30">
                  <a:moveTo>
                    <a:pt x="5" y="0"/>
                  </a:moveTo>
                  <a:lnTo>
                    <a:pt x="85" y="16"/>
                  </a:lnTo>
                  <a:lnTo>
                    <a:pt x="0" y="29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Acquiring a Held Lock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70150" y="4414838"/>
            <a:ext cx="7283450" cy="96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35280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5132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19747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06425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9452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92480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85507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6189" y="3824287"/>
            <a:ext cx="85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flags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70150" y="2552700"/>
            <a:ext cx="88265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27300" y="1974850"/>
            <a:ext cx="823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next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00338" y="460692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613150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1675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441950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32618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27233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21848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070975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4586288" y="2303462"/>
            <a:ext cx="1358900" cy="1282700"/>
            <a:chOff x="1008" y="2720"/>
            <a:chExt cx="856" cy="808"/>
          </a:xfrm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597401" y="1706563"/>
            <a:ext cx="1639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1D08B8"/>
                </a:solidFill>
              </a:rPr>
              <a:t>acquired</a:t>
            </a: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3052763" y="2757488"/>
            <a:ext cx="1166812" cy="178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7" y="219"/>
              </a:cxn>
              <a:cxn ang="0">
                <a:pos x="725" y="497"/>
              </a:cxn>
              <a:cxn ang="0">
                <a:pos x="378" y="785"/>
              </a:cxn>
              <a:cxn ang="0">
                <a:pos x="427" y="1122"/>
              </a:cxn>
            </a:cxnLst>
            <a:rect l="0" t="0" r="r" b="b"/>
            <a:pathLst>
              <a:path w="735" h="1122">
                <a:moveTo>
                  <a:pt x="0" y="0"/>
                </a:moveTo>
                <a:cubicBezTo>
                  <a:pt x="73" y="36"/>
                  <a:pt x="316" y="136"/>
                  <a:pt x="437" y="219"/>
                </a:cubicBezTo>
                <a:cubicBezTo>
                  <a:pt x="558" y="302"/>
                  <a:pt x="735" y="403"/>
                  <a:pt x="725" y="497"/>
                </a:cubicBezTo>
                <a:cubicBezTo>
                  <a:pt x="715" y="591"/>
                  <a:pt x="428" y="681"/>
                  <a:pt x="378" y="785"/>
                </a:cubicBezTo>
                <a:cubicBezTo>
                  <a:pt x="328" y="889"/>
                  <a:pt x="417" y="1052"/>
                  <a:pt x="427" y="1122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6986588" y="2308225"/>
            <a:ext cx="1130300" cy="1173162"/>
            <a:chOff x="2496" y="2725"/>
            <a:chExt cx="712" cy="739"/>
          </a:xfrm>
        </p:grpSpPr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6661151" y="1689101"/>
            <a:ext cx="1729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acquiring</a:t>
            </a:r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2265364" y="2395539"/>
            <a:ext cx="1292225" cy="676275"/>
          </a:xfrm>
          <a:prstGeom prst="wedgeRoundRectCallout">
            <a:avLst>
              <a:gd name="adj1" fmla="val 308597"/>
              <a:gd name="adj2" fmla="val 14319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251938" y="3661430"/>
            <a:ext cx="273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getAndIncrement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Freeform 69"/>
          <p:cNvSpPr>
            <a:spLocks/>
          </p:cNvSpPr>
          <p:nvPr/>
        </p:nvSpPr>
        <p:spPr bwMode="auto">
          <a:xfrm>
            <a:off x="3084514" y="2727325"/>
            <a:ext cx="1957387" cy="209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5" y="109"/>
              </a:cxn>
              <a:cxn ang="0">
                <a:pos x="1222" y="447"/>
              </a:cxn>
              <a:cxn ang="0">
                <a:pos x="864" y="904"/>
              </a:cxn>
              <a:cxn ang="0">
                <a:pos x="963" y="1321"/>
              </a:cxn>
            </a:cxnLst>
            <a:rect l="0" t="0" r="r" b="b"/>
            <a:pathLst>
              <a:path w="1233" h="1321">
                <a:moveTo>
                  <a:pt x="0" y="0"/>
                </a:moveTo>
                <a:cubicBezTo>
                  <a:pt x="131" y="18"/>
                  <a:pt x="591" y="35"/>
                  <a:pt x="795" y="109"/>
                </a:cubicBezTo>
                <a:cubicBezTo>
                  <a:pt x="999" y="183"/>
                  <a:pt x="1211" y="315"/>
                  <a:pt x="1222" y="447"/>
                </a:cubicBezTo>
                <a:cubicBezTo>
                  <a:pt x="1233" y="579"/>
                  <a:pt x="907" y="758"/>
                  <a:pt x="864" y="904"/>
                </a:cubicBezTo>
                <a:cubicBezTo>
                  <a:pt x="821" y="1050"/>
                  <a:pt x="943" y="1234"/>
                  <a:pt x="963" y="1321"/>
                </a:cubicBezTo>
              </a:path>
            </a:pathLst>
          </a:custGeom>
          <a:noFill/>
          <a:ln w="762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3525838" y="4495801"/>
            <a:ext cx="647700" cy="676275"/>
          </a:xfrm>
          <a:prstGeom prst="wedgeRoundRectCallout">
            <a:avLst>
              <a:gd name="adj1" fmla="val 463727"/>
              <a:gd name="adj2" fmla="val -202583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3582988" y="4589464"/>
            <a:ext cx="385042" cy="58477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76" name="Freeform 50"/>
          <p:cNvSpPr>
            <a:spLocks/>
          </p:cNvSpPr>
          <p:nvPr/>
        </p:nvSpPr>
        <p:spPr bwMode="auto">
          <a:xfrm>
            <a:off x="3810001" y="3606800"/>
            <a:ext cx="866775" cy="1041400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79" y="308"/>
              </a:cxn>
              <a:cxn ang="0">
                <a:pos x="248" y="348"/>
              </a:cxn>
              <a:cxn ang="0">
                <a:pos x="0" y="656"/>
              </a:cxn>
              <a:cxn ang="0">
                <a:pos x="497" y="298"/>
              </a:cxn>
              <a:cxn ang="0">
                <a:pos x="358" y="269"/>
              </a:cxn>
              <a:cxn ang="0">
                <a:pos x="546" y="0"/>
              </a:cxn>
            </a:cxnLst>
            <a:rect l="0" t="0" r="r" b="b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4629151" y="1750080"/>
            <a:ext cx="1422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released</a:t>
            </a:r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6762902" y="1695450"/>
            <a:ext cx="1455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  <p:sp>
        <p:nvSpPr>
          <p:cNvPr id="81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4158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 animBg="1"/>
      <p:bldP spid="39" grpId="0"/>
      <p:bldP spid="50" grpId="0" animBg="1"/>
      <p:bldP spid="51" grpId="0"/>
      <p:bldP spid="52" grpId="0" animBg="1"/>
      <p:bldP spid="53" grpId="0" animBg="1"/>
      <p:bldP spid="75" grpId="0" animBg="1"/>
      <p:bldP spid="76" grpId="0" animBg="1"/>
      <p:bldP spid="76" grpId="1" animBg="1"/>
      <p:bldP spid="79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Anderson Lock: Performance</a:t>
            </a:r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649537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033588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552950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65674" y="2008188"/>
            <a:ext cx="22560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 dirty="0">
              <a:solidFill>
                <a:srgbClr val="FF9900"/>
              </a:solidFill>
            </a:endParaRPr>
          </a:p>
          <a:p>
            <a:pPr algn="l"/>
            <a:r>
              <a:rPr lang="en-US" sz="2800" dirty="0">
                <a:solidFill>
                  <a:srgbClr val="FF3300"/>
                </a:solidFill>
              </a:rPr>
              <a:t>TTAS lock</a:t>
            </a:r>
          </a:p>
          <a:p>
            <a:pPr algn="l"/>
            <a:endParaRPr lang="en-US" sz="2800" dirty="0">
              <a:solidFill>
                <a:srgbClr val="00FF00"/>
              </a:solidFill>
            </a:endParaRPr>
          </a:p>
          <a:p>
            <a:pPr algn="l"/>
            <a:r>
              <a:rPr lang="en-US" sz="2800" dirty="0">
                <a:solidFill>
                  <a:srgbClr val="00FF00"/>
                </a:solidFill>
              </a:rPr>
              <a:t>Ideal</a:t>
            </a:r>
            <a:br>
              <a:rPr lang="en-US" sz="2800" dirty="0">
                <a:solidFill>
                  <a:srgbClr val="00FF00"/>
                </a:solidFill>
              </a:rPr>
            </a:br>
            <a:r>
              <a:rPr lang="en-US" sz="2800" dirty="0">
                <a:solidFill>
                  <a:srgbClr val="1D08B8"/>
                </a:solidFill>
              </a:rPr>
              <a:t>Anderson lock</a:t>
            </a:r>
          </a:p>
          <a:p>
            <a:pPr algn="l"/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419601" y="4132262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435475" y="1739900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4435475" y="3065462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0800000">
            <a:off x="3384551" y="2607515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6200000">
            <a:off x="5412334" y="4014924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465638" y="3763408"/>
            <a:ext cx="2919412" cy="39052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111" y="20"/>
              </a:cxn>
              <a:cxn ang="0">
                <a:pos x="232" y="41"/>
              </a:cxn>
              <a:cxn ang="0">
                <a:pos x="374" y="91"/>
              </a:cxn>
              <a:cxn ang="0">
                <a:pos x="444" y="142"/>
              </a:cxn>
              <a:cxn ang="0">
                <a:pos x="566" y="192"/>
              </a:cxn>
              <a:cxn ang="0">
                <a:pos x="657" y="212"/>
              </a:cxn>
              <a:cxn ang="0">
                <a:pos x="768" y="223"/>
              </a:cxn>
              <a:cxn ang="0">
                <a:pos x="909" y="223"/>
              </a:cxn>
              <a:cxn ang="0">
                <a:pos x="1010" y="233"/>
              </a:cxn>
              <a:cxn ang="0">
                <a:pos x="1101" y="223"/>
              </a:cxn>
              <a:cxn ang="0">
                <a:pos x="1212" y="233"/>
              </a:cxn>
              <a:cxn ang="0">
                <a:pos x="1334" y="223"/>
              </a:cxn>
              <a:cxn ang="0">
                <a:pos x="1425" y="223"/>
              </a:cxn>
              <a:cxn ang="0">
                <a:pos x="1536" y="243"/>
              </a:cxn>
              <a:cxn ang="0">
                <a:pos x="1647" y="243"/>
              </a:cxn>
              <a:cxn ang="0">
                <a:pos x="1758" y="233"/>
              </a:cxn>
              <a:cxn ang="0">
                <a:pos x="1839" y="233"/>
              </a:cxn>
            </a:cxnLst>
            <a:rect l="0" t="0" r="r" b="b"/>
            <a:pathLst>
              <a:path w="1839" h="246">
                <a:moveTo>
                  <a:pt x="0" y="162"/>
                </a:moveTo>
                <a:cubicBezTo>
                  <a:pt x="36" y="101"/>
                  <a:pt x="72" y="40"/>
                  <a:pt x="111" y="20"/>
                </a:cubicBezTo>
                <a:cubicBezTo>
                  <a:pt x="150" y="0"/>
                  <a:pt x="188" y="29"/>
                  <a:pt x="232" y="41"/>
                </a:cubicBezTo>
                <a:cubicBezTo>
                  <a:pt x="276" y="53"/>
                  <a:pt x="339" y="74"/>
                  <a:pt x="374" y="91"/>
                </a:cubicBezTo>
                <a:cubicBezTo>
                  <a:pt x="409" y="108"/>
                  <a:pt x="412" y="125"/>
                  <a:pt x="444" y="142"/>
                </a:cubicBezTo>
                <a:cubicBezTo>
                  <a:pt x="476" y="159"/>
                  <a:pt x="531" y="180"/>
                  <a:pt x="566" y="192"/>
                </a:cubicBezTo>
                <a:cubicBezTo>
                  <a:pt x="601" y="204"/>
                  <a:pt x="623" y="207"/>
                  <a:pt x="657" y="212"/>
                </a:cubicBezTo>
                <a:cubicBezTo>
                  <a:pt x="691" y="217"/>
                  <a:pt x="726" y="221"/>
                  <a:pt x="768" y="223"/>
                </a:cubicBezTo>
                <a:cubicBezTo>
                  <a:pt x="810" y="225"/>
                  <a:pt x="869" y="221"/>
                  <a:pt x="909" y="223"/>
                </a:cubicBezTo>
                <a:cubicBezTo>
                  <a:pt x="949" y="225"/>
                  <a:pt x="978" y="233"/>
                  <a:pt x="1010" y="233"/>
                </a:cubicBezTo>
                <a:cubicBezTo>
                  <a:pt x="1042" y="233"/>
                  <a:pt x="1067" y="223"/>
                  <a:pt x="1101" y="223"/>
                </a:cubicBezTo>
                <a:cubicBezTo>
                  <a:pt x="1135" y="223"/>
                  <a:pt x="1173" y="233"/>
                  <a:pt x="1212" y="233"/>
                </a:cubicBezTo>
                <a:cubicBezTo>
                  <a:pt x="1251" y="233"/>
                  <a:pt x="1299" y="225"/>
                  <a:pt x="1334" y="223"/>
                </a:cubicBezTo>
                <a:cubicBezTo>
                  <a:pt x="1369" y="221"/>
                  <a:pt x="1391" y="220"/>
                  <a:pt x="1425" y="223"/>
                </a:cubicBezTo>
                <a:cubicBezTo>
                  <a:pt x="1459" y="226"/>
                  <a:pt x="1499" y="240"/>
                  <a:pt x="1536" y="243"/>
                </a:cubicBezTo>
                <a:cubicBezTo>
                  <a:pt x="1573" y="246"/>
                  <a:pt x="1610" y="245"/>
                  <a:pt x="1647" y="243"/>
                </a:cubicBezTo>
                <a:cubicBezTo>
                  <a:pt x="1684" y="241"/>
                  <a:pt x="1726" y="235"/>
                  <a:pt x="1758" y="233"/>
                </a:cubicBezTo>
                <a:cubicBezTo>
                  <a:pt x="1790" y="231"/>
                  <a:pt x="1814" y="232"/>
                  <a:pt x="1839" y="233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51101" y="5340351"/>
            <a:ext cx="7839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Almost ideal. We avoid all unnecessary invalidations.</a:t>
            </a:r>
          </a:p>
          <a:p>
            <a:r>
              <a:rPr lang="en-US" sz="2800" dirty="0"/>
              <a:t>Portable – no tunable parameters.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E1E589E9-5B85-D809-87E1-22D5A78D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5849" y="4095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Spinlock</a:t>
            </a:r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 flipH="1">
            <a:off x="7415214" y="3640139"/>
            <a:ext cx="725487" cy="765175"/>
            <a:chOff x="1008" y="2720"/>
            <a:chExt cx="856" cy="80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9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991226" y="3478213"/>
            <a:ext cx="665163" cy="8747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48113" y="3305175"/>
            <a:ext cx="647700" cy="192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3892550" y="4652964"/>
            <a:ext cx="636588" cy="3333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87963" y="3627438"/>
            <a:ext cx="419100" cy="558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26163" y="3646488"/>
            <a:ext cx="368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73775" y="3746501"/>
            <a:ext cx="50334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Arial" charset="0"/>
              </a:rPr>
              <a:t>CS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10064" y="2882901"/>
            <a:ext cx="815975" cy="563563"/>
            <a:chOff x="1232" y="1431"/>
            <a:chExt cx="514" cy="35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80" y="1660"/>
              <a:ext cx="216" cy="11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344" y="1544"/>
              <a:ext cx="332" cy="16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02" y="1436"/>
              <a:ext cx="444" cy="16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32" y="159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306" y="164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304" y="1694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374" y="174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00" y="1610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0" y="1558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414" y="1672"/>
              <a:ext cx="38" cy="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432" y="1678"/>
              <a:ext cx="70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278" y="152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276" y="147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34"/>
            <p:cNvSpPr>
              <a:spLocks/>
            </p:cNvSpPr>
            <p:nvPr/>
          </p:nvSpPr>
          <p:spPr bwMode="auto">
            <a:xfrm>
              <a:off x="1233" y="1566"/>
              <a:ext cx="84" cy="7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rc 35"/>
            <p:cNvSpPr>
              <a:spLocks/>
            </p:cNvSpPr>
            <p:nvPr/>
          </p:nvSpPr>
          <p:spPr bwMode="auto">
            <a:xfrm>
              <a:off x="1233" y="1431"/>
              <a:ext cx="280" cy="1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2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398" y="1560"/>
              <a:ext cx="30" cy="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416" y="1568"/>
              <a:ext cx="68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82" y="1614"/>
              <a:ext cx="9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2" y="25"/>
                </a:cxn>
                <a:cxn ang="0">
                  <a:pos x="0" y="44"/>
                </a:cxn>
                <a:cxn ang="0">
                  <a:pos x="5" y="0"/>
                </a:cxn>
              </a:cxnLst>
              <a:rect l="0" t="0" r="r" b="b"/>
              <a:pathLst>
                <a:path w="93" h="45">
                  <a:moveTo>
                    <a:pt x="5" y="0"/>
                  </a:moveTo>
                  <a:lnTo>
                    <a:pt x="92" y="25"/>
                  </a:lnTo>
                  <a:lnTo>
                    <a:pt x="0" y="44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195764" y="4051301"/>
            <a:ext cx="815975" cy="563563"/>
            <a:chOff x="1160" y="2167"/>
            <a:chExt cx="514" cy="35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308" y="2396"/>
              <a:ext cx="216" cy="11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272" y="2280"/>
              <a:ext cx="332" cy="16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230" y="2172"/>
              <a:ext cx="444" cy="16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160" y="233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234" y="2378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32" y="2430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02" y="248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228" y="234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218" y="2294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342" y="2408"/>
              <a:ext cx="38" cy="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360" y="2414"/>
              <a:ext cx="70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206" y="226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204" y="221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3"/>
            <p:cNvSpPr>
              <a:spLocks/>
            </p:cNvSpPr>
            <p:nvPr/>
          </p:nvSpPr>
          <p:spPr bwMode="auto">
            <a:xfrm>
              <a:off x="1161" y="2302"/>
              <a:ext cx="84" cy="7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54"/>
            <p:cNvSpPr>
              <a:spLocks/>
            </p:cNvSpPr>
            <p:nvPr/>
          </p:nvSpPr>
          <p:spPr bwMode="auto">
            <a:xfrm>
              <a:off x="1161" y="2167"/>
              <a:ext cx="280" cy="1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2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326" y="2296"/>
              <a:ext cx="30" cy="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344" y="2304"/>
              <a:ext cx="68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210" y="2350"/>
              <a:ext cx="9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2" y="25"/>
                </a:cxn>
                <a:cxn ang="0">
                  <a:pos x="0" y="44"/>
                </a:cxn>
                <a:cxn ang="0">
                  <a:pos x="5" y="0"/>
                </a:cxn>
              </a:cxnLst>
              <a:rect l="0" t="0" r="r" b="b"/>
              <a:pathLst>
                <a:path w="93" h="45">
                  <a:moveTo>
                    <a:pt x="5" y="0"/>
                  </a:moveTo>
                  <a:lnTo>
                    <a:pt x="92" y="25"/>
                  </a:lnTo>
                  <a:lnTo>
                    <a:pt x="0" y="44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3897313" y="3889375"/>
            <a:ext cx="1079500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754813" y="3902075"/>
            <a:ext cx="596900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369175" y="4457700"/>
            <a:ext cx="1439498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Resets lock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upon exit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172075" y="4489450"/>
            <a:ext cx="670056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spin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lock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934075" y="4484688"/>
            <a:ext cx="18288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critical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section</a:t>
            </a: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48027" y="3594101"/>
            <a:ext cx="419101" cy="1336676"/>
            <a:chOff x="616" y="1914"/>
            <a:chExt cx="264" cy="842"/>
          </a:xfrm>
        </p:grpSpPr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16" y="1914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16" y="2019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16" y="2124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 flipH="1">
            <a:off x="3048000" y="2519364"/>
            <a:ext cx="725488" cy="765175"/>
            <a:chOff x="1008" y="2720"/>
            <a:chExt cx="856" cy="808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 flipH="1">
            <a:off x="2989264" y="3432176"/>
            <a:ext cx="725487" cy="765175"/>
            <a:chOff x="1008" y="2720"/>
            <a:chExt cx="856" cy="808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9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 flipH="1">
            <a:off x="3070225" y="4964114"/>
            <a:ext cx="725488" cy="765175"/>
            <a:chOff x="1008" y="2720"/>
            <a:chExt cx="856" cy="808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 Box 97"/>
          <p:cNvSpPr txBox="1">
            <a:spLocks noChangeArrowheads="1"/>
          </p:cNvSpPr>
          <p:nvPr/>
        </p:nvSpPr>
        <p:spPr bwMode="auto">
          <a:xfrm>
            <a:off x="5340350" y="5607050"/>
            <a:ext cx="18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solidFill>
                <a:srgbClr val="FF3300"/>
              </a:solidFill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172075" y="3444875"/>
            <a:ext cx="611188" cy="871538"/>
            <a:chOff x="4300" y="2246"/>
            <a:chExt cx="400" cy="571"/>
          </a:xfrm>
        </p:grpSpPr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4300" y="2246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358" y="2302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4303" y="2413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4428" y="2496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104"/>
            <p:cNvSpPr>
              <a:spLocks noChangeArrowheads="1"/>
            </p:cNvSpPr>
            <p:nvPr/>
          </p:nvSpPr>
          <p:spPr bwMode="auto">
            <a:xfrm flipV="1">
              <a:off x="4457" y="2611"/>
              <a:ext cx="96" cy="121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289550" y="2274889"/>
            <a:ext cx="5086350" cy="1417637"/>
            <a:chOff x="2372" y="1280"/>
            <a:chExt cx="3204" cy="893"/>
          </a:xfrm>
        </p:grpSpPr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372" y="1732"/>
              <a:ext cx="141" cy="428"/>
            </a:xfrm>
            <a:custGeom>
              <a:avLst/>
              <a:gdLst/>
              <a:ahLst/>
              <a:cxnLst>
                <a:cxn ang="0">
                  <a:pos x="117" y="419"/>
                </a:cxn>
                <a:cxn ang="0">
                  <a:pos x="113" y="402"/>
                </a:cxn>
                <a:cxn ang="0">
                  <a:pos x="97" y="386"/>
                </a:cxn>
                <a:cxn ang="0">
                  <a:pos x="82" y="365"/>
                </a:cxn>
                <a:cxn ang="0">
                  <a:pos x="70" y="349"/>
                </a:cxn>
                <a:cxn ang="0">
                  <a:pos x="58" y="337"/>
                </a:cxn>
                <a:cxn ang="0">
                  <a:pos x="47" y="324"/>
                </a:cxn>
                <a:cxn ang="0">
                  <a:pos x="35" y="308"/>
                </a:cxn>
                <a:cxn ang="0">
                  <a:pos x="23" y="296"/>
                </a:cxn>
                <a:cxn ang="0">
                  <a:pos x="16" y="279"/>
                </a:cxn>
                <a:cxn ang="0">
                  <a:pos x="12" y="263"/>
                </a:cxn>
                <a:cxn ang="0">
                  <a:pos x="4" y="246"/>
                </a:cxn>
                <a:cxn ang="0">
                  <a:pos x="0" y="230"/>
                </a:cxn>
                <a:cxn ang="0">
                  <a:pos x="4" y="214"/>
                </a:cxn>
                <a:cxn ang="0">
                  <a:pos x="8" y="197"/>
                </a:cxn>
                <a:cxn ang="0">
                  <a:pos x="16" y="177"/>
                </a:cxn>
                <a:cxn ang="0">
                  <a:pos x="19" y="160"/>
                </a:cxn>
                <a:cxn ang="0">
                  <a:pos x="23" y="135"/>
                </a:cxn>
                <a:cxn ang="0">
                  <a:pos x="27" y="115"/>
                </a:cxn>
                <a:cxn ang="0">
                  <a:pos x="35" y="99"/>
                </a:cxn>
                <a:cxn ang="0">
                  <a:pos x="39" y="82"/>
                </a:cxn>
                <a:cxn ang="0">
                  <a:pos x="43" y="66"/>
                </a:cxn>
                <a:cxn ang="0">
                  <a:pos x="47" y="49"/>
                </a:cxn>
                <a:cxn ang="0">
                  <a:pos x="51" y="33"/>
                </a:cxn>
                <a:cxn ang="0">
                  <a:pos x="58" y="16"/>
                </a:cxn>
                <a:cxn ang="0">
                  <a:pos x="62" y="0"/>
                </a:cxn>
                <a:cxn ang="0">
                  <a:pos x="66" y="16"/>
                </a:cxn>
                <a:cxn ang="0">
                  <a:pos x="66" y="33"/>
                </a:cxn>
                <a:cxn ang="0">
                  <a:pos x="66" y="49"/>
                </a:cxn>
                <a:cxn ang="0">
                  <a:pos x="70" y="66"/>
                </a:cxn>
                <a:cxn ang="0">
                  <a:pos x="78" y="82"/>
                </a:cxn>
                <a:cxn ang="0">
                  <a:pos x="86" y="99"/>
                </a:cxn>
                <a:cxn ang="0">
                  <a:pos x="97" y="115"/>
                </a:cxn>
                <a:cxn ang="0">
                  <a:pos x="109" y="131"/>
                </a:cxn>
                <a:cxn ang="0">
                  <a:pos x="117" y="148"/>
                </a:cxn>
                <a:cxn ang="0">
                  <a:pos x="124" y="164"/>
                </a:cxn>
                <a:cxn ang="0">
                  <a:pos x="132" y="181"/>
                </a:cxn>
                <a:cxn ang="0">
                  <a:pos x="136" y="197"/>
                </a:cxn>
                <a:cxn ang="0">
                  <a:pos x="140" y="214"/>
                </a:cxn>
                <a:cxn ang="0">
                  <a:pos x="140" y="230"/>
                </a:cxn>
                <a:cxn ang="0">
                  <a:pos x="140" y="246"/>
                </a:cxn>
                <a:cxn ang="0">
                  <a:pos x="140" y="263"/>
                </a:cxn>
                <a:cxn ang="0">
                  <a:pos x="140" y="279"/>
                </a:cxn>
                <a:cxn ang="0">
                  <a:pos x="136" y="296"/>
                </a:cxn>
                <a:cxn ang="0">
                  <a:pos x="136" y="312"/>
                </a:cxn>
                <a:cxn ang="0">
                  <a:pos x="136" y="328"/>
                </a:cxn>
                <a:cxn ang="0">
                  <a:pos x="132" y="345"/>
                </a:cxn>
                <a:cxn ang="0">
                  <a:pos x="128" y="361"/>
                </a:cxn>
                <a:cxn ang="0">
                  <a:pos x="128" y="378"/>
                </a:cxn>
                <a:cxn ang="0">
                  <a:pos x="124" y="394"/>
                </a:cxn>
                <a:cxn ang="0">
                  <a:pos x="117" y="411"/>
                </a:cxn>
              </a:cxnLst>
              <a:rect l="0" t="0" r="r" b="b"/>
              <a:pathLst>
                <a:path w="141" h="428">
                  <a:moveTo>
                    <a:pt x="117" y="427"/>
                  </a:moveTo>
                  <a:lnTo>
                    <a:pt x="117" y="419"/>
                  </a:lnTo>
                  <a:lnTo>
                    <a:pt x="117" y="411"/>
                  </a:lnTo>
                  <a:lnTo>
                    <a:pt x="113" y="402"/>
                  </a:lnTo>
                  <a:lnTo>
                    <a:pt x="105" y="390"/>
                  </a:lnTo>
                  <a:lnTo>
                    <a:pt x="97" y="386"/>
                  </a:lnTo>
                  <a:lnTo>
                    <a:pt x="89" y="378"/>
                  </a:lnTo>
                  <a:lnTo>
                    <a:pt x="82" y="365"/>
                  </a:lnTo>
                  <a:lnTo>
                    <a:pt x="74" y="357"/>
                  </a:lnTo>
                  <a:lnTo>
                    <a:pt x="70" y="349"/>
                  </a:lnTo>
                  <a:lnTo>
                    <a:pt x="62" y="345"/>
                  </a:lnTo>
                  <a:lnTo>
                    <a:pt x="58" y="337"/>
                  </a:lnTo>
                  <a:lnTo>
                    <a:pt x="54" y="328"/>
                  </a:lnTo>
                  <a:lnTo>
                    <a:pt x="47" y="324"/>
                  </a:lnTo>
                  <a:lnTo>
                    <a:pt x="39" y="316"/>
                  </a:lnTo>
                  <a:lnTo>
                    <a:pt x="35" y="308"/>
                  </a:lnTo>
                  <a:lnTo>
                    <a:pt x="27" y="304"/>
                  </a:lnTo>
                  <a:lnTo>
                    <a:pt x="23" y="296"/>
                  </a:lnTo>
                  <a:lnTo>
                    <a:pt x="19" y="287"/>
                  </a:lnTo>
                  <a:lnTo>
                    <a:pt x="16" y="279"/>
                  </a:lnTo>
                  <a:lnTo>
                    <a:pt x="12" y="271"/>
                  </a:lnTo>
                  <a:lnTo>
                    <a:pt x="12" y="263"/>
                  </a:lnTo>
                  <a:lnTo>
                    <a:pt x="8" y="255"/>
                  </a:lnTo>
                  <a:lnTo>
                    <a:pt x="4" y="246"/>
                  </a:lnTo>
                  <a:lnTo>
                    <a:pt x="4" y="238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4" y="214"/>
                  </a:lnTo>
                  <a:lnTo>
                    <a:pt x="8" y="205"/>
                  </a:lnTo>
                  <a:lnTo>
                    <a:pt x="8" y="197"/>
                  </a:lnTo>
                  <a:lnTo>
                    <a:pt x="12" y="185"/>
                  </a:lnTo>
                  <a:lnTo>
                    <a:pt x="16" y="177"/>
                  </a:lnTo>
                  <a:lnTo>
                    <a:pt x="16" y="168"/>
                  </a:lnTo>
                  <a:lnTo>
                    <a:pt x="19" y="160"/>
                  </a:lnTo>
                  <a:lnTo>
                    <a:pt x="19" y="148"/>
                  </a:lnTo>
                  <a:lnTo>
                    <a:pt x="23" y="135"/>
                  </a:lnTo>
                  <a:lnTo>
                    <a:pt x="27" y="127"/>
                  </a:lnTo>
                  <a:lnTo>
                    <a:pt x="27" y="115"/>
                  </a:lnTo>
                  <a:lnTo>
                    <a:pt x="31" y="107"/>
                  </a:lnTo>
                  <a:lnTo>
                    <a:pt x="35" y="99"/>
                  </a:lnTo>
                  <a:lnTo>
                    <a:pt x="39" y="90"/>
                  </a:lnTo>
                  <a:lnTo>
                    <a:pt x="39" y="82"/>
                  </a:lnTo>
                  <a:lnTo>
                    <a:pt x="43" y="74"/>
                  </a:lnTo>
                  <a:lnTo>
                    <a:pt x="43" y="66"/>
                  </a:lnTo>
                  <a:lnTo>
                    <a:pt x="47" y="57"/>
                  </a:lnTo>
                  <a:lnTo>
                    <a:pt x="47" y="49"/>
                  </a:lnTo>
                  <a:lnTo>
                    <a:pt x="51" y="41"/>
                  </a:lnTo>
                  <a:lnTo>
                    <a:pt x="51" y="33"/>
                  </a:lnTo>
                  <a:lnTo>
                    <a:pt x="54" y="25"/>
                  </a:lnTo>
                  <a:lnTo>
                    <a:pt x="58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66" y="8"/>
                  </a:lnTo>
                  <a:lnTo>
                    <a:pt x="66" y="16"/>
                  </a:lnTo>
                  <a:lnTo>
                    <a:pt x="66" y="25"/>
                  </a:lnTo>
                  <a:lnTo>
                    <a:pt x="66" y="33"/>
                  </a:lnTo>
                  <a:lnTo>
                    <a:pt x="66" y="41"/>
                  </a:lnTo>
                  <a:lnTo>
                    <a:pt x="66" y="49"/>
                  </a:lnTo>
                  <a:lnTo>
                    <a:pt x="66" y="57"/>
                  </a:lnTo>
                  <a:lnTo>
                    <a:pt x="70" y="66"/>
                  </a:lnTo>
                  <a:lnTo>
                    <a:pt x="74" y="74"/>
                  </a:lnTo>
                  <a:lnTo>
                    <a:pt x="78" y="82"/>
                  </a:lnTo>
                  <a:lnTo>
                    <a:pt x="82" y="90"/>
                  </a:lnTo>
                  <a:lnTo>
                    <a:pt x="86" y="99"/>
                  </a:lnTo>
                  <a:lnTo>
                    <a:pt x="89" y="107"/>
                  </a:lnTo>
                  <a:lnTo>
                    <a:pt x="97" y="115"/>
                  </a:lnTo>
                  <a:lnTo>
                    <a:pt x="101" y="123"/>
                  </a:lnTo>
                  <a:lnTo>
                    <a:pt x="109" y="131"/>
                  </a:lnTo>
                  <a:lnTo>
                    <a:pt x="113" y="140"/>
                  </a:lnTo>
                  <a:lnTo>
                    <a:pt x="117" y="148"/>
                  </a:lnTo>
                  <a:lnTo>
                    <a:pt x="121" y="156"/>
                  </a:lnTo>
                  <a:lnTo>
                    <a:pt x="124" y="164"/>
                  </a:lnTo>
                  <a:lnTo>
                    <a:pt x="128" y="172"/>
                  </a:lnTo>
                  <a:lnTo>
                    <a:pt x="132" y="181"/>
                  </a:lnTo>
                  <a:lnTo>
                    <a:pt x="136" y="189"/>
                  </a:lnTo>
                  <a:lnTo>
                    <a:pt x="136" y="197"/>
                  </a:lnTo>
                  <a:lnTo>
                    <a:pt x="140" y="205"/>
                  </a:lnTo>
                  <a:lnTo>
                    <a:pt x="140" y="214"/>
                  </a:lnTo>
                  <a:lnTo>
                    <a:pt x="140" y="222"/>
                  </a:lnTo>
                  <a:lnTo>
                    <a:pt x="140" y="230"/>
                  </a:lnTo>
                  <a:lnTo>
                    <a:pt x="140" y="238"/>
                  </a:lnTo>
                  <a:lnTo>
                    <a:pt x="140" y="246"/>
                  </a:lnTo>
                  <a:lnTo>
                    <a:pt x="140" y="255"/>
                  </a:lnTo>
                  <a:lnTo>
                    <a:pt x="140" y="263"/>
                  </a:lnTo>
                  <a:lnTo>
                    <a:pt x="140" y="271"/>
                  </a:lnTo>
                  <a:lnTo>
                    <a:pt x="140" y="279"/>
                  </a:lnTo>
                  <a:lnTo>
                    <a:pt x="140" y="287"/>
                  </a:lnTo>
                  <a:lnTo>
                    <a:pt x="136" y="296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36" y="328"/>
                  </a:lnTo>
                  <a:lnTo>
                    <a:pt x="136" y="337"/>
                  </a:lnTo>
                  <a:lnTo>
                    <a:pt x="132" y="345"/>
                  </a:lnTo>
                  <a:lnTo>
                    <a:pt x="132" y="353"/>
                  </a:lnTo>
                  <a:lnTo>
                    <a:pt x="128" y="361"/>
                  </a:lnTo>
                  <a:lnTo>
                    <a:pt x="128" y="370"/>
                  </a:lnTo>
                  <a:lnTo>
                    <a:pt x="128" y="378"/>
                  </a:lnTo>
                  <a:lnTo>
                    <a:pt x="128" y="386"/>
                  </a:lnTo>
                  <a:lnTo>
                    <a:pt x="124" y="394"/>
                  </a:lnTo>
                  <a:lnTo>
                    <a:pt x="121" y="402"/>
                  </a:lnTo>
                  <a:lnTo>
                    <a:pt x="117" y="411"/>
                  </a:lnTo>
                  <a:lnTo>
                    <a:pt x="117" y="419"/>
                  </a:lnTo>
                </a:path>
              </a:pathLst>
            </a:custGeom>
            <a:solidFill>
              <a:srgbClr val="FAFD00"/>
            </a:solidFill>
            <a:ln w="25400" cap="rnd" cmpd="sng">
              <a:solidFill>
                <a:srgbClr val="F35B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478" y="1877"/>
              <a:ext cx="145" cy="292"/>
            </a:xfrm>
            <a:custGeom>
              <a:avLst/>
              <a:gdLst/>
              <a:ahLst/>
              <a:cxnLst>
                <a:cxn ang="0">
                  <a:pos x="24" y="285"/>
                </a:cxn>
                <a:cxn ang="0">
                  <a:pos x="28" y="274"/>
                </a:cxn>
                <a:cxn ang="0">
                  <a:pos x="44" y="263"/>
                </a:cxn>
                <a:cxn ang="0">
                  <a:pos x="60" y="249"/>
                </a:cxn>
                <a:cxn ang="0">
                  <a:pos x="72" y="238"/>
                </a:cxn>
                <a:cxn ang="0">
                  <a:pos x="84" y="229"/>
                </a:cxn>
                <a:cxn ang="0">
                  <a:pos x="96" y="221"/>
                </a:cxn>
                <a:cxn ang="0">
                  <a:pos x="108" y="210"/>
                </a:cxn>
                <a:cxn ang="0">
                  <a:pos x="120" y="201"/>
                </a:cxn>
                <a:cxn ang="0">
                  <a:pos x="128" y="190"/>
                </a:cxn>
                <a:cxn ang="0">
                  <a:pos x="132" y="179"/>
                </a:cxn>
                <a:cxn ang="0">
                  <a:pos x="140" y="168"/>
                </a:cxn>
                <a:cxn ang="0">
                  <a:pos x="144" y="157"/>
                </a:cxn>
                <a:cxn ang="0">
                  <a:pos x="140" y="146"/>
                </a:cxn>
                <a:cxn ang="0">
                  <a:pos x="136" y="134"/>
                </a:cxn>
                <a:cxn ang="0">
                  <a:pos x="128" y="120"/>
                </a:cxn>
                <a:cxn ang="0">
                  <a:pos x="124" y="109"/>
                </a:cxn>
                <a:cxn ang="0">
                  <a:pos x="120" y="92"/>
                </a:cxn>
                <a:cxn ang="0">
                  <a:pos x="116" y="78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0" y="45"/>
                </a:cxn>
                <a:cxn ang="0">
                  <a:pos x="96" y="34"/>
                </a:cxn>
                <a:cxn ang="0">
                  <a:pos x="92" y="22"/>
                </a:cxn>
                <a:cxn ang="0">
                  <a:pos x="84" y="11"/>
                </a:cxn>
                <a:cxn ang="0">
                  <a:pos x="80" y="0"/>
                </a:cxn>
                <a:cxn ang="0">
                  <a:pos x="76" y="11"/>
                </a:cxn>
                <a:cxn ang="0">
                  <a:pos x="76" y="22"/>
                </a:cxn>
                <a:cxn ang="0">
                  <a:pos x="76" y="34"/>
                </a:cxn>
                <a:cxn ang="0">
                  <a:pos x="72" y="45"/>
                </a:cxn>
                <a:cxn ang="0">
                  <a:pos x="64" y="56"/>
                </a:cxn>
                <a:cxn ang="0">
                  <a:pos x="56" y="67"/>
                </a:cxn>
                <a:cxn ang="0">
                  <a:pos x="44" y="78"/>
                </a:cxn>
                <a:cxn ang="0">
                  <a:pos x="32" y="90"/>
                </a:cxn>
                <a:cxn ang="0">
                  <a:pos x="24" y="101"/>
                </a:cxn>
                <a:cxn ang="0">
                  <a:pos x="16" y="112"/>
                </a:cxn>
                <a:cxn ang="0">
                  <a:pos x="8" y="123"/>
                </a:cxn>
                <a:cxn ang="0">
                  <a:pos x="4" y="134"/>
                </a:cxn>
                <a:cxn ang="0">
                  <a:pos x="0" y="146"/>
                </a:cxn>
                <a:cxn ang="0">
                  <a:pos x="0" y="157"/>
                </a:cxn>
                <a:cxn ang="0">
                  <a:pos x="0" y="168"/>
                </a:cxn>
                <a:cxn ang="0">
                  <a:pos x="0" y="179"/>
                </a:cxn>
                <a:cxn ang="0">
                  <a:pos x="0" y="190"/>
                </a:cxn>
                <a:cxn ang="0">
                  <a:pos x="4" y="201"/>
                </a:cxn>
                <a:cxn ang="0">
                  <a:pos x="4" y="213"/>
                </a:cxn>
                <a:cxn ang="0">
                  <a:pos x="4" y="224"/>
                </a:cxn>
                <a:cxn ang="0">
                  <a:pos x="8" y="235"/>
                </a:cxn>
                <a:cxn ang="0">
                  <a:pos x="12" y="246"/>
                </a:cxn>
                <a:cxn ang="0">
                  <a:pos x="12" y="257"/>
                </a:cxn>
                <a:cxn ang="0">
                  <a:pos x="16" y="269"/>
                </a:cxn>
                <a:cxn ang="0">
                  <a:pos x="24" y="280"/>
                </a:cxn>
              </a:cxnLst>
              <a:rect l="0" t="0" r="r" b="b"/>
              <a:pathLst>
                <a:path w="145" h="292">
                  <a:moveTo>
                    <a:pt x="24" y="291"/>
                  </a:moveTo>
                  <a:lnTo>
                    <a:pt x="24" y="285"/>
                  </a:lnTo>
                  <a:lnTo>
                    <a:pt x="24" y="280"/>
                  </a:lnTo>
                  <a:lnTo>
                    <a:pt x="28" y="274"/>
                  </a:lnTo>
                  <a:lnTo>
                    <a:pt x="36" y="266"/>
                  </a:lnTo>
                  <a:lnTo>
                    <a:pt x="44" y="263"/>
                  </a:lnTo>
                  <a:lnTo>
                    <a:pt x="52" y="257"/>
                  </a:lnTo>
                  <a:lnTo>
                    <a:pt x="60" y="249"/>
                  </a:lnTo>
                  <a:lnTo>
                    <a:pt x="68" y="243"/>
                  </a:lnTo>
                  <a:lnTo>
                    <a:pt x="72" y="238"/>
                  </a:lnTo>
                  <a:lnTo>
                    <a:pt x="80" y="235"/>
                  </a:lnTo>
                  <a:lnTo>
                    <a:pt x="84" y="229"/>
                  </a:lnTo>
                  <a:lnTo>
                    <a:pt x="88" y="224"/>
                  </a:lnTo>
                  <a:lnTo>
                    <a:pt x="96" y="221"/>
                  </a:lnTo>
                  <a:lnTo>
                    <a:pt x="104" y="215"/>
                  </a:lnTo>
                  <a:lnTo>
                    <a:pt x="108" y="210"/>
                  </a:lnTo>
                  <a:lnTo>
                    <a:pt x="116" y="207"/>
                  </a:lnTo>
                  <a:lnTo>
                    <a:pt x="120" y="201"/>
                  </a:lnTo>
                  <a:lnTo>
                    <a:pt x="124" y="196"/>
                  </a:lnTo>
                  <a:lnTo>
                    <a:pt x="128" y="190"/>
                  </a:lnTo>
                  <a:lnTo>
                    <a:pt x="132" y="185"/>
                  </a:lnTo>
                  <a:lnTo>
                    <a:pt x="132" y="179"/>
                  </a:lnTo>
                  <a:lnTo>
                    <a:pt x="136" y="173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0" y="146"/>
                  </a:lnTo>
                  <a:lnTo>
                    <a:pt x="136" y="140"/>
                  </a:lnTo>
                  <a:lnTo>
                    <a:pt x="136" y="134"/>
                  </a:lnTo>
                  <a:lnTo>
                    <a:pt x="132" y="126"/>
                  </a:lnTo>
                  <a:lnTo>
                    <a:pt x="128" y="120"/>
                  </a:lnTo>
                  <a:lnTo>
                    <a:pt x="128" y="115"/>
                  </a:lnTo>
                  <a:lnTo>
                    <a:pt x="124" y="109"/>
                  </a:lnTo>
                  <a:lnTo>
                    <a:pt x="124" y="101"/>
                  </a:lnTo>
                  <a:lnTo>
                    <a:pt x="120" y="92"/>
                  </a:lnTo>
                  <a:lnTo>
                    <a:pt x="116" y="87"/>
                  </a:lnTo>
                  <a:lnTo>
                    <a:pt x="116" y="78"/>
                  </a:lnTo>
                  <a:lnTo>
                    <a:pt x="112" y="73"/>
                  </a:lnTo>
                  <a:lnTo>
                    <a:pt x="108" y="67"/>
                  </a:lnTo>
                  <a:lnTo>
                    <a:pt x="104" y="62"/>
                  </a:lnTo>
                  <a:lnTo>
                    <a:pt x="104" y="56"/>
                  </a:lnTo>
                  <a:lnTo>
                    <a:pt x="100" y="50"/>
                  </a:lnTo>
                  <a:lnTo>
                    <a:pt x="100" y="45"/>
                  </a:lnTo>
                  <a:lnTo>
                    <a:pt x="96" y="39"/>
                  </a:lnTo>
                  <a:lnTo>
                    <a:pt x="96" y="34"/>
                  </a:lnTo>
                  <a:lnTo>
                    <a:pt x="92" y="28"/>
                  </a:lnTo>
                  <a:lnTo>
                    <a:pt x="92" y="22"/>
                  </a:lnTo>
                  <a:lnTo>
                    <a:pt x="88" y="17"/>
                  </a:lnTo>
                  <a:lnTo>
                    <a:pt x="84" y="11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76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22"/>
                  </a:lnTo>
                  <a:lnTo>
                    <a:pt x="76" y="28"/>
                  </a:lnTo>
                  <a:lnTo>
                    <a:pt x="76" y="34"/>
                  </a:lnTo>
                  <a:lnTo>
                    <a:pt x="76" y="39"/>
                  </a:lnTo>
                  <a:lnTo>
                    <a:pt x="72" y="45"/>
                  </a:lnTo>
                  <a:lnTo>
                    <a:pt x="68" y="50"/>
                  </a:lnTo>
                  <a:lnTo>
                    <a:pt x="64" y="56"/>
                  </a:lnTo>
                  <a:lnTo>
                    <a:pt x="60" y="62"/>
                  </a:lnTo>
                  <a:lnTo>
                    <a:pt x="56" y="67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40" y="84"/>
                  </a:lnTo>
                  <a:lnTo>
                    <a:pt x="32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0" y="106"/>
                  </a:lnTo>
                  <a:lnTo>
                    <a:pt x="16" y="112"/>
                  </a:lnTo>
                  <a:lnTo>
                    <a:pt x="12" y="118"/>
                  </a:lnTo>
                  <a:lnTo>
                    <a:pt x="8" y="123"/>
                  </a:lnTo>
                  <a:lnTo>
                    <a:pt x="4" y="129"/>
                  </a:lnTo>
                  <a:lnTo>
                    <a:pt x="4" y="134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7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4" y="201"/>
                  </a:lnTo>
                  <a:lnTo>
                    <a:pt x="4" y="207"/>
                  </a:lnTo>
                  <a:lnTo>
                    <a:pt x="4" y="213"/>
                  </a:lnTo>
                  <a:lnTo>
                    <a:pt x="4" y="218"/>
                  </a:lnTo>
                  <a:lnTo>
                    <a:pt x="4" y="224"/>
                  </a:lnTo>
                  <a:lnTo>
                    <a:pt x="4" y="229"/>
                  </a:lnTo>
                  <a:lnTo>
                    <a:pt x="8" y="235"/>
                  </a:lnTo>
                  <a:lnTo>
                    <a:pt x="8" y="241"/>
                  </a:lnTo>
                  <a:lnTo>
                    <a:pt x="12" y="246"/>
                  </a:lnTo>
                  <a:lnTo>
                    <a:pt x="12" y="252"/>
                  </a:lnTo>
                  <a:lnTo>
                    <a:pt x="12" y="257"/>
                  </a:lnTo>
                  <a:lnTo>
                    <a:pt x="12" y="263"/>
                  </a:lnTo>
                  <a:lnTo>
                    <a:pt x="16" y="269"/>
                  </a:lnTo>
                  <a:lnTo>
                    <a:pt x="20" y="274"/>
                  </a:lnTo>
                  <a:lnTo>
                    <a:pt x="24" y="280"/>
                  </a:lnTo>
                  <a:lnTo>
                    <a:pt x="24" y="285"/>
                  </a:lnTo>
                </a:path>
              </a:pathLst>
            </a:custGeom>
            <a:solidFill>
              <a:srgbClr val="FF5008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13" y="1770"/>
              <a:ext cx="232" cy="313"/>
            </a:xfrm>
            <a:custGeom>
              <a:avLst/>
              <a:gdLst/>
              <a:ahLst/>
              <a:cxnLst>
                <a:cxn ang="0">
                  <a:pos x="94" y="306"/>
                </a:cxn>
                <a:cxn ang="0">
                  <a:pos x="98" y="294"/>
                </a:cxn>
                <a:cxn ang="0">
                  <a:pos x="117" y="282"/>
                </a:cxn>
                <a:cxn ang="0">
                  <a:pos x="135" y="267"/>
                </a:cxn>
                <a:cxn ang="0">
                  <a:pos x="149" y="255"/>
                </a:cxn>
                <a:cxn ang="0">
                  <a:pos x="162" y="246"/>
                </a:cxn>
                <a:cxn ang="0">
                  <a:pos x="177" y="237"/>
                </a:cxn>
                <a:cxn ang="0">
                  <a:pos x="190" y="225"/>
                </a:cxn>
                <a:cxn ang="0">
                  <a:pos x="203" y="216"/>
                </a:cxn>
                <a:cxn ang="0">
                  <a:pos x="213" y="204"/>
                </a:cxn>
                <a:cxn ang="0">
                  <a:pos x="218" y="192"/>
                </a:cxn>
                <a:cxn ang="0">
                  <a:pos x="226" y="180"/>
                </a:cxn>
                <a:cxn ang="0">
                  <a:pos x="231" y="168"/>
                </a:cxn>
                <a:cxn ang="0">
                  <a:pos x="226" y="156"/>
                </a:cxn>
                <a:cxn ang="0">
                  <a:pos x="221" y="144"/>
                </a:cxn>
                <a:cxn ang="0">
                  <a:pos x="213" y="129"/>
                </a:cxn>
                <a:cxn ang="0">
                  <a:pos x="208" y="118"/>
                </a:cxn>
                <a:cxn ang="0">
                  <a:pos x="203" y="99"/>
                </a:cxn>
                <a:cxn ang="0">
                  <a:pos x="200" y="84"/>
                </a:cxn>
                <a:cxn ang="0">
                  <a:pos x="190" y="72"/>
                </a:cxn>
                <a:cxn ang="0">
                  <a:pos x="185" y="60"/>
                </a:cxn>
                <a:cxn ang="0">
                  <a:pos x="180" y="48"/>
                </a:cxn>
                <a:cxn ang="0">
                  <a:pos x="181" y="100"/>
                </a:cxn>
                <a:cxn ang="0">
                  <a:pos x="172" y="24"/>
                </a:cxn>
                <a:cxn ang="0">
                  <a:pos x="162" y="12"/>
                </a:cxn>
                <a:cxn ang="0">
                  <a:pos x="158" y="0"/>
                </a:cxn>
                <a:cxn ang="0">
                  <a:pos x="154" y="12"/>
                </a:cxn>
                <a:cxn ang="0">
                  <a:pos x="154" y="24"/>
                </a:cxn>
                <a:cxn ang="0">
                  <a:pos x="154" y="36"/>
                </a:cxn>
                <a:cxn ang="0">
                  <a:pos x="149" y="48"/>
                </a:cxn>
                <a:cxn ang="0">
                  <a:pos x="139" y="60"/>
                </a:cxn>
                <a:cxn ang="0">
                  <a:pos x="131" y="72"/>
                </a:cxn>
                <a:cxn ang="0">
                  <a:pos x="117" y="84"/>
                </a:cxn>
                <a:cxn ang="0">
                  <a:pos x="103" y="96"/>
                </a:cxn>
                <a:cxn ang="0">
                  <a:pos x="94" y="108"/>
                </a:cxn>
                <a:cxn ang="0">
                  <a:pos x="85" y="120"/>
                </a:cxn>
                <a:cxn ang="0">
                  <a:pos x="76" y="132"/>
                </a:cxn>
                <a:cxn ang="0">
                  <a:pos x="71" y="144"/>
                </a:cxn>
                <a:cxn ang="0">
                  <a:pos x="67" y="156"/>
                </a:cxn>
                <a:cxn ang="0">
                  <a:pos x="67" y="168"/>
                </a:cxn>
                <a:cxn ang="0">
                  <a:pos x="67" y="180"/>
                </a:cxn>
                <a:cxn ang="0">
                  <a:pos x="67" y="192"/>
                </a:cxn>
                <a:cxn ang="0">
                  <a:pos x="67" y="204"/>
                </a:cxn>
                <a:cxn ang="0">
                  <a:pos x="71" y="216"/>
                </a:cxn>
                <a:cxn ang="0">
                  <a:pos x="71" y="228"/>
                </a:cxn>
                <a:cxn ang="0">
                  <a:pos x="71" y="240"/>
                </a:cxn>
                <a:cxn ang="0">
                  <a:pos x="76" y="252"/>
                </a:cxn>
                <a:cxn ang="0">
                  <a:pos x="80" y="264"/>
                </a:cxn>
                <a:cxn ang="0">
                  <a:pos x="80" y="276"/>
                </a:cxn>
                <a:cxn ang="0">
                  <a:pos x="85" y="288"/>
                </a:cxn>
                <a:cxn ang="0">
                  <a:pos x="94" y="300"/>
                </a:cxn>
              </a:cxnLst>
              <a:rect l="0" t="0" r="r" b="b"/>
              <a:pathLst>
                <a:path w="232" h="313">
                  <a:moveTo>
                    <a:pt x="94" y="312"/>
                  </a:moveTo>
                  <a:lnTo>
                    <a:pt x="94" y="306"/>
                  </a:lnTo>
                  <a:lnTo>
                    <a:pt x="94" y="300"/>
                  </a:lnTo>
                  <a:lnTo>
                    <a:pt x="98" y="294"/>
                  </a:lnTo>
                  <a:lnTo>
                    <a:pt x="108" y="285"/>
                  </a:lnTo>
                  <a:lnTo>
                    <a:pt x="117" y="282"/>
                  </a:lnTo>
                  <a:lnTo>
                    <a:pt x="0" y="276"/>
                  </a:lnTo>
                  <a:lnTo>
                    <a:pt x="135" y="267"/>
                  </a:lnTo>
                  <a:lnTo>
                    <a:pt x="144" y="261"/>
                  </a:lnTo>
                  <a:lnTo>
                    <a:pt x="149" y="255"/>
                  </a:lnTo>
                  <a:lnTo>
                    <a:pt x="158" y="252"/>
                  </a:lnTo>
                  <a:lnTo>
                    <a:pt x="162" y="246"/>
                  </a:lnTo>
                  <a:lnTo>
                    <a:pt x="167" y="240"/>
                  </a:lnTo>
                  <a:lnTo>
                    <a:pt x="177" y="237"/>
                  </a:lnTo>
                  <a:lnTo>
                    <a:pt x="185" y="231"/>
                  </a:lnTo>
                  <a:lnTo>
                    <a:pt x="190" y="225"/>
                  </a:lnTo>
                  <a:lnTo>
                    <a:pt x="200" y="222"/>
                  </a:lnTo>
                  <a:lnTo>
                    <a:pt x="203" y="216"/>
                  </a:lnTo>
                  <a:lnTo>
                    <a:pt x="208" y="210"/>
                  </a:lnTo>
                  <a:lnTo>
                    <a:pt x="213" y="204"/>
                  </a:lnTo>
                  <a:lnTo>
                    <a:pt x="218" y="198"/>
                  </a:lnTo>
                  <a:lnTo>
                    <a:pt x="218" y="192"/>
                  </a:lnTo>
                  <a:lnTo>
                    <a:pt x="221" y="186"/>
                  </a:lnTo>
                  <a:lnTo>
                    <a:pt x="226" y="180"/>
                  </a:lnTo>
                  <a:lnTo>
                    <a:pt x="226" y="174"/>
                  </a:lnTo>
                  <a:lnTo>
                    <a:pt x="231" y="168"/>
                  </a:lnTo>
                  <a:lnTo>
                    <a:pt x="231" y="162"/>
                  </a:lnTo>
                  <a:lnTo>
                    <a:pt x="226" y="156"/>
                  </a:lnTo>
                  <a:lnTo>
                    <a:pt x="221" y="150"/>
                  </a:lnTo>
                  <a:lnTo>
                    <a:pt x="221" y="144"/>
                  </a:lnTo>
                  <a:lnTo>
                    <a:pt x="218" y="135"/>
                  </a:lnTo>
                  <a:lnTo>
                    <a:pt x="213" y="129"/>
                  </a:lnTo>
                  <a:lnTo>
                    <a:pt x="213" y="123"/>
                  </a:lnTo>
                  <a:lnTo>
                    <a:pt x="208" y="118"/>
                  </a:lnTo>
                  <a:lnTo>
                    <a:pt x="208" y="108"/>
                  </a:lnTo>
                  <a:lnTo>
                    <a:pt x="203" y="99"/>
                  </a:lnTo>
                  <a:lnTo>
                    <a:pt x="200" y="93"/>
                  </a:lnTo>
                  <a:lnTo>
                    <a:pt x="200" y="84"/>
                  </a:lnTo>
                  <a:lnTo>
                    <a:pt x="195" y="78"/>
                  </a:lnTo>
                  <a:lnTo>
                    <a:pt x="190" y="72"/>
                  </a:lnTo>
                  <a:lnTo>
                    <a:pt x="185" y="66"/>
                  </a:lnTo>
                  <a:lnTo>
                    <a:pt x="185" y="60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77" y="42"/>
                  </a:lnTo>
                  <a:lnTo>
                    <a:pt x="181" y="100"/>
                  </a:lnTo>
                  <a:lnTo>
                    <a:pt x="172" y="30"/>
                  </a:lnTo>
                  <a:lnTo>
                    <a:pt x="172" y="24"/>
                  </a:lnTo>
                  <a:lnTo>
                    <a:pt x="167" y="18"/>
                  </a:lnTo>
                  <a:lnTo>
                    <a:pt x="162" y="12"/>
                  </a:lnTo>
                  <a:lnTo>
                    <a:pt x="158" y="6"/>
                  </a:lnTo>
                  <a:lnTo>
                    <a:pt x="158" y="0"/>
                  </a:lnTo>
                  <a:lnTo>
                    <a:pt x="100" y="122"/>
                  </a:lnTo>
                  <a:lnTo>
                    <a:pt x="154" y="12"/>
                  </a:lnTo>
                  <a:lnTo>
                    <a:pt x="154" y="18"/>
                  </a:lnTo>
                  <a:lnTo>
                    <a:pt x="154" y="24"/>
                  </a:lnTo>
                  <a:lnTo>
                    <a:pt x="154" y="30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49" y="48"/>
                  </a:lnTo>
                  <a:lnTo>
                    <a:pt x="144" y="54"/>
                  </a:lnTo>
                  <a:lnTo>
                    <a:pt x="139" y="60"/>
                  </a:lnTo>
                  <a:lnTo>
                    <a:pt x="135" y="66"/>
                  </a:lnTo>
                  <a:lnTo>
                    <a:pt x="131" y="72"/>
                  </a:lnTo>
                  <a:lnTo>
                    <a:pt x="126" y="78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103" y="96"/>
                  </a:lnTo>
                  <a:lnTo>
                    <a:pt x="98" y="102"/>
                  </a:lnTo>
                  <a:lnTo>
                    <a:pt x="94" y="108"/>
                  </a:lnTo>
                  <a:lnTo>
                    <a:pt x="89" y="114"/>
                  </a:lnTo>
                  <a:lnTo>
                    <a:pt x="85" y="120"/>
                  </a:lnTo>
                  <a:lnTo>
                    <a:pt x="80" y="126"/>
                  </a:lnTo>
                  <a:lnTo>
                    <a:pt x="76" y="132"/>
                  </a:lnTo>
                  <a:lnTo>
                    <a:pt x="71" y="138"/>
                  </a:lnTo>
                  <a:lnTo>
                    <a:pt x="71" y="144"/>
                  </a:lnTo>
                  <a:lnTo>
                    <a:pt x="67" y="150"/>
                  </a:lnTo>
                  <a:lnTo>
                    <a:pt x="67" y="156"/>
                  </a:lnTo>
                  <a:lnTo>
                    <a:pt x="67" y="162"/>
                  </a:lnTo>
                  <a:lnTo>
                    <a:pt x="67" y="168"/>
                  </a:lnTo>
                  <a:lnTo>
                    <a:pt x="67" y="174"/>
                  </a:lnTo>
                  <a:lnTo>
                    <a:pt x="67" y="180"/>
                  </a:lnTo>
                  <a:lnTo>
                    <a:pt x="67" y="186"/>
                  </a:lnTo>
                  <a:lnTo>
                    <a:pt x="67" y="192"/>
                  </a:lnTo>
                  <a:lnTo>
                    <a:pt x="67" y="198"/>
                  </a:lnTo>
                  <a:lnTo>
                    <a:pt x="67" y="204"/>
                  </a:lnTo>
                  <a:lnTo>
                    <a:pt x="67" y="210"/>
                  </a:lnTo>
                  <a:lnTo>
                    <a:pt x="71" y="216"/>
                  </a:lnTo>
                  <a:lnTo>
                    <a:pt x="71" y="222"/>
                  </a:lnTo>
                  <a:lnTo>
                    <a:pt x="71" y="228"/>
                  </a:lnTo>
                  <a:lnTo>
                    <a:pt x="71" y="234"/>
                  </a:lnTo>
                  <a:lnTo>
                    <a:pt x="71" y="240"/>
                  </a:lnTo>
                  <a:lnTo>
                    <a:pt x="71" y="246"/>
                  </a:lnTo>
                  <a:lnTo>
                    <a:pt x="76" y="252"/>
                  </a:lnTo>
                  <a:lnTo>
                    <a:pt x="76" y="258"/>
                  </a:lnTo>
                  <a:lnTo>
                    <a:pt x="80" y="264"/>
                  </a:lnTo>
                  <a:lnTo>
                    <a:pt x="80" y="270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5" y="288"/>
                  </a:lnTo>
                  <a:lnTo>
                    <a:pt x="89" y="294"/>
                  </a:lnTo>
                  <a:lnTo>
                    <a:pt x="94" y="300"/>
                  </a:lnTo>
                  <a:lnTo>
                    <a:pt x="94" y="306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92" y="1865"/>
              <a:ext cx="189" cy="291"/>
            </a:xfrm>
            <a:custGeom>
              <a:avLst/>
              <a:gdLst/>
              <a:ahLst/>
              <a:cxnLst>
                <a:cxn ang="0">
                  <a:pos x="31" y="284"/>
                </a:cxn>
                <a:cxn ang="0">
                  <a:pos x="37" y="273"/>
                </a:cxn>
                <a:cxn ang="0">
                  <a:pos x="57" y="262"/>
                </a:cxn>
                <a:cxn ang="0">
                  <a:pos x="78" y="248"/>
                </a:cxn>
                <a:cxn ang="0">
                  <a:pos x="94" y="237"/>
                </a:cxn>
                <a:cxn ang="0">
                  <a:pos x="110" y="229"/>
                </a:cxn>
                <a:cxn ang="0">
                  <a:pos x="125" y="220"/>
                </a:cxn>
                <a:cxn ang="0">
                  <a:pos x="141" y="209"/>
                </a:cxn>
                <a:cxn ang="0">
                  <a:pos x="157" y="201"/>
                </a:cxn>
                <a:cxn ang="0">
                  <a:pos x="167" y="190"/>
                </a:cxn>
                <a:cxn ang="0">
                  <a:pos x="172" y="178"/>
                </a:cxn>
                <a:cxn ang="0">
                  <a:pos x="183" y="167"/>
                </a:cxn>
                <a:cxn ang="0">
                  <a:pos x="188" y="156"/>
                </a:cxn>
                <a:cxn ang="0">
                  <a:pos x="183" y="145"/>
                </a:cxn>
                <a:cxn ang="0">
                  <a:pos x="178" y="134"/>
                </a:cxn>
                <a:cxn ang="0">
                  <a:pos x="167" y="120"/>
                </a:cxn>
                <a:cxn ang="0">
                  <a:pos x="162" y="109"/>
                </a:cxn>
                <a:cxn ang="0">
                  <a:pos x="157" y="92"/>
                </a:cxn>
                <a:cxn ang="0">
                  <a:pos x="151" y="78"/>
                </a:cxn>
                <a:cxn ang="0">
                  <a:pos x="141" y="67"/>
                </a:cxn>
                <a:cxn ang="0">
                  <a:pos x="136" y="56"/>
                </a:cxn>
                <a:cxn ang="0">
                  <a:pos x="131" y="45"/>
                </a:cxn>
                <a:cxn ang="0">
                  <a:pos x="125" y="33"/>
                </a:cxn>
                <a:cxn ang="0">
                  <a:pos x="120" y="22"/>
                </a:cxn>
                <a:cxn ang="0">
                  <a:pos x="110" y="11"/>
                </a:cxn>
                <a:cxn ang="0">
                  <a:pos x="104" y="0"/>
                </a:cxn>
                <a:cxn ang="0">
                  <a:pos x="99" y="11"/>
                </a:cxn>
                <a:cxn ang="0">
                  <a:pos x="99" y="22"/>
                </a:cxn>
                <a:cxn ang="0">
                  <a:pos x="99" y="33"/>
                </a:cxn>
                <a:cxn ang="0">
                  <a:pos x="94" y="45"/>
                </a:cxn>
                <a:cxn ang="0">
                  <a:pos x="84" y="56"/>
                </a:cxn>
                <a:cxn ang="0">
                  <a:pos x="73" y="67"/>
                </a:cxn>
                <a:cxn ang="0">
                  <a:pos x="57" y="78"/>
                </a:cxn>
                <a:cxn ang="0">
                  <a:pos x="42" y="89"/>
                </a:cxn>
                <a:cxn ang="0">
                  <a:pos x="31" y="100"/>
                </a:cxn>
                <a:cxn ang="0">
                  <a:pos x="21" y="112"/>
                </a:cxn>
                <a:cxn ang="0">
                  <a:pos x="10" y="123"/>
                </a:cxn>
                <a:cxn ang="0">
                  <a:pos x="5" y="134"/>
                </a:cxn>
                <a:cxn ang="0">
                  <a:pos x="0" y="145"/>
                </a:cxn>
                <a:cxn ang="0">
                  <a:pos x="0" y="156"/>
                </a:cxn>
                <a:cxn ang="0">
                  <a:pos x="0" y="167"/>
                </a:cxn>
                <a:cxn ang="0">
                  <a:pos x="0" y="178"/>
                </a:cxn>
                <a:cxn ang="0">
                  <a:pos x="0" y="190"/>
                </a:cxn>
                <a:cxn ang="0">
                  <a:pos x="5" y="201"/>
                </a:cxn>
                <a:cxn ang="0">
                  <a:pos x="5" y="212"/>
                </a:cxn>
                <a:cxn ang="0">
                  <a:pos x="5" y="223"/>
                </a:cxn>
                <a:cxn ang="0">
                  <a:pos x="10" y="234"/>
                </a:cxn>
                <a:cxn ang="0">
                  <a:pos x="16" y="245"/>
                </a:cxn>
                <a:cxn ang="0">
                  <a:pos x="16" y="257"/>
                </a:cxn>
                <a:cxn ang="0">
                  <a:pos x="21" y="268"/>
                </a:cxn>
                <a:cxn ang="0">
                  <a:pos x="31" y="279"/>
                </a:cxn>
              </a:cxnLst>
              <a:rect l="0" t="0" r="r" b="b"/>
              <a:pathLst>
                <a:path w="189" h="291">
                  <a:moveTo>
                    <a:pt x="31" y="290"/>
                  </a:moveTo>
                  <a:lnTo>
                    <a:pt x="31" y="284"/>
                  </a:lnTo>
                  <a:lnTo>
                    <a:pt x="31" y="279"/>
                  </a:lnTo>
                  <a:lnTo>
                    <a:pt x="37" y="273"/>
                  </a:lnTo>
                  <a:lnTo>
                    <a:pt x="47" y="265"/>
                  </a:lnTo>
                  <a:lnTo>
                    <a:pt x="57" y="262"/>
                  </a:lnTo>
                  <a:lnTo>
                    <a:pt x="68" y="257"/>
                  </a:lnTo>
                  <a:lnTo>
                    <a:pt x="78" y="248"/>
                  </a:lnTo>
                  <a:lnTo>
                    <a:pt x="89" y="243"/>
                  </a:lnTo>
                  <a:lnTo>
                    <a:pt x="94" y="237"/>
                  </a:lnTo>
                  <a:lnTo>
                    <a:pt x="104" y="234"/>
                  </a:lnTo>
                  <a:lnTo>
                    <a:pt x="110" y="229"/>
                  </a:lnTo>
                  <a:lnTo>
                    <a:pt x="115" y="223"/>
                  </a:lnTo>
                  <a:lnTo>
                    <a:pt x="125" y="220"/>
                  </a:lnTo>
                  <a:lnTo>
                    <a:pt x="136" y="215"/>
                  </a:lnTo>
                  <a:lnTo>
                    <a:pt x="141" y="209"/>
                  </a:lnTo>
                  <a:lnTo>
                    <a:pt x="151" y="206"/>
                  </a:lnTo>
                  <a:lnTo>
                    <a:pt x="157" y="201"/>
                  </a:lnTo>
                  <a:lnTo>
                    <a:pt x="162" y="195"/>
                  </a:lnTo>
                  <a:lnTo>
                    <a:pt x="167" y="190"/>
                  </a:lnTo>
                  <a:lnTo>
                    <a:pt x="172" y="184"/>
                  </a:lnTo>
                  <a:lnTo>
                    <a:pt x="172" y="178"/>
                  </a:lnTo>
                  <a:lnTo>
                    <a:pt x="178" y="173"/>
                  </a:lnTo>
                  <a:lnTo>
                    <a:pt x="183" y="167"/>
                  </a:lnTo>
                  <a:lnTo>
                    <a:pt x="183" y="162"/>
                  </a:lnTo>
                  <a:lnTo>
                    <a:pt x="188" y="156"/>
                  </a:lnTo>
                  <a:lnTo>
                    <a:pt x="188" y="151"/>
                  </a:lnTo>
                  <a:lnTo>
                    <a:pt x="183" y="145"/>
                  </a:lnTo>
                  <a:lnTo>
                    <a:pt x="178" y="139"/>
                  </a:lnTo>
                  <a:lnTo>
                    <a:pt x="178" y="134"/>
                  </a:lnTo>
                  <a:lnTo>
                    <a:pt x="172" y="125"/>
                  </a:lnTo>
                  <a:lnTo>
                    <a:pt x="167" y="120"/>
                  </a:lnTo>
                  <a:lnTo>
                    <a:pt x="167" y="114"/>
                  </a:lnTo>
                  <a:lnTo>
                    <a:pt x="162" y="109"/>
                  </a:lnTo>
                  <a:lnTo>
                    <a:pt x="162" y="100"/>
                  </a:lnTo>
                  <a:lnTo>
                    <a:pt x="157" y="92"/>
                  </a:lnTo>
                  <a:lnTo>
                    <a:pt x="151" y="86"/>
                  </a:lnTo>
                  <a:lnTo>
                    <a:pt x="151" y="78"/>
                  </a:lnTo>
                  <a:lnTo>
                    <a:pt x="146" y="73"/>
                  </a:lnTo>
                  <a:lnTo>
                    <a:pt x="141" y="67"/>
                  </a:lnTo>
                  <a:lnTo>
                    <a:pt x="136" y="61"/>
                  </a:lnTo>
                  <a:lnTo>
                    <a:pt x="136" y="56"/>
                  </a:lnTo>
                  <a:lnTo>
                    <a:pt x="131" y="50"/>
                  </a:lnTo>
                  <a:lnTo>
                    <a:pt x="131" y="45"/>
                  </a:lnTo>
                  <a:lnTo>
                    <a:pt x="125" y="39"/>
                  </a:lnTo>
                  <a:lnTo>
                    <a:pt x="125" y="33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5" y="17"/>
                  </a:lnTo>
                  <a:lnTo>
                    <a:pt x="110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9" y="6"/>
                  </a:lnTo>
                  <a:lnTo>
                    <a:pt x="99" y="11"/>
                  </a:lnTo>
                  <a:lnTo>
                    <a:pt x="99" y="17"/>
                  </a:lnTo>
                  <a:lnTo>
                    <a:pt x="99" y="22"/>
                  </a:lnTo>
                  <a:lnTo>
                    <a:pt x="99" y="28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4" y="45"/>
                  </a:lnTo>
                  <a:lnTo>
                    <a:pt x="89" y="50"/>
                  </a:lnTo>
                  <a:lnTo>
                    <a:pt x="84" y="56"/>
                  </a:lnTo>
                  <a:lnTo>
                    <a:pt x="78" y="61"/>
                  </a:lnTo>
                  <a:lnTo>
                    <a:pt x="73" y="67"/>
                  </a:lnTo>
                  <a:lnTo>
                    <a:pt x="68" y="73"/>
                  </a:lnTo>
                  <a:lnTo>
                    <a:pt x="57" y="78"/>
                  </a:lnTo>
                  <a:lnTo>
                    <a:pt x="52" y="84"/>
                  </a:lnTo>
                  <a:lnTo>
                    <a:pt x="42" y="89"/>
                  </a:lnTo>
                  <a:lnTo>
                    <a:pt x="37" y="95"/>
                  </a:lnTo>
                  <a:lnTo>
                    <a:pt x="31" y="100"/>
                  </a:lnTo>
                  <a:lnTo>
                    <a:pt x="26" y="106"/>
                  </a:lnTo>
                  <a:lnTo>
                    <a:pt x="21" y="112"/>
                  </a:lnTo>
                  <a:lnTo>
                    <a:pt x="16" y="117"/>
                  </a:lnTo>
                  <a:lnTo>
                    <a:pt x="10" y="123"/>
                  </a:lnTo>
                  <a:lnTo>
                    <a:pt x="5" y="128"/>
                  </a:lnTo>
                  <a:lnTo>
                    <a:pt x="5" y="134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5" y="201"/>
                  </a:lnTo>
                  <a:lnTo>
                    <a:pt x="5" y="206"/>
                  </a:lnTo>
                  <a:lnTo>
                    <a:pt x="5" y="212"/>
                  </a:lnTo>
                  <a:lnTo>
                    <a:pt x="5" y="218"/>
                  </a:lnTo>
                  <a:lnTo>
                    <a:pt x="5" y="223"/>
                  </a:lnTo>
                  <a:lnTo>
                    <a:pt x="5" y="229"/>
                  </a:lnTo>
                  <a:lnTo>
                    <a:pt x="10" y="234"/>
                  </a:lnTo>
                  <a:lnTo>
                    <a:pt x="10" y="240"/>
                  </a:lnTo>
                  <a:lnTo>
                    <a:pt x="16" y="245"/>
                  </a:lnTo>
                  <a:lnTo>
                    <a:pt x="16" y="251"/>
                  </a:lnTo>
                  <a:lnTo>
                    <a:pt x="16" y="257"/>
                  </a:lnTo>
                  <a:lnTo>
                    <a:pt x="16" y="262"/>
                  </a:lnTo>
                  <a:lnTo>
                    <a:pt x="21" y="268"/>
                  </a:lnTo>
                  <a:lnTo>
                    <a:pt x="26" y="273"/>
                  </a:lnTo>
                  <a:lnTo>
                    <a:pt x="31" y="279"/>
                  </a:lnTo>
                  <a:lnTo>
                    <a:pt x="31" y="284"/>
                  </a:lnTo>
                </a:path>
              </a:pathLst>
            </a:custGeom>
            <a:solidFill>
              <a:srgbClr val="FF5008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386" y="1817"/>
              <a:ext cx="170" cy="356"/>
            </a:xfrm>
            <a:custGeom>
              <a:avLst/>
              <a:gdLst/>
              <a:ahLst/>
              <a:cxnLst>
                <a:cxn ang="0">
                  <a:pos x="141" y="348"/>
                </a:cxn>
                <a:cxn ang="0">
                  <a:pos x="136" y="335"/>
                </a:cxn>
                <a:cxn ang="0">
                  <a:pos x="117" y="321"/>
                </a:cxn>
                <a:cxn ang="0">
                  <a:pos x="99" y="304"/>
                </a:cxn>
                <a:cxn ang="0">
                  <a:pos x="85" y="290"/>
                </a:cxn>
                <a:cxn ang="0">
                  <a:pos x="70" y="280"/>
                </a:cxn>
                <a:cxn ang="0">
                  <a:pos x="56" y="270"/>
                </a:cxn>
                <a:cxn ang="0">
                  <a:pos x="42" y="256"/>
                </a:cxn>
                <a:cxn ang="0">
                  <a:pos x="28" y="246"/>
                </a:cxn>
                <a:cxn ang="0">
                  <a:pos x="19" y="232"/>
                </a:cxn>
                <a:cxn ang="0">
                  <a:pos x="14" y="218"/>
                </a:cxn>
                <a:cxn ang="0">
                  <a:pos x="5" y="205"/>
                </a:cxn>
                <a:cxn ang="0">
                  <a:pos x="0" y="191"/>
                </a:cxn>
                <a:cxn ang="0">
                  <a:pos x="5" y="178"/>
                </a:cxn>
                <a:cxn ang="0">
                  <a:pos x="9" y="164"/>
                </a:cxn>
                <a:cxn ang="0">
                  <a:pos x="19" y="147"/>
                </a:cxn>
                <a:cxn ang="0">
                  <a:pos x="23" y="133"/>
                </a:cxn>
                <a:cxn ang="0">
                  <a:pos x="28" y="113"/>
                </a:cxn>
                <a:cxn ang="0">
                  <a:pos x="33" y="96"/>
                </a:cxn>
                <a:cxn ang="0">
                  <a:pos x="42" y="82"/>
                </a:cxn>
                <a:cxn ang="0">
                  <a:pos x="47" y="68"/>
                </a:cxn>
                <a:cxn ang="0">
                  <a:pos x="52" y="55"/>
                </a:cxn>
                <a:cxn ang="0">
                  <a:pos x="56" y="41"/>
                </a:cxn>
                <a:cxn ang="0">
                  <a:pos x="61" y="27"/>
                </a:cxn>
                <a:cxn ang="0">
                  <a:pos x="70" y="14"/>
                </a:cxn>
                <a:cxn ang="0">
                  <a:pos x="75" y="0"/>
                </a:cxn>
                <a:cxn ang="0">
                  <a:pos x="80" y="14"/>
                </a:cxn>
                <a:cxn ang="0">
                  <a:pos x="80" y="27"/>
                </a:cxn>
                <a:cxn ang="0">
                  <a:pos x="80" y="41"/>
                </a:cxn>
                <a:cxn ang="0">
                  <a:pos x="85" y="55"/>
                </a:cxn>
                <a:cxn ang="0">
                  <a:pos x="94" y="68"/>
                </a:cxn>
                <a:cxn ang="0">
                  <a:pos x="103" y="82"/>
                </a:cxn>
                <a:cxn ang="0">
                  <a:pos x="117" y="96"/>
                </a:cxn>
                <a:cxn ang="0">
                  <a:pos x="131" y="109"/>
                </a:cxn>
                <a:cxn ang="0">
                  <a:pos x="141" y="123"/>
                </a:cxn>
                <a:cxn ang="0">
                  <a:pos x="150" y="137"/>
                </a:cxn>
                <a:cxn ang="0">
                  <a:pos x="160" y="150"/>
                </a:cxn>
                <a:cxn ang="0">
                  <a:pos x="164" y="164"/>
                </a:cxn>
                <a:cxn ang="0">
                  <a:pos x="169" y="178"/>
                </a:cxn>
                <a:cxn ang="0">
                  <a:pos x="169" y="191"/>
                </a:cxn>
                <a:cxn ang="0">
                  <a:pos x="169" y="205"/>
                </a:cxn>
                <a:cxn ang="0">
                  <a:pos x="169" y="218"/>
                </a:cxn>
                <a:cxn ang="0">
                  <a:pos x="169" y="232"/>
                </a:cxn>
                <a:cxn ang="0">
                  <a:pos x="164" y="246"/>
                </a:cxn>
                <a:cxn ang="0">
                  <a:pos x="164" y="259"/>
                </a:cxn>
                <a:cxn ang="0">
                  <a:pos x="164" y="273"/>
                </a:cxn>
                <a:cxn ang="0">
                  <a:pos x="160" y="287"/>
                </a:cxn>
                <a:cxn ang="0">
                  <a:pos x="155" y="300"/>
                </a:cxn>
                <a:cxn ang="0">
                  <a:pos x="155" y="314"/>
                </a:cxn>
                <a:cxn ang="0">
                  <a:pos x="150" y="328"/>
                </a:cxn>
                <a:cxn ang="0">
                  <a:pos x="141" y="341"/>
                </a:cxn>
              </a:cxnLst>
              <a:rect l="0" t="0" r="r" b="b"/>
              <a:pathLst>
                <a:path w="170" h="356">
                  <a:moveTo>
                    <a:pt x="141" y="355"/>
                  </a:moveTo>
                  <a:lnTo>
                    <a:pt x="141" y="348"/>
                  </a:lnTo>
                  <a:lnTo>
                    <a:pt x="141" y="341"/>
                  </a:lnTo>
                  <a:lnTo>
                    <a:pt x="136" y="335"/>
                  </a:lnTo>
                  <a:lnTo>
                    <a:pt x="127" y="324"/>
                  </a:lnTo>
                  <a:lnTo>
                    <a:pt x="117" y="321"/>
                  </a:lnTo>
                  <a:lnTo>
                    <a:pt x="108" y="314"/>
                  </a:lnTo>
                  <a:lnTo>
                    <a:pt x="99" y="304"/>
                  </a:lnTo>
                  <a:lnTo>
                    <a:pt x="89" y="297"/>
                  </a:lnTo>
                  <a:lnTo>
                    <a:pt x="85" y="290"/>
                  </a:lnTo>
                  <a:lnTo>
                    <a:pt x="75" y="287"/>
                  </a:lnTo>
                  <a:lnTo>
                    <a:pt x="70" y="280"/>
                  </a:lnTo>
                  <a:lnTo>
                    <a:pt x="66" y="273"/>
                  </a:lnTo>
                  <a:lnTo>
                    <a:pt x="56" y="270"/>
                  </a:lnTo>
                  <a:lnTo>
                    <a:pt x="47" y="263"/>
                  </a:lnTo>
                  <a:lnTo>
                    <a:pt x="42" y="256"/>
                  </a:lnTo>
                  <a:lnTo>
                    <a:pt x="33" y="253"/>
                  </a:lnTo>
                  <a:lnTo>
                    <a:pt x="28" y="246"/>
                  </a:lnTo>
                  <a:lnTo>
                    <a:pt x="23" y="239"/>
                  </a:lnTo>
                  <a:lnTo>
                    <a:pt x="19" y="232"/>
                  </a:lnTo>
                  <a:lnTo>
                    <a:pt x="14" y="225"/>
                  </a:lnTo>
                  <a:lnTo>
                    <a:pt x="14" y="218"/>
                  </a:lnTo>
                  <a:lnTo>
                    <a:pt x="9" y="212"/>
                  </a:lnTo>
                  <a:lnTo>
                    <a:pt x="5" y="205"/>
                  </a:lnTo>
                  <a:lnTo>
                    <a:pt x="5" y="198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5" y="178"/>
                  </a:lnTo>
                  <a:lnTo>
                    <a:pt x="9" y="171"/>
                  </a:lnTo>
                  <a:lnTo>
                    <a:pt x="9" y="164"/>
                  </a:lnTo>
                  <a:lnTo>
                    <a:pt x="14" y="154"/>
                  </a:lnTo>
                  <a:lnTo>
                    <a:pt x="19" y="147"/>
                  </a:lnTo>
                  <a:lnTo>
                    <a:pt x="19" y="140"/>
                  </a:lnTo>
                  <a:lnTo>
                    <a:pt x="23" y="133"/>
                  </a:lnTo>
                  <a:lnTo>
                    <a:pt x="23" y="123"/>
                  </a:lnTo>
                  <a:lnTo>
                    <a:pt x="28" y="113"/>
                  </a:lnTo>
                  <a:lnTo>
                    <a:pt x="33" y="106"/>
                  </a:lnTo>
                  <a:lnTo>
                    <a:pt x="33" y="96"/>
                  </a:lnTo>
                  <a:lnTo>
                    <a:pt x="38" y="89"/>
                  </a:lnTo>
                  <a:lnTo>
                    <a:pt x="42" y="82"/>
                  </a:lnTo>
                  <a:lnTo>
                    <a:pt x="47" y="75"/>
                  </a:lnTo>
                  <a:lnTo>
                    <a:pt x="47" y="68"/>
                  </a:lnTo>
                  <a:lnTo>
                    <a:pt x="52" y="61"/>
                  </a:lnTo>
                  <a:lnTo>
                    <a:pt x="52" y="55"/>
                  </a:lnTo>
                  <a:lnTo>
                    <a:pt x="56" y="48"/>
                  </a:lnTo>
                  <a:lnTo>
                    <a:pt x="56" y="41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6" y="20"/>
                  </a:lnTo>
                  <a:lnTo>
                    <a:pt x="70" y="14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0" y="27"/>
                  </a:lnTo>
                  <a:lnTo>
                    <a:pt x="80" y="34"/>
                  </a:lnTo>
                  <a:lnTo>
                    <a:pt x="80" y="41"/>
                  </a:lnTo>
                  <a:lnTo>
                    <a:pt x="80" y="48"/>
                  </a:lnTo>
                  <a:lnTo>
                    <a:pt x="85" y="55"/>
                  </a:lnTo>
                  <a:lnTo>
                    <a:pt x="89" y="61"/>
                  </a:lnTo>
                  <a:lnTo>
                    <a:pt x="94" y="68"/>
                  </a:lnTo>
                  <a:lnTo>
                    <a:pt x="99" y="75"/>
                  </a:lnTo>
                  <a:lnTo>
                    <a:pt x="103" y="82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2" y="102"/>
                  </a:lnTo>
                  <a:lnTo>
                    <a:pt x="131" y="109"/>
                  </a:lnTo>
                  <a:lnTo>
                    <a:pt x="136" y="116"/>
                  </a:lnTo>
                  <a:lnTo>
                    <a:pt x="141" y="123"/>
                  </a:lnTo>
                  <a:lnTo>
                    <a:pt x="146" y="130"/>
                  </a:lnTo>
                  <a:lnTo>
                    <a:pt x="150" y="137"/>
                  </a:lnTo>
                  <a:lnTo>
                    <a:pt x="155" y="143"/>
                  </a:lnTo>
                  <a:lnTo>
                    <a:pt x="160" y="150"/>
                  </a:lnTo>
                  <a:lnTo>
                    <a:pt x="164" y="157"/>
                  </a:lnTo>
                  <a:lnTo>
                    <a:pt x="164" y="164"/>
                  </a:lnTo>
                  <a:lnTo>
                    <a:pt x="169" y="171"/>
                  </a:lnTo>
                  <a:lnTo>
                    <a:pt x="169" y="178"/>
                  </a:lnTo>
                  <a:lnTo>
                    <a:pt x="169" y="184"/>
                  </a:lnTo>
                  <a:lnTo>
                    <a:pt x="169" y="191"/>
                  </a:lnTo>
                  <a:lnTo>
                    <a:pt x="169" y="198"/>
                  </a:lnTo>
                  <a:lnTo>
                    <a:pt x="169" y="205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69" y="225"/>
                  </a:lnTo>
                  <a:lnTo>
                    <a:pt x="169" y="232"/>
                  </a:lnTo>
                  <a:lnTo>
                    <a:pt x="169" y="239"/>
                  </a:lnTo>
                  <a:lnTo>
                    <a:pt x="164" y="246"/>
                  </a:lnTo>
                  <a:lnTo>
                    <a:pt x="164" y="253"/>
                  </a:lnTo>
                  <a:lnTo>
                    <a:pt x="164" y="259"/>
                  </a:lnTo>
                  <a:lnTo>
                    <a:pt x="164" y="266"/>
                  </a:lnTo>
                  <a:lnTo>
                    <a:pt x="164" y="273"/>
                  </a:lnTo>
                  <a:lnTo>
                    <a:pt x="164" y="280"/>
                  </a:lnTo>
                  <a:lnTo>
                    <a:pt x="160" y="287"/>
                  </a:lnTo>
                  <a:lnTo>
                    <a:pt x="160" y="294"/>
                  </a:lnTo>
                  <a:lnTo>
                    <a:pt x="155" y="300"/>
                  </a:lnTo>
                  <a:lnTo>
                    <a:pt x="155" y="307"/>
                  </a:lnTo>
                  <a:lnTo>
                    <a:pt x="155" y="314"/>
                  </a:lnTo>
                  <a:lnTo>
                    <a:pt x="155" y="321"/>
                  </a:lnTo>
                  <a:lnTo>
                    <a:pt x="150" y="328"/>
                  </a:lnTo>
                  <a:lnTo>
                    <a:pt x="146" y="335"/>
                  </a:lnTo>
                  <a:lnTo>
                    <a:pt x="141" y="341"/>
                  </a:lnTo>
                  <a:lnTo>
                    <a:pt x="141" y="348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3" y="1774"/>
              <a:ext cx="112" cy="386"/>
            </a:xfrm>
            <a:custGeom>
              <a:avLst/>
              <a:gdLst/>
              <a:ahLst/>
              <a:cxnLst>
                <a:cxn ang="0">
                  <a:pos x="19" y="378"/>
                </a:cxn>
                <a:cxn ang="0">
                  <a:pos x="22" y="363"/>
                </a:cxn>
                <a:cxn ang="0">
                  <a:pos x="34" y="348"/>
                </a:cxn>
                <a:cxn ang="0">
                  <a:pos x="46" y="329"/>
                </a:cxn>
                <a:cxn ang="0">
                  <a:pos x="56" y="315"/>
                </a:cxn>
                <a:cxn ang="0">
                  <a:pos x="65" y="304"/>
                </a:cxn>
                <a:cxn ang="0">
                  <a:pos x="74" y="292"/>
                </a:cxn>
                <a:cxn ang="0">
                  <a:pos x="83" y="278"/>
                </a:cxn>
                <a:cxn ang="0">
                  <a:pos x="93" y="267"/>
                </a:cxn>
                <a:cxn ang="0">
                  <a:pos x="99" y="252"/>
                </a:cxn>
                <a:cxn ang="0">
                  <a:pos x="102" y="237"/>
                </a:cxn>
                <a:cxn ang="0">
                  <a:pos x="108" y="222"/>
                </a:cxn>
                <a:cxn ang="0">
                  <a:pos x="111" y="207"/>
                </a:cxn>
                <a:cxn ang="0">
                  <a:pos x="108" y="193"/>
                </a:cxn>
                <a:cxn ang="0">
                  <a:pos x="105" y="178"/>
                </a:cxn>
                <a:cxn ang="0">
                  <a:pos x="99" y="159"/>
                </a:cxn>
                <a:cxn ang="0">
                  <a:pos x="96" y="144"/>
                </a:cxn>
                <a:cxn ang="0">
                  <a:pos x="93" y="122"/>
                </a:cxn>
                <a:cxn ang="0">
                  <a:pos x="89" y="104"/>
                </a:cxn>
                <a:cxn ang="0">
                  <a:pos x="83" y="89"/>
                </a:cxn>
                <a:cxn ang="0">
                  <a:pos x="80" y="74"/>
                </a:cxn>
                <a:cxn ang="0">
                  <a:pos x="77" y="59"/>
                </a:cxn>
                <a:cxn ang="0">
                  <a:pos x="74" y="44"/>
                </a:cxn>
                <a:cxn ang="0">
                  <a:pos x="71" y="30"/>
                </a:cxn>
                <a:cxn ang="0">
                  <a:pos x="65" y="15"/>
                </a:cxn>
                <a:cxn ang="0">
                  <a:pos x="62" y="0"/>
                </a:cxn>
                <a:cxn ang="0">
                  <a:pos x="59" y="15"/>
                </a:cxn>
                <a:cxn ang="0">
                  <a:pos x="59" y="30"/>
                </a:cxn>
                <a:cxn ang="0">
                  <a:pos x="59" y="44"/>
                </a:cxn>
                <a:cxn ang="0">
                  <a:pos x="56" y="59"/>
                </a:cxn>
                <a:cxn ang="0">
                  <a:pos x="49" y="74"/>
                </a:cxn>
                <a:cxn ang="0">
                  <a:pos x="43" y="89"/>
                </a:cxn>
                <a:cxn ang="0">
                  <a:pos x="34" y="104"/>
                </a:cxn>
                <a:cxn ang="0">
                  <a:pos x="25" y="118"/>
                </a:cxn>
                <a:cxn ang="0">
                  <a:pos x="19" y="133"/>
                </a:cxn>
                <a:cxn ang="0">
                  <a:pos x="12" y="148"/>
                </a:cxn>
                <a:cxn ang="0">
                  <a:pos x="6" y="163"/>
                </a:cxn>
                <a:cxn ang="0">
                  <a:pos x="3" y="178"/>
                </a:cxn>
                <a:cxn ang="0">
                  <a:pos x="0" y="193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37"/>
                </a:cxn>
                <a:cxn ang="0">
                  <a:pos x="0" y="252"/>
                </a:cxn>
                <a:cxn ang="0">
                  <a:pos x="3" y="267"/>
                </a:cxn>
                <a:cxn ang="0">
                  <a:pos x="3" y="281"/>
                </a:cxn>
                <a:cxn ang="0">
                  <a:pos x="3" y="296"/>
                </a:cxn>
                <a:cxn ang="0">
                  <a:pos x="6" y="311"/>
                </a:cxn>
                <a:cxn ang="0">
                  <a:pos x="9" y="326"/>
                </a:cxn>
                <a:cxn ang="0">
                  <a:pos x="9" y="341"/>
                </a:cxn>
                <a:cxn ang="0">
                  <a:pos x="12" y="355"/>
                </a:cxn>
                <a:cxn ang="0">
                  <a:pos x="19" y="370"/>
                </a:cxn>
              </a:cxnLst>
              <a:rect l="0" t="0" r="r" b="b"/>
              <a:pathLst>
                <a:path w="112" h="386">
                  <a:moveTo>
                    <a:pt x="19" y="385"/>
                  </a:moveTo>
                  <a:lnTo>
                    <a:pt x="19" y="378"/>
                  </a:lnTo>
                  <a:lnTo>
                    <a:pt x="19" y="370"/>
                  </a:lnTo>
                  <a:lnTo>
                    <a:pt x="22" y="363"/>
                  </a:lnTo>
                  <a:lnTo>
                    <a:pt x="28" y="352"/>
                  </a:lnTo>
                  <a:lnTo>
                    <a:pt x="34" y="348"/>
                  </a:lnTo>
                  <a:lnTo>
                    <a:pt x="40" y="341"/>
                  </a:lnTo>
                  <a:lnTo>
                    <a:pt x="46" y="329"/>
                  </a:lnTo>
                  <a:lnTo>
                    <a:pt x="52" y="322"/>
                  </a:lnTo>
                  <a:lnTo>
                    <a:pt x="56" y="315"/>
                  </a:lnTo>
                  <a:lnTo>
                    <a:pt x="62" y="311"/>
                  </a:lnTo>
                  <a:lnTo>
                    <a:pt x="65" y="304"/>
                  </a:lnTo>
                  <a:lnTo>
                    <a:pt x="68" y="296"/>
                  </a:lnTo>
                  <a:lnTo>
                    <a:pt x="74" y="292"/>
                  </a:lnTo>
                  <a:lnTo>
                    <a:pt x="80" y="285"/>
                  </a:lnTo>
                  <a:lnTo>
                    <a:pt x="83" y="278"/>
                  </a:lnTo>
                  <a:lnTo>
                    <a:pt x="89" y="274"/>
                  </a:lnTo>
                  <a:lnTo>
                    <a:pt x="93" y="267"/>
                  </a:lnTo>
                  <a:lnTo>
                    <a:pt x="96" y="259"/>
                  </a:lnTo>
                  <a:lnTo>
                    <a:pt x="99" y="252"/>
                  </a:lnTo>
                  <a:lnTo>
                    <a:pt x="102" y="244"/>
                  </a:lnTo>
                  <a:lnTo>
                    <a:pt x="102" y="237"/>
                  </a:lnTo>
                  <a:lnTo>
                    <a:pt x="105" y="230"/>
                  </a:lnTo>
                  <a:lnTo>
                    <a:pt x="108" y="222"/>
                  </a:lnTo>
                  <a:lnTo>
                    <a:pt x="108" y="215"/>
                  </a:lnTo>
                  <a:lnTo>
                    <a:pt x="111" y="207"/>
                  </a:lnTo>
                  <a:lnTo>
                    <a:pt x="111" y="200"/>
                  </a:lnTo>
                  <a:lnTo>
                    <a:pt x="108" y="193"/>
                  </a:lnTo>
                  <a:lnTo>
                    <a:pt x="105" y="185"/>
                  </a:lnTo>
                  <a:lnTo>
                    <a:pt x="105" y="178"/>
                  </a:lnTo>
                  <a:lnTo>
                    <a:pt x="102" y="167"/>
                  </a:lnTo>
                  <a:lnTo>
                    <a:pt x="99" y="159"/>
                  </a:lnTo>
                  <a:lnTo>
                    <a:pt x="99" y="152"/>
                  </a:lnTo>
                  <a:lnTo>
                    <a:pt x="96" y="144"/>
                  </a:lnTo>
                  <a:lnTo>
                    <a:pt x="96" y="133"/>
                  </a:lnTo>
                  <a:lnTo>
                    <a:pt x="93" y="122"/>
                  </a:lnTo>
                  <a:lnTo>
                    <a:pt x="89" y="115"/>
                  </a:lnTo>
                  <a:lnTo>
                    <a:pt x="89" y="104"/>
                  </a:lnTo>
                  <a:lnTo>
                    <a:pt x="86" y="96"/>
                  </a:lnTo>
                  <a:lnTo>
                    <a:pt x="83" y="89"/>
                  </a:lnTo>
                  <a:lnTo>
                    <a:pt x="80" y="81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59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1" y="37"/>
                  </a:lnTo>
                  <a:lnTo>
                    <a:pt x="71" y="30"/>
                  </a:lnTo>
                  <a:lnTo>
                    <a:pt x="68" y="22"/>
                  </a:lnTo>
                  <a:lnTo>
                    <a:pt x="65" y="15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59" y="7"/>
                  </a:lnTo>
                  <a:lnTo>
                    <a:pt x="59" y="15"/>
                  </a:lnTo>
                  <a:lnTo>
                    <a:pt x="59" y="22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59" y="52"/>
                  </a:lnTo>
                  <a:lnTo>
                    <a:pt x="56" y="59"/>
                  </a:lnTo>
                  <a:lnTo>
                    <a:pt x="52" y="67"/>
                  </a:lnTo>
                  <a:lnTo>
                    <a:pt x="49" y="74"/>
                  </a:lnTo>
                  <a:lnTo>
                    <a:pt x="46" y="81"/>
                  </a:lnTo>
                  <a:lnTo>
                    <a:pt x="43" y="89"/>
                  </a:lnTo>
                  <a:lnTo>
                    <a:pt x="40" y="96"/>
                  </a:lnTo>
                  <a:lnTo>
                    <a:pt x="34" y="104"/>
                  </a:lnTo>
                  <a:lnTo>
                    <a:pt x="31" y="111"/>
                  </a:lnTo>
                  <a:lnTo>
                    <a:pt x="25" y="118"/>
                  </a:lnTo>
                  <a:lnTo>
                    <a:pt x="22" y="126"/>
                  </a:lnTo>
                  <a:lnTo>
                    <a:pt x="19" y="133"/>
                  </a:lnTo>
                  <a:lnTo>
                    <a:pt x="15" y="141"/>
                  </a:lnTo>
                  <a:lnTo>
                    <a:pt x="12" y="148"/>
                  </a:lnTo>
                  <a:lnTo>
                    <a:pt x="9" y="155"/>
                  </a:lnTo>
                  <a:lnTo>
                    <a:pt x="6" y="163"/>
                  </a:lnTo>
                  <a:lnTo>
                    <a:pt x="3" y="170"/>
                  </a:lnTo>
                  <a:lnTo>
                    <a:pt x="3" y="178"/>
                  </a:lnTo>
                  <a:lnTo>
                    <a:pt x="0" y="185"/>
                  </a:lnTo>
                  <a:lnTo>
                    <a:pt x="0" y="193"/>
                  </a:lnTo>
                  <a:lnTo>
                    <a:pt x="0" y="200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0" y="237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3" y="267"/>
                  </a:lnTo>
                  <a:lnTo>
                    <a:pt x="3" y="274"/>
                  </a:lnTo>
                  <a:lnTo>
                    <a:pt x="3" y="281"/>
                  </a:lnTo>
                  <a:lnTo>
                    <a:pt x="3" y="289"/>
                  </a:lnTo>
                  <a:lnTo>
                    <a:pt x="3" y="296"/>
                  </a:lnTo>
                  <a:lnTo>
                    <a:pt x="3" y="304"/>
                  </a:lnTo>
                  <a:lnTo>
                    <a:pt x="6" y="311"/>
                  </a:lnTo>
                  <a:lnTo>
                    <a:pt x="6" y="318"/>
                  </a:lnTo>
                  <a:lnTo>
                    <a:pt x="9" y="326"/>
                  </a:lnTo>
                  <a:lnTo>
                    <a:pt x="9" y="333"/>
                  </a:lnTo>
                  <a:lnTo>
                    <a:pt x="9" y="341"/>
                  </a:lnTo>
                  <a:lnTo>
                    <a:pt x="9" y="348"/>
                  </a:lnTo>
                  <a:lnTo>
                    <a:pt x="12" y="355"/>
                  </a:lnTo>
                  <a:lnTo>
                    <a:pt x="15" y="363"/>
                  </a:lnTo>
                  <a:lnTo>
                    <a:pt x="19" y="370"/>
                  </a:lnTo>
                  <a:lnTo>
                    <a:pt x="19" y="378"/>
                  </a:lnTo>
                </a:path>
              </a:pathLst>
            </a:custGeom>
            <a:solidFill>
              <a:srgbClr val="FFCC00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516" y="2027"/>
              <a:ext cx="127" cy="1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0" y="128"/>
                </a:cxn>
                <a:cxn ang="0">
                  <a:pos x="15" y="119"/>
                </a:cxn>
                <a:cxn ang="0">
                  <a:pos x="24" y="119"/>
                </a:cxn>
                <a:cxn ang="0">
                  <a:pos x="34" y="111"/>
                </a:cxn>
                <a:cxn ang="0">
                  <a:pos x="44" y="107"/>
                </a:cxn>
                <a:cxn ang="0">
                  <a:pos x="48" y="98"/>
                </a:cxn>
                <a:cxn ang="0">
                  <a:pos x="58" y="98"/>
                </a:cxn>
                <a:cxn ang="0">
                  <a:pos x="63" y="90"/>
                </a:cxn>
                <a:cxn ang="0">
                  <a:pos x="68" y="81"/>
                </a:cxn>
                <a:cxn ang="0">
                  <a:pos x="78" y="73"/>
                </a:cxn>
                <a:cxn ang="0">
                  <a:pos x="78" y="64"/>
                </a:cxn>
                <a:cxn ang="0">
                  <a:pos x="87" y="60"/>
                </a:cxn>
                <a:cxn ang="0">
                  <a:pos x="87" y="51"/>
                </a:cxn>
                <a:cxn ang="0">
                  <a:pos x="87" y="43"/>
                </a:cxn>
                <a:cxn ang="0">
                  <a:pos x="92" y="34"/>
                </a:cxn>
                <a:cxn ang="0">
                  <a:pos x="102" y="30"/>
                </a:cxn>
                <a:cxn ang="0">
                  <a:pos x="102" y="21"/>
                </a:cxn>
                <a:cxn ang="0">
                  <a:pos x="107" y="13"/>
                </a:cxn>
                <a:cxn ang="0">
                  <a:pos x="107" y="4"/>
                </a:cxn>
                <a:cxn ang="0">
                  <a:pos x="116" y="0"/>
                </a:cxn>
                <a:cxn ang="0">
                  <a:pos x="116" y="9"/>
                </a:cxn>
                <a:cxn ang="0">
                  <a:pos x="116" y="17"/>
                </a:cxn>
                <a:cxn ang="0">
                  <a:pos x="121" y="26"/>
                </a:cxn>
                <a:cxn ang="0">
                  <a:pos x="121" y="34"/>
                </a:cxn>
                <a:cxn ang="0">
                  <a:pos x="121" y="43"/>
                </a:cxn>
                <a:cxn ang="0">
                  <a:pos x="126" y="51"/>
                </a:cxn>
                <a:cxn ang="0">
                  <a:pos x="126" y="60"/>
                </a:cxn>
                <a:cxn ang="0">
                  <a:pos x="126" y="68"/>
                </a:cxn>
                <a:cxn ang="0">
                  <a:pos x="126" y="77"/>
                </a:cxn>
                <a:cxn ang="0">
                  <a:pos x="126" y="85"/>
                </a:cxn>
                <a:cxn ang="0">
                  <a:pos x="121" y="94"/>
                </a:cxn>
                <a:cxn ang="0">
                  <a:pos x="111" y="94"/>
                </a:cxn>
                <a:cxn ang="0">
                  <a:pos x="107" y="102"/>
                </a:cxn>
                <a:cxn ang="0">
                  <a:pos x="97" y="107"/>
                </a:cxn>
                <a:cxn ang="0">
                  <a:pos x="87" y="111"/>
                </a:cxn>
                <a:cxn ang="0">
                  <a:pos x="78" y="115"/>
                </a:cxn>
                <a:cxn ang="0">
                  <a:pos x="68" y="115"/>
                </a:cxn>
                <a:cxn ang="0">
                  <a:pos x="58" y="115"/>
                </a:cxn>
                <a:cxn ang="0">
                  <a:pos x="48" y="115"/>
                </a:cxn>
                <a:cxn ang="0">
                  <a:pos x="39" y="115"/>
                </a:cxn>
                <a:cxn ang="0">
                  <a:pos x="29" y="119"/>
                </a:cxn>
                <a:cxn ang="0">
                  <a:pos x="19" y="124"/>
                </a:cxn>
                <a:cxn ang="0">
                  <a:pos x="10" y="128"/>
                </a:cxn>
                <a:cxn ang="0">
                  <a:pos x="0" y="128"/>
                </a:cxn>
                <a:cxn ang="0">
                  <a:pos x="63" y="98"/>
                </a:cxn>
              </a:cxnLst>
              <a:rect l="0" t="0" r="r" b="b"/>
              <a:pathLst>
                <a:path w="127" h="129">
                  <a:moveTo>
                    <a:pt x="0" y="128"/>
                  </a:moveTo>
                  <a:lnTo>
                    <a:pt x="10" y="128"/>
                  </a:lnTo>
                  <a:lnTo>
                    <a:pt x="15" y="119"/>
                  </a:lnTo>
                  <a:lnTo>
                    <a:pt x="24" y="119"/>
                  </a:lnTo>
                  <a:lnTo>
                    <a:pt x="34" y="111"/>
                  </a:lnTo>
                  <a:lnTo>
                    <a:pt x="44" y="107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3" y="90"/>
                  </a:lnTo>
                  <a:lnTo>
                    <a:pt x="68" y="81"/>
                  </a:lnTo>
                  <a:lnTo>
                    <a:pt x="78" y="73"/>
                  </a:lnTo>
                  <a:lnTo>
                    <a:pt x="78" y="64"/>
                  </a:lnTo>
                  <a:lnTo>
                    <a:pt x="87" y="60"/>
                  </a:lnTo>
                  <a:lnTo>
                    <a:pt x="87" y="51"/>
                  </a:lnTo>
                  <a:lnTo>
                    <a:pt x="87" y="43"/>
                  </a:lnTo>
                  <a:lnTo>
                    <a:pt x="92" y="34"/>
                  </a:lnTo>
                  <a:lnTo>
                    <a:pt x="102" y="30"/>
                  </a:lnTo>
                  <a:lnTo>
                    <a:pt x="102" y="21"/>
                  </a:lnTo>
                  <a:lnTo>
                    <a:pt x="107" y="13"/>
                  </a:lnTo>
                  <a:lnTo>
                    <a:pt x="107" y="4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1" y="26"/>
                  </a:lnTo>
                  <a:lnTo>
                    <a:pt x="121" y="34"/>
                  </a:lnTo>
                  <a:lnTo>
                    <a:pt x="121" y="43"/>
                  </a:lnTo>
                  <a:lnTo>
                    <a:pt x="126" y="51"/>
                  </a:lnTo>
                  <a:lnTo>
                    <a:pt x="126" y="60"/>
                  </a:lnTo>
                  <a:lnTo>
                    <a:pt x="126" y="68"/>
                  </a:lnTo>
                  <a:lnTo>
                    <a:pt x="126" y="77"/>
                  </a:lnTo>
                  <a:lnTo>
                    <a:pt x="126" y="85"/>
                  </a:lnTo>
                  <a:lnTo>
                    <a:pt x="121" y="94"/>
                  </a:lnTo>
                  <a:lnTo>
                    <a:pt x="111" y="94"/>
                  </a:lnTo>
                  <a:lnTo>
                    <a:pt x="107" y="102"/>
                  </a:lnTo>
                  <a:lnTo>
                    <a:pt x="97" y="107"/>
                  </a:lnTo>
                  <a:lnTo>
                    <a:pt x="87" y="111"/>
                  </a:lnTo>
                  <a:lnTo>
                    <a:pt x="78" y="115"/>
                  </a:lnTo>
                  <a:lnTo>
                    <a:pt x="68" y="115"/>
                  </a:lnTo>
                  <a:lnTo>
                    <a:pt x="58" y="115"/>
                  </a:lnTo>
                  <a:lnTo>
                    <a:pt x="48" y="115"/>
                  </a:lnTo>
                  <a:lnTo>
                    <a:pt x="39" y="115"/>
                  </a:lnTo>
                  <a:lnTo>
                    <a:pt x="29" y="119"/>
                  </a:lnTo>
                  <a:lnTo>
                    <a:pt x="19" y="124"/>
                  </a:lnTo>
                  <a:lnTo>
                    <a:pt x="10" y="128"/>
                  </a:lnTo>
                  <a:lnTo>
                    <a:pt x="0" y="128"/>
                  </a:lnTo>
                  <a:lnTo>
                    <a:pt x="63" y="98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Text Box 113"/>
            <p:cNvSpPr txBox="1">
              <a:spLocks noChangeArrowheads="1"/>
            </p:cNvSpPr>
            <p:nvPr/>
          </p:nvSpPr>
          <p:spPr bwMode="auto">
            <a:xfrm>
              <a:off x="2788" y="156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15" name="Text Box 114"/>
            <p:cNvSpPr txBox="1">
              <a:spLocks noChangeArrowheads="1"/>
            </p:cNvSpPr>
            <p:nvPr/>
          </p:nvSpPr>
          <p:spPr bwMode="auto">
            <a:xfrm>
              <a:off x="2833" y="1280"/>
              <a:ext cx="274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>
                  <a:solidFill>
                    <a:srgbClr val="FF3300"/>
                  </a:solidFill>
                </a:rPr>
                <a:t>…lock suffers from contention</a:t>
              </a:r>
            </a:p>
          </p:txBody>
        </p:sp>
      </p:grpSp>
      <p:sp>
        <p:nvSpPr>
          <p:cNvPr id="116" name="Text Box 116"/>
          <p:cNvSpPr txBox="1">
            <a:spLocks noChangeArrowheads="1"/>
          </p:cNvSpPr>
          <p:nvPr/>
        </p:nvSpPr>
        <p:spPr bwMode="auto">
          <a:xfrm>
            <a:off x="5118100" y="5518150"/>
            <a:ext cx="52641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Sequential Bottleneck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no parallelism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7" name="Footer Placeholder 3"/>
          <p:cNvSpPr txBox="1">
            <a:spLocks/>
          </p:cNvSpPr>
          <p:nvPr/>
        </p:nvSpPr>
        <p:spPr>
          <a:xfrm>
            <a:off x="7874000" y="60960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76867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Test-and-Set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</a:t>
            </a:r>
            <a:r>
              <a:rPr lang="en-US" dirty="0" err="1"/>
              <a:t>boolean</a:t>
            </a:r>
            <a:r>
              <a:rPr lang="en-US" dirty="0"/>
              <a:t> value in memory</a:t>
            </a:r>
          </a:p>
          <a:p>
            <a:r>
              <a:rPr lang="en-US" dirty="0"/>
              <a:t>Test-and-set (TAS)</a:t>
            </a:r>
          </a:p>
          <a:p>
            <a:pPr lvl="1"/>
            <a:r>
              <a:rPr lang="en-US" dirty="0"/>
              <a:t>Swap </a:t>
            </a:r>
            <a:r>
              <a:rPr lang="en-US" b="1" dirty="0"/>
              <a:t>true</a:t>
            </a:r>
            <a:r>
              <a:rPr lang="en-US" dirty="0"/>
              <a:t> with prior value</a:t>
            </a:r>
          </a:p>
          <a:p>
            <a:pPr lvl="1"/>
            <a:r>
              <a:rPr lang="en-US" dirty="0"/>
              <a:t>Return value tells if prior value was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</a:p>
          <a:p>
            <a:r>
              <a:rPr lang="en-US" dirty="0"/>
              <a:t>Can reset just by writing </a:t>
            </a:r>
            <a:r>
              <a:rPr lang="en-US" b="1" dirty="0"/>
              <a:t>false</a:t>
            </a:r>
          </a:p>
          <a:p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874000" y="60960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2793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099"/>
            <a:ext cx="10001596" cy="2378134"/>
          </a:xfrm>
        </p:spPr>
        <p:txBody>
          <a:bodyPr>
            <a:normAutofit/>
          </a:bodyPr>
          <a:lstStyle/>
          <a:p>
            <a:r>
              <a:rPr lang="en-CA" sz="2400" dirty="0"/>
              <a:t>Provided by the hardware</a:t>
            </a:r>
          </a:p>
          <a:p>
            <a:r>
              <a:rPr lang="en-CA" sz="2400" dirty="0"/>
              <a:t>In SPARC:    an assembly instruction load-store unsigned byte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ldstub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000" dirty="0"/>
              <a:t>Loads a byte from memory to a return register</a:t>
            </a:r>
          </a:p>
          <a:p>
            <a:pPr lvl="1"/>
            <a:r>
              <a:rPr lang="en-CA" sz="2000" dirty="0"/>
              <a:t>Writes the value 0xFF (all 1’s) into the addressed byte</a:t>
            </a:r>
          </a:p>
          <a:p>
            <a:pPr lvl="1"/>
            <a:r>
              <a:rPr lang="en-CA" sz="2000" dirty="0"/>
              <a:t>The two operations above are done atomically</a:t>
            </a:r>
          </a:p>
          <a:p>
            <a:pPr lvl="1">
              <a:buNone/>
            </a:pPr>
            <a:r>
              <a:rPr lang="en-CA" sz="2000" dirty="0"/>
              <a:t>	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70000"/>
              </a:lnSpc>
              <a:buNone/>
            </a:pPr>
            <a:endParaRPr lang="en-CA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64028" y="4572001"/>
            <a:ext cx="5917538" cy="17820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(void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 =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0xFF;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4028" y="3940233"/>
            <a:ext cx="948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Logically, here is what it does. But all of this is implemented in hardware.</a:t>
            </a:r>
          </a:p>
        </p:txBody>
      </p:sp>
    </p:spTree>
    <p:extLst>
      <p:ext uri="{BB962C8B-B14F-4D97-AF65-F5344CB8AC3E}">
        <p14:creationId xmlns:p14="http://schemas.microsoft.com/office/powerpoint/2010/main" val="7600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of </a:t>
            </a:r>
            <a:r>
              <a:rPr lang="en-US" dirty="0" err="1"/>
              <a:t>TAS’ed</a:t>
            </a:r>
            <a:r>
              <a:rPr lang="en-US" dirty="0"/>
              <a:t> memory shows lock state:</a:t>
            </a:r>
          </a:p>
          <a:p>
            <a:pPr lvl="1"/>
            <a:r>
              <a:rPr lang="en-US" dirty="0"/>
              <a:t>Lock is free: value is false</a:t>
            </a:r>
          </a:p>
          <a:p>
            <a:pPr lvl="1"/>
            <a:r>
              <a:rPr lang="en-US" dirty="0"/>
              <a:t>Lock is taken: value is true</a:t>
            </a:r>
          </a:p>
          <a:p>
            <a:r>
              <a:rPr lang="en-US" dirty="0"/>
              <a:t>Acquire lock by calling TAS:</a:t>
            </a:r>
          </a:p>
          <a:p>
            <a:pPr lvl="1"/>
            <a:r>
              <a:rPr lang="en-US" dirty="0"/>
              <a:t>If result is false, you win</a:t>
            </a:r>
          </a:p>
          <a:p>
            <a:pPr lvl="1"/>
            <a:r>
              <a:rPr lang="en-US" dirty="0"/>
              <a:t>If result is true, you lose </a:t>
            </a:r>
          </a:p>
          <a:p>
            <a:r>
              <a:rPr lang="en-US" dirty="0"/>
              <a:t>Release lock by writing false</a:t>
            </a:r>
          </a:p>
          <a:p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04969" y="2366684"/>
            <a:ext cx="5917538" cy="17820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(void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 =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0xFF;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95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 Lock in SPARC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spin_lock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busy_loop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[%o0],%o1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tst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%o1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bne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busy_loop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! delay slot for branch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retl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! delay slot for branch</a:t>
            </a:r>
          </a:p>
          <a:p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32065" y="2037061"/>
            <a:ext cx="7112000" cy="666751"/>
            <a:chOff x="1727200" y="2317750"/>
            <a:chExt cx="7112000" cy="66675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727200" y="2628901"/>
              <a:ext cx="2444750" cy="3556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572000" y="2317750"/>
              <a:ext cx="426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loads old value into reg. o1. Writes “1” into memory at address in %o0 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32065" y="2595123"/>
            <a:ext cx="7156450" cy="369332"/>
            <a:chOff x="1727200" y="2940050"/>
            <a:chExt cx="7156450" cy="369332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727200" y="3028950"/>
              <a:ext cx="2444750" cy="2667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616450" y="2940050"/>
              <a:ext cx="426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Test if %o1 equals to zero.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32065" y="3122467"/>
            <a:ext cx="7156450" cy="400050"/>
            <a:chOff x="1727200" y="3340100"/>
            <a:chExt cx="7156450" cy="40005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727200" y="3340100"/>
              <a:ext cx="2444750" cy="2667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16450" y="3370818"/>
              <a:ext cx="426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If %o1 is not zero (old value is true), spin.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5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TAS Lock in C using </a:t>
            </a:r>
            <a:r>
              <a:rPr lang="en-CA" b="1" dirty="0" err="1">
                <a:solidFill>
                  <a:srgbClr val="C00000"/>
                </a:solidFill>
              </a:rPr>
              <a:t>ldstub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690688"/>
            <a:ext cx="5917538" cy="27792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tas_lock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(void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 = 1;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while (ret) {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ret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1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N331" id="{7EEFAD2D-CC1F-824B-9F0F-A79BE5D2BB5C}" vid="{E18110BF-8701-DC4D-A296-D0C832EFDB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39073</TotalTime>
  <Words>1373</Words>
  <Application>Microsoft Macintosh PowerPoint</Application>
  <PresentationFormat>Widescreen</PresentationFormat>
  <Paragraphs>341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Times New Roman</vt:lpstr>
      <vt:lpstr>Office Theme</vt:lpstr>
      <vt:lpstr>Test-and-set lock pitfalls</vt:lpstr>
      <vt:lpstr>What should you do if you can’t get a lock?</vt:lpstr>
      <vt:lpstr>A Shared Memory Multiprocessor</vt:lpstr>
      <vt:lpstr>Basic Spinlock</vt:lpstr>
      <vt:lpstr>Review: Test-and-Set</vt:lpstr>
      <vt:lpstr>TAS</vt:lpstr>
      <vt:lpstr>TAS Locks</vt:lpstr>
      <vt:lpstr>TAS Lock in SPARC Assembly</vt:lpstr>
      <vt:lpstr>TAS Lock in C using ldstub</vt:lpstr>
      <vt:lpstr>Performance of TAS Lock</vt:lpstr>
      <vt:lpstr>Expected performance</vt:lpstr>
      <vt:lpstr>Actual Performance</vt:lpstr>
      <vt:lpstr>Reasons for Bad TAS Lock Performance</vt:lpstr>
      <vt:lpstr>Processor Issues Load Request</vt:lpstr>
      <vt:lpstr>Another Processor Issues Load Request</vt:lpstr>
      <vt:lpstr>Processor Modifies Data</vt:lpstr>
      <vt:lpstr>Send Invalidation Message to Others</vt:lpstr>
      <vt:lpstr>Processor Asks for Data</vt:lpstr>
      <vt:lpstr>Invalidation and data copying occur over and over when threads access data at the same time, and at least one of them performs a write.</vt:lpstr>
      <vt:lpstr>Multiprocessor Caches: Summary</vt:lpstr>
      <vt:lpstr>What This Has to Do with TAS Locks</vt:lpstr>
      <vt:lpstr>A Solution: Test-And-Test-And-Set Lock</vt:lpstr>
      <vt:lpstr>TTAS Lock Performance</vt:lpstr>
      <vt:lpstr>The Problem with TTAS Lock</vt:lpstr>
      <vt:lpstr>A Solution: TTAS Lock with Backoff</vt:lpstr>
      <vt:lpstr>TTAS Lock with Backoff: Performance</vt:lpstr>
      <vt:lpstr>Backoff Locks</vt:lpstr>
      <vt:lpstr>An Idea</vt:lpstr>
      <vt:lpstr>Anderson Queue Lock</vt:lpstr>
      <vt:lpstr>Acquiring a Held Lock</vt:lpstr>
      <vt:lpstr>Anderson Lock: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Patterns</dc:title>
  <dc:creator>Microsoft Office User</dc:creator>
  <cp:lastModifiedBy>Microsoft Office User</cp:lastModifiedBy>
  <cp:revision>46</cp:revision>
  <cp:lastPrinted>2023-09-21T20:46:13Z</cp:lastPrinted>
  <dcterms:created xsi:type="dcterms:W3CDTF">2015-12-21T18:50:54Z</dcterms:created>
  <dcterms:modified xsi:type="dcterms:W3CDTF">2023-09-29T18:30:04Z</dcterms:modified>
</cp:coreProperties>
</file>