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300" r:id="rId6"/>
    <p:sldId id="301" r:id="rId7"/>
    <p:sldId id="302" r:id="rId8"/>
    <p:sldId id="262" r:id="rId9"/>
    <p:sldId id="263" r:id="rId10"/>
    <p:sldId id="264" r:id="rId11"/>
    <p:sldId id="265" r:id="rId12"/>
    <p:sldId id="266" r:id="rId13"/>
    <p:sldId id="267" r:id="rId14"/>
    <p:sldId id="303" r:id="rId15"/>
    <p:sldId id="268" r:id="rId16"/>
    <p:sldId id="269" r:id="rId17"/>
    <p:sldId id="270" r:id="rId18"/>
    <p:sldId id="272" r:id="rId19"/>
    <p:sldId id="273" r:id="rId20"/>
    <p:sldId id="274" r:id="rId21"/>
    <p:sldId id="299" r:id="rId22"/>
    <p:sldId id="275" r:id="rId23"/>
    <p:sldId id="276" r:id="rId24"/>
    <p:sldId id="277" r:id="rId25"/>
    <p:sldId id="279" r:id="rId26"/>
    <p:sldId id="280" r:id="rId27"/>
    <p:sldId id="282" r:id="rId28"/>
    <p:sldId id="283" r:id="rId29"/>
    <p:sldId id="296" r:id="rId30"/>
    <p:sldId id="281" r:id="rId31"/>
    <p:sldId id="284" r:id="rId32"/>
    <p:sldId id="285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/>
    <p:restoredTop sz="86263"/>
  </p:normalViewPr>
  <p:slideViewPr>
    <p:cSldViewPr snapToGrid="0" snapToObjects="1">
      <p:cViewPr varScale="1">
        <p:scale>
          <a:sx n="95" d="100"/>
          <a:sy n="95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trace through and see how the </a:t>
            </a:r>
            <a:r>
              <a:rPr lang="en-US" dirty="0" err="1"/>
              <a:t>testandset</a:t>
            </a:r>
            <a:r>
              <a:rPr lang="en-US" dirty="0"/>
              <a:t> instruction</a:t>
            </a:r>
            <a:r>
              <a:rPr lang="en-US" baseline="0" dirty="0"/>
              <a:t> is invoked.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step-by-step implementation script is here: http://</a:t>
            </a:r>
            <a:r>
              <a:rPr lang="en-US" baseline="0" dirty="0" err="1"/>
              <a:t>www.ece.ubc.ca</a:t>
            </a:r>
            <a:r>
              <a:rPr lang="en-US" baseline="0" dirty="0"/>
              <a:t>/~os161/download/</a:t>
            </a:r>
            <a:r>
              <a:rPr lang="en-US" baseline="0" dirty="0" err="1"/>
              <a:t>synchronization.c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The OS161 implementation atomically releases the semaphore’s </a:t>
            </a:r>
            <a:r>
              <a:rPr lang="en-US" baseline="0" dirty="0" err="1"/>
              <a:t>mutex</a:t>
            </a:r>
            <a:r>
              <a:rPr lang="en-US" baseline="0" dirty="0"/>
              <a:t> and puts the thread to sleep (in </a:t>
            </a:r>
            <a:r>
              <a:rPr lang="en-US" baseline="0" dirty="0" err="1"/>
              <a:t>thread_switch</a:t>
            </a:r>
            <a:r>
              <a:rPr lang="en-US" baseline="0" dirty="0"/>
              <a:t>()).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Synchronization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use </a:t>
            </a:r>
            <a:r>
              <a:rPr lang="en-US" i="1" dirty="0"/>
              <a:t>mutual exclusion </a:t>
            </a:r>
            <a:r>
              <a:rPr lang="en-US" dirty="0"/>
              <a:t>to synchronize access to shared resources</a:t>
            </a:r>
          </a:p>
          <a:p>
            <a:pPr lvl="1"/>
            <a:r>
              <a:rPr lang="en-US" dirty="0"/>
              <a:t>Meaning: When only one thread can access a shared resource at a time. </a:t>
            </a:r>
          </a:p>
          <a:p>
            <a:r>
              <a:rPr lang="en-US" dirty="0"/>
              <a:t>Code that uses mutual exclusion to synchronize its execution is called a </a:t>
            </a:r>
            <a:r>
              <a:rPr lang="en-US" i="1" dirty="0">
                <a:solidFill>
                  <a:srgbClr val="C00000"/>
                </a:solidFill>
              </a:rPr>
              <a:t>critical section</a:t>
            </a:r>
          </a:p>
          <a:p>
            <a:pPr lvl="1"/>
            <a:r>
              <a:rPr lang="en-US" dirty="0"/>
              <a:t>Only one thread at a time can execute code in the critical section</a:t>
            </a:r>
          </a:p>
          <a:p>
            <a:pPr lvl="1"/>
            <a:r>
              <a:rPr lang="en-US" dirty="0"/>
              <a:t> All other threads are forced to wait on entry</a:t>
            </a:r>
          </a:p>
          <a:p>
            <a:pPr lvl="1"/>
            <a:r>
              <a:rPr lang="en-US" dirty="0"/>
              <a:t>When one thread leaves the critical section, another can enter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At most one thread is currently executing in the critical section </a:t>
            </a:r>
          </a:p>
          <a:p>
            <a:r>
              <a:rPr lang="en-US" dirty="0"/>
              <a:t>Progress </a:t>
            </a:r>
          </a:p>
          <a:p>
            <a:pPr lvl="1"/>
            <a:r>
              <a:rPr lang="en-US" dirty="0"/>
              <a:t>If thread T1 is </a:t>
            </a:r>
            <a:r>
              <a:rPr lang="en-US" i="1" dirty="0">
                <a:solidFill>
                  <a:srgbClr val="C00000"/>
                </a:solidFill>
              </a:rPr>
              <a:t>outside</a:t>
            </a:r>
            <a:r>
              <a:rPr lang="en-US" i="1" dirty="0"/>
              <a:t> </a:t>
            </a:r>
            <a:r>
              <a:rPr lang="en-US" dirty="0"/>
              <a:t>the critical section, then T1 cannot prevent T2 from entering the critical section </a:t>
            </a:r>
          </a:p>
          <a:p>
            <a:r>
              <a:rPr lang="en-US" dirty="0"/>
              <a:t>Bounded waiting (no starvation)</a:t>
            </a:r>
          </a:p>
          <a:p>
            <a:pPr lvl="1"/>
            <a:r>
              <a:rPr lang="en-US" dirty="0"/>
              <a:t>If thread T1 is waiting on the critical section, then T1 will </a:t>
            </a:r>
            <a:r>
              <a:rPr lang="en-US" i="1" dirty="0">
                <a:solidFill>
                  <a:srgbClr val="C00000"/>
                </a:solidFill>
              </a:rPr>
              <a:t>eventually</a:t>
            </a:r>
            <a:r>
              <a:rPr lang="en-US" i="1" dirty="0"/>
              <a:t> </a:t>
            </a:r>
            <a:r>
              <a:rPr lang="en-US" dirty="0"/>
              <a:t>enter the critical section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Assumes threads eventually leave critical sections 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The overhead of entering and exiting the critical section is small with respect to the work being done within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5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lock</a:t>
            </a:r>
            <a:r>
              <a:rPr lang="en-US" i="1" dirty="0"/>
              <a:t> </a:t>
            </a:r>
            <a:r>
              <a:rPr lang="en-US" dirty="0"/>
              <a:t>is an object (in memory) that provides the following two operations: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acquire()</a:t>
            </a:r>
            <a:r>
              <a:rPr lang="en-US" dirty="0"/>
              <a:t>: a thread calls this before entering a critical section</a:t>
            </a:r>
          </a:p>
          <a:p>
            <a:pPr lvl="2"/>
            <a:r>
              <a:rPr lang="en-US" i="1" dirty="0">
                <a:solidFill>
                  <a:srgbClr val="7030A0"/>
                </a:solidFill>
              </a:rPr>
              <a:t>May require waiting to enter the critical section 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release()</a:t>
            </a:r>
            <a:r>
              <a:rPr lang="en-US" dirty="0"/>
              <a:t>: a thread calls this after leaving a critical section</a:t>
            </a:r>
          </a:p>
          <a:p>
            <a:pPr lvl="2"/>
            <a:r>
              <a:rPr lang="en-US" i="1" dirty="0">
                <a:solidFill>
                  <a:srgbClr val="7030A0"/>
                </a:solidFill>
              </a:rPr>
              <a:t>Allows another thread to enter the critical section 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A call to </a:t>
            </a:r>
            <a:r>
              <a:rPr lang="en-US" b="1" dirty="0">
                <a:solidFill>
                  <a:srgbClr val="C00000"/>
                </a:solidFill>
              </a:rPr>
              <a:t>acquire( ) </a:t>
            </a:r>
            <a:r>
              <a:rPr lang="en-US" dirty="0"/>
              <a:t>must have a corresponding call to </a:t>
            </a:r>
            <a:r>
              <a:rPr lang="en-US" b="1" dirty="0">
                <a:solidFill>
                  <a:srgbClr val="C00000"/>
                </a:solidFill>
              </a:rPr>
              <a:t>release( ) 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solidFill>
                  <a:srgbClr val="7030A0"/>
                </a:solidFill>
              </a:rPr>
              <a:t>acquire()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release()</a:t>
            </a:r>
            <a:r>
              <a:rPr lang="en-US" dirty="0"/>
              <a:t>, the thread </a:t>
            </a:r>
            <a:r>
              <a:rPr lang="en-US" i="1" dirty="0">
                <a:solidFill>
                  <a:srgbClr val="7030A0"/>
                </a:solidFill>
              </a:rPr>
              <a:t>holds</a:t>
            </a:r>
            <a:r>
              <a:rPr lang="en-US" i="1" dirty="0"/>
              <a:t> </a:t>
            </a:r>
            <a:r>
              <a:rPr lang="en-US" dirty="0"/>
              <a:t>the lock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acquire() </a:t>
            </a:r>
            <a:r>
              <a:rPr lang="en-US" dirty="0"/>
              <a:t>does not return until the caller releases the lock </a:t>
            </a:r>
          </a:p>
          <a:p>
            <a:pPr lvl="1"/>
            <a:r>
              <a:rPr lang="en-US" i="1" dirty="0"/>
              <a:t>At most one thread can hold a lock at a time (though there are exceptions!) </a:t>
            </a:r>
          </a:p>
          <a:p>
            <a:r>
              <a:rPr lang="en-US" dirty="0"/>
              <a:t>What can happen if </a:t>
            </a:r>
            <a:r>
              <a:rPr lang="en-US" b="1" dirty="0">
                <a:solidFill>
                  <a:srgbClr val="C00000"/>
                </a:solidFill>
              </a:rPr>
              <a:t>acquire( )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release( ) </a:t>
            </a:r>
            <a:r>
              <a:rPr lang="en-US" dirty="0"/>
              <a:t>calls are not paired?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3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3093"/>
            <a:ext cx="10515600" cy="783869"/>
          </a:xfrm>
        </p:spPr>
        <p:txBody>
          <a:bodyPr/>
          <a:lstStyle/>
          <a:p>
            <a:r>
              <a:rPr lang="en-US" dirty="0"/>
              <a:t>Why is the return statement outside of the critical section?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74487"/>
            <a:ext cx="437761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acquire(lock);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215812" y="2332653"/>
            <a:ext cx="727788" cy="125030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7576" y="2634638"/>
            <a:ext cx="209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critical </a:t>
            </a:r>
          </a:p>
          <a:p>
            <a:r>
              <a:rPr lang="en-US" dirty="0">
                <a:solidFill>
                  <a:srgbClr val="C00000"/>
                </a:solidFill>
              </a:rPr>
              <a:t>section </a:t>
            </a:r>
          </a:p>
        </p:txBody>
      </p:sp>
    </p:spTree>
    <p:extLst>
      <p:ext uri="{BB962C8B-B14F-4D97-AF65-F5344CB8AC3E}">
        <p14:creationId xmlns:p14="http://schemas.microsoft.com/office/powerpoint/2010/main" val="67446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152400"/>
            <a:ext cx="11449050" cy="568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Take a look at the following code. </a:t>
            </a:r>
          </a:p>
          <a:p>
            <a:r>
              <a:rPr lang="en-US" sz="2000" dirty="0"/>
              <a:t>Assume that the initial account balance is $1000, and balance is a global variable.</a:t>
            </a:r>
          </a:p>
          <a:p>
            <a:r>
              <a:rPr lang="en-US" sz="2000" dirty="0"/>
              <a:t>The value for the ”amount” argument is $100.</a:t>
            </a:r>
          </a:p>
          <a:p>
            <a:r>
              <a:rPr lang="en-US" sz="2000" dirty="0"/>
              <a:t>Suppose that two threads are running this code concurrently.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Which are all the possible values for the account balance after the threads are done?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374" y="2633208"/>
            <a:ext cx="4851525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void withdraw(account, amount)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lock_acquire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balance;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-= amount;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lock_release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lock_acquire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balance =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lock_release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633208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1000, 800, 900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800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900, 800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900, 800, some other value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Pitfall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681135"/>
          </a:xfrm>
        </p:spPr>
        <p:txBody>
          <a:bodyPr/>
          <a:lstStyle/>
          <a:p>
            <a:r>
              <a:rPr lang="en-US"/>
              <a:t>Suppose you wanted to add some error-checking to your code: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821" y="2330815"/>
            <a:ext cx="4844142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acquire(lock);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if(balance &lt; 0)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     return ERROR;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ret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if(ret &lt; 0)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     return ERROR;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3233" y="2687216"/>
            <a:ext cx="3442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 you see a problem with this code? </a:t>
            </a:r>
          </a:p>
        </p:txBody>
      </p:sp>
    </p:spTree>
    <p:extLst>
      <p:ext uri="{BB962C8B-B14F-4D97-AF65-F5344CB8AC3E}">
        <p14:creationId xmlns:p14="http://schemas.microsoft.com/office/powerpoint/2010/main" val="35313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with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42383"/>
            <a:ext cx="10515600" cy="634579"/>
          </a:xfrm>
        </p:spPr>
        <p:txBody>
          <a:bodyPr/>
          <a:lstStyle/>
          <a:p>
            <a:r>
              <a:rPr lang="en-US" dirty="0"/>
              <a:t>What happens when the yellow thread tries to acquire the lock?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8890" y="1485406"/>
            <a:ext cx="43776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acquire(lock);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– amount;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8890" y="3006063"/>
            <a:ext cx="4377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891" y="2515438"/>
            <a:ext cx="43776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acquire(lock);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8890" y="3773687"/>
            <a:ext cx="43776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3780" y="1763486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Thread 1 runs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3780" y="2515438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Thread 2 waits on lock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780" y="3144562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Thread </a:t>
            </a:r>
            <a:r>
              <a:rPr lang="en-US">
                <a:solidFill>
                  <a:srgbClr val="7030A0"/>
                </a:solidFill>
              </a:rPr>
              <a:t>1 completes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780" y="4092356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Thread 2 resumes</a:t>
            </a:r>
          </a:p>
        </p:txBody>
      </p:sp>
    </p:spTree>
    <p:extLst>
      <p:ext uri="{BB962C8B-B14F-4D97-AF65-F5344CB8AC3E}">
        <p14:creationId xmlns:p14="http://schemas.microsoft.com/office/powerpoint/2010/main" val="67117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Implementing Synchronization Primitives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of Assignment 2</a:t>
            </a:r>
          </a:p>
        </p:txBody>
      </p:sp>
    </p:spTree>
    <p:extLst>
      <p:ext uri="{BB962C8B-B14F-4D97-AF65-F5344CB8AC3E}">
        <p14:creationId xmlns:p14="http://schemas.microsoft.com/office/powerpoint/2010/main" val="22302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849"/>
            <a:ext cx="10515600" cy="49452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/>
              <a:t>very simple way to implement spinlocks: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144202"/>
            <a:ext cx="3632718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while (lock-&gt;held)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1;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2384" y="3610947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caller </a:t>
            </a:r>
            <a:r>
              <a:rPr lang="en-US" i="1" dirty="0">
                <a:solidFill>
                  <a:srgbClr val="C00000"/>
                </a:solidFill>
              </a:rPr>
              <a:t>busy waits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862873" y="3795613"/>
            <a:ext cx="1679511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043352"/>
            <a:ext cx="10515600" cy="49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doesn’t this work? Where is the race condition? </a:t>
            </a:r>
          </a:p>
        </p:txBody>
      </p:sp>
    </p:spTree>
    <p:extLst>
      <p:ext uri="{BB962C8B-B14F-4D97-AF65-F5344CB8AC3E}">
        <p14:creationId xmlns:p14="http://schemas.microsoft.com/office/powerpoint/2010/main" val="13240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823"/>
            <a:ext cx="10515600" cy="1692969"/>
          </a:xfrm>
        </p:spPr>
        <p:txBody>
          <a:bodyPr>
            <a:normAutofit/>
          </a:bodyPr>
          <a:lstStyle/>
          <a:p>
            <a:r>
              <a:rPr lang="en-US" sz="2000" dirty="0"/>
              <a:t>Problem is that the internals of the lock </a:t>
            </a:r>
            <a:r>
              <a:rPr lang="en-US" sz="2000" dirty="0">
                <a:solidFill>
                  <a:srgbClr val="7030A0"/>
                </a:solidFill>
              </a:rPr>
              <a:t>acquire/release</a:t>
            </a:r>
            <a:r>
              <a:rPr lang="en-US" sz="2000" dirty="0"/>
              <a:t> have critical sections too!</a:t>
            </a:r>
          </a:p>
          <a:p>
            <a:r>
              <a:rPr lang="en-US" sz="2000" dirty="0"/>
              <a:t> The </a:t>
            </a:r>
            <a:r>
              <a:rPr lang="en-US" sz="2000" dirty="0">
                <a:solidFill>
                  <a:srgbClr val="7030A0"/>
                </a:solidFill>
              </a:rPr>
              <a:t>acquire()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7030A0"/>
                </a:solidFill>
              </a:rPr>
              <a:t>release() </a:t>
            </a:r>
            <a:r>
              <a:rPr lang="en-US" sz="2000" dirty="0"/>
              <a:t>actions must be </a:t>
            </a:r>
            <a:r>
              <a:rPr lang="en-US" sz="2000" i="1" dirty="0">
                <a:solidFill>
                  <a:srgbClr val="C00000"/>
                </a:solidFill>
              </a:rPr>
              <a:t>atomic</a:t>
            </a:r>
            <a:endParaRPr lang="en-US" sz="2000" i="1" dirty="0"/>
          </a:p>
          <a:p>
            <a:pPr lvl="1"/>
            <a:r>
              <a:rPr lang="en-US" sz="1800" i="1" dirty="0"/>
              <a:t>Atomic </a:t>
            </a:r>
            <a:r>
              <a:rPr lang="en-US" sz="1800" dirty="0"/>
              <a:t>means that the code cannot be interrupted during execution 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“All or nothing” execution 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8531" y="2815244"/>
            <a:ext cx="3632718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while (lock-&gt;held)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1;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4979" y="4176358"/>
            <a:ext cx="315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if there is a context switch here? 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414588" y="4499524"/>
            <a:ext cx="3370391" cy="6094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38936" y="4536403"/>
            <a:ext cx="4767946" cy="1083144"/>
            <a:chOff x="3638936" y="4536403"/>
            <a:chExt cx="4767946" cy="1083144"/>
          </a:xfrm>
        </p:grpSpPr>
        <p:sp>
          <p:nvSpPr>
            <p:cNvPr id="10" name="Right Brace 9"/>
            <p:cNvSpPr/>
            <p:nvPr/>
          </p:nvSpPr>
          <p:spPr>
            <a:xfrm>
              <a:off x="3638936" y="4536403"/>
              <a:ext cx="261552" cy="764259"/>
            </a:xfrm>
            <a:prstGeom prst="rightBrace">
              <a:avLst>
                <a:gd name="adj1" fmla="val 3166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1045" y="4973216"/>
              <a:ext cx="2845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sequence needs to be </a:t>
              </a:r>
              <a:r>
                <a:rPr lang="en-US" b="1" dirty="0">
                  <a:solidFill>
                    <a:srgbClr val="C00000"/>
                  </a:solidFill>
                </a:rPr>
                <a:t>atomic</a:t>
              </a:r>
            </a:p>
          </p:txBody>
        </p:sp>
        <p:cxnSp>
          <p:nvCxnSpPr>
            <p:cNvPr id="14" name="Straight Arrow Connector 13"/>
            <p:cNvCxnSpPr>
              <a:stCxn id="12" idx="1"/>
              <a:endCxn id="10" idx="1"/>
            </p:cNvCxnSpPr>
            <p:nvPr/>
          </p:nvCxnSpPr>
          <p:spPr>
            <a:xfrm flipH="1" flipV="1">
              <a:off x="3900488" y="4918533"/>
              <a:ext cx="1660557" cy="3778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Basic problem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Two concurrent threads are accessing a shared variable</a:t>
            </a:r>
          </a:p>
          <a:p>
            <a:pPr lvl="1"/>
            <a:r>
              <a:rPr lang="en-US" dirty="0"/>
              <a:t>If the variable is read/modified/written by both threads, then access to the variable must be controlled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Otherwise, unexpected results may occur </a:t>
            </a:r>
            <a:endParaRPr lang="en-US" dirty="0">
              <a:solidFill>
                <a:srgbClr val="7030A0"/>
              </a:solidFill>
              <a:effectLst/>
            </a:endParaRPr>
          </a:p>
          <a:p>
            <a:r>
              <a:rPr lang="en-US" dirty="0">
                <a:solidFill>
                  <a:srgbClr val="C00000"/>
                </a:solidFill>
              </a:rPr>
              <a:t>Over the next two lectures, we’ll look at:</a:t>
            </a:r>
          </a:p>
          <a:p>
            <a:pPr lvl="1"/>
            <a:r>
              <a:rPr lang="en-US" dirty="0"/>
              <a:t>Mechanisms to control access to shared resources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Low-level mechanisms: locks 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Higher level mechanisms: </a:t>
            </a:r>
            <a:r>
              <a:rPr lang="en-US" i="1" dirty="0" err="1">
                <a:solidFill>
                  <a:srgbClr val="7030A0"/>
                </a:solidFill>
              </a:rPr>
              <a:t>mutexes</a:t>
            </a:r>
            <a:r>
              <a:rPr lang="en-US" i="1" dirty="0">
                <a:solidFill>
                  <a:srgbClr val="7030A0"/>
                </a:solidFill>
              </a:rPr>
              <a:t>, semaphores, and condition variables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Patterns for coordinating access to shared resources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7008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822"/>
            <a:ext cx="10706100" cy="5076077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/>
              <a:t>Problem is that the internals of the lock </a:t>
            </a:r>
            <a:r>
              <a:rPr lang="en-US" sz="3100" dirty="0">
                <a:solidFill>
                  <a:srgbClr val="7030A0"/>
                </a:solidFill>
              </a:rPr>
              <a:t>acquire/release</a:t>
            </a:r>
            <a:r>
              <a:rPr lang="en-US" sz="3100" dirty="0"/>
              <a:t> have critical sections too!</a:t>
            </a:r>
          </a:p>
          <a:p>
            <a:r>
              <a:rPr lang="en-US" sz="3100" dirty="0"/>
              <a:t> The </a:t>
            </a:r>
            <a:r>
              <a:rPr lang="en-US" sz="3100" dirty="0">
                <a:solidFill>
                  <a:srgbClr val="7030A0"/>
                </a:solidFill>
              </a:rPr>
              <a:t>acquire() </a:t>
            </a:r>
            <a:r>
              <a:rPr lang="en-US" sz="3100" dirty="0"/>
              <a:t>and </a:t>
            </a:r>
            <a:r>
              <a:rPr lang="en-US" sz="3100" dirty="0">
                <a:solidFill>
                  <a:srgbClr val="7030A0"/>
                </a:solidFill>
              </a:rPr>
              <a:t>release() </a:t>
            </a:r>
            <a:r>
              <a:rPr lang="en-US" sz="3100" dirty="0"/>
              <a:t>actions must be </a:t>
            </a:r>
            <a:r>
              <a:rPr lang="en-US" sz="3100" i="1" dirty="0">
                <a:solidFill>
                  <a:srgbClr val="C00000"/>
                </a:solidFill>
              </a:rPr>
              <a:t>atomic</a:t>
            </a:r>
            <a:endParaRPr lang="en-US" sz="3100" i="1" dirty="0"/>
          </a:p>
          <a:p>
            <a:pPr lvl="1"/>
            <a:r>
              <a:rPr lang="en-US" sz="2600" i="1" dirty="0"/>
              <a:t>Atomic </a:t>
            </a:r>
            <a:r>
              <a:rPr lang="en-US" sz="2600" dirty="0"/>
              <a:t>means that the code cannot be interrupted during execution </a:t>
            </a:r>
          </a:p>
          <a:p>
            <a:pPr lvl="1"/>
            <a:r>
              <a:rPr lang="en-US" sz="3100" i="1" dirty="0">
                <a:solidFill>
                  <a:srgbClr val="7030A0"/>
                </a:solidFill>
              </a:rPr>
              <a:t>“All or nothing” execution 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C00000"/>
                </a:solidFill>
              </a:rPr>
              <a:t>Doing this requires help from hardware! </a:t>
            </a:r>
          </a:p>
          <a:p>
            <a:r>
              <a:rPr lang="en-US" sz="3100" dirty="0"/>
              <a:t>Disabling interrupts 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Why does this prevent a context switch from occurring?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Will this work on a multiprocessor?</a:t>
            </a:r>
          </a:p>
          <a:p>
            <a:r>
              <a:rPr lang="en-US" sz="3100" dirty="0"/>
              <a:t>Atomic instructions – CPU guarantees entire action will execute atomically 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Test-and-set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Compare-and-swap</a:t>
            </a:r>
            <a:r>
              <a:rPr lang="en-US" sz="2600" i="1" dirty="0"/>
              <a:t>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5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test-and-set?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hardware implementation of 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software implementation of locks that uses some special hardware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instruction that in a single action sets the memory value to one and returns the previous value of that </a:t>
            </a:r>
            <a:r>
              <a:rPr lang="en-US"/>
              <a:t>memory location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instruction that atomically checks if the lock is available and marks it as “taken”</a:t>
            </a:r>
          </a:p>
          <a:p>
            <a:pPr marL="0" indent="0">
              <a:buNone/>
            </a:pPr>
            <a:r>
              <a:rPr lang="en-US" dirty="0"/>
              <a:t>Of the four statements above, which one(s) is/are correct?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 and 4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495530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 using test-and-set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67544"/>
            <a:ext cx="4312534" cy="1164082"/>
          </a:xfrm>
        </p:spPr>
        <p:txBody>
          <a:bodyPr/>
          <a:lstStyle/>
          <a:p>
            <a:r>
              <a:rPr lang="en-US" dirty="0"/>
              <a:t>Semantics of test-and-set</a:t>
            </a:r>
            <a:br>
              <a:rPr lang="en-US" dirty="0"/>
            </a:br>
            <a:r>
              <a:rPr lang="en-US" sz="2000" i="1" dirty="0"/>
              <a:t>implemented in hardware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3927" y="1610208"/>
            <a:ext cx="5412130" cy="90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 to fix our broken spinlocks, we do this: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7439" y="2570166"/>
            <a:ext cx="4312535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bool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b="1" dirty="0" err="1">
                <a:latin typeface="American Typewriter" charset="0"/>
                <a:ea typeface="American Typewriter" charset="0"/>
                <a:cs typeface="American Typewriter" charset="0"/>
              </a:rPr>
              <a:t>test_and_set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bool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*flag)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bool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old = *flag;</a:t>
            </a:r>
            <a:b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*flag = True;</a:t>
            </a:r>
            <a:b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old;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2032" y="2512292"/>
            <a:ext cx="5584785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{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while(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asm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 </a:t>
            </a:r>
            <a:r>
              <a:rPr lang="en-US" b="1" dirty="0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__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(&amp;lock-&gt;held)));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96902" y="4888200"/>
            <a:ext cx="4606723" cy="646331"/>
            <a:chOff x="2696902" y="4888200"/>
            <a:chExt cx="460672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2696902" y="4888200"/>
              <a:ext cx="3854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Why is it okay to do this without an atomic instruction? </a:t>
              </a:r>
            </a:p>
          </p:txBody>
        </p: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 flipV="1">
              <a:off x="6551271" y="4988690"/>
              <a:ext cx="752354" cy="22267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71" y="23937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Actually, there is still a bug in the code I have shown you!</a:t>
            </a:r>
          </a:p>
        </p:txBody>
      </p:sp>
    </p:spTree>
    <p:extLst>
      <p:ext uri="{BB962C8B-B14F-4D97-AF65-F5344CB8AC3E}">
        <p14:creationId xmlns:p14="http://schemas.microsoft.com/office/powerpoint/2010/main" val="204540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2"/>
            <a:ext cx="5470003" cy="5064752"/>
          </a:xfrm>
        </p:spPr>
        <p:txBody>
          <a:bodyPr>
            <a:normAutofit/>
          </a:bodyPr>
          <a:lstStyle/>
          <a:p>
            <a:r>
              <a:rPr lang="en-US" sz="2400" dirty="0"/>
              <a:t>The variable holding the lock status must be declared volatile.</a:t>
            </a:r>
          </a:p>
          <a:p>
            <a:r>
              <a:rPr lang="en-US" sz="2400" dirty="0"/>
              <a:t>The volatile keyword tells the compiler that the value of the variable </a:t>
            </a:r>
            <a:r>
              <a:rPr lang="en-US" sz="2400" dirty="0">
                <a:solidFill>
                  <a:srgbClr val="7030A0"/>
                </a:solidFill>
              </a:rPr>
              <a:t>might change at any time due to an event outside of the current code</a:t>
            </a:r>
            <a:r>
              <a:rPr lang="en-US" sz="2400" dirty="0"/>
              <a:t>. </a:t>
            </a:r>
          </a:p>
          <a:p>
            <a:pPr lvl="1"/>
            <a:r>
              <a:rPr lang="en-US" sz="2000" b="1" i="1" dirty="0">
                <a:solidFill>
                  <a:srgbClr val="C00000"/>
                </a:solidFill>
              </a:rPr>
              <a:t>What might cause such a change?</a:t>
            </a:r>
          </a:p>
          <a:p>
            <a:r>
              <a:rPr lang="en-US" sz="2400" dirty="0"/>
              <a:t>The compiler then won’t optimize the code by caching the variable in a register</a:t>
            </a:r>
          </a:p>
          <a:p>
            <a:r>
              <a:rPr lang="en-US" sz="2400" dirty="0"/>
              <a:t>The program will re-read the value from memory every time it is accessed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5845" y="1567543"/>
            <a:ext cx="4853651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volatile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while(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asm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(&amp;lock-&gt;held)));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22066" y="2176041"/>
            <a:ext cx="1354238" cy="1041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0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spinlocks (1)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8362" y="1567543"/>
            <a:ext cx="4853651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volatile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while(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asm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(&amp;lock-&gt;held)));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567543"/>
            <a:ext cx="6118185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Spinning is expensive on modern processors</a:t>
            </a:r>
          </a:p>
          <a:p>
            <a:pPr lvl="1"/>
            <a:r>
              <a:rPr lang="en-US" dirty="0"/>
              <a:t>Every </a:t>
            </a:r>
            <a:r>
              <a:rPr lang="en-US" sz="2000" b="1" dirty="0" err="1"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/>
              <a:t> reads and writes the value in memory!</a:t>
            </a:r>
          </a:p>
          <a:p>
            <a:r>
              <a:rPr lang="en-US" dirty="0"/>
              <a:t>A common optimization is to simply spin on a variable, without an atomic operation until the lock “</a:t>
            </a:r>
            <a:r>
              <a:rPr lang="en-US" dirty="0">
                <a:solidFill>
                  <a:srgbClr val="7030A0"/>
                </a:solidFill>
              </a:rPr>
              <a:t>looks free</a:t>
            </a:r>
            <a:r>
              <a:rPr lang="en-US" dirty="0"/>
              <a:t>”: </a:t>
            </a:r>
          </a:p>
          <a:p>
            <a:pPr lvl="1"/>
            <a:r>
              <a:rPr lang="en-US" dirty="0"/>
              <a:t>This way we are just reading it from the CPU cache. </a:t>
            </a:r>
          </a:p>
        </p:txBody>
      </p:sp>
    </p:spTree>
    <p:extLst>
      <p:ext uri="{BB962C8B-B14F-4D97-AF65-F5344CB8AC3E}">
        <p14:creationId xmlns:p14="http://schemas.microsoft.com/office/powerpoint/2010/main" val="209961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spinlocks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6118185" cy="4173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Spinning is expensive on modern processors</a:t>
            </a:r>
          </a:p>
          <a:p>
            <a:pPr lvl="1"/>
            <a:r>
              <a:rPr lang="en-US" dirty="0"/>
              <a:t>Every </a:t>
            </a:r>
            <a:r>
              <a:rPr lang="en-US" sz="2000" b="1" dirty="0" err="1"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/>
              <a:t> reads and writes the value in memory!</a:t>
            </a:r>
          </a:p>
          <a:p>
            <a:r>
              <a:rPr lang="en-US" dirty="0"/>
              <a:t>A common optimization is to simply spin on a variable, without an atomic operation until the lock “</a:t>
            </a:r>
            <a:r>
              <a:rPr lang="en-US" dirty="0">
                <a:solidFill>
                  <a:srgbClr val="7030A0"/>
                </a:solidFill>
              </a:rPr>
              <a:t>looks free</a:t>
            </a:r>
            <a:r>
              <a:rPr lang="en-US" dirty="0"/>
              <a:t>”: </a:t>
            </a:r>
          </a:p>
          <a:p>
            <a:pPr lvl="1"/>
            <a:r>
              <a:rPr lang="en-US" dirty="0"/>
              <a:t>This way we are just reading it from the CPU cache. </a:t>
            </a:r>
          </a:p>
          <a:p>
            <a:r>
              <a:rPr lang="en-US" dirty="0"/>
              <a:t>And then try to </a:t>
            </a:r>
            <a:r>
              <a:rPr lang="en-US" dirty="0">
                <a:solidFill>
                  <a:srgbClr val="7030A0"/>
                </a:solidFill>
              </a:rPr>
              <a:t>test-and-set</a:t>
            </a:r>
            <a:r>
              <a:rPr lang="en-US" dirty="0"/>
              <a:t> it.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7030A0"/>
                </a:solidFill>
              </a:rPr>
              <a:t>test-and-test-and-set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8362" y="1567543"/>
            <a:ext cx="4853651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volatile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retry: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while(lock-&gt;held) 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if (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test_and_set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(&amp;lock-&gt;held))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goto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retry;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9238" y="6205144"/>
            <a:ext cx="8535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7030A0"/>
                </a:solidFill>
              </a:rPr>
              <a:t>What happens if many threads try to do that? </a:t>
            </a:r>
          </a:p>
        </p:txBody>
      </p:sp>
    </p:spTree>
    <p:extLst>
      <p:ext uri="{BB962C8B-B14F-4D97-AF65-F5344CB8AC3E}">
        <p14:creationId xmlns:p14="http://schemas.microsoft.com/office/powerpoint/2010/main" val="12113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spinlocks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Horribly wasteful!</a:t>
            </a:r>
          </a:p>
          <a:p>
            <a:r>
              <a:rPr lang="en-US" dirty="0"/>
              <a:t>Threads waiting to acquire locks spin on the CPU</a:t>
            </a:r>
          </a:p>
          <a:p>
            <a:pPr lvl="1"/>
            <a:r>
              <a:rPr lang="en-US" dirty="0"/>
              <a:t>Eats up lots of cycles, slows down progress of other threads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Note that other threads can still run... how?</a:t>
            </a:r>
            <a:br>
              <a:rPr lang="en-US" i="1" dirty="0">
                <a:solidFill>
                  <a:srgbClr val="7030A0"/>
                </a:solidFill>
              </a:rPr>
            </a:br>
            <a:endParaRPr lang="en-US" dirty="0"/>
          </a:p>
          <a:p>
            <a:r>
              <a:rPr lang="en-US" dirty="0"/>
              <a:t>Spinlocks can be used as </a:t>
            </a:r>
            <a:r>
              <a:rPr lang="en-US" i="1" dirty="0">
                <a:solidFill>
                  <a:srgbClr val="C00000"/>
                </a:solidFill>
              </a:rPr>
              <a:t>primitives</a:t>
            </a:r>
            <a:r>
              <a:rPr lang="en-US" i="1" dirty="0"/>
              <a:t> </a:t>
            </a:r>
            <a:r>
              <a:rPr lang="en-US" dirty="0"/>
              <a:t>to build higher-level synchronization constructs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80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alternative: Disabling Interrupts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518265"/>
            <a:ext cx="6096000" cy="341632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{ </a:t>
            </a:r>
            <a:r>
              <a:rPr lang="en-US" dirty="0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// Note – no state!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// disable interrupts on current CPU 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splraise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(IPL_NONE, IPL_HIGH);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// re-enable interrupts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spllower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(IPL_HIGH, IPL_NONE);}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495530"/>
            <a:ext cx="1354667" cy="1354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967" y="2518265"/>
            <a:ext cx="528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This implementation would work correctly on a processor like MIPS R3000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This implementation can be used only inside the kernel.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This implementation is only correct if we have a single CPU.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 and B.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B and C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1243013"/>
            <a:ext cx="663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Take a look at the following implementation of a lock.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Which statements are true?</a:t>
            </a:r>
          </a:p>
        </p:txBody>
      </p:sp>
    </p:spTree>
    <p:extLst>
      <p:ext uri="{BB962C8B-B14F-4D97-AF65-F5344CB8AC3E}">
        <p14:creationId xmlns:p14="http://schemas.microsoft.com/office/powerpoint/2010/main" val="105550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Take a look at these two spinlock “acquire” implementations. Select the statement that most accurately compares the two: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298450"/>
            <a:ext cx="5037667" cy="20621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void acquire(lock)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{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retry: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sz="1600" b="1" dirty="0">
                <a:solidFill>
                  <a:srgbClr val="C00000"/>
                </a:solidFill>
                <a:latin typeface="Andale Mono" charset="0"/>
                <a:ea typeface="Andale Mono" charset="0"/>
                <a:cs typeface="Andale Mono" charset="0"/>
              </a:rPr>
              <a:t>while(lock-&gt;held)</a:t>
            </a:r>
          </a:p>
          <a:p>
            <a:r>
              <a:rPr lang="en-US" sz="1600" b="1" dirty="0">
                <a:solidFill>
                  <a:srgbClr val="C00000"/>
                </a:solidFill>
                <a:latin typeface="Andale Mono" charset="0"/>
                <a:ea typeface="Andale Mono" charset="0"/>
                <a:cs typeface="Andale Mono" charset="0"/>
              </a:rPr>
              <a:t>		; //spin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if(</a:t>
            </a:r>
            <a:r>
              <a:rPr lang="en-US" sz="1600" b="1" dirty="0" err="1">
                <a:solidFill>
                  <a:srgbClr val="2121DB"/>
                </a:solidFill>
                <a:latin typeface="Andale Mono" charset="0"/>
                <a:ea typeface="Andale Mono" charset="0"/>
                <a:cs typeface="Andale Mono" charset="0"/>
              </a:rPr>
              <a:t>test_and_set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(&amp;lock-&gt;held))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goto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retry; //lock not acquired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4762632"/>
            <a:ext cx="5037667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void acquire(lock)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{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while(</a:t>
            </a:r>
            <a:r>
              <a:rPr lang="en-US" sz="1600" b="1" dirty="0" err="1">
                <a:solidFill>
                  <a:srgbClr val="2121DB"/>
                </a:solidFill>
                <a:latin typeface="Andale Mono" charset="0"/>
                <a:ea typeface="Andale Mono" charset="0"/>
                <a:cs typeface="Andale Mono" charset="0"/>
              </a:rPr>
              <a:t>test_and_set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(&amp;lock-&gt;held))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		; //spin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331" y="2298450"/>
            <a:ext cx="287867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331" y="4762501"/>
            <a:ext cx="287867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136" y="2298450"/>
            <a:ext cx="528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The first one is correct, the second one is not.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 second one is correct, the first one is not.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They are functionally equivalent, but one of them will generate more memory traffic.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They are functionally equivalent, but the “while” loop in the first implementation could be replaced with an if-statement without any effects on correctness or performance.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495530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Variable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362"/>
            <a:ext cx="10515600" cy="973559"/>
          </a:xfrm>
        </p:spPr>
        <p:txBody>
          <a:bodyPr>
            <a:normAutofit/>
          </a:bodyPr>
          <a:lstStyle/>
          <a:p>
            <a:r>
              <a:rPr lang="en-US" sz="2400" dirty="0"/>
              <a:t>Suppose we implement a function to withdraw money from a bank account: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7453" y="2799184"/>
            <a:ext cx="609600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6624" y="5131772"/>
            <a:ext cx="10515600" cy="1250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000" dirty="0"/>
              <a:t>Now suppose that you and your roommate share a bank account with a balance of $1500.00 (not that this is necessarily a good idea...)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What happens if you both go to separate ATM machines, and simultaneously withdraw $100.00 from the account?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Test-and-test-and-set in OS161?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1175657"/>
          </a:xfrm>
        </p:spPr>
        <p:txBody>
          <a:bodyPr/>
          <a:lstStyle/>
          <a:p>
            <a:r>
              <a:rPr lang="en-US" dirty="0"/>
              <a:t>Exercise: find the spinlock implementation in OS161, read the code and understand what it does.</a:t>
            </a:r>
          </a:p>
        </p:txBody>
      </p:sp>
    </p:spTree>
    <p:extLst>
      <p:ext uri="{BB962C8B-B14F-4D97-AF65-F5344CB8AC3E}">
        <p14:creationId xmlns:p14="http://schemas.microsoft.com/office/powerpoint/2010/main" val="44038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28" y="157516"/>
            <a:ext cx="10515600" cy="1325563"/>
          </a:xfrm>
        </p:spPr>
        <p:txBody>
          <a:bodyPr/>
          <a:lstStyle/>
          <a:p>
            <a:r>
              <a:rPr lang="en-US" dirty="0"/>
              <a:t>Spinlock implementation in OS161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1191336"/>
            <a:ext cx="7607300" cy="538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928" y="1575412"/>
            <a:ext cx="315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It does BOTH: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Disables interrupts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spins</a:t>
            </a:r>
            <a:r>
              <a:rPr lang="en-US" dirty="0"/>
              <a:t>!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WHY?</a:t>
            </a:r>
          </a:p>
          <a:p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What would happen if you didn’t disable interrupts?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928" y="5684704"/>
            <a:ext cx="376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what do you </a:t>
            </a:r>
            <a:r>
              <a:rPr lang="en-US"/>
              <a:t>need this for?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68617" y="5869370"/>
            <a:ext cx="1533027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encil">
            <a:extLst>
              <a:ext uri="{FF2B5EF4-FFF2-40B4-BE49-F238E27FC236}">
                <a16:creationId xmlns:a16="http://schemas.microsoft.com/office/drawing/2014/main" id="{7C0536BF-ACA8-0143-173F-5798D741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800" y="57860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Synchronization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 is an alternative to spinning (or busy-waiting)</a:t>
            </a:r>
          </a:p>
          <a:p>
            <a:r>
              <a:rPr lang="en-US" dirty="0"/>
              <a:t>A thread that cannot immediately acquire the lock gives up the CPU</a:t>
            </a:r>
          </a:p>
          <a:p>
            <a:pPr lvl="1"/>
            <a:r>
              <a:rPr lang="en-US" dirty="0"/>
              <a:t>Other threads can run on that CPU in the meantime (including the thread holding the lock)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Why does spinning NOT make sense on a uniprocessor? </a:t>
            </a:r>
          </a:p>
          <a:p>
            <a:r>
              <a:rPr lang="en-US" dirty="0"/>
              <a:t>When the lock is released, the thread is awaken</a:t>
            </a:r>
          </a:p>
          <a:p>
            <a:r>
              <a:rPr lang="en-US" dirty="0"/>
              <a:t>How to implement the blocking-awakening? </a:t>
            </a:r>
          </a:p>
          <a:p>
            <a:pPr lvl="1"/>
            <a:r>
              <a:rPr lang="en-US" dirty="0"/>
              <a:t>Requires careful synchronization of its own. </a:t>
            </a:r>
          </a:p>
          <a:p>
            <a:pPr lvl="1"/>
            <a:r>
              <a:rPr lang="en-US" dirty="0"/>
              <a:t>How to make sure that the thread does not miss the signal and stay blocked forever?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2003"/>
            <a:ext cx="10515600" cy="1325563"/>
          </a:xfrm>
        </p:spPr>
        <p:txBody>
          <a:bodyPr/>
          <a:lstStyle/>
          <a:p>
            <a:r>
              <a:rPr lang="en-US" dirty="0"/>
              <a:t>Implementing a blocking semaphore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755"/>
            <a:ext cx="10515600" cy="26157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is a semaphore:</a:t>
            </a:r>
          </a:p>
          <a:p>
            <a:pPr lvl="1"/>
            <a:r>
              <a:rPr lang="en-US" dirty="0"/>
              <a:t>If semaphore count is zero, threads wait. </a:t>
            </a:r>
          </a:p>
          <a:p>
            <a:pPr lvl="1"/>
            <a:r>
              <a:rPr lang="en-US" dirty="0"/>
              <a:t>If semaphore count is above zero, they can enter critical section.</a:t>
            </a:r>
          </a:p>
          <a:p>
            <a:pPr lvl="1"/>
            <a:r>
              <a:rPr lang="en-US" dirty="0"/>
              <a:t>P() – decrement the semaphore count (try to enter critical section)</a:t>
            </a:r>
          </a:p>
          <a:p>
            <a:pPr lvl="1"/>
            <a:r>
              <a:rPr lang="en-US" dirty="0"/>
              <a:t>V() </a:t>
            </a:r>
            <a:r>
              <a:rPr lang="en-US"/>
              <a:t>– increment </a:t>
            </a:r>
            <a:r>
              <a:rPr lang="en-US" dirty="0"/>
              <a:t>the semaphore count </a:t>
            </a:r>
            <a:r>
              <a:rPr lang="en-US"/>
              <a:t>(exit </a:t>
            </a:r>
            <a:r>
              <a:rPr lang="en-US" dirty="0"/>
              <a:t>from critical section)</a:t>
            </a:r>
          </a:p>
          <a:p>
            <a:r>
              <a:rPr lang="en-US" dirty="0"/>
              <a:t>Exercise: let’s try to implement it together and then go over the implementation is OS161.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3600" y="4748758"/>
            <a:ext cx="10515600" cy="113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Your should now be ready to implement locks and condition variables for Assignment 2!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650" y="1543447"/>
            <a:ext cx="959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I expect that you are familiar with semaphores from watching the videos!</a:t>
            </a:r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3E52CC23-4874-BF72-9674-AC0459777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800" y="57860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Variable 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891"/>
            <a:ext cx="10515600" cy="12441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represent the situation by creating a </a:t>
            </a:r>
            <a:r>
              <a:rPr lang="en-US" i="1" dirty="0"/>
              <a:t>separate thread </a:t>
            </a:r>
            <a:r>
              <a:rPr lang="en-US" dirty="0"/>
              <a:t>for each ATM user doing a withdrawal</a:t>
            </a:r>
          </a:p>
          <a:p>
            <a:pPr lvl="1"/>
            <a:r>
              <a:rPr lang="en-US" dirty="0"/>
              <a:t>Both threads run on the same bank server system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6825" y="3204708"/>
            <a:ext cx="437761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6518" y="3204707"/>
            <a:ext cx="476172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510928"/>
            <a:ext cx="10515600" cy="124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Starting balance = $1500, each thread withdraws $100. </a:t>
            </a:r>
          </a:p>
          <a:p>
            <a:pPr lvl="1"/>
            <a:r>
              <a:rPr lang="en-US" dirty="0"/>
              <a:t>What are possible balance values after each thread runs?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6825" y="2881880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6518" y="2876482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2</a:t>
            </a:r>
          </a:p>
        </p:txBody>
      </p:sp>
    </p:spTree>
    <p:extLst>
      <p:ext uri="{BB962C8B-B14F-4D97-AF65-F5344CB8AC3E}">
        <p14:creationId xmlns:p14="http://schemas.microsoft.com/office/powerpoint/2010/main" val="87651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9" y="-185359"/>
            <a:ext cx="10515600" cy="1325563"/>
          </a:xfrm>
        </p:spPr>
        <p:txBody>
          <a:bodyPr/>
          <a:lstStyle/>
          <a:p>
            <a:r>
              <a:rPr lang="en-US" dirty="0"/>
              <a:t>Interleaved Execution: Single 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643" y="913401"/>
            <a:ext cx="4377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– amount;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643" y="2651496"/>
            <a:ext cx="4377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644" y="1598198"/>
            <a:ext cx="437761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255" y="1397736"/>
            <a:ext cx="27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255" y="2282164"/>
            <a:ext cx="27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6968" y="4589525"/>
            <a:ext cx="4520" cy="20684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387850" y="5455902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5275" y="1303720"/>
            <a:ext cx="382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What is a context switch?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333" y="32995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Interleaved Execution: Many CPUs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643" y="4589526"/>
            <a:ext cx="437761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8609" y="4571676"/>
            <a:ext cx="476172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643" y="4266698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88609" y="4243451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3397" y="913401"/>
            <a:ext cx="1" cy="25436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352060" y="187892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6512" y="3557588"/>
            <a:ext cx="11089188" cy="14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00663" y="5243513"/>
            <a:ext cx="134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00663" y="5467351"/>
            <a:ext cx="134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00663" y="5738813"/>
            <a:ext cx="134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1579" y="5861960"/>
            <a:ext cx="1785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Arbitrary interleaving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4119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  <p:bldP spid="18" grpId="0" animBg="1"/>
      <p:bldP spid="19" grpId="0" animBg="1"/>
      <p:bldP spid="20" grpId="0"/>
      <p:bldP spid="21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possible values of </a:t>
            </a:r>
            <a:r>
              <a:rPr lang="en-US" i="1" dirty="0"/>
              <a:t>n</a:t>
            </a:r>
            <a:r>
              <a:rPr lang="en-US" dirty="0"/>
              <a:t> if the following function is executed concurrently by two threads?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2617206"/>
            <a:ext cx="43776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volatile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counter;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increment_global_counter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()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counter++;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1814513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Assume the starting value of counter is 1 */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Each thread invokes the function only once */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4175" y="2460844"/>
            <a:ext cx="392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All of the above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B and C</a:t>
            </a:r>
          </a:p>
        </p:txBody>
      </p:sp>
    </p:spTree>
    <p:extLst>
      <p:ext uri="{BB962C8B-B14F-4D97-AF65-F5344CB8AC3E}">
        <p14:creationId xmlns:p14="http://schemas.microsoft.com/office/powerpoint/2010/main" val="12119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possible values of </a:t>
            </a:r>
            <a:r>
              <a:rPr lang="en-US" i="1" dirty="0"/>
              <a:t>n</a:t>
            </a:r>
            <a:r>
              <a:rPr lang="en-US" dirty="0"/>
              <a:t> if the following function is executed concurrently by two threads?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2860094"/>
            <a:ext cx="43776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volatile uint16_t counter;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increment_global_counter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()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counter++;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1814513"/>
            <a:ext cx="501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Assume the starting value of counter is 255 */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Assume a processor with 8-bit registers */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Each thread invokes the function only once */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50" y="2860094"/>
            <a:ext cx="392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256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257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Some other value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 and B only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A, B or C</a:t>
            </a:r>
          </a:p>
        </p:txBody>
      </p:sp>
    </p:spTree>
    <p:extLst>
      <p:ext uri="{BB962C8B-B14F-4D97-AF65-F5344CB8AC3E}">
        <p14:creationId xmlns:p14="http://schemas.microsoft.com/office/powerpoint/2010/main" val="15559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2"/>
            <a:ext cx="10515600" cy="480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problem is that two concurrent threads access a shared resource without any synchronization </a:t>
            </a:r>
          </a:p>
          <a:p>
            <a:r>
              <a:rPr lang="en-US" sz="2400" dirty="0"/>
              <a:t>This is called a </a:t>
            </a:r>
            <a:r>
              <a:rPr lang="en-US" sz="2400" b="1" i="1" dirty="0"/>
              <a:t>race condition</a:t>
            </a:r>
          </a:p>
          <a:p>
            <a:pPr lvl="1"/>
            <a:r>
              <a:rPr lang="en-US" sz="2100" dirty="0"/>
              <a:t>The result of the concurrent access is non-deterministic </a:t>
            </a:r>
          </a:p>
          <a:p>
            <a:pPr lvl="1"/>
            <a:r>
              <a:rPr lang="en-US" sz="2100" dirty="0"/>
              <a:t>Result depends on: </a:t>
            </a: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Timing </a:t>
            </a:r>
            <a:endParaRPr lang="en-US" sz="1900" dirty="0">
              <a:solidFill>
                <a:srgbClr val="7030A0"/>
              </a:solidFill>
            </a:endParaRP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When context switches occurred</a:t>
            </a: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Which thread ran at at context switch</a:t>
            </a: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What the threads were doing </a:t>
            </a:r>
            <a:endParaRPr lang="en-US" sz="19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resources are shared?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54" y="1567543"/>
            <a:ext cx="7896928" cy="4609420"/>
          </a:xfrm>
        </p:spPr>
        <p:txBody>
          <a:bodyPr/>
          <a:lstStyle/>
          <a:p>
            <a:r>
              <a:rPr lang="en-US" dirty="0"/>
              <a:t>Local variables in a function are </a:t>
            </a:r>
            <a:r>
              <a:rPr lang="en-US" b="1" dirty="0"/>
              <a:t>not </a:t>
            </a:r>
            <a:r>
              <a:rPr lang="en-US" dirty="0"/>
              <a:t>shared</a:t>
            </a:r>
          </a:p>
          <a:p>
            <a:pPr lvl="1"/>
            <a:r>
              <a:rPr lang="en-US" dirty="0"/>
              <a:t>They exist on the stack, and each thread has its own stack</a:t>
            </a:r>
          </a:p>
          <a:p>
            <a:pPr lvl="1"/>
            <a:r>
              <a:rPr lang="en-US" dirty="0"/>
              <a:t>You can't safely pass a pointer from a local variable to another thread 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Why? </a:t>
            </a:r>
          </a:p>
          <a:p>
            <a:r>
              <a:rPr lang="en-US" dirty="0"/>
              <a:t>Global variables </a:t>
            </a:r>
            <a:r>
              <a:rPr lang="en-US" b="1" i="1" dirty="0"/>
              <a:t>are </a:t>
            </a:r>
            <a:r>
              <a:rPr lang="en-US" dirty="0"/>
              <a:t>shared</a:t>
            </a:r>
          </a:p>
          <a:p>
            <a:pPr lvl="1"/>
            <a:r>
              <a:rPr lang="en-US" dirty="0"/>
              <a:t>Stored in static data portion of the address space</a:t>
            </a:r>
          </a:p>
          <a:p>
            <a:pPr lvl="1"/>
            <a:r>
              <a:rPr lang="en-US" dirty="0"/>
              <a:t>Accessible by any thread </a:t>
            </a:r>
          </a:p>
          <a:p>
            <a:r>
              <a:rPr lang="en-US" dirty="0"/>
              <a:t>Dynamically-allocated data </a:t>
            </a:r>
            <a:r>
              <a:rPr lang="en-US" b="1" dirty="0"/>
              <a:t>is </a:t>
            </a:r>
            <a:r>
              <a:rPr lang="en-US" dirty="0"/>
              <a:t>shared</a:t>
            </a:r>
          </a:p>
          <a:p>
            <a:pPr lvl="1"/>
            <a:r>
              <a:rPr lang="en-US" dirty="0"/>
              <a:t>Stored in the heap, accessible by any thread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82354" y="1301669"/>
            <a:ext cx="3909646" cy="5141167"/>
            <a:chOff x="8095010" y="1301669"/>
            <a:chExt cx="4096990" cy="5141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3671" y="1301669"/>
              <a:ext cx="4078329" cy="51411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95010" y="2006082"/>
              <a:ext cx="358525" cy="43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44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90795</TotalTime>
  <Words>2922</Words>
  <Application>Microsoft Macintosh PowerPoint</Application>
  <PresentationFormat>Widescreen</PresentationFormat>
  <Paragraphs>447</Paragraphs>
  <Slides>33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American Typewriter</vt:lpstr>
      <vt:lpstr>Andale Mono</vt:lpstr>
      <vt:lpstr>Arial</vt:lpstr>
      <vt:lpstr>Calibri</vt:lpstr>
      <vt:lpstr>Calibri Light</vt:lpstr>
      <vt:lpstr>Helvetica</vt:lpstr>
      <vt:lpstr>Office Theme</vt:lpstr>
      <vt:lpstr>Synchronization</vt:lpstr>
      <vt:lpstr>Shared Resources</vt:lpstr>
      <vt:lpstr>Shared Variable Example</vt:lpstr>
      <vt:lpstr>Shared Variable Example (continued)</vt:lpstr>
      <vt:lpstr>Interleaved Execution: Single CPU</vt:lpstr>
      <vt:lpstr>What are the possible values of n if the following function is executed concurrently by two threads? </vt:lpstr>
      <vt:lpstr>What are the possible values of n if the following function is executed concurrently by two threads? </vt:lpstr>
      <vt:lpstr>Race Conditions</vt:lpstr>
      <vt:lpstr>Which resources are shared? </vt:lpstr>
      <vt:lpstr>Mutual Exclusion</vt:lpstr>
      <vt:lpstr>Critical Section Requirements </vt:lpstr>
      <vt:lpstr>Locks </vt:lpstr>
      <vt:lpstr>Using Locks</vt:lpstr>
      <vt:lpstr>PowerPoint Presentation</vt:lpstr>
      <vt:lpstr>A Common Pitfall</vt:lpstr>
      <vt:lpstr>Execution with Locks</vt:lpstr>
      <vt:lpstr>Implementing Synchronization Primitives</vt:lpstr>
      <vt:lpstr>Spinlocks</vt:lpstr>
      <vt:lpstr>Spinlocks</vt:lpstr>
      <vt:lpstr>Spinlocks</vt:lpstr>
      <vt:lpstr>What is test-and-set? </vt:lpstr>
      <vt:lpstr>Spinlocks using test-and-set </vt:lpstr>
      <vt:lpstr>Actually, there is still a bug in the code I have shown you!</vt:lpstr>
      <vt:lpstr>Volatile</vt:lpstr>
      <vt:lpstr>Problems with spinlocks (1)</vt:lpstr>
      <vt:lpstr>Problems with spinlocks (1)</vt:lpstr>
      <vt:lpstr>Problems with spinlocks (2)</vt:lpstr>
      <vt:lpstr>Spinlock alternative: Disabling Interrupts</vt:lpstr>
      <vt:lpstr>PowerPoint Presentation</vt:lpstr>
      <vt:lpstr>Test-and-test-and-set in OS161?</vt:lpstr>
      <vt:lpstr>Spinlock implementation in OS161</vt:lpstr>
      <vt:lpstr>Blocking Synchronization Primitives</vt:lpstr>
      <vt:lpstr>Implementing a blocking semaphore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Fedorova, Alexandra</cp:lastModifiedBy>
  <cp:revision>91</cp:revision>
  <dcterms:created xsi:type="dcterms:W3CDTF">2015-12-15T22:05:51Z</dcterms:created>
  <dcterms:modified xsi:type="dcterms:W3CDTF">2024-09-19T19:32:35Z</dcterms:modified>
</cp:coreProperties>
</file>