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3" r:id="rId4"/>
    <p:sldId id="294" r:id="rId5"/>
    <p:sldId id="295" r:id="rId6"/>
    <p:sldId id="325" r:id="rId7"/>
    <p:sldId id="296" r:id="rId8"/>
    <p:sldId id="297" r:id="rId9"/>
    <p:sldId id="329" r:id="rId10"/>
    <p:sldId id="326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9" r:id="rId21"/>
    <p:sldId id="310" r:id="rId22"/>
    <p:sldId id="311" r:id="rId23"/>
    <p:sldId id="322" r:id="rId24"/>
    <p:sldId id="323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8"/>
    <p:restoredTop sz="86085"/>
  </p:normalViewPr>
  <p:slideViewPr>
    <p:cSldViewPr snapToGrid="0" snapToObjects="1">
      <p:cViewPr varScale="1">
        <p:scale>
          <a:sx n="107" d="100"/>
          <a:sy n="107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sha\Documents\SFU-HOME\Misc-work\CV\UBC%20Job\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4796471027"/>
          <c:y val="0.109156821235997"/>
          <c:w val="0.80098751428412696"/>
          <c:h val="0.79407767477890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Shared statistics updated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Sheet1!$B$6:$B$10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Sheet1!$C$6:$C$10</c:f>
              <c:numCache>
                <c:formatCode>_(* #,##0.00_);_(* \(#,##0.00\);_(* "-"??_);_(@_)</c:formatCode>
                <c:ptCount val="5"/>
                <c:pt idx="0">
                  <c:v>2450000</c:v>
                </c:pt>
                <c:pt idx="1">
                  <c:v>4000000</c:v>
                </c:pt>
                <c:pt idx="2">
                  <c:v>6000000</c:v>
                </c:pt>
                <c:pt idx="3">
                  <c:v>6400000</c:v>
                </c:pt>
                <c:pt idx="4">
                  <c:v>8000000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F59-1C4C-A1AD-765462C50C31}"/>
            </c:ext>
          </c:extLst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No statistics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Sheet1!$B$6:$B$10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Sheet1!$D$6:$D$10</c:f>
              <c:numCache>
                <c:formatCode>_(* #,##0.00_);_(* \(#,##0.00\);_(* "-"??_);_(@_)</c:formatCode>
                <c:ptCount val="5"/>
                <c:pt idx="0">
                  <c:v>2450000</c:v>
                </c:pt>
                <c:pt idx="1">
                  <c:v>5000000</c:v>
                </c:pt>
                <c:pt idx="2">
                  <c:v>9000000</c:v>
                </c:pt>
                <c:pt idx="3">
                  <c:v>16400000</c:v>
                </c:pt>
                <c:pt idx="4">
                  <c:v>30400000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F59-1C4C-A1AD-765462C50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5084736"/>
        <c:axId val="2102659472"/>
      </c:scatterChart>
      <c:valAx>
        <c:axId val="2105084736"/>
        <c:scaling>
          <c:orientation val="minMax"/>
          <c:max val="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Number of threads (each on a separate CPU core)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659472"/>
        <c:crosses val="autoZero"/>
        <c:crossBetween val="midCat"/>
        <c:majorUnit val="2"/>
      </c:valAx>
      <c:valAx>
        <c:axId val="210265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Operations/second</a:t>
                </a:r>
              </a:p>
            </c:rich>
          </c:tx>
          <c:layout>
            <c:manualLayout>
              <c:xMode val="edge"/>
              <c:yMode val="edge"/>
              <c:x val="2.8336385242909499E-3"/>
              <c:y val="0.296135855528990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 ;\-#,##0\ 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084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spinning when you run more threads than cores on a multiprocessor.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see any problems with this solution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5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Depends on the compiler</a:t>
            </a:r>
          </a:p>
          <a:p>
            <a:r>
              <a:rPr lang="en-US" dirty="0"/>
              <a:t>Depends on the hardware</a:t>
            </a:r>
          </a:p>
          <a:p>
            <a:r>
              <a:rPr lang="en-US" dirty="0"/>
              <a:t>You cannot assume</a:t>
            </a:r>
            <a:r>
              <a:rPr lang="en-US" baseline="0" dirty="0"/>
              <a:t> that it is, unless you are coding for a specific hardware/compiler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0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atomic!</a:t>
            </a:r>
          </a:p>
          <a:p>
            <a:r>
              <a:rPr lang="en-US" dirty="0"/>
              <a:t>What happens if</a:t>
            </a:r>
            <a:r>
              <a:rPr lang="en-US" baseline="0" dirty="0"/>
              <a:t> you avoid the synchronization? </a:t>
            </a:r>
          </a:p>
          <a:p>
            <a:r>
              <a:rPr lang="en-US" baseline="0" dirty="0"/>
              <a:t>You might lose accuracy? </a:t>
            </a:r>
          </a:p>
          <a:p>
            <a:r>
              <a:rPr lang="en-US" baseline="0" dirty="0"/>
              <a:t>How bad can it get? </a:t>
            </a:r>
          </a:p>
          <a:p>
            <a:r>
              <a:rPr lang="en-US" baseline="0" dirty="0"/>
              <a:t>VERY BAD on a multicore processor under high contention!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discussion.</a:t>
            </a:r>
            <a:r>
              <a:rPr lang="en-US" baseline="0" dirty="0"/>
              <a:t> What can you do?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75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couple</a:t>
            </a:r>
            <a:r>
              <a:rPr lang="en-US" baseline="0" dirty="0"/>
              <a:t> of ways to think about this:</a:t>
            </a:r>
          </a:p>
          <a:p>
            <a:pPr marL="228600" indent="-228600">
              <a:buAutoNum type="arabicParenR"/>
            </a:pPr>
            <a:r>
              <a:rPr lang="en-US" baseline="0" dirty="0"/>
              <a:t>Suppose that B looks up the file every time it does a read. Then it’s okay for the lookup (and the read) to fail after A removes foo. </a:t>
            </a:r>
          </a:p>
          <a:p>
            <a:pPr marL="228600" indent="-228600">
              <a:buAutoNum type="arabicParenR"/>
            </a:pPr>
            <a:r>
              <a:rPr lang="en-US" baseline="0" dirty="0"/>
              <a:t>In Unix, B gets a “handle” on foo – an in-memory data structure that represents foo. The handle could be come invalid after A removes foo, but the handle shouldn’t just go away.</a:t>
            </a:r>
          </a:p>
          <a:p>
            <a:pPr marL="228600" indent="-228600">
              <a:buAutoNum type="arabicParenR"/>
            </a:pPr>
            <a:r>
              <a:rPr lang="en-US" baseline="0" dirty="0"/>
              <a:t>Alternative, we can keep the file available for I/O for everyone who has obtained a handle on it before A deleted in. When the handles are released, we can clean up and completely remove foo. </a:t>
            </a:r>
          </a:p>
          <a:p>
            <a:pPr marL="228600" indent="-228600">
              <a:buAutoNum type="arabicParenR"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Both options 2 and 3 require keeping track of who owns a handle to a file WITHOUT LOCKING THE FILE. (Otherwise, if we lock the file, we can have only one outstanding operation on the file – no concurrency, thus poor efficiency.) One way to keep track of file handles is to use a Reference Count.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2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</a:t>
            </a:r>
            <a:r>
              <a:rPr lang="en-US" baseline="0" dirty="0"/>
              <a:t> exercise: look at the implementation of __</a:t>
            </a:r>
            <a:r>
              <a:rPr lang="en-US" baseline="0" dirty="0" err="1"/>
              <a:t>wt_fair_lock</a:t>
            </a:r>
            <a:r>
              <a:rPr lang="en-US" baseline="0" dirty="0"/>
              <a:t> in WT. Can you tell how it works? (Look at </a:t>
            </a:r>
            <a:r>
              <a:rPr lang="en-US" baseline="0" dirty="0" err="1"/>
              <a:t>trylock</a:t>
            </a:r>
            <a:r>
              <a:rPr lang="en-US" baseline="0" dirty="0"/>
              <a:t> as well, explain in what ways it is different from __</a:t>
            </a:r>
            <a:r>
              <a:rPr lang="en-US" baseline="0" dirty="0" err="1"/>
              <a:t>wt_fair_lock</a:t>
            </a:r>
            <a:r>
              <a:rPr lang="en-US" baseline="0"/>
              <a:t> and why).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2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Synchronization Patterns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CPEN 331, UBC</a:t>
            </a:r>
          </a:p>
          <a:p>
            <a:r>
              <a:rPr lang="en-US" dirty="0"/>
              <a:t>Alexandra </a:t>
            </a:r>
            <a:r>
              <a:rPr lang="en-US" dirty="0" err="1"/>
              <a:t>Fedorova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code synchronized correctly?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199" y="1485406"/>
            <a:ext cx="7069668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void </a:t>
            </a:r>
            <a:r>
              <a:rPr lang="en-US" sz="16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transfer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accountFrom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accountTo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amount) 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 bool success;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retry: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6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/* Retrieve initial balance */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oldBalanceFrom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get_balance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accountFrom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oldBalanceTo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get_balance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accountTo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/* Change the balance */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newBalanceFrom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oldBalanceFrom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- amount;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newBalanceTo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oldBalanceTo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+ amount;</a:t>
            </a:r>
          </a:p>
          <a:p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6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/* Write back atomically */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 success = CAS(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oldBalanceFrom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&amp;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accountFrom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   </a:t>
            </a:r>
            <a:br>
              <a:rPr lang="en-US" sz="160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          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newBalanceFrom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 if (!success)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goto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retry;</a:t>
            </a:r>
          </a:p>
          <a:p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 success = CAS(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oldBalanceTo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&amp;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accountTo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 </a:t>
            </a:r>
            <a:br>
              <a:rPr lang="en-US" sz="1600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          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newBalanceTo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  if (!success) 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goto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retry;</a:t>
            </a:r>
            <a:endParaRPr lang="en-US" sz="1600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63681" y="1485406"/>
            <a:ext cx="4028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dirty="0"/>
              <a:t>Yes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/>
              <a:t>No</a:t>
            </a:r>
          </a:p>
        </p:txBody>
      </p:sp>
      <p:pic>
        <p:nvPicPr>
          <p:cNvPr id="3" name="Graphic 2" descr="Pencil">
            <a:extLst>
              <a:ext uri="{FF2B5EF4-FFF2-40B4-BE49-F238E27FC236}">
                <a16:creationId xmlns:a16="http://schemas.microsoft.com/office/drawing/2014/main" id="{87DA29C7-6F57-E556-3AC2-5F47F0BFD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010" y="59148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7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Use of 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4104190" cy="2923434"/>
          </a:xfrm>
        </p:spPr>
        <p:txBody>
          <a:bodyPr/>
          <a:lstStyle/>
          <a:p>
            <a:r>
              <a:rPr lang="en-US" dirty="0"/>
              <a:t>To implement locks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2128769"/>
            <a:ext cx="5325533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bool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lockObtained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= false;</a:t>
            </a:r>
          </a:p>
          <a:p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locked;</a:t>
            </a:r>
          </a:p>
          <a:p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retry: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/* Spin while the lock looks taken */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while(lock-&gt;locked) ;         </a:t>
            </a:r>
          </a:p>
          <a:p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/* Read the state of the lock */</a:t>
            </a:r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locked = lock-&gt;locked;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/* If it is locked, try again */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if(locked)  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goto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retry;</a:t>
            </a:r>
          </a:p>
          <a:p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/* Try to get the lock */</a:t>
            </a:r>
          </a:p>
          <a:p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lockObtained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= CAS(locked, &amp;lock-&gt;locked, 1);</a:t>
            </a:r>
          </a:p>
          <a:p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/* If we could not get the lock, try again */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if(!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lockObtained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goto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retry;</a:t>
            </a:r>
          </a:p>
          <a:p>
            <a:endParaRPr lang="en-US" sz="14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66932" y="1545882"/>
            <a:ext cx="4428282" cy="67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update shared counters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6932" y="2128769"/>
            <a:ext cx="5672667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bool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success = false;</a:t>
            </a:r>
          </a:p>
          <a:p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while(!success) {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old_val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= counter;</a:t>
            </a:r>
          </a:p>
          <a:p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success = CAS(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old_val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, &amp;counter,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old_val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+ 1);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6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9843"/>
            <a:ext cx="10967357" cy="1325563"/>
          </a:xfrm>
        </p:spPr>
        <p:txBody>
          <a:bodyPr/>
          <a:lstStyle/>
          <a:p>
            <a:r>
              <a:rPr lang="en-US" b="0" dirty="0"/>
              <a:t>Eliding synchronization in simple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5159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Example: Many people update a shared counter like so: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4143" y="2490400"/>
            <a:ext cx="52500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void </a:t>
            </a:r>
            <a:r>
              <a:rPr lang="en-US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increment_counter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*counter)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 (*counter)++;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2714" y="2490399"/>
            <a:ext cx="347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Is this correct?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Yes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7425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Treacherous Shared Counters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8631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is this implemented in machine instructions?</a:t>
            </a:r>
          </a:p>
          <a:p>
            <a:r>
              <a:rPr lang="en-US" dirty="0"/>
              <a:t>Let’s look at a hypothetical MIPS-like processor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976535"/>
            <a:ext cx="448615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void </a:t>
            </a:r>
            <a:r>
              <a:rPr lang="en-US" sz="14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increment_counter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*counter)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(*counter)++;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6639045" y="3253534"/>
            <a:ext cx="448615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load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a0, [counter]</a:t>
            </a:r>
          </a:p>
          <a:p>
            <a:r>
              <a:rPr lang="en-US" sz="1400" b="1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add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a0, 1</a:t>
            </a:r>
          </a:p>
          <a:p>
            <a:r>
              <a:rPr lang="en-US" sz="1400" b="1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store</a:t>
            </a:r>
            <a:r>
              <a:rPr lang="en-US" sz="14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[counter], a0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521124" y="3391379"/>
            <a:ext cx="1006998" cy="185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39045" y="2776480"/>
            <a:ext cx="445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Assembly language:</a:t>
            </a:r>
          </a:p>
        </p:txBody>
      </p:sp>
    </p:spTree>
    <p:extLst>
      <p:ext uri="{BB962C8B-B14F-4D97-AF65-F5344CB8AC3E}">
        <p14:creationId xmlns:p14="http://schemas.microsoft.com/office/powerpoint/2010/main" val="188071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Eliding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32167"/>
            <a:ext cx="10515600" cy="763169"/>
          </a:xfrm>
        </p:spPr>
        <p:txBody>
          <a:bodyPr/>
          <a:lstStyle/>
          <a:p>
            <a:r>
              <a:rPr lang="en-US" dirty="0"/>
              <a:t>How bad is it? Could be okay to lose a few?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286633"/>
            <a:ext cx="448615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void </a:t>
            </a:r>
            <a:r>
              <a:rPr lang="en-US" sz="1400" dirty="0" err="1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increment_counter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*counter)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(*counter)++;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6639045" y="1563632"/>
            <a:ext cx="448615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load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a0, [counter]</a:t>
            </a:r>
          </a:p>
          <a:p>
            <a:r>
              <a:rPr lang="en-US" sz="1400" b="1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add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a0, 1</a:t>
            </a:r>
          </a:p>
          <a:p>
            <a:r>
              <a:rPr lang="en-US" sz="1400" b="1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store</a:t>
            </a:r>
            <a:r>
              <a:rPr lang="en-US" sz="14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[counter], a0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9045" y="1086578"/>
            <a:ext cx="445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Assembly language: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64300" y="220929"/>
            <a:ext cx="3113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Another thread gets in here </a:t>
            </a:r>
            <a:r>
              <a:rPr lang="en-US" b="1">
                <a:solidFill>
                  <a:srgbClr val="C00000"/>
                </a:solidFill>
              </a:rPr>
              <a:t>and increments the counter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940233" y="886278"/>
            <a:ext cx="2326511" cy="125503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39045" y="2563906"/>
            <a:ext cx="382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The other thread’s update is lost!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345344"/>
              </p:ext>
            </p:extLst>
          </p:nvPr>
        </p:nvGraphicFramePr>
        <p:xfrm>
          <a:off x="1018573" y="3937037"/>
          <a:ext cx="5798916" cy="1483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1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threads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</a:t>
                      </a:r>
                      <a:r>
                        <a:rPr lang="en-US" baseline="0" dirty="0"/>
                        <a:t> of updates that are lost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118430" y="3995336"/>
            <a:ext cx="4559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Experimental conditions: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Low contention: 99% external work.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b="1" dirty="0"/>
              <a:t>Source:</a:t>
            </a:r>
          </a:p>
          <a:p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399" y="4917985"/>
            <a:ext cx="3514238" cy="16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8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625" y="128965"/>
            <a:ext cx="10515600" cy="1325563"/>
          </a:xfrm>
        </p:spPr>
        <p:txBody>
          <a:bodyPr/>
          <a:lstStyle/>
          <a:p>
            <a:r>
              <a:rPr lang="en-US" dirty="0"/>
              <a:t>Are counters such a bid deal?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6312" y="625375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Old version of </a:t>
            </a:r>
            <a:r>
              <a:rPr lang="en-US" sz="1600" dirty="0" err="1"/>
              <a:t>WiredTiger</a:t>
            </a:r>
            <a:r>
              <a:rPr lang="en-US" sz="1600" dirty="0"/>
              <a:t> key value store (before scalable counters)</a:t>
            </a:r>
          </a:p>
          <a:p>
            <a:r>
              <a:rPr lang="en-US" sz="1600" dirty="0"/>
              <a:t>Workload: </a:t>
            </a:r>
            <a:r>
              <a:rPr lang="en-US" sz="1600" dirty="0" err="1"/>
              <a:t>LevelDB</a:t>
            </a:r>
            <a:r>
              <a:rPr lang="en-US" sz="1600" dirty="0"/>
              <a:t> </a:t>
            </a:r>
            <a:r>
              <a:rPr lang="en-US" sz="1600" dirty="0" err="1"/>
              <a:t>Readseq</a:t>
            </a:r>
            <a:endParaRPr lang="en-CA" sz="1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477687"/>
              </p:ext>
            </p:extLst>
          </p:nvPr>
        </p:nvGraphicFramePr>
        <p:xfrm>
          <a:off x="1567405" y="1141190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32301" y="2999775"/>
            <a:ext cx="2166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4x performance drop from using </a:t>
            </a:r>
            <a:r>
              <a:rPr lang="en-US" b="1" u="sng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unsynchronized</a:t>
            </a:r>
            <a:br>
              <a:rPr lang="en-US" b="1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b="1" dirty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shared counters</a:t>
            </a:r>
            <a:endParaRPr lang="en-CA" b="1" dirty="0">
              <a:solidFill>
                <a:srgbClr val="C0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67405" y="1485406"/>
            <a:ext cx="0" cy="41514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-330407" y="3276774"/>
            <a:ext cx="302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Higher is better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151595" y="2449968"/>
            <a:ext cx="11575" cy="22223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95555" y="1628260"/>
            <a:ext cx="294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Counters disabled</a:t>
            </a:r>
          </a:p>
          <a:p>
            <a:r>
              <a:rPr lang="en-US" dirty="0">
                <a:solidFill>
                  <a:schemeClr val="accent5"/>
                </a:solidFill>
              </a:rPr>
              <a:t>Counters enabled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4704" y="1905259"/>
            <a:ext cx="330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non-synchronized counters!</a:t>
            </a:r>
          </a:p>
        </p:txBody>
      </p:sp>
    </p:spTree>
    <p:extLst>
      <p:ext uri="{BB962C8B-B14F-4D97-AF65-F5344CB8AC3E}">
        <p14:creationId xmlns:p14="http://schemas.microsoft.com/office/powerpoint/2010/main" val="834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there such a huge performance impact?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9067" y="1693333"/>
            <a:ext cx="88561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There is a thread switch overhead requiring locks in the OS kernel. Locking causes overhead.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Writes to the shared counter cause invalidations in hardware caches. Invalidations clog the system bus and delay instructions.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Atomic operations, even those not acquiring locks are very expensive.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There is more misses in local caches, but this is unrelated to inter-thread communication.</a:t>
            </a:r>
          </a:p>
          <a:p>
            <a:pPr marL="342900" indent="-342900">
              <a:buFont typeface="+mj-lt"/>
              <a:buAutoNum type="alphaU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679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look at the following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mutual exclusion</a:t>
            </a:r>
          </a:p>
          <a:p>
            <a:r>
              <a:rPr lang="en-US" b="1" dirty="0"/>
              <a:t>Data-centric locking</a:t>
            </a:r>
          </a:p>
          <a:p>
            <a:r>
              <a:rPr lang="en-US" dirty="0"/>
              <a:t>Locking multiple items in an arbitrary order</a:t>
            </a:r>
          </a:p>
          <a:p>
            <a:r>
              <a:rPr lang="en-US" dirty="0"/>
              <a:t>Reference tracking</a:t>
            </a:r>
          </a:p>
        </p:txBody>
      </p:sp>
    </p:spTree>
    <p:extLst>
      <p:ext uri="{BB962C8B-B14F-4D97-AF65-F5344CB8AC3E}">
        <p14:creationId xmlns:p14="http://schemas.microsoft.com/office/powerpoint/2010/main" val="1565115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Locking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431" y="1485406"/>
            <a:ext cx="5608899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void </a:t>
            </a:r>
            <a:r>
              <a:rPr lang="en-US" sz="14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transfer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accountFrom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accountTo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, amount) 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lock(</a:t>
            </a:r>
            <a:r>
              <a:rPr lang="en-US" sz="1400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global_lock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balanceFrom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get_balance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accountFrom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get_balance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accountTo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balanceFrom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balanceFrom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- amount;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+ amount;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put_balance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accountFrom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balanceFrom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put_balance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accountTo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unlock(</a:t>
            </a:r>
            <a:r>
              <a:rPr lang="en-US" sz="1400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global_lock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3265" y="1828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Synchronization bottleneck!</a:t>
            </a:r>
          </a:p>
          <a:p>
            <a:r>
              <a:rPr lang="en-US" b="1" dirty="0">
                <a:solidFill>
                  <a:srgbClr val="C00000"/>
                </a:solidFill>
              </a:rPr>
              <a:t>No one else can perform bank transactions at the same time!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009418" y="2290465"/>
            <a:ext cx="396384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97616" y="3055066"/>
            <a:ext cx="5608899" cy="2893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void </a:t>
            </a:r>
            <a:r>
              <a:rPr lang="en-US" sz="14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transfer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accountFrom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accountTo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, amount) 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lock(</a:t>
            </a:r>
            <a:r>
              <a:rPr lang="en-US" sz="14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&amp;</a:t>
            </a:r>
            <a:r>
              <a:rPr lang="en-US" sz="14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accountFrom</a:t>
            </a:r>
            <a:r>
              <a:rPr lang="en-US" sz="14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-&gt;lock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lock(</a:t>
            </a:r>
            <a:r>
              <a:rPr lang="en-US" sz="14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&amp;</a:t>
            </a:r>
            <a:r>
              <a:rPr lang="en-US" sz="1400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accountTo</a:t>
            </a:r>
            <a:r>
              <a:rPr lang="en-US" sz="14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-&gt;lock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balanceFrom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get_balance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accountFrom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get_balance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accountTo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balanceFrom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balanceFrom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- amount;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+ amount;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put_balance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accountFrom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balanceFrom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put_balance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accountTo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balanceTo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unlock(</a:t>
            </a:r>
            <a:r>
              <a:rPr lang="en-US" sz="14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&amp;</a:t>
            </a:r>
            <a:r>
              <a:rPr lang="en-US" sz="14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accountFrom</a:t>
            </a:r>
            <a:r>
              <a:rPr lang="en-US" sz="14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-&gt;lock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unlock(</a:t>
            </a:r>
            <a:r>
              <a:rPr lang="en-US" sz="14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&amp;</a:t>
            </a:r>
            <a:r>
              <a:rPr lang="en-US" sz="1400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accountTo</a:t>
            </a:r>
            <a:r>
              <a:rPr lang="en-US" sz="14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-&gt;lock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0724" y="540010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Lock each data </a:t>
            </a:r>
            <a:r>
              <a:rPr lang="en-US" b="1">
                <a:solidFill>
                  <a:srgbClr val="C00000"/>
                </a:solidFill>
              </a:rPr>
              <a:t>item individually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618299" y="3732714"/>
            <a:ext cx="1724628" cy="18520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710656" y="4005731"/>
            <a:ext cx="1632271" cy="15790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potential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493" y="2024919"/>
            <a:ext cx="5160379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void </a:t>
            </a:r>
            <a:r>
              <a:rPr lang="en-US" sz="14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transfer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accountA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accountB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, amount) 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lock(</a:t>
            </a:r>
            <a:r>
              <a:rPr lang="en-US" sz="14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accountA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lock(</a:t>
            </a:r>
            <a:r>
              <a:rPr lang="en-US" sz="1400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accountB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</a:p>
          <a:p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…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4660" y="2024918"/>
            <a:ext cx="5160379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void </a:t>
            </a:r>
            <a:r>
              <a:rPr lang="en-US" sz="1400" dirty="0">
                <a:solidFill>
                  <a:schemeClr val="accent5"/>
                </a:solidFill>
                <a:latin typeface="Courier" charset="0"/>
                <a:ea typeface="Courier" charset="0"/>
                <a:cs typeface="Courier" charset="0"/>
              </a:rPr>
              <a:t>transfer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accountB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accountA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, amount) 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lock(</a:t>
            </a:r>
            <a:r>
              <a:rPr lang="en-US" sz="1400" dirty="0" err="1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accountB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lock(</a:t>
            </a:r>
            <a:r>
              <a:rPr lang="en-US" sz="1400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accountA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</a:p>
          <a:p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…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9806" y="1524329"/>
            <a:ext cx="267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Thread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7973" y="1485406"/>
            <a:ext cx="267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Thread 2</a:t>
            </a:r>
          </a:p>
        </p:txBody>
      </p:sp>
      <p:sp>
        <p:nvSpPr>
          <p:cNvPr id="9" name="Oval 8"/>
          <p:cNvSpPr/>
          <p:nvPr/>
        </p:nvSpPr>
        <p:spPr>
          <a:xfrm>
            <a:off x="3141230" y="4595755"/>
            <a:ext cx="1336876" cy="128479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Account A</a:t>
            </a:r>
          </a:p>
        </p:txBody>
      </p:sp>
      <p:sp>
        <p:nvSpPr>
          <p:cNvPr id="10" name="Oval 9"/>
          <p:cNvSpPr/>
          <p:nvPr/>
        </p:nvSpPr>
        <p:spPr>
          <a:xfrm>
            <a:off x="6311097" y="4595755"/>
            <a:ext cx="1336876" cy="12847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Account B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682" y="5391817"/>
            <a:ext cx="909033" cy="9774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3514" y="6138439"/>
            <a:ext cx="133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Thread 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40" y="5361577"/>
            <a:ext cx="909033" cy="9774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25772" y="6108199"/>
            <a:ext cx="133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Thread 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333434" y="4815068"/>
            <a:ext cx="2122335" cy="3564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333434" y="5565254"/>
            <a:ext cx="2071226" cy="2169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8" grpId="0"/>
      <p:bldP spid="9" grpId="0" animBg="1"/>
      <p:bldP spid="10" grpId="0" animBg="1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Ways in which threads synchronize</a:t>
            </a:r>
          </a:p>
          <a:p>
            <a:r>
              <a:rPr lang="en-US" dirty="0"/>
              <a:t>Not only about protecting shared state</a:t>
            </a:r>
          </a:p>
          <a:p>
            <a:r>
              <a:rPr lang="en-US" dirty="0"/>
              <a:t>Sometimes a thread wants to wait until a certain condition has occurred</a:t>
            </a:r>
          </a:p>
          <a:p>
            <a:r>
              <a:rPr lang="en-US" dirty="0"/>
              <a:t>Sometimes you have to protect multiple pieces of shared state without causing deadlock</a:t>
            </a:r>
          </a:p>
        </p:txBody>
      </p:sp>
    </p:spTree>
    <p:extLst>
      <p:ext uri="{BB962C8B-B14F-4D97-AF65-F5344CB8AC3E}">
        <p14:creationId xmlns:p14="http://schemas.microsoft.com/office/powerpoint/2010/main" val="2091685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multiple items in arbitrary order?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1511323"/>
          </a:xfrm>
        </p:spPr>
        <p:txBody>
          <a:bodyPr/>
          <a:lstStyle/>
          <a:p>
            <a:r>
              <a:rPr lang="en-US" dirty="0"/>
              <a:t>Very common in operating systems</a:t>
            </a:r>
          </a:p>
          <a:p>
            <a:r>
              <a:rPr lang="en-US" dirty="0"/>
              <a:t>Example: shared file objects; dup2 system call (assignment 4!)</a:t>
            </a:r>
          </a:p>
          <a:p>
            <a:pPr lvl="1"/>
            <a:r>
              <a:rPr lang="en-US" dirty="0"/>
              <a:t>Probably have to lock both file objects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39424"/>
              </p:ext>
            </p:extLst>
          </p:nvPr>
        </p:nvGraphicFramePr>
        <p:xfrm>
          <a:off x="2633884" y="3780591"/>
          <a:ext cx="699625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46500"/>
              </p:ext>
            </p:extLst>
          </p:nvPr>
        </p:nvGraphicFramePr>
        <p:xfrm>
          <a:off x="6733251" y="3748268"/>
          <a:ext cx="699625" cy="151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0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502552" y="4259484"/>
            <a:ext cx="937549" cy="532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08339" y="5440102"/>
            <a:ext cx="937549" cy="532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>
            <a:off x="3333509" y="5104435"/>
            <a:ext cx="1174830" cy="6018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3333509" y="4334716"/>
            <a:ext cx="1169043" cy="1909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3"/>
          </p:cNvCxnSpPr>
          <p:nvPr/>
        </p:nvCxnSpPr>
        <p:spPr>
          <a:xfrm flipH="1">
            <a:off x="5445888" y="4259484"/>
            <a:ext cx="1287363" cy="14468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3"/>
          </p:cNvCxnSpPr>
          <p:nvPr/>
        </p:nvCxnSpPr>
        <p:spPr>
          <a:xfrm flipH="1" flipV="1">
            <a:off x="5440101" y="4525702"/>
            <a:ext cx="1287363" cy="5170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28111" y="3411259"/>
            <a:ext cx="111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Process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7478" y="3351984"/>
            <a:ext cx="111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 2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6845783" y="4344904"/>
            <a:ext cx="1585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File table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921" y="3946388"/>
            <a:ext cx="111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File object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921" y="5141420"/>
            <a:ext cx="1111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File object 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545" y="5686905"/>
            <a:ext cx="1402509" cy="11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0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you have to lock multiple items…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them</a:t>
            </a:r>
          </a:p>
          <a:p>
            <a:r>
              <a:rPr lang="en-US" dirty="0"/>
              <a:t>Use </a:t>
            </a:r>
            <a:r>
              <a:rPr lang="en-US" dirty="0" err="1"/>
              <a:t>trylock</a:t>
            </a:r>
            <a:endParaRPr lang="en-US" dirty="0"/>
          </a:p>
          <a:p>
            <a:r>
              <a:rPr lang="en-US" dirty="0"/>
              <a:t>Allow the deadlock to occur – then resolve it!</a:t>
            </a:r>
          </a:p>
          <a:p>
            <a:pPr lvl="1"/>
            <a:r>
              <a:rPr lang="en-US" dirty="0"/>
              <a:t>Requires a way to “roll back” the changes</a:t>
            </a:r>
          </a:p>
        </p:txBody>
      </p:sp>
    </p:spTree>
    <p:extLst>
      <p:ext uri="{BB962C8B-B14F-4D97-AF65-F5344CB8AC3E}">
        <p14:creationId xmlns:p14="http://schemas.microsoft.com/office/powerpoint/2010/main" val="12543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look at the following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Data-centric locking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Locking multiple items in an arbitrary order</a:t>
            </a:r>
          </a:p>
          <a:p>
            <a:r>
              <a:rPr lang="en-US" dirty="0"/>
              <a:t>Reference tracking</a:t>
            </a:r>
          </a:p>
        </p:txBody>
      </p:sp>
    </p:spTree>
    <p:extLst>
      <p:ext uri="{BB962C8B-B14F-4D97-AF65-F5344CB8AC3E}">
        <p14:creationId xmlns:p14="http://schemas.microsoft.com/office/powerpoint/2010/main" val="78180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Keeping track of files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15378" y="3090440"/>
            <a:ext cx="1539433" cy="2187616"/>
            <a:chOff x="4915378" y="3090440"/>
            <a:chExt cx="1539433" cy="2187616"/>
          </a:xfrm>
        </p:grpSpPr>
        <p:sp>
          <p:nvSpPr>
            <p:cNvPr id="4" name="Can 3"/>
            <p:cNvSpPr/>
            <p:nvPr/>
          </p:nvSpPr>
          <p:spPr>
            <a:xfrm>
              <a:off x="4915378" y="3090440"/>
              <a:ext cx="1539433" cy="218761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99268" y="3496611"/>
              <a:ext cx="742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foo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85732" y="2696901"/>
            <a:ext cx="3329646" cy="1487347"/>
            <a:chOff x="1585732" y="2696901"/>
            <a:chExt cx="3329646" cy="1487347"/>
          </a:xfrm>
        </p:grpSpPr>
        <p:sp>
          <p:nvSpPr>
            <p:cNvPr id="7" name="Rounded Rectangle 6"/>
            <p:cNvSpPr/>
            <p:nvPr/>
          </p:nvSpPr>
          <p:spPr>
            <a:xfrm>
              <a:off x="1585732" y="2696901"/>
              <a:ext cx="1632030" cy="1169043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Process A</a:t>
              </a:r>
            </a:p>
          </p:txBody>
        </p:sp>
        <p:cxnSp>
          <p:nvCxnSpPr>
            <p:cNvPr id="11" name="Straight Arrow Connector 10"/>
            <p:cNvCxnSpPr>
              <a:stCxn id="7" idx="3"/>
              <a:endCxn id="4" idx="2"/>
            </p:cNvCxnSpPr>
            <p:nvPr/>
          </p:nvCxnSpPr>
          <p:spPr>
            <a:xfrm>
              <a:off x="3217762" y="3281423"/>
              <a:ext cx="1697616" cy="90282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454811" y="2696900"/>
            <a:ext cx="3582369" cy="1487348"/>
            <a:chOff x="6454811" y="2696900"/>
            <a:chExt cx="3582369" cy="1487348"/>
          </a:xfrm>
        </p:grpSpPr>
        <p:sp>
          <p:nvSpPr>
            <p:cNvPr id="8" name="Rounded Rectangle 7"/>
            <p:cNvSpPr/>
            <p:nvPr/>
          </p:nvSpPr>
          <p:spPr>
            <a:xfrm>
              <a:off x="8405150" y="2696900"/>
              <a:ext cx="1632030" cy="116904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Process B</a:t>
              </a:r>
            </a:p>
          </p:txBody>
        </p:sp>
        <p:cxnSp>
          <p:nvCxnSpPr>
            <p:cNvPr id="12" name="Straight Arrow Connector 11"/>
            <p:cNvCxnSpPr>
              <a:stCxn id="8" idx="1"/>
              <a:endCxn id="4" idx="4"/>
            </p:cNvCxnSpPr>
            <p:nvPr/>
          </p:nvCxnSpPr>
          <p:spPr>
            <a:xfrm flipH="1">
              <a:off x="6454811" y="3281422"/>
              <a:ext cx="1950339" cy="90282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133855" y="2816599"/>
            <a:ext cx="10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read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6732" y="3090440"/>
            <a:ext cx="10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3855" y="3147534"/>
            <a:ext cx="10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read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305" y="1434378"/>
            <a:ext cx="392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/>
              <a:t>Should the second read fail?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33855" y="2281800"/>
            <a:ext cx="337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open() – get back a file 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0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mutual exclusion</a:t>
            </a:r>
          </a:p>
          <a:p>
            <a:pPr lvl="1"/>
            <a:r>
              <a:rPr lang="en-US" dirty="0"/>
              <a:t>A small number of instructions must be atomic</a:t>
            </a:r>
          </a:p>
          <a:p>
            <a:r>
              <a:rPr lang="en-US" dirty="0"/>
              <a:t>Data-centric locking</a:t>
            </a:r>
          </a:p>
          <a:p>
            <a:pPr lvl="1"/>
            <a:r>
              <a:rPr lang="en-US" dirty="0"/>
              <a:t>Locks are associated with specific data objects</a:t>
            </a:r>
          </a:p>
          <a:p>
            <a:r>
              <a:rPr lang="en-US" dirty="0"/>
              <a:t>Locking multiple items in an arbitrary order</a:t>
            </a:r>
          </a:p>
          <a:p>
            <a:pPr lvl="1"/>
            <a:r>
              <a:rPr lang="en-US" dirty="0"/>
              <a:t>May lead to deadlock!</a:t>
            </a:r>
          </a:p>
          <a:p>
            <a:pPr lvl="1"/>
            <a:r>
              <a:rPr lang="en-US" dirty="0"/>
              <a:t>Order them, use </a:t>
            </a:r>
            <a:r>
              <a:rPr lang="en-US" dirty="0" err="1"/>
              <a:t>trylock</a:t>
            </a:r>
            <a:r>
              <a:rPr lang="en-US" dirty="0"/>
              <a:t>, or resolve the deadlock!</a:t>
            </a:r>
          </a:p>
          <a:p>
            <a:r>
              <a:rPr lang="en-US"/>
              <a:t>Reference </a:t>
            </a:r>
            <a:r>
              <a:rPr lang="en-US" dirty="0"/>
              <a:t>tracking</a:t>
            </a:r>
          </a:p>
          <a:p>
            <a:pPr lvl="1"/>
            <a:r>
              <a:rPr lang="en-US" dirty="0"/>
              <a:t>When you need to signal that you are using the object, but locking is not appropriate. </a:t>
            </a:r>
          </a:p>
        </p:txBody>
      </p:sp>
    </p:spTree>
    <p:extLst>
      <p:ext uri="{BB962C8B-B14F-4D97-AF65-F5344CB8AC3E}">
        <p14:creationId xmlns:p14="http://schemas.microsoft.com/office/powerpoint/2010/main" val="25007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look at the following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mutual exclusion</a:t>
            </a:r>
          </a:p>
          <a:p>
            <a:r>
              <a:rPr lang="en-US" dirty="0"/>
              <a:t>Data-centric locking</a:t>
            </a:r>
          </a:p>
          <a:p>
            <a:r>
              <a:rPr lang="en-US" dirty="0"/>
              <a:t>Locking multiple items in an arbitrary order</a:t>
            </a:r>
          </a:p>
          <a:p>
            <a:r>
              <a:rPr lang="en-US" dirty="0"/>
              <a:t>Reference tracking</a:t>
            </a: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7"/>
    </mc:Choice>
    <mc:Fallback xmlns="">
      <p:transition spd="slow" advTm="11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1129004"/>
          </a:xfrm>
        </p:spPr>
        <p:txBody>
          <a:bodyPr/>
          <a:lstStyle/>
          <a:p>
            <a:r>
              <a:rPr lang="en-US" dirty="0"/>
              <a:t>You have a set of actions that you want to appear atomic</a:t>
            </a:r>
          </a:p>
          <a:p>
            <a:r>
              <a:rPr lang="en-US" dirty="0"/>
              <a:t>It is common to use a lock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367" y="2845843"/>
            <a:ext cx="5231757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withdraw(account, amount) 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balance = </a:t>
            </a:r>
            <a:r>
              <a:rPr lang="en-US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get_balance</a:t>
            </a:r>
            <a:r>
              <a:rPr lang="en-US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(account);</a:t>
            </a:r>
          </a:p>
          <a:p>
            <a:r>
              <a:rPr lang="en-US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balance = balance - amount;</a:t>
            </a:r>
          </a:p>
          <a:p>
            <a:r>
              <a:rPr lang="en-US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put_balance</a:t>
            </a:r>
            <a:r>
              <a:rPr lang="en-US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(account, balance);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 return balance;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9088" y="2845842"/>
            <a:ext cx="518347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withdraw(account, amount) 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dirty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     acquire(lock);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balance = </a:t>
            </a:r>
            <a:r>
              <a:rPr lang="en-US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get_balance</a:t>
            </a:r>
            <a:r>
              <a:rPr lang="en-US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(account);</a:t>
            </a:r>
          </a:p>
          <a:p>
            <a:r>
              <a:rPr lang="en-US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balance = balance - amount;</a:t>
            </a:r>
          </a:p>
          <a:p>
            <a:r>
              <a:rPr lang="en-US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put_balance</a:t>
            </a:r>
            <a:r>
              <a:rPr lang="en-US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(account, balance);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dirty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release(lock);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 return balance;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243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 of lock to use? </a:t>
            </a:r>
          </a:p>
          <a:p>
            <a:pPr lvl="1"/>
            <a:r>
              <a:rPr lang="en-US" dirty="0"/>
              <a:t>Spinlock? </a:t>
            </a:r>
          </a:p>
          <a:p>
            <a:pPr lvl="1"/>
            <a:r>
              <a:rPr lang="en-US" dirty="0"/>
              <a:t>Blocking lock? </a:t>
            </a:r>
          </a:p>
        </p:txBody>
      </p:sp>
    </p:spTree>
    <p:extLst>
      <p:ext uri="{BB962C8B-B14F-4D97-AF65-F5344CB8AC3E}">
        <p14:creationId xmlns:p14="http://schemas.microsoft.com/office/powerpoint/2010/main" val="205639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statements are true?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S1:</a:t>
            </a:r>
            <a:r>
              <a:rPr lang="en-US" dirty="0"/>
              <a:t> Spinlocks make sense only on a multiprocessor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S2:</a:t>
            </a:r>
            <a:r>
              <a:rPr lang="en-US" dirty="0"/>
              <a:t> It never makes sense to block on a multiprocessor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Both statements are True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Both statements are False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Only S1 is true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Only S2 is true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FF9071F1-D177-D22E-BE47-593C4CA67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6269" y="59266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61" y="159843"/>
            <a:ext cx="10877939" cy="1325563"/>
          </a:xfrm>
        </p:spPr>
        <p:txBody>
          <a:bodyPr/>
          <a:lstStyle/>
          <a:p>
            <a:r>
              <a:rPr lang="en-US" dirty="0"/>
              <a:t>Using Atomic Instructions for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1063690"/>
          </a:xfrm>
        </p:spPr>
        <p:txBody>
          <a:bodyPr/>
          <a:lstStyle/>
          <a:p>
            <a:r>
              <a:rPr lang="en-US" dirty="0"/>
              <a:t>Example: CAS (compare and swap)</a:t>
            </a:r>
          </a:p>
          <a:p>
            <a:r>
              <a:rPr lang="en-US" dirty="0"/>
              <a:t>Implemented in hardware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037928"/>
            <a:ext cx="569852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bool CAS(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old, void *p,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new)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 if( *p != old)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      return false;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 *p = new;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    return true;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536726" y="4199839"/>
            <a:ext cx="727788" cy="1707502"/>
          </a:xfrm>
          <a:prstGeom prst="rightBrace">
            <a:avLst>
              <a:gd name="adj1" fmla="val 33779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64514" y="4868924"/>
            <a:ext cx="94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atomic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50884" y="2798781"/>
            <a:ext cx="2023190" cy="1304239"/>
            <a:chOff x="1066852" y="2895600"/>
            <a:chExt cx="2023190" cy="1304239"/>
          </a:xfrm>
        </p:grpSpPr>
        <p:sp>
          <p:nvSpPr>
            <p:cNvPr id="4" name="TextBox 3"/>
            <p:cNvSpPr txBox="1"/>
            <p:nvPr/>
          </p:nvSpPr>
          <p:spPr>
            <a:xfrm>
              <a:off x="1066852" y="2895600"/>
              <a:ext cx="2023190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Old value at location </a:t>
              </a:r>
              <a:r>
                <a:rPr lang="en-US"/>
                <a:t>P (previously read)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4" idx="2"/>
            </p:cNvCxnSpPr>
            <p:nvPr/>
          </p:nvCxnSpPr>
          <p:spPr>
            <a:xfrm>
              <a:off x="2078447" y="3818930"/>
              <a:ext cx="759346" cy="38090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301183" y="2798781"/>
            <a:ext cx="168034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Location you want to modify</a:t>
            </a: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4141353" y="3445112"/>
            <a:ext cx="1" cy="6614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20279" y="2793144"/>
            <a:ext cx="1680341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New value you wish you put into P</a:t>
            </a:r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flipH="1">
            <a:off x="5220279" y="3716474"/>
            <a:ext cx="840171" cy="3158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90133" y="4622800"/>
            <a:ext cx="3031067" cy="6154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66734" y="3626426"/>
            <a:ext cx="2886377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Someone wrote the value after you have read it. Can’t modify it!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521200" y="4549756"/>
            <a:ext cx="3685706" cy="3191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29" grpId="0" animBg="1"/>
      <p:bldP spid="33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11" y="159843"/>
            <a:ext cx="10856089" cy="1325563"/>
          </a:xfrm>
        </p:spPr>
        <p:txBody>
          <a:bodyPr/>
          <a:lstStyle/>
          <a:p>
            <a:r>
              <a:rPr lang="en-US" dirty="0"/>
              <a:t>Using Atomic Instructions for Mutual Exclusion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633875"/>
            <a:ext cx="3995057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bool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CAS(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old, void *p,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new)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if( *p != old)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     return false;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*p = new;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return true;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5755" y="1651221"/>
            <a:ext cx="431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Let’s see if we can use CAS to synchronize access to </a:t>
            </a:r>
            <a:r>
              <a:rPr lang="en-US" sz="2400">
                <a:latin typeface="Helvetica" charset="0"/>
                <a:ea typeface="Helvetica" charset="0"/>
                <a:cs typeface="Helvetica" charset="0"/>
              </a:rPr>
              <a:t>shared variables!</a:t>
            </a:r>
          </a:p>
        </p:txBody>
      </p:sp>
    </p:spTree>
    <p:extLst>
      <p:ext uri="{BB962C8B-B14F-4D97-AF65-F5344CB8AC3E}">
        <p14:creationId xmlns:p14="http://schemas.microsoft.com/office/powerpoint/2010/main" val="106060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code synchronized correctly?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7867" y="1485406"/>
            <a:ext cx="4028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dirty="0"/>
              <a:t>Yes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/>
              <a:t>No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1485406"/>
            <a:ext cx="566057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withdraw(account, amount) 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bool success = false;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while(!success)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{</a:t>
            </a:r>
          </a:p>
          <a:p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     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balance =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get_balance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(account);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new_balance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= balance - amount;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     success = CAS(balance, &amp;account-&gt;balance,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                               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new_balance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}</a:t>
            </a:r>
            <a:r>
              <a:rPr lang="en-US" sz="1400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   return balance;</a:t>
            </a:r>
          </a:p>
          <a:p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pic>
        <p:nvPicPr>
          <p:cNvPr id="3" name="Graphic 2" descr="Pencil">
            <a:extLst>
              <a:ext uri="{FF2B5EF4-FFF2-40B4-BE49-F238E27FC236}">
                <a16:creationId xmlns:a16="http://schemas.microsoft.com/office/drawing/2014/main" id="{F520D25B-A35D-8EF9-CA5B-086FB036A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3131" y="59535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nchronization" id="{73E6C3EE-38BA-6A4A-A81D-6B84F2E8A9FA}" vid="{065FA9A9-F423-8142-B743-7B0AC94C39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cpen331</Template>
  <TotalTime>54264</TotalTime>
  <Words>1809</Words>
  <Application>Microsoft Macintosh PowerPoint</Application>
  <PresentationFormat>Widescreen</PresentationFormat>
  <Paragraphs>312</Paragraphs>
  <Slides>24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Rounded MT Bold</vt:lpstr>
      <vt:lpstr>Calibri</vt:lpstr>
      <vt:lpstr>Courier</vt:lpstr>
      <vt:lpstr>Helvetica</vt:lpstr>
      <vt:lpstr>Office Theme</vt:lpstr>
      <vt:lpstr>Synchronization Patterns</vt:lpstr>
      <vt:lpstr>Synchronization Patterns</vt:lpstr>
      <vt:lpstr>We will look at the following patterns</vt:lpstr>
      <vt:lpstr>Simple Mutual Exclusion</vt:lpstr>
      <vt:lpstr>Simple Mutual Exclusion</vt:lpstr>
      <vt:lpstr>Which statements are true?</vt:lpstr>
      <vt:lpstr>Using Atomic Instructions for Mutual Exclusion</vt:lpstr>
      <vt:lpstr>Using Atomic Instructions for Mutual Exclusion</vt:lpstr>
      <vt:lpstr>Is this code synchronized correctly? </vt:lpstr>
      <vt:lpstr>Is this code synchronized correctly? </vt:lpstr>
      <vt:lpstr>Typical Use of CAS</vt:lpstr>
      <vt:lpstr>Eliding synchronization in simple cases</vt:lpstr>
      <vt:lpstr>Treacherous Shared Counters</vt:lpstr>
      <vt:lpstr>Eliding Synchronization</vt:lpstr>
      <vt:lpstr>Are counters such a bid deal? </vt:lpstr>
      <vt:lpstr>Why is there such a huge performance impact? </vt:lpstr>
      <vt:lpstr>We will look at the following patterns</vt:lpstr>
      <vt:lpstr>Data-Centric Locking</vt:lpstr>
      <vt:lpstr>Deadlock potential </vt:lpstr>
      <vt:lpstr>Locking multiple items in arbitrary order? </vt:lpstr>
      <vt:lpstr>So you have to lock multiple items…</vt:lpstr>
      <vt:lpstr>We will look at the following patterns</vt:lpstr>
      <vt:lpstr>Example: Keeping track of files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Patterns</dc:title>
  <dc:creator>Microsoft Office User</dc:creator>
  <cp:lastModifiedBy>Microsoft Office User</cp:lastModifiedBy>
  <cp:revision>69</cp:revision>
  <cp:lastPrinted>2023-09-21T20:44:40Z</cp:lastPrinted>
  <dcterms:created xsi:type="dcterms:W3CDTF">2015-12-21T18:50:54Z</dcterms:created>
  <dcterms:modified xsi:type="dcterms:W3CDTF">2023-09-28T23:58:43Z</dcterms:modified>
</cp:coreProperties>
</file>