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63" r:id="rId9"/>
    <p:sldId id="265" r:id="rId10"/>
    <p:sldId id="282" r:id="rId11"/>
    <p:sldId id="25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7" r:id="rId21"/>
    <p:sldId id="275" r:id="rId22"/>
    <p:sldId id="279" r:id="rId23"/>
    <p:sldId id="278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BEB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86148"/>
  </p:normalViewPr>
  <p:slideViewPr>
    <p:cSldViewPr snapToGrid="0" snapToObjects="1">
      <p:cViewPr>
        <p:scale>
          <a:sx n="80" d="100"/>
          <a:sy n="80" d="100"/>
        </p:scale>
        <p:origin x="9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5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microsoft.com/office/2007/relationships/hdphoto" Target="../media/hdphoto1.wdp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Scheduling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How could such a simple thing could possibly be so complicated?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677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CPEN 331, UBC</a:t>
            </a:r>
          </a:p>
          <a:p>
            <a:r>
              <a:rPr lang="en-US" dirty="0" smtClean="0"/>
              <a:t>Alexandra </a:t>
            </a:r>
            <a:r>
              <a:rPr lang="en-US" dirty="0" err="1" smtClean="0"/>
              <a:t>Fedorova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18565" y="2622176"/>
            <a:ext cx="5795682" cy="40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1031684" y="1311842"/>
            <a:ext cx="263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System software and hardware</a:t>
            </a:r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8565" y="2783543"/>
            <a:ext cx="0" cy="3899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1032800" y="4579477"/>
            <a:ext cx="263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time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94551" y="193637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0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50851" y="1149721"/>
            <a:ext cx="4096871" cy="786654"/>
            <a:chOff x="3224310" y="336176"/>
            <a:chExt cx="4096871" cy="786654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3227294" y="336176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27294" y="1109382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224310" y="336177"/>
              <a:ext cx="2984" cy="786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7254697" y="1284191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41628" y="1290914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25938" y="1284190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310248" y="1290914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53731" y="1290913"/>
            <a:ext cx="540000" cy="54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38510" y="192292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78844" y="193637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322803" y="192292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53989" y="0"/>
            <a:ext cx="34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DDDDD"/>
                </a:solidFill>
              </a:rPr>
              <a:t>HARDWARE</a:t>
            </a:r>
            <a:endParaRPr lang="en-US" b="1" dirty="0">
              <a:solidFill>
                <a:srgbClr val="DDDDD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54697" y="4419"/>
            <a:ext cx="34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DDDDD"/>
                </a:solidFill>
              </a:rPr>
              <a:t>SOFTWARE</a:t>
            </a:r>
            <a:endParaRPr lang="en-US" b="1" dirty="0">
              <a:solidFill>
                <a:srgbClr val="DDDDD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97111" y="666094"/>
            <a:ext cx="296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Scheduling </a:t>
            </a:r>
            <a:r>
              <a:rPr lang="en-US" b="1" dirty="0" err="1" smtClean="0"/>
              <a:t>runqueue</a:t>
            </a:r>
            <a:endParaRPr lang="en-US" b="1" dirty="0"/>
          </a:p>
        </p:txBody>
      </p:sp>
      <p:sp>
        <p:nvSpPr>
          <p:cNvPr id="55" name="Right Brace 54"/>
          <p:cNvSpPr/>
          <p:nvPr/>
        </p:nvSpPr>
        <p:spPr>
          <a:xfrm>
            <a:off x="6008603" y="2689412"/>
            <a:ext cx="405644" cy="1452281"/>
          </a:xfrm>
          <a:prstGeom prst="rightBrace">
            <a:avLst>
              <a:gd name="adj1" fmla="val 4811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5998242" y="3230886"/>
            <a:ext cx="1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timeslice</a:t>
            </a:r>
            <a:endParaRPr lang="en-US" dirty="0"/>
          </a:p>
        </p:txBody>
      </p:sp>
      <p:sp>
        <p:nvSpPr>
          <p:cNvPr id="33" name="Right Brace 32"/>
          <p:cNvSpPr/>
          <p:nvPr/>
        </p:nvSpPr>
        <p:spPr>
          <a:xfrm>
            <a:off x="5981709" y="4518207"/>
            <a:ext cx="405644" cy="1452281"/>
          </a:xfrm>
          <a:prstGeom prst="rightBrace">
            <a:avLst>
              <a:gd name="adj1" fmla="val 4811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5971348" y="5059681"/>
            <a:ext cx="1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timeslice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23454" y="4141693"/>
            <a:ext cx="181511" cy="376511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13" idx="0"/>
          </p:cNvCxnSpPr>
          <p:nvPr/>
        </p:nvCxnSpPr>
        <p:spPr>
          <a:xfrm flipV="1">
            <a:off x="1537451" y="1398494"/>
            <a:ext cx="5441573" cy="537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</p:cNvCxnSpPr>
          <p:nvPr/>
        </p:nvCxnSpPr>
        <p:spPr>
          <a:xfrm flipV="1">
            <a:off x="2881410" y="1492624"/>
            <a:ext cx="4097614" cy="430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1" idx="0"/>
          </p:cNvCxnSpPr>
          <p:nvPr/>
        </p:nvCxnSpPr>
        <p:spPr>
          <a:xfrm flipV="1">
            <a:off x="4321744" y="1600200"/>
            <a:ext cx="2657280" cy="336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2" idx="0"/>
          </p:cNvCxnSpPr>
          <p:nvPr/>
        </p:nvCxnSpPr>
        <p:spPr>
          <a:xfrm flipV="1">
            <a:off x="5665703" y="1707776"/>
            <a:ext cx="1313321" cy="215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47754" y="598857"/>
            <a:ext cx="513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ALL CORES ACCESS A SINGLE RUNQUEUE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65624" y="1035426"/>
            <a:ext cx="495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Can you think of any problems with that?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150851" y="3186943"/>
            <a:ext cx="4096871" cy="786654"/>
            <a:chOff x="3224310" y="336176"/>
            <a:chExt cx="4096871" cy="786654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3227294" y="336176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227294" y="1109382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3224310" y="336177"/>
              <a:ext cx="2984" cy="786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7254697" y="3321413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941628" y="3328136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625938" y="3321412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9310248" y="3328136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953731" y="3328135"/>
            <a:ext cx="540000" cy="54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7150851" y="4106819"/>
            <a:ext cx="4096871" cy="786654"/>
            <a:chOff x="3224310" y="336176"/>
            <a:chExt cx="4096871" cy="786654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3227294" y="336176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227294" y="1109382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3224310" y="336177"/>
              <a:ext cx="2984" cy="786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/>
          <p:cNvSpPr/>
          <p:nvPr/>
        </p:nvSpPr>
        <p:spPr>
          <a:xfrm>
            <a:off x="7254697" y="4241289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941628" y="4248012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625938" y="4241288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9310248" y="4248012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9953731" y="4248011"/>
            <a:ext cx="540000" cy="54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7150851" y="4985486"/>
            <a:ext cx="4096871" cy="786654"/>
            <a:chOff x="3224310" y="336176"/>
            <a:chExt cx="4096871" cy="786654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3227294" y="336176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227294" y="1109382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3224310" y="336177"/>
              <a:ext cx="2984" cy="786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Oval 80"/>
          <p:cNvSpPr/>
          <p:nvPr/>
        </p:nvSpPr>
        <p:spPr>
          <a:xfrm>
            <a:off x="7254697" y="5119956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941628" y="5126679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625938" y="5119955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310248" y="5126679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953731" y="5126678"/>
            <a:ext cx="540000" cy="54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9165938" y="2028655"/>
            <a:ext cx="0" cy="685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043467" y="2714456"/>
            <a:ext cx="296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Multiple </a:t>
            </a:r>
            <a:r>
              <a:rPr lang="en-US" b="1" dirty="0" err="1" smtClean="0"/>
              <a:t>runqueues</a:t>
            </a:r>
            <a:endParaRPr lang="en-US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961094" y="6090722"/>
            <a:ext cx="495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Can you think of any problems with that? </a:t>
            </a:r>
          </a:p>
        </p:txBody>
      </p:sp>
    </p:spTree>
    <p:extLst>
      <p:ext uri="{BB962C8B-B14F-4D97-AF65-F5344CB8AC3E}">
        <p14:creationId xmlns:p14="http://schemas.microsoft.com/office/powerpoint/2010/main" val="4116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63" grpId="0" animBg="1"/>
      <p:bldP spid="64" grpId="0" animBg="1"/>
      <p:bldP spid="65" grpId="0" animBg="1"/>
      <p:bldP spid="66" grpId="0" animBg="1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18565" y="2622176"/>
            <a:ext cx="5795682" cy="40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1031684" y="1311842"/>
            <a:ext cx="263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System software and hardware</a:t>
            </a:r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8565" y="2783543"/>
            <a:ext cx="0" cy="3899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1032800" y="4579477"/>
            <a:ext cx="263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time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94551" y="193637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0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50851" y="1149721"/>
            <a:ext cx="4096871" cy="786654"/>
            <a:chOff x="3224310" y="336176"/>
            <a:chExt cx="4096871" cy="786654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3227294" y="336176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27294" y="1109382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224310" y="336177"/>
              <a:ext cx="2984" cy="786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7254697" y="1284191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41628" y="1290914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25938" y="1284190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310248" y="1290914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53731" y="1290913"/>
            <a:ext cx="540000" cy="54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38510" y="192292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78844" y="193637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322803" y="192292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53989" y="0"/>
            <a:ext cx="34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DDDDD"/>
                </a:solidFill>
              </a:rPr>
              <a:t>HARDWARE</a:t>
            </a:r>
            <a:endParaRPr lang="en-US" b="1" dirty="0">
              <a:solidFill>
                <a:srgbClr val="DDDDD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54697" y="4419"/>
            <a:ext cx="34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DDDDD"/>
                </a:solidFill>
              </a:rPr>
              <a:t>SOFTWARE</a:t>
            </a:r>
            <a:endParaRPr lang="en-US" b="1" dirty="0">
              <a:solidFill>
                <a:srgbClr val="DDDDD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1421" y="652644"/>
            <a:ext cx="296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Scheduling </a:t>
            </a:r>
            <a:r>
              <a:rPr lang="en-US" b="1" dirty="0" err="1" smtClean="0"/>
              <a:t>runqueue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261485" y="3046221"/>
            <a:ext cx="15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Tasks (threads)</a:t>
            </a:r>
            <a:endParaRPr lang="en-US"/>
          </a:p>
        </p:txBody>
      </p:sp>
      <p:cxnSp>
        <p:nvCxnSpPr>
          <p:cNvPr id="42" name="Straight Arrow Connector 41"/>
          <p:cNvCxnSpPr>
            <a:stCxn id="40" idx="0"/>
          </p:cNvCxnSpPr>
          <p:nvPr/>
        </p:nvCxnSpPr>
        <p:spPr>
          <a:xfrm flipH="1" flipV="1">
            <a:off x="7524697" y="2043953"/>
            <a:ext cx="2535685" cy="1002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0"/>
          </p:cNvCxnSpPr>
          <p:nvPr/>
        </p:nvCxnSpPr>
        <p:spPr>
          <a:xfrm flipH="1" flipV="1">
            <a:off x="8310283" y="1990165"/>
            <a:ext cx="1750099" cy="1056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0"/>
          </p:cNvCxnSpPr>
          <p:nvPr/>
        </p:nvCxnSpPr>
        <p:spPr>
          <a:xfrm flipH="1" flipV="1">
            <a:off x="8965031" y="1990163"/>
            <a:ext cx="1095351" cy="1056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</p:cNvCxnSpPr>
          <p:nvPr/>
        </p:nvCxnSpPr>
        <p:spPr>
          <a:xfrm flipH="1" flipV="1">
            <a:off x="9580249" y="1990163"/>
            <a:ext cx="480133" cy="1056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0"/>
          </p:cNvCxnSpPr>
          <p:nvPr/>
        </p:nvCxnSpPr>
        <p:spPr>
          <a:xfrm flipV="1">
            <a:off x="10060382" y="1990163"/>
            <a:ext cx="163349" cy="1056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Brace 54"/>
          <p:cNvSpPr/>
          <p:nvPr/>
        </p:nvSpPr>
        <p:spPr>
          <a:xfrm>
            <a:off x="6008603" y="2689412"/>
            <a:ext cx="405644" cy="1452281"/>
          </a:xfrm>
          <a:prstGeom prst="rightBrace">
            <a:avLst>
              <a:gd name="adj1" fmla="val 4811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5998242" y="3230886"/>
            <a:ext cx="1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timeslice</a:t>
            </a:r>
            <a:endParaRPr lang="en-US" dirty="0"/>
          </a:p>
        </p:txBody>
      </p:sp>
      <p:sp>
        <p:nvSpPr>
          <p:cNvPr id="33" name="Right Brace 32"/>
          <p:cNvSpPr/>
          <p:nvPr/>
        </p:nvSpPr>
        <p:spPr>
          <a:xfrm>
            <a:off x="5981709" y="4518207"/>
            <a:ext cx="405644" cy="1452281"/>
          </a:xfrm>
          <a:prstGeom prst="rightBrace">
            <a:avLst>
              <a:gd name="adj1" fmla="val 4811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5971348" y="5059681"/>
            <a:ext cx="1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timeslice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23454" y="4141693"/>
            <a:ext cx="181511" cy="376511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50851" y="4006782"/>
            <a:ext cx="144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</a:t>
            </a:r>
            <a:r>
              <a:rPr lang="en-US" smtClean="0"/>
              <a:t>ontext </a:t>
            </a:r>
            <a:r>
              <a:rPr lang="en-US" dirty="0" smtClean="0"/>
              <a:t>switch time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" idx="1"/>
            <a:endCxn id="2" idx="3"/>
          </p:cNvCxnSpPr>
          <p:nvPr/>
        </p:nvCxnSpPr>
        <p:spPr>
          <a:xfrm flipH="1">
            <a:off x="6104965" y="4329948"/>
            <a:ext cx="10458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5399" y="240250"/>
            <a:ext cx="4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Does it matter on which core to run a thread?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94551" y="1586753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546112" y="1593476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967218" y="1577914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367166" y="1577913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94551" y="1243156"/>
            <a:ext cx="2037361" cy="2588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hared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964541" y="1233416"/>
            <a:ext cx="2037361" cy="2588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hared cache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48" y="51444"/>
            <a:ext cx="1534810" cy="1158782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1247323" y="1953183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09525" y="1943818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5143" y="3757748"/>
            <a:ext cx="2552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Threads running on cores that share a cache </a:t>
            </a:r>
            <a:r>
              <a:rPr lang="en-US" b="1" i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may</a:t>
            </a:r>
            <a:r>
              <a:rPr 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compete for the cache and various hardware queues.</a:t>
            </a:r>
          </a:p>
          <a:p>
            <a:pPr algn="ctr"/>
            <a:endParaRPr lang="en-US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Or they may share data in caches!</a:t>
            </a:r>
          </a:p>
        </p:txBody>
      </p:sp>
      <p:cxnSp>
        <p:nvCxnSpPr>
          <p:cNvPr id="54" name="Straight Arrow Connector 53"/>
          <p:cNvCxnSpPr>
            <a:stCxn id="4" idx="0"/>
            <a:endCxn id="13" idx="2"/>
          </p:cNvCxnSpPr>
          <p:nvPr/>
        </p:nvCxnSpPr>
        <p:spPr>
          <a:xfrm flipH="1" flipV="1">
            <a:off x="1537451" y="2514598"/>
            <a:ext cx="704040" cy="1243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" idx="0"/>
            <a:endCxn id="30" idx="2"/>
          </p:cNvCxnSpPr>
          <p:nvPr/>
        </p:nvCxnSpPr>
        <p:spPr>
          <a:xfrm flipV="1">
            <a:off x="2241491" y="2501149"/>
            <a:ext cx="639919" cy="1256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383454" y="1942037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716157" y="3771197"/>
            <a:ext cx="2193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A thread processing network packets is better off running close to the network card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5006109" y="2514598"/>
            <a:ext cx="639919" cy="1256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1" grpId="0" animBg="1"/>
      <p:bldP spid="48" grpId="0" animBg="1"/>
      <p:bldP spid="50" grpId="0" animBg="1"/>
      <p:bldP spid="51" grpId="0" animBg="1"/>
      <p:bldP spid="12" grpId="0" animBg="1"/>
      <p:bldP spid="53" grpId="0" animBg="1"/>
      <p:bldP spid="44" grpId="0" animBg="1"/>
      <p:bldP spid="45" grpId="0" animBg="1"/>
      <p:bldP spid="4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for shared resources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79399" y="233978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0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23358" y="232633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63692" y="233978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7651" y="232633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9399" y="1990163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30960" y="1996886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2066" y="1981324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52014" y="1981323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9399" y="1646566"/>
            <a:ext cx="2037361" cy="2588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hared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49389" y="1636826"/>
            <a:ext cx="2037361" cy="2588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hared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91944" y="1888961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751892" y="1895684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722719" y="1888960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712998" y="1895684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07168" y="1478234"/>
            <a:ext cx="205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Threads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69819" y="2477079"/>
            <a:ext cx="8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soplex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4516" y="2477079"/>
            <a:ext cx="8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sphinx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58470" y="2477079"/>
            <a:ext cx="8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namd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45649" y="2477079"/>
            <a:ext cx="99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gamess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881" y="3213847"/>
            <a:ext cx="605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Experiment 1: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run each application alone on the machine</a:t>
            </a:r>
          </a:p>
        </p:txBody>
      </p:sp>
      <p:sp>
        <p:nvSpPr>
          <p:cNvPr id="24" name="Oval 23"/>
          <p:cNvSpPr/>
          <p:nvPr/>
        </p:nvSpPr>
        <p:spPr>
          <a:xfrm>
            <a:off x="1052299" y="3892467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49389" y="3913094"/>
            <a:ext cx="313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easure the running time</a:t>
            </a:r>
          </a:p>
        </p:txBody>
      </p:sp>
      <p:sp>
        <p:nvSpPr>
          <p:cNvPr id="26" name="Oval 25"/>
          <p:cNvSpPr/>
          <p:nvPr/>
        </p:nvSpPr>
        <p:spPr>
          <a:xfrm>
            <a:off x="1052299" y="4631342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49389" y="4612833"/>
            <a:ext cx="313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easure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the running time</a:t>
            </a:r>
          </a:p>
        </p:txBody>
      </p:sp>
      <p:sp>
        <p:nvSpPr>
          <p:cNvPr id="28" name="Oval 27"/>
          <p:cNvSpPr/>
          <p:nvPr/>
        </p:nvSpPr>
        <p:spPr>
          <a:xfrm>
            <a:off x="1052299" y="5378706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749389" y="5345696"/>
            <a:ext cx="313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easure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the running time</a:t>
            </a:r>
          </a:p>
        </p:txBody>
      </p:sp>
      <p:sp>
        <p:nvSpPr>
          <p:cNvPr id="30" name="Oval 29"/>
          <p:cNvSpPr/>
          <p:nvPr/>
        </p:nvSpPr>
        <p:spPr>
          <a:xfrm>
            <a:off x="1052299" y="6126070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49389" y="6134347"/>
            <a:ext cx="313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easure the running time</a:t>
            </a:r>
          </a:p>
        </p:txBody>
      </p:sp>
      <p:cxnSp>
        <p:nvCxnSpPr>
          <p:cNvPr id="32" name="Straight Arrow Connector 31"/>
          <p:cNvCxnSpPr>
            <a:endCxn id="32" idx="3"/>
          </p:cNvCxnSpPr>
          <p:nvPr/>
        </p:nvCxnSpPr>
        <p:spPr>
          <a:xfrm flipH="1">
            <a:off x="7116058" y="5205456"/>
            <a:ext cx="10458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57651" y="4986676"/>
            <a:ext cx="206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olo running time</a:t>
            </a:r>
          </a:p>
        </p:txBody>
      </p:sp>
      <p:sp>
        <p:nvSpPr>
          <p:cNvPr id="34" name="Right Brace 33"/>
          <p:cNvSpPr/>
          <p:nvPr/>
        </p:nvSpPr>
        <p:spPr>
          <a:xfrm>
            <a:off x="6565275" y="4002498"/>
            <a:ext cx="457201" cy="2405919"/>
          </a:xfrm>
          <a:prstGeom prst="rightBrace">
            <a:avLst>
              <a:gd name="adj1" fmla="val 4068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-37124" y="4767209"/>
            <a:ext cx="115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Run #2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3936" y="4027504"/>
            <a:ext cx="115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Run #1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13936" y="5468390"/>
            <a:ext cx="115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Run #3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6183216"/>
            <a:ext cx="115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Run #4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3" grpId="0"/>
      <p:bldP spid="34" grpId="0" animBg="1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for shared resources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79399" y="233978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0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23358" y="232633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63692" y="233978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7651" y="232633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9399" y="1990163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30960" y="1996886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2066" y="1981324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52014" y="1981323"/>
            <a:ext cx="685800" cy="237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cache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9399" y="1646566"/>
            <a:ext cx="2037361" cy="2588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hared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49389" y="1636826"/>
            <a:ext cx="2037361" cy="2588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hared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91944" y="1888961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751892" y="1895684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722719" y="1888960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712998" y="1895684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07168" y="1478234"/>
            <a:ext cx="205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Threads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69819" y="2477079"/>
            <a:ext cx="8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soplex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4516" y="2477079"/>
            <a:ext cx="8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sphinx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58470" y="2477079"/>
            <a:ext cx="8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namd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45649" y="2477079"/>
            <a:ext cx="99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gamess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881" y="3213847"/>
            <a:ext cx="723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Experiment 2: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run threads together</a:t>
            </a: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, co-scheduled in different ways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145124" y="3892467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96685" y="3879018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76675" y="3879018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90639" y="3879018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53487" y="4623961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09269" y="4622263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1936" y="4676694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85413" y="4649161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37124" y="4767209"/>
            <a:ext cx="115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Run #2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13936" y="4027504"/>
            <a:ext cx="115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Run #1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13936" y="5468390"/>
            <a:ext cx="115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Run #3</a:t>
            </a:r>
          </a:p>
        </p:txBody>
      </p:sp>
      <p:sp>
        <p:nvSpPr>
          <p:cNvPr id="44" name="Oval 43"/>
          <p:cNvSpPr/>
          <p:nvPr/>
        </p:nvSpPr>
        <p:spPr>
          <a:xfrm>
            <a:off x="3953487" y="5423334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09269" y="5421636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97705" y="5421636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45124" y="5500382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096000" y="3913037"/>
            <a:ext cx="313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easure the running time</a:t>
            </a:r>
            <a:br>
              <a:rPr lang="en-US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for each application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02115" y="4676694"/>
            <a:ext cx="313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easure the running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time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for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each application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33412" y="5454236"/>
            <a:ext cx="313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easure the running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time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for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each application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9525733" y="5029745"/>
            <a:ext cx="10458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667326" y="4810965"/>
            <a:ext cx="14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Contended running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time</a:t>
            </a:r>
          </a:p>
        </p:txBody>
      </p:sp>
      <p:sp>
        <p:nvSpPr>
          <p:cNvPr id="58" name="Right Brace 57"/>
          <p:cNvSpPr/>
          <p:nvPr/>
        </p:nvSpPr>
        <p:spPr>
          <a:xfrm>
            <a:off x="8974950" y="3826787"/>
            <a:ext cx="457201" cy="2213595"/>
          </a:xfrm>
          <a:prstGeom prst="rightBrace">
            <a:avLst>
              <a:gd name="adj1" fmla="val 4068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7881" y="6107256"/>
            <a:ext cx="111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BEST </a:t>
            </a:r>
            <a:r>
              <a:rPr lang="en-US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co-schedule: lowest average runtime for all apps. </a:t>
            </a:r>
          </a:p>
          <a:p>
            <a:r>
              <a:rPr lang="en-US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WORST co-schedule: highest average runtime for all apps.</a:t>
            </a:r>
          </a:p>
        </p:txBody>
      </p:sp>
    </p:spTree>
    <p:extLst>
      <p:ext uri="{BB962C8B-B14F-4D97-AF65-F5344CB8AC3E}">
        <p14:creationId xmlns:p14="http://schemas.microsoft.com/office/powerpoint/2010/main" val="7555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4" grpId="0" animBg="1"/>
      <p:bldP spid="45" grpId="0" animBg="1"/>
      <p:bldP spid="46" grpId="0" animBg="1"/>
      <p:bldP spid="47" grpId="0" animBg="1"/>
      <p:bldP spid="52" grpId="0"/>
      <p:bldP spid="53" grpId="0"/>
      <p:bldP spid="54" grpId="0"/>
      <p:bldP spid="5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slowdown in co-scheduled runs?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2544"/>
            <a:ext cx="7061200" cy="372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9835" y="2270252"/>
            <a:ext cx="5553636" cy="295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387353" y="1513481"/>
            <a:ext cx="3334871" cy="510988"/>
          </a:xfrm>
          <a:prstGeom prst="wedgeRoundRectCallout">
            <a:avLst>
              <a:gd name="adj1" fmla="val -73318"/>
              <a:gd name="adj2" fmla="val 1836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BEST co-schedule: lowest average runtime for all apps.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373471" y="2270252"/>
            <a:ext cx="3334871" cy="510988"/>
          </a:xfrm>
          <a:prstGeom prst="wedgeRoundRectCallout">
            <a:avLst>
              <a:gd name="adj1" fmla="val -94689"/>
              <a:gd name="adj2" fmla="val 13104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WORST co-schedule: highest average runtime for all apps</a:t>
            </a:r>
            <a:r>
              <a:rPr lang="en-US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096090" y="1281165"/>
            <a:ext cx="3358225" cy="989087"/>
          </a:xfrm>
          <a:prstGeom prst="wedgeRoundRectCallout">
            <a:avLst>
              <a:gd name="adj1" fmla="val -75229"/>
              <a:gd name="adj2" fmla="val 993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How much slower the app runs when </a:t>
            </a:r>
            <a:r>
              <a:rPr lang="en-US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contending compared to running alone</a:t>
            </a:r>
            <a:endParaRPr lang="en-US" dirty="0">
              <a:solidFill>
                <a:srgbClr val="7030A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564" y="253997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Which cores run your threads</a:t>
            </a:r>
            <a:br>
              <a:rPr lang="en-US" dirty="0" smtClean="0"/>
            </a:br>
            <a:r>
              <a:rPr lang="en-US" dirty="0" smtClean="0"/>
              <a:t>really matters!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meantime… the rebirth of NUMA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Non-Uniform Memory Access architecture</a:t>
            </a:r>
          </a:p>
          <a:p>
            <a:r>
              <a:rPr lang="en-US" dirty="0" smtClean="0"/>
              <a:t>Was invented in 1990s</a:t>
            </a:r>
          </a:p>
          <a:p>
            <a:r>
              <a:rPr lang="en-US" dirty="0" smtClean="0"/>
              <a:t>Rebirth in the multicore world around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219256" cy="972026"/>
          </a:xfrm>
        </p:spPr>
        <p:txBody>
          <a:bodyPr/>
          <a:lstStyle/>
          <a:p>
            <a:pPr algn="ctr"/>
            <a:r>
              <a:rPr lang="en-US" dirty="0" smtClean="0"/>
              <a:t>A NUMA System</a:t>
            </a:r>
            <a:endParaRPr lang="en-CA" dirty="0"/>
          </a:p>
        </p:txBody>
      </p:sp>
      <p:pic>
        <p:nvPicPr>
          <p:cNvPr id="6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159" y="4143436"/>
            <a:ext cx="1224136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69631" y="4629305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587159" y="1812286"/>
            <a:ext cx="1754534" cy="1667054"/>
            <a:chOff x="4079776" y="1812286"/>
            <a:chExt cx="1754534" cy="1667054"/>
          </a:xfrm>
        </p:grpSpPr>
        <p:pic>
          <p:nvPicPr>
            <p:cNvPr id="4" name="Picture 2" descr="http://us.cdn1.123rf.com/168nwm/spectral/spectral1112/spectral111200062/11546067-3d-rendered-illustration-six-core-cpu-isolated-on-whit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776" y="1812286"/>
              <a:ext cx="12001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hip Clip Art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781668" y="2325048"/>
              <a:ext cx="1423948" cy="62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664000" y="3351348"/>
              <a:ext cx="170310" cy="1279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+mj-lt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71335" y="4087452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79447" y="1816230"/>
            <a:ext cx="1704206" cy="1663110"/>
            <a:chOff x="6672064" y="1816230"/>
            <a:chExt cx="1704206" cy="1663110"/>
          </a:xfrm>
        </p:grpSpPr>
        <p:pic>
          <p:nvPicPr>
            <p:cNvPr id="5" name="Picture 2" descr="http://us.cdn1.123rf.com/168nwm/spectral/spectral1112/spectral111200062/11546067-3d-rendered-illustration-six-core-cpu-isolated-on-whit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120" y="1816230"/>
              <a:ext cx="12001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hip Clip Art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74416" y="2325049"/>
              <a:ext cx="1423948" cy="62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672064" y="3351348"/>
              <a:ext cx="170310" cy="1279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79447" y="4087452"/>
            <a:ext cx="1704206" cy="1656184"/>
            <a:chOff x="6672064" y="4087452"/>
            <a:chExt cx="1704206" cy="1656184"/>
          </a:xfrm>
        </p:grpSpPr>
        <p:pic>
          <p:nvPicPr>
            <p:cNvPr id="7" name="Picture 2" descr="http://us.cdn1.123rf.com/168nwm/spectral/spectral1112/spectral111200062/11546067-3d-rendered-illustration-six-core-cpu-isolated-on-whit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120" y="4143436"/>
              <a:ext cx="12001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hip Clip Art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74416" y="4629305"/>
              <a:ext cx="1423948" cy="62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672064" y="4087452"/>
              <a:ext cx="170310" cy="1279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+mj-lt"/>
              </a:endParaRPr>
            </a:p>
          </p:txBody>
        </p:sp>
      </p:grpSp>
      <p:cxnSp>
        <p:nvCxnSpPr>
          <p:cNvPr id="22" name="Straight Connector 21"/>
          <p:cNvCxnSpPr>
            <a:stCxn id="18" idx="2"/>
            <a:endCxn id="21" idx="0"/>
          </p:cNvCxnSpPr>
          <p:nvPr/>
        </p:nvCxnSpPr>
        <p:spPr>
          <a:xfrm>
            <a:off x="4256538" y="3479340"/>
            <a:ext cx="1008064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2"/>
            <a:endCxn id="19" idx="0"/>
          </p:cNvCxnSpPr>
          <p:nvPr/>
        </p:nvCxnSpPr>
        <p:spPr>
          <a:xfrm flipH="1">
            <a:off x="4256490" y="3479340"/>
            <a:ext cx="1008112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2"/>
            <a:endCxn id="19" idx="0"/>
          </p:cNvCxnSpPr>
          <p:nvPr/>
        </p:nvCxnSpPr>
        <p:spPr>
          <a:xfrm flipH="1">
            <a:off x="4256490" y="3479340"/>
            <a:ext cx="48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2"/>
            <a:endCxn id="21" idx="0"/>
          </p:cNvCxnSpPr>
          <p:nvPr/>
        </p:nvCxnSpPr>
        <p:spPr>
          <a:xfrm>
            <a:off x="5264602" y="3479340"/>
            <a:ext cx="0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3"/>
            <a:endCxn id="20" idx="1"/>
          </p:cNvCxnSpPr>
          <p:nvPr/>
        </p:nvCxnSpPr>
        <p:spPr>
          <a:xfrm>
            <a:off x="4341693" y="3415344"/>
            <a:ext cx="837754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3"/>
            <a:endCxn id="21" idx="1"/>
          </p:cNvCxnSpPr>
          <p:nvPr/>
        </p:nvCxnSpPr>
        <p:spPr>
          <a:xfrm>
            <a:off x="4341645" y="4151448"/>
            <a:ext cx="837802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151565" y="4143435"/>
            <a:ext cx="3190128" cy="1632181"/>
            <a:chOff x="1120182" y="3861046"/>
            <a:chExt cx="3190128" cy="1632181"/>
          </a:xfrm>
        </p:grpSpPr>
        <p:sp>
          <p:nvSpPr>
            <p:cNvPr id="62" name="Rectangle 61"/>
            <p:cNvSpPr/>
            <p:nvPr/>
          </p:nvSpPr>
          <p:spPr>
            <a:xfrm>
              <a:off x="2555776" y="3861046"/>
              <a:ext cx="1754534" cy="16321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20182" y="4763861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node</a:t>
              </a:r>
              <a:endParaRPr lang="en-CA" b="1" dirty="0">
                <a:latin typeface="+mj-lt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1779971" y="4700228"/>
              <a:ext cx="870370" cy="27138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2731175" y="5175560"/>
            <a:ext cx="504056" cy="480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59678" y="6015644"/>
            <a:ext cx="2096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+mj-lt"/>
              </a:rPr>
              <a:t>A CPU core</a:t>
            </a:r>
            <a:endParaRPr lang="en-US" b="1" dirty="0" smtClean="0">
              <a:latin typeface="+mj-lt"/>
            </a:endParaRPr>
          </a:p>
          <a:p>
            <a:pPr algn="ctr"/>
            <a:r>
              <a:rPr lang="en-US" b="1" dirty="0" smtClean="0">
                <a:latin typeface="+mj-lt"/>
              </a:rPr>
              <a:t>(caches not shown)</a:t>
            </a:r>
            <a:endParaRPr lang="en-CA" b="1" dirty="0">
              <a:latin typeface="+mj-lt"/>
            </a:endParaRPr>
          </a:p>
        </p:txBody>
      </p:sp>
      <p:cxnSp>
        <p:nvCxnSpPr>
          <p:cNvPr id="74" name="Straight Arrow Connector 73"/>
          <p:cNvCxnSpPr>
            <a:stCxn id="72" idx="0"/>
            <a:endCxn id="71" idx="2"/>
          </p:cNvCxnSpPr>
          <p:nvPr/>
        </p:nvCxnSpPr>
        <p:spPr>
          <a:xfrm flipH="1" flipV="1">
            <a:off x="2983203" y="5655605"/>
            <a:ext cx="224881" cy="36003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80" idx="0"/>
          </p:cNvCxnSpPr>
          <p:nvPr/>
        </p:nvCxnSpPr>
        <p:spPr>
          <a:xfrm flipH="1" flipV="1">
            <a:off x="4256491" y="5599926"/>
            <a:ext cx="717642" cy="54419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140166" y="6144123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m</a:t>
            </a:r>
            <a:r>
              <a:rPr lang="en-US" b="1" dirty="0" smtClean="0">
                <a:latin typeface="+mj-lt"/>
              </a:rPr>
              <a:t>ain 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memory</a:t>
            </a:r>
            <a:endParaRPr lang="en-CA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7648" y="97232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NUMA: </a:t>
            </a:r>
            <a:r>
              <a:rPr lang="en-US" sz="2400" u="sng" dirty="0">
                <a:latin typeface="+mj-lt"/>
              </a:rPr>
              <a:t>N</a:t>
            </a:r>
            <a:r>
              <a:rPr lang="en-US" sz="2400" dirty="0">
                <a:latin typeface="+mj-lt"/>
              </a:rPr>
              <a:t>on-</a:t>
            </a:r>
            <a:r>
              <a:rPr lang="en-US" sz="2400" u="sng" dirty="0">
                <a:latin typeface="+mj-lt"/>
              </a:rPr>
              <a:t>U</a:t>
            </a:r>
            <a:r>
              <a:rPr lang="en-US" sz="2400" dirty="0">
                <a:latin typeface="+mj-lt"/>
              </a:rPr>
              <a:t>niform </a:t>
            </a:r>
            <a:r>
              <a:rPr lang="en-US" sz="2400" u="sng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emory </a:t>
            </a:r>
            <a:r>
              <a:rPr lang="en-US" sz="2400" u="sng" dirty="0">
                <a:latin typeface="+mj-lt"/>
              </a:rPr>
              <a:t>A</a:t>
            </a:r>
            <a:r>
              <a:rPr lang="en-US" sz="2400" dirty="0">
                <a:latin typeface="+mj-lt"/>
              </a:rPr>
              <a:t>ccess latency</a:t>
            </a:r>
            <a:endParaRPr lang="en-CA" sz="24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66530" y="1927399"/>
            <a:ext cx="398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Multiple nodes connected via an interconnect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9742" y="3614001"/>
            <a:ext cx="173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interconnect</a:t>
            </a:r>
          </a:p>
        </p:txBody>
      </p:sp>
      <p:cxnSp>
        <p:nvCxnSpPr>
          <p:cNvPr id="41" name="Straight Arrow Connector 40"/>
          <p:cNvCxnSpPr>
            <a:stCxn id="31" idx="1"/>
          </p:cNvCxnSpPr>
          <p:nvPr/>
        </p:nvCxnSpPr>
        <p:spPr>
          <a:xfrm flipH="1" flipV="1">
            <a:off x="5327249" y="3614001"/>
            <a:ext cx="1342493" cy="18466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2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0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8949"/>
            <a:ext cx="10515600" cy="1325563"/>
          </a:xfrm>
        </p:spPr>
        <p:txBody>
          <a:bodyPr/>
          <a:lstStyle/>
          <a:p>
            <a:r>
              <a:rPr lang="en-US" dirty="0" smtClean="0"/>
              <a:t>How do NUMA systems make scheduling more complicated?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012844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016788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317100"/>
            <a:ext cx="1224136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317100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1668" y="2498712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2248" y="4802969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4416" y="2498713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4416" y="4802969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64000" y="3525012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3952" y="4261116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2064" y="3525012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2064" y="4261116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cxnSp>
        <p:nvCxnSpPr>
          <p:cNvPr id="14" name="Straight Connector 13"/>
          <p:cNvCxnSpPr>
            <a:stCxn id="10" idx="2"/>
            <a:endCxn id="13" idx="0"/>
          </p:cNvCxnSpPr>
          <p:nvPr/>
        </p:nvCxnSpPr>
        <p:spPr>
          <a:xfrm>
            <a:off x="5749155" y="3653004"/>
            <a:ext cx="1008064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2"/>
            <a:endCxn id="11" idx="0"/>
          </p:cNvCxnSpPr>
          <p:nvPr/>
        </p:nvCxnSpPr>
        <p:spPr>
          <a:xfrm flipH="1">
            <a:off x="5749107" y="3653004"/>
            <a:ext cx="1008112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2"/>
            <a:endCxn id="11" idx="0"/>
          </p:cNvCxnSpPr>
          <p:nvPr/>
        </p:nvCxnSpPr>
        <p:spPr>
          <a:xfrm flipH="1">
            <a:off x="5749107" y="3653004"/>
            <a:ext cx="48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  <a:endCxn id="13" idx="0"/>
          </p:cNvCxnSpPr>
          <p:nvPr/>
        </p:nvCxnSpPr>
        <p:spPr>
          <a:xfrm>
            <a:off x="6757219" y="3653004"/>
            <a:ext cx="0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3"/>
            <a:endCxn id="12" idx="1"/>
          </p:cNvCxnSpPr>
          <p:nvPr/>
        </p:nvCxnSpPr>
        <p:spPr>
          <a:xfrm>
            <a:off x="5834310" y="3589008"/>
            <a:ext cx="837754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3" idx="1"/>
          </p:cNvCxnSpPr>
          <p:nvPr/>
        </p:nvCxnSpPr>
        <p:spPr>
          <a:xfrm>
            <a:off x="5834262" y="4325112"/>
            <a:ext cx="837802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0" descr="Binary Data Clip Ar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2782452"/>
            <a:ext cx="515805" cy="7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11624" y="144072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+mj-lt"/>
              </a:rPr>
              <a:t>threads</a:t>
            </a:r>
            <a:endParaRPr lang="en-CA" sz="2400" dirty="0">
              <a:latin typeface="+mj-lt"/>
            </a:endParaRPr>
          </a:p>
        </p:txBody>
      </p:sp>
      <p:pic>
        <p:nvPicPr>
          <p:cNvPr id="32" name="Picture 10" descr="Binary Data Clip Art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76" y="1929836"/>
            <a:ext cx="407793" cy="5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15580" y="2073852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+mj-lt"/>
              </a:rPr>
              <a:t>data</a:t>
            </a:r>
            <a:endParaRPr lang="en-CA" sz="2400" dirty="0">
              <a:latin typeface="+mj-lt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775520" y="1436780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279576" y="1436780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4245600" y="2140852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742400" y="2140852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4245600" y="2614169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4742400" y="2614169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742400" y="3099951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cxnSp>
        <p:nvCxnSpPr>
          <p:cNvPr id="42" name="Elbow Connector 41"/>
          <p:cNvCxnSpPr>
            <a:endCxn id="6" idx="1"/>
          </p:cNvCxnSpPr>
          <p:nvPr/>
        </p:nvCxnSpPr>
        <p:spPr>
          <a:xfrm rot="5400000" flipH="1" flipV="1">
            <a:off x="4807983" y="3639453"/>
            <a:ext cx="800101" cy="571221"/>
          </a:xfrm>
          <a:prstGeom prst="bentConnector3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33432" y="3654100"/>
            <a:ext cx="15121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~300 cycles</a:t>
            </a:r>
          </a:p>
          <a:p>
            <a:r>
              <a:rPr lang="en-US" dirty="0"/>
              <a:t>no delays</a:t>
            </a:r>
            <a:endParaRPr lang="en-CA" dirty="0"/>
          </a:p>
        </p:txBody>
      </p:sp>
      <p:sp>
        <p:nvSpPr>
          <p:cNvPr id="55" name="Freeform 54"/>
          <p:cNvSpPr/>
          <p:nvPr/>
        </p:nvSpPr>
        <p:spPr>
          <a:xfrm>
            <a:off x="4426226" y="1879829"/>
            <a:ext cx="1097280" cy="214193"/>
          </a:xfrm>
          <a:custGeom>
            <a:avLst/>
            <a:gdLst>
              <a:gd name="connsiteX0" fmla="*/ 0 w 1097280"/>
              <a:gd name="connsiteY0" fmla="*/ 405517 h 405517"/>
              <a:gd name="connsiteX1" fmla="*/ 540689 w 1097280"/>
              <a:gd name="connsiteY1" fmla="*/ 0 h 405517"/>
              <a:gd name="connsiteX2" fmla="*/ 1097280 w 1097280"/>
              <a:gd name="connsiteY2" fmla="*/ 405517 h 40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405517">
                <a:moveTo>
                  <a:pt x="0" y="405517"/>
                </a:moveTo>
                <a:cubicBezTo>
                  <a:pt x="178904" y="202758"/>
                  <a:pt x="357809" y="0"/>
                  <a:pt x="540689" y="0"/>
                </a:cubicBezTo>
                <a:cubicBezTo>
                  <a:pt x="723569" y="0"/>
                  <a:pt x="910424" y="202758"/>
                  <a:pt x="1097280" y="405517"/>
                </a:cubicBezTo>
              </a:path>
            </a:pathLst>
          </a:custGeom>
          <a:noFill/>
          <a:ln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TextBox 55"/>
          <p:cNvSpPr txBox="1"/>
          <p:nvPr/>
        </p:nvSpPr>
        <p:spPr>
          <a:xfrm>
            <a:off x="5523506" y="1421638"/>
            <a:ext cx="15121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~200 cycles</a:t>
            </a:r>
          </a:p>
          <a:p>
            <a:r>
              <a:rPr lang="en-US" dirty="0"/>
              <a:t>no delays</a:t>
            </a:r>
            <a:endParaRPr lang="en-CA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78224" y="152718"/>
            <a:ext cx="10905564" cy="9720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Thread placement on NUMA systems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44 0.336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4" grpId="0"/>
      <p:bldP spid="55" grpId="0" animBg="1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18565" y="2622176"/>
            <a:ext cx="5795682" cy="40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1031684" y="1311842"/>
            <a:ext cx="263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System software and hardware</a:t>
            </a:r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8565" y="2783543"/>
            <a:ext cx="0" cy="3899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1032800" y="4579477"/>
            <a:ext cx="263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time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94551" y="193637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0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50851" y="1149721"/>
            <a:ext cx="4096871" cy="786654"/>
            <a:chOff x="3224310" y="336176"/>
            <a:chExt cx="4096871" cy="786654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3227294" y="336176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27294" y="1109382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224310" y="336177"/>
              <a:ext cx="2984" cy="786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7254697" y="1284191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41628" y="1290914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25938" y="1284190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310248" y="1290914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53731" y="1290913"/>
            <a:ext cx="540000" cy="54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38510" y="192292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78844" y="193637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322803" y="192292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53989" y="0"/>
            <a:ext cx="34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DDDDD"/>
                </a:solidFill>
              </a:rPr>
              <a:t>HARDWARE</a:t>
            </a:r>
            <a:endParaRPr lang="en-US" b="1" dirty="0">
              <a:solidFill>
                <a:srgbClr val="DDDDD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54697" y="4419"/>
            <a:ext cx="34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DDDDD"/>
                </a:solidFill>
              </a:rPr>
              <a:t>SOFTWARE</a:t>
            </a:r>
            <a:endParaRPr lang="en-US" b="1" dirty="0">
              <a:solidFill>
                <a:srgbClr val="DDDDD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1421" y="652644"/>
            <a:ext cx="296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Scheduling </a:t>
            </a:r>
            <a:r>
              <a:rPr lang="en-US" b="1" dirty="0" err="1" smtClean="0"/>
              <a:t>runqueue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261485" y="3046221"/>
            <a:ext cx="15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Tasks (threads)</a:t>
            </a:r>
            <a:endParaRPr lang="en-US"/>
          </a:p>
        </p:txBody>
      </p:sp>
      <p:cxnSp>
        <p:nvCxnSpPr>
          <p:cNvPr id="42" name="Straight Arrow Connector 41"/>
          <p:cNvCxnSpPr>
            <a:stCxn id="40" idx="0"/>
          </p:cNvCxnSpPr>
          <p:nvPr/>
        </p:nvCxnSpPr>
        <p:spPr>
          <a:xfrm flipH="1" flipV="1">
            <a:off x="7524697" y="2043953"/>
            <a:ext cx="2535685" cy="1002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0"/>
          </p:cNvCxnSpPr>
          <p:nvPr/>
        </p:nvCxnSpPr>
        <p:spPr>
          <a:xfrm flipH="1" flipV="1">
            <a:off x="8310283" y="1990165"/>
            <a:ext cx="1750099" cy="1056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0"/>
          </p:cNvCxnSpPr>
          <p:nvPr/>
        </p:nvCxnSpPr>
        <p:spPr>
          <a:xfrm flipH="1" flipV="1">
            <a:off x="8965031" y="1990163"/>
            <a:ext cx="1095351" cy="1056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</p:cNvCxnSpPr>
          <p:nvPr/>
        </p:nvCxnSpPr>
        <p:spPr>
          <a:xfrm flipH="1" flipV="1">
            <a:off x="9580249" y="1990163"/>
            <a:ext cx="480133" cy="1056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0"/>
          </p:cNvCxnSpPr>
          <p:nvPr/>
        </p:nvCxnSpPr>
        <p:spPr>
          <a:xfrm flipV="1">
            <a:off x="10060382" y="1990163"/>
            <a:ext cx="163349" cy="1056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Brace 54"/>
          <p:cNvSpPr/>
          <p:nvPr/>
        </p:nvSpPr>
        <p:spPr>
          <a:xfrm>
            <a:off x="6008603" y="2689412"/>
            <a:ext cx="405644" cy="1452281"/>
          </a:xfrm>
          <a:prstGeom prst="rightBrace">
            <a:avLst>
              <a:gd name="adj1" fmla="val 4811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5998242" y="3230886"/>
            <a:ext cx="1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timeslice</a:t>
            </a:r>
            <a:endParaRPr lang="en-US" dirty="0"/>
          </a:p>
        </p:txBody>
      </p:sp>
      <p:sp>
        <p:nvSpPr>
          <p:cNvPr id="33" name="Right Brace 32"/>
          <p:cNvSpPr/>
          <p:nvPr/>
        </p:nvSpPr>
        <p:spPr>
          <a:xfrm>
            <a:off x="5981709" y="4518207"/>
            <a:ext cx="405644" cy="1452281"/>
          </a:xfrm>
          <a:prstGeom prst="rightBrace">
            <a:avLst>
              <a:gd name="adj1" fmla="val 4811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5971348" y="5059681"/>
            <a:ext cx="1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timeslice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9115 0.21666 " pathEditMode="relative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-0.00093 L -0.43867 0.21666 " pathEditMode="relative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3.7037E-7 L -0.38112 0.21759 " pathEditMode="relative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93 L -0.32813 0.20879 " pathEditMode="relative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6 2.59259E-6 L -0.49844 0.21759 " pathEditMode="fixed" rAng="0" ptsTypes="AA">
                                      <p:cBhvr>
                                        <p:cTn id="42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22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93 L -0.71719 0.51551 " pathEditMode="relative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55" grpId="0" animBg="1"/>
      <p:bldP spid="56" grpId="0"/>
      <p:bldP spid="33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remote latency hurt performance? Let’s run an experiment!</a:t>
            </a:r>
            <a:endParaRPr lang="en-US" dirty="0"/>
          </a:p>
        </p:txBody>
      </p:sp>
      <p:pic>
        <p:nvPicPr>
          <p:cNvPr id="3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58" y="2308680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02" y="2312624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58" y="4612936"/>
            <a:ext cx="1224136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02" y="4612936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1950" y="2794548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2530" y="5098805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4698" y="2794549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4698" y="5098805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44282" y="3820848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4234" y="4556952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2346" y="3820848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2346" y="4556952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cxnSp>
        <p:nvCxnSpPr>
          <p:cNvPr id="15" name="Straight Connector 14"/>
          <p:cNvCxnSpPr>
            <a:stCxn id="11" idx="2"/>
            <a:endCxn id="14" idx="0"/>
          </p:cNvCxnSpPr>
          <p:nvPr/>
        </p:nvCxnSpPr>
        <p:spPr>
          <a:xfrm>
            <a:off x="2629437" y="3948840"/>
            <a:ext cx="1008064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2"/>
            <a:endCxn id="12" idx="0"/>
          </p:cNvCxnSpPr>
          <p:nvPr/>
        </p:nvCxnSpPr>
        <p:spPr>
          <a:xfrm flipH="1">
            <a:off x="2629389" y="3948840"/>
            <a:ext cx="1008112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2"/>
            <a:endCxn id="12" idx="0"/>
          </p:cNvCxnSpPr>
          <p:nvPr/>
        </p:nvCxnSpPr>
        <p:spPr>
          <a:xfrm flipH="1">
            <a:off x="2629389" y="3948840"/>
            <a:ext cx="48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14" idx="0"/>
          </p:cNvCxnSpPr>
          <p:nvPr/>
        </p:nvCxnSpPr>
        <p:spPr>
          <a:xfrm>
            <a:off x="3637501" y="3948840"/>
            <a:ext cx="0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3" idx="1"/>
          </p:cNvCxnSpPr>
          <p:nvPr/>
        </p:nvCxnSpPr>
        <p:spPr>
          <a:xfrm>
            <a:off x="2714592" y="3884844"/>
            <a:ext cx="837754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4" idx="1"/>
          </p:cNvCxnSpPr>
          <p:nvPr/>
        </p:nvCxnSpPr>
        <p:spPr>
          <a:xfrm>
            <a:off x="2714544" y="4620948"/>
            <a:ext cx="837802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 descr="Binary Data Clip Ar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79" y="3078288"/>
            <a:ext cx="515805" cy="7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622682" y="3395787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pic>
        <p:nvPicPr>
          <p:cNvPr id="28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88" y="2308680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32" y="2312624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88" y="4612936"/>
            <a:ext cx="1224136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32" y="4612936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71080" y="2794548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51660" y="5098805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63828" y="2794549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hip Clip 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63828" y="5098805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8353412" y="3820848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53364" y="4556952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61476" y="3820848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361476" y="4556952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cxnSp>
        <p:nvCxnSpPr>
          <p:cNvPr id="40" name="Straight Connector 39"/>
          <p:cNvCxnSpPr>
            <a:stCxn id="36" idx="2"/>
            <a:endCxn id="39" idx="0"/>
          </p:cNvCxnSpPr>
          <p:nvPr/>
        </p:nvCxnSpPr>
        <p:spPr>
          <a:xfrm>
            <a:off x="8438567" y="3948840"/>
            <a:ext cx="1008064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2"/>
            <a:endCxn id="37" idx="0"/>
          </p:cNvCxnSpPr>
          <p:nvPr/>
        </p:nvCxnSpPr>
        <p:spPr>
          <a:xfrm flipH="1">
            <a:off x="8438519" y="3948840"/>
            <a:ext cx="1008112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2"/>
            <a:endCxn id="37" idx="0"/>
          </p:cNvCxnSpPr>
          <p:nvPr/>
        </p:nvCxnSpPr>
        <p:spPr>
          <a:xfrm flipH="1">
            <a:off x="8438519" y="3948840"/>
            <a:ext cx="48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8" idx="2"/>
            <a:endCxn id="39" idx="0"/>
          </p:cNvCxnSpPr>
          <p:nvPr/>
        </p:nvCxnSpPr>
        <p:spPr>
          <a:xfrm>
            <a:off x="9446631" y="3948840"/>
            <a:ext cx="0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3"/>
            <a:endCxn id="38" idx="1"/>
          </p:cNvCxnSpPr>
          <p:nvPr/>
        </p:nvCxnSpPr>
        <p:spPr>
          <a:xfrm>
            <a:off x="8523722" y="3884844"/>
            <a:ext cx="837754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3"/>
            <a:endCxn id="39" idx="1"/>
          </p:cNvCxnSpPr>
          <p:nvPr/>
        </p:nvCxnSpPr>
        <p:spPr>
          <a:xfrm>
            <a:off x="8523674" y="4620948"/>
            <a:ext cx="837802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0" descr="Binary Data Clip Ar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09" y="3078288"/>
            <a:ext cx="515805" cy="7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7444954" y="4752981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cxnSp>
        <p:nvCxnSpPr>
          <p:cNvPr id="52" name="Elbow Connector 51"/>
          <p:cNvCxnSpPr>
            <a:endCxn id="32" idx="1"/>
          </p:cNvCxnSpPr>
          <p:nvPr/>
        </p:nvCxnSpPr>
        <p:spPr>
          <a:xfrm rot="5400000" flipH="1" flipV="1">
            <a:off x="7497395" y="3935289"/>
            <a:ext cx="800101" cy="571221"/>
          </a:xfrm>
          <a:prstGeom prst="bentConnector3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416739" y="1871539"/>
            <a:ext cx="343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Experiment 1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: all data is local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16174" y="1859141"/>
            <a:ext cx="365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Experiment 2</a:t>
            </a: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all data is remote</a:t>
            </a:r>
          </a:p>
        </p:txBody>
      </p:sp>
    </p:spTree>
    <p:extLst>
      <p:ext uri="{BB962C8B-B14F-4D97-AF65-F5344CB8AC3E}">
        <p14:creationId xmlns:p14="http://schemas.microsoft.com/office/powerpoint/2010/main" val="9156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How much worse do we run when all data is remote?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988840"/>
            <a:ext cx="85689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927648" y="4149080"/>
            <a:ext cx="68407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72064" y="2854678"/>
            <a:ext cx="29878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+mj-lt"/>
              </a:rPr>
              <a:t>&lt;20% performance </a:t>
            </a:r>
            <a:br>
              <a:rPr lang="en-CA" dirty="0">
                <a:latin typeface="+mj-lt"/>
              </a:rPr>
            </a:br>
            <a:r>
              <a:rPr lang="en-CA" dirty="0">
                <a:latin typeface="+mj-lt"/>
              </a:rPr>
              <a:t>impact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612" y="5539188"/>
            <a:ext cx="2442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How much worse we run when all data is remote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1320053" y="3913094"/>
            <a:ext cx="629771" cy="162609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49388" y="1948811"/>
            <a:ext cx="62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The scheduler must place threads close to their data!</a:t>
            </a:r>
          </a:p>
        </p:txBody>
      </p:sp>
    </p:spTree>
    <p:extLst>
      <p:ext uri="{BB962C8B-B14F-4D97-AF65-F5344CB8AC3E}">
        <p14:creationId xmlns:p14="http://schemas.microsoft.com/office/powerpoint/2010/main" val="20621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989319"/>
            <a:ext cx="10515600" cy="46094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But wait, it gets even worse!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156860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ip Clip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1668" y="2642728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63952" y="4405132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2064" y="3669028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cxnSp>
        <p:nvCxnSpPr>
          <p:cNvPr id="14" name="Straight Connector 13"/>
          <p:cNvCxnSpPr>
            <a:stCxn id="10" idx="2"/>
            <a:endCxn id="13" idx="0"/>
          </p:cNvCxnSpPr>
          <p:nvPr/>
        </p:nvCxnSpPr>
        <p:spPr>
          <a:xfrm>
            <a:off x="5749155" y="3797020"/>
            <a:ext cx="1008064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2"/>
            <a:endCxn id="11" idx="0"/>
          </p:cNvCxnSpPr>
          <p:nvPr/>
        </p:nvCxnSpPr>
        <p:spPr>
          <a:xfrm flipH="1">
            <a:off x="5749107" y="3797020"/>
            <a:ext cx="1008112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2"/>
            <a:endCxn id="11" idx="0"/>
          </p:cNvCxnSpPr>
          <p:nvPr/>
        </p:nvCxnSpPr>
        <p:spPr>
          <a:xfrm flipH="1">
            <a:off x="5749107" y="3797020"/>
            <a:ext cx="48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  <a:endCxn id="13" idx="0"/>
          </p:cNvCxnSpPr>
          <p:nvPr/>
        </p:nvCxnSpPr>
        <p:spPr>
          <a:xfrm>
            <a:off x="6757219" y="3797020"/>
            <a:ext cx="0" cy="608112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3"/>
            <a:endCxn id="12" idx="1"/>
          </p:cNvCxnSpPr>
          <p:nvPr/>
        </p:nvCxnSpPr>
        <p:spPr>
          <a:xfrm>
            <a:off x="5834310" y="3733024"/>
            <a:ext cx="837754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3" idx="1"/>
          </p:cNvCxnSpPr>
          <p:nvPr/>
        </p:nvCxnSpPr>
        <p:spPr>
          <a:xfrm>
            <a:off x="5834262" y="4469128"/>
            <a:ext cx="837802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0" descr="Binary Data Clip Ar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2926468"/>
            <a:ext cx="515805" cy="7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11624" y="158474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+mj-lt"/>
              </a:rPr>
              <a:t>threads</a:t>
            </a:r>
            <a:endParaRPr lang="en-CA" sz="2400" dirty="0">
              <a:latin typeface="+mj-lt"/>
            </a:endParaRPr>
          </a:p>
        </p:txBody>
      </p:sp>
      <p:pic>
        <p:nvPicPr>
          <p:cNvPr id="32" name="Picture 10" descr="Binary Data Clip Art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76" y="2073852"/>
            <a:ext cx="407793" cy="5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15580" y="2217868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+mj-lt"/>
              </a:rPr>
              <a:t>data</a:t>
            </a:r>
            <a:endParaRPr lang="en-CA" sz="2400" dirty="0">
              <a:latin typeface="+mj-lt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775520" y="1580796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279576" y="1580796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4245600" y="2284868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742400" y="2284868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4245600" y="2758185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4742400" y="2758185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742400" y="3243967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pic>
        <p:nvPicPr>
          <p:cNvPr id="58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453136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hip Clip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1668" y="4939004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4245600" y="4581144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4742400" y="4581144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245600" y="5054461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4742400" y="5054461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4742400" y="5540243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pic>
        <p:nvPicPr>
          <p:cNvPr id="67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132856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7341944" y="2260864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7838744" y="2260864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41944" y="2734181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7838744" y="2734181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7838744" y="3219963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pic>
        <p:nvPicPr>
          <p:cNvPr id="8" name="Picture 4" descr="Chip Clip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4416" y="2642729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us.cdn1.123rf.com/168nwm/spectral/spectral1112/spectral111200062/11546067-3d-rendered-illustration-six-core-cpu-isolated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21088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7341944" y="4549096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7838744" y="4549096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7341944" y="5022413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7838744" y="5022413"/>
            <a:ext cx="360040" cy="36004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7838744" y="5508195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dirty="0"/>
          </a:p>
        </p:txBody>
      </p:sp>
      <p:pic>
        <p:nvPicPr>
          <p:cNvPr id="79" name="Picture 4" descr="Chip Clip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4416" y="4930961"/>
            <a:ext cx="142394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>
            <a:stCxn id="10" idx="3"/>
            <a:endCxn id="12" idx="1"/>
          </p:cNvCxnSpPr>
          <p:nvPr/>
        </p:nvCxnSpPr>
        <p:spPr>
          <a:xfrm>
            <a:off x="5834310" y="3733024"/>
            <a:ext cx="83775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  <a:endCxn id="11" idx="0"/>
          </p:cNvCxnSpPr>
          <p:nvPr/>
        </p:nvCxnSpPr>
        <p:spPr>
          <a:xfrm flipH="1">
            <a:off x="5749107" y="3797020"/>
            <a:ext cx="48" cy="60811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0"/>
            <a:endCxn id="10" idx="2"/>
          </p:cNvCxnSpPr>
          <p:nvPr/>
        </p:nvCxnSpPr>
        <p:spPr>
          <a:xfrm flipH="1" flipV="1">
            <a:off x="5749155" y="3797020"/>
            <a:ext cx="1008064" cy="60811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72064" y="4405132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4000" y="3669028"/>
            <a:ext cx="170310" cy="127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77872" y="5900283"/>
            <a:ext cx="368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Memory latency gets to ~1000 </a:t>
            </a:r>
            <a:r>
              <a:rPr lang="en-US" b="1" dirty="0">
                <a:solidFill>
                  <a:srgbClr val="C00000"/>
                </a:solidFill>
              </a:rPr>
              <a:t>cycles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under </a:t>
            </a:r>
            <a:r>
              <a:rPr lang="en-US" b="1" dirty="0">
                <a:solidFill>
                  <a:srgbClr val="C00000"/>
                </a:solidFill>
              </a:rPr>
              <a:t>bad </a:t>
            </a:r>
            <a:r>
              <a:rPr lang="en-US" b="1" dirty="0" smtClean="0">
                <a:solidFill>
                  <a:srgbClr val="C00000"/>
                </a:solidFill>
              </a:rPr>
              <a:t>congestion!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159843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dirty="0" smtClean="0"/>
              <a:t>Interconnect congestion</a:t>
            </a:r>
            <a:endParaRPr lang="en-CA" dirty="0"/>
          </a:p>
        </p:txBody>
      </p:sp>
      <p:sp>
        <p:nvSpPr>
          <p:cNvPr id="52" name="TextBox 51"/>
          <p:cNvSpPr txBox="1"/>
          <p:nvPr/>
        </p:nvSpPr>
        <p:spPr>
          <a:xfrm>
            <a:off x="6444933" y="1410297"/>
            <a:ext cx="173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opular data</a:t>
            </a:r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flipH="1">
            <a:off x="5567082" y="1594963"/>
            <a:ext cx="877851" cy="150745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101117" y="1426482"/>
            <a:ext cx="368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ALL THREADS ACCESS THIS DATA!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87740" y="2156860"/>
            <a:ext cx="2096047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MEMORY CONTROLLER CONGESTION</a:t>
            </a:r>
          </a:p>
        </p:txBody>
      </p:sp>
      <p:cxnSp>
        <p:nvCxnSpPr>
          <p:cNvPr id="61" name="Straight Arrow Connector 60"/>
          <p:cNvCxnSpPr>
            <a:endCxn id="10" idx="1"/>
          </p:cNvCxnSpPr>
          <p:nvPr/>
        </p:nvCxnSpPr>
        <p:spPr>
          <a:xfrm flipH="1">
            <a:off x="5664000" y="2341526"/>
            <a:ext cx="3723742" cy="139149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685805" y="3705745"/>
            <a:ext cx="209604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INTERCONNECT</a:t>
            </a:r>
            <a:br>
              <a:rPr lang="en-US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CONGESTION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6379466" y="3890411"/>
            <a:ext cx="3306341" cy="24406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52" grpId="0"/>
      <p:bldP spid="56" grpId="0"/>
      <p:bldP spid="60" grpId="0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 algn="ctr"/>
            <a:r>
              <a:rPr lang="en-CA" dirty="0" smtClean="0"/>
              <a:t>Congestion kills performance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23" y="1929127"/>
            <a:ext cx="8778754" cy="46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612" y="5539188"/>
            <a:ext cx="2442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How much slower we run when there is congestion relative to when there is none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20053" y="3913094"/>
            <a:ext cx="629771" cy="162609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41494" y="1559795"/>
            <a:ext cx="751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The scheduler must place </a:t>
            </a:r>
            <a:r>
              <a:rPr lang="en-US" b="1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threads and data to avoid congestion!</a:t>
            </a:r>
            <a:endParaRPr lang="en-US" b="1" dirty="0" smtClean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told you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2"/>
            <a:ext cx="10968318" cy="49811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Scheduling is conceptually simple</a:t>
            </a:r>
          </a:p>
          <a:p>
            <a:r>
              <a:rPr lang="en-US" sz="2400" dirty="0" smtClean="0"/>
              <a:t>It was simple to implement prior to 2000</a:t>
            </a:r>
          </a:p>
          <a:p>
            <a:r>
              <a:rPr lang="en-US" sz="2400" dirty="0" smtClean="0"/>
              <a:t>Internet boom forced systems a wider variety of applications and made multi-program and multiuser servers more common</a:t>
            </a:r>
          </a:p>
          <a:p>
            <a:r>
              <a:rPr lang="en-US" sz="2400" dirty="0" smtClean="0"/>
              <a:t>Multicore revolution placed new challenges on software performance</a:t>
            </a:r>
          </a:p>
          <a:p>
            <a:r>
              <a:rPr lang="en-US" sz="2400" dirty="0" smtClean="0"/>
              <a:t>The rebirth of NUMA hardware added even more challenges</a:t>
            </a:r>
          </a:p>
          <a:p>
            <a:r>
              <a:rPr lang="en-US" sz="2400" dirty="0" smtClean="0"/>
              <a:t>A scheduler can do a lot to avoid these problems</a:t>
            </a:r>
          </a:p>
          <a:p>
            <a:r>
              <a:rPr lang="en-US" sz="2400" dirty="0" smtClean="0"/>
              <a:t>So, naturally, people started hacking the scheduler</a:t>
            </a:r>
          </a:p>
          <a:p>
            <a:r>
              <a:rPr lang="en-US" sz="2400" dirty="0" smtClean="0"/>
              <a:t>Let’s see what happened and what we learned…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56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18565" y="2622176"/>
            <a:ext cx="5795682" cy="40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1031684" y="1311842"/>
            <a:ext cx="263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System software and hardware</a:t>
            </a:r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8565" y="2783543"/>
            <a:ext cx="0" cy="3899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1032800" y="4579477"/>
            <a:ext cx="263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time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94551" y="193637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0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50851" y="1149721"/>
            <a:ext cx="4096871" cy="786654"/>
            <a:chOff x="3224310" y="336176"/>
            <a:chExt cx="4096871" cy="786654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3227294" y="336176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27294" y="1109382"/>
              <a:ext cx="4093887" cy="13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224310" y="336177"/>
              <a:ext cx="2984" cy="786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7254697" y="1284191"/>
            <a:ext cx="540000" cy="540000"/>
          </a:xfrm>
          <a:prstGeom prst="ellipse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41628" y="1290914"/>
            <a:ext cx="540000" cy="5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25938" y="1284190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310248" y="1290914"/>
            <a:ext cx="540000" cy="5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53731" y="1290913"/>
            <a:ext cx="540000" cy="54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38510" y="192292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78844" y="1936375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322803" y="1922926"/>
            <a:ext cx="685800" cy="5782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53989" y="0"/>
            <a:ext cx="34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DDDDD"/>
                </a:solidFill>
              </a:rPr>
              <a:t>HARDWARE</a:t>
            </a:r>
            <a:endParaRPr lang="en-US" b="1" dirty="0">
              <a:solidFill>
                <a:srgbClr val="DDDDD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54697" y="4419"/>
            <a:ext cx="34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DDDDD"/>
                </a:solidFill>
              </a:rPr>
              <a:t>SOFTWARE</a:t>
            </a:r>
            <a:endParaRPr lang="en-US" b="1" dirty="0">
              <a:solidFill>
                <a:srgbClr val="DDDDD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1421" y="652644"/>
            <a:ext cx="296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Scheduling </a:t>
            </a:r>
            <a:r>
              <a:rPr lang="en-US" b="1" dirty="0" err="1" smtClean="0"/>
              <a:t>runqueue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261485" y="3046221"/>
            <a:ext cx="15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Tasks (threads)</a:t>
            </a:r>
            <a:endParaRPr lang="en-US"/>
          </a:p>
        </p:txBody>
      </p:sp>
      <p:cxnSp>
        <p:nvCxnSpPr>
          <p:cNvPr id="42" name="Straight Arrow Connector 41"/>
          <p:cNvCxnSpPr>
            <a:stCxn id="40" idx="0"/>
          </p:cNvCxnSpPr>
          <p:nvPr/>
        </p:nvCxnSpPr>
        <p:spPr>
          <a:xfrm flipH="1" flipV="1">
            <a:off x="7524697" y="2043953"/>
            <a:ext cx="2535685" cy="1002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0"/>
          </p:cNvCxnSpPr>
          <p:nvPr/>
        </p:nvCxnSpPr>
        <p:spPr>
          <a:xfrm flipH="1" flipV="1">
            <a:off x="8310283" y="1990165"/>
            <a:ext cx="1750099" cy="1056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0"/>
          </p:cNvCxnSpPr>
          <p:nvPr/>
        </p:nvCxnSpPr>
        <p:spPr>
          <a:xfrm flipH="1" flipV="1">
            <a:off x="8965031" y="1990163"/>
            <a:ext cx="1095351" cy="1056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</p:cNvCxnSpPr>
          <p:nvPr/>
        </p:nvCxnSpPr>
        <p:spPr>
          <a:xfrm flipH="1" flipV="1">
            <a:off x="9580249" y="1990163"/>
            <a:ext cx="480133" cy="1056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0"/>
          </p:cNvCxnSpPr>
          <p:nvPr/>
        </p:nvCxnSpPr>
        <p:spPr>
          <a:xfrm flipV="1">
            <a:off x="10060382" y="1990163"/>
            <a:ext cx="163349" cy="1056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Brace 54"/>
          <p:cNvSpPr/>
          <p:nvPr/>
        </p:nvSpPr>
        <p:spPr>
          <a:xfrm>
            <a:off x="6008603" y="2689412"/>
            <a:ext cx="405644" cy="1452281"/>
          </a:xfrm>
          <a:prstGeom prst="rightBrace">
            <a:avLst>
              <a:gd name="adj1" fmla="val 4811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5998242" y="3230886"/>
            <a:ext cx="1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timeslice</a:t>
            </a:r>
            <a:endParaRPr lang="en-US" dirty="0"/>
          </a:p>
        </p:txBody>
      </p:sp>
      <p:sp>
        <p:nvSpPr>
          <p:cNvPr id="33" name="Right Brace 32"/>
          <p:cNvSpPr/>
          <p:nvPr/>
        </p:nvSpPr>
        <p:spPr>
          <a:xfrm>
            <a:off x="5981709" y="4518207"/>
            <a:ext cx="405644" cy="1452281"/>
          </a:xfrm>
          <a:prstGeom prst="rightBrace">
            <a:avLst>
              <a:gd name="adj1" fmla="val 4811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5971348" y="5059681"/>
            <a:ext cx="1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timeslice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23454" y="4141693"/>
            <a:ext cx="181511" cy="3765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50851" y="4006782"/>
            <a:ext cx="144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</a:t>
            </a:r>
            <a:r>
              <a:rPr lang="en-US" smtClean="0"/>
              <a:t>ontext </a:t>
            </a:r>
            <a:r>
              <a:rPr lang="en-US" dirty="0" smtClean="0"/>
              <a:t>switch time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" idx="1"/>
            <a:endCxn id="2" idx="3"/>
          </p:cNvCxnSpPr>
          <p:nvPr/>
        </p:nvCxnSpPr>
        <p:spPr>
          <a:xfrm flipH="1">
            <a:off x="6104965" y="4329948"/>
            <a:ext cx="10458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85332" y="4006781"/>
            <a:ext cx="22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Time to switch from one thread to another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503566" y="4141693"/>
            <a:ext cx="59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=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54892" y="4651356"/>
            <a:ext cx="229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Can context switch take a long time?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48476" y="5759858"/>
            <a:ext cx="2291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How to determine the “right” length for the </a:t>
            </a:r>
            <a:r>
              <a:rPr lang="en-US" b="1" i="1" dirty="0" err="1" smtClean="0">
                <a:solidFill>
                  <a:srgbClr val="C00000"/>
                </a:solidFill>
              </a:rPr>
              <a:t>timeslice</a:t>
            </a:r>
            <a:r>
              <a:rPr lang="en-US" b="1" i="1" dirty="0" smtClean="0">
                <a:solidFill>
                  <a:srgbClr val="C00000"/>
                </a:solidFill>
              </a:rPr>
              <a:t>?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713680" y="97677"/>
            <a:ext cx="2291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How do we pick the next thread from the scheduling queue? 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8" grpId="0"/>
      <p:bldP spid="38" grpId="1"/>
      <p:bldP spid="41" grpId="0"/>
      <p:bldP spid="41" grpId="1"/>
      <p:bldP spid="10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01" y="550104"/>
            <a:ext cx="3368934" cy="5165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247" y="5822577"/>
            <a:ext cx="325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Linus Torvalds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0788" y="3643718"/>
            <a:ext cx="5195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NimbusRomNo9L" charset="0"/>
              </a:rPr>
              <a:t>“The scheduler simply isn’t that important.”</a:t>
            </a:r>
            <a:br>
              <a:rPr lang="en-US">
                <a:latin typeface="NimbusRomNo9L" charset="0"/>
              </a:rPr>
            </a:br>
            <a:r>
              <a:rPr lang="en-US">
                <a:latin typeface="NimbusRomNo9L" charset="0"/>
              </a:rPr>
              <a:t>Linus Torvalds, 2001 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36459" y="89246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NimbusRomNo9L" charset="0"/>
              </a:rPr>
              <a:t>“And you have to realize that there are not very many things that have aged as well as the scheduler. Which is just another proof that </a:t>
            </a:r>
            <a:r>
              <a:rPr lang="en-US" b="1" u="sng" dirty="0">
                <a:latin typeface="NimbusRomNo9L" charset="0"/>
              </a:rPr>
              <a:t>scheduling is easy</a:t>
            </a:r>
            <a:r>
              <a:rPr lang="en-US" dirty="0">
                <a:latin typeface="NimbusRomNo9L" charset="0"/>
              </a:rPr>
              <a:t>.” </a:t>
            </a:r>
            <a:endParaRPr lang="en-US" dirty="0"/>
          </a:p>
          <a:p>
            <a:endParaRPr lang="en-US" dirty="0" smtClean="0">
              <a:latin typeface="NimbusRomNo9L" charset="0"/>
            </a:endParaRPr>
          </a:p>
          <a:p>
            <a:r>
              <a:rPr lang="en-US" dirty="0" smtClean="0">
                <a:latin typeface="NimbusRomNo9L" charset="0"/>
              </a:rPr>
              <a:t>Linus </a:t>
            </a:r>
            <a:r>
              <a:rPr lang="en-US" dirty="0">
                <a:latin typeface="NimbusRomNo9L" charset="0"/>
              </a:rPr>
              <a:t>Torvalds, 2001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year 2000, scheduling was a solved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figured out what the </a:t>
            </a:r>
            <a:r>
              <a:rPr lang="en-US" dirty="0" err="1" smtClean="0"/>
              <a:t>timeslice</a:t>
            </a:r>
            <a:r>
              <a:rPr lang="en-US" dirty="0" smtClean="0"/>
              <a:t> should be</a:t>
            </a:r>
          </a:p>
          <a:p>
            <a:pPr lvl="1"/>
            <a:r>
              <a:rPr lang="en-US" dirty="0" smtClean="0"/>
              <a:t>Multi-Level Feedback Queues (MLFQ) algorithm</a:t>
            </a:r>
          </a:p>
          <a:p>
            <a:pPr lvl="1"/>
            <a:r>
              <a:rPr lang="en-US" dirty="0" smtClean="0"/>
              <a:t>Give a </a:t>
            </a:r>
            <a:r>
              <a:rPr lang="en-US" b="1" dirty="0" smtClean="0">
                <a:solidFill>
                  <a:srgbClr val="7030A0"/>
                </a:solidFill>
              </a:rPr>
              <a:t>larger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/>
              <a:t>timeslice</a:t>
            </a:r>
            <a:r>
              <a:rPr lang="en-US" dirty="0" smtClean="0"/>
              <a:t> to non-</a:t>
            </a:r>
            <a:r>
              <a:rPr lang="en-US" dirty="0" err="1" smtClean="0"/>
              <a:t>iteractive</a:t>
            </a:r>
            <a:r>
              <a:rPr lang="en-US" dirty="0" smtClean="0"/>
              <a:t> programs, but let them run </a:t>
            </a:r>
            <a:r>
              <a:rPr lang="en-US" b="1" dirty="0" smtClean="0">
                <a:solidFill>
                  <a:srgbClr val="7030A0"/>
                </a:solidFill>
              </a:rPr>
              <a:t>less often</a:t>
            </a:r>
          </a:p>
          <a:p>
            <a:pPr lvl="1"/>
            <a:r>
              <a:rPr lang="en-US" dirty="0" smtClean="0"/>
              <a:t>Give a </a:t>
            </a:r>
            <a:r>
              <a:rPr lang="en-US" b="1" dirty="0" smtClean="0">
                <a:solidFill>
                  <a:srgbClr val="7030A0"/>
                </a:solidFill>
              </a:rPr>
              <a:t>smaller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/>
              <a:t>timeslice</a:t>
            </a:r>
            <a:r>
              <a:rPr lang="en-US" dirty="0" smtClean="0"/>
              <a:t> to interactive programs, but let them run </a:t>
            </a:r>
            <a:r>
              <a:rPr lang="en-US" b="1" dirty="0" smtClean="0">
                <a:solidFill>
                  <a:srgbClr val="7030A0"/>
                </a:solidFill>
              </a:rPr>
              <a:t>more often</a:t>
            </a:r>
          </a:p>
          <a:p>
            <a:r>
              <a:rPr lang="en-US" dirty="0" smtClean="0"/>
              <a:t>We also figure out how to set thread priorities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5082" y="5257800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… and then came year 2000</a:t>
            </a:r>
          </a:p>
        </p:txBody>
      </p:sp>
    </p:spTree>
    <p:extLst>
      <p:ext uri="{BB962C8B-B14F-4D97-AF65-F5344CB8AC3E}">
        <p14:creationId xmlns:p14="http://schemas.microsoft.com/office/powerpoint/2010/main" val="19692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in year 2000?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dot-com boom</a:t>
            </a:r>
          </a:p>
          <a:p>
            <a:r>
              <a:rPr lang="en-US" dirty="0" smtClean="0"/>
              <a:t>Everyone is using the Internet</a:t>
            </a:r>
          </a:p>
          <a:p>
            <a:r>
              <a:rPr lang="en-US" dirty="0" smtClean="0"/>
              <a:t>Unix runs on servers, desktops and cell phones</a:t>
            </a:r>
          </a:p>
          <a:p>
            <a:r>
              <a:rPr lang="en-US" dirty="0" smtClean="0"/>
              <a:t>Very different applications</a:t>
            </a:r>
          </a:p>
          <a:p>
            <a:pPr lvl="1"/>
            <a:r>
              <a:rPr lang="en-US" dirty="0" smtClean="0"/>
              <a:t>Servers vs video streaming vs data analysis</a:t>
            </a:r>
          </a:p>
          <a:p>
            <a:r>
              <a:rPr lang="en-US" dirty="0" smtClean="0"/>
              <a:t>Machine are increasingly shared by multiple applications</a:t>
            </a:r>
          </a:p>
          <a:p>
            <a:r>
              <a:rPr lang="en-US" dirty="0" smtClean="0"/>
              <a:t>A single scheduling algorithm does not fit different application styles…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8870" y="5715000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… but wait, then came 2004</a:t>
            </a:r>
          </a:p>
        </p:txBody>
      </p:sp>
    </p:spTree>
    <p:extLst>
      <p:ext uri="{BB962C8B-B14F-4D97-AF65-F5344CB8AC3E}">
        <p14:creationId xmlns:p14="http://schemas.microsoft.com/office/powerpoint/2010/main" val="18017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64" y="-27384"/>
            <a:ext cx="8582036" cy="6885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464574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63" y="18864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itchFamily="18" charset="0"/>
              </a:rPr>
              <a:t>Gordon Moore</a:t>
            </a:r>
            <a:endParaRPr lang="en-CA" sz="2400" dirty="0">
              <a:latin typeface="Century Schoolboo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83144" y="18863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itchFamily="18" charset="0"/>
              </a:rPr>
              <a:t>Robert Dennard</a:t>
            </a:r>
            <a:endParaRPr lang="en-CA" sz="2400" dirty="0">
              <a:latin typeface="Century Schoolbook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563" y="4922476"/>
            <a:ext cx="397407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Schoolbook" pitchFamily="18" charset="0"/>
              </a:rPr>
              <a:t>Transistor density doubles every 18 </a:t>
            </a:r>
            <a:r>
              <a:rPr lang="en-US" sz="2400" dirty="0" smtClean="0">
                <a:latin typeface="Century Schoolbook" pitchFamily="18" charset="0"/>
              </a:rPr>
              <a:t>months:</a:t>
            </a:r>
            <a:r>
              <a:rPr lang="en-CA" sz="2400" dirty="0" smtClean="0">
                <a:latin typeface="Century Schoolbook" pitchFamily="18" charset="0"/>
              </a:rPr>
              <a:t> we can put more and more transistors on the chip</a:t>
            </a:r>
            <a:endParaRPr lang="en-US" sz="2400" dirty="0" smtClean="0">
              <a:latin typeface="Century Schoolboo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9982" y="-13447"/>
            <a:ext cx="420312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Schoolbook" pitchFamily="18" charset="0"/>
              </a:rPr>
              <a:t>Power density remains constant as </a:t>
            </a:r>
            <a:r>
              <a:rPr lang="en-US" sz="2400" dirty="0" smtClean="0">
                <a:latin typeface="Century Schoolbook" pitchFamily="18" charset="0"/>
              </a:rPr>
              <a:t>we put more and more transistors on the chip</a:t>
            </a:r>
            <a:endParaRPr lang="en-CA" sz="24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3652" y="245501"/>
            <a:ext cx="4993341" cy="1325563"/>
          </a:xfrm>
        </p:spPr>
        <p:txBody>
          <a:bodyPr/>
          <a:lstStyle/>
          <a:p>
            <a:pPr algn="r"/>
            <a:r>
              <a:rPr lang="en-US" dirty="0" smtClean="0"/>
              <a:t>End of Dennard scaling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9" y="0"/>
            <a:ext cx="6881703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434627" y="2164976"/>
            <a:ext cx="2664114" cy="645459"/>
          </a:xfrm>
          <a:prstGeom prst="wedgeRoundRectCallout">
            <a:avLst>
              <a:gd name="adj1" fmla="val -82146"/>
              <a:gd name="adj2" fmla="val -2675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can still put more cores on the chip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057674" y="3769052"/>
            <a:ext cx="2664114" cy="645459"/>
          </a:xfrm>
          <a:prstGeom prst="wedgeRoundRectCallout">
            <a:avLst>
              <a:gd name="adj1" fmla="val -99307"/>
              <a:gd name="adj2" fmla="val -1800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But we can’t run them faster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057674" y="5602334"/>
            <a:ext cx="2807550" cy="932937"/>
          </a:xfrm>
          <a:prstGeom prst="wedgeRoundRectCallout">
            <a:avLst>
              <a:gd name="adj1" fmla="val -103345"/>
              <a:gd name="adj2" fmla="val -12801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And we don’t get better performance with more transistors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hail the multicore era!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" y="1597585"/>
            <a:ext cx="9460379" cy="48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nchronization" id="{73E6C3EE-38BA-6A4A-A81D-6B84F2E8A9FA}" vid="{065FA9A9-F423-8142-B743-7B0AC94C39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cpen331</Template>
  <TotalTime>11404</TotalTime>
  <Words>941</Words>
  <Application>Microsoft Macintosh PowerPoint</Application>
  <PresentationFormat>Widescreen</PresentationFormat>
  <Paragraphs>209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Calibri Light</vt:lpstr>
      <vt:lpstr>Century Schoolbook</vt:lpstr>
      <vt:lpstr>Helvetica</vt:lpstr>
      <vt:lpstr>Helvetica Neue</vt:lpstr>
      <vt:lpstr>NimbusRomNo9L</vt:lpstr>
      <vt:lpstr>Arial</vt:lpstr>
      <vt:lpstr>Office Theme</vt:lpstr>
      <vt:lpstr>Scheduling:   How could such a simple thing could possibly be so complicated? </vt:lpstr>
      <vt:lpstr>PowerPoint Presentation</vt:lpstr>
      <vt:lpstr>PowerPoint Presentation</vt:lpstr>
      <vt:lpstr>PowerPoint Presentation</vt:lpstr>
      <vt:lpstr>By year 2000, scheduling was a solved problem…</vt:lpstr>
      <vt:lpstr>What happened in year 2000? </vt:lpstr>
      <vt:lpstr>PowerPoint Presentation</vt:lpstr>
      <vt:lpstr>End of Dennard scaling</vt:lpstr>
      <vt:lpstr>All hail the multicore era!</vt:lpstr>
      <vt:lpstr>PowerPoint Presentation</vt:lpstr>
      <vt:lpstr>PowerPoint Presentation</vt:lpstr>
      <vt:lpstr>Contention for shared resources</vt:lpstr>
      <vt:lpstr>Contention for shared resources</vt:lpstr>
      <vt:lpstr>How much slowdown in co-scheduled runs? </vt:lpstr>
      <vt:lpstr>Which cores run your threads really matters!</vt:lpstr>
      <vt:lpstr>In the meantime… the rebirth of NUMA</vt:lpstr>
      <vt:lpstr>A NUMA System</vt:lpstr>
      <vt:lpstr>How do NUMA systems make scheduling more complicated? </vt:lpstr>
      <vt:lpstr>PowerPoint Presentation</vt:lpstr>
      <vt:lpstr>Does remote latency hurt performance? Let’s run an experiment!</vt:lpstr>
      <vt:lpstr>How much worse do we run when all data is remote? </vt:lpstr>
      <vt:lpstr>PowerPoint Presentation</vt:lpstr>
      <vt:lpstr>PowerPoint Presentation</vt:lpstr>
      <vt:lpstr>Congestion kills performance</vt:lpstr>
      <vt:lpstr>What I told you so far…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Management and a New Life of a Process</dc:title>
  <dc:creator>Microsoft Office User</dc:creator>
  <cp:lastModifiedBy>Alexandra Fedorova</cp:lastModifiedBy>
  <cp:revision>79</cp:revision>
  <dcterms:created xsi:type="dcterms:W3CDTF">2016-02-24T00:43:57Z</dcterms:created>
  <dcterms:modified xsi:type="dcterms:W3CDTF">2021-10-20T19:29:34Z</dcterms:modified>
</cp:coreProperties>
</file>