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4" r:id="rId2"/>
    <p:sldId id="344" r:id="rId3"/>
    <p:sldId id="345" r:id="rId4"/>
    <p:sldId id="266" r:id="rId5"/>
    <p:sldId id="265" r:id="rId6"/>
    <p:sldId id="267" r:id="rId7"/>
    <p:sldId id="268" r:id="rId8"/>
    <p:sldId id="329" r:id="rId9"/>
    <p:sldId id="330" r:id="rId10"/>
    <p:sldId id="327" r:id="rId11"/>
    <p:sldId id="328" r:id="rId12"/>
    <p:sldId id="271" r:id="rId13"/>
    <p:sldId id="272" r:id="rId14"/>
    <p:sldId id="33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39"/>
    <p:restoredTop sz="82401"/>
  </p:normalViewPr>
  <p:slideViewPr>
    <p:cSldViewPr snapToGrid="0" snapToObjects="1">
      <p:cViewPr varScale="1">
        <p:scale>
          <a:sx n="96" d="100"/>
          <a:sy n="96" d="100"/>
        </p:scale>
        <p:origin x="76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93F9C-02D4-FE41-90B2-54D2BFBE07BC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7A506-892D-D045-AF64-BB54D39A1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4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7A506-892D-D045-AF64-BB54D39A12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8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1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1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6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2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9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5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58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F001-01EB-DA4A-BF65-85166BF323D6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8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3F001-01EB-DA4A-BF65-85166BF323D6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98604-AE2B-A542-82F2-3D77FE842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and Threads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99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User-Level Thread Switch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8200" y="3883068"/>
            <a:ext cx="10515600" cy="2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883068" y="1866378"/>
            <a:ext cx="3983277" cy="1465545"/>
            <a:chOff x="3883068" y="1866378"/>
            <a:chExt cx="3983277" cy="1465545"/>
          </a:xfrm>
        </p:grpSpPr>
        <p:sp>
          <p:nvSpPr>
            <p:cNvPr id="4" name="Rounded Rectangle 3"/>
            <p:cNvSpPr/>
            <p:nvPr/>
          </p:nvSpPr>
          <p:spPr>
            <a:xfrm>
              <a:off x="3883068" y="1866378"/>
              <a:ext cx="3983277" cy="146554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34630" y="1916482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User address space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3067" y="4348619"/>
            <a:ext cx="3983277" cy="1465545"/>
            <a:chOff x="3883067" y="4348619"/>
            <a:chExt cx="3983277" cy="1465545"/>
          </a:xfrm>
        </p:grpSpPr>
        <p:sp>
          <p:nvSpPr>
            <p:cNvPr id="5" name="Rounded Rectangle 4"/>
            <p:cNvSpPr/>
            <p:nvPr/>
          </p:nvSpPr>
          <p:spPr>
            <a:xfrm>
              <a:off x="3883067" y="4348619"/>
              <a:ext cx="3983277" cy="14655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09576" y="4367548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Kernel address space</a:t>
              </a:r>
            </a:p>
          </p:txBody>
        </p:sp>
      </p:grpSp>
      <p:cxnSp>
        <p:nvCxnSpPr>
          <p:cNvPr id="13" name="Curved Connector 12"/>
          <p:cNvCxnSpPr/>
          <p:nvPr/>
        </p:nvCxnSpPr>
        <p:spPr>
          <a:xfrm rot="5400000">
            <a:off x="4485054" y="2557088"/>
            <a:ext cx="790183" cy="4860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6340990" y="2559176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>
            <a:off x="5378576" y="5003834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02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User-Level Thread Switch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8200" y="3883068"/>
            <a:ext cx="10515600" cy="2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883068" y="1866378"/>
            <a:ext cx="3983277" cy="1465545"/>
            <a:chOff x="3883068" y="1866378"/>
            <a:chExt cx="3983277" cy="1465545"/>
          </a:xfrm>
        </p:grpSpPr>
        <p:sp>
          <p:nvSpPr>
            <p:cNvPr id="4" name="Rounded Rectangle 3"/>
            <p:cNvSpPr/>
            <p:nvPr/>
          </p:nvSpPr>
          <p:spPr>
            <a:xfrm>
              <a:off x="3883068" y="1866378"/>
              <a:ext cx="3983277" cy="146554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34630" y="1916482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User address space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3067" y="4348619"/>
            <a:ext cx="3983277" cy="1465545"/>
            <a:chOff x="3883067" y="4348619"/>
            <a:chExt cx="3983277" cy="1465545"/>
          </a:xfrm>
        </p:grpSpPr>
        <p:sp>
          <p:nvSpPr>
            <p:cNvPr id="5" name="Rounded Rectangle 4"/>
            <p:cNvSpPr/>
            <p:nvPr/>
          </p:nvSpPr>
          <p:spPr>
            <a:xfrm>
              <a:off x="3883067" y="4348619"/>
              <a:ext cx="3983277" cy="14655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09576" y="4367548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Kernel address space</a:t>
              </a:r>
            </a:p>
          </p:txBody>
        </p:sp>
      </p:grpSp>
      <p:cxnSp>
        <p:nvCxnSpPr>
          <p:cNvPr id="13" name="Curved Connector 12"/>
          <p:cNvCxnSpPr/>
          <p:nvPr/>
        </p:nvCxnSpPr>
        <p:spPr>
          <a:xfrm rot="5400000">
            <a:off x="4485054" y="2557088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6340990" y="2559176"/>
            <a:ext cx="790183" cy="4860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>
            <a:off x="5378576" y="5003834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107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User-level Threads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62808"/>
            <a:ext cx="9837107" cy="50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99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User-level Thread Management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Stacks are allocated and managed by a user-level library</a:t>
            </a:r>
          </a:p>
          <a:p>
            <a:r>
              <a:rPr lang="en-US" dirty="0"/>
              <a:t>How to switch between user-level threads? </a:t>
            </a:r>
          </a:p>
          <a:p>
            <a:pPr lvl="1"/>
            <a:r>
              <a:rPr lang="en-US" dirty="0"/>
              <a:t>Need some way to swap CPU state.</a:t>
            </a:r>
          </a:p>
          <a:p>
            <a:r>
              <a:rPr lang="en-US" dirty="0"/>
              <a:t>This does not require any privileged instructions</a:t>
            </a:r>
          </a:p>
          <a:p>
            <a:pPr lvl="1"/>
            <a:r>
              <a:rPr lang="en-US" dirty="0"/>
              <a:t>Threads library can use the same instructions as the OS to change the PC and </a:t>
            </a:r>
            <a:r>
              <a:rPr lang="en-US" dirty="0" err="1"/>
              <a:t>stackpointer</a:t>
            </a:r>
            <a:r>
              <a:rPr lang="en-US" dirty="0"/>
              <a:t> (SP)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Why is it safe to do so? </a:t>
            </a:r>
          </a:p>
        </p:txBody>
      </p:sp>
    </p:spTree>
    <p:extLst>
      <p:ext uri="{BB962C8B-B14F-4D97-AF65-F5344CB8AC3E}">
        <p14:creationId xmlns:p14="http://schemas.microsoft.com/office/powerpoint/2010/main" val="1214663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a thread switch require trapping into the kernel?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Yes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Depends on the thread implementation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669" y="5926669"/>
            <a:ext cx="931331" cy="9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70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20" y="759480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/>
              <a:t>What is a process?</a:t>
            </a:r>
          </a:p>
        </p:txBody>
      </p:sp>
    </p:spTree>
    <p:extLst>
      <p:ext uri="{BB962C8B-B14F-4D97-AF65-F5344CB8AC3E}">
        <p14:creationId xmlns:p14="http://schemas.microsoft.com/office/powerpoint/2010/main" val="180452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20" y="1476657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/>
              <a:t>What is a thread?</a:t>
            </a:r>
            <a:br>
              <a:rPr lang="en-US" sz="4800" i="1" dirty="0"/>
            </a:br>
            <a:r>
              <a:rPr lang="en-US" sz="4800" i="1" dirty="0"/>
              <a:t>How is a thread different from a process?</a:t>
            </a:r>
          </a:p>
        </p:txBody>
      </p:sp>
    </p:spTree>
    <p:extLst>
      <p:ext uri="{BB962C8B-B14F-4D97-AF65-F5344CB8AC3E}">
        <p14:creationId xmlns:p14="http://schemas.microsoft.com/office/powerpoint/2010/main" val="606870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Single-threaded Address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067" y="1690688"/>
            <a:ext cx="7530087" cy="500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5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50" y="1690688"/>
            <a:ext cx="4375228" cy="46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58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process address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285" y="1441940"/>
            <a:ext cx="8660626" cy="541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9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148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Kernel-supported threads</a:t>
            </a:r>
          </a:p>
          <a:p>
            <a:pPr lvl="1"/>
            <a:r>
              <a:rPr lang="en-US" dirty="0"/>
              <a:t>The kernel is aware of the threads within the process</a:t>
            </a:r>
          </a:p>
          <a:p>
            <a:pPr lvl="1"/>
            <a:r>
              <a:rPr lang="en-US" dirty="0"/>
              <a:t>It keeps track of each thread’s stack and its processor state (registers, program counter)</a:t>
            </a:r>
          </a:p>
          <a:p>
            <a:pPr lvl="1"/>
            <a:r>
              <a:rPr lang="en-US" dirty="0"/>
              <a:t>Threads are a unit of scheduling. Each can be scheduled independently. Different threads can run concurrently on different CPUs. </a:t>
            </a:r>
          </a:p>
          <a:p>
            <a:r>
              <a:rPr lang="en-US" dirty="0"/>
              <a:t>User-level</a:t>
            </a:r>
          </a:p>
          <a:p>
            <a:pPr lvl="1"/>
            <a:r>
              <a:rPr lang="en-US" dirty="0"/>
              <a:t>The kernel unaware of the existence of threads</a:t>
            </a:r>
          </a:p>
          <a:p>
            <a:pPr lvl="1"/>
            <a:r>
              <a:rPr lang="en-US" dirty="0"/>
              <a:t>The user program creates stacks on its heap (via </a:t>
            </a:r>
            <a:r>
              <a:rPr lang="en-US" dirty="0" err="1"/>
              <a:t>malloc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user program keeps track of the program counter and other context</a:t>
            </a:r>
          </a:p>
        </p:txBody>
      </p:sp>
    </p:spTree>
    <p:extLst>
      <p:ext uri="{BB962C8B-B14F-4D97-AF65-F5344CB8AC3E}">
        <p14:creationId xmlns:p14="http://schemas.microsoft.com/office/powerpoint/2010/main" val="1721872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Kernel-Supported Thread Switch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8200" y="3883068"/>
            <a:ext cx="10515600" cy="2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883068" y="1866378"/>
            <a:ext cx="3983277" cy="1465545"/>
            <a:chOff x="3883068" y="1866378"/>
            <a:chExt cx="3983277" cy="1465545"/>
          </a:xfrm>
        </p:grpSpPr>
        <p:sp>
          <p:nvSpPr>
            <p:cNvPr id="4" name="Rounded Rectangle 3"/>
            <p:cNvSpPr/>
            <p:nvPr/>
          </p:nvSpPr>
          <p:spPr>
            <a:xfrm>
              <a:off x="3883068" y="1866378"/>
              <a:ext cx="3983277" cy="146554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34630" y="1916482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User address space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3067" y="4348619"/>
            <a:ext cx="3983277" cy="1465545"/>
            <a:chOff x="3883067" y="4348619"/>
            <a:chExt cx="3983277" cy="1465545"/>
          </a:xfrm>
        </p:grpSpPr>
        <p:sp>
          <p:nvSpPr>
            <p:cNvPr id="5" name="Rounded Rectangle 4"/>
            <p:cNvSpPr/>
            <p:nvPr/>
          </p:nvSpPr>
          <p:spPr>
            <a:xfrm>
              <a:off x="3883067" y="4348619"/>
              <a:ext cx="3983277" cy="14655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09576" y="4367548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Kernel address space</a:t>
              </a:r>
            </a:p>
          </p:txBody>
        </p:sp>
      </p:grpSp>
      <p:cxnSp>
        <p:nvCxnSpPr>
          <p:cNvPr id="13" name="Curved Connector 12"/>
          <p:cNvCxnSpPr/>
          <p:nvPr/>
        </p:nvCxnSpPr>
        <p:spPr>
          <a:xfrm rot="5400000">
            <a:off x="4485054" y="2557088"/>
            <a:ext cx="790183" cy="4860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6340990" y="2559176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>
            <a:off x="4485054" y="5032522"/>
            <a:ext cx="790183" cy="4860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5400000">
            <a:off x="6160619" y="5040872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86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Kernel-Supported Thread Switch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38200" y="3883068"/>
            <a:ext cx="10515600" cy="2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883068" y="1866378"/>
            <a:ext cx="3983277" cy="1465545"/>
            <a:chOff x="3883068" y="1866378"/>
            <a:chExt cx="3983277" cy="1465545"/>
          </a:xfrm>
        </p:grpSpPr>
        <p:sp>
          <p:nvSpPr>
            <p:cNvPr id="4" name="Rounded Rectangle 3"/>
            <p:cNvSpPr/>
            <p:nvPr/>
          </p:nvSpPr>
          <p:spPr>
            <a:xfrm>
              <a:off x="3883068" y="1866378"/>
              <a:ext cx="3983277" cy="1465545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34630" y="1916482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User address space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83067" y="4348619"/>
            <a:ext cx="3983277" cy="1465545"/>
            <a:chOff x="3883067" y="4348619"/>
            <a:chExt cx="3983277" cy="1465545"/>
          </a:xfrm>
        </p:grpSpPr>
        <p:sp>
          <p:nvSpPr>
            <p:cNvPr id="5" name="Rounded Rectangle 4"/>
            <p:cNvSpPr/>
            <p:nvPr/>
          </p:nvSpPr>
          <p:spPr>
            <a:xfrm>
              <a:off x="3883067" y="4348619"/>
              <a:ext cx="3983277" cy="146554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09576" y="4367548"/>
              <a:ext cx="25302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Kernel address space</a:t>
              </a:r>
            </a:p>
          </p:txBody>
        </p:sp>
      </p:grpSp>
      <p:cxnSp>
        <p:nvCxnSpPr>
          <p:cNvPr id="13" name="Curved Connector 12"/>
          <p:cNvCxnSpPr/>
          <p:nvPr/>
        </p:nvCxnSpPr>
        <p:spPr>
          <a:xfrm rot="5400000">
            <a:off x="4485054" y="2557088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6340990" y="2559176"/>
            <a:ext cx="790183" cy="4860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>
            <a:off x="4485054" y="5032522"/>
            <a:ext cx="790183" cy="486000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5400000">
            <a:off x="6160619" y="5040872"/>
            <a:ext cx="790183" cy="4860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129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91763</TotalTime>
  <Words>236</Words>
  <Application>Microsoft Macintosh PowerPoint</Application>
  <PresentationFormat>Widescreen</PresentationFormat>
  <Paragraphs>40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Helvetica</vt:lpstr>
      <vt:lpstr>Office Theme</vt:lpstr>
      <vt:lpstr>Processes and Threads</vt:lpstr>
      <vt:lpstr>What is a process?</vt:lpstr>
      <vt:lpstr>What is a thread? How is a thread different from a process?</vt:lpstr>
      <vt:lpstr>Single-threaded Address Space</vt:lpstr>
      <vt:lpstr>Multithreaded process</vt:lpstr>
      <vt:lpstr>Multithreaded process address space</vt:lpstr>
      <vt:lpstr>Implementing threads</vt:lpstr>
      <vt:lpstr>Kernel-Supported Thread Switch</vt:lpstr>
      <vt:lpstr>Kernel-Supported Thread Switch</vt:lpstr>
      <vt:lpstr>User-Level Thread Switch</vt:lpstr>
      <vt:lpstr>User-Level Thread Switch</vt:lpstr>
      <vt:lpstr>User-level Threads </vt:lpstr>
      <vt:lpstr>User-level Thread Management </vt:lpstr>
      <vt:lpstr>Does a thread switch require trapping into the kernel?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Trap Handling, Domain Crossing, Interrupts</dc:title>
  <dc:creator>Microsoft Office User</dc:creator>
  <cp:lastModifiedBy>Microsoft Office User</cp:lastModifiedBy>
  <cp:revision>86</cp:revision>
  <dcterms:created xsi:type="dcterms:W3CDTF">2015-12-10T02:56:54Z</dcterms:created>
  <dcterms:modified xsi:type="dcterms:W3CDTF">2022-10-11T22:51:59Z</dcterms:modified>
</cp:coreProperties>
</file>