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67" r:id="rId4"/>
    <p:sldId id="266" r:id="rId5"/>
    <p:sldId id="268" r:id="rId6"/>
    <p:sldId id="269" r:id="rId7"/>
    <p:sldId id="271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85" r:id="rId16"/>
    <p:sldId id="279" r:id="rId17"/>
    <p:sldId id="283" r:id="rId18"/>
    <p:sldId id="280" r:id="rId19"/>
    <p:sldId id="284" r:id="rId20"/>
    <p:sldId id="286" r:id="rId21"/>
    <p:sldId id="281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2444"/>
  </p:normalViewPr>
  <p:slideViewPr>
    <p:cSldViewPr snapToGrid="0" snapToObjects="1">
      <p:cViewPr varScale="1">
        <p:scale>
          <a:sx n="93" d="100"/>
          <a:sy n="93" d="100"/>
        </p:scale>
        <p:origin x="21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4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8094-3589-B749-987B-BF54C03D8A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8094-3589-B749-987B-BF54C03D8A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8094-3589-B749-987B-BF54C03D8A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8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vnode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8511156" cy="51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781050" y="3333750"/>
            <a:ext cx="10515600" cy="571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77350" y="281053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User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7350" y="339090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Kernel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3450" y="1943100"/>
            <a:ext cx="66675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141988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File descriptor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4383" y="5879812"/>
            <a:ext cx="554355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3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dirty="0" err="1">
                <a:latin typeface="Courier" charset="0"/>
                <a:ea typeface="Courier" charset="0"/>
                <a:cs typeface="Courier" charset="0"/>
              </a:rPr>
              <a:t>vnode</a:t>
            </a:r>
            <a:r>
              <a:rPr lang="en-US" sz="3200" dirty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3200" dirty="0" err="1">
                <a:latin typeface="Courier" charset="0"/>
                <a:ea typeface="Courier" charset="0"/>
                <a:cs typeface="Courier" charset="0"/>
              </a:rPr>
              <a:t>vn</a:t>
            </a:r>
            <a:r>
              <a:rPr lang="en-US" sz="3200" dirty="0">
                <a:latin typeface="Courier" charset="0"/>
                <a:ea typeface="Courier" charset="0"/>
                <a:cs typeface="Courier" charset="0"/>
              </a:rPr>
              <a:t>;</a:t>
            </a:r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5076825" y="2527875"/>
            <a:ext cx="0" cy="1248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74383" y="3760744"/>
            <a:ext cx="554355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urier" charset="0"/>
                <a:ea typeface="Courier" charset="0"/>
                <a:cs typeface="Courier" charset="0"/>
              </a:rPr>
              <a:t>Some </a:t>
            </a:r>
            <a:r>
              <a:rPr lang="en-US" sz="3200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3200" dirty="0">
                <a:latin typeface="Courier" charset="0"/>
                <a:ea typeface="Courier" charset="0"/>
                <a:cs typeface="Courier" charset="0"/>
              </a:rPr>
              <a:t> keeping track of open files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73650" y="4837962"/>
            <a:ext cx="3175" cy="10418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005977" y="5071643"/>
            <a:ext cx="2826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Why do you need this? 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 flipV="1">
            <a:off x="8017933" y="4781550"/>
            <a:ext cx="988044" cy="76714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8773"/>
              </p:ext>
            </p:extLst>
          </p:nvPr>
        </p:nvGraphicFramePr>
        <p:xfrm>
          <a:off x="1190264" y="2499271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7628" y="5448779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handle</a:t>
            </a:r>
          </a:p>
          <a:p>
            <a:pPr algn="ctr"/>
            <a:r>
              <a:rPr lang="en-US" dirty="0"/>
              <a:t>numbers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2284" y="5548933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Object Pointers</a:t>
            </a:r>
          </a:p>
        </p:txBody>
      </p:sp>
      <p:cxnSp>
        <p:nvCxnSpPr>
          <p:cNvPr id="7" name="Straight Arrow Connector 6"/>
          <p:cNvCxnSpPr>
            <a:stCxn id="7" idx="0"/>
          </p:cNvCxnSpPr>
          <p:nvPr/>
        </p:nvCxnSpPr>
        <p:spPr>
          <a:xfrm flipV="1">
            <a:off x="1457446" y="4870046"/>
            <a:ext cx="108355" cy="5787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8" idx="0"/>
          </p:cNvCxnSpPr>
          <p:nvPr/>
        </p:nvCxnSpPr>
        <p:spPr>
          <a:xfrm flipH="1" flipV="1">
            <a:off x="2734844" y="4474472"/>
            <a:ext cx="416686" cy="1074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51530" y="2856051"/>
            <a:ext cx="1921398" cy="1261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09062"/>
              </p:ext>
            </p:extLst>
          </p:nvPr>
        </p:nvGraphicFramePr>
        <p:xfrm>
          <a:off x="5072928" y="2003509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struct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vnode</a:t>
                      </a:r>
                      <a:r>
                        <a:rPr lang="en-US" dirty="0"/>
                        <a:t> *</a:t>
                      </a:r>
                      <a:r>
                        <a:rPr lang="en-US" dirty="0" err="1"/>
                        <a:t>vn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36582" y="1763281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2928" y="1675434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6029" y="4617782"/>
            <a:ext cx="684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Code reading question: </a:t>
            </a:r>
            <a:r>
              <a:rPr lang="en-US" sz="2400" dirty="0"/>
              <a:t>How can you get a pointer to </a:t>
            </a:r>
            <a:r>
              <a:rPr lang="en-US" sz="2400" dirty="0" err="1"/>
              <a:t>struct</a:t>
            </a:r>
            <a:r>
              <a:rPr lang="en-US" sz="2400" dirty="0"/>
              <a:t> </a:t>
            </a:r>
            <a:r>
              <a:rPr lang="en-US" sz="2400" dirty="0" err="1"/>
              <a:t>vnode</a:t>
            </a:r>
            <a:r>
              <a:rPr lang="en-US" sz="2400" dirty="0"/>
              <a:t> for a given file name in OS161?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357" y="5443647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counts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56806"/>
            <a:ext cx="8394957" cy="22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0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read and remove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15378" y="3090440"/>
            <a:ext cx="1539433" cy="2187616"/>
            <a:chOff x="4915378" y="3090440"/>
            <a:chExt cx="1539433" cy="2187616"/>
          </a:xfrm>
        </p:grpSpPr>
        <p:sp>
          <p:nvSpPr>
            <p:cNvPr id="5" name="Can 4"/>
            <p:cNvSpPr/>
            <p:nvPr/>
          </p:nvSpPr>
          <p:spPr>
            <a:xfrm>
              <a:off x="4915378" y="3090440"/>
              <a:ext cx="1539433" cy="218761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99268" y="3496611"/>
              <a:ext cx="742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foo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85732" y="2696901"/>
            <a:ext cx="3329646" cy="1487347"/>
            <a:chOff x="1585732" y="2696901"/>
            <a:chExt cx="3329646" cy="1487347"/>
          </a:xfrm>
        </p:grpSpPr>
        <p:sp>
          <p:nvSpPr>
            <p:cNvPr id="8" name="Rounded Rectangle 7"/>
            <p:cNvSpPr/>
            <p:nvPr/>
          </p:nvSpPr>
          <p:spPr>
            <a:xfrm>
              <a:off x="1585732" y="2696901"/>
              <a:ext cx="1632030" cy="1169043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Process A</a:t>
              </a:r>
            </a:p>
          </p:txBody>
        </p:sp>
        <p:cxnSp>
          <p:nvCxnSpPr>
            <p:cNvPr id="9" name="Straight Arrow Connector 8"/>
            <p:cNvCxnSpPr>
              <a:stCxn id="12" idx="3"/>
              <a:endCxn id="9" idx="2"/>
            </p:cNvCxnSpPr>
            <p:nvPr/>
          </p:nvCxnSpPr>
          <p:spPr>
            <a:xfrm>
              <a:off x="3217762" y="3281423"/>
              <a:ext cx="1697616" cy="90282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454811" y="2696900"/>
            <a:ext cx="3582369" cy="1487348"/>
            <a:chOff x="6454811" y="2696900"/>
            <a:chExt cx="3582369" cy="1487348"/>
          </a:xfrm>
        </p:grpSpPr>
        <p:sp>
          <p:nvSpPr>
            <p:cNvPr id="11" name="Rounded Rectangle 10"/>
            <p:cNvSpPr/>
            <p:nvPr/>
          </p:nvSpPr>
          <p:spPr>
            <a:xfrm>
              <a:off x="8405150" y="2696900"/>
              <a:ext cx="1632030" cy="116904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Process B</a:t>
              </a:r>
            </a:p>
          </p:txBody>
        </p:sp>
        <p:cxnSp>
          <p:nvCxnSpPr>
            <p:cNvPr id="12" name="Straight Arrow Connector 11"/>
            <p:cNvCxnSpPr>
              <a:stCxn id="13" idx="1"/>
              <a:endCxn id="9" idx="4"/>
            </p:cNvCxnSpPr>
            <p:nvPr/>
          </p:nvCxnSpPr>
          <p:spPr>
            <a:xfrm flipH="1">
              <a:off x="6454811" y="3281422"/>
              <a:ext cx="1950339" cy="90282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33855" y="2816599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6732" y="3090440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3855" y="3147534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read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3855" y="2281800"/>
            <a:ext cx="337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open() – get back a file descriptor</a:t>
            </a:r>
          </a:p>
        </p:txBody>
      </p:sp>
    </p:spTree>
    <p:extLst>
      <p:ext uri="{BB962C8B-B14F-4D97-AF65-F5344CB8AC3E}">
        <p14:creationId xmlns:p14="http://schemas.microsoft.com/office/powerpoint/2010/main" val="4846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counts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15378" y="3090440"/>
            <a:ext cx="1539433" cy="2187616"/>
            <a:chOff x="4915378" y="3090440"/>
            <a:chExt cx="1539433" cy="2187616"/>
          </a:xfrm>
        </p:grpSpPr>
        <p:sp>
          <p:nvSpPr>
            <p:cNvPr id="5" name="Can 4"/>
            <p:cNvSpPr/>
            <p:nvPr/>
          </p:nvSpPr>
          <p:spPr>
            <a:xfrm>
              <a:off x="4915378" y="3090440"/>
              <a:ext cx="1539433" cy="218761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99268" y="3496611"/>
              <a:ext cx="742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foo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85732" y="2696901"/>
            <a:ext cx="3329646" cy="1487347"/>
            <a:chOff x="1585732" y="2696901"/>
            <a:chExt cx="3329646" cy="1487347"/>
          </a:xfrm>
        </p:grpSpPr>
        <p:sp>
          <p:nvSpPr>
            <p:cNvPr id="8" name="Rounded Rectangle 7"/>
            <p:cNvSpPr/>
            <p:nvPr/>
          </p:nvSpPr>
          <p:spPr>
            <a:xfrm>
              <a:off x="1585732" y="2696901"/>
              <a:ext cx="1632030" cy="1169043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Process A</a:t>
              </a:r>
            </a:p>
          </p:txBody>
        </p:sp>
        <p:cxnSp>
          <p:nvCxnSpPr>
            <p:cNvPr id="9" name="Straight Arrow Connector 8"/>
            <p:cNvCxnSpPr>
              <a:stCxn id="12" idx="3"/>
              <a:endCxn id="9" idx="2"/>
            </p:cNvCxnSpPr>
            <p:nvPr/>
          </p:nvCxnSpPr>
          <p:spPr>
            <a:xfrm>
              <a:off x="3217762" y="3281423"/>
              <a:ext cx="1697616" cy="90282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454811" y="2696900"/>
            <a:ext cx="3582369" cy="1487348"/>
            <a:chOff x="6454811" y="2696900"/>
            <a:chExt cx="3582369" cy="1487348"/>
          </a:xfrm>
        </p:grpSpPr>
        <p:sp>
          <p:nvSpPr>
            <p:cNvPr id="11" name="Rounded Rectangle 10"/>
            <p:cNvSpPr/>
            <p:nvPr/>
          </p:nvSpPr>
          <p:spPr>
            <a:xfrm>
              <a:off x="8405150" y="2696900"/>
              <a:ext cx="1632030" cy="116904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Process B</a:t>
              </a:r>
            </a:p>
          </p:txBody>
        </p:sp>
        <p:cxnSp>
          <p:nvCxnSpPr>
            <p:cNvPr id="12" name="Straight Arrow Connector 11"/>
            <p:cNvCxnSpPr>
              <a:stCxn id="13" idx="1"/>
              <a:endCxn id="9" idx="4"/>
            </p:cNvCxnSpPr>
            <p:nvPr/>
          </p:nvCxnSpPr>
          <p:spPr>
            <a:xfrm flipH="1">
              <a:off x="6454811" y="3281422"/>
              <a:ext cx="1950339" cy="90282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33855" y="2816599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6732" y="3090440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3855" y="3147534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read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0351" y="4489131"/>
            <a:ext cx="1749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Refcount</a:t>
            </a:r>
            <a:r>
              <a:rPr lang="en-US" dirty="0"/>
              <a:t> =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3855" y="2281800"/>
            <a:ext cx="337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open() – get back a file descriptor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456" y="4184248"/>
            <a:ext cx="3375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remove() – seeing that reference count is not zero, it will hide the file name for further lookups, but will not delete the contents.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1860" y="1367751"/>
            <a:ext cx="72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Reference count makes sure that a file does not disappear in case of concurrent remove!</a:t>
            </a:r>
          </a:p>
        </p:txBody>
      </p:sp>
    </p:spTree>
    <p:extLst>
      <p:ext uri="{BB962C8B-B14F-4D97-AF65-F5344CB8AC3E}">
        <p14:creationId xmlns:p14="http://schemas.microsoft.com/office/powerpoint/2010/main" val="182033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  <p:bldP spid="19" grpId="0"/>
      <p:bldP spid="20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525" y="1356271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461" y="4305779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handle numbers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6545" y="4405933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Object Pointers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1141707" y="3727047"/>
            <a:ext cx="108355" cy="5787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flipH="1" flipV="1">
            <a:off x="2419105" y="3331472"/>
            <a:ext cx="416686" cy="1074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35791" y="1713051"/>
            <a:ext cx="1921398" cy="1261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757189" y="860509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20843" y="620281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7189" y="532434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</a:t>
            </a:r>
          </a:p>
        </p:txBody>
      </p:sp>
      <p:sp>
        <p:nvSpPr>
          <p:cNvPr id="2" name="Rectangle 1"/>
          <p:cNvSpPr/>
          <p:nvPr/>
        </p:nvSpPr>
        <p:spPr>
          <a:xfrm>
            <a:off x="874525" y="1713051"/>
            <a:ext cx="2181185" cy="10809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57189" y="2897652"/>
            <a:ext cx="67236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/>
              <a:t>Is there anything special about file descriptors 0, 1 and 2?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They are reserved for kernel used and cannot be accessed from user level.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By default they are used for standard input/output and standard error.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They are not special.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6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9600" y="1642533"/>
            <a:ext cx="4047067" cy="3122501"/>
          </a:xfrm>
          <a:prstGeom prst="roundRect">
            <a:avLst/>
          </a:prstGeom>
          <a:solidFill>
            <a:srgbClr val="5B9BD5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your processes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5332" y="1964267"/>
            <a:ext cx="2895601" cy="218521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First ever process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Manually crafted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 OS161 this is done in one of the menu commands (</a:t>
            </a:r>
            <a:r>
              <a:rPr lang="en-US" b="1" dirty="0" err="1"/>
              <a:t>menu.c</a:t>
            </a:r>
            <a:r>
              <a:rPr lang="en-US" dirty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4231" y="5315357"/>
            <a:ext cx="2895601" cy="1046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Other process</a:t>
            </a:r>
          </a:p>
          <a:p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Created by copying the parent via fork()</a:t>
            </a:r>
          </a:p>
        </p:txBody>
      </p:sp>
      <p:cxnSp>
        <p:nvCxnSpPr>
          <p:cNvPr id="10" name="Straight Arrow Connector 9"/>
          <p:cNvCxnSpPr>
            <a:stCxn id="4" idx="2"/>
            <a:endCxn id="9" idx="0"/>
          </p:cNvCxnSpPr>
          <p:nvPr/>
        </p:nvCxnSpPr>
        <p:spPr>
          <a:xfrm>
            <a:off x="2633133" y="4149481"/>
            <a:ext cx="1408899" cy="11658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32399" y="1642533"/>
            <a:ext cx="50630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Set up special file descriptors in the first process.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You open a special file </a:t>
            </a:r>
            <a:r>
              <a:rPr lang="en-US" sz="2800" b="1" dirty="0"/>
              <a:t>con: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/>
              <a:t>For reading </a:t>
            </a:r>
            <a:r>
              <a:rPr lang="mr-IN" sz="2000" b="1" dirty="0"/>
              <a:t>–</a:t>
            </a:r>
            <a:r>
              <a:rPr lang="en-US" sz="2000" b="1" dirty="0"/>
              <a:t> mapped to </a:t>
            </a:r>
            <a:r>
              <a:rPr lang="en-US" sz="2000" b="1" dirty="0" err="1"/>
              <a:t>stdin</a:t>
            </a:r>
            <a:endParaRPr lang="en-US" sz="2000" b="1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/>
              <a:t>For writing </a:t>
            </a:r>
            <a:r>
              <a:rPr lang="mr-IN" sz="2000" b="1" dirty="0"/>
              <a:t>–</a:t>
            </a:r>
            <a:r>
              <a:rPr lang="en-US" sz="2000" b="1" dirty="0"/>
              <a:t> mapped to </a:t>
            </a:r>
            <a:r>
              <a:rPr lang="en-US" sz="2000" b="1" dirty="0" err="1"/>
              <a:t>stdout</a:t>
            </a:r>
            <a:endParaRPr lang="en-US" sz="2000" b="1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/>
              <a:t>One more mapped to </a:t>
            </a:r>
            <a:r>
              <a:rPr lang="en-US" sz="2000" b="1" dirty="0" err="1"/>
              <a:t>stderr</a:t>
            </a:r>
            <a:endParaRPr lang="en-US" sz="2000" b="1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Other processes will inherit these descriptors as you copy them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5020" y="5432797"/>
            <a:ext cx="218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Assignment 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6605" y="5098915"/>
            <a:ext cx="113187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38560" y="4422307"/>
            <a:ext cx="218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10171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Duplicating File Descriptors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90296"/>
            <a:ext cx="7410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ourier" charset="0"/>
              </a:rPr>
              <a:t>int</a:t>
            </a:r>
            <a:r>
              <a:rPr lang="en-US" sz="2800" dirty="0">
                <a:solidFill>
                  <a:prstClr val="black"/>
                </a:solidFill>
                <a:latin typeface="Times-Roman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ourier" charset="0"/>
              </a:rPr>
              <a:t>dup2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Courier" charset="0"/>
              </a:rPr>
              <a:t>int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-Roman" charset="0"/>
              </a:rPr>
              <a:t>oldfd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ourier" charset="0"/>
              </a:rPr>
              <a:t>int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-Roman" charset="0"/>
              </a:rPr>
              <a:t>newfd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);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7161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11400"/>
              </p:ext>
            </p:extLst>
          </p:nvPr>
        </p:nvGraphicFramePr>
        <p:xfrm>
          <a:off x="3544608" y="2459747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5363"/>
              </p:ext>
            </p:extLst>
          </p:nvPr>
        </p:nvGraphicFramePr>
        <p:xfrm>
          <a:off x="622643" y="2880271"/>
          <a:ext cx="2181185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583909" y="3903094"/>
            <a:ext cx="940765" cy="6505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44608" y="2131672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   0x1234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83909" y="4168815"/>
            <a:ext cx="960699" cy="7697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692" y="2131672"/>
            <a:ext cx="2733599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3054291" y="1376561"/>
            <a:ext cx="660400" cy="6757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/>
          <a:p>
            <a:r>
              <a:rPr lang="en-US" dirty="0"/>
              <a:t>Dup2: what is the correct outcome?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90775" y="1257206"/>
            <a:ext cx="7410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  <a:latin typeface="Courier" charset="0"/>
              </a:rPr>
              <a:t>dup2</a:t>
            </a:r>
            <a:r>
              <a:rPr lang="en-US" sz="2800" u="sng" dirty="0">
                <a:solidFill>
                  <a:prstClr val="black"/>
                </a:solidFill>
                <a:latin typeface="Courier" charset="0"/>
              </a:rPr>
              <a:t>(3, 4);</a:t>
            </a:r>
            <a:endParaRPr lang="en-US" sz="2800" u="sng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580784"/>
              </p:ext>
            </p:extLst>
          </p:nvPr>
        </p:nvGraphicFramePr>
        <p:xfrm>
          <a:off x="9555941" y="2436078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146138"/>
              </p:ext>
            </p:extLst>
          </p:nvPr>
        </p:nvGraphicFramePr>
        <p:xfrm>
          <a:off x="6633976" y="2856602"/>
          <a:ext cx="2181185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0xABCD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8595242" y="3879425"/>
            <a:ext cx="940765" cy="6505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55941" y="2108003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   0x1245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595242" y="4914864"/>
            <a:ext cx="940765" cy="6139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51952" y="2131672"/>
            <a:ext cx="2733599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08354"/>
              </p:ext>
            </p:extLst>
          </p:nvPr>
        </p:nvGraphicFramePr>
        <p:xfrm>
          <a:off x="9555941" y="4801296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555941" y="4473221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   0xABCD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704050" y="2052290"/>
            <a:ext cx="15759" cy="4571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065624" y="1310702"/>
            <a:ext cx="660400" cy="6757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6669"/>
            <a:ext cx="931331" cy="9313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73703" y="6039190"/>
            <a:ext cx="407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1. Two descriptors point to the same file object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08133" y="6020846"/>
            <a:ext cx="407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lphaUcPeriod" startAt="2"/>
            </a:pP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. The second descriptor points to a new file object for the same file /foo</a:t>
            </a:r>
          </a:p>
        </p:txBody>
      </p:sp>
    </p:spTree>
    <p:extLst>
      <p:ext uri="{BB962C8B-B14F-4D97-AF65-F5344CB8AC3E}">
        <p14:creationId xmlns:p14="http://schemas.microsoft.com/office/powerpoint/2010/main" val="4920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9" grpId="0"/>
      <p:bldP spid="23" grpId="0"/>
      <p:bldP spid="29" grpId="0" animBg="1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File-related System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5074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open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(char *name,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flags)</a:t>
            </a:r>
          </a:p>
        </p:txBody>
      </p:sp>
      <p:sp>
        <p:nvSpPr>
          <p:cNvPr id="4" name="Oval 3"/>
          <p:cNvSpPr/>
          <p:nvPr/>
        </p:nvSpPr>
        <p:spPr>
          <a:xfrm>
            <a:off x="687265" y="1586383"/>
            <a:ext cx="1125416" cy="5074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446" y="2620107"/>
            <a:ext cx="7877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File handle </a:t>
            </a:r>
            <a:r>
              <a:rPr lang="en-US" sz="2400" dirty="0"/>
              <a:t>– or file </a:t>
            </a:r>
            <a:r>
              <a:rPr lang="en-US" sz="2400" b="1" i="1" dirty="0"/>
              <a:t>descriptor</a:t>
            </a:r>
            <a:r>
              <a:rPr lang="en-US" sz="2400" dirty="0"/>
              <a:t>: a number that identifies this open file.  </a:t>
            </a:r>
          </a:p>
        </p:txBody>
      </p:sp>
      <p:cxnSp>
        <p:nvCxnSpPr>
          <p:cNvPr id="7" name="Straight Arrow Connector 6"/>
          <p:cNvCxnSpPr>
            <a:stCxn id="5" idx="1"/>
            <a:endCxn id="4" idx="3"/>
          </p:cNvCxnSpPr>
          <p:nvPr/>
        </p:nvCxnSpPr>
        <p:spPr>
          <a:xfrm flipV="1">
            <a:off x="404446" y="2019512"/>
            <a:ext cx="447632" cy="10160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833028" y="3470375"/>
            <a:ext cx="10515600" cy="50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size_t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read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char *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buflen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12" name="Oval 11"/>
          <p:cNvSpPr/>
          <p:nvPr/>
        </p:nvSpPr>
        <p:spPr>
          <a:xfrm>
            <a:off x="4078165" y="3428646"/>
            <a:ext cx="1125416" cy="5074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846" y="3003340"/>
            <a:ext cx="4084027" cy="3738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833028" y="4772612"/>
            <a:ext cx="10515600" cy="50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close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3600450" y="4747903"/>
            <a:ext cx="1125416" cy="5074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4446" y="2983137"/>
            <a:ext cx="3758712" cy="17133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50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10" grpId="0" build="p"/>
      <p:bldP spid="12" grpId="0" animBg="1"/>
      <p:bldP spid="15" grpId="0" build="p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/>
          <a:p>
            <a:r>
              <a:rPr lang="en-US" dirty="0"/>
              <a:t>What will happen?</a:t>
            </a:r>
            <a:endParaRPr lang="en-US" dirty="0">
              <a:latin typeface="+mn-lt"/>
              <a:ea typeface="Courier" charset="0"/>
              <a:cs typeface="Courier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6669"/>
            <a:ext cx="931331" cy="931331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8200" y="18614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happens if we execute the following system call, assuming that </a:t>
            </a:r>
            <a:r>
              <a:rPr lang="en-US" dirty="0" err="1">
                <a:solidFill>
                  <a:srgbClr val="C00000"/>
                </a:solidFill>
              </a:rPr>
              <a:t>fd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contains a handle for an open file </a:t>
            </a:r>
            <a:r>
              <a:rPr lang="en-US" dirty="0">
                <a:solidFill>
                  <a:srgbClr val="C00000"/>
                </a:solidFill>
              </a:rPr>
              <a:t>foo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dup2 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STDOUT_FILENO);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contents of file foo will be printed to standard out.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This behaviour is undefined.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This will result in an error.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Strings passed to </a:t>
            </a:r>
            <a:r>
              <a:rPr lang="en-US" dirty="0" err="1"/>
              <a:t>printf</a:t>
            </a:r>
            <a:r>
              <a:rPr lang="en-US" dirty="0"/>
              <a:t> will appear in file foo.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50868"/>
              </p:ext>
            </p:extLst>
          </p:nvPr>
        </p:nvGraphicFramePr>
        <p:xfrm>
          <a:off x="912625" y="3582822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2873891" y="3939602"/>
            <a:ext cx="1921398" cy="1261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94143"/>
              </p:ext>
            </p:extLst>
          </p:nvPr>
        </p:nvGraphicFramePr>
        <p:xfrm>
          <a:off x="4795289" y="3087060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95289" y="2758985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873891" y="4101650"/>
            <a:ext cx="1921398" cy="15394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9582150" cy="1625809"/>
          </a:xfrm>
        </p:spPr>
        <p:txBody>
          <a:bodyPr/>
          <a:lstStyle/>
          <a:p>
            <a:r>
              <a:rPr lang="en-US" dirty="0"/>
              <a:t>A Potential Failure Scenario</a:t>
            </a:r>
            <a:endParaRPr lang="en-US" dirty="0">
              <a:latin typeface="+mn-lt"/>
              <a:ea typeface="Courier" charset="0"/>
              <a:cs typeface="Courie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0450" y="1648354"/>
            <a:ext cx="4233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Process 13 closes </a:t>
            </a:r>
            <a:r>
              <a:rPr lang="en-US" sz="2400" dirty="0" err="1"/>
              <a:t>fd</a:t>
            </a:r>
            <a:r>
              <a:rPr lang="en-US" sz="2400" dirty="0"/>
              <a:t> 3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File object is deleted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Process 13 attempts to operate on </a:t>
            </a:r>
            <a:r>
              <a:rPr lang="en-US" sz="2400" dirty="0" err="1"/>
              <a:t>fd</a:t>
            </a:r>
            <a:r>
              <a:rPr lang="en-US" sz="2400" dirty="0"/>
              <a:t> 4 and accesses invalid memory.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2723762"/>
            <a:ext cx="2733599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5055076" y="3087060"/>
            <a:ext cx="1509240" cy="1539433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95289" y="5728204"/>
            <a:ext cx="65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How do you prevent this from happening? </a:t>
            </a:r>
          </a:p>
        </p:txBody>
      </p:sp>
      <p:sp>
        <p:nvSpPr>
          <p:cNvPr id="2" name="Multiply 1"/>
          <p:cNvSpPr/>
          <p:nvPr/>
        </p:nvSpPr>
        <p:spPr>
          <a:xfrm>
            <a:off x="3592590" y="4214319"/>
            <a:ext cx="477992" cy="601889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of the file system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Just a fancy way to say </a:t>
            </a:r>
          </a:p>
          <a:p>
            <a:pPr marL="0" indent="0" algn="ctr">
              <a:buNone/>
            </a:pPr>
            <a:r>
              <a:rPr lang="en-US" sz="4400" i="1" dirty="0"/>
              <a:t>How should they behave? </a:t>
            </a:r>
          </a:p>
        </p:txBody>
      </p:sp>
    </p:spTree>
    <p:extLst>
      <p:ext uri="{BB962C8B-B14F-4D97-AF65-F5344CB8AC3E}">
        <p14:creationId xmlns:p14="http://schemas.microsoft.com/office/powerpoint/2010/main" val="179097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files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215243"/>
            <a:ext cx="10515600" cy="5074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fd1 =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open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(/foo, O_RDWR);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9650" y="2676634"/>
            <a:ext cx="10515600" cy="50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198801"/>
            <a:ext cx="10515600" cy="50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fd2 =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open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(/foo, O_RDWR);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58150" y="2215243"/>
            <a:ext cx="3295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Will fd1 be equal to fd2?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2925" y="3586539"/>
            <a:ext cx="1543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NO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from a file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33204" y="2482649"/>
            <a:ext cx="10515600" cy="50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ret =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read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(fd1,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buflen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);</a:t>
            </a:r>
          </a:p>
        </p:txBody>
      </p:sp>
      <p:cxnSp>
        <p:nvCxnSpPr>
          <p:cNvPr id="10" name="Straight Arrow Connector 9"/>
          <p:cNvCxnSpPr>
            <a:stCxn id="17" idx="2"/>
          </p:cNvCxnSpPr>
          <p:nvPr/>
        </p:nvCxnSpPr>
        <p:spPr>
          <a:xfrm>
            <a:off x="3005671" y="1563334"/>
            <a:ext cx="619298" cy="9562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90776" y="1194002"/>
            <a:ext cx="142978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handle</a:t>
            </a:r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4616361" y="1549158"/>
            <a:ext cx="98935" cy="9972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01466" y="1179826"/>
            <a:ext cx="142978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Buffer size</a:t>
            </a:r>
          </a:p>
        </p:txBody>
      </p:sp>
      <p:cxnSp>
        <p:nvCxnSpPr>
          <p:cNvPr id="27" name="Straight Arrow Connector 26"/>
          <p:cNvCxnSpPr>
            <a:stCxn id="28" idx="2"/>
            <a:endCxn id="7" idx="0"/>
          </p:cNvCxnSpPr>
          <p:nvPr/>
        </p:nvCxnSpPr>
        <p:spPr>
          <a:xfrm flipH="1">
            <a:off x="6191004" y="1826157"/>
            <a:ext cx="319497" cy="6564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55926" y="1179826"/>
            <a:ext cx="170915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User-level buffer pointer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13565" y="3211885"/>
            <a:ext cx="96353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we just opened the file. From which location (offset) in the file will this system call read?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This system call will return an error, because we must first set a file offset using the </a:t>
            </a:r>
            <a:r>
              <a:rPr lang="en-US" sz="2000" dirty="0" err="1"/>
              <a:t>lseek</a:t>
            </a:r>
            <a:r>
              <a:rPr lang="en-US" sz="2000" dirty="0"/>
              <a:t>() system call.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From zero.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From the location where we left off before the open() system call. The last offset will be set in the kernel.</a:t>
            </a:r>
          </a:p>
        </p:txBody>
      </p:sp>
    </p:spTree>
    <p:extLst>
      <p:ext uri="{BB962C8B-B14F-4D97-AF65-F5344CB8AC3E}">
        <p14:creationId xmlns:p14="http://schemas.microsoft.com/office/powerpoint/2010/main" val="6679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1147854" cy="1325563"/>
          </a:xfrm>
        </p:spPr>
        <p:txBody>
          <a:bodyPr/>
          <a:lstStyle/>
          <a:p>
            <a:r>
              <a:rPr lang="en-US" dirty="0"/>
              <a:t>What if I want to read from a new offset?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42696"/>
            <a:ext cx="9848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ourier" charset="0"/>
              </a:rPr>
              <a:t>off_t</a:t>
            </a:r>
            <a:r>
              <a:rPr lang="en-US" sz="2800" dirty="0">
                <a:solidFill>
                  <a:prstClr val="black"/>
                </a:solidFill>
                <a:latin typeface="Times-Roman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urier" charset="0"/>
              </a:rPr>
              <a:t>lseek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Courier" charset="0"/>
              </a:rPr>
              <a:t>int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-Roman" charset="0"/>
              </a:rPr>
              <a:t>fd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ourier" charset="0"/>
              </a:rPr>
              <a:t>off_t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-Roman" charset="0"/>
              </a:rPr>
              <a:t>pos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ourier" charset="0"/>
              </a:rPr>
              <a:t>int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-Roman" charset="0"/>
              </a:rPr>
              <a:t>whence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);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38200" y="3332148"/>
            <a:ext cx="1036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-Roman" charset="0"/>
              </a:rPr>
              <a:t>If </a:t>
            </a:r>
            <a:r>
              <a:rPr lang="en-US" sz="2800" i="1" dirty="0">
                <a:solidFill>
                  <a:prstClr val="black"/>
                </a:solidFill>
                <a:latin typeface="Times-Roman" charset="0"/>
              </a:rPr>
              <a:t>whence</a:t>
            </a:r>
            <a:r>
              <a:rPr lang="en-US" sz="2800" dirty="0">
                <a:solidFill>
                  <a:prstClr val="black"/>
                </a:solidFill>
                <a:latin typeface="Times-Roman" charset="0"/>
              </a:rPr>
              <a:t> is</a:t>
            </a:r>
          </a:p>
          <a:p>
            <a:pPr>
              <a:buChar char="•"/>
            </a:pPr>
            <a:r>
              <a:rPr lang="en-US" sz="2800" dirty="0">
                <a:solidFill>
                  <a:prstClr val="black"/>
                </a:solidFill>
                <a:latin typeface="Times-Roman" charset="0"/>
              </a:rPr>
              <a:t>SEEK_SET, the new position is </a:t>
            </a:r>
            <a:r>
              <a:rPr lang="en-US" sz="2800" i="1" dirty="0">
                <a:solidFill>
                  <a:prstClr val="black"/>
                </a:solidFill>
                <a:latin typeface="Times-Roman" charset="0"/>
              </a:rPr>
              <a:t>pos</a:t>
            </a:r>
            <a:r>
              <a:rPr lang="en-US" sz="2800" dirty="0">
                <a:solidFill>
                  <a:prstClr val="black"/>
                </a:solidFill>
                <a:latin typeface="Times-Roman" charset="0"/>
              </a:rPr>
              <a:t>.</a:t>
            </a:r>
          </a:p>
          <a:p>
            <a:pPr>
              <a:buChar char="•"/>
            </a:pPr>
            <a:r>
              <a:rPr lang="en-US" sz="2800" dirty="0">
                <a:solidFill>
                  <a:prstClr val="black"/>
                </a:solidFill>
                <a:latin typeface="Times-Roman" charset="0"/>
              </a:rPr>
              <a:t>SEEK_CUR, the new position is the current position plus </a:t>
            </a:r>
            <a:r>
              <a:rPr lang="en-US" sz="2800" i="1" dirty="0">
                <a:solidFill>
                  <a:prstClr val="black"/>
                </a:solidFill>
                <a:latin typeface="Times-Roman" charset="0"/>
              </a:rPr>
              <a:t>pos</a:t>
            </a:r>
            <a:r>
              <a:rPr lang="en-US" sz="2800" dirty="0">
                <a:solidFill>
                  <a:prstClr val="black"/>
                </a:solidFill>
                <a:latin typeface="Times-Roman" charset="0"/>
              </a:rPr>
              <a:t>.</a:t>
            </a:r>
          </a:p>
          <a:p>
            <a:pPr>
              <a:buChar char="•"/>
            </a:pPr>
            <a:r>
              <a:rPr lang="en-US" sz="2800" dirty="0">
                <a:solidFill>
                  <a:prstClr val="black"/>
                </a:solidFill>
                <a:latin typeface="Times-Roman" charset="0"/>
              </a:rPr>
              <a:t>SEEK_END, the new position is the position of end-of-file plus </a:t>
            </a:r>
            <a:r>
              <a:rPr lang="en-US" sz="2800" i="1" dirty="0">
                <a:solidFill>
                  <a:prstClr val="black"/>
                </a:solidFill>
                <a:latin typeface="Times-Roman" charset="0"/>
              </a:rPr>
              <a:t>pos</a:t>
            </a:r>
            <a:r>
              <a:rPr lang="en-US" sz="2800" dirty="0">
                <a:solidFill>
                  <a:prstClr val="black"/>
                </a:solidFill>
                <a:latin typeface="Times-Roman" charset="0"/>
              </a:rPr>
              <a:t>.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69775" y="1485406"/>
            <a:ext cx="443371" cy="5572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98251" y="1116074"/>
            <a:ext cx="170131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64-bit argument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16914" y="1565601"/>
            <a:ext cx="196002" cy="4770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2018" y="1196269"/>
            <a:ext cx="197492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64-bit return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file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7599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ourier" charset="0"/>
              </a:rPr>
              <a:t>int</a:t>
            </a:r>
            <a:r>
              <a:rPr lang="en-US" sz="2800" dirty="0">
                <a:solidFill>
                  <a:prstClr val="black"/>
                </a:solidFill>
                <a:latin typeface="Times-Roman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ourier" charset="0"/>
              </a:rPr>
              <a:t>close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Courier" charset="0"/>
              </a:rPr>
              <a:t>int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-Roman" charset="0"/>
              </a:rPr>
              <a:t>fd</a:t>
            </a:r>
            <a:r>
              <a:rPr lang="en-US" sz="2800" dirty="0">
                <a:solidFill>
                  <a:prstClr val="black"/>
                </a:solidFill>
                <a:latin typeface="Courier" charset="0"/>
              </a:rPr>
              <a:t>);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918662" y="1775996"/>
            <a:ext cx="420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Why do you need to explicitly close the file? </a:t>
            </a:r>
          </a:p>
        </p:txBody>
      </p:sp>
    </p:spTree>
    <p:extLst>
      <p:ext uri="{BB962C8B-B14F-4D97-AF65-F5344CB8AC3E}">
        <p14:creationId xmlns:p14="http://schemas.microsoft.com/office/powerpoint/2010/main" val="88996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state does the operating system have to track in order to support these system calls?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2880" y="3272286"/>
            <a:ext cx="420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C00000"/>
                </a:solidFill>
              </a:rPr>
              <a:t>A good way to get started with Assignment 4. </a:t>
            </a:r>
          </a:p>
        </p:txBody>
      </p:sp>
    </p:spTree>
    <p:extLst>
      <p:ext uri="{BB962C8B-B14F-4D97-AF65-F5344CB8AC3E}">
        <p14:creationId xmlns:p14="http://schemas.microsoft.com/office/powerpoint/2010/main" val="15696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Files, files, files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895302"/>
            <a:ext cx="4049684" cy="14157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Files for user processes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Representation of files to support file-related system calls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3166" y="1926079"/>
            <a:ext cx="3607724" cy="13542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Files inside the kernel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Representation of files for use inside the kernel</a:t>
            </a:r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 flipV="1">
            <a:off x="2646988" y="3302845"/>
            <a:ext cx="2673004" cy="15504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19992" y="4253133"/>
            <a:ext cx="1701313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Just some </a:t>
            </a:r>
            <a:r>
              <a:rPr lang="en-US"/>
              <a:t>data structures to keep track of open files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  <a:endCxn id="6" idx="2"/>
          </p:cNvCxnSpPr>
          <p:nvPr/>
        </p:nvCxnSpPr>
        <p:spPr>
          <a:xfrm flipV="1">
            <a:off x="7021305" y="3280296"/>
            <a:ext cx="2295723" cy="15730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6" idx="1"/>
          </p:cNvCxnSpPr>
          <p:nvPr/>
        </p:nvCxnSpPr>
        <p:spPr>
          <a:xfrm>
            <a:off x="4887884" y="2603188"/>
            <a:ext cx="262528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19992" y="2193292"/>
            <a:ext cx="176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Wrapper around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35880" y="3459359"/>
            <a:ext cx="2762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28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vnode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EN331" id="{E2154E18-5AE4-D048-ABF1-9AE9E9D8A107}" vid="{7A3A7D93-4FC8-8448-A0EE-BD8331509F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CPEN331</Template>
  <TotalTime>45588</TotalTime>
  <Words>956</Words>
  <Application>Microsoft Macintosh PowerPoint</Application>
  <PresentationFormat>Widescreen</PresentationFormat>
  <Paragraphs>270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</vt:lpstr>
      <vt:lpstr>Helvetica</vt:lpstr>
      <vt:lpstr>Times-Roman</vt:lpstr>
      <vt:lpstr>Office Theme</vt:lpstr>
      <vt:lpstr>File Tables</vt:lpstr>
      <vt:lpstr>File-related System Calls</vt:lpstr>
      <vt:lpstr>Semantics of the file system calls</vt:lpstr>
      <vt:lpstr>Opening files</vt:lpstr>
      <vt:lpstr>Reading from a file </vt:lpstr>
      <vt:lpstr>What if I want to read from a new offset? </vt:lpstr>
      <vt:lpstr>Closing the file</vt:lpstr>
      <vt:lpstr>Keeping track of files</vt:lpstr>
      <vt:lpstr>Files, files, files</vt:lpstr>
      <vt:lpstr>struct vnode</vt:lpstr>
      <vt:lpstr>PowerPoint Presentation</vt:lpstr>
      <vt:lpstr>File Table</vt:lpstr>
      <vt:lpstr>Reference counts</vt:lpstr>
      <vt:lpstr>Concurrent read and remove</vt:lpstr>
      <vt:lpstr>Reference counts</vt:lpstr>
      <vt:lpstr>PowerPoint Presentation</vt:lpstr>
      <vt:lpstr>Setting up your processes</vt:lpstr>
      <vt:lpstr>Duplicating File Descriptors</vt:lpstr>
      <vt:lpstr>Dup2: what is the correct outcome?</vt:lpstr>
      <vt:lpstr>What will happen?</vt:lpstr>
      <vt:lpstr>A Potential Failure Scenario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Tables</dc:title>
  <dc:creator>Microsoft Office User</dc:creator>
  <cp:lastModifiedBy>Microsoft Office User</cp:lastModifiedBy>
  <cp:revision>47</cp:revision>
  <cp:lastPrinted>2023-10-17T17:48:58Z</cp:lastPrinted>
  <dcterms:created xsi:type="dcterms:W3CDTF">2016-02-02T04:43:18Z</dcterms:created>
  <dcterms:modified xsi:type="dcterms:W3CDTF">2023-10-27T17:03:33Z</dcterms:modified>
</cp:coreProperties>
</file>