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EB1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87"/>
    <p:restoredTop sz="86029"/>
  </p:normalViewPr>
  <p:slideViewPr>
    <p:cSldViewPr snapToGrid="0" snapToObjects="1">
      <p:cViewPr varScale="1">
        <p:scale>
          <a:sx n="100" d="100"/>
          <a:sy n="100" d="100"/>
        </p:scale>
        <p:origin x="11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F1E8E9-95D9-9A4C-ACE2-5AAB42D43C04}" type="datetimeFigureOut">
              <a:rPr lang="en-US" smtClean="0"/>
              <a:t>11/3/23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0E21C8-164F-EF4C-A15C-17C931037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399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8C4A9-5DCC-DF4D-9BB0-22A1B6390020}" type="datetimeFigureOut">
              <a:rPr lang="en-US" smtClean="0"/>
              <a:t>11/3/23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7D53-D26E-5946-9DB8-49BC3DF0C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511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8C4A9-5DCC-DF4D-9BB0-22A1B6390020}" type="datetimeFigureOut">
              <a:rPr lang="en-US" smtClean="0"/>
              <a:t>11/3/23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7D53-D26E-5946-9DB8-49BC3DF0C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683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8C4A9-5DCC-DF4D-9BB0-22A1B6390020}" type="datetimeFigureOut">
              <a:rPr lang="en-US" smtClean="0"/>
              <a:t>11/3/23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7D53-D26E-5946-9DB8-49BC3DF0C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87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9843"/>
            <a:ext cx="10515600" cy="1325563"/>
          </a:xfrm>
        </p:spPr>
        <p:txBody>
          <a:bodyPr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67543"/>
            <a:ext cx="10515600" cy="4609420"/>
          </a:xfrm>
        </p:spPr>
        <p:txBody>
          <a:bodyPr/>
          <a:lstStyle>
            <a:lvl1pPr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8C4A9-5DCC-DF4D-9BB0-22A1B6390020}" type="datetimeFigureOut">
              <a:rPr lang="en-US" smtClean="0"/>
              <a:t>11/3/23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7D53-D26E-5946-9DB8-49BC3DF0C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565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8C4A9-5DCC-DF4D-9BB0-22A1B6390020}" type="datetimeFigureOut">
              <a:rPr lang="en-US" smtClean="0"/>
              <a:t>11/3/23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7D53-D26E-5946-9DB8-49BC3DF0C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87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8C4A9-5DCC-DF4D-9BB0-22A1B6390020}" type="datetimeFigureOut">
              <a:rPr lang="en-US" smtClean="0"/>
              <a:t>11/3/23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7D53-D26E-5946-9DB8-49BC3DF0C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217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8C4A9-5DCC-DF4D-9BB0-22A1B6390020}" type="datetimeFigureOut">
              <a:rPr lang="en-US" smtClean="0"/>
              <a:t>11/3/23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7D53-D26E-5946-9DB8-49BC3DF0C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488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8C4A9-5DCC-DF4D-9BB0-22A1B6390020}" type="datetimeFigureOut">
              <a:rPr lang="en-US" smtClean="0"/>
              <a:t>11/3/23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7D53-D26E-5946-9DB8-49BC3DF0C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061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8C4A9-5DCC-DF4D-9BB0-22A1B6390020}" type="datetimeFigureOut">
              <a:rPr lang="en-US" smtClean="0"/>
              <a:t>11/3/23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7D53-D26E-5946-9DB8-49BC3DF0C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79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8C4A9-5DCC-DF4D-9BB0-22A1B6390020}" type="datetimeFigureOut">
              <a:rPr lang="en-US" smtClean="0"/>
              <a:t>11/3/23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7D53-D26E-5946-9DB8-49BC3DF0C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429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8C4A9-5DCC-DF4D-9BB0-22A1B6390020}" type="datetimeFigureOut">
              <a:rPr lang="en-US" smtClean="0"/>
              <a:t>11/3/23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7D53-D26E-5946-9DB8-49BC3DF0C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147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8C4A9-5DCC-DF4D-9BB0-22A1B6390020}" type="datetimeFigureOut">
              <a:rPr lang="en-US" smtClean="0"/>
              <a:t>11/3/23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247D53-D26E-5946-9DB8-49BC3DF0C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64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The Adult Life of a Process: Parents and Children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CPEN 331, UBC</a:t>
            </a:r>
          </a:p>
          <a:p>
            <a:r>
              <a:rPr lang="en-US" dirty="0"/>
              <a:t>Alexandra </a:t>
            </a:r>
            <a:r>
              <a:rPr lang="en-US" dirty="0" err="1"/>
              <a:t>Fedorova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635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waitpid</a:t>
            </a:r>
            <a:r>
              <a:rPr lang="en-US" dirty="0"/>
              <a:t>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Unix multiprocessing with fork() – a precursor to modern/day multithreading</a:t>
            </a:r>
          </a:p>
          <a:p>
            <a:r>
              <a:rPr lang="en-US" dirty="0"/>
              <a:t>What mechanisms for inter-process communication have you learned about?</a:t>
            </a:r>
          </a:p>
          <a:p>
            <a:r>
              <a:rPr lang="en-US" dirty="0"/>
              <a:t>Today we will learn about another inter-process synchronization pattern:</a:t>
            </a:r>
          </a:p>
          <a:p>
            <a:pPr lvl="1"/>
            <a:r>
              <a:rPr lang="en-US" sz="2800" b="1" dirty="0">
                <a:solidFill>
                  <a:srgbClr val="C00000"/>
                </a:solidFill>
              </a:rPr>
              <a:t>A parent can wait for a child to exit and collects its exit status</a:t>
            </a:r>
          </a:p>
          <a:p>
            <a:r>
              <a:rPr lang="en-US" sz="3200" dirty="0"/>
              <a:t>This is done via a system call </a:t>
            </a:r>
            <a:r>
              <a:rPr lang="en-US" sz="3200" dirty="0" err="1"/>
              <a:t>waitpid</a:t>
            </a:r>
            <a:r>
              <a:rPr lang="en-US" sz="3200" dirty="0"/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1176008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Waiting for the child</a:t>
            </a:r>
          </a:p>
        </p:txBody>
      </p:sp>
      <p:sp>
        <p:nvSpPr>
          <p:cNvPr id="4" name="Rectangle 3"/>
          <p:cNvSpPr/>
          <p:nvPr/>
        </p:nvSpPr>
        <p:spPr>
          <a:xfrm>
            <a:off x="1373568" y="1574298"/>
            <a:ext cx="2071868" cy="717631"/>
          </a:xfrm>
          <a:prstGeom prst="rect">
            <a:avLst/>
          </a:prstGeom>
          <a:solidFill>
            <a:srgbClr val="BEB1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Parent</a:t>
            </a:r>
          </a:p>
        </p:txBody>
      </p:sp>
      <p:sp>
        <p:nvSpPr>
          <p:cNvPr id="5" name="Rectangle 4"/>
          <p:cNvSpPr/>
          <p:nvPr/>
        </p:nvSpPr>
        <p:spPr>
          <a:xfrm>
            <a:off x="1570555" y="3641080"/>
            <a:ext cx="2071868" cy="717631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schemeClr val="tx1"/>
                </a:solidFill>
              </a:rPr>
              <a:t>Child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58578" y="3641080"/>
            <a:ext cx="2071868" cy="717631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schemeClr val="tx1"/>
                </a:solidFill>
              </a:rPr>
              <a:t>Child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>
            <a:stCxn id="4" idx="2"/>
            <a:endCxn id="5" idx="0"/>
          </p:cNvCxnSpPr>
          <p:nvPr/>
        </p:nvCxnSpPr>
        <p:spPr>
          <a:xfrm>
            <a:off x="2409502" y="2291929"/>
            <a:ext cx="196987" cy="134915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4" idx="2"/>
            <a:endCxn id="6" idx="0"/>
          </p:cNvCxnSpPr>
          <p:nvPr/>
        </p:nvCxnSpPr>
        <p:spPr>
          <a:xfrm>
            <a:off x="2409502" y="2291929"/>
            <a:ext cx="2985010" cy="134915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169730" y="2281412"/>
            <a:ext cx="62504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err="1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waitpid</a:t>
            </a:r>
            <a:r>
              <a:rPr lang="en-US" b="1" dirty="0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b="1" dirty="0" err="1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pid_t</a:t>
            </a:r>
            <a:r>
              <a:rPr lang="en-US" b="1" dirty="0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b="1" dirty="0" err="1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pid</a:t>
            </a:r>
            <a:r>
              <a:rPr lang="en-US" b="1" dirty="0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, </a:t>
            </a:r>
            <a:r>
              <a:rPr lang="en-US" b="1" dirty="0" err="1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b="1" dirty="0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 *status, </a:t>
            </a:r>
            <a:r>
              <a:rPr lang="en-US" b="1" dirty="0" err="1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b="1" dirty="0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 options)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30446" y="3446750"/>
            <a:ext cx="576155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000" dirty="0"/>
              <a:t>Wait for the child to exit (blocking)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dirty="0"/>
              <a:t>Collect the child’s </a:t>
            </a:r>
            <a:r>
              <a:rPr lang="en-US" sz="2000" b="1" dirty="0">
                <a:solidFill>
                  <a:srgbClr val="C00000"/>
                </a:solidFill>
              </a:rPr>
              <a:t>exit status </a:t>
            </a:r>
            <a:r>
              <a:rPr lang="en-US" sz="2000" dirty="0"/>
              <a:t>before returning</a:t>
            </a:r>
          </a:p>
          <a:p>
            <a:pPr marL="285750" indent="-285750">
              <a:buFont typeface="Arial" charset="0"/>
              <a:buChar char="•"/>
            </a:pPr>
            <a:endParaRPr lang="en-US" sz="2000" dirty="0"/>
          </a:p>
          <a:p>
            <a:pPr marL="285750" indent="-285750">
              <a:buFont typeface="Arial" charset="0"/>
              <a:buChar char="•"/>
            </a:pPr>
            <a:endParaRPr lang="en-US" sz="2000" dirty="0"/>
          </a:p>
          <a:p>
            <a:pPr marL="285750" indent="-285750">
              <a:buFont typeface="Arial" charset="0"/>
              <a:buChar char="•"/>
            </a:pPr>
            <a:r>
              <a:rPr lang="en-US" sz="2000" dirty="0"/>
              <a:t>In Unix </a:t>
            </a:r>
            <a:r>
              <a:rPr lang="en-US" sz="2000" dirty="0" err="1"/>
              <a:t>waitpid</a:t>
            </a:r>
            <a:r>
              <a:rPr lang="en-US" sz="2000" dirty="0"/>
              <a:t>() takes ‘options’ argument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000" dirty="0"/>
              <a:t>A parent can specify that it doesn’t want to block if the child is still running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000" i="1" dirty="0"/>
              <a:t>You are not required to implement options in os161</a:t>
            </a:r>
            <a:r>
              <a:rPr lang="en-US" sz="2000" dirty="0"/>
              <a:t>  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6858000" y="2650744"/>
            <a:ext cx="2232212" cy="122200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8142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focus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 over interesting synchronization issues with </a:t>
            </a:r>
            <a:r>
              <a:rPr lang="en-US" dirty="0" err="1"/>
              <a:t>waitpid</a:t>
            </a:r>
            <a:r>
              <a:rPr lang="en-US" dirty="0"/>
              <a:t>()</a:t>
            </a:r>
          </a:p>
          <a:p>
            <a:r>
              <a:rPr lang="en-US" dirty="0"/>
              <a:t>They will affect how you implement exit()</a:t>
            </a:r>
          </a:p>
        </p:txBody>
      </p:sp>
    </p:spTree>
    <p:extLst>
      <p:ext uri="{BB962C8B-B14F-4D97-AF65-F5344CB8AC3E}">
        <p14:creationId xmlns:p14="http://schemas.microsoft.com/office/powerpoint/2010/main" val="1450547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09502" y="3576918"/>
            <a:ext cx="3672819" cy="265825"/>
          </a:xfrm>
          <a:prstGeom prst="rect">
            <a:avLst/>
          </a:prstGeom>
          <a:solidFill>
            <a:srgbClr val="BEB1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parent blocked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9843"/>
            <a:ext cx="11102788" cy="1325563"/>
          </a:xfrm>
        </p:spPr>
        <p:txBody>
          <a:bodyPr/>
          <a:lstStyle/>
          <a:p>
            <a:r>
              <a:rPr lang="en-US" dirty="0"/>
              <a:t>Scenario 1: Child exits after parent calls </a:t>
            </a:r>
            <a:r>
              <a:rPr lang="en-US" dirty="0" err="1"/>
              <a:t>waitpid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59737" y="3833041"/>
            <a:ext cx="11076972" cy="23149"/>
          </a:xfrm>
          <a:prstGeom prst="straightConnector1">
            <a:avLst/>
          </a:prstGeom>
          <a:ln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1010994" y="3833041"/>
            <a:ext cx="10301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time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23501" y="3469863"/>
            <a:ext cx="10301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7030A0"/>
                </a:solidFill>
              </a:rPr>
              <a:t>Parent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3501" y="3782680"/>
            <a:ext cx="10301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C000"/>
                </a:solidFill>
              </a:rPr>
              <a:t>Child</a:t>
            </a:r>
            <a:endParaRPr lang="en-US" b="1" dirty="0">
              <a:solidFill>
                <a:srgbClr val="FFC000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373568" y="1591582"/>
            <a:ext cx="1035934" cy="2264608"/>
            <a:chOff x="1373568" y="1591582"/>
            <a:chExt cx="1035934" cy="2264608"/>
          </a:xfrm>
        </p:grpSpPr>
        <p:sp>
          <p:nvSpPr>
            <p:cNvPr id="13" name="Rectangle 12"/>
            <p:cNvSpPr/>
            <p:nvPr/>
          </p:nvSpPr>
          <p:spPr>
            <a:xfrm>
              <a:off x="1373568" y="1591582"/>
              <a:ext cx="1035934" cy="717631"/>
            </a:xfrm>
            <a:prstGeom prst="rect">
              <a:avLst/>
            </a:prstGeom>
            <a:solidFill>
              <a:srgbClr val="BEB1F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Parent</a:t>
              </a: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2409502" y="2315309"/>
              <a:ext cx="0" cy="154088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5045521" y="3856190"/>
            <a:ext cx="1036800" cy="2254906"/>
            <a:chOff x="7500707" y="3856190"/>
            <a:chExt cx="1036800" cy="2254906"/>
          </a:xfrm>
        </p:grpSpPr>
        <p:sp>
          <p:nvSpPr>
            <p:cNvPr id="37" name="Rectangle 36"/>
            <p:cNvSpPr/>
            <p:nvPr/>
          </p:nvSpPr>
          <p:spPr>
            <a:xfrm>
              <a:off x="7500707" y="5393465"/>
              <a:ext cx="1036800" cy="717631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Child</a:t>
              </a:r>
            </a:p>
          </p:txBody>
        </p:sp>
        <p:cxnSp>
          <p:nvCxnSpPr>
            <p:cNvPr id="38" name="Straight Arrow Connector 37"/>
            <p:cNvCxnSpPr/>
            <p:nvPr/>
          </p:nvCxnSpPr>
          <p:spPr>
            <a:xfrm flipV="1">
              <a:off x="8537507" y="3856190"/>
              <a:ext cx="0" cy="153727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ctangle 6"/>
          <p:cNvSpPr/>
          <p:nvPr/>
        </p:nvSpPr>
        <p:spPr>
          <a:xfrm>
            <a:off x="2409502" y="2633806"/>
            <a:ext cx="17171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ea typeface="Courier" charset="0"/>
                <a:cs typeface="Courier" charset="0"/>
              </a:rPr>
              <a:t>Calls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b="1" dirty="0" err="1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waitpid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6096000" y="4686093"/>
            <a:ext cx="13035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ea typeface="Courier" charset="0"/>
                <a:cs typeface="Courier" charset="0"/>
              </a:rPr>
              <a:t>Calls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b="1" dirty="0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exit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6339624" y="3387402"/>
            <a:ext cx="21198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>
                <a:ea typeface="Courier" charset="0"/>
                <a:cs typeface="Courier" charset="0"/>
              </a:rPr>
              <a:t>Collect exit status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 flipV="1">
            <a:off x="8910686" y="2318914"/>
            <a:ext cx="0" cy="153727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8950759" y="2721733"/>
            <a:ext cx="10118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return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101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7" grpId="0"/>
      <p:bldP spid="33" grpId="0"/>
      <p:bldP spid="34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126" y="146904"/>
            <a:ext cx="11202941" cy="1325563"/>
          </a:xfrm>
        </p:spPr>
        <p:txBody>
          <a:bodyPr/>
          <a:lstStyle/>
          <a:p>
            <a:r>
              <a:rPr lang="en-US" dirty="0"/>
              <a:t>Scenario 2: Child exits before parent calls </a:t>
            </a:r>
            <a:r>
              <a:rPr lang="en-US" dirty="0" err="1"/>
              <a:t>waitpid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59737" y="3833041"/>
            <a:ext cx="11076972" cy="23149"/>
          </a:xfrm>
          <a:prstGeom prst="straightConnector1">
            <a:avLst/>
          </a:prstGeom>
          <a:ln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1010994" y="3833041"/>
            <a:ext cx="10301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time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23501" y="3469863"/>
            <a:ext cx="10301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7030A0"/>
                </a:solidFill>
              </a:rPr>
              <a:t>Parent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3501" y="3782680"/>
            <a:ext cx="10301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C000"/>
                </a:solidFill>
              </a:rPr>
              <a:t>Child</a:t>
            </a:r>
            <a:endParaRPr lang="en-US" b="1" dirty="0">
              <a:solidFill>
                <a:srgbClr val="FFC000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3135367" y="1578643"/>
            <a:ext cx="1035934" cy="2264608"/>
            <a:chOff x="1373568" y="1591582"/>
            <a:chExt cx="1035934" cy="2264608"/>
          </a:xfrm>
        </p:grpSpPr>
        <p:sp>
          <p:nvSpPr>
            <p:cNvPr id="13" name="Rectangle 12"/>
            <p:cNvSpPr/>
            <p:nvPr/>
          </p:nvSpPr>
          <p:spPr>
            <a:xfrm>
              <a:off x="1373568" y="1591582"/>
              <a:ext cx="1035934" cy="717631"/>
            </a:xfrm>
            <a:prstGeom prst="rect">
              <a:avLst/>
            </a:prstGeom>
            <a:solidFill>
              <a:srgbClr val="BEB1F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Parent</a:t>
              </a: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2409502" y="2315309"/>
              <a:ext cx="0" cy="154088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1373568" y="3856190"/>
            <a:ext cx="1036800" cy="2254906"/>
            <a:chOff x="7500707" y="3856190"/>
            <a:chExt cx="1036800" cy="2254906"/>
          </a:xfrm>
        </p:grpSpPr>
        <p:sp>
          <p:nvSpPr>
            <p:cNvPr id="37" name="Rectangle 36"/>
            <p:cNvSpPr/>
            <p:nvPr/>
          </p:nvSpPr>
          <p:spPr>
            <a:xfrm>
              <a:off x="7500707" y="5393465"/>
              <a:ext cx="1036800" cy="717631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solidFill>
                    <a:schemeClr val="tx1"/>
                  </a:solidFill>
                </a:rPr>
                <a:t>Child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cxnSp>
          <p:nvCxnSpPr>
            <p:cNvPr id="38" name="Straight Arrow Connector 37"/>
            <p:cNvCxnSpPr/>
            <p:nvPr/>
          </p:nvCxnSpPr>
          <p:spPr>
            <a:xfrm flipV="1">
              <a:off x="8537507" y="3856190"/>
              <a:ext cx="0" cy="153727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ctangle 6"/>
          <p:cNvSpPr/>
          <p:nvPr/>
        </p:nvSpPr>
        <p:spPr>
          <a:xfrm>
            <a:off x="4171301" y="2620867"/>
            <a:ext cx="17171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ea typeface="Courier" charset="0"/>
                <a:cs typeface="Courier" charset="0"/>
              </a:rPr>
              <a:t>Calls</a:t>
            </a:r>
            <a:r>
              <a:rPr lang="en-US" b="1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b="1" dirty="0" err="1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waitpid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2424047" y="4686093"/>
            <a:ext cx="13035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ea typeface="Courier" charset="0"/>
                <a:cs typeface="Courier" charset="0"/>
              </a:rPr>
              <a:t>Calls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b="1" dirty="0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exit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4256731" y="3444886"/>
            <a:ext cx="21198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>
                <a:ea typeface="Courier" charset="0"/>
                <a:cs typeface="Courier" charset="0"/>
              </a:rPr>
              <a:t>Collect exit status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 flipV="1">
            <a:off x="6483849" y="2317508"/>
            <a:ext cx="0" cy="153727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6523922" y="2720327"/>
            <a:ext cx="10118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return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88167" y="4584212"/>
            <a:ext cx="9789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90124" y="4686093"/>
            <a:ext cx="562087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/>
              <a:t>Where does the parent collect the child exit status?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/>
              <a:t>The child is gone by the time the parent calls </a:t>
            </a:r>
            <a:r>
              <a:rPr lang="en-US" dirty="0" err="1"/>
              <a:t>waitpid</a:t>
            </a:r>
            <a:r>
              <a:rPr lang="en-US" dirty="0"/>
              <a:t>()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dirty="0"/>
              <a:t>We assume you destroy the process when it exits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/>
              <a:t>How do you make sure this works? </a:t>
            </a:r>
          </a:p>
          <a:p>
            <a:pPr marL="285750" indent="-285750">
              <a:buFont typeface="Arial" charset="0"/>
              <a:buChar char="•"/>
            </a:pPr>
            <a:endParaRPr lang="en-US" dirty="0"/>
          </a:p>
          <a:p>
            <a:pPr marL="285750" indent="-285750">
              <a:buFont typeface="Arial" charset="0"/>
              <a:buChar char="•"/>
            </a:pPr>
            <a:r>
              <a:rPr lang="en-US" dirty="0"/>
              <a:t>Must support repeated calls to </a:t>
            </a:r>
            <a:r>
              <a:rPr lang="en-US" dirty="0" err="1"/>
              <a:t>waitpid</a:t>
            </a:r>
            <a:r>
              <a:rPr lang="en-US" dirty="0"/>
              <a:t>!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7776623" y="1583630"/>
            <a:ext cx="1035934" cy="2264608"/>
            <a:chOff x="1373568" y="1591582"/>
            <a:chExt cx="1035934" cy="2264608"/>
          </a:xfrm>
        </p:grpSpPr>
        <p:sp>
          <p:nvSpPr>
            <p:cNvPr id="22" name="Rectangle 21"/>
            <p:cNvSpPr/>
            <p:nvPr/>
          </p:nvSpPr>
          <p:spPr>
            <a:xfrm>
              <a:off x="1373568" y="1591582"/>
              <a:ext cx="1035934" cy="717631"/>
            </a:xfrm>
            <a:prstGeom prst="rect">
              <a:avLst/>
            </a:prstGeom>
            <a:solidFill>
              <a:srgbClr val="BEB1F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Parent</a:t>
              </a:r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>
              <a:off x="2409502" y="2315309"/>
              <a:ext cx="0" cy="154088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Rectangle 23"/>
          <p:cNvSpPr/>
          <p:nvPr/>
        </p:nvSpPr>
        <p:spPr>
          <a:xfrm>
            <a:off x="8906091" y="2620867"/>
            <a:ext cx="24311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ea typeface="Courier" charset="0"/>
                <a:cs typeface="Courier" charset="0"/>
              </a:rPr>
              <a:t>Calls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b="1" dirty="0" err="1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waitpid</a:t>
            </a:r>
            <a:r>
              <a:rPr lang="en-US" b="1" dirty="0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dirty="0">
                <a:ea typeface="Courier" charset="0"/>
                <a:cs typeface="Courier" charset="0"/>
              </a:rPr>
              <a:t>again!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853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3" grpId="0"/>
      <p:bldP spid="34" grpId="0"/>
      <p:bldP spid="18" grpId="0"/>
      <p:bldP spid="3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126" y="146904"/>
            <a:ext cx="11202941" cy="1325563"/>
          </a:xfrm>
        </p:spPr>
        <p:txBody>
          <a:bodyPr/>
          <a:lstStyle/>
          <a:p>
            <a:r>
              <a:rPr lang="en-US" dirty="0"/>
              <a:t>Scenario 3: Parent exits before the child exits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59737" y="3833041"/>
            <a:ext cx="11076972" cy="23149"/>
          </a:xfrm>
          <a:prstGeom prst="straightConnector1">
            <a:avLst/>
          </a:prstGeom>
          <a:ln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1010994" y="3833041"/>
            <a:ext cx="10301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time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23501" y="3469863"/>
            <a:ext cx="10301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7030A0"/>
                </a:solidFill>
              </a:rPr>
              <a:t>Parent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3501" y="3782680"/>
            <a:ext cx="10301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C000"/>
                </a:solidFill>
              </a:rPr>
              <a:t>Child</a:t>
            </a:r>
            <a:endParaRPr lang="en-US" b="1" dirty="0">
              <a:solidFill>
                <a:srgbClr val="FFC000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279678" y="1578643"/>
            <a:ext cx="1035934" cy="2264608"/>
            <a:chOff x="1373568" y="1591582"/>
            <a:chExt cx="1035934" cy="2264608"/>
          </a:xfrm>
        </p:grpSpPr>
        <p:sp>
          <p:nvSpPr>
            <p:cNvPr id="13" name="Rectangle 12"/>
            <p:cNvSpPr/>
            <p:nvPr/>
          </p:nvSpPr>
          <p:spPr>
            <a:xfrm>
              <a:off x="1373568" y="1591582"/>
              <a:ext cx="1035934" cy="717631"/>
            </a:xfrm>
            <a:prstGeom prst="rect">
              <a:avLst/>
            </a:prstGeom>
            <a:solidFill>
              <a:srgbClr val="BEB1F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Parent</a:t>
              </a: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2409502" y="2315309"/>
              <a:ext cx="0" cy="154088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1992130" y="3856190"/>
            <a:ext cx="1036800" cy="2254906"/>
            <a:chOff x="7500707" y="3856190"/>
            <a:chExt cx="1036800" cy="2254906"/>
          </a:xfrm>
        </p:grpSpPr>
        <p:sp>
          <p:nvSpPr>
            <p:cNvPr id="37" name="Rectangle 36"/>
            <p:cNvSpPr/>
            <p:nvPr/>
          </p:nvSpPr>
          <p:spPr>
            <a:xfrm>
              <a:off x="7500707" y="5393465"/>
              <a:ext cx="1036800" cy="717631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Child</a:t>
              </a:r>
            </a:p>
          </p:txBody>
        </p:sp>
        <p:cxnSp>
          <p:nvCxnSpPr>
            <p:cNvPr id="38" name="Straight Arrow Connector 37"/>
            <p:cNvCxnSpPr/>
            <p:nvPr/>
          </p:nvCxnSpPr>
          <p:spPr>
            <a:xfrm flipV="1">
              <a:off x="8537507" y="3856190"/>
              <a:ext cx="0" cy="153727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ctangle 6"/>
          <p:cNvSpPr/>
          <p:nvPr/>
        </p:nvSpPr>
        <p:spPr>
          <a:xfrm>
            <a:off x="2438005" y="2618668"/>
            <a:ext cx="13035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ea typeface="Courier" charset="0"/>
                <a:cs typeface="Courier" charset="0"/>
              </a:rPr>
              <a:t>Calls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b="1" dirty="0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exit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3042609" y="4686093"/>
            <a:ext cx="13035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ea typeface="Courier" charset="0"/>
                <a:cs typeface="Courier" charset="0"/>
              </a:rPr>
              <a:t>Calls</a:t>
            </a:r>
            <a:r>
              <a:rPr lang="en-US" b="1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b="1" dirty="0">
                <a:solidFill>
                  <a:schemeClr val="accent5"/>
                </a:solidFill>
                <a:latin typeface="Courier" charset="0"/>
                <a:ea typeface="Courier" charset="0"/>
                <a:cs typeface="Courier" charset="0"/>
              </a:rPr>
              <a:t>exit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88167" y="4584212"/>
            <a:ext cx="9789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90124" y="4843196"/>
            <a:ext cx="5620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/>
              <a:t>What important work do you have to do here? </a:t>
            </a:r>
          </a:p>
        </p:txBody>
      </p:sp>
    </p:spTree>
    <p:extLst>
      <p:ext uri="{BB962C8B-B14F-4D97-AF65-F5344CB8AC3E}">
        <p14:creationId xmlns:p14="http://schemas.microsoft.com/office/powerpoint/2010/main" val="1078280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3" grpId="0"/>
      <p:bldP spid="3" grpId="0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ynchronization" id="{73E6C3EE-38BA-6A4A-A81D-6B84F2E8A9FA}" vid="{065FA9A9-F423-8142-B743-7B0AC94C39B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cpen331</Template>
  <TotalTime>2722</TotalTime>
  <Words>290</Words>
  <Application>Microsoft Macintosh PowerPoint</Application>
  <PresentationFormat>Widescreen</PresentationFormat>
  <Paragraphs>64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Courier</vt:lpstr>
      <vt:lpstr>Office Theme</vt:lpstr>
      <vt:lpstr>The Adult Life of a Process: Parents and Children</vt:lpstr>
      <vt:lpstr>waitpid()</vt:lpstr>
      <vt:lpstr>Waiting for the child</vt:lpstr>
      <vt:lpstr>Today’s focus</vt:lpstr>
      <vt:lpstr>Scenario 1: Child exits after parent calls waitpid</vt:lpstr>
      <vt:lpstr>Scenario 2: Child exits before parent calls waitpid</vt:lpstr>
      <vt:lpstr>Scenario 3: Parent exits before the child exits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 Management and a New Life of a Process</dc:title>
  <dc:creator>Microsoft Office User</dc:creator>
  <cp:lastModifiedBy>Microsoft Office User</cp:lastModifiedBy>
  <cp:revision>43</cp:revision>
  <dcterms:created xsi:type="dcterms:W3CDTF">2016-02-24T00:43:57Z</dcterms:created>
  <dcterms:modified xsi:type="dcterms:W3CDTF">2023-11-03T17:55:46Z</dcterms:modified>
</cp:coreProperties>
</file>