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71" r:id="rId10"/>
    <p:sldId id="266" r:id="rId11"/>
    <p:sldId id="267" r:id="rId12"/>
    <p:sldId id="268" r:id="rId13"/>
    <p:sldId id="270" r:id="rId1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B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/>
    <p:restoredTop sz="85852"/>
  </p:normalViewPr>
  <p:slideViewPr>
    <p:cSldViewPr snapToGrid="0" snapToObjects="1">
      <p:cViewPr varScale="1">
        <p:scale>
          <a:sx n="100" d="100"/>
          <a:sy n="100" d="100"/>
        </p:scale>
        <p:origin x="680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1E8E9-95D9-9A4C-ACE2-5AAB42D43C04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E21C8-164F-EF4C-A15C-17C931037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99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E21C8-164F-EF4C-A15C-17C931037D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5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E21C8-164F-EF4C-A15C-17C931037D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5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E21C8-164F-EF4C-A15C-17C931037D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3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E21C8-164F-EF4C-A15C-17C931037D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11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8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9843"/>
            <a:ext cx="10515600" cy="1325563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7543"/>
            <a:ext cx="10515600" cy="4609420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7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1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8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6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2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47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8C4A9-5DCC-DF4D-9BB0-22A1B639002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The New Life of a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CPEN 331, UBC</a:t>
            </a:r>
          </a:p>
          <a:p>
            <a:r>
              <a:rPr lang="en-US" dirty="0"/>
              <a:t>Alexandra </a:t>
            </a:r>
            <a:r>
              <a:rPr lang="en-US" dirty="0" err="1"/>
              <a:t>Fedorova</a:t>
            </a:r>
            <a:endParaRPr lang="en-US" dirty="0"/>
          </a:p>
          <a:p>
            <a:endParaRPr lang="en-US" dirty="0"/>
          </a:p>
          <a:p>
            <a:r>
              <a:rPr lang="en-US" i="1" dirty="0"/>
              <a:t>Some of the content was adapted from the slides by </a:t>
            </a:r>
            <a:r>
              <a:rPr lang="en-US" b="1" i="1" dirty="0">
                <a:solidFill>
                  <a:srgbClr val="C00000"/>
                </a:solidFill>
              </a:rPr>
              <a:t>Matt Welsh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635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 arguments into the new address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1543"/>
            <a:ext cx="10515600" cy="460942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To think before starting exec():</a:t>
            </a:r>
          </a:p>
          <a:p>
            <a:r>
              <a:rPr lang="en-US" sz="2400" b="1" i="1" dirty="0"/>
              <a:t>Where are the arguments located </a:t>
            </a:r>
            <a:r>
              <a:rPr lang="en-US" sz="2400" dirty="0"/>
              <a:t>when the exec system call in invoked? In whose address space? How do you know their address?</a:t>
            </a:r>
          </a:p>
          <a:p>
            <a:r>
              <a:rPr lang="en-US" sz="2400" dirty="0"/>
              <a:t>How do we get them into the kernel? How do you figure out their total size?</a:t>
            </a:r>
          </a:p>
          <a:p>
            <a:r>
              <a:rPr lang="en-US" sz="2400" dirty="0"/>
              <a:t>Where do the arguments need to end up before we return to the user mode? Whose address space? Stack or heap?</a:t>
            </a:r>
          </a:p>
          <a:p>
            <a:r>
              <a:rPr lang="en-US" sz="2400" dirty="0"/>
              <a:t>How do we get them there? How do we organize them there.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If a group presents the answer, all members of the group get class participation points!</a:t>
            </a:r>
          </a:p>
        </p:txBody>
      </p:sp>
    </p:spTree>
    <p:extLst>
      <p:ext uri="{BB962C8B-B14F-4D97-AF65-F5344CB8AC3E}">
        <p14:creationId xmlns:p14="http://schemas.microsoft.com/office/powerpoint/2010/main" val="1056870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Passing arguments within exec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4520" y="1571039"/>
            <a:ext cx="50850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Process calling </a:t>
            </a:r>
            <a:r>
              <a:rPr lang="en-US" sz="2000" b="1" dirty="0" err="1"/>
              <a:t>execv</a:t>
            </a:r>
            <a:endParaRPr lang="en-US" sz="2000" b="1" dirty="0"/>
          </a:p>
          <a:p>
            <a:pPr algn="ctr"/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execv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const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 char *</a:t>
            </a:r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progname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, char **</a:t>
            </a:r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72616"/>
              </p:ext>
            </p:extLst>
          </p:nvPr>
        </p:nvGraphicFramePr>
        <p:xfrm>
          <a:off x="1566698" y="2842973"/>
          <a:ext cx="1319514" cy="29724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0x1234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0x1238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\0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\0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9395" y="2296252"/>
            <a:ext cx="3754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User-level memory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(not drawn to scale)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903077" y="2092960"/>
            <a:ext cx="1869440" cy="990382"/>
            <a:chOff x="3647440" y="2092960"/>
            <a:chExt cx="1717040" cy="1527681"/>
          </a:xfrm>
        </p:grpSpPr>
        <p:sp>
          <p:nvSpPr>
            <p:cNvPr id="8" name="Rounded Rectangle 7"/>
            <p:cNvSpPr/>
            <p:nvPr/>
          </p:nvSpPr>
          <p:spPr>
            <a:xfrm>
              <a:off x="3647440" y="2726561"/>
              <a:ext cx="1717040" cy="8940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Null-terminated array of pointers to  strings</a:t>
              </a:r>
            </a:p>
          </p:txBody>
        </p:sp>
        <p:cxnSp>
          <p:nvCxnSpPr>
            <p:cNvPr id="10" name="Straight Arrow Connector 9"/>
            <p:cNvCxnSpPr>
              <a:stCxn id="8" idx="0"/>
            </p:cNvCxnSpPr>
            <p:nvPr/>
          </p:nvCxnSpPr>
          <p:spPr>
            <a:xfrm flipV="1">
              <a:off x="4505960" y="2092960"/>
              <a:ext cx="0" cy="6336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-90567" y="2793530"/>
            <a:ext cx="1688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[0]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60864" y="3057530"/>
            <a:ext cx="936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[1]</a:t>
            </a:r>
            <a:endParaRPr lang="en-US" sz="1400" dirty="0"/>
          </a:p>
        </p:txBody>
      </p:sp>
      <p:sp>
        <p:nvSpPr>
          <p:cNvPr id="15" name="Rounded Rectangle 14"/>
          <p:cNvSpPr/>
          <p:nvPr/>
        </p:nvSpPr>
        <p:spPr>
          <a:xfrm>
            <a:off x="3881118" y="3920633"/>
            <a:ext cx="1676401" cy="2308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null terminator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2886212" y="3474720"/>
            <a:ext cx="994906" cy="5613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4708" y="3612856"/>
            <a:ext cx="8290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0x1234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671640" y="4730456"/>
            <a:ext cx="8290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0x1238</a:t>
            </a:r>
            <a:endParaRPr lang="en-US" sz="1400" dirty="0"/>
          </a:p>
        </p:txBody>
      </p:sp>
      <p:sp>
        <p:nvSpPr>
          <p:cNvPr id="28" name="Rounded Rectangle 27"/>
          <p:cNvSpPr/>
          <p:nvPr/>
        </p:nvSpPr>
        <p:spPr>
          <a:xfrm>
            <a:off x="3881118" y="3273831"/>
            <a:ext cx="2326642" cy="2391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pointer to the first string</a:t>
            </a:r>
          </a:p>
        </p:txBody>
      </p:sp>
      <p:cxnSp>
        <p:nvCxnSpPr>
          <p:cNvPr id="29" name="Straight Arrow Connector 28"/>
          <p:cNvCxnSpPr>
            <a:stCxn id="28" idx="1"/>
          </p:cNvCxnSpPr>
          <p:nvPr/>
        </p:nvCxnSpPr>
        <p:spPr>
          <a:xfrm flipH="1" flipV="1">
            <a:off x="2886212" y="2966721"/>
            <a:ext cx="994906" cy="426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901438" y="3598951"/>
            <a:ext cx="2570482" cy="2211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pointer to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the second string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2864253" y="3229831"/>
            <a:ext cx="1037185" cy="488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Brace 33"/>
          <p:cNvSpPr/>
          <p:nvPr/>
        </p:nvSpPr>
        <p:spPr>
          <a:xfrm>
            <a:off x="2886211" y="3656531"/>
            <a:ext cx="291563" cy="1073925"/>
          </a:xfrm>
          <a:prstGeom prst="rightBrace">
            <a:avLst>
              <a:gd name="adj1" fmla="val 4318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103515" y="4449300"/>
            <a:ext cx="1676401" cy="2308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First string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3199733" y="4145241"/>
            <a:ext cx="903782" cy="4194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4114494" y="5462852"/>
            <a:ext cx="1676401" cy="2308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Second string</a:t>
            </a:r>
          </a:p>
        </p:txBody>
      </p:sp>
      <p:cxnSp>
        <p:nvCxnSpPr>
          <p:cNvPr id="39" name="Straight Arrow Connector 38"/>
          <p:cNvCxnSpPr>
            <a:stCxn id="38" idx="1"/>
          </p:cNvCxnSpPr>
          <p:nvPr/>
        </p:nvCxnSpPr>
        <p:spPr>
          <a:xfrm flipH="1" flipV="1">
            <a:off x="3188755" y="5285414"/>
            <a:ext cx="925739" cy="292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ight Brace 39"/>
          <p:cNvSpPr/>
          <p:nvPr/>
        </p:nvSpPr>
        <p:spPr>
          <a:xfrm>
            <a:off x="2897191" y="4755357"/>
            <a:ext cx="291563" cy="1060113"/>
          </a:xfrm>
          <a:prstGeom prst="rightBrace">
            <a:avLst>
              <a:gd name="adj1" fmla="val 4318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681001" y="1050037"/>
            <a:ext cx="829293" cy="7472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Old address space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566698" y="2842973"/>
            <a:ext cx="1319513" cy="29724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stCxn id="41" idx="3"/>
          </p:cNvCxnSpPr>
          <p:nvPr/>
        </p:nvCxnSpPr>
        <p:spPr>
          <a:xfrm flipH="1">
            <a:off x="2644321" y="1687885"/>
            <a:ext cx="1158127" cy="688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487920" y="1717040"/>
            <a:ext cx="3332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The process will replace the old address space with a new one!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/>
              <a:t>Must copy in the arguments from the old address space, then copy them out into the new address space.</a:t>
            </a:r>
          </a:p>
        </p:txBody>
      </p:sp>
      <p:sp>
        <p:nvSpPr>
          <p:cNvPr id="47" name="Oval 46"/>
          <p:cNvSpPr/>
          <p:nvPr/>
        </p:nvSpPr>
        <p:spPr>
          <a:xfrm>
            <a:off x="151900" y="6326544"/>
            <a:ext cx="1123235" cy="50533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85000" lnSpcReduction="10000"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Addresses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8" name="Straight Arrow Connector 47"/>
          <p:cNvCxnSpPr>
            <a:stCxn id="47" idx="0"/>
          </p:cNvCxnSpPr>
          <p:nvPr/>
        </p:nvCxnSpPr>
        <p:spPr>
          <a:xfrm flipV="1">
            <a:off x="713518" y="5337259"/>
            <a:ext cx="355726" cy="9892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1658739" y="6326544"/>
            <a:ext cx="1123235" cy="50533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</a:t>
            </a:r>
          </a:p>
        </p:txBody>
      </p:sp>
      <p:cxnSp>
        <p:nvCxnSpPr>
          <p:cNvPr id="52" name="Straight Arrow Connector 51"/>
          <p:cNvCxnSpPr>
            <a:endCxn id="5" idx="2"/>
          </p:cNvCxnSpPr>
          <p:nvPr/>
        </p:nvCxnSpPr>
        <p:spPr>
          <a:xfrm flipV="1">
            <a:off x="2220357" y="5815470"/>
            <a:ext cx="6098" cy="511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487920" y="5392992"/>
            <a:ext cx="4582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By the time you are done copying in the arguments, you know: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How many arguments there are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length of each argument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You have all the </a:t>
            </a:r>
            <a:r>
              <a:rPr lang="en-US" dirty="0" err="1"/>
              <a:t>args</a:t>
            </a:r>
            <a:r>
              <a:rPr lang="en-US" dirty="0"/>
              <a:t> in the kernel memory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5002124" y="1165402"/>
            <a:ext cx="2082799" cy="6588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Arguments to provide to the new process</a:t>
            </a:r>
          </a:p>
        </p:txBody>
      </p:sp>
      <p:cxnSp>
        <p:nvCxnSpPr>
          <p:cNvPr id="58" name="Straight Arrow Connector 57"/>
          <p:cNvCxnSpPr>
            <a:stCxn id="57" idx="2"/>
          </p:cNvCxnSpPr>
          <p:nvPr/>
        </p:nvCxnSpPr>
        <p:spPr>
          <a:xfrm flipH="1">
            <a:off x="5252719" y="1824301"/>
            <a:ext cx="790805" cy="1904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487920" y="3881080"/>
            <a:ext cx="429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Copyin</a:t>
            </a:r>
            <a:r>
              <a:rPr lang="en-US" b="1" dirty="0">
                <a:solidFill>
                  <a:srgbClr val="C00000"/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Copyin</a:t>
            </a:r>
            <a:r>
              <a:rPr lang="en-US" dirty="0"/>
              <a:t> each pointer starting at </a:t>
            </a:r>
            <a:r>
              <a:rPr lang="en-US" dirty="0" err="1"/>
              <a:t>argv</a:t>
            </a:r>
            <a:r>
              <a:rPr lang="en-US" dirty="0"/>
              <a:t>[0]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Until you encounter NULL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Copyin</a:t>
            </a:r>
            <a:r>
              <a:rPr lang="en-US" dirty="0"/>
              <a:t> the string at each pointer</a:t>
            </a:r>
          </a:p>
        </p:txBody>
      </p:sp>
    </p:spTree>
    <p:extLst>
      <p:ext uri="{BB962C8B-B14F-4D97-AF65-F5344CB8AC3E}">
        <p14:creationId xmlns:p14="http://schemas.microsoft.com/office/powerpoint/2010/main" val="115103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5" grpId="0" animBg="1"/>
      <p:bldP spid="22" grpId="0"/>
      <p:bldP spid="23" grpId="0"/>
      <p:bldP spid="28" grpId="0" animBg="1"/>
      <p:bldP spid="31" grpId="0" animBg="1"/>
      <p:bldP spid="34" grpId="0" animBg="1"/>
      <p:bldP spid="35" grpId="0" animBg="1"/>
      <p:bldP spid="38" grpId="0" animBg="1"/>
      <p:bldP spid="40" grpId="0" animBg="1"/>
      <p:bldP spid="41" grpId="0" animBg="1"/>
      <p:bldP spid="42" grpId="0" animBg="1"/>
      <p:bldP spid="46" grpId="0"/>
      <p:bldP spid="47" grpId="0" animBg="1"/>
      <p:bldP spid="51" grpId="0" animBg="1"/>
      <p:bldP spid="56" grpId="0"/>
      <p:bldP spid="57" grpId="0" animBg="1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ight Brace 63"/>
          <p:cNvSpPr/>
          <p:nvPr/>
        </p:nvSpPr>
        <p:spPr>
          <a:xfrm>
            <a:off x="6106931" y="3656531"/>
            <a:ext cx="291563" cy="1073925"/>
          </a:xfrm>
          <a:prstGeom prst="rightBrace">
            <a:avLst>
              <a:gd name="adj1" fmla="val 4318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Passing arguments: after </a:t>
            </a:r>
            <a:r>
              <a:rPr lang="en-US" dirty="0" err="1"/>
              <a:t>copyin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4520" y="1571039"/>
            <a:ext cx="50850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Process calling </a:t>
            </a:r>
            <a:r>
              <a:rPr lang="en-US" sz="2000" b="1" dirty="0" err="1"/>
              <a:t>execv</a:t>
            </a:r>
            <a:endParaRPr lang="en-US" sz="2000" b="1" dirty="0"/>
          </a:p>
          <a:p>
            <a:pPr algn="ctr"/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execv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const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 char *</a:t>
            </a:r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progname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, char **</a:t>
            </a:r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66698" y="2842973"/>
          <a:ext cx="1319514" cy="29724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0x1234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0x1238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\0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\0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9395" y="2296252"/>
            <a:ext cx="3754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User-level memory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(not drawn to scale)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90567" y="2793530"/>
            <a:ext cx="1688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[0]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60864" y="3057530"/>
            <a:ext cx="936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[1]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654708" y="3612856"/>
            <a:ext cx="8290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0x1234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671640" y="4730456"/>
            <a:ext cx="8290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0x1238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1566698" y="2842973"/>
            <a:ext cx="1319513" cy="29724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51900" y="6326544"/>
            <a:ext cx="1123235" cy="50533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85000" lnSpcReduction="10000"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Addresses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8" name="Straight Arrow Connector 47"/>
          <p:cNvCxnSpPr>
            <a:stCxn id="47" idx="0"/>
          </p:cNvCxnSpPr>
          <p:nvPr/>
        </p:nvCxnSpPr>
        <p:spPr>
          <a:xfrm flipV="1">
            <a:off x="713518" y="5337259"/>
            <a:ext cx="355726" cy="9892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1658739" y="6326544"/>
            <a:ext cx="1123235" cy="50533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</a:t>
            </a:r>
          </a:p>
        </p:txBody>
      </p:sp>
      <p:cxnSp>
        <p:nvCxnSpPr>
          <p:cNvPr id="52" name="Straight Arrow Connector 51"/>
          <p:cNvCxnSpPr>
            <a:endCxn id="5" idx="2"/>
          </p:cNvCxnSpPr>
          <p:nvPr/>
        </p:nvCxnSpPr>
        <p:spPr>
          <a:xfrm flipV="1">
            <a:off x="2220357" y="5815470"/>
            <a:ext cx="6098" cy="511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681001" y="1050037"/>
            <a:ext cx="829293" cy="7472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Old address space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2644321" y="1687885"/>
            <a:ext cx="1158127" cy="688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290773"/>
              </p:ext>
            </p:extLst>
          </p:nvPr>
        </p:nvGraphicFramePr>
        <p:xfrm>
          <a:off x="4777860" y="2842973"/>
          <a:ext cx="1319514" cy="29724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0xabcd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0xabdb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\0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\0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3560557" y="2296252"/>
            <a:ext cx="3754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Kernel memory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(not drawn to scale)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41046" y="4196080"/>
            <a:ext cx="14024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7114239" y="3595513"/>
            <a:ext cx="2326642" cy="2391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pointer to the first string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6119333" y="3288403"/>
            <a:ext cx="994906" cy="426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7134559" y="3920633"/>
            <a:ext cx="2570482" cy="2211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pointer to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the second string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6097374" y="3551513"/>
            <a:ext cx="1037185" cy="488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7073599" y="2914793"/>
            <a:ext cx="2326642" cy="2391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argument count 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 flipV="1">
            <a:off x="6066356" y="2993259"/>
            <a:ext cx="1007243" cy="41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61"/>
          <p:cNvSpPr/>
          <p:nvPr/>
        </p:nvSpPr>
        <p:spPr>
          <a:xfrm>
            <a:off x="7134558" y="4417680"/>
            <a:ext cx="2812081" cy="2233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need for a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null terminator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H="1" flipV="1">
            <a:off x="6119333" y="3655308"/>
            <a:ext cx="1015227" cy="881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7314677" y="4863926"/>
            <a:ext cx="1676401" cy="2308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First string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6" name="Straight Arrow Connector 65"/>
          <p:cNvCxnSpPr>
            <a:stCxn id="65" idx="1"/>
          </p:cNvCxnSpPr>
          <p:nvPr/>
        </p:nvCxnSpPr>
        <p:spPr>
          <a:xfrm flipH="1" flipV="1">
            <a:off x="6430011" y="4215524"/>
            <a:ext cx="884666" cy="7638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7335214" y="5462852"/>
            <a:ext cx="1676401" cy="2308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Second string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 flipV="1">
            <a:off x="6409475" y="5285414"/>
            <a:ext cx="925739" cy="292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ight Brace 68"/>
          <p:cNvSpPr/>
          <p:nvPr/>
        </p:nvSpPr>
        <p:spPr>
          <a:xfrm>
            <a:off x="6117911" y="4755357"/>
            <a:ext cx="291563" cy="1060113"/>
          </a:xfrm>
          <a:prstGeom prst="rightBrace">
            <a:avLst>
              <a:gd name="adj1" fmla="val 4318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740625" y="1188283"/>
            <a:ext cx="4287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Questions to ponder: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What if the arguments array is huge, but you cannot allocate enough kernel memory </a:t>
            </a:r>
            <a:r>
              <a:rPr lang="en-US" u="sng" dirty="0"/>
              <a:t>contiguously</a:t>
            </a:r>
            <a:r>
              <a:rPr lang="en-US" dirty="0"/>
              <a:t>?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How do you deal with that?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405093" y="3793746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copyin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4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49" grpId="0"/>
      <p:bldP spid="50" grpId="0" animBg="1"/>
      <p:bldP spid="54" grpId="0" animBg="1"/>
      <p:bldP spid="59" grpId="0" animBg="1"/>
      <p:bldP spid="62" grpId="0" animBg="1"/>
      <p:bldP spid="65" grpId="0" animBg="1"/>
      <p:bldP spid="67" grpId="0" animBg="1"/>
      <p:bldP spid="69" grpId="0" animBg="1"/>
      <p:bldP spid="19" grpId="0"/>
      <p:bldP spid="7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Passing arguments: </a:t>
            </a:r>
            <a:r>
              <a:rPr lang="en-US" dirty="0" err="1"/>
              <a:t>copyout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4520" y="1571039"/>
            <a:ext cx="50850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Process calling </a:t>
            </a:r>
            <a:r>
              <a:rPr lang="en-US" sz="2000" b="1" dirty="0" err="1"/>
              <a:t>execv</a:t>
            </a:r>
            <a:endParaRPr lang="en-US" sz="2000" b="1" dirty="0"/>
          </a:p>
          <a:p>
            <a:pPr algn="ctr"/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execv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const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 char *</a:t>
            </a:r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progname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, char **</a:t>
            </a:r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66698" y="2842973"/>
          <a:ext cx="1319514" cy="29724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0x1234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0x1238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\0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\0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9395" y="2296252"/>
            <a:ext cx="3754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User-level memory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(not drawn to scale)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90567" y="2793530"/>
            <a:ext cx="1688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[0]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60864" y="3057530"/>
            <a:ext cx="936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argv</a:t>
            </a:r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[1]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654708" y="3612856"/>
            <a:ext cx="8290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0x1234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671640" y="4730456"/>
            <a:ext cx="8290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0x1238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1566698" y="2842973"/>
            <a:ext cx="1319513" cy="29724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51900" y="6326544"/>
            <a:ext cx="1123235" cy="50533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85000" lnSpcReduction="10000"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Addresses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8" name="Straight Arrow Connector 47"/>
          <p:cNvCxnSpPr>
            <a:stCxn id="47" idx="0"/>
          </p:cNvCxnSpPr>
          <p:nvPr/>
        </p:nvCxnSpPr>
        <p:spPr>
          <a:xfrm flipV="1">
            <a:off x="713518" y="5337259"/>
            <a:ext cx="355726" cy="9892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1658739" y="6326544"/>
            <a:ext cx="1123235" cy="50533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</a:t>
            </a:r>
          </a:p>
        </p:txBody>
      </p:sp>
      <p:cxnSp>
        <p:nvCxnSpPr>
          <p:cNvPr id="52" name="Straight Arrow Connector 51"/>
          <p:cNvCxnSpPr>
            <a:endCxn id="5" idx="2"/>
          </p:cNvCxnSpPr>
          <p:nvPr/>
        </p:nvCxnSpPr>
        <p:spPr>
          <a:xfrm flipV="1">
            <a:off x="2220357" y="5815470"/>
            <a:ext cx="6098" cy="511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681001" y="1050037"/>
            <a:ext cx="829293" cy="7472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Old address space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2644321" y="1687885"/>
            <a:ext cx="1158127" cy="688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Table 44"/>
          <p:cNvGraphicFramePr>
            <a:graphicFrameLocks noGrp="1"/>
          </p:cNvGraphicFramePr>
          <p:nvPr/>
        </p:nvGraphicFramePr>
        <p:xfrm>
          <a:off x="4777860" y="2842973"/>
          <a:ext cx="1319514" cy="29724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0xabcd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0xabdb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\0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2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\0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3560557" y="2296252"/>
            <a:ext cx="3754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Kernel memory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(not drawn to scale)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41046" y="4196080"/>
            <a:ext cx="14024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7054087" y="1050037"/>
            <a:ext cx="829293" cy="74728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address space</a:t>
            </a:r>
          </a:p>
        </p:txBody>
      </p:sp>
      <p:cxnSp>
        <p:nvCxnSpPr>
          <p:cNvPr id="36" name="Straight Arrow Connector 35"/>
          <p:cNvCxnSpPr>
            <a:stCxn id="35" idx="5"/>
          </p:cNvCxnSpPr>
          <p:nvPr/>
        </p:nvCxnSpPr>
        <p:spPr>
          <a:xfrm>
            <a:off x="7761933" y="1687885"/>
            <a:ext cx="1221503" cy="6083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790458" y="2842973"/>
            <a:ext cx="1319513" cy="29724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548281" y="2288975"/>
            <a:ext cx="3754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User-level memory: stack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(not drawn to scale)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53280" y="1423679"/>
            <a:ext cx="23063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767518" y="4165600"/>
            <a:ext cx="14024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91742" y="3766744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copyout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014422" y="880760"/>
            <a:ext cx="3795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main(</a:t>
            </a:r>
            <a:r>
              <a:rPr lang="en-US" sz="16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sz="16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argc</a:t>
            </a:r>
            <a:r>
              <a:rPr lang="en-US" sz="16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, char **</a:t>
            </a:r>
            <a:r>
              <a:rPr lang="en-US" sz="16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argv</a:t>
            </a:r>
            <a:r>
              <a:rPr lang="en-US" sz="16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499065" y="436880"/>
            <a:ext cx="2082799" cy="3002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rgv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array pointer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0540466" y="737177"/>
            <a:ext cx="269774" cy="229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7313018" y="446648"/>
            <a:ext cx="2112323" cy="3002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number of arguments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1" name="Straight Arrow Connector 60"/>
          <p:cNvCxnSpPr>
            <a:stCxn id="58" idx="2"/>
          </p:cNvCxnSpPr>
          <p:nvPr/>
        </p:nvCxnSpPr>
        <p:spPr>
          <a:xfrm>
            <a:off x="8369180" y="746945"/>
            <a:ext cx="358261" cy="229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969446" y="1208305"/>
            <a:ext cx="2686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Passed in registers </a:t>
            </a:r>
            <a:r>
              <a:rPr lang="en-US" sz="1200" dirty="0"/>
              <a:t>– set this up in the </a:t>
            </a:r>
            <a:r>
              <a:rPr lang="en-US" sz="1200" dirty="0" err="1"/>
              <a:t>trapframe</a:t>
            </a:r>
            <a:r>
              <a:rPr lang="en-US" sz="1200" dirty="0"/>
              <a:t> before going to user mode! </a:t>
            </a:r>
            <a:br>
              <a:rPr lang="en-US" sz="1200" dirty="0"/>
            </a:br>
            <a:r>
              <a:rPr lang="en-US" sz="1200" b="1" dirty="0"/>
              <a:t>Hint</a:t>
            </a:r>
            <a:r>
              <a:rPr lang="en-US" sz="1200" dirty="0"/>
              <a:t>: use </a:t>
            </a:r>
            <a:r>
              <a:rPr lang="en-US" sz="12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enter_new_process</a:t>
            </a:r>
            <a:r>
              <a:rPr lang="en-US" sz="12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40092" y="3544391"/>
            <a:ext cx="1187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Needs to contain the strings and the null-terminated </a:t>
            </a:r>
            <a:r>
              <a:rPr lang="en-US" sz="1600" dirty="0" err="1"/>
              <a:t>argv</a:t>
            </a:r>
            <a:r>
              <a:rPr lang="en-US" sz="1600" dirty="0"/>
              <a:t> array</a:t>
            </a:r>
          </a:p>
        </p:txBody>
      </p:sp>
      <p:cxnSp>
        <p:nvCxnSpPr>
          <p:cNvPr id="25" name="Straight Arrow Connector 24"/>
          <p:cNvCxnSpPr>
            <a:stCxn id="40" idx="3"/>
          </p:cNvCxnSpPr>
          <p:nvPr/>
        </p:nvCxnSpPr>
        <p:spPr>
          <a:xfrm flipV="1">
            <a:off x="10109971" y="1109931"/>
            <a:ext cx="911332" cy="32192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386571" y="3161494"/>
            <a:ext cx="1269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address of the </a:t>
            </a:r>
            <a:r>
              <a:rPr lang="en-US" sz="1200" b="1" dirty="0" err="1">
                <a:solidFill>
                  <a:srgbClr val="C00000"/>
                </a:solidFill>
              </a:rPr>
              <a:t>argv</a:t>
            </a:r>
            <a:r>
              <a:rPr lang="en-US" sz="1200" b="1" dirty="0">
                <a:solidFill>
                  <a:srgbClr val="C00000"/>
                </a:solidFill>
              </a:rPr>
              <a:t> array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405093" y="3793746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copyin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4877841" y="1379758"/>
            <a:ext cx="185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Create and switch to the new address space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0828599" y="2526172"/>
            <a:ext cx="13369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as_define_stack</a:t>
            </a:r>
            <a:r>
              <a:rPr lang="en-US" sz="800" b="1" dirty="0">
                <a:solidFill>
                  <a:schemeClr val="accent5"/>
                </a:solidFill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 flipV="1">
            <a:off x="10682106" y="2455727"/>
            <a:ext cx="300854" cy="1781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82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  <p:bldP spid="41" grpId="0"/>
      <p:bldP spid="15" grpId="0"/>
      <p:bldP spid="16" grpId="0"/>
      <p:bldP spid="56" grpId="0" animBg="1"/>
      <p:bldP spid="58" grpId="0" animBg="1"/>
      <p:bldP spid="20" grpId="0"/>
      <p:bldP spid="21" grpId="0"/>
      <p:bldP spid="26" grpId="0"/>
      <p:bldP spid="71" grpId="0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 know so far:</a:t>
            </a:r>
          </a:p>
          <a:p>
            <a:pPr lvl="1"/>
            <a:r>
              <a:rPr lang="en-US" dirty="0"/>
              <a:t>How a new process gets create in Unix</a:t>
            </a:r>
          </a:p>
          <a:p>
            <a:pPr lvl="1"/>
            <a:r>
              <a:rPr lang="en-US" dirty="0"/>
              <a:t>fork () – create an exact copy of the parent</a:t>
            </a:r>
          </a:p>
          <a:p>
            <a:r>
              <a:rPr lang="en-US" dirty="0"/>
              <a:t>But what happens next?</a:t>
            </a:r>
          </a:p>
          <a:p>
            <a:pPr lvl="1"/>
            <a:r>
              <a:rPr lang="en-US" dirty="0"/>
              <a:t>How do all these processes get to run together? </a:t>
            </a:r>
          </a:p>
          <a:p>
            <a:pPr lvl="1"/>
            <a:r>
              <a:rPr lang="en-US" dirty="0"/>
              <a:t>How is their memory managed? </a:t>
            </a:r>
          </a:p>
          <a:p>
            <a:pPr lvl="1"/>
            <a:r>
              <a:rPr lang="en-US" dirty="0"/>
              <a:t>What if we want to run a new program, not the same as parent? </a:t>
            </a:r>
          </a:p>
          <a:p>
            <a:r>
              <a:rPr lang="en-US" dirty="0"/>
              <a:t>That is the subject of today’s lecture!</a:t>
            </a:r>
          </a:p>
        </p:txBody>
      </p:sp>
    </p:spTree>
    <p:extLst>
      <p:ext uri="{BB962C8B-B14F-4D97-AF65-F5344CB8AC3E}">
        <p14:creationId xmlns:p14="http://schemas.microsoft.com/office/powerpoint/2010/main" val="98956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of Multiple Processes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85406"/>
            <a:ext cx="1295141" cy="2211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903" y="1485406"/>
            <a:ext cx="1295141" cy="2211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706" y="1485406"/>
            <a:ext cx="1295141" cy="2211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118" y="1485406"/>
            <a:ext cx="1295141" cy="2211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821" y="1485406"/>
            <a:ext cx="1295141" cy="22119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200" y="5253135"/>
            <a:ext cx="10013043" cy="12689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257138" y="6121988"/>
            <a:ext cx="259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Physical memory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05877" y="4146379"/>
            <a:ext cx="6111551" cy="8397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Virtual memory system</a:t>
            </a:r>
          </a:p>
        </p:txBody>
      </p:sp>
      <p:cxnSp>
        <p:nvCxnSpPr>
          <p:cNvPr id="13" name="Straight Arrow Connector 12"/>
          <p:cNvCxnSpPr>
            <a:stCxn id="4" idx="2"/>
          </p:cNvCxnSpPr>
          <p:nvPr/>
        </p:nvCxnSpPr>
        <p:spPr>
          <a:xfrm>
            <a:off x="1485771" y="3697404"/>
            <a:ext cx="3263511" cy="380074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</p:cNvCxnSpPr>
          <p:nvPr/>
        </p:nvCxnSpPr>
        <p:spPr>
          <a:xfrm>
            <a:off x="3650474" y="3697404"/>
            <a:ext cx="1517132" cy="401823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2"/>
          </p:cNvCxnSpPr>
          <p:nvPr/>
        </p:nvCxnSpPr>
        <p:spPr>
          <a:xfrm flipH="1">
            <a:off x="7332309" y="3697404"/>
            <a:ext cx="2694083" cy="401823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2"/>
          </p:cNvCxnSpPr>
          <p:nvPr/>
        </p:nvCxnSpPr>
        <p:spPr>
          <a:xfrm flipH="1">
            <a:off x="6913985" y="3697404"/>
            <a:ext cx="947704" cy="380074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  <a:endCxn id="11" idx="0"/>
          </p:cNvCxnSpPr>
          <p:nvPr/>
        </p:nvCxnSpPr>
        <p:spPr>
          <a:xfrm flipH="1">
            <a:off x="5761653" y="3697404"/>
            <a:ext cx="84624" cy="448975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088020" y="5497975"/>
            <a:ext cx="937550" cy="3896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531620" y="5940157"/>
            <a:ext cx="515801" cy="3896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780790" y="5368515"/>
            <a:ext cx="812295" cy="4850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328649" y="5927167"/>
            <a:ext cx="937550" cy="3896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19349" y="5390144"/>
            <a:ext cx="859413" cy="3896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90271" y="5927167"/>
            <a:ext cx="937550" cy="4191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556102" y="5435108"/>
            <a:ext cx="937550" cy="3896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379764" y="5956661"/>
            <a:ext cx="686815" cy="3896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146337" y="5435107"/>
            <a:ext cx="686815" cy="3896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07694" y="5940157"/>
            <a:ext cx="686815" cy="3896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741156" y="5432138"/>
            <a:ext cx="686815" cy="5245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37209" y="5398036"/>
            <a:ext cx="686815" cy="3896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174247" y="5956661"/>
            <a:ext cx="686815" cy="389641"/>
          </a:xfrm>
          <a:prstGeom prst="rect">
            <a:avLst/>
          </a:prstGeom>
          <a:solidFill>
            <a:srgbClr val="BEB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855298" y="5385272"/>
            <a:ext cx="686815" cy="389641"/>
          </a:xfrm>
          <a:prstGeom prst="rect">
            <a:avLst/>
          </a:prstGeom>
          <a:solidFill>
            <a:srgbClr val="BEB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35354" y="5899835"/>
            <a:ext cx="686815" cy="389641"/>
          </a:xfrm>
          <a:prstGeom prst="rect">
            <a:avLst/>
          </a:prstGeom>
          <a:solidFill>
            <a:srgbClr val="BEB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069383" y="5432138"/>
            <a:ext cx="686815" cy="389641"/>
          </a:xfrm>
          <a:prstGeom prst="rect">
            <a:avLst/>
          </a:prstGeom>
          <a:solidFill>
            <a:srgbClr val="BEB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861688" y="5402667"/>
            <a:ext cx="686815" cy="389641"/>
          </a:xfrm>
          <a:prstGeom prst="rect">
            <a:avLst/>
          </a:prstGeom>
          <a:solidFill>
            <a:srgbClr val="BEB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66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State Transitions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0711"/>
            <a:ext cx="12192000" cy="51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64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</a:t>
            </a:r>
          </a:p>
          <a:p>
            <a:pPr lvl="1"/>
            <a:r>
              <a:rPr lang="en-US" dirty="0"/>
              <a:t>Actually running on the processor</a:t>
            </a:r>
          </a:p>
          <a:p>
            <a:pPr lvl="1"/>
            <a:r>
              <a:rPr lang="en-US" dirty="0"/>
              <a:t>All architectural state is in the processor</a:t>
            </a:r>
          </a:p>
          <a:p>
            <a:r>
              <a:rPr lang="en-US" dirty="0"/>
              <a:t>Ready (or runnable)</a:t>
            </a:r>
          </a:p>
          <a:p>
            <a:pPr lvl="1"/>
            <a:r>
              <a:rPr lang="en-US" dirty="0"/>
              <a:t>Ready to run, but is not running – process state is saved</a:t>
            </a:r>
          </a:p>
          <a:p>
            <a:pPr lvl="1"/>
            <a:r>
              <a:rPr lang="en-US" dirty="0"/>
              <a:t>Process pointer is put in some kind of a queue</a:t>
            </a:r>
          </a:p>
          <a:p>
            <a:pPr lvl="1"/>
            <a:r>
              <a:rPr lang="en-US" dirty="0"/>
              <a:t>Architectural state is saved in memory (e.g., </a:t>
            </a:r>
            <a:r>
              <a:rPr lang="en-US" dirty="0" err="1"/>
              <a:t>struct</a:t>
            </a:r>
            <a:r>
              <a:rPr lang="en-US" dirty="0"/>
              <a:t> </a:t>
            </a:r>
            <a:r>
              <a:rPr lang="en-US" dirty="0" err="1"/>
              <a:t>trapframe</a:t>
            </a:r>
            <a:r>
              <a:rPr lang="en-US" dirty="0"/>
              <a:t>)</a:t>
            </a:r>
          </a:p>
          <a:p>
            <a:r>
              <a:rPr lang="en-US" dirty="0"/>
              <a:t>Waiting</a:t>
            </a:r>
          </a:p>
          <a:p>
            <a:pPr lvl="1"/>
            <a:r>
              <a:rPr lang="en-US" dirty="0"/>
              <a:t>The process is not ready to run</a:t>
            </a:r>
          </a:p>
          <a:p>
            <a:pPr lvl="1"/>
            <a:r>
              <a:rPr lang="en-US" dirty="0"/>
              <a:t>State is saved in some kind of queue – e.g., I/O wait queue, wait channel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854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Multiple Processes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20861" y="6400800"/>
            <a:ext cx="11076972" cy="23149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0389" y="6354500"/>
            <a:ext cx="1030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time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3501" y="3842797"/>
            <a:ext cx="11230299" cy="298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3501" y="3469863"/>
            <a:ext cx="1030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User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501" y="3782680"/>
            <a:ext cx="1030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Kernel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3568" y="1574298"/>
            <a:ext cx="2071868" cy="717631"/>
          </a:xfrm>
          <a:prstGeom prst="rect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Process 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3" y="1559754"/>
            <a:ext cx="1167610" cy="9540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502" y="2375467"/>
            <a:ext cx="1022965" cy="118051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3440923" y="1798153"/>
            <a:ext cx="29550" cy="26481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463724" y="4488269"/>
            <a:ext cx="1556332" cy="717631"/>
          </a:xfrm>
          <a:prstGeom prst="rect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</a:rPr>
              <a:t>Timer interrupt handler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3501" y="2534416"/>
            <a:ext cx="2174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1) Timer interrupt fires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43007" y="3836117"/>
            <a:ext cx="154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2) Trap into the kernel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44811" y="4328006"/>
            <a:ext cx="176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3) Save process state to memory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020056" y="4506557"/>
            <a:ext cx="0" cy="10895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020057" y="5587238"/>
            <a:ext cx="1556332" cy="374591"/>
          </a:xfrm>
          <a:prstGeom prst="rect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</a:rPr>
              <a:t>Scheduler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52029" y="5240038"/>
            <a:ext cx="176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4) Call </a:t>
            </a:r>
            <a:r>
              <a:rPr lang="en-US" sz="1400" i="1" dirty="0"/>
              <a:t>schedule() </a:t>
            </a:r>
            <a:r>
              <a:rPr lang="en-US" sz="1400" dirty="0"/>
              <a:t>routine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52029" y="5723990"/>
            <a:ext cx="1768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5) Decide whom to run next, call </a:t>
            </a:r>
            <a:r>
              <a:rPr lang="en-US" sz="1400" i="1" dirty="0" err="1"/>
              <a:t>thread_switch</a:t>
            </a:r>
            <a:r>
              <a:rPr lang="en-US" sz="1400" i="1" dirty="0"/>
              <a:t>()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76388" y="4439526"/>
            <a:ext cx="1556332" cy="71763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</a:rPr>
              <a:t>Timer interrupt handler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576388" y="5131650"/>
            <a:ext cx="0" cy="650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32261" y="5186648"/>
            <a:ext cx="1768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7) Another thread resumes execution after </a:t>
            </a:r>
            <a:r>
              <a:rPr lang="en-US" sz="1400" i="1" dirty="0" err="1"/>
              <a:t>thread_switch</a:t>
            </a:r>
            <a:r>
              <a:rPr lang="en-US" sz="1400" i="1" dirty="0"/>
              <a:t>()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324744" y="3972478"/>
            <a:ext cx="1768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8) Return from timer interrupt, restore saved state, enter user mode</a:t>
            </a:r>
            <a:endParaRPr lang="en-US" sz="1400" i="1" dirty="0"/>
          </a:p>
        </p:txBody>
      </p:sp>
      <p:sp>
        <p:nvSpPr>
          <p:cNvPr id="37" name="Rectangle 36"/>
          <p:cNvSpPr/>
          <p:nvPr/>
        </p:nvSpPr>
        <p:spPr>
          <a:xfrm>
            <a:off x="8132720" y="1570233"/>
            <a:ext cx="2071868" cy="71763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Process B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8132720" y="2311142"/>
            <a:ext cx="0" cy="2846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020056" y="5943328"/>
            <a:ext cx="176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6) Restore state of another thread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421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8" grpId="0" animBg="1"/>
      <p:bldP spid="29" grpId="0"/>
      <p:bldP spid="30" grpId="0"/>
      <p:bldP spid="31" grpId="0" animBg="1"/>
      <p:bldP spid="35" grpId="0"/>
      <p:bldP spid="36" grpId="0"/>
      <p:bldP spid="37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 new program after fork()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wanted to execute a different program than the parent? </a:t>
            </a:r>
          </a:p>
          <a:p>
            <a:r>
              <a:rPr lang="en-US" dirty="0"/>
              <a:t>In Unix this is done via the exec() system call. </a:t>
            </a:r>
          </a:p>
          <a:p>
            <a:r>
              <a:rPr lang="en-US" dirty="0"/>
              <a:t>Let’s take a look at an example:</a:t>
            </a:r>
            <a:br>
              <a:rPr lang="en-US" dirty="0"/>
            </a:br>
            <a:r>
              <a:rPr lang="en-US" dirty="0"/>
              <a:t>Download: </a:t>
            </a:r>
          </a:p>
          <a:p>
            <a:pPr lvl="1"/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http://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people.ece.ubc.ca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/os161/download/LECTURES-CODE/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exec.c</a:t>
            </a:r>
            <a:endParaRPr lang="en-US" sz="18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06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exec()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90683"/>
            <a:ext cx="10515600" cy="3286279"/>
          </a:xfrm>
        </p:spPr>
        <p:txBody>
          <a:bodyPr/>
          <a:lstStyle/>
          <a:p>
            <a:r>
              <a:rPr lang="en-US" dirty="0"/>
              <a:t>Replace the old address space with a new one</a:t>
            </a:r>
          </a:p>
          <a:p>
            <a:r>
              <a:rPr lang="en-US" dirty="0"/>
              <a:t>Copy the arguments into the new address space</a:t>
            </a:r>
          </a:p>
          <a:p>
            <a:r>
              <a:rPr lang="en-US" dirty="0"/>
              <a:t>Return to user mode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94" y="1299044"/>
            <a:ext cx="5588000" cy="88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209367"/>
            <a:ext cx="6191865" cy="54400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62784" y="1024701"/>
            <a:ext cx="185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You write this one</a:t>
            </a:r>
          </a:p>
        </p:txBody>
      </p:sp>
      <p:cxnSp>
        <p:nvCxnSpPr>
          <p:cNvPr id="9" name="Straight Arrow Connector 8"/>
          <p:cNvCxnSpPr>
            <a:stCxn id="7" idx="1"/>
            <a:endCxn id="6" idx="3"/>
          </p:cNvCxnSpPr>
          <p:nvPr/>
        </p:nvCxnSpPr>
        <p:spPr>
          <a:xfrm flipH="1">
            <a:off x="7030065" y="1209367"/>
            <a:ext cx="1232719" cy="2720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6916" y="1828800"/>
            <a:ext cx="6037007" cy="3592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66916" y="1843053"/>
            <a:ext cx="5869858" cy="3449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262784" y="1814679"/>
            <a:ext cx="185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this one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721168" y="1970709"/>
            <a:ext cx="1541617" cy="286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11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mechanics of exec()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7543"/>
            <a:ext cx="10515600" cy="4878492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Copy the arguments from the old address space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Get a new address space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Switch to the new address space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Load a new executable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Define a new stack region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Copy the arguments to the new address space, properly arranging them.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Clean up the old address space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Warp to user mode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0449" y="5368817"/>
            <a:ext cx="3182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Not too soon!</a:t>
            </a:r>
          </a:p>
          <a:p>
            <a:pPr algn="ctr"/>
            <a:r>
              <a:rPr lang="en-US" dirty="0"/>
              <a:t>Must come back to the old address space if exec fails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541520" y="5516880"/>
            <a:ext cx="3738880" cy="914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86464" y="1485406"/>
            <a:ext cx="4187871" cy="240065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To get started with exec():</a:t>
            </a:r>
          </a:p>
          <a:p>
            <a:endParaRPr lang="en-US" dirty="0"/>
          </a:p>
          <a:p>
            <a:r>
              <a:rPr lang="en-US" dirty="0"/>
              <a:t>For each of the available actions, write down a function in OS161 that can help you accomplish this action. </a:t>
            </a:r>
          </a:p>
          <a:p>
            <a:endParaRPr lang="en-US" dirty="0"/>
          </a:p>
          <a:p>
            <a:r>
              <a:rPr lang="en-US" dirty="0"/>
              <a:t>Write “</a:t>
            </a:r>
            <a:r>
              <a:rPr lang="en-US" u="sng" dirty="0"/>
              <a:t>create your own</a:t>
            </a:r>
            <a:r>
              <a:rPr lang="en-US" dirty="0"/>
              <a:t>” if no such function is available. </a:t>
            </a:r>
          </a:p>
        </p:txBody>
      </p:sp>
    </p:spTree>
    <p:extLst>
      <p:ext uri="{BB962C8B-B14F-4D97-AF65-F5344CB8AC3E}">
        <p14:creationId xmlns:p14="http://schemas.microsoft.com/office/powerpoint/2010/main" val="24316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nchronization" id="{73E6C3EE-38BA-6A4A-A81D-6B84F2E8A9FA}" vid="{065FA9A9-F423-8142-B743-7B0AC94C39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cpen331</Template>
  <TotalTime>27178</TotalTime>
  <Words>1062</Words>
  <Application>Microsoft Macintosh PowerPoint</Application>
  <PresentationFormat>Widescreen</PresentationFormat>
  <Paragraphs>229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Courier</vt:lpstr>
      <vt:lpstr>Office Theme</vt:lpstr>
      <vt:lpstr>The New Life of a Process</vt:lpstr>
      <vt:lpstr>Outline</vt:lpstr>
      <vt:lpstr>Memory of Multiple Processes</vt:lpstr>
      <vt:lpstr>Process State Transitions</vt:lpstr>
      <vt:lpstr>Process States</vt:lpstr>
      <vt:lpstr>Running Multiple Processes</vt:lpstr>
      <vt:lpstr>Running a new program after fork()</vt:lpstr>
      <vt:lpstr>Overview of exec()</vt:lpstr>
      <vt:lpstr>The mechanics of exec()</vt:lpstr>
      <vt:lpstr>Copy arguments into the new address space</vt:lpstr>
      <vt:lpstr>Passing arguments within exec</vt:lpstr>
      <vt:lpstr>Passing arguments: after copyin</vt:lpstr>
      <vt:lpstr>Passing arguments: copyout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Management and a New Life of a Process</dc:title>
  <dc:creator>Microsoft Office User</dc:creator>
  <cp:lastModifiedBy>Microsoft Office User</cp:lastModifiedBy>
  <cp:revision>49</cp:revision>
  <cp:lastPrinted>2023-10-17T18:04:17Z</cp:lastPrinted>
  <dcterms:created xsi:type="dcterms:W3CDTF">2016-02-24T00:43:57Z</dcterms:created>
  <dcterms:modified xsi:type="dcterms:W3CDTF">2023-11-02T00:25:03Z</dcterms:modified>
</cp:coreProperties>
</file>