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95" r:id="rId3"/>
    <p:sldId id="265" r:id="rId4"/>
    <p:sldId id="299" r:id="rId5"/>
    <p:sldId id="318" r:id="rId6"/>
    <p:sldId id="317" r:id="rId7"/>
    <p:sldId id="263" r:id="rId8"/>
    <p:sldId id="300" r:id="rId9"/>
    <p:sldId id="264" r:id="rId10"/>
    <p:sldId id="298" r:id="rId11"/>
    <p:sldId id="319" r:id="rId12"/>
    <p:sldId id="301" r:id="rId13"/>
    <p:sldId id="320" r:id="rId14"/>
    <p:sldId id="302" r:id="rId15"/>
    <p:sldId id="312" r:id="rId16"/>
    <p:sldId id="325" r:id="rId17"/>
    <p:sldId id="306" r:id="rId18"/>
    <p:sldId id="304" r:id="rId19"/>
    <p:sldId id="276" r:id="rId20"/>
    <p:sldId id="321" r:id="rId21"/>
    <p:sldId id="322" r:id="rId22"/>
    <p:sldId id="310" r:id="rId23"/>
    <p:sldId id="324" r:id="rId24"/>
    <p:sldId id="323" r:id="rId25"/>
    <p:sldId id="313" r:id="rId26"/>
    <p:sldId id="261" r:id="rId27"/>
    <p:sldId id="285" r:id="rId28"/>
    <p:sldId id="286" r:id="rId29"/>
    <p:sldId id="287" r:id="rId30"/>
    <p:sldId id="277" r:id="rId31"/>
    <p:sldId id="258" r:id="rId32"/>
    <p:sldId id="259" r:id="rId33"/>
    <p:sldId id="279" r:id="rId34"/>
    <p:sldId id="278" r:id="rId35"/>
    <p:sldId id="260" r:id="rId3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2"/>
    <p:restoredTop sz="84517"/>
  </p:normalViewPr>
  <p:slideViewPr>
    <p:cSldViewPr snapToGrid="0" snapToObjects="1">
      <p:cViewPr varScale="1">
        <p:scale>
          <a:sx n="109" d="100"/>
          <a:sy n="109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7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0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8094-3589-B749-987B-BF54C03D8A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processes simultaneously</a:t>
            </a:r>
            <a:r>
              <a:rPr lang="en-US" baseline="0" dirty="0"/>
              <a:t> modifying the values of the offset. </a:t>
            </a:r>
          </a:p>
          <a:p>
            <a:r>
              <a:rPr lang="en-US" baseline="0" dirty="0"/>
              <a:t>CLASS EXERCISE: Discuss the race conditions, think how to avoid them. </a:t>
            </a:r>
          </a:p>
          <a:p>
            <a:endParaRPr lang="en-US" baseline="0" dirty="0"/>
          </a:p>
          <a:p>
            <a:r>
              <a:rPr lang="en-US" baseline="0" dirty="0"/>
              <a:t>Race in the kernel: Two processes 13 and 14 are reading/writing at the same time. While they are inside the kernel, Process13’s thread increments the offset, but before it gets a chance to read, Process14’s thread increments the offset. Is this bad? – </a:t>
            </a:r>
          </a:p>
          <a:p>
            <a:r>
              <a:rPr lang="en-US" baseline="0" dirty="0"/>
              <a:t>If you are not careful, Process13 may end up reading from the offset set by Process14, not the one that it intended!</a:t>
            </a:r>
          </a:p>
          <a:p>
            <a:r>
              <a:rPr lang="en-US" baseline="0" dirty="0"/>
              <a:t>How do you avoid this? Hold a lock while doing I/O? – Sure, that will work. </a:t>
            </a:r>
          </a:p>
          <a:p>
            <a:endParaRPr lang="en-US" baseline="0" dirty="0"/>
          </a:p>
          <a:p>
            <a:r>
              <a:rPr lang="en-US" baseline="0" dirty="0"/>
              <a:t>CLASS EXERCISE: can you hold a spinlock while doing I/O? </a:t>
            </a:r>
          </a:p>
          <a:p>
            <a:r>
              <a:rPr lang="en-US" baseline="0" dirty="0"/>
              <a:t>Spinlocks turn off interrupts; I/O completion is signaled via an interrupt. If you turn off interrupts and then go do I/O, YOU WILL NEVER GET NOTIFIED!</a:t>
            </a:r>
          </a:p>
          <a:p>
            <a:r>
              <a:rPr lang="en-US" baseline="0" dirty="0"/>
              <a:t>Hold a regular lock? That will work. But do we have to hold the lock? </a:t>
            </a:r>
          </a:p>
          <a:p>
            <a:r>
              <a:rPr lang="en-US" baseline="0" dirty="0"/>
              <a:t>-- Not really. We can set up the </a:t>
            </a:r>
            <a:r>
              <a:rPr lang="en-US" baseline="0" dirty="0" err="1"/>
              <a:t>uio</a:t>
            </a:r>
            <a:r>
              <a:rPr lang="en-US" baseline="0" dirty="0"/>
              <a:t> </a:t>
            </a:r>
            <a:r>
              <a:rPr lang="en-US" baseline="0" dirty="0" err="1"/>
              <a:t>struct</a:t>
            </a:r>
            <a:r>
              <a:rPr lang="en-US" baseline="0" dirty="0"/>
              <a:t> with the right offset, release the lock, do the I/O, then acquire it again and update the offset if I/O was successful. Can’t update the offset prior to I/O completion – what if it fails? </a:t>
            </a:r>
          </a:p>
          <a:p>
            <a:r>
              <a:rPr lang="en-US" baseline="0" dirty="0"/>
              <a:t>It all depends what kind of semantics you would like to expose to user applications. </a:t>
            </a:r>
          </a:p>
          <a:p>
            <a:endParaRPr lang="en-US" baseline="0" dirty="0"/>
          </a:p>
          <a:p>
            <a:r>
              <a:rPr lang="en-US" baseline="0" dirty="0"/>
              <a:t>Race at user level: One process modifies the offset via </a:t>
            </a:r>
            <a:r>
              <a:rPr lang="en-US" baseline="0" dirty="0" err="1"/>
              <a:t>lseek</a:t>
            </a:r>
            <a:r>
              <a:rPr lang="en-US" baseline="0" dirty="0"/>
              <a:t>, gets </a:t>
            </a:r>
            <a:r>
              <a:rPr lang="en-US" baseline="0" dirty="0" err="1"/>
              <a:t>descheduled</a:t>
            </a:r>
            <a:r>
              <a:rPr lang="en-US" baseline="0" dirty="0"/>
              <a:t>, another process comes in, also modifies an offset via </a:t>
            </a:r>
            <a:r>
              <a:rPr lang="en-US" baseline="0" dirty="0" err="1"/>
              <a:t>lseek</a:t>
            </a:r>
            <a:r>
              <a:rPr lang="en-US" baseline="0" dirty="0"/>
              <a:t>. The first process reads/writes, but from the wrong offset!</a:t>
            </a:r>
          </a:p>
          <a:p>
            <a:r>
              <a:rPr lang="en-US" baseline="0" dirty="0"/>
              <a:t>-- UNIX doesn’t guard against these race conditions. Why? (You’d need to hold the lock across system calls – what if the user process never comes back into the kernel mode? DEADLOCK!)</a:t>
            </a:r>
          </a:p>
          <a:p>
            <a:r>
              <a:rPr lang="en-US" baseline="0" dirty="0"/>
              <a:t>However, appends are atomic if you open the file with O_APPEND flag. (No need to support in os161).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8094-3589-B749-987B-BF54C03D8A0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2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ece.ubc.ca/~os161/download/LECTURES-CO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ece.ubc.ca/~os161/download/LECTURES-CO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>
                <a:solidFill>
                  <a:srgbClr val="C00000"/>
                </a:solidFill>
              </a:rPr>
              <a:t>A Life of a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CPEN 331, UBC</a:t>
            </a:r>
          </a:p>
          <a:p>
            <a:r>
              <a:rPr lang="en-US" dirty="0"/>
              <a:t>Alexandra </a:t>
            </a:r>
            <a:r>
              <a:rPr lang="en-US" dirty="0" err="1"/>
              <a:t>Fedorova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Code-reading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Read the code in kern/arch/</a:t>
            </a:r>
            <a:r>
              <a:rPr lang="en-US" sz="2400" dirty="0" err="1"/>
              <a:t>mips</a:t>
            </a:r>
            <a:r>
              <a:rPr lang="en-US" sz="2400" dirty="0"/>
              <a:t>/</a:t>
            </a:r>
            <a:r>
              <a:rPr lang="en-US" sz="2400" dirty="0" err="1"/>
              <a:t>vm</a:t>
            </a:r>
            <a:r>
              <a:rPr lang="en-US" sz="2400" dirty="0"/>
              <a:t>/</a:t>
            </a:r>
            <a:r>
              <a:rPr lang="en-US" sz="2400" dirty="0" err="1"/>
              <a:t>dumbvm.c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Which  function helps you create a copy of an address space?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err="1"/>
              <a:t>load_elf</a:t>
            </a: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VOP_READ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err="1"/>
              <a:t>as_activate</a:t>
            </a: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 err="1"/>
              <a:t>as_copy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None of the above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Fork: the guts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0861" y="6400800"/>
            <a:ext cx="11076972" cy="23149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0389" y="635450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3501" y="3842797"/>
            <a:ext cx="11230299" cy="29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3501" y="3469863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User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01" y="378268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Kernel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988" y="1853251"/>
            <a:ext cx="1438836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57390" y="4923610"/>
            <a:ext cx="1556332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>
                <a:solidFill>
                  <a:schemeClr val="tx1"/>
                </a:solidFill>
              </a:rPr>
              <a:t>trapframe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208" y="4108159"/>
            <a:ext cx="1657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1.</a:t>
            </a:r>
            <a:r>
              <a:rPr lang="en-US" sz="1400" dirty="0"/>
              <a:t> Call fork() system call and trap into the kernel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6942" y="4155232"/>
            <a:ext cx="2294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2.</a:t>
            </a:r>
            <a:r>
              <a:rPr lang="en-US" sz="1400" dirty="0"/>
              <a:t> Gets a kernel stack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and a kernel thread</a:t>
            </a:r>
            <a:endParaRPr lang="en-US" sz="1400" dirty="0"/>
          </a:p>
          <a:p>
            <a:r>
              <a:rPr lang="en-US" sz="1400" dirty="0"/>
              <a:t>OS161: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common_exception</a:t>
            </a:r>
            <a:r>
              <a:rPr lang="en-US" sz="1400" dirty="0"/>
              <a:t> in 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exception-mips1.S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1091" y="5131650"/>
            <a:ext cx="1556332" cy="37459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Kernel thread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367" y="1205776"/>
            <a:ext cx="23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Parent process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026" y="4988092"/>
            <a:ext cx="1438836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table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44" y="2820275"/>
            <a:ext cx="1167610" cy="95408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8427" y="2874373"/>
            <a:ext cx="141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Architectural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state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34760" y="3456177"/>
            <a:ext cx="11951" cy="7485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98135" y="4133607"/>
            <a:ext cx="2294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3.</a:t>
            </a:r>
            <a:r>
              <a:rPr lang="en-US" sz="1400" dirty="0"/>
              <a:t> Save architectural state </a:t>
            </a:r>
          </a:p>
          <a:p>
            <a:r>
              <a:rPr lang="en-US" sz="1400" dirty="0"/>
              <a:t>OS161: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trapframe</a:t>
            </a:r>
            <a:endParaRPr lang="en-US" sz="1200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/>
              <a:t>in 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exception-mips1.S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92265" y="4122035"/>
            <a:ext cx="2294130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4.</a:t>
            </a:r>
            <a:r>
              <a:rPr lang="en-US" sz="1400" dirty="0"/>
              <a:t> Invoke 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sys_fork</a:t>
            </a:r>
            <a:r>
              <a:rPr lang="en-US" sz="1400" dirty="0">
                <a:ea typeface="Courier" charset="0"/>
                <a:cs typeface="Courier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address space</a:t>
            </a:r>
          </a:p>
          <a:p>
            <a:endParaRPr lang="en-US" sz="1400" dirty="0">
              <a:ea typeface="Courier" charset="0"/>
              <a:cs typeface="Courier" charset="0"/>
            </a:endParaRPr>
          </a:p>
          <a:p>
            <a:endParaRPr lang="en-US" sz="1400" dirty="0">
              <a:ea typeface="Courier" charset="0"/>
              <a:cs typeface="Courier" charset="0"/>
            </a:endParaRPr>
          </a:p>
          <a:p>
            <a:endParaRPr lang="en-US" sz="1400" dirty="0">
              <a:ea typeface="Courier" charset="0"/>
              <a:cs typeface="Courier" charset="0"/>
            </a:endParaRPr>
          </a:p>
          <a:p>
            <a:endParaRPr lang="en-US" sz="1400" dirty="0">
              <a:ea typeface="Courier" charset="0"/>
              <a:cs typeface="Courier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41139" y="1143542"/>
            <a:ext cx="23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Child process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995157" y="4814533"/>
            <a:ext cx="2197108" cy="1872420"/>
            <a:chOff x="4995157" y="4814533"/>
            <a:chExt cx="2197108" cy="1872420"/>
          </a:xfrm>
        </p:grpSpPr>
        <p:sp>
          <p:nvSpPr>
            <p:cNvPr id="41" name="Oval 40"/>
            <p:cNvSpPr/>
            <p:nvPr/>
          </p:nvSpPr>
          <p:spPr>
            <a:xfrm>
              <a:off x="4995157" y="5773214"/>
              <a:ext cx="1718565" cy="91373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You write this</a:t>
              </a:r>
            </a:p>
          </p:txBody>
        </p:sp>
        <p:cxnSp>
          <p:nvCxnSpPr>
            <p:cNvPr id="43" name="Straight Arrow Connector 42"/>
            <p:cNvCxnSpPr>
              <a:stCxn id="41" idx="7"/>
              <a:endCxn id="35" idx="1"/>
            </p:cNvCxnSpPr>
            <p:nvPr/>
          </p:nvCxnSpPr>
          <p:spPr>
            <a:xfrm flipV="1">
              <a:off x="6462044" y="4814533"/>
              <a:ext cx="730221" cy="109249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9398054" y="40042"/>
            <a:ext cx="2294130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End goal</a:t>
            </a:r>
            <a:r>
              <a:rPr lang="en-US" sz="1400" dirty="0">
                <a:ea typeface="Courier" charset="0"/>
                <a:cs typeface="Courier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address 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file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architectural state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kernel thread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Return to user mode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71957" y="1795149"/>
            <a:ext cx="1438836" cy="7176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 space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755265" y="417095"/>
            <a:ext cx="1598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93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0843" y="1521981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13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0x5678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4525" y="2257971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461" y="5207479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descriptors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6545" y="5307633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Object Pointers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1707" y="4628746"/>
            <a:ext cx="108355" cy="5787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19105" y="4233172"/>
            <a:ext cx="416686" cy="10744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35791" y="2614751"/>
            <a:ext cx="1921398" cy="12616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57189" y="1762209"/>
          <a:ext cx="2060293" cy="170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267">
                <a:tc>
                  <a:txBody>
                    <a:bodyPr/>
                    <a:lstStyle/>
                    <a:p>
                      <a:r>
                        <a:rPr lang="en-US" dirty="0" err="1"/>
                        <a:t>vnode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mode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7189" y="1434134"/>
            <a:ext cx="19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file /foo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851418" y="2271473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97736" y="1535483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14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0x789a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817482" y="2616743"/>
            <a:ext cx="2033937" cy="14138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36515" y="4330316"/>
            <a:ext cx="4687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When a process is forked,  file descriptor entries of the new process </a:t>
            </a:r>
            <a:r>
              <a:rPr lang="en-US" dirty="0">
                <a:solidFill>
                  <a:srgbClr val="C00000"/>
                </a:solidFill>
              </a:rPr>
              <a:t>point to the same file objects </a:t>
            </a:r>
            <a:r>
              <a:rPr lang="en-US" dirty="0"/>
              <a:t>as in the parent process.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If the parent changes the offset of a file, </a:t>
            </a:r>
            <a:r>
              <a:rPr lang="en-US" dirty="0">
                <a:solidFill>
                  <a:srgbClr val="C00000"/>
                </a:solidFill>
              </a:rPr>
              <a:t>the child sees that change</a:t>
            </a:r>
            <a:r>
              <a:rPr lang="en-US" dirty="0"/>
              <a:t>, and vice versa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/>
          <a:p>
            <a:r>
              <a:rPr lang="en-US" dirty="0"/>
              <a:t>File Tables: part copied / part shared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05101" y="4942545"/>
            <a:ext cx="2033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We will see later why things are done this way.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9105" y="6227379"/>
            <a:ext cx="6103403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You write the code to copy your file table.</a:t>
            </a:r>
          </a:p>
        </p:txBody>
      </p:sp>
    </p:spTree>
    <p:extLst>
      <p:ext uri="{BB962C8B-B14F-4D97-AF65-F5344CB8AC3E}">
        <p14:creationId xmlns:p14="http://schemas.microsoft.com/office/powerpoint/2010/main" val="99696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Fork: the guts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0861" y="6400800"/>
            <a:ext cx="11076972" cy="23149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0389" y="635450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3501" y="3842797"/>
            <a:ext cx="11230299" cy="29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3501" y="3469863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User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01" y="378268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Kernel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988" y="1853251"/>
            <a:ext cx="1438836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57390" y="4923610"/>
            <a:ext cx="1556332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>
                <a:solidFill>
                  <a:schemeClr val="tx1"/>
                </a:solidFill>
              </a:rPr>
              <a:t>trapframe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208" y="4108159"/>
            <a:ext cx="1657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1.</a:t>
            </a:r>
            <a:r>
              <a:rPr lang="en-US" sz="1400" dirty="0"/>
              <a:t> Call fork() system call and trap into the kernel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6942" y="4155232"/>
            <a:ext cx="2294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2.</a:t>
            </a:r>
            <a:r>
              <a:rPr lang="en-US" sz="1400" dirty="0"/>
              <a:t> Gets a kernel stack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and a kernel thread</a:t>
            </a:r>
            <a:endParaRPr lang="en-US" sz="1400" dirty="0"/>
          </a:p>
          <a:p>
            <a:r>
              <a:rPr lang="en-US" sz="1400" dirty="0"/>
              <a:t>OS161: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common_exception</a:t>
            </a:r>
            <a:r>
              <a:rPr lang="en-US" sz="1400" dirty="0"/>
              <a:t> in 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exception-mips1.S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1091" y="5131650"/>
            <a:ext cx="1556332" cy="37459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Kernel thread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367" y="1205776"/>
            <a:ext cx="23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Parent process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026" y="4988092"/>
            <a:ext cx="1438836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table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44" y="2820275"/>
            <a:ext cx="1167610" cy="95408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8427" y="2874373"/>
            <a:ext cx="141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Architectural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state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34760" y="3456177"/>
            <a:ext cx="11951" cy="7485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98135" y="4133607"/>
            <a:ext cx="2294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3.</a:t>
            </a:r>
            <a:r>
              <a:rPr lang="en-US" sz="1400" dirty="0"/>
              <a:t> Save architectural state </a:t>
            </a:r>
          </a:p>
          <a:p>
            <a:r>
              <a:rPr lang="en-US" sz="1400" dirty="0"/>
              <a:t>OS161: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trapframe</a:t>
            </a:r>
            <a:endParaRPr lang="en-US" sz="1200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/>
              <a:t>in 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exception-mips1.S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92265" y="4122035"/>
            <a:ext cx="2294130" cy="11695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4.</a:t>
            </a:r>
            <a:r>
              <a:rPr lang="en-US" sz="1400" dirty="0"/>
              <a:t> Invoke 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sys_fork</a:t>
            </a:r>
            <a:r>
              <a:rPr lang="en-US" sz="1400" dirty="0">
                <a:ea typeface="Courier" charset="0"/>
                <a:cs typeface="Courier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address 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file table</a:t>
            </a:r>
          </a:p>
          <a:p>
            <a:endParaRPr lang="en-US" sz="1400" dirty="0">
              <a:ea typeface="Courier" charset="0"/>
              <a:cs typeface="Courier" charset="0"/>
            </a:endParaRPr>
          </a:p>
          <a:p>
            <a:endParaRPr lang="en-US" sz="1400" dirty="0">
              <a:ea typeface="Courier" charset="0"/>
              <a:cs typeface="Courier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41139" y="1143542"/>
            <a:ext cx="23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Child process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995157" y="4706811"/>
            <a:ext cx="2197108" cy="1980142"/>
            <a:chOff x="4995157" y="4706811"/>
            <a:chExt cx="2197108" cy="1980142"/>
          </a:xfrm>
        </p:grpSpPr>
        <p:sp>
          <p:nvSpPr>
            <p:cNvPr id="41" name="Oval 40"/>
            <p:cNvSpPr/>
            <p:nvPr/>
          </p:nvSpPr>
          <p:spPr>
            <a:xfrm>
              <a:off x="4995157" y="5773214"/>
              <a:ext cx="1718565" cy="91373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You write this</a:t>
              </a:r>
            </a:p>
          </p:txBody>
        </p:sp>
        <p:cxnSp>
          <p:nvCxnSpPr>
            <p:cNvPr id="43" name="Straight Arrow Connector 42"/>
            <p:cNvCxnSpPr>
              <a:stCxn id="41" idx="7"/>
              <a:endCxn id="35" idx="1"/>
            </p:cNvCxnSpPr>
            <p:nvPr/>
          </p:nvCxnSpPr>
          <p:spPr>
            <a:xfrm flipV="1">
              <a:off x="6462044" y="4706811"/>
              <a:ext cx="730221" cy="12002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9398054" y="40042"/>
            <a:ext cx="2294130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End goal</a:t>
            </a:r>
            <a:r>
              <a:rPr lang="en-US" sz="1400" dirty="0">
                <a:ea typeface="Courier" charset="0"/>
                <a:cs typeface="Courier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address 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file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architectural state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kernel thread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Return to user mode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71957" y="1795149"/>
            <a:ext cx="1438836" cy="7176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 space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755265" y="417095"/>
            <a:ext cx="1598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192265" y="5580170"/>
            <a:ext cx="1438836" cy="7176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table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755265" y="617621"/>
            <a:ext cx="1598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Registers, including %pc, %sp.</a:t>
            </a:r>
          </a:p>
          <a:p>
            <a:r>
              <a:rPr lang="en-US" dirty="0"/>
              <a:t>Why do you need to save this stuff? </a:t>
            </a:r>
          </a:p>
          <a:p>
            <a:r>
              <a:rPr lang="en-US" dirty="0"/>
              <a:t>Let’s review the semantics of fork() to understand what we need to do with the architectural state.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65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forking a new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1049000" cy="4609420"/>
          </a:xfrm>
        </p:spPr>
        <p:txBody>
          <a:bodyPr/>
          <a:lstStyle/>
          <a:p>
            <a:r>
              <a:rPr lang="en-US" dirty="0"/>
              <a:t>Download the code from:</a:t>
            </a:r>
          </a:p>
          <a:p>
            <a:pPr marL="0" indent="0">
              <a:buNone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http://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people.ece.ubc.ca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/os161/download/LECTURES-CODE/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fork.c</a:t>
            </a:r>
            <a:endParaRPr lang="en-US" sz="2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53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state: almost identical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95" y="1830727"/>
            <a:ext cx="6178827" cy="26237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5341276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Program counter: same of not?</a:t>
            </a:r>
          </a:p>
          <a:p>
            <a:pPr marL="342900" indent="-342900">
              <a:buAutoNum type="alphaUcPeriod"/>
            </a:pPr>
            <a:r>
              <a:rPr lang="en-US" dirty="0"/>
              <a:t>Same</a:t>
            </a:r>
          </a:p>
          <a:p>
            <a:pPr marL="342900" indent="-342900">
              <a:buAutoNum type="alphaUcPeriod"/>
            </a:pPr>
            <a:r>
              <a:rPr lang="en-US" dirty="0"/>
              <a:t>Not the same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9641" y="1288735"/>
            <a:ext cx="108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PARENT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91" y="1929227"/>
            <a:ext cx="6178827" cy="26237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49734" y="1286200"/>
            <a:ext cx="108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CHILD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32124" y="1229964"/>
            <a:ext cx="4802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Return to the same location,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DIFFERENT return values;</a:t>
            </a:r>
          </a:p>
        </p:txBody>
      </p:sp>
      <p:cxnSp>
        <p:nvCxnSpPr>
          <p:cNvPr id="20" name="Straight Arrow Connector 19"/>
          <p:cNvCxnSpPr>
            <a:cxnSpLocks/>
            <a:stCxn id="25" idx="0"/>
            <a:endCxn id="26" idx="2"/>
          </p:cNvCxnSpPr>
          <p:nvPr/>
        </p:nvCxnSpPr>
        <p:spPr>
          <a:xfrm flipH="1" flipV="1">
            <a:off x="3361404" y="4454512"/>
            <a:ext cx="908726" cy="18196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51464" y="4636476"/>
            <a:ext cx="2637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Parent gets a child PID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2053" y="3363822"/>
            <a:ext cx="5238702" cy="10906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30681" y="2688669"/>
            <a:ext cx="4742387" cy="8496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43217" y="4426597"/>
            <a:ext cx="2637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Child gets zero</a:t>
            </a:r>
          </a:p>
        </p:txBody>
      </p:sp>
      <p:cxnSp>
        <p:nvCxnSpPr>
          <p:cNvPr id="34" name="Straight Arrow Connector 33"/>
          <p:cNvCxnSpPr>
            <a:stCxn id="33" idx="0"/>
            <a:endCxn id="31" idx="2"/>
          </p:cNvCxnSpPr>
          <p:nvPr/>
        </p:nvCxnSpPr>
        <p:spPr>
          <a:xfrm flipV="1">
            <a:off x="8961883" y="3538331"/>
            <a:ext cx="139992" cy="88826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6303264" y="1937850"/>
            <a:ext cx="30125" cy="30987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D434B4-AD60-1B4C-BFB3-2E0C01527003}"/>
              </a:ext>
            </a:extLst>
          </p:cNvPr>
          <p:cNvCxnSpPr>
            <a:cxnSpLocks/>
          </p:cNvCxnSpPr>
          <p:nvPr/>
        </p:nvCxnSpPr>
        <p:spPr>
          <a:xfrm flipH="1">
            <a:off x="1560931" y="1904888"/>
            <a:ext cx="3533943" cy="55689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2AF9A0-AE96-4D41-AF00-C3BC960760C8}"/>
              </a:ext>
            </a:extLst>
          </p:cNvPr>
          <p:cNvCxnSpPr>
            <a:cxnSpLocks/>
          </p:cNvCxnSpPr>
          <p:nvPr/>
        </p:nvCxnSpPr>
        <p:spPr>
          <a:xfrm>
            <a:off x="6448402" y="1827641"/>
            <a:ext cx="307767" cy="74150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3405B9D-995F-FD42-9E75-71113BCD1FCF}"/>
              </a:ext>
            </a:extLst>
          </p:cNvPr>
          <p:cNvCxnSpPr>
            <a:cxnSpLocks/>
          </p:cNvCxnSpPr>
          <p:nvPr/>
        </p:nvCxnSpPr>
        <p:spPr>
          <a:xfrm>
            <a:off x="693251" y="5036586"/>
            <a:ext cx="112510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39743F74-427C-244E-99EA-5E3A11AC3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C7A18D6-5144-BA43-B66C-D3120608480A}"/>
              </a:ext>
            </a:extLst>
          </p:cNvPr>
          <p:cNvSpPr/>
          <p:nvPr/>
        </p:nvSpPr>
        <p:spPr>
          <a:xfrm>
            <a:off x="4679984" y="5338413"/>
            <a:ext cx="3111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Stack pointer: same or not?</a:t>
            </a:r>
          </a:p>
          <a:p>
            <a:pPr marL="342900" indent="-342900">
              <a:buAutoNum type="alphaUcPeriod"/>
            </a:pPr>
            <a:r>
              <a:rPr lang="en-US" dirty="0"/>
              <a:t> Same</a:t>
            </a:r>
          </a:p>
          <a:p>
            <a:pPr marL="342900" indent="-342900">
              <a:buAutoNum type="alphaUcPeriod"/>
            </a:pPr>
            <a:r>
              <a:rPr lang="en-US" dirty="0"/>
              <a:t>Not the same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8E44188-5F3F-C94B-8994-6041CDB97E55}"/>
              </a:ext>
            </a:extLst>
          </p:cNvPr>
          <p:cNvSpPr/>
          <p:nvPr/>
        </p:nvSpPr>
        <p:spPr>
          <a:xfrm>
            <a:off x="8734655" y="5341276"/>
            <a:ext cx="2738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Registers: same or not?</a:t>
            </a:r>
          </a:p>
          <a:p>
            <a:pPr marL="342900" indent="-342900">
              <a:buAutoNum type="alphaUcPeriod"/>
            </a:pPr>
            <a:r>
              <a:rPr lang="en-US" dirty="0"/>
              <a:t> Same</a:t>
            </a:r>
          </a:p>
          <a:p>
            <a:pPr marL="342900" indent="-342900">
              <a:buAutoNum type="alphaUcPeriod"/>
            </a:pPr>
            <a:r>
              <a:rPr lang="en-US" dirty="0"/>
              <a:t>Not the same</a:t>
            </a:r>
          </a:p>
        </p:txBody>
      </p:sp>
    </p:spTree>
    <p:extLst>
      <p:ext uri="{BB962C8B-B14F-4D97-AF65-F5344CB8AC3E}">
        <p14:creationId xmlns:p14="http://schemas.microsoft.com/office/powerpoint/2010/main" val="4826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 animBg="1"/>
      <p:bldP spid="31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69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 OS161, where is the architectural state saved once we trap into the kernel and once we are done with the code in exception-mips1.S?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4783"/>
            <a:ext cx="10515600" cy="369218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In registers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trapframe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 the process </a:t>
            </a:r>
            <a:r>
              <a:rPr lang="en-US" dirty="0" err="1"/>
              <a:t>struct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46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694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So how do you copy architectural state?</a:t>
            </a:r>
          </a:p>
        </p:txBody>
      </p:sp>
    </p:spTree>
    <p:extLst>
      <p:ext uri="{BB962C8B-B14F-4D97-AF65-F5344CB8AC3E}">
        <p14:creationId xmlns:p14="http://schemas.microsoft.com/office/powerpoint/2010/main" val="1248960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reading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Review the system call dispatch code in os161. What register would be different between the parent and the child as they both return to </a:t>
            </a:r>
            <a:r>
              <a:rPr lang="en-US" dirty="0" err="1"/>
              <a:t>usermode</a:t>
            </a:r>
            <a:r>
              <a:rPr lang="en-US" dirty="0"/>
              <a:t> from an exception?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%</a:t>
            </a:r>
            <a:r>
              <a:rPr lang="en-US" dirty="0" err="1"/>
              <a:t>sp</a:t>
            </a: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%pc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%v0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%a3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%v0 and %a3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In your implementation of A5, you will have to make sure the right value is returned to the right process.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6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create a process in operating systems (in general)?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You construct it from scratch, using the program binary and building up the needed memory structures.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You create a copy of an existing process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of the above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32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Fork: the guts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0861" y="6400800"/>
            <a:ext cx="11076972" cy="23149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0389" y="635450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3501" y="3842797"/>
            <a:ext cx="11230299" cy="29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3501" y="3469863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User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01" y="378268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Kernel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988" y="1853251"/>
            <a:ext cx="1438836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57390" y="4923610"/>
            <a:ext cx="1556332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>
                <a:solidFill>
                  <a:schemeClr val="tx1"/>
                </a:solidFill>
              </a:rPr>
              <a:t>trapframe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208" y="4108159"/>
            <a:ext cx="1657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1.</a:t>
            </a:r>
            <a:r>
              <a:rPr lang="en-US" sz="1400" dirty="0"/>
              <a:t> Call fork() system call and trap into the kernel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6942" y="4155232"/>
            <a:ext cx="2294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2.</a:t>
            </a:r>
            <a:r>
              <a:rPr lang="en-US" sz="1400" dirty="0"/>
              <a:t> Gets a kernel stack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and a kernel thread</a:t>
            </a:r>
            <a:endParaRPr lang="en-US" sz="1400" dirty="0"/>
          </a:p>
          <a:p>
            <a:r>
              <a:rPr lang="en-US" sz="1400" dirty="0"/>
              <a:t>OS161: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common_exception</a:t>
            </a:r>
            <a:r>
              <a:rPr lang="en-US" sz="1400" dirty="0"/>
              <a:t> in 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exception-mips1.S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1091" y="5131650"/>
            <a:ext cx="1556332" cy="37459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Kernel thread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367" y="1205776"/>
            <a:ext cx="23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Parent process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026" y="4988092"/>
            <a:ext cx="1438836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table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44" y="2820275"/>
            <a:ext cx="1167610" cy="95408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8427" y="2874373"/>
            <a:ext cx="141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Architectural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state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34760" y="3456177"/>
            <a:ext cx="11951" cy="7485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98135" y="4133607"/>
            <a:ext cx="2294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3.</a:t>
            </a:r>
            <a:r>
              <a:rPr lang="en-US" sz="1400" dirty="0"/>
              <a:t> Save architectural state </a:t>
            </a:r>
          </a:p>
          <a:p>
            <a:r>
              <a:rPr lang="en-US" sz="1400" dirty="0"/>
              <a:t>OS161: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trapframe</a:t>
            </a:r>
            <a:endParaRPr lang="en-US" sz="1200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/>
              <a:t>in 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exception-mips1.S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92265" y="4122035"/>
            <a:ext cx="2294130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4.</a:t>
            </a:r>
            <a:r>
              <a:rPr lang="en-US" sz="1400" dirty="0"/>
              <a:t> Invoke 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sys_fork</a:t>
            </a:r>
            <a:r>
              <a:rPr lang="en-US" sz="1400" dirty="0">
                <a:ea typeface="Courier" charset="0"/>
                <a:cs typeface="Courier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address 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file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and tweak </a:t>
            </a:r>
            <a:r>
              <a:rPr lang="en-US" sz="1400" dirty="0" err="1">
                <a:ea typeface="Courier" charset="0"/>
                <a:cs typeface="Courier" charset="0"/>
              </a:rPr>
              <a:t>trapframe</a:t>
            </a:r>
            <a:endParaRPr lang="en-US" sz="1400" dirty="0">
              <a:ea typeface="Courier" charset="0"/>
              <a:cs typeface="Courier" charset="0"/>
            </a:endParaRPr>
          </a:p>
          <a:p>
            <a:endParaRPr lang="en-US" sz="1400" dirty="0">
              <a:ea typeface="Courier" charset="0"/>
              <a:cs typeface="Courier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41139" y="1143542"/>
            <a:ext cx="23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Child process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995157" y="4814533"/>
            <a:ext cx="2197108" cy="1872420"/>
            <a:chOff x="4995157" y="4814533"/>
            <a:chExt cx="2197108" cy="1872420"/>
          </a:xfrm>
        </p:grpSpPr>
        <p:sp>
          <p:nvSpPr>
            <p:cNvPr id="41" name="Oval 40"/>
            <p:cNvSpPr/>
            <p:nvPr/>
          </p:nvSpPr>
          <p:spPr>
            <a:xfrm>
              <a:off x="4995157" y="5773214"/>
              <a:ext cx="1718565" cy="91373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You write this</a:t>
              </a:r>
            </a:p>
          </p:txBody>
        </p:sp>
        <p:cxnSp>
          <p:nvCxnSpPr>
            <p:cNvPr id="43" name="Straight Arrow Connector 42"/>
            <p:cNvCxnSpPr>
              <a:stCxn id="41" idx="7"/>
              <a:endCxn id="35" idx="1"/>
            </p:cNvCxnSpPr>
            <p:nvPr/>
          </p:nvCxnSpPr>
          <p:spPr>
            <a:xfrm flipV="1">
              <a:off x="6462044" y="4814533"/>
              <a:ext cx="730221" cy="109249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9398054" y="40042"/>
            <a:ext cx="2294130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End goal</a:t>
            </a:r>
            <a:r>
              <a:rPr lang="en-US" sz="1400" dirty="0">
                <a:ea typeface="Courier" charset="0"/>
                <a:cs typeface="Courier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address 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file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architectural state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kernel thread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Return to user mode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71957" y="1795149"/>
            <a:ext cx="1438836" cy="7176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 space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755265" y="417095"/>
            <a:ext cx="1598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192265" y="5580170"/>
            <a:ext cx="1438836" cy="7176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table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755265" y="617621"/>
            <a:ext cx="1598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823084" y="5543611"/>
            <a:ext cx="1556332" cy="7176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>
                <a:solidFill>
                  <a:schemeClr val="tx1"/>
                </a:solidFill>
              </a:rPr>
              <a:t>trapframe</a:t>
            </a:r>
            <a:endParaRPr lang="en-US" sz="1600" i="1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9755265" y="850232"/>
            <a:ext cx="1598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40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Fork: the guts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0861" y="6400800"/>
            <a:ext cx="11076972" cy="23149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0389" y="635450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3501" y="3842797"/>
            <a:ext cx="11230299" cy="29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3501" y="3469863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User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01" y="378268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Kernel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988" y="1853251"/>
            <a:ext cx="1438836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57390" y="4923610"/>
            <a:ext cx="1556332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>
                <a:solidFill>
                  <a:schemeClr val="tx1"/>
                </a:solidFill>
              </a:rPr>
              <a:t>trapframe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208" y="4108159"/>
            <a:ext cx="1657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1.</a:t>
            </a:r>
            <a:r>
              <a:rPr lang="en-US" sz="1400" dirty="0"/>
              <a:t> Call fork() system call and trap into the kernel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6942" y="4155232"/>
            <a:ext cx="2294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2.</a:t>
            </a:r>
            <a:r>
              <a:rPr lang="en-US" sz="1400" dirty="0"/>
              <a:t> Gets a kernel stack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and a kernel thread</a:t>
            </a:r>
            <a:endParaRPr lang="en-US" sz="1400" dirty="0"/>
          </a:p>
          <a:p>
            <a:r>
              <a:rPr lang="en-US" sz="1400" dirty="0"/>
              <a:t>OS161: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common_exception</a:t>
            </a:r>
            <a:r>
              <a:rPr lang="en-US" sz="1400" dirty="0"/>
              <a:t> in 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exception-mips1.S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1091" y="5131650"/>
            <a:ext cx="1556332" cy="37459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Kernel thread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367" y="1205776"/>
            <a:ext cx="23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Parent process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026" y="4988092"/>
            <a:ext cx="1438836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table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44" y="2820275"/>
            <a:ext cx="1167610" cy="95408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8427" y="2874373"/>
            <a:ext cx="141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Architectural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state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34760" y="3456177"/>
            <a:ext cx="11951" cy="7485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98135" y="4133607"/>
            <a:ext cx="2294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3.</a:t>
            </a:r>
            <a:r>
              <a:rPr lang="en-US" sz="1400" dirty="0"/>
              <a:t> Save architectural state </a:t>
            </a:r>
          </a:p>
          <a:p>
            <a:r>
              <a:rPr lang="en-US" sz="1400" dirty="0"/>
              <a:t>OS161: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trapframe</a:t>
            </a:r>
            <a:endParaRPr lang="en-US" sz="1200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/>
              <a:t>in 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exception-mips1.S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92265" y="4122035"/>
            <a:ext cx="2294130" cy="16004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4.</a:t>
            </a:r>
            <a:r>
              <a:rPr lang="en-US" sz="1400" dirty="0"/>
              <a:t> Invoke 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sys_fork</a:t>
            </a:r>
            <a:r>
              <a:rPr lang="en-US" sz="1400" dirty="0">
                <a:ea typeface="Courier" charset="0"/>
                <a:cs typeface="Courier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address 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file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and tweak </a:t>
            </a:r>
            <a:r>
              <a:rPr lang="en-US" sz="1400" dirty="0" err="1">
                <a:ea typeface="Courier" charset="0"/>
                <a:cs typeface="Courier" charset="0"/>
              </a:rPr>
              <a:t>trapframe</a:t>
            </a:r>
            <a:endParaRPr lang="en-US" sz="1400" dirty="0">
              <a:ea typeface="Courier" charset="0"/>
              <a:cs typeface="Courier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kernel thread</a:t>
            </a:r>
          </a:p>
          <a:p>
            <a:endParaRPr lang="en-US" sz="1400" dirty="0">
              <a:ea typeface="Courier" charset="0"/>
              <a:cs typeface="Courier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41139" y="1143542"/>
            <a:ext cx="23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Child process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995157" y="4922254"/>
            <a:ext cx="2197108" cy="1764699"/>
            <a:chOff x="4995157" y="4922254"/>
            <a:chExt cx="2197108" cy="1764699"/>
          </a:xfrm>
        </p:grpSpPr>
        <p:sp>
          <p:nvSpPr>
            <p:cNvPr id="41" name="Oval 40"/>
            <p:cNvSpPr/>
            <p:nvPr/>
          </p:nvSpPr>
          <p:spPr>
            <a:xfrm>
              <a:off x="4995157" y="5773214"/>
              <a:ext cx="1718565" cy="91373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You write this</a:t>
              </a:r>
            </a:p>
          </p:txBody>
        </p:sp>
        <p:cxnSp>
          <p:nvCxnSpPr>
            <p:cNvPr id="43" name="Straight Arrow Connector 42"/>
            <p:cNvCxnSpPr>
              <a:stCxn id="41" idx="7"/>
              <a:endCxn id="35" idx="1"/>
            </p:cNvCxnSpPr>
            <p:nvPr/>
          </p:nvCxnSpPr>
          <p:spPr>
            <a:xfrm flipV="1">
              <a:off x="6462044" y="4922254"/>
              <a:ext cx="730221" cy="98477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9398054" y="40042"/>
            <a:ext cx="2294130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End goal</a:t>
            </a:r>
            <a:r>
              <a:rPr lang="en-US" sz="1400" dirty="0">
                <a:ea typeface="Courier" charset="0"/>
                <a:cs typeface="Courier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address 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file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architectural state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kernel thread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Return to user mode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71957" y="1795149"/>
            <a:ext cx="1438836" cy="7176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 space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755265" y="417095"/>
            <a:ext cx="1598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192265" y="5580170"/>
            <a:ext cx="1438836" cy="7176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table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755265" y="617621"/>
            <a:ext cx="1598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823084" y="5543611"/>
            <a:ext cx="1556332" cy="7176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>
                <a:solidFill>
                  <a:schemeClr val="tx1"/>
                </a:solidFill>
              </a:rPr>
              <a:t>trapframe</a:t>
            </a:r>
            <a:endParaRPr lang="en-US" sz="1600" i="1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9755265" y="850232"/>
            <a:ext cx="1598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864597" y="4915833"/>
            <a:ext cx="1556332" cy="3745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Kernel thread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53697" y="5303171"/>
            <a:ext cx="140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thread_fork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9755265" y="1018675"/>
            <a:ext cx="1598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2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6943"/>
            <a:ext cx="10629900" cy="1884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When you fork a new process, you fork a new kernel thread to provide to the child process. To fork that thread, you need to provide it a function to run. You’ll need to write that function.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/>
              <a:t>What do you think that function should do? </a:t>
            </a:r>
          </a:p>
        </p:txBody>
      </p:sp>
      <p:pic>
        <p:nvPicPr>
          <p:cNvPr id="3" name="Graphic 2" descr="Pencil">
            <a:extLst>
              <a:ext uri="{FF2B5EF4-FFF2-40B4-BE49-F238E27FC236}">
                <a16:creationId xmlns:a16="http://schemas.microsoft.com/office/drawing/2014/main" id="{D3E95AFD-54DE-D648-A6EB-5876FD02B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7287" y="57102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74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child process get to run in user mode for the very first time? (Hints)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868"/>
            <a:ext cx="10515600" cy="4609420"/>
          </a:xfrm>
        </p:spPr>
        <p:txBody>
          <a:bodyPr/>
          <a:lstStyle/>
          <a:p>
            <a:r>
              <a:rPr lang="en-US" dirty="0"/>
              <a:t>Think about how the parent process returns to user mode after executing the system call. </a:t>
            </a:r>
          </a:p>
          <a:p>
            <a:r>
              <a:rPr lang="en-US" dirty="0"/>
              <a:t>Read the code and find out how the user process constructed by os161 gets to run in user mode </a:t>
            </a:r>
            <a:r>
              <a:rPr lang="mr-IN" dirty="0"/>
              <a:t>–</a:t>
            </a:r>
            <a:r>
              <a:rPr lang="en-US" dirty="0"/>
              <a:t> e.g., when you ask it to run a user program in a menu, such as ’p /</a:t>
            </a:r>
            <a:r>
              <a:rPr lang="en-US" dirty="0" err="1"/>
              <a:t>testbin</a:t>
            </a:r>
            <a:r>
              <a:rPr lang="en-US" dirty="0"/>
              <a:t>/</a:t>
            </a:r>
            <a:r>
              <a:rPr lang="en-US" dirty="0" err="1"/>
              <a:t>badcall</a:t>
            </a:r>
            <a:r>
              <a:rPr lang="en-US" dirty="0"/>
              <a:t>’</a:t>
            </a:r>
          </a:p>
          <a:p>
            <a:r>
              <a:rPr lang="en-US" dirty="0"/>
              <a:t>Can you figure out how to make the new child process run in user mode? </a:t>
            </a:r>
          </a:p>
        </p:txBody>
      </p:sp>
    </p:spTree>
    <p:extLst>
      <p:ext uri="{BB962C8B-B14F-4D97-AF65-F5344CB8AC3E}">
        <p14:creationId xmlns:p14="http://schemas.microsoft.com/office/powerpoint/2010/main" val="1338552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Fork: the guts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0861" y="6400800"/>
            <a:ext cx="11076972" cy="23149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0389" y="635450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3501" y="3842797"/>
            <a:ext cx="11230299" cy="29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3501" y="3469863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User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01" y="378268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Kernel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988" y="1853251"/>
            <a:ext cx="1438836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57390" y="4923610"/>
            <a:ext cx="1556332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>
                <a:solidFill>
                  <a:schemeClr val="tx1"/>
                </a:solidFill>
              </a:rPr>
              <a:t>trapframe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208" y="4108159"/>
            <a:ext cx="1657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1.</a:t>
            </a:r>
            <a:r>
              <a:rPr lang="en-US" sz="1400" dirty="0"/>
              <a:t> Call fork() system call and trap into the kernel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6942" y="4155232"/>
            <a:ext cx="2294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2.</a:t>
            </a:r>
            <a:r>
              <a:rPr lang="en-US" sz="1400" dirty="0"/>
              <a:t> Gets a kernel stack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and a kernel thread</a:t>
            </a:r>
            <a:endParaRPr lang="en-US" sz="1400" dirty="0"/>
          </a:p>
          <a:p>
            <a:r>
              <a:rPr lang="en-US" sz="1400" dirty="0"/>
              <a:t>OS161: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common_exception</a:t>
            </a:r>
            <a:r>
              <a:rPr lang="en-US" sz="1400" dirty="0"/>
              <a:t> in 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exception-mips1.S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1091" y="5131650"/>
            <a:ext cx="1556332" cy="37459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Kernel thread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367" y="1205776"/>
            <a:ext cx="23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Parent process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026" y="4988092"/>
            <a:ext cx="1438836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table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44" y="2820275"/>
            <a:ext cx="1167610" cy="95408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8427" y="2874373"/>
            <a:ext cx="141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Architectural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state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34760" y="3456177"/>
            <a:ext cx="11951" cy="7485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98135" y="4133607"/>
            <a:ext cx="2294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3.</a:t>
            </a:r>
            <a:r>
              <a:rPr lang="en-US" sz="1400" dirty="0"/>
              <a:t> Save architectural state </a:t>
            </a:r>
          </a:p>
          <a:p>
            <a:r>
              <a:rPr lang="en-US" sz="1400" dirty="0"/>
              <a:t>OS161: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trapframe</a:t>
            </a:r>
            <a:endParaRPr lang="en-US" sz="1200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/>
              <a:t>in 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exception-mips1.S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92265" y="4122035"/>
            <a:ext cx="2528408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4.</a:t>
            </a:r>
            <a:r>
              <a:rPr lang="en-US" sz="1400" dirty="0"/>
              <a:t> Invoke 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sys_fork</a:t>
            </a:r>
            <a:r>
              <a:rPr lang="en-US" sz="1400" dirty="0">
                <a:ea typeface="Courier" charset="0"/>
                <a:cs typeface="Courier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address 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file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and tweak </a:t>
            </a:r>
            <a:r>
              <a:rPr lang="en-US" sz="1400" dirty="0" err="1">
                <a:ea typeface="Courier" charset="0"/>
                <a:cs typeface="Courier" charset="0"/>
              </a:rPr>
              <a:t>trapframe</a:t>
            </a:r>
            <a:endParaRPr lang="en-US" sz="1400" dirty="0">
              <a:ea typeface="Courier" charset="0"/>
              <a:cs typeface="Courier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kernel thread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Return to user mode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41139" y="1143542"/>
            <a:ext cx="23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Child process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995157" y="4814533"/>
            <a:ext cx="2197108" cy="1872420"/>
            <a:chOff x="4995157" y="4814533"/>
            <a:chExt cx="2197108" cy="1872420"/>
          </a:xfrm>
        </p:grpSpPr>
        <p:sp>
          <p:nvSpPr>
            <p:cNvPr id="41" name="Oval 40"/>
            <p:cNvSpPr/>
            <p:nvPr/>
          </p:nvSpPr>
          <p:spPr>
            <a:xfrm>
              <a:off x="4995157" y="5773214"/>
              <a:ext cx="1718565" cy="91373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You write this</a:t>
              </a:r>
            </a:p>
          </p:txBody>
        </p:sp>
        <p:cxnSp>
          <p:nvCxnSpPr>
            <p:cNvPr id="43" name="Straight Arrow Connector 42"/>
            <p:cNvCxnSpPr>
              <a:stCxn id="41" idx="7"/>
              <a:endCxn id="35" idx="1"/>
            </p:cNvCxnSpPr>
            <p:nvPr/>
          </p:nvCxnSpPr>
          <p:spPr>
            <a:xfrm flipV="1">
              <a:off x="6462044" y="4814533"/>
              <a:ext cx="730221" cy="109249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9398054" y="40042"/>
            <a:ext cx="2294130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End goal</a:t>
            </a:r>
            <a:r>
              <a:rPr lang="en-US" sz="1400" dirty="0">
                <a:ea typeface="Courier" charset="0"/>
                <a:cs typeface="Courier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address 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file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architectural state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kernel thread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Return to user mode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71957" y="1795149"/>
            <a:ext cx="1438836" cy="7176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 space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755265" y="417095"/>
            <a:ext cx="1598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192265" y="5580170"/>
            <a:ext cx="1438836" cy="7176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table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755265" y="617621"/>
            <a:ext cx="1598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823084" y="5543611"/>
            <a:ext cx="1556332" cy="7176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>
                <a:solidFill>
                  <a:schemeClr val="tx1"/>
                </a:solidFill>
              </a:rPr>
              <a:t>trapframe</a:t>
            </a:r>
            <a:endParaRPr lang="en-US" sz="1600" i="1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9755265" y="850232"/>
            <a:ext cx="1598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864597" y="4915833"/>
            <a:ext cx="1556332" cy="3745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Kernel thread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53697" y="5303171"/>
            <a:ext cx="140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thread_fork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9755265" y="1018675"/>
            <a:ext cx="1598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477500" y="5656400"/>
            <a:ext cx="1714500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5.</a:t>
            </a:r>
            <a:r>
              <a:rPr lang="en-US" sz="1400" dirty="0"/>
              <a:t> New thread calls a function that will take it to user mode</a:t>
            </a:r>
            <a:endParaRPr lang="en-US" sz="1400" dirty="0">
              <a:ea typeface="Courier" charset="0"/>
              <a:cs typeface="Courier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758839" y="4119647"/>
            <a:ext cx="229413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6.</a:t>
            </a:r>
            <a:r>
              <a:rPr lang="en-US" sz="1400" dirty="0"/>
              <a:t> Both parent and child return to user mode.</a:t>
            </a:r>
            <a:endParaRPr lang="en-US" sz="1400" dirty="0">
              <a:ea typeface="Courier" charset="0"/>
              <a:cs typeface="Courier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939346" y="2835461"/>
            <a:ext cx="1323807" cy="738664"/>
          </a:xfrm>
          <a:prstGeom prst="rect">
            <a:avLst/>
          </a:prstGeom>
          <a:solidFill>
            <a:srgbClr val="BEB1F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parent just returns </a:t>
            </a:r>
            <a:r>
              <a:rPr lang="en-US" sz="1400"/>
              <a:t>from exception.</a:t>
            </a:r>
            <a:endParaRPr lang="en-US" sz="1400" dirty="0">
              <a:ea typeface="Courier" charset="0"/>
              <a:cs typeface="Courier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477500" y="2835461"/>
            <a:ext cx="1676267" cy="73866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child returns via the “</a:t>
            </a:r>
            <a:r>
              <a:rPr lang="en-US" sz="1400" dirty="0" err="1"/>
              <a:t>usermode</a:t>
            </a:r>
            <a:r>
              <a:rPr lang="en-US" sz="1400" dirty="0"/>
              <a:t>” function.</a:t>
            </a:r>
            <a:endParaRPr lang="en-US" sz="1400" dirty="0">
              <a:ea typeface="Courier" charset="0"/>
              <a:cs typeface="Courier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9601250" y="3574125"/>
            <a:ext cx="661903" cy="545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0905904" y="3574125"/>
            <a:ext cx="409730" cy="545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768345" y="1269944"/>
            <a:ext cx="15985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35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0843" y="1521981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13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0x5678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4525" y="2257971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461" y="5207479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descriptors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6545" y="5307633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Object Pointers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1707" y="4628746"/>
            <a:ext cx="108355" cy="5787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19105" y="4233172"/>
            <a:ext cx="416686" cy="10744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35791" y="2614751"/>
            <a:ext cx="1921398" cy="12616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57189" y="1762209"/>
          <a:ext cx="2060293" cy="170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267">
                <a:tc>
                  <a:txBody>
                    <a:bodyPr/>
                    <a:lstStyle/>
                    <a:p>
                      <a:r>
                        <a:rPr lang="en-US" dirty="0" err="1"/>
                        <a:t>vnode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mode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7189" y="1434134"/>
            <a:ext cx="19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file /foo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851418" y="2271473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97736" y="1535483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14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0x789a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817482" y="2616743"/>
            <a:ext cx="2033937" cy="14138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36515" y="4330316"/>
            <a:ext cx="4687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When a process is forked,  file descriptor entries of the new process </a:t>
            </a:r>
            <a:r>
              <a:rPr lang="en-US" dirty="0">
                <a:solidFill>
                  <a:srgbClr val="C00000"/>
                </a:solidFill>
              </a:rPr>
              <a:t>point to the same file objects </a:t>
            </a:r>
            <a:r>
              <a:rPr lang="en-US" dirty="0"/>
              <a:t>as in the parent process.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If the parent changes the offset of a file, </a:t>
            </a:r>
            <a:r>
              <a:rPr lang="en-US" dirty="0">
                <a:solidFill>
                  <a:srgbClr val="C00000"/>
                </a:solidFill>
              </a:rPr>
              <a:t>the child sees that change</a:t>
            </a:r>
            <a:r>
              <a:rPr lang="en-US" dirty="0"/>
              <a:t>, and vise versa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/>
          <a:p>
            <a:r>
              <a:rPr lang="en-US" dirty="0"/>
              <a:t>File Tables: part copied / part shared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05101" y="4942545"/>
            <a:ext cx="2033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We will see later why things are done this way.</a:t>
            </a:r>
          </a:p>
        </p:txBody>
      </p:sp>
    </p:spTree>
    <p:extLst>
      <p:ext uri="{BB962C8B-B14F-4D97-AF65-F5344CB8AC3E}">
        <p14:creationId xmlns:p14="http://schemas.microsoft.com/office/powerpoint/2010/main" val="676432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share file descriptors?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First, let’s look at a few simple examples to understand the effects of shared file objects</a:t>
            </a:r>
          </a:p>
          <a:p>
            <a:r>
              <a:rPr lang="en-US" sz="2400" dirty="0"/>
              <a:t>From the directory </a:t>
            </a:r>
            <a:r>
              <a:rPr lang="en-US" sz="2400" dirty="0">
                <a:hlinkClick r:id="rId3"/>
              </a:rPr>
              <a:t>http://people.ece.ubc.ca/~os161/download/LECTURES-CODE</a:t>
            </a:r>
            <a:r>
              <a:rPr lang="en-US" sz="2400" dirty="0"/>
              <a:t> download the following files:</a:t>
            </a:r>
          </a:p>
          <a:p>
            <a:pPr lvl="1"/>
            <a:r>
              <a:rPr lang="en-US" sz="2000" dirty="0">
                <a:latin typeface="Apple Symbols" charset="0"/>
                <a:ea typeface="Apple Symbols" charset="0"/>
                <a:cs typeface="Apple Symbols" charset="0"/>
              </a:rPr>
              <a:t>pipes.c</a:t>
            </a:r>
          </a:p>
          <a:p>
            <a:pPr lvl="1"/>
            <a:r>
              <a:rPr lang="en-US" sz="2000" dirty="0">
                <a:latin typeface="Apple Symbols" charset="0"/>
                <a:ea typeface="Apple Symbols" charset="0"/>
                <a:cs typeface="Apple Symbols" charset="0"/>
              </a:rPr>
              <a:t>pipes2.c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>
              <a:ea typeface="Apple Symbols" charset="0"/>
              <a:cs typeface="Apple Symbo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38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mechanics of pipes (</a:t>
            </a:r>
            <a:r>
              <a:rPr lang="en-US" dirty="0" err="1"/>
              <a:t>pipe.c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2548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13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0x5678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289715"/>
              </p:ext>
            </p:extLst>
          </p:nvPr>
        </p:nvGraphicFramePr>
        <p:xfrm>
          <a:off x="993059" y="2533629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0x4567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1380815"/>
            <a:ext cx="242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Parent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9022" y="1928457"/>
            <a:ext cx="1821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A special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“pipe” file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78628" y="3351472"/>
            <a:ext cx="1857714" cy="87943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74244" y="4303481"/>
            <a:ext cx="1821757" cy="302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768681" y="1822548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14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0x789A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87459"/>
              </p:ext>
            </p:extLst>
          </p:nvPr>
        </p:nvGraphicFramePr>
        <p:xfrm>
          <a:off x="8923540" y="2533629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0x4567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768681" y="1380815"/>
            <a:ext cx="242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Child process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845360" y="3474663"/>
            <a:ext cx="3042062" cy="75949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85701" y="4303481"/>
            <a:ext cx="3037839" cy="2645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8089" y="5049660"/>
            <a:ext cx="58003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Step 1: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A special “pipe” file is created in memory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Two file descriptors refer to its </a:t>
            </a:r>
            <a:r>
              <a:rPr lang="en-US" sz="2400" dirty="0" err="1"/>
              <a:t>vnode</a:t>
            </a:r>
            <a:r>
              <a:rPr lang="en-US" sz="2400" dirty="0"/>
              <a:t>: one for reading, one for writing </a:t>
            </a:r>
          </a:p>
          <a:p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706020" y="1561298"/>
            <a:ext cx="94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</a:rPr>
              <a:t>vnodes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0" name="Straight Arrow Connector 39"/>
          <p:cNvCxnSpPr>
            <a:stCxn id="39" idx="2"/>
          </p:cNvCxnSpPr>
          <p:nvPr/>
        </p:nvCxnSpPr>
        <p:spPr>
          <a:xfrm>
            <a:off x="5179655" y="1930630"/>
            <a:ext cx="261196" cy="105508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2"/>
          </p:cNvCxnSpPr>
          <p:nvPr/>
        </p:nvCxnSpPr>
        <p:spPr>
          <a:xfrm>
            <a:off x="5179655" y="1930630"/>
            <a:ext cx="11957" cy="200709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864271" y="3052199"/>
            <a:ext cx="652218" cy="332516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913998" y="3316273"/>
            <a:ext cx="663216" cy="914631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038485" y="5003063"/>
            <a:ext cx="58003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Step 2: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A child is forked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It shares file handles with the parent; can read/write the same pipe.</a:t>
            </a:r>
          </a:p>
          <a:p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5000518" y="2964165"/>
            <a:ext cx="760330" cy="577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072538" y="3958041"/>
            <a:ext cx="760330" cy="577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99513" y="2770773"/>
            <a:ext cx="1492624" cy="601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(just a memory buffer)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2142" y="3182195"/>
            <a:ext cx="1183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for reading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91461" y="4047911"/>
            <a:ext cx="1183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for writing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45073" y="3577377"/>
            <a:ext cx="1183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</a:t>
            </a:r>
            <a:r>
              <a:rPr lang="en-US" sz="1600"/>
              <a:t>or </a:t>
            </a:r>
            <a:r>
              <a:rPr lang="en-US" sz="1600" dirty="0"/>
              <a:t>reading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59089" y="4511704"/>
            <a:ext cx="1183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for writing</a:t>
            </a:r>
          </a:p>
        </p:txBody>
      </p:sp>
      <p:sp>
        <p:nvSpPr>
          <p:cNvPr id="11" name="Cross 10"/>
          <p:cNvSpPr/>
          <p:nvPr/>
        </p:nvSpPr>
        <p:spPr>
          <a:xfrm rot="2776579">
            <a:off x="4020088" y="3468150"/>
            <a:ext cx="443753" cy="443753"/>
          </a:xfrm>
          <a:prstGeom prst="plus">
            <a:avLst>
              <a:gd name="adj" fmla="val 371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ross 29"/>
          <p:cNvSpPr/>
          <p:nvPr/>
        </p:nvSpPr>
        <p:spPr>
          <a:xfrm rot="2776579">
            <a:off x="7092049" y="4158295"/>
            <a:ext cx="443753" cy="443753"/>
          </a:xfrm>
          <a:prstGeom prst="plus">
            <a:avLst>
              <a:gd name="adj" fmla="val 371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8" grpId="0"/>
      <p:bldP spid="27" grpId="0"/>
      <p:bldP spid="39" grpId="0"/>
      <p:bldP spid="62" grpId="0"/>
      <p:bldP spid="3" grpId="0" animBg="1"/>
      <p:bldP spid="25" grpId="0" animBg="1"/>
      <p:bldP spid="7" grpId="0" animBg="1"/>
      <p:bldP spid="10" grpId="0"/>
      <p:bldP spid="26" grpId="0"/>
      <p:bldP spid="28" grpId="0"/>
      <p:bldP spid="29" grpId="0"/>
      <p:bldP spid="11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Redirecting Pipe I/O via dup2 (pipes2.c)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2548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13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0x5678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718999"/>
              </p:ext>
            </p:extLst>
          </p:nvPr>
        </p:nvGraphicFramePr>
        <p:xfrm>
          <a:off x="993059" y="2533629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0x4567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0x4567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1380815"/>
            <a:ext cx="242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Parent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9022" y="1928457"/>
            <a:ext cx="1821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A special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“pipe” file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74244" y="4303481"/>
            <a:ext cx="1821757" cy="302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768681" y="1822548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14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0x789A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923540" y="2533629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0x4567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768681" y="1380815"/>
            <a:ext cx="242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Child process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885701" y="4303481"/>
            <a:ext cx="3037839" cy="2645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06020" y="1561298"/>
            <a:ext cx="94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</a:rPr>
              <a:t>vnodes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0" name="Straight Arrow Connector 39"/>
          <p:cNvCxnSpPr>
            <a:stCxn id="39" idx="2"/>
          </p:cNvCxnSpPr>
          <p:nvPr/>
        </p:nvCxnSpPr>
        <p:spPr>
          <a:xfrm>
            <a:off x="5179655" y="1930630"/>
            <a:ext cx="261196" cy="105508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2"/>
          </p:cNvCxnSpPr>
          <p:nvPr/>
        </p:nvCxnSpPr>
        <p:spPr>
          <a:xfrm>
            <a:off x="5179655" y="1930630"/>
            <a:ext cx="11957" cy="200709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864271" y="3052199"/>
            <a:ext cx="652218" cy="332516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913998" y="3316273"/>
            <a:ext cx="663216" cy="914631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38287" y="3384715"/>
            <a:ext cx="1857714" cy="918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32600" y="5182827"/>
            <a:ext cx="52451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Outcome: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Whatever the parent is writing to STDOUT…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Can be read by the child from the pipe</a:t>
            </a:r>
          </a:p>
          <a:p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38089" y="5049660"/>
            <a:ext cx="58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Step 1: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Parent closes the descriptor associated with the unused end of the pipe (</a:t>
            </a:r>
            <a:r>
              <a:rPr lang="en-US" dirty="0" err="1"/>
              <a:t>pfd</a:t>
            </a:r>
            <a:r>
              <a:rPr lang="en-US" dirty="0"/>
              <a:t>[0])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8089" y="5873828"/>
            <a:ext cx="58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Step 2: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Parent redirects output end of the pipe (</a:t>
            </a:r>
            <a:r>
              <a:rPr lang="en-US" dirty="0" err="1"/>
              <a:t>pfd</a:t>
            </a:r>
            <a:r>
              <a:rPr lang="en-US" dirty="0"/>
              <a:t>[1]) to STDOUT via the dup2 system call.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00518" y="2964165"/>
            <a:ext cx="760330" cy="577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072538" y="3958041"/>
            <a:ext cx="760330" cy="577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99513" y="2770773"/>
            <a:ext cx="1492624" cy="601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(just a memory buffer)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178628" y="3351472"/>
            <a:ext cx="1857714" cy="87943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845360" y="3474663"/>
            <a:ext cx="3042062" cy="75949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ross 33"/>
          <p:cNvSpPr/>
          <p:nvPr/>
        </p:nvSpPr>
        <p:spPr>
          <a:xfrm rot="2776579">
            <a:off x="4020088" y="3468150"/>
            <a:ext cx="443753" cy="443753"/>
          </a:xfrm>
          <a:prstGeom prst="plus">
            <a:avLst>
              <a:gd name="adj" fmla="val 371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/>
          <p:cNvSpPr/>
          <p:nvPr/>
        </p:nvSpPr>
        <p:spPr>
          <a:xfrm rot="2776579">
            <a:off x="7092049" y="4158295"/>
            <a:ext cx="443753" cy="443753"/>
          </a:xfrm>
          <a:prstGeom prst="plus">
            <a:avLst>
              <a:gd name="adj" fmla="val 371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34147" y="3351473"/>
            <a:ext cx="746331" cy="235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34147" y="4458247"/>
            <a:ext cx="746331" cy="235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3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interesting use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Suppose you wanted to do something like this: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  % cat log-</a:t>
            </a:r>
            <a:r>
              <a:rPr lang="en-US" sz="3200" dirty="0" err="1">
                <a:latin typeface="Apple Symbols" charset="0"/>
                <a:ea typeface="Apple Symbols" charset="0"/>
                <a:cs typeface="Apple Symbols" charset="0"/>
              </a:rPr>
              <a:t>file.txt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| </a:t>
            </a:r>
            <a:r>
              <a:rPr lang="en-US" sz="3200" dirty="0" err="1">
                <a:latin typeface="Apple Symbols" charset="0"/>
                <a:ea typeface="Apple Symbols" charset="0"/>
                <a:cs typeface="Apple Symbols" charset="0"/>
              </a:rPr>
              <a:t>grep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error</a:t>
            </a:r>
          </a:p>
          <a:p>
            <a:endParaRPr lang="en-US" sz="3200" dirty="0"/>
          </a:p>
          <a:p>
            <a:r>
              <a:rPr lang="en-US" dirty="0"/>
              <a:t>From the directory </a:t>
            </a:r>
            <a:r>
              <a:rPr lang="en-US" dirty="0">
                <a:hlinkClick r:id="rId2"/>
              </a:rPr>
              <a:t>http://people.ece.ubc.ca/~os161/download/LECTURES-CODE</a:t>
            </a:r>
            <a:r>
              <a:rPr lang="en-US" dirty="0"/>
              <a:t> download the following files:</a:t>
            </a:r>
          </a:p>
          <a:p>
            <a:pPr lvl="1"/>
            <a:r>
              <a:rPr lang="en-US" sz="2800" dirty="0">
                <a:latin typeface="Apple Symbols" charset="0"/>
                <a:ea typeface="Apple Symbols" charset="0"/>
                <a:cs typeface="Apple Symbols" charset="0"/>
              </a:rPr>
              <a:t>pipes-</a:t>
            </a:r>
            <a:r>
              <a:rPr lang="en-US" sz="2800" dirty="0" err="1">
                <a:latin typeface="Apple Symbols" charset="0"/>
                <a:ea typeface="Apple Symbols" charset="0"/>
                <a:cs typeface="Apple Symbols" charset="0"/>
              </a:rPr>
              <a:t>exec.c</a:t>
            </a:r>
            <a:endParaRPr lang="en-US" sz="2800" dirty="0">
              <a:latin typeface="Apple Symbols" charset="0"/>
              <a:ea typeface="Apple Symbols" charset="0"/>
              <a:cs typeface="Apple Symbols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231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Fork: Copying 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different parts of the process</a:t>
            </a:r>
          </a:p>
          <a:p>
            <a:r>
              <a:rPr lang="en-US" dirty="0"/>
              <a:t>Understand </a:t>
            </a:r>
            <a:r>
              <a:rPr lang="en-US"/>
              <a:t>how they are constructed.</a:t>
            </a:r>
            <a:endParaRPr lang="en-US" dirty="0"/>
          </a:p>
          <a:p>
            <a:r>
              <a:rPr lang="en-US" dirty="0"/>
              <a:t>Understand how to copy them.</a:t>
            </a:r>
          </a:p>
        </p:txBody>
      </p:sp>
    </p:spTree>
    <p:extLst>
      <p:ext uri="{BB962C8B-B14F-4D97-AF65-F5344CB8AC3E}">
        <p14:creationId xmlns:p14="http://schemas.microsoft.com/office/powerpoint/2010/main" val="600592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How are file descriptors shared?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77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0843" y="620281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13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0x5678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4525" y="1356271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461" y="4305779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descriptors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6545" y="4405933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Object Pointers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1707" y="3727046"/>
            <a:ext cx="108355" cy="5787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19105" y="3331472"/>
            <a:ext cx="416686" cy="10744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35791" y="1713051"/>
            <a:ext cx="1921398" cy="12616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57189" y="860509"/>
          <a:ext cx="2060293" cy="170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267">
                <a:tc>
                  <a:txBody>
                    <a:bodyPr/>
                    <a:lstStyle/>
                    <a:p>
                      <a:r>
                        <a:rPr lang="en-US" dirty="0" err="1"/>
                        <a:t>vnode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mode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7189" y="532434"/>
            <a:ext cx="19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file /foo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851418" y="1369773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97736" y="633783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14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0x789a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817482" y="1715043"/>
            <a:ext cx="2033937" cy="14138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10629" y="3868702"/>
            <a:ext cx="752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When a process is forked, </a:t>
            </a:r>
            <a:br>
              <a:rPr lang="en-US" sz="2400" dirty="0"/>
            </a:br>
            <a:r>
              <a:rPr lang="en-US" sz="2400" dirty="0"/>
              <a:t>file descriptor entries of the new process </a:t>
            </a:r>
            <a:br>
              <a:rPr lang="en-US" sz="2400" dirty="0"/>
            </a:br>
            <a:r>
              <a:rPr lang="en-US" sz="2400" dirty="0">
                <a:solidFill>
                  <a:srgbClr val="C00000"/>
                </a:solidFill>
              </a:rPr>
              <a:t>point to the same file objects </a:t>
            </a:r>
            <a:r>
              <a:rPr lang="en-US" sz="2400" dirty="0"/>
              <a:t>as in the parent process.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Why not share the entire file table including the file descriptors? </a:t>
            </a:r>
          </a:p>
        </p:txBody>
      </p:sp>
    </p:spTree>
    <p:extLst>
      <p:ext uri="{BB962C8B-B14F-4D97-AF65-F5344CB8AC3E}">
        <p14:creationId xmlns:p14="http://schemas.microsoft.com/office/powerpoint/2010/main" val="86871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4525" y="1356271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461" y="4305779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descriptors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6545" y="4405933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Object Pointers</a:t>
            </a:r>
          </a:p>
        </p:txBody>
      </p:sp>
      <p:cxnSp>
        <p:nvCxnSpPr>
          <p:cNvPr id="7" name="Straight Arrow Connector 6"/>
          <p:cNvCxnSpPr>
            <a:stCxn id="18" idx="0"/>
          </p:cNvCxnSpPr>
          <p:nvPr/>
        </p:nvCxnSpPr>
        <p:spPr>
          <a:xfrm flipV="1">
            <a:off x="1141707" y="3727046"/>
            <a:ext cx="108355" cy="5787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9" idx="0"/>
          </p:cNvCxnSpPr>
          <p:nvPr/>
        </p:nvCxnSpPr>
        <p:spPr>
          <a:xfrm flipH="1" flipV="1">
            <a:off x="2419105" y="3331472"/>
            <a:ext cx="416686" cy="10744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35791" y="1713051"/>
            <a:ext cx="1921398" cy="12616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57189" y="860509"/>
          <a:ext cx="2060293" cy="170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267">
                <a:tc>
                  <a:txBody>
                    <a:bodyPr/>
                    <a:lstStyle/>
                    <a:p>
                      <a:r>
                        <a:rPr lang="en-US" dirty="0" err="1"/>
                        <a:t>vnode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mode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0843" y="620281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13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0x5678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7189" y="532434"/>
            <a:ext cx="19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file /foo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5036" y="5698595"/>
            <a:ext cx="5765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/>
              <a:t>If process 14 opens a file via an open() system call, it will get a </a:t>
            </a:r>
            <a:r>
              <a:rPr lang="en-US" sz="2000" b="1" dirty="0">
                <a:solidFill>
                  <a:srgbClr val="C00000"/>
                </a:solidFill>
              </a:rPr>
              <a:t>separate file object</a:t>
            </a:r>
            <a:r>
              <a:rPr lang="en-US" sz="2000" b="1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/>
              <a:t>The parent DOES NOT see that file object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851418" y="1369773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0x5432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596800" y="633600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14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0x789a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817482" y="1715043"/>
            <a:ext cx="2033937" cy="14138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747539" y="3570912"/>
          <a:ext cx="2060293" cy="170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267">
                <a:tc>
                  <a:txBody>
                    <a:bodyPr/>
                    <a:lstStyle/>
                    <a:p>
                      <a:r>
                        <a:rPr lang="en-US" dirty="0" err="1"/>
                        <a:t>vnode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mode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47539" y="3242837"/>
            <a:ext cx="19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file /foo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817483" y="3460830"/>
            <a:ext cx="2033935" cy="7493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4525" y="1356271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461" y="4305779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descriptors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6545" y="4405933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Object Pointers</a:t>
            </a:r>
          </a:p>
        </p:txBody>
      </p:sp>
      <p:cxnSp>
        <p:nvCxnSpPr>
          <p:cNvPr id="7" name="Straight Arrow Connector 6"/>
          <p:cNvCxnSpPr>
            <a:stCxn id="18" idx="0"/>
          </p:cNvCxnSpPr>
          <p:nvPr/>
        </p:nvCxnSpPr>
        <p:spPr>
          <a:xfrm flipV="1">
            <a:off x="1141707" y="3727046"/>
            <a:ext cx="108355" cy="5787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9" idx="0"/>
          </p:cNvCxnSpPr>
          <p:nvPr/>
        </p:nvCxnSpPr>
        <p:spPr>
          <a:xfrm flipH="1" flipV="1">
            <a:off x="2419105" y="3331472"/>
            <a:ext cx="416686" cy="10744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35791" y="1713051"/>
            <a:ext cx="1921398" cy="12616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57189" y="860509"/>
          <a:ext cx="2060293" cy="170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267">
                <a:tc>
                  <a:txBody>
                    <a:bodyPr/>
                    <a:lstStyle/>
                    <a:p>
                      <a:r>
                        <a:rPr lang="en-US" dirty="0" err="1"/>
                        <a:t>vnode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mode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0843" y="620281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13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0x5678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7189" y="532434"/>
            <a:ext cx="19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file /foo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5036" y="5698595"/>
            <a:ext cx="5765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/>
              <a:t>If process 14 closes a file, that file is </a:t>
            </a:r>
            <a:r>
              <a:rPr lang="en-US" sz="2000" b="1" dirty="0">
                <a:solidFill>
                  <a:srgbClr val="C00000"/>
                </a:solidFill>
              </a:rPr>
              <a:t>NOT</a:t>
            </a:r>
            <a:r>
              <a:rPr lang="en-US" sz="2000" b="1" dirty="0"/>
              <a:t> closed in the parent.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851418" y="1369773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0x5432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596800" y="633600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14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0x789a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817482" y="1715043"/>
            <a:ext cx="2033937" cy="14138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747539" y="3570912"/>
          <a:ext cx="2060293" cy="170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267">
                <a:tc>
                  <a:txBody>
                    <a:bodyPr/>
                    <a:lstStyle/>
                    <a:p>
                      <a:r>
                        <a:rPr lang="en-US" dirty="0" err="1"/>
                        <a:t>vnode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mode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47539" y="3242837"/>
            <a:ext cx="19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file /foo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817483" y="3460830"/>
            <a:ext cx="2033935" cy="7493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92536" y="2936592"/>
            <a:ext cx="838200" cy="246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file descriptor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Files opened after fork() do not share file objects with the parent/child.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Files closed after fork() only free the descriptor in the process that closed 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3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597736" y="633783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14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0x789a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4525" y="1356271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461" y="4305779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descriptors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6545" y="4405933"/>
            <a:ext cx="12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Object Pointers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1707" y="3727046"/>
            <a:ext cx="108355" cy="5787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19105" y="3331472"/>
            <a:ext cx="416686" cy="10744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35791" y="1713051"/>
            <a:ext cx="1921398" cy="12616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57189" y="860509"/>
          <a:ext cx="2060293" cy="170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267">
                <a:tc>
                  <a:txBody>
                    <a:bodyPr/>
                    <a:lstStyle/>
                    <a:p>
                      <a:r>
                        <a:rPr lang="en-US" dirty="0" err="1"/>
                        <a:t>vnode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mode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67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0843" y="620281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13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0x5678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7189" y="532434"/>
            <a:ext cx="19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file /foo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851418" y="1369773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 flipV="1">
            <a:off x="6817482" y="1715043"/>
            <a:ext cx="2033937" cy="14138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0371" y="3861955"/>
            <a:ext cx="3078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What kind of race conditions do you have to worry about? </a:t>
            </a:r>
          </a:p>
        </p:txBody>
      </p:sp>
    </p:spTree>
    <p:extLst>
      <p:ext uri="{BB962C8B-B14F-4D97-AF65-F5344CB8AC3E}">
        <p14:creationId xmlns:p14="http://schemas.microsoft.com/office/powerpoint/2010/main" val="6877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79600"/>
            <a:ext cx="2552700" cy="431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/>
          <a:p>
            <a:r>
              <a:rPr lang="en-US" dirty="0"/>
              <a:t>Fork: the concept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88876"/>
              </p:ext>
            </p:extLst>
          </p:nvPr>
        </p:nvGraphicFramePr>
        <p:xfrm>
          <a:off x="3732025" y="2246796"/>
          <a:ext cx="2181185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Fobj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ptr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78343" y="1510806"/>
            <a:ext cx="283419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pid</a:t>
            </a:r>
            <a:r>
              <a:rPr lang="en-US" dirty="0"/>
              <a:t>: 13</a:t>
            </a:r>
          </a:p>
          <a:p>
            <a:r>
              <a:rPr lang="en-US" b="1" dirty="0" err="1"/>
              <a:t>addrspace</a:t>
            </a:r>
            <a:r>
              <a:rPr lang="en-US" b="1" dirty="0"/>
              <a:t>:</a:t>
            </a:r>
            <a:r>
              <a:rPr lang="en-US" dirty="0"/>
              <a:t> 0x5678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1" name="Or 10"/>
          <p:cNvSpPr/>
          <p:nvPr/>
        </p:nvSpPr>
        <p:spPr>
          <a:xfrm>
            <a:off x="4133850" y="5125616"/>
            <a:ext cx="1098550" cy="1070057"/>
          </a:xfrm>
          <a:prstGeom prst="flowChar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Arch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state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1320800"/>
            <a:ext cx="5816600" cy="510540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132080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PROCESS</a:t>
            </a:r>
            <a:endParaRPr lang="en-US" b="1" dirty="0"/>
          </a:p>
        </p:txBody>
      </p:sp>
      <p:sp>
        <p:nvSpPr>
          <p:cNvPr id="14" name="Right Arrow 13"/>
          <p:cNvSpPr/>
          <p:nvPr/>
        </p:nvSpPr>
        <p:spPr>
          <a:xfrm>
            <a:off x="6705600" y="3340100"/>
            <a:ext cx="12827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46900" y="28958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09000" y="1879600"/>
            <a:ext cx="3174179" cy="356870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42400" y="3234473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NEW PROCESS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01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comprises a process’ state?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853" y="1592943"/>
            <a:ext cx="10647947" cy="29630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Address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Architectural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File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 kernel thread that gets assigned to a process when the process traps into the kernel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5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Fork: the guts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0861" y="6400800"/>
            <a:ext cx="11076972" cy="23149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0389" y="635450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3501" y="3842797"/>
            <a:ext cx="11230299" cy="29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3501" y="3469863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User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01" y="378268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Kernel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988" y="1853251"/>
            <a:ext cx="1438836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57390" y="4923610"/>
            <a:ext cx="1556332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>
                <a:solidFill>
                  <a:schemeClr val="tx1"/>
                </a:solidFill>
              </a:rPr>
              <a:t>trapframe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208" y="4108159"/>
            <a:ext cx="1657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1.</a:t>
            </a:r>
            <a:r>
              <a:rPr lang="en-US" sz="1400" dirty="0"/>
              <a:t> Call fork() system call and trap into the kernel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6942" y="4155232"/>
            <a:ext cx="2294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2.</a:t>
            </a:r>
            <a:r>
              <a:rPr lang="en-US" sz="1400" dirty="0"/>
              <a:t> Gets a kernel stack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and a kernel thread</a:t>
            </a:r>
            <a:endParaRPr lang="en-US" sz="1400" dirty="0"/>
          </a:p>
          <a:p>
            <a:r>
              <a:rPr lang="en-US" sz="1400" dirty="0"/>
              <a:t>OS161: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common_exception</a:t>
            </a:r>
            <a:r>
              <a:rPr lang="en-US" sz="1400" dirty="0"/>
              <a:t> in 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exception-mips1.S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1091" y="5131650"/>
            <a:ext cx="1556332" cy="37459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Kernel thread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367" y="1205776"/>
            <a:ext cx="23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Parent process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026" y="4988092"/>
            <a:ext cx="1438836" cy="717631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table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44" y="2820275"/>
            <a:ext cx="1167610" cy="95408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8427" y="2874373"/>
            <a:ext cx="141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Architectural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state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34760" y="3456177"/>
            <a:ext cx="11951" cy="7485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98135" y="4133607"/>
            <a:ext cx="2294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3.</a:t>
            </a:r>
            <a:r>
              <a:rPr lang="en-US" sz="1400" dirty="0"/>
              <a:t> Save architectural state </a:t>
            </a:r>
          </a:p>
          <a:p>
            <a:r>
              <a:rPr lang="en-US" sz="1400" dirty="0"/>
              <a:t>OS161: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trapframe</a:t>
            </a:r>
            <a:endParaRPr lang="en-US" sz="1200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/>
              <a:t>in </a:t>
            </a:r>
            <a:r>
              <a:rPr lang="en-US" sz="12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exception-mips1.S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92265" y="4122035"/>
            <a:ext cx="2294130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4.</a:t>
            </a:r>
            <a:r>
              <a:rPr lang="en-US" sz="1400" dirty="0"/>
              <a:t> Invoke  </a:t>
            </a:r>
            <a:r>
              <a:rPr lang="en-US" sz="12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sys_fork</a:t>
            </a:r>
            <a:r>
              <a:rPr lang="en-US" sz="1400" dirty="0">
                <a:ea typeface="Courier" charset="0"/>
                <a:cs typeface="Courier" charset="0"/>
              </a:rPr>
              <a:t>:</a:t>
            </a:r>
          </a:p>
          <a:p>
            <a:endParaRPr lang="en-US" sz="1400" dirty="0">
              <a:ea typeface="Courier" charset="0"/>
              <a:cs typeface="Courier" charset="0"/>
            </a:endParaRPr>
          </a:p>
          <a:p>
            <a:endParaRPr lang="en-US" sz="1400" dirty="0">
              <a:ea typeface="Courier" charset="0"/>
              <a:cs typeface="Courier" charset="0"/>
            </a:endParaRPr>
          </a:p>
          <a:p>
            <a:endParaRPr lang="en-US" sz="1400" dirty="0">
              <a:ea typeface="Courier" charset="0"/>
              <a:cs typeface="Courier" charset="0"/>
            </a:endParaRPr>
          </a:p>
          <a:p>
            <a:endParaRPr lang="en-US" sz="1400" dirty="0">
              <a:ea typeface="Courier" charset="0"/>
              <a:cs typeface="Courier" charset="0"/>
            </a:endParaRPr>
          </a:p>
          <a:p>
            <a:endParaRPr lang="en-US" sz="1400" dirty="0">
              <a:ea typeface="Courier" charset="0"/>
              <a:cs typeface="Courier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41139" y="1143542"/>
            <a:ext cx="23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Child process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995157" y="4814533"/>
            <a:ext cx="2197108" cy="1872420"/>
            <a:chOff x="4995157" y="4814533"/>
            <a:chExt cx="2197108" cy="1872420"/>
          </a:xfrm>
        </p:grpSpPr>
        <p:sp>
          <p:nvSpPr>
            <p:cNvPr id="41" name="Oval 40"/>
            <p:cNvSpPr/>
            <p:nvPr/>
          </p:nvSpPr>
          <p:spPr>
            <a:xfrm>
              <a:off x="4995157" y="5773214"/>
              <a:ext cx="1718565" cy="91373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You write this</a:t>
              </a:r>
            </a:p>
          </p:txBody>
        </p:sp>
        <p:cxnSp>
          <p:nvCxnSpPr>
            <p:cNvPr id="43" name="Straight Arrow Connector 42"/>
            <p:cNvCxnSpPr>
              <a:stCxn id="41" idx="7"/>
              <a:endCxn id="35" idx="1"/>
            </p:cNvCxnSpPr>
            <p:nvPr/>
          </p:nvCxnSpPr>
          <p:spPr>
            <a:xfrm flipV="1">
              <a:off x="6462044" y="4814533"/>
              <a:ext cx="730221" cy="109249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9398054" y="40042"/>
            <a:ext cx="2294130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End goal</a:t>
            </a:r>
            <a:r>
              <a:rPr lang="en-US" sz="1400" dirty="0">
                <a:ea typeface="Courier" charset="0"/>
                <a:cs typeface="Courier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address 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file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architectural state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Copy kernel thread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a typeface="Courier" charset="0"/>
                <a:cs typeface="Courier" charset="0"/>
              </a:rPr>
              <a:t>Return to user mode</a:t>
            </a:r>
          </a:p>
        </p:txBody>
      </p:sp>
    </p:spTree>
    <p:extLst>
      <p:ext uri="{BB962C8B-B14F-4D97-AF65-F5344CB8AC3E}">
        <p14:creationId xmlns:p14="http://schemas.microsoft.com/office/powerpoint/2010/main" val="7707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8" grpId="0" animBg="1"/>
      <p:bldP spid="34" grpId="0"/>
      <p:bldP spid="35" grpId="0" animBg="1"/>
      <p:bldP spid="36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2021" y="1485406"/>
            <a:ext cx="7530087" cy="5009523"/>
            <a:chOff x="652021" y="1485406"/>
            <a:chExt cx="7530087" cy="50095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021" y="1485406"/>
              <a:ext cx="7530087" cy="500952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187461" y="2039815"/>
              <a:ext cx="2813539" cy="39917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908431" y="1485406"/>
            <a:ext cx="58644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Where do these pieces come from?</a:t>
            </a:r>
          </a:p>
          <a:p>
            <a:endParaRPr lang="en-US" sz="2400" b="1" dirty="0"/>
          </a:p>
          <a:p>
            <a:r>
              <a:rPr lang="en-US" sz="2400" b="1" dirty="0"/>
              <a:t>Defined at a pre-determined virtual address</a:t>
            </a:r>
          </a:p>
          <a:p>
            <a:r>
              <a:rPr lang="en-US" sz="2400" dirty="0"/>
              <a:t>In os161: </a:t>
            </a:r>
            <a:r>
              <a:rPr lang="en-US" sz="24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as_define_stack</a:t>
            </a:r>
            <a:r>
              <a:rPr lang="en-US" sz="2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endParaRPr lang="en-US" sz="2400" b="1" dirty="0"/>
          </a:p>
          <a:p>
            <a:r>
              <a:rPr lang="en-US" sz="2400" b="1" dirty="0"/>
              <a:t>User-level allocator (e.g., </a:t>
            </a:r>
            <a:r>
              <a:rPr lang="en-US" sz="2400" b="1" dirty="0" err="1"/>
              <a:t>malloc</a:t>
            </a:r>
            <a:r>
              <a:rPr lang="en-US" sz="2400" b="1" dirty="0"/>
              <a:t>) asks to extend the address space.</a:t>
            </a:r>
          </a:p>
          <a:p>
            <a:r>
              <a:rPr lang="en-US" sz="2400" dirty="0"/>
              <a:t>In os161 </a:t>
            </a:r>
            <a:r>
              <a:rPr lang="en-US" sz="2400" dirty="0">
                <a:sym typeface="Wingdings"/>
              </a:rPr>
              <a:t>(and Unix): </a:t>
            </a:r>
            <a:r>
              <a:rPr lang="en-US" sz="24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sbrk</a:t>
            </a:r>
            <a:r>
              <a:rPr lang="en-US" sz="2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()</a:t>
            </a:r>
            <a:endParaRPr lang="en-US" sz="2400" dirty="0">
              <a:sym typeface="Wingdings"/>
            </a:endParaRPr>
          </a:p>
          <a:p>
            <a:endParaRPr lang="en-US" sz="2400" b="1" dirty="0"/>
          </a:p>
          <a:p>
            <a:r>
              <a:rPr lang="en-US" sz="2400" b="1" dirty="0"/>
              <a:t>Directly from the executable</a:t>
            </a:r>
          </a:p>
          <a:p>
            <a:r>
              <a:rPr lang="en-US" sz="2400" dirty="0"/>
              <a:t>In os161: </a:t>
            </a:r>
            <a:r>
              <a:rPr lang="en-US" sz="24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load_elf</a:t>
            </a:r>
            <a:r>
              <a:rPr lang="en-US" sz="2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169876" y="4325815"/>
            <a:ext cx="614563" cy="1688122"/>
          </a:xfrm>
          <a:prstGeom prst="rightBrace">
            <a:avLst>
              <a:gd name="adj1" fmla="val 45530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169875" y="2302045"/>
            <a:ext cx="614563" cy="650705"/>
          </a:xfrm>
          <a:prstGeom prst="rightBrace">
            <a:avLst>
              <a:gd name="adj1" fmla="val 14071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163113" y="3674139"/>
            <a:ext cx="614563" cy="650705"/>
          </a:xfrm>
          <a:prstGeom prst="rightBrace">
            <a:avLst>
              <a:gd name="adj1" fmla="val 14071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43171" y="1530906"/>
            <a:ext cx="7530087" cy="5009523"/>
            <a:chOff x="652021" y="1485406"/>
            <a:chExt cx="7530087" cy="50095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021" y="1485406"/>
              <a:ext cx="7530087" cy="500952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187461" y="2039815"/>
              <a:ext cx="2813539" cy="39917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the address space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3871" y="1485406"/>
            <a:ext cx="7530087" cy="5009523"/>
            <a:chOff x="652021" y="1485406"/>
            <a:chExt cx="7530087" cy="50095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021" y="1485406"/>
              <a:ext cx="7530087" cy="500952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187461" y="2039815"/>
              <a:ext cx="2813539" cy="39917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84800" y="2974504"/>
            <a:ext cx="2178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ADDRESS SPACES MUST END UP IDENTICAL</a:t>
            </a:r>
          </a:p>
        </p:txBody>
      </p:sp>
    </p:spTree>
    <p:extLst>
      <p:ext uri="{BB962C8B-B14F-4D97-AF65-F5344CB8AC3E}">
        <p14:creationId xmlns:p14="http://schemas.microsoft.com/office/powerpoint/2010/main" val="114023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Code-reading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Read the code in kern/arch/</a:t>
            </a:r>
            <a:r>
              <a:rPr lang="en-US" sz="2400" dirty="0" err="1"/>
              <a:t>mips</a:t>
            </a:r>
            <a:r>
              <a:rPr lang="en-US" sz="2400" dirty="0"/>
              <a:t>/</a:t>
            </a:r>
            <a:r>
              <a:rPr lang="en-US" sz="2400" dirty="0" err="1"/>
              <a:t>vm</a:t>
            </a:r>
            <a:r>
              <a:rPr lang="en-US" sz="2400" dirty="0"/>
              <a:t>/</a:t>
            </a:r>
            <a:r>
              <a:rPr lang="en-US" sz="2400" dirty="0" err="1"/>
              <a:t>dumbvm.c</a:t>
            </a:r>
            <a:r>
              <a:rPr lang="en-US" dirty="0"/>
              <a:t> </a:t>
            </a:r>
            <a:r>
              <a:rPr lang="en-US" sz="2400" dirty="0"/>
              <a:t>and in the related include files. 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data structure does os161 use to keep track of the different parts of the address space?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err="1"/>
              <a:t>vaddr_t</a:t>
            </a: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vbase1 vbase2, </a:t>
            </a:r>
            <a:r>
              <a:rPr lang="en-US" dirty="0" err="1"/>
              <a:t>stackbase</a:t>
            </a:r>
            <a:r>
              <a:rPr lang="en-US" dirty="0"/>
              <a:t>, </a:t>
            </a:r>
            <a:r>
              <a:rPr lang="en-US" dirty="0" err="1"/>
              <a:t>vtop</a:t>
            </a: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addrspace</a:t>
            </a: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vnode</a:t>
            </a: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uio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3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EN331" id="{E2154E18-5AE4-D048-ABF1-9AE9E9D8A107}" vid="{7A3A7D93-4FC8-8448-A0EE-BD8331509F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CPEN331</Template>
  <TotalTime>62346</TotalTime>
  <Words>2675</Words>
  <Application>Microsoft Macintosh PowerPoint</Application>
  <PresentationFormat>Widescreen</PresentationFormat>
  <Paragraphs>760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Apple Symbols</vt:lpstr>
      <vt:lpstr>Arial</vt:lpstr>
      <vt:lpstr>Calibri</vt:lpstr>
      <vt:lpstr>Calibri Light</vt:lpstr>
      <vt:lpstr>Courier</vt:lpstr>
      <vt:lpstr>Courier New</vt:lpstr>
      <vt:lpstr>Office Theme</vt:lpstr>
      <vt:lpstr>A Life of a Process</vt:lpstr>
      <vt:lpstr>How do you create a process in operating systems (in general)?</vt:lpstr>
      <vt:lpstr>Today: Fork: Copying a process</vt:lpstr>
      <vt:lpstr>Fork: the concept</vt:lpstr>
      <vt:lpstr>What comprises a process’ state? </vt:lpstr>
      <vt:lpstr>Fork: the guts</vt:lpstr>
      <vt:lpstr>Address Space</vt:lpstr>
      <vt:lpstr>Copying the address space</vt:lpstr>
      <vt:lpstr>Code-reading Exercises</vt:lpstr>
      <vt:lpstr>Code-reading Exercises</vt:lpstr>
      <vt:lpstr>Fork: the guts</vt:lpstr>
      <vt:lpstr>File Tables: part copied / part shared</vt:lpstr>
      <vt:lpstr>Fork: the guts</vt:lpstr>
      <vt:lpstr>Architectural State</vt:lpstr>
      <vt:lpstr>Example: forking a new process</vt:lpstr>
      <vt:lpstr>Architectural state: almost identical</vt:lpstr>
      <vt:lpstr>In OS161, where is the architectural state saved once we trap into the kernel and once we are done with the code in exception-mips1.S? </vt:lpstr>
      <vt:lpstr>So how do you copy architectural state?</vt:lpstr>
      <vt:lpstr>Code reading exercise</vt:lpstr>
      <vt:lpstr>Fork: the guts</vt:lpstr>
      <vt:lpstr>Fork: the guts</vt:lpstr>
      <vt:lpstr>When you fork a new process, you fork a new kernel thread to provide to the child process. To fork that thread, you need to provide it a function to run. You’ll need to write that function.  What do you think that function should do? </vt:lpstr>
      <vt:lpstr>How does the child process get to run in user mode for the very first time? (Hints)</vt:lpstr>
      <vt:lpstr>Fork: the guts</vt:lpstr>
      <vt:lpstr>File Tables: part copied / part shared</vt:lpstr>
      <vt:lpstr>Why share file descriptors? </vt:lpstr>
      <vt:lpstr>The mechanics of pipes (pipe.c)</vt:lpstr>
      <vt:lpstr>Redirecting Pipe I/O via dup2 (pipes2.c)</vt:lpstr>
      <vt:lpstr>A more interesting use case</vt:lpstr>
      <vt:lpstr>How are file descriptors shared? </vt:lpstr>
      <vt:lpstr>PowerPoint Presentation</vt:lpstr>
      <vt:lpstr>PowerPoint Presentation</vt:lpstr>
      <vt:lpstr>PowerPoint Presentation</vt:lpstr>
      <vt:lpstr>Rules of file descriptor sharing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Creation and Other Related System Calls</dc:title>
  <dc:creator>Microsoft Office User</dc:creator>
  <cp:lastModifiedBy>Microsoft Office User</cp:lastModifiedBy>
  <cp:revision>107</cp:revision>
  <cp:lastPrinted>2023-10-17T17:54:55Z</cp:lastPrinted>
  <dcterms:created xsi:type="dcterms:W3CDTF">2016-02-02T06:03:34Z</dcterms:created>
  <dcterms:modified xsi:type="dcterms:W3CDTF">2023-11-03T17:55:52Z</dcterms:modified>
</cp:coreProperties>
</file>