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03" r:id="rId3"/>
    <p:sldId id="305" r:id="rId4"/>
    <p:sldId id="306" r:id="rId5"/>
    <p:sldId id="312" r:id="rId6"/>
    <p:sldId id="311" r:id="rId7"/>
    <p:sldId id="338" r:id="rId8"/>
    <p:sldId id="310" r:id="rId9"/>
    <p:sldId id="313" r:id="rId10"/>
    <p:sldId id="304" r:id="rId11"/>
    <p:sldId id="295" r:id="rId12"/>
    <p:sldId id="315" r:id="rId13"/>
    <p:sldId id="314" r:id="rId14"/>
    <p:sldId id="325" r:id="rId15"/>
    <p:sldId id="317" r:id="rId16"/>
    <p:sldId id="318" r:id="rId17"/>
    <p:sldId id="319" r:id="rId18"/>
    <p:sldId id="320" r:id="rId19"/>
    <p:sldId id="322" r:id="rId20"/>
    <p:sldId id="324" r:id="rId21"/>
    <p:sldId id="316" r:id="rId22"/>
    <p:sldId id="327" r:id="rId23"/>
    <p:sldId id="339" r:id="rId24"/>
    <p:sldId id="335" r:id="rId25"/>
    <p:sldId id="334" r:id="rId26"/>
    <p:sldId id="332" r:id="rId27"/>
    <p:sldId id="341" r:id="rId28"/>
    <p:sldId id="342" r:id="rId29"/>
    <p:sldId id="282" r:id="rId30"/>
    <p:sldId id="336" r:id="rId31"/>
    <p:sldId id="283" r:id="rId32"/>
    <p:sldId id="328" r:id="rId33"/>
    <p:sldId id="279" r:id="rId34"/>
    <p:sldId id="337" r:id="rId35"/>
    <p:sldId id="340" r:id="rId36"/>
    <p:sldId id="333" r:id="rId37"/>
    <p:sldId id="33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1F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86285"/>
  </p:normalViewPr>
  <p:slideViewPr>
    <p:cSldViewPr snapToGrid="0" snapToObjects="1">
      <p:cViewPr varScale="1">
        <p:scale>
          <a:sx n="108" d="100"/>
          <a:sy n="108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Next: address translation. Don’t worry where the physical pages come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4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Paging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677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TLB?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TLB is just another name for the page table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TLB is a type of cache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TLB is just another name for MMU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of the above (A, B and 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6690" y="231097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320790">
              <a:lnSpc>
                <a:spcPct val="100000"/>
              </a:lnSpc>
            </a:pPr>
            <a:r>
              <a:rPr spc="-18" dirty="0"/>
              <a:t>Page</a:t>
            </a:r>
            <a:r>
              <a:rPr spc="-150" dirty="0"/>
              <a:t> </a:t>
            </a:r>
            <a:r>
              <a:rPr spc="-18" dirty="0"/>
              <a:t>Faults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683" y="4043487"/>
            <a:ext cx="96657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508" marR="4611" indent="-165982">
              <a:lnSpc>
                <a:spcPts val="2432"/>
              </a:lnSpc>
            </a:pPr>
            <a:r>
              <a:rPr sz="2178" spc="-5" dirty="0">
                <a:latin typeface="Arial"/>
                <a:cs typeface="Arial"/>
              </a:rPr>
              <a:t>When </a:t>
            </a:r>
            <a:r>
              <a:rPr sz="2178" dirty="0">
                <a:latin typeface="Arial"/>
                <a:cs typeface="Arial"/>
              </a:rPr>
              <a:t>a </a:t>
            </a:r>
            <a:r>
              <a:rPr sz="2178" spc="-14" dirty="0">
                <a:latin typeface="Arial"/>
                <a:cs typeface="Arial"/>
              </a:rPr>
              <a:t>virtual </a:t>
            </a:r>
            <a:r>
              <a:rPr sz="2178" spc="-36" dirty="0">
                <a:latin typeface="Arial"/>
                <a:cs typeface="Arial"/>
              </a:rPr>
              <a:t>address </a:t>
            </a:r>
            <a:r>
              <a:rPr sz="2178" spc="-23" dirty="0">
                <a:latin typeface="Arial"/>
                <a:cs typeface="Arial"/>
              </a:rPr>
              <a:t>translation </a:t>
            </a:r>
            <a:r>
              <a:rPr sz="2178" spc="-14" dirty="0">
                <a:latin typeface="Arial"/>
                <a:cs typeface="Arial"/>
              </a:rPr>
              <a:t>cannot </a:t>
            </a:r>
            <a:r>
              <a:rPr sz="2178" spc="-5" dirty="0">
                <a:latin typeface="Arial"/>
                <a:cs typeface="Arial"/>
              </a:rPr>
              <a:t>be</a:t>
            </a:r>
            <a:r>
              <a:rPr sz="2178" spc="-236" dirty="0">
                <a:latin typeface="Arial"/>
                <a:cs typeface="Arial"/>
              </a:rPr>
              <a:t> </a:t>
            </a:r>
            <a:r>
              <a:rPr sz="2178" spc="-27" dirty="0">
                <a:latin typeface="Arial"/>
                <a:cs typeface="Arial"/>
              </a:rPr>
              <a:t>performed,  </a:t>
            </a:r>
            <a:r>
              <a:rPr sz="2178" spc="-14" dirty="0">
                <a:latin typeface="Arial"/>
                <a:cs typeface="Arial"/>
              </a:rPr>
              <a:t>it's called </a:t>
            </a:r>
            <a:r>
              <a:rPr sz="2178" dirty="0">
                <a:latin typeface="Arial"/>
                <a:cs typeface="Arial"/>
              </a:rPr>
              <a:t>a </a:t>
            </a:r>
            <a:r>
              <a:rPr sz="2178" i="1" spc="-5" dirty="0">
                <a:solidFill>
                  <a:srgbClr val="983333"/>
                </a:solidFill>
                <a:latin typeface="Arial"/>
                <a:cs typeface="Arial"/>
              </a:rPr>
              <a:t>page</a:t>
            </a:r>
            <a:r>
              <a:rPr sz="2178" i="1" spc="-300" dirty="0">
                <a:solidFill>
                  <a:srgbClr val="983333"/>
                </a:solidFill>
                <a:latin typeface="Arial"/>
                <a:cs typeface="Arial"/>
              </a:rPr>
              <a:t> </a:t>
            </a:r>
            <a:r>
              <a:rPr sz="2178" i="1" spc="-5" dirty="0">
                <a:solidFill>
                  <a:srgbClr val="983333"/>
                </a:solidFill>
                <a:latin typeface="Arial"/>
                <a:cs typeface="Arial"/>
              </a:rPr>
              <a:t>fault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0786" y="2191029"/>
            <a:ext cx="221300" cy="147533"/>
          </a:xfrm>
          <a:custGeom>
            <a:avLst/>
            <a:gdLst/>
            <a:ahLst/>
            <a:cxnLst/>
            <a:rect l="l" t="t" r="r" b="b"/>
            <a:pathLst>
              <a:path w="243840" h="162560">
                <a:moveTo>
                  <a:pt x="0" y="0"/>
                </a:moveTo>
                <a:lnTo>
                  <a:pt x="0" y="162560"/>
                </a:lnTo>
                <a:lnTo>
                  <a:pt x="243839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7446854" y="2265371"/>
            <a:ext cx="678884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8029" y="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5123203" y="3015141"/>
            <a:ext cx="147533" cy="221300"/>
          </a:xfrm>
          <a:custGeom>
            <a:avLst/>
            <a:gdLst/>
            <a:ahLst/>
            <a:cxnLst/>
            <a:rect l="l" t="t" r="r" b="b"/>
            <a:pathLst>
              <a:path w="162560" h="243839">
                <a:moveTo>
                  <a:pt x="162560" y="0"/>
                </a:moveTo>
                <a:lnTo>
                  <a:pt x="0" y="0"/>
                </a:lnTo>
                <a:lnTo>
                  <a:pt x="81279" y="243839"/>
                </a:lnTo>
                <a:lnTo>
                  <a:pt x="16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5197545" y="2587524"/>
            <a:ext cx="0" cy="472568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70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4588394" y="2212927"/>
            <a:ext cx="221300" cy="147533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4264511" y="2287271"/>
            <a:ext cx="368834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640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239846" y="1960508"/>
            <a:ext cx="1024666" cy="854079"/>
          </a:xfrm>
          <a:custGeom>
            <a:avLst/>
            <a:gdLst/>
            <a:ahLst/>
            <a:cxnLst/>
            <a:rect l="l" t="t" r="r" b="b"/>
            <a:pathLst>
              <a:path w="1129030" h="941069">
                <a:moveTo>
                  <a:pt x="1129030" y="0"/>
                </a:moveTo>
                <a:lnTo>
                  <a:pt x="0" y="0"/>
                </a:lnTo>
                <a:lnTo>
                  <a:pt x="0" y="941070"/>
                </a:lnTo>
                <a:lnTo>
                  <a:pt x="1129030" y="941070"/>
                </a:lnTo>
                <a:lnTo>
                  <a:pt x="112903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239846" y="1960508"/>
            <a:ext cx="1024666" cy="854079"/>
          </a:xfrm>
          <a:custGeom>
            <a:avLst/>
            <a:gdLst/>
            <a:ahLst/>
            <a:cxnLst/>
            <a:rect l="l" t="t" r="r" b="b"/>
            <a:pathLst>
              <a:path w="1129030" h="941069">
                <a:moveTo>
                  <a:pt x="563880" y="941070"/>
                </a:moveTo>
                <a:lnTo>
                  <a:pt x="0" y="941070"/>
                </a:lnTo>
                <a:lnTo>
                  <a:pt x="0" y="0"/>
                </a:lnTo>
                <a:lnTo>
                  <a:pt x="1129030" y="0"/>
                </a:lnTo>
                <a:lnTo>
                  <a:pt x="1129030" y="941070"/>
                </a:lnTo>
                <a:lnTo>
                  <a:pt x="563880" y="94107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3190284" y="1910945"/>
            <a:ext cx="1024666" cy="854079"/>
          </a:xfrm>
          <a:custGeom>
            <a:avLst/>
            <a:gdLst/>
            <a:ahLst/>
            <a:cxnLst/>
            <a:rect l="l" t="t" r="r" b="b"/>
            <a:pathLst>
              <a:path w="1129030" h="941069">
                <a:moveTo>
                  <a:pt x="1129029" y="0"/>
                </a:moveTo>
                <a:lnTo>
                  <a:pt x="0" y="0"/>
                </a:lnTo>
                <a:lnTo>
                  <a:pt x="0" y="941070"/>
                </a:lnTo>
                <a:lnTo>
                  <a:pt x="1129029" y="941070"/>
                </a:lnTo>
                <a:lnTo>
                  <a:pt x="1129029" y="0"/>
                </a:lnTo>
                <a:close/>
              </a:path>
            </a:pathLst>
          </a:custGeom>
          <a:solidFill>
            <a:srgbClr val="9898C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3190284" y="1910945"/>
            <a:ext cx="1024666" cy="601067"/>
          </a:xfrm>
          <a:prstGeom prst="rect">
            <a:avLst/>
          </a:prstGeom>
          <a:solidFill>
            <a:srgbClr val="9898CC"/>
          </a:solidFill>
          <a:ln w="3175">
            <a:solidFill>
              <a:srgbClr val="000000"/>
            </a:solidFill>
          </a:ln>
        </p:spPr>
        <p:txBody>
          <a:bodyPr vert="horz" wrap="square" lIns="0" tIns="576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724">
              <a:latin typeface="Times New Roman"/>
              <a:cs typeface="Times New Roman"/>
            </a:endParaRPr>
          </a:p>
          <a:p>
            <a:pPr marL="224767"/>
            <a:r>
              <a:rPr sz="2178" spc="-18" dirty="0">
                <a:latin typeface="Arial"/>
                <a:cs typeface="Arial"/>
              </a:rPr>
              <a:t>CPU</a:t>
            </a:r>
            <a:endParaRPr sz="2178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53493" y="2096515"/>
            <a:ext cx="764177" cy="491010"/>
          </a:xfrm>
          <a:custGeom>
            <a:avLst/>
            <a:gdLst/>
            <a:ahLst/>
            <a:cxnLst/>
            <a:rect l="l" t="t" r="r" b="b"/>
            <a:pathLst>
              <a:path w="842010" h="541019">
                <a:moveTo>
                  <a:pt x="842009" y="0"/>
                </a:moveTo>
                <a:lnTo>
                  <a:pt x="0" y="0"/>
                </a:lnTo>
                <a:lnTo>
                  <a:pt x="0" y="541019"/>
                </a:lnTo>
                <a:lnTo>
                  <a:pt x="842009" y="541019"/>
                </a:lnTo>
                <a:lnTo>
                  <a:pt x="84200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4853493" y="2096515"/>
            <a:ext cx="764177" cy="491010"/>
          </a:xfrm>
          <a:custGeom>
            <a:avLst/>
            <a:gdLst/>
            <a:ahLst/>
            <a:cxnLst/>
            <a:rect l="l" t="t" r="r" b="b"/>
            <a:pathLst>
              <a:path w="842010" h="541019">
                <a:moveTo>
                  <a:pt x="421639" y="541019"/>
                </a:moveTo>
                <a:lnTo>
                  <a:pt x="0" y="541019"/>
                </a:lnTo>
                <a:lnTo>
                  <a:pt x="0" y="0"/>
                </a:lnTo>
                <a:lnTo>
                  <a:pt x="842009" y="0"/>
                </a:lnTo>
                <a:lnTo>
                  <a:pt x="842009" y="541019"/>
                </a:lnTo>
                <a:lnTo>
                  <a:pt x="421639" y="54101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4821219" y="2063088"/>
            <a:ext cx="763025" cy="491010"/>
          </a:xfrm>
          <a:custGeom>
            <a:avLst/>
            <a:gdLst/>
            <a:ahLst/>
            <a:cxnLst/>
            <a:rect l="l" t="t" r="r" b="b"/>
            <a:pathLst>
              <a:path w="840739" h="541019">
                <a:moveTo>
                  <a:pt x="840739" y="0"/>
                </a:moveTo>
                <a:lnTo>
                  <a:pt x="0" y="0"/>
                </a:lnTo>
                <a:lnTo>
                  <a:pt x="0" y="541020"/>
                </a:lnTo>
                <a:lnTo>
                  <a:pt x="840739" y="541020"/>
                </a:lnTo>
                <a:lnTo>
                  <a:pt x="84073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4821219" y="2063088"/>
            <a:ext cx="763025" cy="491010"/>
          </a:xfrm>
          <a:custGeom>
            <a:avLst/>
            <a:gdLst/>
            <a:ahLst/>
            <a:cxnLst/>
            <a:rect l="l" t="t" r="r" b="b"/>
            <a:pathLst>
              <a:path w="840739" h="541019">
                <a:moveTo>
                  <a:pt x="420369" y="541020"/>
                </a:moveTo>
                <a:lnTo>
                  <a:pt x="0" y="541020"/>
                </a:lnTo>
                <a:lnTo>
                  <a:pt x="0" y="0"/>
                </a:lnTo>
                <a:lnTo>
                  <a:pt x="840739" y="0"/>
                </a:lnTo>
                <a:lnTo>
                  <a:pt x="840739" y="541020"/>
                </a:lnTo>
                <a:lnTo>
                  <a:pt x="420369" y="5410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 txBox="1"/>
          <p:nvPr/>
        </p:nvSpPr>
        <p:spPr>
          <a:xfrm>
            <a:off x="4974517" y="2191029"/>
            <a:ext cx="458736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23" dirty="0">
                <a:latin typeface="Arial"/>
                <a:cs typeface="Arial"/>
              </a:rPr>
              <a:t>MM</a:t>
            </a:r>
            <a:r>
              <a:rPr sz="1452" dirty="0">
                <a:latin typeface="Arial"/>
                <a:cs typeface="Arial"/>
              </a:rPr>
              <a:t>U</a:t>
            </a:r>
            <a:endParaRPr sz="145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5844" y="2014911"/>
            <a:ext cx="84601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85296">
              <a:lnSpc>
                <a:spcPts val="2097"/>
              </a:lnSpc>
            </a:pPr>
            <a:r>
              <a:rPr sz="1815" spc="-5" dirty="0">
                <a:solidFill>
                  <a:srgbClr val="2222DB"/>
                </a:solidFill>
                <a:latin typeface="Arial"/>
                <a:cs typeface="Arial"/>
              </a:rPr>
              <a:t>Virtual  </a:t>
            </a:r>
            <a:r>
              <a:rPr sz="1815" spc="5" dirty="0">
                <a:solidFill>
                  <a:srgbClr val="2222DB"/>
                </a:solidFill>
                <a:latin typeface="Arial"/>
                <a:cs typeface="Arial"/>
              </a:rPr>
              <a:t>a</a:t>
            </a:r>
            <a:r>
              <a:rPr sz="1815" spc="-5" dirty="0">
                <a:solidFill>
                  <a:srgbClr val="2222DB"/>
                </a:solidFill>
                <a:latin typeface="Arial"/>
                <a:cs typeface="Arial"/>
              </a:rPr>
              <a:t>d</a:t>
            </a:r>
            <a:r>
              <a:rPr sz="1815" spc="5" dirty="0">
                <a:solidFill>
                  <a:srgbClr val="2222DB"/>
                </a:solidFill>
                <a:latin typeface="Arial"/>
                <a:cs typeface="Arial"/>
              </a:rPr>
              <a:t>d</a:t>
            </a:r>
            <a:r>
              <a:rPr sz="1815" dirty="0">
                <a:solidFill>
                  <a:srgbClr val="2222DB"/>
                </a:solidFill>
                <a:latin typeface="Arial"/>
                <a:cs typeface="Arial"/>
              </a:rPr>
              <a:t>r</a:t>
            </a:r>
            <a:r>
              <a:rPr sz="1815" spc="5" dirty="0">
                <a:solidFill>
                  <a:srgbClr val="2222DB"/>
                </a:solidFill>
                <a:latin typeface="Arial"/>
                <a:cs typeface="Arial"/>
              </a:rPr>
              <a:t>e</a:t>
            </a:r>
            <a:r>
              <a:rPr sz="1815" dirty="0">
                <a:solidFill>
                  <a:srgbClr val="2222DB"/>
                </a:solidFill>
                <a:latin typeface="Arial"/>
                <a:cs typeface="Arial"/>
              </a:rPr>
              <a:t>ss</a:t>
            </a:r>
            <a:endParaRPr sz="181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4701" y="2048336"/>
            <a:ext cx="884624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69" marR="4611" indent="-18442">
              <a:lnSpc>
                <a:spcPts val="2097"/>
              </a:lnSpc>
            </a:pPr>
            <a:r>
              <a:rPr sz="1815" spc="-5" dirty="0">
                <a:solidFill>
                  <a:srgbClr val="2222DB"/>
                </a:solidFill>
                <a:latin typeface="Arial"/>
                <a:cs typeface="Arial"/>
              </a:rPr>
              <a:t>P</a:t>
            </a:r>
            <a:r>
              <a:rPr sz="1815" spc="5" dirty="0">
                <a:solidFill>
                  <a:srgbClr val="2222DB"/>
                </a:solidFill>
                <a:latin typeface="Arial"/>
                <a:cs typeface="Arial"/>
              </a:rPr>
              <a:t>h</a:t>
            </a:r>
            <a:r>
              <a:rPr sz="1815" spc="9" dirty="0">
                <a:solidFill>
                  <a:srgbClr val="2222DB"/>
                </a:solidFill>
                <a:latin typeface="Arial"/>
                <a:cs typeface="Arial"/>
              </a:rPr>
              <a:t>y</a:t>
            </a:r>
            <a:r>
              <a:rPr sz="1815" dirty="0">
                <a:solidFill>
                  <a:srgbClr val="2222DB"/>
                </a:solidFill>
                <a:latin typeface="Arial"/>
                <a:cs typeface="Arial"/>
              </a:rPr>
              <a:t>s</a:t>
            </a:r>
            <a:r>
              <a:rPr sz="1815" spc="5" dirty="0">
                <a:solidFill>
                  <a:srgbClr val="2222DB"/>
                </a:solidFill>
                <a:latin typeface="Arial"/>
                <a:cs typeface="Arial"/>
              </a:rPr>
              <a:t>i</a:t>
            </a:r>
            <a:r>
              <a:rPr sz="1815" spc="9" dirty="0">
                <a:solidFill>
                  <a:srgbClr val="2222DB"/>
                </a:solidFill>
                <a:latin typeface="Arial"/>
                <a:cs typeface="Arial"/>
              </a:rPr>
              <a:t>c</a:t>
            </a:r>
            <a:r>
              <a:rPr sz="1815" spc="-5" dirty="0">
                <a:solidFill>
                  <a:srgbClr val="2222DB"/>
                </a:solidFill>
                <a:latin typeface="Arial"/>
                <a:cs typeface="Arial"/>
              </a:rPr>
              <a:t>a</a:t>
            </a:r>
            <a:r>
              <a:rPr sz="1815" dirty="0">
                <a:solidFill>
                  <a:srgbClr val="2222DB"/>
                </a:solidFill>
                <a:latin typeface="Arial"/>
                <a:cs typeface="Arial"/>
              </a:rPr>
              <a:t>l  address</a:t>
            </a:r>
            <a:endParaRPr sz="1815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59303" y="1640083"/>
            <a:ext cx="920931" cy="1604425"/>
          </a:xfrm>
          <a:custGeom>
            <a:avLst/>
            <a:gdLst/>
            <a:ahLst/>
            <a:cxnLst/>
            <a:rect l="l" t="t" r="r" b="b"/>
            <a:pathLst>
              <a:path w="1014729" h="1767839">
                <a:moveTo>
                  <a:pt x="1014729" y="0"/>
                </a:moveTo>
                <a:lnTo>
                  <a:pt x="0" y="0"/>
                </a:lnTo>
                <a:lnTo>
                  <a:pt x="0" y="1767839"/>
                </a:lnTo>
                <a:lnTo>
                  <a:pt x="1014729" y="1767839"/>
                </a:lnTo>
                <a:lnTo>
                  <a:pt x="101472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9459303" y="1640083"/>
            <a:ext cx="920931" cy="1604425"/>
          </a:xfrm>
          <a:custGeom>
            <a:avLst/>
            <a:gdLst/>
            <a:ahLst/>
            <a:cxnLst/>
            <a:rect l="l" t="t" r="r" b="b"/>
            <a:pathLst>
              <a:path w="1014729" h="1767839">
                <a:moveTo>
                  <a:pt x="508000" y="1767839"/>
                </a:moveTo>
                <a:lnTo>
                  <a:pt x="0" y="1767839"/>
                </a:lnTo>
                <a:lnTo>
                  <a:pt x="0" y="0"/>
                </a:lnTo>
                <a:lnTo>
                  <a:pt x="1014729" y="0"/>
                </a:lnTo>
                <a:lnTo>
                  <a:pt x="1014729" y="1767839"/>
                </a:lnTo>
                <a:lnTo>
                  <a:pt x="508000" y="176783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9409741" y="1590522"/>
            <a:ext cx="920931" cy="1604425"/>
          </a:xfrm>
          <a:custGeom>
            <a:avLst/>
            <a:gdLst/>
            <a:ahLst/>
            <a:cxnLst/>
            <a:rect l="l" t="t" r="r" b="b"/>
            <a:pathLst>
              <a:path w="1014729" h="1767839">
                <a:moveTo>
                  <a:pt x="1014729" y="0"/>
                </a:moveTo>
                <a:lnTo>
                  <a:pt x="0" y="0"/>
                </a:lnTo>
                <a:lnTo>
                  <a:pt x="0" y="1767840"/>
                </a:lnTo>
                <a:lnTo>
                  <a:pt x="1014729" y="1767840"/>
                </a:lnTo>
                <a:lnTo>
                  <a:pt x="1014729" y="0"/>
                </a:lnTo>
                <a:close/>
              </a:path>
            </a:pathLst>
          </a:custGeom>
          <a:solidFill>
            <a:srgbClr val="93BC5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9409741" y="1590522"/>
            <a:ext cx="920931" cy="956929"/>
          </a:xfrm>
          <a:prstGeom prst="rect">
            <a:avLst/>
          </a:prstGeom>
          <a:solidFill>
            <a:srgbClr val="93BC5D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3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34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1316">
              <a:latin typeface="Times New Roman"/>
              <a:cs typeface="Times New Roman"/>
            </a:endParaRPr>
          </a:p>
          <a:p>
            <a:pPr marL="93365"/>
            <a:r>
              <a:rPr sz="1634" spc="-23" dirty="0">
                <a:latin typeface="Arial"/>
                <a:cs typeface="Arial"/>
              </a:rPr>
              <a:t>Memory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09693" y="3247967"/>
            <a:ext cx="764177" cy="511757"/>
          </a:xfrm>
          <a:custGeom>
            <a:avLst/>
            <a:gdLst/>
            <a:ahLst/>
            <a:cxnLst/>
            <a:rect l="l" t="t" r="r" b="b"/>
            <a:pathLst>
              <a:path w="842010" h="563879">
                <a:moveTo>
                  <a:pt x="421639" y="563880"/>
                </a:moveTo>
                <a:lnTo>
                  <a:pt x="0" y="563880"/>
                </a:lnTo>
                <a:lnTo>
                  <a:pt x="0" y="0"/>
                </a:lnTo>
                <a:lnTo>
                  <a:pt x="842010" y="0"/>
                </a:lnTo>
                <a:lnTo>
                  <a:pt x="842010" y="563880"/>
                </a:lnTo>
                <a:lnTo>
                  <a:pt x="421639" y="5638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 txBox="1"/>
          <p:nvPr/>
        </p:nvSpPr>
        <p:spPr>
          <a:xfrm>
            <a:off x="4826407" y="3264104"/>
            <a:ext cx="764177" cy="329952"/>
          </a:xfrm>
          <a:prstGeom prst="rect">
            <a:avLst/>
          </a:prstGeom>
          <a:solidFill>
            <a:srgbClr val="983333"/>
          </a:solidFill>
        </p:spPr>
        <p:txBody>
          <a:bodyPr vert="horz" wrap="square" lIns="0" tIns="105463" rIns="0" bIns="0" rtlCol="0">
            <a:spAutoFit/>
          </a:bodyPr>
          <a:lstStyle/>
          <a:p>
            <a:pPr marL="183272">
              <a:spcBef>
                <a:spcPts val="830"/>
              </a:spcBef>
            </a:pPr>
            <a:r>
              <a:rPr sz="1452" spc="-18" dirty="0">
                <a:solidFill>
                  <a:srgbClr val="FFFFFF"/>
                </a:solidFill>
                <a:latin typeface="Arial"/>
                <a:cs typeface="Arial"/>
              </a:rPr>
              <a:t>TLB</a:t>
            </a:r>
            <a:endParaRPr sz="1452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00335" y="2212927"/>
            <a:ext cx="221300" cy="147533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39" y="812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5584244" y="2287271"/>
            <a:ext cx="461042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800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2968983" y="2202555"/>
            <a:ext cx="221300" cy="147533"/>
          </a:xfrm>
          <a:custGeom>
            <a:avLst/>
            <a:gdLst/>
            <a:ahLst/>
            <a:cxnLst/>
            <a:rect l="l" t="t" r="r" b="b"/>
            <a:pathLst>
              <a:path w="243839" h="162560">
                <a:moveTo>
                  <a:pt x="0" y="0"/>
                </a:moveTo>
                <a:lnTo>
                  <a:pt x="0" y="162560"/>
                </a:lnTo>
                <a:lnTo>
                  <a:pt x="243840" y="81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2792635" y="2275745"/>
            <a:ext cx="220148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24257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8657089" y="2617493"/>
            <a:ext cx="147533" cy="221300"/>
          </a:xfrm>
          <a:custGeom>
            <a:avLst/>
            <a:gdLst/>
            <a:ahLst/>
            <a:cxnLst/>
            <a:rect l="l" t="t" r="r" b="b"/>
            <a:pathLst>
              <a:path w="162559" h="243839">
                <a:moveTo>
                  <a:pt x="81279" y="0"/>
                </a:moveTo>
                <a:lnTo>
                  <a:pt x="0" y="243839"/>
                </a:lnTo>
                <a:lnTo>
                  <a:pt x="162559" y="243839"/>
                </a:lnTo>
                <a:lnTo>
                  <a:pt x="81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5563497" y="3503270"/>
            <a:ext cx="3167359" cy="0"/>
          </a:xfrm>
          <a:custGeom>
            <a:avLst/>
            <a:gdLst/>
            <a:ahLst/>
            <a:cxnLst/>
            <a:rect l="l" t="t" r="r" b="b"/>
            <a:pathLst>
              <a:path w="3489959">
                <a:moveTo>
                  <a:pt x="0" y="0"/>
                </a:moveTo>
                <a:lnTo>
                  <a:pt x="348996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/>
          <p:nvPr/>
        </p:nvSpPr>
        <p:spPr>
          <a:xfrm>
            <a:off x="8730856" y="3503845"/>
            <a:ext cx="17289" cy="16136"/>
          </a:xfrm>
          <a:custGeom>
            <a:avLst/>
            <a:gdLst/>
            <a:ahLst/>
            <a:cxnLst/>
            <a:rect l="l" t="t" r="r" b="b"/>
            <a:pathLst>
              <a:path w="19050" h="17779">
                <a:moveTo>
                  <a:pt x="19050" y="0"/>
                </a:moveTo>
                <a:lnTo>
                  <a:pt x="0" y="0"/>
                </a:lnTo>
                <a:lnTo>
                  <a:pt x="0" y="17780"/>
                </a:lnTo>
                <a:lnTo>
                  <a:pt x="3809" y="17780"/>
                </a:lnTo>
                <a:lnTo>
                  <a:pt x="11429" y="13970"/>
                </a:lnTo>
                <a:lnTo>
                  <a:pt x="16509" y="8890"/>
                </a:lnTo>
                <a:lnTo>
                  <a:pt x="17779" y="6350"/>
                </a:lnTo>
                <a:lnTo>
                  <a:pt x="17779" y="254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4" name="object 34"/>
          <p:cNvSpPr/>
          <p:nvPr/>
        </p:nvSpPr>
        <p:spPr>
          <a:xfrm>
            <a:off x="8731431" y="2794993"/>
            <a:ext cx="0" cy="708852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0"/>
                </a:moveTo>
                <a:lnTo>
                  <a:pt x="0" y="781050"/>
                </a:lnTo>
              </a:path>
            </a:pathLst>
          </a:custGeom>
          <a:ln w="36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/>
          <p:nvPr/>
        </p:nvSpPr>
        <p:spPr>
          <a:xfrm>
            <a:off x="6265434" y="1989323"/>
            <a:ext cx="1181420" cy="714615"/>
          </a:xfrm>
          <a:custGeom>
            <a:avLst/>
            <a:gdLst/>
            <a:ahLst/>
            <a:cxnLst/>
            <a:rect l="l" t="t" r="r" b="b"/>
            <a:pathLst>
              <a:path w="1301750" h="787400">
                <a:moveTo>
                  <a:pt x="1301750" y="0"/>
                </a:moveTo>
                <a:lnTo>
                  <a:pt x="0" y="0"/>
                </a:lnTo>
                <a:lnTo>
                  <a:pt x="0" y="787400"/>
                </a:lnTo>
                <a:lnTo>
                  <a:pt x="1301750" y="787400"/>
                </a:lnTo>
                <a:lnTo>
                  <a:pt x="130175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6" name="object 36"/>
          <p:cNvSpPr/>
          <p:nvPr/>
        </p:nvSpPr>
        <p:spPr>
          <a:xfrm>
            <a:off x="6265434" y="1989323"/>
            <a:ext cx="1181420" cy="714615"/>
          </a:xfrm>
          <a:custGeom>
            <a:avLst/>
            <a:gdLst/>
            <a:ahLst/>
            <a:cxnLst/>
            <a:rect l="l" t="t" r="r" b="b"/>
            <a:pathLst>
              <a:path w="1301750" h="787400">
                <a:moveTo>
                  <a:pt x="651509" y="787400"/>
                </a:moveTo>
                <a:lnTo>
                  <a:pt x="0" y="787400"/>
                </a:lnTo>
                <a:lnTo>
                  <a:pt x="0" y="0"/>
                </a:lnTo>
                <a:lnTo>
                  <a:pt x="1301750" y="0"/>
                </a:lnTo>
                <a:lnTo>
                  <a:pt x="1301750" y="787400"/>
                </a:lnTo>
                <a:lnTo>
                  <a:pt x="651509" y="78740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6232008" y="1955897"/>
            <a:ext cx="1181420" cy="714615"/>
          </a:xfrm>
          <a:custGeom>
            <a:avLst/>
            <a:gdLst/>
            <a:ahLst/>
            <a:cxnLst/>
            <a:rect l="l" t="t" r="r" b="b"/>
            <a:pathLst>
              <a:path w="1301750" h="787400">
                <a:moveTo>
                  <a:pt x="1301750" y="0"/>
                </a:moveTo>
                <a:lnTo>
                  <a:pt x="0" y="0"/>
                </a:lnTo>
                <a:lnTo>
                  <a:pt x="0" y="787400"/>
                </a:lnTo>
                <a:lnTo>
                  <a:pt x="1301750" y="787400"/>
                </a:lnTo>
                <a:lnTo>
                  <a:pt x="130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6232008" y="1955897"/>
            <a:ext cx="1181420" cy="714615"/>
          </a:xfrm>
          <a:custGeom>
            <a:avLst/>
            <a:gdLst/>
            <a:ahLst/>
            <a:cxnLst/>
            <a:rect l="l" t="t" r="r" b="b"/>
            <a:pathLst>
              <a:path w="1301750" h="787400">
                <a:moveTo>
                  <a:pt x="651510" y="787400"/>
                </a:moveTo>
                <a:lnTo>
                  <a:pt x="0" y="787400"/>
                </a:lnTo>
                <a:lnTo>
                  <a:pt x="0" y="0"/>
                </a:lnTo>
                <a:lnTo>
                  <a:pt x="1301750" y="0"/>
                </a:lnTo>
                <a:lnTo>
                  <a:pt x="1301750" y="787400"/>
                </a:lnTo>
                <a:lnTo>
                  <a:pt x="651510" y="787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 txBox="1"/>
          <p:nvPr/>
        </p:nvSpPr>
        <p:spPr>
          <a:xfrm>
            <a:off x="6306928" y="2075538"/>
            <a:ext cx="103561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639" marR="4611" indent="-114113">
              <a:lnSpc>
                <a:spcPts val="1897"/>
              </a:lnSpc>
            </a:pPr>
            <a:r>
              <a:rPr sz="1634" spc="-18" dirty="0">
                <a:latin typeface="Arial"/>
                <a:cs typeface="Arial"/>
              </a:rPr>
              <a:t>T</a:t>
            </a:r>
            <a:r>
              <a:rPr sz="1634" spc="-9" dirty="0">
                <a:latin typeface="Arial"/>
                <a:cs typeface="Arial"/>
              </a:rPr>
              <a:t>r</a:t>
            </a:r>
            <a:r>
              <a:rPr sz="1634" spc="-23" dirty="0">
                <a:latin typeface="Arial"/>
                <a:cs typeface="Arial"/>
              </a:rPr>
              <a:t>a</a:t>
            </a:r>
            <a:r>
              <a:rPr sz="1634" spc="-14" dirty="0">
                <a:latin typeface="Arial"/>
                <a:cs typeface="Arial"/>
              </a:rPr>
              <a:t>n</a:t>
            </a:r>
            <a:r>
              <a:rPr sz="1634" spc="-18" dirty="0">
                <a:latin typeface="Arial"/>
                <a:cs typeface="Arial"/>
              </a:rPr>
              <a:t>s</a:t>
            </a:r>
            <a:r>
              <a:rPr sz="1634" spc="-5" dirty="0">
                <a:latin typeface="Arial"/>
                <a:cs typeface="Arial"/>
              </a:rPr>
              <a:t>l</a:t>
            </a:r>
            <a:r>
              <a:rPr sz="1634" spc="-23" dirty="0">
                <a:latin typeface="Arial"/>
                <a:cs typeface="Arial"/>
              </a:rPr>
              <a:t>a</a:t>
            </a:r>
            <a:r>
              <a:rPr sz="1634" spc="-9" dirty="0">
                <a:latin typeface="Arial"/>
                <a:cs typeface="Arial"/>
              </a:rPr>
              <a:t>t</a:t>
            </a:r>
            <a:r>
              <a:rPr sz="1634" spc="-5" dirty="0">
                <a:latin typeface="Arial"/>
                <a:cs typeface="Arial"/>
              </a:rPr>
              <a:t>i</a:t>
            </a:r>
            <a:r>
              <a:rPr sz="1634" spc="-14" dirty="0">
                <a:latin typeface="Arial"/>
                <a:cs typeface="Arial"/>
              </a:rPr>
              <a:t>o</a:t>
            </a:r>
            <a:r>
              <a:rPr sz="1634" dirty="0">
                <a:latin typeface="Arial"/>
                <a:cs typeface="Arial"/>
              </a:rPr>
              <a:t>n  </a:t>
            </a:r>
            <a:r>
              <a:rPr sz="1634" spc="-18" dirty="0">
                <a:latin typeface="Arial"/>
                <a:cs typeface="Arial"/>
              </a:rPr>
              <a:t>mapping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64004" y="1104122"/>
            <a:ext cx="1394652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i="1" spc="-5" dirty="0">
                <a:solidFill>
                  <a:srgbClr val="FF0000"/>
                </a:solidFill>
                <a:latin typeface="Arial"/>
                <a:cs typeface="Arial"/>
              </a:rPr>
              <a:t>Page</a:t>
            </a:r>
            <a:r>
              <a:rPr sz="2178" i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78" i="1" spc="-18" dirty="0">
                <a:solidFill>
                  <a:srgbClr val="FF0000"/>
                </a:solidFill>
                <a:latin typeface="Arial"/>
                <a:cs typeface="Arial"/>
              </a:rPr>
              <a:t>fault!!</a:t>
            </a:r>
            <a:endParaRPr sz="2178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79496" y="1499466"/>
            <a:ext cx="124481" cy="186722"/>
          </a:xfrm>
          <a:custGeom>
            <a:avLst/>
            <a:gdLst/>
            <a:ahLst/>
            <a:cxnLst/>
            <a:rect l="l" t="t" r="r" b="b"/>
            <a:pathLst>
              <a:path w="137160" h="205739">
                <a:moveTo>
                  <a:pt x="68580" y="0"/>
                </a:moveTo>
                <a:lnTo>
                  <a:pt x="0" y="205739"/>
                </a:lnTo>
                <a:lnTo>
                  <a:pt x="137160" y="205739"/>
                </a:lnTo>
                <a:lnTo>
                  <a:pt x="685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6841159" y="1649304"/>
            <a:ext cx="0" cy="311203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546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4294967295"/>
          </p:nvPr>
        </p:nvSpPr>
        <p:spPr>
          <a:xfrm>
            <a:off x="710740" y="6367776"/>
            <a:ext cx="438710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112"/>
              </a:lnSpc>
            </a:pPr>
            <a:r>
              <a:rPr dirty="0"/>
              <a:t>© 2007 </a:t>
            </a:r>
            <a:r>
              <a:rPr spc="5" dirty="0"/>
              <a:t>Matt </a:t>
            </a:r>
            <a:r>
              <a:rPr dirty="0"/>
              <a:t>Welsh – </a:t>
            </a:r>
            <a:r>
              <a:rPr spc="-5" dirty="0"/>
              <a:t>Harvard</a:t>
            </a:r>
            <a:r>
              <a:rPr spc="-59" dirty="0"/>
              <a:t> </a:t>
            </a:r>
            <a:r>
              <a:rPr spc="-5" dirty="0"/>
              <a:t>University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294967295"/>
          </p:nvPr>
        </p:nvSpPr>
        <p:spPr>
          <a:xfrm>
            <a:off x="10380234" y="6660072"/>
            <a:ext cx="187298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3">
              <a:lnSpc>
                <a:spcPts val="1112"/>
              </a:lnSpc>
            </a:pPr>
            <a:fld id="{81D60167-4931-47E6-BA6A-407CBD079E47}" type="slidenum">
              <a:rPr dirty="0"/>
              <a:pPr marL="23053">
                <a:lnSpc>
                  <a:spcPts val="1112"/>
                </a:lnSpc>
              </a:pPr>
              <a:t>11</a:t>
            </a:fld>
            <a:endParaRPr dirty="0"/>
          </a:p>
        </p:txBody>
      </p:sp>
      <p:sp>
        <p:nvSpPr>
          <p:cNvPr id="45" name="TextBox 44"/>
          <p:cNvSpPr txBox="1"/>
          <p:nvPr/>
        </p:nvSpPr>
        <p:spPr>
          <a:xfrm>
            <a:off x="840119" y="4460627"/>
            <a:ext cx="4733751" cy="1078309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TLB fault: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The translation exists in a page table, but not in the TLB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8751" y="4457200"/>
            <a:ext cx="5297607" cy="138608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Page fault: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The translation does not exist in the page table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Page may be on disk or not yet mapped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65221" y="4401149"/>
            <a:ext cx="5152449" cy="16830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24655" y="4361636"/>
            <a:ext cx="5152449" cy="17894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TLB misses be handled, in systems in general?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4638"/>
            <a:ext cx="10515600" cy="460942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Entirely by the hardware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Only by the OS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There must be a hardware page table. If it does not have the translation, we use a software page table.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1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46" y="1912033"/>
            <a:ext cx="7766223" cy="3128459"/>
          </a:xfrm>
        </p:spPr>
        <p:txBody>
          <a:bodyPr>
            <a:normAutofit/>
          </a:bodyPr>
          <a:lstStyle/>
          <a:p>
            <a:endParaRPr lang="en-US" sz="2541" dirty="0"/>
          </a:p>
          <a:p>
            <a:pPr marL="386110" indent="-386110">
              <a:buFont typeface="+mj-lt"/>
              <a:buAutoNum type="alphaUcPeriod"/>
            </a:pPr>
            <a:r>
              <a:rPr lang="en-US" sz="2541" dirty="0"/>
              <a:t>LRU</a:t>
            </a:r>
          </a:p>
          <a:p>
            <a:pPr marL="386110" indent="-386110">
              <a:buFont typeface="+mj-lt"/>
              <a:buAutoNum type="alphaUcPeriod"/>
            </a:pPr>
            <a:r>
              <a:rPr lang="en-US" sz="2541" dirty="0"/>
              <a:t>Random</a:t>
            </a:r>
          </a:p>
          <a:p>
            <a:pPr marL="386110" indent="-386110">
              <a:buFont typeface="+mj-lt"/>
              <a:buAutoNum type="alphaUcPeriod"/>
            </a:pPr>
            <a:r>
              <a:rPr lang="en-US" sz="2541" dirty="0"/>
              <a:t>MRU</a:t>
            </a:r>
          </a:p>
          <a:p>
            <a:pPr marL="386110" indent="-386110">
              <a:buFont typeface="+mj-lt"/>
              <a:buAutoNum type="alphaUcPeriod"/>
            </a:pPr>
            <a:r>
              <a:rPr lang="en-US" sz="2541" dirty="0"/>
              <a:t>None of the above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46" y="496727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0" dirty="0"/>
              <a:t>Take a look at how DUMBVM handles TLB faults. What replacement policy does it use for TLB?</a:t>
            </a:r>
            <a:br>
              <a:rPr lang="en-US" sz="3600" b="0" dirty="0"/>
            </a:br>
            <a:endParaRPr lang="en-US" sz="3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74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MIPS R3000 MMU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9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Enables protection of address spaces </a:t>
            </a:r>
          </a:p>
          <a:p>
            <a:pPr lvl="1"/>
            <a:r>
              <a:rPr lang="en-US" dirty="0"/>
              <a:t>User from kernel </a:t>
            </a:r>
          </a:p>
          <a:p>
            <a:pPr lvl="1"/>
            <a:r>
              <a:rPr lang="en-US" dirty="0"/>
              <a:t>User1 from user2 – relies on correct OS actions during the context switch</a:t>
            </a:r>
          </a:p>
          <a:p>
            <a:r>
              <a:rPr lang="en-US" dirty="0"/>
              <a:t>Makes sure the addresses are correctly aligned</a:t>
            </a:r>
          </a:p>
          <a:p>
            <a:r>
              <a:rPr lang="en-US" dirty="0"/>
              <a:t>Very simple: relies on static mapping of addresses </a:t>
            </a:r>
          </a:p>
        </p:txBody>
      </p:sp>
    </p:spTree>
    <p:extLst>
      <p:ext uri="{BB962C8B-B14F-4D97-AF65-F5344CB8AC3E}">
        <p14:creationId xmlns:p14="http://schemas.microsoft.com/office/powerpoint/2010/main" val="129140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53132" y="2011680"/>
            <a:ext cx="10374964" cy="3322320"/>
            <a:chOff x="553132" y="1353312"/>
            <a:chExt cx="10374964" cy="3322320"/>
          </a:xfrm>
        </p:grpSpPr>
        <p:grpSp>
          <p:nvGrpSpPr>
            <p:cNvPr id="19" name="Group 18"/>
            <p:cNvGrpSpPr/>
            <p:nvPr/>
          </p:nvGrpSpPr>
          <p:grpSpPr>
            <a:xfrm>
              <a:off x="553132" y="1353312"/>
              <a:ext cx="10374964" cy="3322320"/>
              <a:chOff x="553132" y="1353312"/>
              <a:chExt cx="10374964" cy="33223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3132" y="1353312"/>
                <a:ext cx="10374964" cy="332232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194560" y="4105656"/>
                <a:ext cx="1663192" cy="411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194560" y="2286000"/>
              <a:ext cx="1663192" cy="420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/>
          <a:p>
            <a:r>
              <a:rPr lang="en-US" dirty="0"/>
              <a:t>MIPS Virtual Memory Map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806440" y="4306824"/>
            <a:ext cx="1042416" cy="2377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76872" y="4824984"/>
            <a:ext cx="813816" cy="1859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76872" y="5644896"/>
            <a:ext cx="2414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Addresses are translated from virtual to physical using the VM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9564" y="5643549"/>
            <a:ext cx="2414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Addresses are NOT dynamically translated. </a:t>
            </a:r>
            <a:br>
              <a:rPr lang="en-US" sz="1400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b="1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This segment is statically mapped to the first 512MB of physical RAM.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000" y="4732020"/>
            <a:ext cx="1541272" cy="5074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11" idx="0"/>
          </p:cNvCxnSpPr>
          <p:nvPr/>
        </p:nvCxnSpPr>
        <p:spPr>
          <a:xfrm>
            <a:off x="7383780" y="5010912"/>
            <a:ext cx="800100" cy="633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46572" y="4544568"/>
            <a:ext cx="508508" cy="10989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4984" y="5643549"/>
            <a:ext cx="2087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user virtual addresses</a:t>
            </a:r>
          </a:p>
        </p:txBody>
      </p:sp>
      <p:cxnSp>
        <p:nvCxnSpPr>
          <p:cNvPr id="23" name="Straight Arrow Connector 22"/>
          <p:cNvCxnSpPr>
            <a:stCxn id="22" idx="0"/>
            <a:endCxn id="17" idx="2"/>
          </p:cNvCxnSpPr>
          <p:nvPr/>
        </p:nvCxnSpPr>
        <p:spPr>
          <a:xfrm flipH="1" flipV="1">
            <a:off x="1405636" y="5239512"/>
            <a:ext cx="653034" cy="404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388" y="6031213"/>
            <a:ext cx="2087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kernel virtual addresses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07518" y="4476733"/>
            <a:ext cx="383540" cy="1554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31190" y="4222987"/>
            <a:ext cx="1541272" cy="5074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1190" y="2900775"/>
            <a:ext cx="1541272" cy="5074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02452" y="2982468"/>
            <a:ext cx="813816" cy="1859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17318" y="1309401"/>
            <a:ext cx="429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kernel virtual addresses that are translated by the VM – up to you if you want to implement them for A6</a:t>
            </a: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flipH="1">
            <a:off x="1405637" y="1832621"/>
            <a:ext cx="3161156" cy="1031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5" grpId="0"/>
      <p:bldP spid="17" grpId="0" animBg="1"/>
      <p:bldP spid="22" grpId="0"/>
      <p:bldP spid="26" grpId="0"/>
      <p:bldP spid="32" grpId="0" animBg="1"/>
      <p:bldP spid="33" grpId="0" animBg="1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 of the MMU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Knows whether we are running in the user or kernel mode</a:t>
            </a:r>
          </a:p>
          <a:p>
            <a:r>
              <a:rPr lang="en-US" dirty="0"/>
              <a:t>Traps if we are trying to access a kernel address in the user mode</a:t>
            </a:r>
          </a:p>
          <a:p>
            <a:r>
              <a:rPr lang="en-US" dirty="0"/>
              <a:t>Interprets addresses according to the static map</a:t>
            </a:r>
          </a:p>
          <a:p>
            <a:pPr lvl="1"/>
            <a:r>
              <a:rPr lang="en-US" dirty="0"/>
              <a:t>KSEG0, KSEG1 addresses: directly map to physical RAM starting at 0 </a:t>
            </a:r>
          </a:p>
          <a:p>
            <a:pPr lvl="2"/>
            <a:r>
              <a:rPr lang="en-US" dirty="0"/>
              <a:t>Just subtract 0x80000000</a:t>
            </a:r>
          </a:p>
          <a:p>
            <a:pPr lvl="1"/>
            <a:r>
              <a:rPr lang="en-US" dirty="0"/>
              <a:t>KUSEG, KSEG2 addresses: translate with the help of the TLB</a:t>
            </a:r>
          </a:p>
          <a:p>
            <a:r>
              <a:rPr lang="en-US" dirty="0"/>
              <a:t>Checks the alignment – generates a trap if the alignment is wrong</a:t>
            </a:r>
          </a:p>
        </p:txBody>
      </p:sp>
    </p:spTree>
    <p:extLst>
      <p:ext uri="{BB962C8B-B14F-4D97-AF65-F5344CB8AC3E}">
        <p14:creationId xmlns:p14="http://schemas.microsoft.com/office/powerpoint/2010/main" val="191421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run in the user mode, allow access only to addresses in KUSEG</a:t>
            </a:r>
          </a:p>
          <a:p>
            <a:r>
              <a:rPr lang="en-US" dirty="0"/>
              <a:t>To protect user address spaces from each other, the OS must put the right translations into the TLB – more on this later.</a:t>
            </a:r>
          </a:p>
        </p:txBody>
      </p:sp>
    </p:spTree>
    <p:extLst>
      <p:ext uri="{BB962C8B-B14F-4D97-AF65-F5344CB8AC3E}">
        <p14:creationId xmlns:p14="http://schemas.microsoft.com/office/powerpoint/2010/main" val="161873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R3000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1715153"/>
          </a:xfrm>
        </p:spPr>
        <p:txBody>
          <a:bodyPr>
            <a:normAutofit/>
          </a:bodyPr>
          <a:lstStyle/>
          <a:p>
            <a:r>
              <a:rPr lang="en-US" sz="2400" dirty="0"/>
              <a:t>The format is public – known to the software</a:t>
            </a:r>
          </a:p>
          <a:p>
            <a:pPr lvl="1"/>
            <a:r>
              <a:rPr lang="en-US" sz="2000" dirty="0">
                <a:solidFill>
                  <a:schemeClr val="accent5"/>
                </a:solidFill>
              </a:rPr>
              <a:t>In x86, TLB format is opaque to the software</a:t>
            </a:r>
          </a:p>
          <a:p>
            <a:r>
              <a:rPr lang="en-US" sz="2400" dirty="0"/>
              <a:t>TLB misses are handled in software</a:t>
            </a:r>
          </a:p>
          <a:p>
            <a:pPr lvl="1"/>
            <a:r>
              <a:rPr lang="en-US" sz="2000" dirty="0"/>
              <a:t>Unlike modern x86 processors, where the hardware walks the page tables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87552" y="3877056"/>
            <a:ext cx="202082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1248" y="3877056"/>
            <a:ext cx="202082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PFN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8376" y="3877056"/>
            <a:ext cx="79552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PID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3904" y="3877056"/>
            <a:ext cx="847344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2072" y="3877056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3720" y="3877056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17080" y="3877056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0440" y="3877056"/>
            <a:ext cx="231648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62088" y="3877056"/>
            <a:ext cx="752856" cy="30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0728" y="4178808"/>
            <a:ext cx="21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0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6264" y="4178808"/>
            <a:ext cx="21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8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6332" y="4178808"/>
            <a:ext cx="445008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12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7512" y="4178808"/>
            <a:ext cx="445008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31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2538" y="4178808"/>
            <a:ext cx="445008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38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8336" y="4178808"/>
            <a:ext cx="445008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44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586" y="4168574"/>
            <a:ext cx="445008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63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16200000">
            <a:off x="2606040" y="1769364"/>
            <a:ext cx="426720" cy="3663696"/>
          </a:xfrm>
          <a:prstGeom prst="rightBrace">
            <a:avLst>
              <a:gd name="adj1" fmla="val 1690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dirty="0" err="1"/>
              <a:t>EntryHi</a:t>
            </a:r>
            <a:r>
              <a:rPr lang="en-US" dirty="0"/>
              <a:t> register</a:t>
            </a:r>
          </a:p>
        </p:txBody>
      </p:sp>
      <p:sp>
        <p:nvSpPr>
          <p:cNvPr id="21" name="Right Brace 20"/>
          <p:cNvSpPr/>
          <p:nvPr/>
        </p:nvSpPr>
        <p:spPr>
          <a:xfrm rot="16200000">
            <a:off x="6269736" y="1771105"/>
            <a:ext cx="426720" cy="3663696"/>
          </a:xfrm>
          <a:prstGeom prst="rightBrace">
            <a:avLst>
              <a:gd name="adj1" fmla="val 1690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en-US" dirty="0" err="1"/>
              <a:t>EntryLo</a:t>
            </a:r>
            <a:r>
              <a:rPr lang="en-US" dirty="0"/>
              <a:t> register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2028" y="4845522"/>
            <a:ext cx="2087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Virtual page number</a:t>
            </a:r>
          </a:p>
        </p:txBody>
      </p:sp>
      <p:cxnSp>
        <p:nvCxnSpPr>
          <p:cNvPr id="25" name="Straight Arrow Connector 24"/>
          <p:cNvCxnSpPr>
            <a:stCxn id="24" idx="0"/>
            <a:endCxn id="4" idx="2"/>
          </p:cNvCxnSpPr>
          <p:nvPr/>
        </p:nvCxnSpPr>
        <p:spPr>
          <a:xfrm flipV="1">
            <a:off x="1775714" y="4178808"/>
            <a:ext cx="222250" cy="66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12492" y="5153299"/>
            <a:ext cx="2087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Process ID </a:t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(or address space ID) </a:t>
            </a:r>
            <a:r>
              <a:rPr lang="en-US" sz="14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optional</a:t>
            </a:r>
          </a:p>
        </p:txBody>
      </p:sp>
      <p:cxnSp>
        <p:nvCxnSpPr>
          <p:cNvPr id="32" name="Straight Arrow Connector 31"/>
          <p:cNvCxnSpPr>
            <a:endCxn id="6" idx="2"/>
          </p:cNvCxnSpPr>
          <p:nvPr/>
        </p:nvCxnSpPr>
        <p:spPr>
          <a:xfrm flipH="1" flipV="1">
            <a:off x="3406140" y="4178808"/>
            <a:ext cx="50038" cy="974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48556" y="4835288"/>
            <a:ext cx="2087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Physical frame number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492242" y="4168574"/>
            <a:ext cx="222250" cy="66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0571" y="5788144"/>
            <a:ext cx="1358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No-cache bit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7" name="Straight Arrow Connector 36"/>
          <p:cNvCxnSpPr>
            <a:stCxn id="36" idx="0"/>
            <a:endCxn id="8" idx="2"/>
          </p:cNvCxnSpPr>
          <p:nvPr/>
        </p:nvCxnSpPr>
        <p:spPr>
          <a:xfrm flipV="1">
            <a:off x="6009704" y="4178808"/>
            <a:ext cx="778192" cy="1609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98883" y="4845522"/>
            <a:ext cx="1358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Dirty bit</a:t>
            </a:r>
          </a:p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(write-protect if clear)</a:t>
            </a:r>
          </a:p>
        </p:txBody>
      </p:sp>
      <p:cxnSp>
        <p:nvCxnSpPr>
          <p:cNvPr id="41" name="Straight Arrow Connector 40"/>
          <p:cNvCxnSpPr>
            <a:stCxn id="40" idx="0"/>
            <a:endCxn id="9" idx="2"/>
          </p:cNvCxnSpPr>
          <p:nvPr/>
        </p:nvCxnSpPr>
        <p:spPr>
          <a:xfrm flipV="1">
            <a:off x="6978016" y="4178808"/>
            <a:ext cx="41528" cy="66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44907" y="5512236"/>
            <a:ext cx="1358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Valid bit</a:t>
            </a:r>
          </a:p>
        </p:txBody>
      </p:sp>
      <p:cxnSp>
        <p:nvCxnSpPr>
          <p:cNvPr id="48" name="Straight Arrow Connector 47"/>
          <p:cNvCxnSpPr>
            <a:endCxn id="10" idx="2"/>
          </p:cNvCxnSpPr>
          <p:nvPr/>
        </p:nvCxnSpPr>
        <p:spPr>
          <a:xfrm flipH="1" flipV="1">
            <a:off x="7232904" y="4178808"/>
            <a:ext cx="191136" cy="1333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13219" y="5143065"/>
            <a:ext cx="17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Global bit </a:t>
            </a:r>
            <a:br>
              <a:rPr lang="en-US" sz="1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(ignore PID if set)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1" name="Straight Arrow Connector 50"/>
          <p:cNvCxnSpPr>
            <a:endCxn id="11" idx="2"/>
          </p:cNvCxnSpPr>
          <p:nvPr/>
        </p:nvCxnSpPr>
        <p:spPr>
          <a:xfrm flipH="1" flipV="1">
            <a:off x="7446264" y="4178808"/>
            <a:ext cx="1107760" cy="964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4" grpId="0"/>
      <p:bldP spid="31" grpId="0"/>
      <p:bldP spid="34" grpId="0"/>
      <p:bldP spid="36" grpId="0"/>
      <p:bldP spid="40" grpId="0"/>
      <p:bldP spid="47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and physical pages</a:t>
            </a:r>
          </a:p>
          <a:p>
            <a:r>
              <a:rPr lang="en-US" dirty="0"/>
              <a:t>Design a simple page table</a:t>
            </a:r>
          </a:p>
          <a:p>
            <a:r>
              <a:rPr lang="en-US" dirty="0"/>
              <a:t>TLB</a:t>
            </a:r>
          </a:p>
          <a:p>
            <a:r>
              <a:rPr lang="en-US" dirty="0"/>
              <a:t>Where do physical pages come from? </a:t>
            </a:r>
          </a:p>
          <a:p>
            <a:r>
              <a:rPr lang="en-US" dirty="0"/>
              <a:t>Why DUMBVM is dumb (and how to make it better)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7030A0"/>
                </a:solidFill>
              </a:rPr>
              <a:t>Assume all pages fit into 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72351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37" y="143018"/>
            <a:ext cx="11331404" cy="1325563"/>
          </a:xfrm>
        </p:spPr>
        <p:txBody>
          <a:bodyPr/>
          <a:lstStyle/>
          <a:p>
            <a:r>
              <a:rPr lang="en-US" dirty="0"/>
              <a:t>Handling a TLB fault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368715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2052" y="6322415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13694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276401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07683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861" y="1457363"/>
            <a:ext cx="1075176" cy="26484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vaddr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311" y="3436301"/>
            <a:ext cx="25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Trap into the kernel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vm_fault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faultaddress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37" y="1809924"/>
            <a:ext cx="1167610" cy="95408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542964" y="2878663"/>
            <a:ext cx="3856" cy="61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99166" y="3985353"/>
            <a:ext cx="1718565" cy="2757176"/>
            <a:chOff x="4995157" y="3929777"/>
            <a:chExt cx="1718565" cy="2757176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0"/>
            </p:cNvCxnSpPr>
            <p:nvPr/>
          </p:nvCxnSpPr>
          <p:spPr>
            <a:xfrm flipV="1">
              <a:off x="5854440" y="3929777"/>
              <a:ext cx="537588" cy="18434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1153648" y="1729974"/>
            <a:ext cx="1" cy="43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181675" y="1718376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MMU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86565" y="1992627"/>
            <a:ext cx="585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183576" y="2513145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TLB</a:t>
            </a:r>
          </a:p>
        </p:txBody>
      </p:sp>
      <p:cxnSp>
        <p:nvCxnSpPr>
          <p:cNvPr id="45" name="Straight Arrow Connector 44"/>
          <p:cNvCxnSpPr>
            <a:stCxn id="10" idx="2"/>
            <a:endCxn id="42" idx="0"/>
          </p:cNvCxnSpPr>
          <p:nvPr/>
        </p:nvCxnSpPr>
        <p:spPr>
          <a:xfrm>
            <a:off x="2574191" y="2104424"/>
            <a:ext cx="1901" cy="408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5254" y="1674522"/>
            <a:ext cx="1949128" cy="739754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Look up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vaddr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in the TLB if translation is needed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17906" y="2516892"/>
            <a:ext cx="1949128" cy="5243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Not in TLB?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TLB fault!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14118" y="4108837"/>
            <a:ext cx="2034875" cy="7397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decide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if the virtual address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is valid?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5789" y="3436301"/>
            <a:ext cx="25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See if the virtual 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faultaddress</a:t>
            </a:r>
            <a:r>
              <a:rPr lang="en-US" sz="1400" dirty="0">
                <a:solidFill>
                  <a:schemeClr val="accent5"/>
                </a:solidFill>
                <a:ea typeface="Courier" charset="0"/>
                <a:cs typeface="Courier" charset="0"/>
              </a:rPr>
              <a:t> </a:t>
            </a:r>
            <a:r>
              <a:rPr lang="en-US" sz="1400" dirty="0">
                <a:ea typeface="Courier" charset="0"/>
                <a:cs typeface="Courier" charset="0"/>
              </a:rPr>
              <a:t>is valid</a:t>
            </a:r>
            <a:endParaRPr lang="en-US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853738" y="3585617"/>
            <a:ext cx="684590" cy="6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891665" y="3384606"/>
            <a:ext cx="283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Install the translation into the TLB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603261" y="3560307"/>
            <a:ext cx="1288404" cy="68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291784" y="4108836"/>
            <a:ext cx="2034875" cy="524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install them into the TLB?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4281" y="3391968"/>
            <a:ext cx="212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Find/allocate the physical page for it.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62230" y="3567116"/>
            <a:ext cx="684590" cy="6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4281" y="4108837"/>
            <a:ext cx="2034875" cy="524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find the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physical page?</a:t>
            </a:r>
          </a:p>
        </p:txBody>
      </p:sp>
    </p:spTree>
    <p:extLst>
      <p:ext uri="{BB962C8B-B14F-4D97-AF65-F5344CB8AC3E}">
        <p14:creationId xmlns:p14="http://schemas.microsoft.com/office/powerpoint/2010/main" val="9362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0" grpId="0" animBg="1"/>
      <p:bldP spid="42" grpId="0" animBg="1"/>
      <p:bldP spid="22" grpId="0"/>
      <p:bldP spid="46" grpId="0"/>
      <p:bldP spid="49" grpId="0" animBg="1"/>
      <p:bldP spid="52" grpId="0"/>
      <p:bldP spid="60" grpId="0"/>
      <p:bldP spid="62" grpId="0" animBg="1"/>
      <p:bldP spid="29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Where do virtual pages come from?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5723020" cy="1325563"/>
          </a:xfrm>
        </p:spPr>
        <p:txBody>
          <a:bodyPr/>
          <a:lstStyle/>
          <a:p>
            <a:r>
              <a:rPr lang="en-US" dirty="0"/>
              <a:t>Virtual addresses: summary</a:t>
            </a:r>
          </a:p>
        </p:txBody>
      </p:sp>
      <p:sp>
        <p:nvSpPr>
          <p:cNvPr id="4" name="object 7"/>
          <p:cNvSpPr/>
          <p:nvPr/>
        </p:nvSpPr>
        <p:spPr>
          <a:xfrm>
            <a:off x="2016761" y="3546615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39" y="0"/>
                </a:moveTo>
                <a:lnTo>
                  <a:pt x="0" y="162559"/>
                </a:lnTo>
                <a:lnTo>
                  <a:pt x="107950" y="162559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/>
          <p:nvPr/>
        </p:nvSpPr>
        <p:spPr>
          <a:xfrm>
            <a:off x="2016761" y="3292615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107950" y="0"/>
                </a:moveTo>
                <a:lnTo>
                  <a:pt x="0" y="0"/>
                </a:lnTo>
                <a:lnTo>
                  <a:pt x="53339" y="16256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9"/>
          <p:cNvGraphicFramePr>
            <a:graphicFrameLocks noGrp="1"/>
          </p:cNvGraphicFramePr>
          <p:nvPr/>
        </p:nvGraphicFramePr>
        <p:xfrm>
          <a:off x="838200" y="1876566"/>
          <a:ext cx="2430779" cy="4390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4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(Reserved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OS)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Stack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8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09">
                <a:tc grid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1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Heap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marL="387350" marR="424815" indent="-90170">
                        <a:lnSpc>
                          <a:spcPts val="2090"/>
                        </a:lnSpc>
                        <a:spcBef>
                          <a:spcPts val="46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Uninitialized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vars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(BSS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segment)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8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879">
                <a:tc gridSpan="2">
                  <a:txBody>
                    <a:bodyPr/>
                    <a:lstStyle/>
                    <a:p>
                      <a:pPr marL="413384" marR="497840" indent="41910">
                        <a:lnSpc>
                          <a:spcPts val="209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Initialized vars  (data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segment)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C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0">
                <a:tc gridSpan="2">
                  <a:txBody>
                    <a:bodyPr/>
                    <a:lstStyle/>
                    <a:p>
                      <a:pPr marL="486409" marR="500380" indent="449580">
                        <a:lnSpc>
                          <a:spcPts val="2090"/>
                        </a:lnSpc>
                        <a:spcBef>
                          <a:spcPts val="22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Code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(text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segment)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11"/>
          <p:cNvSpPr txBox="1"/>
          <p:nvPr/>
        </p:nvSpPr>
        <p:spPr>
          <a:xfrm>
            <a:off x="949961" y="1485406"/>
            <a:ext cx="219011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2222DB"/>
                </a:solidFill>
                <a:latin typeface="Arial"/>
                <a:cs typeface="Arial"/>
              </a:rPr>
              <a:t>Virtual </a:t>
            </a:r>
            <a:r>
              <a:rPr sz="1800" spc="-20" dirty="0">
                <a:solidFill>
                  <a:srgbClr val="2222DB"/>
                </a:solidFill>
                <a:latin typeface="Arial"/>
                <a:cs typeface="Arial"/>
              </a:rPr>
              <a:t>address</a:t>
            </a:r>
            <a:r>
              <a:rPr sz="1800" spc="-70" dirty="0">
                <a:solidFill>
                  <a:srgbClr val="2222DB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222DB"/>
                </a:solidFill>
                <a:latin typeface="Arial"/>
                <a:cs typeface="Arial"/>
              </a:rPr>
              <a:t>space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2011" y="5594129"/>
            <a:ext cx="248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Code regions (the program executable, shared libraries)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68980" y="6031832"/>
            <a:ext cx="6613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12011" y="4841002"/>
            <a:ext cx="248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Static and global variables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68980" y="5084541"/>
            <a:ext cx="6613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5903495" y="4620126"/>
            <a:ext cx="657726" cy="1896121"/>
          </a:xfrm>
          <a:prstGeom prst="rightBrace">
            <a:avLst>
              <a:gd name="adj1" fmla="val 35162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21506" y="4760830"/>
            <a:ext cx="4010526" cy="175541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These are determined by what’s in the executable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Can also include shared libraries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Set up by the linker/loader/OS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In os161 these are given to you by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load_elf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. (see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as_define_region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68979" y="2598821"/>
            <a:ext cx="29232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8979" y="2710185"/>
            <a:ext cx="2149642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0x7fffffff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1221" y="489992"/>
            <a:ext cx="5085347" cy="2032416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On MIPS R3000, the stack top is 0x7fffffff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The stack grows downward, until it crashes with another virtual region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Your job to allocate physical pages for stack as it grows down.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Your job to check that it does not clash with another virtual region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00926" y="2593508"/>
            <a:ext cx="21605" cy="9531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83625" y="1234500"/>
            <a:ext cx="3077597" cy="12928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3495" y="3109057"/>
            <a:ext cx="6051884" cy="1478418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Heap is explicitly extended by C library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Via the </a:t>
            </a:r>
            <a:r>
              <a:rPr lang="en-US" dirty="0" err="1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sbrk</a:t>
            </a:r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() system call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You will implement it (more on that later)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Heap grows up.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You need to make sure it does not crash into stack 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395363" y="3799706"/>
            <a:ext cx="5563" cy="6941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712011" y="3709175"/>
            <a:ext cx="2079189" cy="5419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  <p:bldP spid="15" grpId="0"/>
      <p:bldP spid="18" grpId="0"/>
      <p:bldP spid="19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43" y="380335"/>
            <a:ext cx="10515600" cy="1325563"/>
          </a:xfrm>
        </p:spPr>
        <p:txBody>
          <a:bodyPr/>
          <a:lstStyle/>
          <a:p>
            <a:r>
              <a:rPr lang="en-US" dirty="0"/>
              <a:t>DUMBVM and Virtual Addresses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596CA-918A-F347-A569-FE1A8BED90F3}"/>
              </a:ext>
            </a:extLst>
          </p:cNvPr>
          <p:cNvSpPr txBox="1"/>
          <p:nvPr/>
        </p:nvSpPr>
        <p:spPr>
          <a:xfrm>
            <a:off x="930043" y="1588189"/>
            <a:ext cx="8491952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Take the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DUMBVM and virtual addresses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quiz on Canvas. </a:t>
            </a:r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BE15167C-1BCB-1743-B226-01216C37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98" y="5783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37" y="143018"/>
            <a:ext cx="11331404" cy="1325563"/>
          </a:xfrm>
        </p:spPr>
        <p:txBody>
          <a:bodyPr/>
          <a:lstStyle/>
          <a:p>
            <a:r>
              <a:rPr lang="en-US" dirty="0"/>
              <a:t>Handling a TLB fault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368715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2052" y="6322415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13694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276401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07683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861" y="1457363"/>
            <a:ext cx="1075176" cy="26484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vaddr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311" y="3436301"/>
            <a:ext cx="25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Trap into the kernel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vm_fault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faultaddress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37" y="1809924"/>
            <a:ext cx="1167610" cy="95408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542964" y="2878663"/>
            <a:ext cx="3856" cy="61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99166" y="3985353"/>
            <a:ext cx="1718565" cy="2757176"/>
            <a:chOff x="4995157" y="3929777"/>
            <a:chExt cx="1718565" cy="2757176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0"/>
            </p:cNvCxnSpPr>
            <p:nvPr/>
          </p:nvCxnSpPr>
          <p:spPr>
            <a:xfrm flipV="1">
              <a:off x="5854440" y="3929777"/>
              <a:ext cx="537588" cy="18434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1153648" y="1729974"/>
            <a:ext cx="1" cy="43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181675" y="1718376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MMU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86565" y="1992627"/>
            <a:ext cx="585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183576" y="2513145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TLB</a:t>
            </a:r>
          </a:p>
        </p:txBody>
      </p:sp>
      <p:cxnSp>
        <p:nvCxnSpPr>
          <p:cNvPr id="45" name="Straight Arrow Connector 44"/>
          <p:cNvCxnSpPr>
            <a:stCxn id="10" idx="2"/>
            <a:endCxn id="42" idx="0"/>
          </p:cNvCxnSpPr>
          <p:nvPr/>
        </p:nvCxnSpPr>
        <p:spPr>
          <a:xfrm>
            <a:off x="2574191" y="2104424"/>
            <a:ext cx="1901" cy="408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5254" y="1674522"/>
            <a:ext cx="1949128" cy="739754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Look up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vaddr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in the TLB if translation is needed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17906" y="2516892"/>
            <a:ext cx="1949128" cy="5243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Not in TLB?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TLB fault!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14118" y="4108837"/>
            <a:ext cx="2034875" cy="7397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decide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if the virtual address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is valid?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5789" y="3436301"/>
            <a:ext cx="25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See if the virtual 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faultaddress</a:t>
            </a:r>
            <a:r>
              <a:rPr lang="en-US" sz="1400" dirty="0">
                <a:solidFill>
                  <a:schemeClr val="accent5"/>
                </a:solidFill>
                <a:ea typeface="Courier" charset="0"/>
                <a:cs typeface="Courier" charset="0"/>
              </a:rPr>
              <a:t> </a:t>
            </a:r>
            <a:r>
              <a:rPr lang="en-US" sz="1400" dirty="0">
                <a:ea typeface="Courier" charset="0"/>
                <a:cs typeface="Courier" charset="0"/>
              </a:rPr>
              <a:t>is valid</a:t>
            </a:r>
            <a:endParaRPr lang="en-US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853738" y="3585617"/>
            <a:ext cx="684590" cy="6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891665" y="3384606"/>
            <a:ext cx="283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Install the translation into the TLB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603261" y="3560307"/>
            <a:ext cx="1288404" cy="68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291784" y="4108836"/>
            <a:ext cx="2034875" cy="524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install them into the TLB?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4281" y="3391968"/>
            <a:ext cx="212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Find/allocate the physical page for it.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62230" y="3567116"/>
            <a:ext cx="684590" cy="6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4281" y="4108837"/>
            <a:ext cx="2034875" cy="524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find the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physical page?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738" y="4997907"/>
            <a:ext cx="2961863" cy="117064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lIns="72000" tIns="46800" rIns="3600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Learn how DUMBVM decides if the virtual address is valid.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Add data structures to track virtual addresses in page-sized chunks. </a:t>
            </a:r>
          </a:p>
        </p:txBody>
      </p:sp>
    </p:spTree>
    <p:extLst>
      <p:ext uri="{BB962C8B-B14F-4D97-AF65-F5344CB8AC3E}">
        <p14:creationId xmlns:p14="http://schemas.microsoft.com/office/powerpoint/2010/main" val="4433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0" grpId="0" animBg="1"/>
      <p:bldP spid="42" grpId="0" animBg="1"/>
      <p:bldP spid="22" grpId="0"/>
      <p:bldP spid="46" grpId="0"/>
      <p:bldP spid="49" grpId="0" animBg="1"/>
      <p:bldP spid="52" grpId="0"/>
      <p:bldP spid="60" grpId="0"/>
      <p:bldP spid="62" grpId="0" animBg="1"/>
      <p:bldP spid="29" grpId="0"/>
      <p:bldP spid="3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Where do physical pages come from?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64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90511" y="2115791"/>
            <a:ext cx="10679593" cy="27370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UcPeriod"/>
            </a:pPr>
            <a:endParaRPr lang="en-US" sz="2541" kern="0" dirty="0"/>
          </a:p>
          <a:p>
            <a:r>
              <a:rPr lang="en-US" sz="2541" kern="0" dirty="0"/>
              <a:t>Which function(s) put useful data into the </a:t>
            </a:r>
            <a:r>
              <a:rPr lang="en-US" sz="2541" b="1" kern="0" dirty="0"/>
              <a:t>physical</a:t>
            </a:r>
            <a:r>
              <a:rPr lang="en-US" sz="2541" kern="0" dirty="0"/>
              <a:t> pages, or allocate free memory to be used later?</a:t>
            </a:r>
          </a:p>
          <a:p>
            <a:pPr marL="843310" lvl="1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vm_fault()</a:t>
            </a:r>
          </a:p>
          <a:p>
            <a:pPr marL="843310" lvl="1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 err="1"/>
              <a:t>as_define_region</a:t>
            </a:r>
            <a:r>
              <a:rPr lang="en-US" sz="2541" kern="0" dirty="0"/>
              <a:t>()</a:t>
            </a:r>
          </a:p>
          <a:p>
            <a:pPr marL="843310" lvl="1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 err="1"/>
              <a:t>as_prepare_load</a:t>
            </a:r>
            <a:r>
              <a:rPr lang="en-US" sz="2541" kern="0" dirty="0"/>
              <a:t>()</a:t>
            </a:r>
          </a:p>
          <a:p>
            <a:pPr marL="843310" lvl="1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 err="1"/>
              <a:t>as_copy</a:t>
            </a:r>
            <a:r>
              <a:rPr lang="en-US" sz="2541" kern="0" dirty="0"/>
              <a:t>()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652" y="416516"/>
            <a:ext cx="10515600" cy="1325563"/>
          </a:xfrm>
        </p:spPr>
        <p:txBody>
          <a:bodyPr>
            <a:normAutofit/>
          </a:bodyPr>
          <a:lstStyle/>
          <a:p>
            <a:r>
              <a:rPr lang="en-US" b="0" kern="0" dirty="0"/>
              <a:t>Read over kern/arch/</a:t>
            </a:r>
            <a:r>
              <a:rPr lang="en-US" b="0" kern="0" dirty="0" err="1"/>
              <a:t>mips</a:t>
            </a:r>
            <a:r>
              <a:rPr lang="en-US" b="0" kern="0" dirty="0"/>
              <a:t>/</a:t>
            </a:r>
            <a:r>
              <a:rPr lang="en-US" b="0" kern="0" dirty="0" err="1"/>
              <a:t>vm</a:t>
            </a:r>
            <a:r>
              <a:rPr lang="en-US" b="0" kern="0" dirty="0"/>
              <a:t>/</a:t>
            </a:r>
            <a:r>
              <a:rPr lang="en-US" b="0" kern="0" dirty="0" err="1"/>
              <a:t>dumbvm.c</a:t>
            </a:r>
            <a:r>
              <a:rPr lang="en-US" b="0" kern="0" dirty="0"/>
              <a:t> and answer the following question </a:t>
            </a: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3155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14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66899" y="2115791"/>
            <a:ext cx="10603205" cy="3128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41" kern="0" dirty="0"/>
              <a:t>Suppose you have four physical pages left in the system managed by OS 161 and DUMBVM. You type a command to start a new process.  The process’ two executable regions each take one page. What will happen next? </a:t>
            </a:r>
          </a:p>
          <a:p>
            <a:pPr marL="843310" lvl="1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The process will be successfully created</a:t>
            </a:r>
          </a:p>
          <a:p>
            <a:pPr marL="843310" lvl="1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The process will be created after DUMBVM finds additional free memory.</a:t>
            </a:r>
          </a:p>
          <a:p>
            <a:pPr marL="843310" lvl="1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The process will not be created due to memory limitations. </a:t>
            </a:r>
          </a:p>
          <a:p>
            <a:pPr marL="843310" lvl="1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The process will be created, but only part of its memory will be allocated.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652" y="416516"/>
            <a:ext cx="10515600" cy="1325563"/>
          </a:xfrm>
        </p:spPr>
        <p:txBody>
          <a:bodyPr>
            <a:normAutofit/>
          </a:bodyPr>
          <a:lstStyle/>
          <a:p>
            <a:r>
              <a:rPr lang="en-US" b="0" kern="0" dirty="0"/>
              <a:t>Read over kern/arch/</a:t>
            </a:r>
            <a:r>
              <a:rPr lang="en-US" b="0" kern="0" dirty="0" err="1"/>
              <a:t>mips</a:t>
            </a:r>
            <a:r>
              <a:rPr lang="en-US" b="0" kern="0" dirty="0"/>
              <a:t>/</a:t>
            </a:r>
            <a:r>
              <a:rPr lang="en-US" b="0" kern="0" dirty="0" err="1"/>
              <a:t>vm</a:t>
            </a:r>
            <a:r>
              <a:rPr lang="en-US" b="0" kern="0" dirty="0"/>
              <a:t>/</a:t>
            </a:r>
            <a:r>
              <a:rPr lang="en-US" b="0" kern="0" dirty="0" err="1"/>
              <a:t>dumbvm.c</a:t>
            </a:r>
            <a:r>
              <a:rPr lang="en-US" b="0" kern="0" dirty="0"/>
              <a:t> and answer the following question </a:t>
            </a: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3155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11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43" y="380335"/>
            <a:ext cx="10515600" cy="1325563"/>
          </a:xfrm>
        </p:spPr>
        <p:txBody>
          <a:bodyPr/>
          <a:lstStyle/>
          <a:p>
            <a:r>
              <a:rPr lang="en-US" dirty="0"/>
              <a:t>DUMBVM and Virtual Addresses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596CA-918A-F347-A569-FE1A8BED90F3}"/>
              </a:ext>
            </a:extLst>
          </p:cNvPr>
          <p:cNvSpPr txBox="1"/>
          <p:nvPr/>
        </p:nvSpPr>
        <p:spPr>
          <a:xfrm>
            <a:off x="930043" y="1588189"/>
            <a:ext cx="8491952" cy="83208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Take the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DUMBVM Physical memory management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quiz on Canvas. </a:t>
            </a:r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BE15167C-1BCB-1743-B226-01216C37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98" y="5783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92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43" y="5288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Where does DUMBVM find the physical address corresponding to a virtual address on a TLB fault?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443" y="2248580"/>
            <a:ext cx="10515600" cy="4609420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allocates them on the fly using </a:t>
            </a:r>
            <a:r>
              <a:rPr lang="en-US" dirty="0" err="1"/>
              <a:t>getppages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looks them up in a page table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looks them up in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addrspace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They are statically defined, because DUMBVM is, umm, dumb!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5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paging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21279" y="2329043"/>
          <a:ext cx="2025770" cy="3703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3115" y="2329043"/>
          <a:ext cx="2025770" cy="3703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1960" y="1682712"/>
            <a:ext cx="248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VIRTUAL ADDRESSES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3796" y="1682711"/>
            <a:ext cx="248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PHYSICAL ADDRESSES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1975" y="4116806"/>
            <a:ext cx="11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pages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V="1">
            <a:off x="637914" y="2570673"/>
            <a:ext cx="683365" cy="173079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flipV="1">
            <a:off x="637914" y="2826265"/>
            <a:ext cx="683365" cy="147520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flipV="1">
            <a:off x="637914" y="3209027"/>
            <a:ext cx="683365" cy="109244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 flipV="1">
            <a:off x="637914" y="3646630"/>
            <a:ext cx="683365" cy="65484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</p:cNvCxnSpPr>
          <p:nvPr/>
        </p:nvCxnSpPr>
        <p:spPr>
          <a:xfrm flipV="1">
            <a:off x="637914" y="3974051"/>
            <a:ext cx="683365" cy="32742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</p:cNvCxnSpPr>
          <p:nvPr/>
        </p:nvCxnSpPr>
        <p:spPr>
          <a:xfrm>
            <a:off x="637914" y="4301472"/>
            <a:ext cx="683365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</p:cNvCxnSpPr>
          <p:nvPr/>
        </p:nvCxnSpPr>
        <p:spPr>
          <a:xfrm>
            <a:off x="637914" y="4301472"/>
            <a:ext cx="683365" cy="51758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</p:cNvCxnSpPr>
          <p:nvPr/>
        </p:nvCxnSpPr>
        <p:spPr>
          <a:xfrm>
            <a:off x="637914" y="4301472"/>
            <a:ext cx="683365" cy="7592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</p:cNvCxnSpPr>
          <p:nvPr/>
        </p:nvCxnSpPr>
        <p:spPr>
          <a:xfrm>
            <a:off x="637914" y="4301472"/>
            <a:ext cx="683365" cy="123357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7914" y="4180704"/>
            <a:ext cx="683365" cy="175996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47049" y="3646628"/>
            <a:ext cx="1736066" cy="65484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347049" y="2911634"/>
            <a:ext cx="1736066" cy="138983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347049" y="2570673"/>
            <a:ext cx="1736066" cy="262242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347049" y="2497404"/>
            <a:ext cx="1736066" cy="293732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347049" y="3282572"/>
            <a:ext cx="1736066" cy="254888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65854" y="2218591"/>
            <a:ext cx="3160295" cy="138608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Where do virtual addresses come from?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65854" y="3966068"/>
            <a:ext cx="3160295" cy="955198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What about physical?</a:t>
            </a:r>
          </a:p>
        </p:txBody>
      </p:sp>
    </p:spTree>
    <p:extLst>
      <p:ext uri="{BB962C8B-B14F-4D97-AF65-F5344CB8AC3E}">
        <p14:creationId xmlns:p14="http://schemas.microsoft.com/office/powerpoint/2010/main" val="20292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37" y="143018"/>
            <a:ext cx="11331404" cy="1325563"/>
          </a:xfrm>
        </p:spPr>
        <p:txBody>
          <a:bodyPr/>
          <a:lstStyle/>
          <a:p>
            <a:r>
              <a:rPr lang="en-US" dirty="0"/>
              <a:t>Handling a TLB fault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368715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2052" y="6322415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13694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276401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07683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861" y="1457363"/>
            <a:ext cx="1075176" cy="26484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vaddr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311" y="3436301"/>
            <a:ext cx="25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Trap into the kernel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vm_fault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faultaddress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37" y="1809924"/>
            <a:ext cx="1167610" cy="95408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542964" y="2878663"/>
            <a:ext cx="3856" cy="61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99166" y="3985353"/>
            <a:ext cx="1718565" cy="2757176"/>
            <a:chOff x="4995157" y="3929777"/>
            <a:chExt cx="1718565" cy="2757176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0"/>
            </p:cNvCxnSpPr>
            <p:nvPr/>
          </p:nvCxnSpPr>
          <p:spPr>
            <a:xfrm flipV="1">
              <a:off x="5854440" y="3929777"/>
              <a:ext cx="537588" cy="18434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1153648" y="1729974"/>
            <a:ext cx="1" cy="43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181675" y="1718376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MMU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86565" y="1992627"/>
            <a:ext cx="585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183576" y="2513145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TLB</a:t>
            </a:r>
          </a:p>
        </p:txBody>
      </p:sp>
      <p:cxnSp>
        <p:nvCxnSpPr>
          <p:cNvPr id="45" name="Straight Arrow Connector 44"/>
          <p:cNvCxnSpPr>
            <a:stCxn id="10" idx="2"/>
            <a:endCxn id="42" idx="0"/>
          </p:cNvCxnSpPr>
          <p:nvPr/>
        </p:nvCxnSpPr>
        <p:spPr>
          <a:xfrm>
            <a:off x="2574191" y="2104424"/>
            <a:ext cx="1901" cy="408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5254" y="1674522"/>
            <a:ext cx="1949128" cy="739754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Look up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vaddr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in the TLB if translation is needed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17906" y="2516892"/>
            <a:ext cx="1949128" cy="5243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Not in TLB?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TLB fault!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14118" y="4108837"/>
            <a:ext cx="2034875" cy="7397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decide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if the virtual address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is valid?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5789" y="3436301"/>
            <a:ext cx="25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See if the virtual 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faultaddress</a:t>
            </a:r>
            <a:r>
              <a:rPr lang="en-US" sz="1400" dirty="0">
                <a:solidFill>
                  <a:schemeClr val="accent5"/>
                </a:solidFill>
                <a:ea typeface="Courier" charset="0"/>
                <a:cs typeface="Courier" charset="0"/>
              </a:rPr>
              <a:t> </a:t>
            </a:r>
            <a:r>
              <a:rPr lang="en-US" sz="1400" dirty="0">
                <a:ea typeface="Courier" charset="0"/>
                <a:cs typeface="Courier" charset="0"/>
              </a:rPr>
              <a:t>is valid</a:t>
            </a:r>
            <a:endParaRPr lang="en-US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853738" y="3585617"/>
            <a:ext cx="684590" cy="6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891665" y="3384606"/>
            <a:ext cx="283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Install the translation into the TLB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603261" y="3560307"/>
            <a:ext cx="1288404" cy="68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291784" y="4108836"/>
            <a:ext cx="2034875" cy="524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install them into the TLB?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4281" y="3391968"/>
            <a:ext cx="212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Find/allocate the physical page for it.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62230" y="3567116"/>
            <a:ext cx="684590" cy="6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4281" y="4108837"/>
            <a:ext cx="2034875" cy="524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find the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physical page?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738" y="4997907"/>
            <a:ext cx="2961863" cy="117064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lIns="72000" tIns="46800" rIns="3600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Learn how DUMBVM decides if the virtual address is valid.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Add data structures to track virtual addresses in page-sized chunks.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59347" y="4975269"/>
            <a:ext cx="2961863" cy="181697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square" lIns="72000" tIns="46800" rIns="3600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If the virtual address is valid, but there is no physical page, allocate a new page.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If a page has been allocated and is in memory, proceed to next step.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If the page is on disk, bring it into memory.</a:t>
            </a:r>
          </a:p>
        </p:txBody>
      </p:sp>
    </p:spTree>
    <p:extLst>
      <p:ext uri="{BB962C8B-B14F-4D97-AF65-F5344CB8AC3E}">
        <p14:creationId xmlns:p14="http://schemas.microsoft.com/office/powerpoint/2010/main" val="764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0" grpId="0" animBg="1"/>
      <p:bldP spid="42" grpId="0" animBg="1"/>
      <p:bldP spid="22" grpId="0"/>
      <p:bldP spid="46" grpId="0"/>
      <p:bldP spid="49" grpId="0" animBg="1"/>
      <p:bldP spid="52" grpId="0"/>
      <p:bldP spid="60" grpId="0"/>
      <p:bldP spid="62" grpId="0" animBg="1"/>
      <p:bldP spid="29" grpId="0"/>
      <p:bldP spid="34" grpId="0" animBg="1"/>
      <p:bldP spid="3" grpId="0" animBg="1"/>
      <p:bldP spid="35" grpId="0" animBg="1"/>
      <p:bldP spid="3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23896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Physical Memory Management</a:t>
            </a:r>
          </a:p>
        </p:txBody>
      </p:sp>
    </p:spTree>
    <p:extLst>
      <p:ext uri="{BB962C8B-B14F-4D97-AF65-F5344CB8AC3E}">
        <p14:creationId xmlns:p14="http://schemas.microsoft.com/office/powerpoint/2010/main" val="110369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79" y="845985"/>
            <a:ext cx="10539663" cy="854107"/>
          </a:xfrm>
        </p:spPr>
        <p:txBody>
          <a:bodyPr>
            <a:noAutofit/>
          </a:bodyPr>
          <a:lstStyle/>
          <a:p>
            <a:r>
              <a:rPr lang="en-US" sz="2800" b="0" kern="0" dirty="0"/>
              <a:t>You saw that DUMBVM pre-allocates physical pages for all virtual regions.  What happens when the address space is destroyed? How is this memory reclaimed?</a:t>
            </a:r>
            <a:endParaRPr lang="en-US" sz="2800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23649" y="1974481"/>
            <a:ext cx="9942334" cy="1955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541" kern="0" dirty="0"/>
          </a:p>
          <a:p>
            <a:pPr marL="386110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It is returned to the free list. </a:t>
            </a:r>
          </a:p>
          <a:p>
            <a:pPr marL="386110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It is given to other processes</a:t>
            </a:r>
          </a:p>
          <a:p>
            <a:pPr marL="386110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It is freed by </a:t>
            </a:r>
            <a:r>
              <a:rPr lang="en-US" sz="2541" kern="0" dirty="0" err="1"/>
              <a:t>free_kpages</a:t>
            </a:r>
            <a:r>
              <a:rPr lang="en-US" sz="2541" kern="0" dirty="0"/>
              <a:t>(), making it available for new allocations</a:t>
            </a:r>
          </a:p>
          <a:p>
            <a:pPr marL="386110" indent="-386110">
              <a:buClr>
                <a:srgbClr val="C00000"/>
              </a:buClr>
              <a:buFont typeface="+mj-lt"/>
              <a:buAutoNum type="alphaUcPeriod"/>
            </a:pPr>
            <a:r>
              <a:rPr lang="en-US" sz="2541" kern="0" dirty="0"/>
              <a:t>None of the above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3647"/>
            <a:ext cx="1494886" cy="14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physical memory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894" y="1284806"/>
            <a:ext cx="2374232" cy="401200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074" y="1810314"/>
            <a:ext cx="2257926" cy="4847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0074" y="6352674"/>
            <a:ext cx="225792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99" y="6400801"/>
            <a:ext cx="417095" cy="308867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6794" y="6330645"/>
            <a:ext cx="248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Interrupt handlers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96126" y="6505074"/>
            <a:ext cx="6613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6089" y="5791200"/>
            <a:ext cx="2257926" cy="555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7462" y="5863862"/>
            <a:ext cx="2909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Some kernel </a:t>
            </a:r>
            <a:r>
              <a:rPr lang="en-US"/>
              <a:t>data structures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96126" y="6038291"/>
            <a:ext cx="6613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0047" y="5459344"/>
            <a:ext cx="2257926" cy="304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0074" y="5143530"/>
            <a:ext cx="2257926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0074" y="4843758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17358" y="5069782"/>
            <a:ext cx="2909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Pages backing user virtual addresses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20190" y="5244211"/>
            <a:ext cx="6613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5637" y="4546021"/>
            <a:ext cx="2257926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65484" y="4524347"/>
            <a:ext cx="2909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more kernel data structures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104148" y="4698776"/>
            <a:ext cx="66133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81652" y="4219909"/>
            <a:ext cx="2257926" cy="304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5637" y="3904095"/>
            <a:ext cx="2257926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5637" y="3604323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7242" y="3306586"/>
            <a:ext cx="2257926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4862" y="2995499"/>
            <a:ext cx="2257926" cy="304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8847" y="2679685"/>
            <a:ext cx="2257926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8847" y="2379913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0452" y="2082176"/>
            <a:ext cx="2257926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5263" y="1810314"/>
            <a:ext cx="2257926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43526" y="1661942"/>
            <a:ext cx="3589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Someone wants to free this page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096126" y="1856187"/>
            <a:ext cx="1639906" cy="9640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36032" y="2192701"/>
            <a:ext cx="3846494" cy="832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What happens in </a:t>
            </a:r>
            <a:r>
              <a:rPr lang="en-US" sz="1600" b="1" dirty="0" err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dumbvm</a:t>
            </a:r>
            <a:r>
              <a:rPr lang="en-US" sz="1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?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Do you need to do something differently?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6032" y="3282899"/>
            <a:ext cx="3846494" cy="832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What </a:t>
            </a:r>
            <a:r>
              <a:rPr lang="en-US" sz="1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data structures might you want to set up to enable proper freeing of memory? </a:t>
            </a:r>
          </a:p>
        </p:txBody>
      </p:sp>
    </p:spTree>
    <p:extLst>
      <p:ext uri="{BB962C8B-B14F-4D97-AF65-F5344CB8AC3E}">
        <p14:creationId xmlns:p14="http://schemas.microsoft.com/office/powerpoint/2010/main" val="11329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/>
      <p:bldP spid="14" grpId="0" animBg="1"/>
      <p:bldP spid="15" grpId="0" animBg="1"/>
      <p:bldP spid="16" grpId="0" animBg="1"/>
      <p:bldP spid="17" grpId="0"/>
      <p:bldP spid="1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37" y="143018"/>
            <a:ext cx="11331404" cy="1325563"/>
          </a:xfrm>
        </p:spPr>
        <p:txBody>
          <a:bodyPr/>
          <a:lstStyle/>
          <a:p>
            <a:r>
              <a:rPr lang="en-US" dirty="0"/>
              <a:t>Handling a TLB fault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0861" y="6368715"/>
            <a:ext cx="11076972" cy="2314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2052" y="6322415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3501" y="3136947"/>
            <a:ext cx="11230299" cy="29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501" y="2764013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1" y="3076830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Kernel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861" y="1457363"/>
            <a:ext cx="1075176" cy="264846"/>
          </a:xfrm>
          <a:prstGeom prst="rect">
            <a:avLst/>
          </a:prstGeom>
          <a:solidFill>
            <a:srgbClr val="BEB1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vaddr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311" y="3436301"/>
            <a:ext cx="25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1.</a:t>
            </a:r>
            <a:r>
              <a:rPr lang="en-US" sz="1400" dirty="0"/>
              <a:t> Trap into the kernel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vm_fault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faultaddress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37" y="1809924"/>
            <a:ext cx="1167610" cy="95408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542964" y="2878663"/>
            <a:ext cx="3856" cy="61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99166" y="3985353"/>
            <a:ext cx="1718565" cy="2757176"/>
            <a:chOff x="4995157" y="3929777"/>
            <a:chExt cx="1718565" cy="2757176"/>
          </a:xfrm>
        </p:grpSpPr>
        <p:sp>
          <p:nvSpPr>
            <p:cNvPr id="41" name="Oval 40"/>
            <p:cNvSpPr/>
            <p:nvPr/>
          </p:nvSpPr>
          <p:spPr>
            <a:xfrm>
              <a:off x="4995157" y="5773214"/>
              <a:ext cx="1718565" cy="913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write this</a:t>
              </a:r>
            </a:p>
          </p:txBody>
        </p:sp>
        <p:cxnSp>
          <p:nvCxnSpPr>
            <p:cNvPr id="43" name="Straight Arrow Connector 42"/>
            <p:cNvCxnSpPr>
              <a:stCxn id="41" idx="0"/>
            </p:cNvCxnSpPr>
            <p:nvPr/>
          </p:nvCxnSpPr>
          <p:spPr>
            <a:xfrm flipV="1">
              <a:off x="5854440" y="3929777"/>
              <a:ext cx="537588" cy="18434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1153648" y="1729974"/>
            <a:ext cx="1" cy="43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181675" y="1718376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MMU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86565" y="1992627"/>
            <a:ext cx="585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183576" y="2513145"/>
            <a:ext cx="785032" cy="386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TLB</a:t>
            </a:r>
          </a:p>
        </p:txBody>
      </p:sp>
      <p:cxnSp>
        <p:nvCxnSpPr>
          <p:cNvPr id="45" name="Straight Arrow Connector 44"/>
          <p:cNvCxnSpPr>
            <a:stCxn id="10" idx="2"/>
            <a:endCxn id="42" idx="0"/>
          </p:cNvCxnSpPr>
          <p:nvPr/>
        </p:nvCxnSpPr>
        <p:spPr>
          <a:xfrm>
            <a:off x="2574191" y="2104424"/>
            <a:ext cx="1901" cy="408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5254" y="1674522"/>
            <a:ext cx="1949128" cy="739754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Look up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vaddr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in the TLB if translation is needed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17906" y="2516892"/>
            <a:ext cx="1949128" cy="524311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Not in TLB?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TLB fault!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14118" y="4108837"/>
            <a:ext cx="2034875" cy="7397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decide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if the virtual address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is valid?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5789" y="3436301"/>
            <a:ext cx="25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2.</a:t>
            </a:r>
            <a:r>
              <a:rPr lang="en-US" sz="1400" dirty="0"/>
              <a:t> See if the virtual </a:t>
            </a:r>
          </a:p>
          <a:p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faultaddress</a:t>
            </a:r>
            <a:r>
              <a:rPr lang="en-US" sz="1400" dirty="0">
                <a:solidFill>
                  <a:schemeClr val="accent5"/>
                </a:solidFill>
                <a:ea typeface="Courier" charset="0"/>
                <a:cs typeface="Courier" charset="0"/>
              </a:rPr>
              <a:t> </a:t>
            </a:r>
            <a:r>
              <a:rPr lang="en-US" sz="1400" dirty="0">
                <a:ea typeface="Courier" charset="0"/>
                <a:cs typeface="Courier" charset="0"/>
              </a:rPr>
              <a:t>is valid</a:t>
            </a:r>
            <a:endParaRPr lang="en-US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853738" y="3585617"/>
            <a:ext cx="684590" cy="6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891665" y="3384606"/>
            <a:ext cx="283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4.</a:t>
            </a:r>
            <a:r>
              <a:rPr lang="en-US" sz="1400" dirty="0"/>
              <a:t> Install the translation into the TLB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603261" y="3560307"/>
            <a:ext cx="1288404" cy="68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291784" y="4108836"/>
            <a:ext cx="2034875" cy="524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install them into the TLB?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4281" y="3391968"/>
            <a:ext cx="212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3.</a:t>
            </a:r>
            <a:r>
              <a:rPr lang="en-US" sz="1400" dirty="0"/>
              <a:t> Find/allocate the physical page for it.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62230" y="3567116"/>
            <a:ext cx="684590" cy="63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4281" y="4108837"/>
            <a:ext cx="2034875" cy="524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46800" rIns="0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How do we find the</a:t>
            </a: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physical page?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738" y="4997907"/>
            <a:ext cx="2961863" cy="117064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lIns="72000" tIns="46800" rIns="3600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Learn how DUMBVM decides if the virtual address is valid.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Add data structures to track virtual addresses in page-sized chunks.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59347" y="4975269"/>
            <a:ext cx="2961863" cy="181697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square" lIns="72000" tIns="46800" rIns="3600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If the virtual address is valid, but there is no physical page, allocate a new page.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If a page has been allocated and is in memory, proceed to next step.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If the page is on disk, bring it into memory.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30138" y="4990716"/>
            <a:ext cx="2673104" cy="52431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lIns="72000" tIns="46800" rIns="3600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Learn from DUMBVM, but improve the algorithms.</a:t>
            </a:r>
          </a:p>
        </p:txBody>
      </p:sp>
    </p:spTree>
    <p:extLst>
      <p:ext uri="{BB962C8B-B14F-4D97-AF65-F5344CB8AC3E}">
        <p14:creationId xmlns:p14="http://schemas.microsoft.com/office/powerpoint/2010/main" val="16285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56" y="393035"/>
            <a:ext cx="10734443" cy="1325563"/>
          </a:xfrm>
        </p:spPr>
        <p:txBody>
          <a:bodyPr/>
          <a:lstStyle/>
          <a:p>
            <a:r>
              <a:rPr lang="en-US" dirty="0"/>
              <a:t>DUMBVM: virtual memory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596CA-918A-F347-A569-FE1A8BED90F3}"/>
              </a:ext>
            </a:extLst>
          </p:cNvPr>
          <p:cNvSpPr txBox="1"/>
          <p:nvPr/>
        </p:nvSpPr>
        <p:spPr>
          <a:xfrm>
            <a:off x="930042" y="1588189"/>
            <a:ext cx="9623657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Take the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DUMBVM: virtual memory management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quiz on Canvas. </a:t>
            </a:r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BE15167C-1BCB-1743-B226-01216C37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98" y="5783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383"/>
            <a:ext cx="10515600" cy="1414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do you need to do to enable paging?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3647"/>
            <a:ext cx="1494886" cy="1414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491" y="5686905"/>
            <a:ext cx="1402509" cy="11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4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to completing A6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485406"/>
            <a:ext cx="10712116" cy="4877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Enable your kernel to free pages</a:t>
            </a:r>
          </a:p>
          <a:p>
            <a:pPr lvl="1"/>
            <a:r>
              <a:rPr lang="en-US" dirty="0"/>
              <a:t>Design a data structure that will keep track of physical memory</a:t>
            </a:r>
          </a:p>
          <a:p>
            <a:pPr lvl="1"/>
            <a:r>
              <a:rPr lang="en-US" dirty="0"/>
              <a:t>Which pages are free, which pages are occupied?</a:t>
            </a:r>
          </a:p>
          <a:p>
            <a:pPr lvl="1"/>
            <a:r>
              <a:rPr lang="en-US" dirty="0"/>
              <a:t>Use that data structure to free pages</a:t>
            </a:r>
          </a:p>
          <a:p>
            <a:r>
              <a:rPr lang="en-US" dirty="0"/>
              <a:t>Manage user virtual address space one page at a time</a:t>
            </a:r>
          </a:p>
          <a:p>
            <a:pPr lvl="1"/>
            <a:r>
              <a:rPr lang="en-US" dirty="0"/>
              <a:t>Design a data structure to do that </a:t>
            </a:r>
            <a:r>
              <a:rPr lang="mr-IN" dirty="0"/>
              <a:t>–</a:t>
            </a:r>
            <a:r>
              <a:rPr lang="en-US" dirty="0"/>
              <a:t> page table</a:t>
            </a:r>
          </a:p>
          <a:p>
            <a:pPr lvl="1"/>
            <a:r>
              <a:rPr lang="en-US" dirty="0"/>
              <a:t>Make sure your page table doesn’t waste memory</a:t>
            </a:r>
          </a:p>
          <a:p>
            <a:r>
              <a:rPr lang="en-US" dirty="0"/>
              <a:t>Change the TLB management algorithm to evict existing entries when the TLB is full</a:t>
            </a:r>
          </a:p>
          <a:p>
            <a:r>
              <a:rPr lang="en-US" dirty="0"/>
              <a:t>Paging to disk</a:t>
            </a:r>
          </a:p>
          <a:p>
            <a:pPr lvl="1"/>
            <a:r>
              <a:rPr lang="en-US" dirty="0"/>
              <a:t>Copy physical pages to disk when RAM is scarce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coming up next!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2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20" y="209622"/>
            <a:ext cx="10515600" cy="1325563"/>
          </a:xfrm>
        </p:spPr>
        <p:txBody>
          <a:bodyPr/>
          <a:lstStyle/>
          <a:p>
            <a:r>
              <a:rPr lang="en-US" dirty="0"/>
              <a:t>Define Paging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3880400" y="776662"/>
            <a:ext cx="109855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0" dirty="0">
                <a:solidFill>
                  <a:srgbClr val="993333"/>
                </a:solidFill>
                <a:latin typeface="Arial"/>
                <a:cs typeface="Arial"/>
              </a:rPr>
              <a:t>●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3880400" y="1106862"/>
            <a:ext cx="109855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0" dirty="0">
                <a:solidFill>
                  <a:srgbClr val="993333"/>
                </a:solidFill>
                <a:latin typeface="Arial"/>
                <a:cs typeface="Arial"/>
              </a:rPr>
              <a:t>●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372821" y="1772342"/>
            <a:ext cx="2523807" cy="204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Virtual </a:t>
            </a:r>
            <a:r>
              <a:rPr sz="1800" spc="-5" dirty="0">
                <a:latin typeface="Arial"/>
                <a:cs typeface="Arial"/>
              </a:rPr>
              <a:t>address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5" dirty="0">
                <a:latin typeface="Arial"/>
                <a:cs typeface="Arial"/>
              </a:rPr>
              <a:t>broken into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i="1" spc="-5" dirty="0">
                <a:solidFill>
                  <a:srgbClr val="993333"/>
                </a:solidFill>
                <a:latin typeface="Arial"/>
                <a:cs typeface="Arial"/>
              </a:rPr>
              <a:t>virtual </a:t>
            </a:r>
            <a:r>
              <a:rPr sz="1800" i="1" spc="-10" dirty="0">
                <a:solidFill>
                  <a:srgbClr val="993333"/>
                </a:solidFill>
                <a:latin typeface="Arial"/>
                <a:cs typeface="Arial"/>
              </a:rPr>
              <a:t>page </a:t>
            </a:r>
            <a:r>
              <a:rPr sz="1800" i="1" spc="-5" dirty="0">
                <a:solidFill>
                  <a:srgbClr val="993333"/>
                </a:solidFill>
                <a:latin typeface="Arial"/>
                <a:cs typeface="Arial"/>
              </a:rPr>
              <a:t>number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993333"/>
                </a:solidFill>
                <a:latin typeface="Arial"/>
                <a:cs typeface="Arial"/>
              </a:rPr>
              <a:t>offset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endParaRPr lang="en-US" sz="18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spc="-10" dirty="0">
                <a:latin typeface="Arial"/>
                <a:cs typeface="Arial"/>
              </a:rPr>
              <a:t>Mapping </a:t>
            </a:r>
            <a:r>
              <a:rPr sz="1800" spc="-5" dirty="0">
                <a:latin typeface="Arial"/>
                <a:cs typeface="Arial"/>
              </a:rPr>
              <a:t>from virtual </a:t>
            </a:r>
            <a:r>
              <a:rPr sz="1800" spc="-10" dirty="0">
                <a:latin typeface="Arial"/>
                <a:cs typeface="Arial"/>
              </a:rPr>
              <a:t>page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physical frame provided </a:t>
            </a:r>
            <a:r>
              <a:rPr sz="1800" spc="-10" dirty="0">
                <a:latin typeface="Arial"/>
                <a:cs typeface="Arial"/>
              </a:rPr>
              <a:t>by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i="1" spc="-10" dirty="0">
                <a:solidFill>
                  <a:srgbClr val="993333"/>
                </a:solidFill>
                <a:latin typeface="Arial"/>
                <a:cs typeface="Arial"/>
              </a:rPr>
              <a:t>page</a:t>
            </a:r>
            <a:r>
              <a:rPr sz="1800" i="1" spc="65" dirty="0">
                <a:solidFill>
                  <a:srgbClr val="993333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993333"/>
                </a:solidFill>
                <a:latin typeface="Arial"/>
                <a:cs typeface="Arial"/>
              </a:rPr>
              <a:t>table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4175041" y="1772342"/>
            <a:ext cx="188658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-30" dirty="0">
                <a:latin typeface="Arial"/>
                <a:cs typeface="Arial"/>
              </a:rPr>
              <a:t>0xdeadbeef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20" dirty="0">
                <a:latin typeface="Arial"/>
                <a:cs typeface="Arial"/>
              </a:rPr>
              <a:t>=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6688371" y="1647883"/>
            <a:ext cx="3307079" cy="591820"/>
          </a:xfrm>
          <a:custGeom>
            <a:avLst/>
            <a:gdLst/>
            <a:ahLst/>
            <a:cxnLst/>
            <a:rect l="l" t="t" r="r" b="b"/>
            <a:pathLst>
              <a:path w="3307079" h="591819">
                <a:moveTo>
                  <a:pt x="3307080" y="0"/>
                </a:moveTo>
                <a:lnTo>
                  <a:pt x="0" y="0"/>
                </a:lnTo>
                <a:lnTo>
                  <a:pt x="0" y="591820"/>
                </a:lnTo>
                <a:lnTo>
                  <a:pt x="3307080" y="591820"/>
                </a:lnTo>
                <a:lnTo>
                  <a:pt x="330708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6688371" y="1647883"/>
            <a:ext cx="3307079" cy="591820"/>
          </a:xfrm>
          <a:custGeom>
            <a:avLst/>
            <a:gdLst/>
            <a:ahLst/>
            <a:cxnLst/>
            <a:rect l="l" t="t" r="r" b="b"/>
            <a:pathLst>
              <a:path w="3307079" h="591819">
                <a:moveTo>
                  <a:pt x="1653539" y="591820"/>
                </a:moveTo>
                <a:lnTo>
                  <a:pt x="0" y="591820"/>
                </a:lnTo>
                <a:lnTo>
                  <a:pt x="0" y="0"/>
                </a:lnTo>
                <a:lnTo>
                  <a:pt x="3307080" y="0"/>
                </a:lnTo>
                <a:lnTo>
                  <a:pt x="3307080" y="591820"/>
                </a:lnTo>
                <a:lnTo>
                  <a:pt x="1653539" y="5918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6688371" y="1647883"/>
            <a:ext cx="3307079" cy="591820"/>
          </a:xfrm>
          <a:custGeom>
            <a:avLst/>
            <a:gdLst/>
            <a:ahLst/>
            <a:cxnLst/>
            <a:rect l="l" t="t" r="r" b="b"/>
            <a:pathLst>
              <a:path w="3307079" h="591819">
                <a:moveTo>
                  <a:pt x="1653539" y="591820"/>
                </a:moveTo>
                <a:lnTo>
                  <a:pt x="0" y="591820"/>
                </a:lnTo>
                <a:lnTo>
                  <a:pt x="0" y="0"/>
                </a:lnTo>
                <a:lnTo>
                  <a:pt x="3307080" y="0"/>
                </a:lnTo>
                <a:lnTo>
                  <a:pt x="3307080" y="591820"/>
                </a:lnTo>
                <a:lnTo>
                  <a:pt x="1653539" y="5918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9995450" y="1647883"/>
            <a:ext cx="1360170" cy="591820"/>
          </a:xfrm>
          <a:custGeom>
            <a:avLst/>
            <a:gdLst/>
            <a:ahLst/>
            <a:cxnLst/>
            <a:rect l="l" t="t" r="r" b="b"/>
            <a:pathLst>
              <a:path w="1360170" h="591819">
                <a:moveTo>
                  <a:pt x="1360170" y="0"/>
                </a:moveTo>
                <a:lnTo>
                  <a:pt x="0" y="0"/>
                </a:lnTo>
                <a:lnTo>
                  <a:pt x="0" y="591820"/>
                </a:lnTo>
                <a:lnTo>
                  <a:pt x="1360170" y="591820"/>
                </a:lnTo>
                <a:lnTo>
                  <a:pt x="136017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9995450" y="1647883"/>
            <a:ext cx="1360170" cy="591820"/>
          </a:xfrm>
          <a:custGeom>
            <a:avLst/>
            <a:gdLst/>
            <a:ahLst/>
            <a:cxnLst/>
            <a:rect l="l" t="t" r="r" b="b"/>
            <a:pathLst>
              <a:path w="1360170" h="591819">
                <a:moveTo>
                  <a:pt x="679450" y="591820"/>
                </a:moveTo>
                <a:lnTo>
                  <a:pt x="0" y="591820"/>
                </a:lnTo>
                <a:lnTo>
                  <a:pt x="0" y="0"/>
                </a:lnTo>
                <a:lnTo>
                  <a:pt x="1360170" y="0"/>
                </a:lnTo>
                <a:lnTo>
                  <a:pt x="1360170" y="591820"/>
                </a:lnTo>
                <a:lnTo>
                  <a:pt x="679450" y="5918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9995450" y="1647883"/>
            <a:ext cx="1360170" cy="591820"/>
          </a:xfrm>
          <a:custGeom>
            <a:avLst/>
            <a:gdLst/>
            <a:ahLst/>
            <a:cxnLst/>
            <a:rect l="l" t="t" r="r" b="b"/>
            <a:pathLst>
              <a:path w="1360170" h="591819">
                <a:moveTo>
                  <a:pt x="679450" y="591820"/>
                </a:moveTo>
                <a:lnTo>
                  <a:pt x="0" y="591820"/>
                </a:lnTo>
                <a:lnTo>
                  <a:pt x="0" y="0"/>
                </a:lnTo>
                <a:lnTo>
                  <a:pt x="1360170" y="0"/>
                </a:lnTo>
                <a:lnTo>
                  <a:pt x="1360170" y="591820"/>
                </a:lnTo>
                <a:lnTo>
                  <a:pt x="679450" y="5918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/>
        </p:nvSpPr>
        <p:spPr>
          <a:xfrm>
            <a:off x="7220501" y="1745673"/>
            <a:ext cx="3839845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6575">
              <a:lnSpc>
                <a:spcPct val="100000"/>
              </a:lnSpc>
              <a:tabLst>
                <a:tab pos="3085465" algn="l"/>
              </a:tabLst>
            </a:pPr>
            <a:r>
              <a:rPr sz="2500" spc="-65" dirty="0">
                <a:latin typeface="Arial"/>
                <a:cs typeface="Arial"/>
              </a:rPr>
              <a:t>0</a:t>
            </a:r>
            <a:r>
              <a:rPr sz="2500" spc="-55" dirty="0">
                <a:latin typeface="Arial"/>
                <a:cs typeface="Arial"/>
              </a:rPr>
              <a:t>xd</a:t>
            </a:r>
            <a:r>
              <a:rPr sz="2500" spc="-65" dirty="0">
                <a:latin typeface="Arial"/>
                <a:cs typeface="Arial"/>
              </a:rPr>
              <a:t>ead</a:t>
            </a:r>
            <a:r>
              <a:rPr sz="2500" spc="-10" dirty="0">
                <a:latin typeface="Arial"/>
                <a:cs typeface="Arial"/>
              </a:rPr>
              <a:t>b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65" dirty="0">
                <a:latin typeface="Arial"/>
                <a:cs typeface="Arial"/>
              </a:rPr>
              <a:t>0</a:t>
            </a:r>
            <a:r>
              <a:rPr sz="2500" spc="-110" dirty="0">
                <a:latin typeface="Arial"/>
                <a:cs typeface="Arial"/>
              </a:rPr>
              <a:t>x</a:t>
            </a:r>
            <a:r>
              <a:rPr sz="2500" spc="-65" dirty="0">
                <a:latin typeface="Arial"/>
                <a:cs typeface="Arial"/>
              </a:rPr>
              <a:t>e</a:t>
            </a:r>
            <a:r>
              <a:rPr sz="2500" spc="-55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f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  <a:tabLst>
                <a:tab pos="3181985" algn="l"/>
              </a:tabLst>
            </a:pPr>
            <a:r>
              <a:rPr sz="1800" spc="-10" dirty="0">
                <a:solidFill>
                  <a:srgbClr val="2222DB"/>
                </a:solidFill>
                <a:latin typeface="Arial"/>
                <a:cs typeface="Arial"/>
              </a:rPr>
              <a:t>Virtual</a:t>
            </a:r>
            <a:r>
              <a:rPr sz="1800" spc="5" dirty="0">
                <a:solidFill>
                  <a:srgbClr val="2222D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DB"/>
                </a:solidFill>
                <a:latin typeface="Arial"/>
                <a:cs typeface="Arial"/>
              </a:rPr>
              <a:t>page</a:t>
            </a:r>
            <a:r>
              <a:rPr sz="1800" dirty="0">
                <a:solidFill>
                  <a:srgbClr val="2222D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DB"/>
                </a:solidFill>
                <a:latin typeface="Arial"/>
                <a:cs typeface="Arial"/>
              </a:rPr>
              <a:t>number	</a:t>
            </a:r>
            <a:r>
              <a:rPr sz="2700" spc="-15" baseline="1543" dirty="0">
                <a:solidFill>
                  <a:srgbClr val="2222DB"/>
                </a:solidFill>
                <a:latin typeface="Arial"/>
                <a:cs typeface="Arial"/>
              </a:rPr>
              <a:t>Offset</a:t>
            </a:r>
            <a:endParaRPr sz="2700" baseline="1543" dirty="0">
              <a:latin typeface="Arial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10240561" y="6114231"/>
            <a:ext cx="1143000" cy="533400"/>
          </a:xfrm>
          <a:prstGeom prst="rect">
            <a:avLst/>
          </a:prstGeom>
          <a:solidFill>
            <a:srgbClr val="EAEAFF"/>
          </a:solidFill>
          <a:ln w="12579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12090" marR="203200" indent="127000">
              <a:lnSpc>
                <a:spcPts val="1900"/>
              </a:lnSpc>
              <a:spcBef>
                <a:spcPts val="140"/>
              </a:spcBef>
            </a:pPr>
            <a:r>
              <a:rPr sz="1600" spc="-5" dirty="0">
                <a:latin typeface="Arial"/>
                <a:cs typeface="Arial"/>
              </a:rPr>
              <a:t>page  frame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5" name="object 16"/>
          <p:cNvGraphicFramePr>
            <a:graphicFrameLocks noGrp="1"/>
          </p:cNvGraphicFramePr>
          <p:nvPr/>
        </p:nvGraphicFramePr>
        <p:xfrm>
          <a:off x="10234270" y="3682483"/>
          <a:ext cx="114300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220979" marR="213360" indent="118110">
                        <a:lnSpc>
                          <a:spcPts val="1889"/>
                        </a:lnSpc>
                        <a:spcBef>
                          <a:spcPts val="1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page  frame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20979" marR="213360" indent="118110">
                        <a:lnSpc>
                          <a:spcPts val="1900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page  frame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26695" marR="219710" indent="118110">
                        <a:lnSpc>
                          <a:spcPts val="1900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page  frame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20979" marR="213360" indent="118110">
                        <a:lnSpc>
                          <a:spcPts val="1889"/>
                        </a:lnSpc>
                        <a:spcBef>
                          <a:spcPts val="1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page  frame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7"/>
          <p:cNvSpPr txBox="1"/>
          <p:nvPr/>
        </p:nvSpPr>
        <p:spPr>
          <a:xfrm>
            <a:off x="10088161" y="3340792"/>
            <a:ext cx="148463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physical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memory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10122450" y="5023542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0" y="74929"/>
                </a:lnTo>
                <a:lnTo>
                  <a:pt x="74929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9"/>
          <p:cNvGraphicFramePr>
            <a:graphicFrameLocks noGrp="1"/>
          </p:cNvGraphicFramePr>
          <p:nvPr/>
        </p:nvGraphicFramePr>
        <p:xfrm>
          <a:off x="7149381" y="4907973"/>
          <a:ext cx="2987916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996">
                <a:tc row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page frame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#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offset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59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598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20"/>
          <p:cNvSpPr txBox="1"/>
          <p:nvPr/>
        </p:nvSpPr>
        <p:spPr>
          <a:xfrm>
            <a:off x="4860841" y="3919912"/>
            <a:ext cx="3893820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page</a:t>
            </a:r>
            <a:r>
              <a:rPr sz="2000" b="1" i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table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243205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physical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address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4939581" y="3002973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4572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914400" y="0"/>
                </a:lnTo>
                <a:lnTo>
                  <a:pt x="914400" y="304800"/>
                </a:lnTo>
                <a:lnTo>
                  <a:pt x="457200" y="304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4939581" y="3002973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4572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914400" y="0"/>
                </a:lnTo>
                <a:lnTo>
                  <a:pt x="914400" y="304800"/>
                </a:lnTo>
                <a:lnTo>
                  <a:pt x="457200" y="304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4939581" y="3002973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9144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" y="304800"/>
                </a:lnTo>
                <a:lnTo>
                  <a:pt x="91440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4939581" y="3002973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4572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914400" y="0"/>
                </a:lnTo>
                <a:lnTo>
                  <a:pt x="914400" y="304800"/>
                </a:lnTo>
                <a:lnTo>
                  <a:pt x="457200" y="304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4939581" y="3002973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4572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914400" y="0"/>
                </a:lnTo>
                <a:lnTo>
                  <a:pt x="914400" y="304800"/>
                </a:lnTo>
                <a:lnTo>
                  <a:pt x="457200" y="304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/>
          <p:cNvSpPr txBox="1"/>
          <p:nvPr/>
        </p:nvSpPr>
        <p:spPr>
          <a:xfrm>
            <a:off x="5137701" y="3023292"/>
            <a:ext cx="5187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3962950" y="2729923"/>
            <a:ext cx="129667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virtual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address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3491781" y="3002973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7239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1447800" y="0"/>
                </a:lnTo>
                <a:lnTo>
                  <a:pt x="1447800" y="304800"/>
                </a:lnTo>
                <a:lnTo>
                  <a:pt x="723900" y="304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3491781" y="3002973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7239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1447800" y="0"/>
                </a:lnTo>
                <a:lnTo>
                  <a:pt x="1447800" y="304800"/>
                </a:lnTo>
                <a:lnTo>
                  <a:pt x="723900" y="304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3491781" y="3002973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1447800" y="0"/>
                </a:moveTo>
                <a:lnTo>
                  <a:pt x="0" y="0"/>
                </a:lnTo>
                <a:lnTo>
                  <a:pt x="0" y="304800"/>
                </a:lnTo>
                <a:lnTo>
                  <a:pt x="1447800" y="304800"/>
                </a:lnTo>
                <a:lnTo>
                  <a:pt x="14478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3491781" y="3002973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7239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1447800" y="0"/>
                </a:lnTo>
                <a:lnTo>
                  <a:pt x="1447800" y="304800"/>
                </a:lnTo>
                <a:lnTo>
                  <a:pt x="723900" y="304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3491781" y="3002973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7239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1447800" y="0"/>
                </a:lnTo>
                <a:lnTo>
                  <a:pt x="1447800" y="304800"/>
                </a:lnTo>
                <a:lnTo>
                  <a:pt x="723900" y="304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/>
          <p:cNvSpPr txBox="1"/>
          <p:nvPr/>
        </p:nvSpPr>
        <p:spPr>
          <a:xfrm>
            <a:off x="3593381" y="3023292"/>
            <a:ext cx="12458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virtual page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#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4"/>
          <p:cNvSpPr/>
          <p:nvPr/>
        </p:nvSpPr>
        <p:spPr>
          <a:xfrm>
            <a:off x="4636051" y="502354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29"/>
                </a:lnTo>
                <a:lnTo>
                  <a:pt x="76200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4177581" y="3307773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6"/>
          <p:cNvSpPr/>
          <p:nvPr/>
        </p:nvSpPr>
        <p:spPr>
          <a:xfrm>
            <a:off x="4177581" y="5061008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71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7"/>
          <p:cNvSpPr/>
          <p:nvPr/>
        </p:nvSpPr>
        <p:spPr>
          <a:xfrm>
            <a:off x="9017551" y="4833042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929" y="0"/>
                </a:moveTo>
                <a:lnTo>
                  <a:pt x="0" y="0"/>
                </a:lnTo>
                <a:lnTo>
                  <a:pt x="38100" y="74929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8"/>
          <p:cNvSpPr/>
          <p:nvPr/>
        </p:nvSpPr>
        <p:spPr>
          <a:xfrm>
            <a:off x="5396781" y="3307773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400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9"/>
          <p:cNvSpPr/>
          <p:nvPr/>
        </p:nvSpPr>
        <p:spPr>
          <a:xfrm>
            <a:off x="5396781" y="3547803"/>
            <a:ext cx="3658870" cy="0"/>
          </a:xfrm>
          <a:custGeom>
            <a:avLst/>
            <a:gdLst/>
            <a:ahLst/>
            <a:cxnLst/>
            <a:rect l="l" t="t" r="r" b="b"/>
            <a:pathLst>
              <a:path w="3658870">
                <a:moveTo>
                  <a:pt x="0" y="0"/>
                </a:moveTo>
                <a:lnTo>
                  <a:pt x="36588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0"/>
          <p:cNvSpPr/>
          <p:nvPr/>
        </p:nvSpPr>
        <p:spPr>
          <a:xfrm>
            <a:off x="9055651" y="3547803"/>
            <a:ext cx="0" cy="1300480"/>
          </a:xfrm>
          <a:custGeom>
            <a:avLst/>
            <a:gdLst/>
            <a:ahLst/>
            <a:cxnLst/>
            <a:rect l="l" t="t" r="r" b="b"/>
            <a:pathLst>
              <a:path h="1300479">
                <a:moveTo>
                  <a:pt x="0" y="0"/>
                </a:moveTo>
                <a:lnTo>
                  <a:pt x="0" y="13004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1"/>
          <p:cNvSpPr/>
          <p:nvPr/>
        </p:nvSpPr>
        <p:spPr>
          <a:xfrm>
            <a:off x="6998251" y="5023542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0" y="74929"/>
                </a:lnTo>
                <a:lnTo>
                  <a:pt x="74929" y="368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2"/>
          <p:cNvGraphicFramePr>
            <a:graphicFrameLocks noGrp="1"/>
          </p:cNvGraphicFramePr>
          <p:nvPr/>
        </p:nvGraphicFramePr>
        <p:xfrm>
          <a:off x="4780891" y="4292083"/>
          <a:ext cx="2226043" cy="2133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5F1F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B w="1259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5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B w="1259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96"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page frame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#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985">
                      <a:solidFill>
                        <a:srgbClr val="000000"/>
                      </a:solidFill>
                      <a:prstDash val="solid"/>
                    </a:lnL>
                    <a:lnR w="8985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B w="1259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8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985">
                      <a:solidFill>
                        <a:srgbClr val="000000"/>
                      </a:solidFill>
                      <a:prstDash val="solid"/>
                    </a:lnL>
                    <a:lnR w="8985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F9966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T w="12598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5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T w="12598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5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T w="12598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5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T w="12598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R w="12579">
                      <a:solidFill>
                        <a:srgbClr val="000000"/>
                      </a:solidFill>
                      <a:prstDash val="solid"/>
                    </a:lnR>
                    <a:lnT w="12579">
                      <a:solidFill>
                        <a:srgbClr val="000000"/>
                      </a:solidFill>
                      <a:prstDash val="solid"/>
                    </a:lnT>
                    <a:lnB w="12579">
                      <a:solidFill>
                        <a:srgbClr val="000000"/>
                      </a:solidFill>
                      <a:prstDash val="solid"/>
                    </a:lnB>
                    <a:solidFill>
                      <a:srgbClr val="F5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579">
                      <a:solidFill>
                        <a:srgbClr val="000000"/>
                      </a:solidFill>
                      <a:prstDash val="solid"/>
                    </a:lnL>
                    <a:lnT w="12598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object 43"/>
          <p:cNvSpPr txBox="1"/>
          <p:nvPr/>
        </p:nvSpPr>
        <p:spPr>
          <a:xfrm>
            <a:off x="10604903" y="5930132"/>
            <a:ext cx="349250" cy="3282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40"/>
              </a:lnSpc>
            </a:pPr>
            <a:r>
              <a:rPr sz="3000" b="1" spc="-2932" baseline="11111" dirty="0">
                <a:latin typeface="Arial"/>
                <a:cs typeface="Arial"/>
              </a:rPr>
              <a:t>…</a:t>
            </a:r>
            <a:r>
              <a:rPr sz="2500" spc="-25" dirty="0">
                <a:latin typeface="Simplified Arabic"/>
                <a:cs typeface="Simplified Arabic"/>
              </a:rPr>
              <a:t>.</a:t>
            </a:r>
            <a:r>
              <a:rPr sz="2500" spc="-35" dirty="0">
                <a:latin typeface="Simplified Arabic"/>
                <a:cs typeface="Simplified Arabic"/>
              </a:rPr>
              <a:t>.</a:t>
            </a:r>
            <a:r>
              <a:rPr sz="2500" dirty="0">
                <a:latin typeface="Simplified Arabic"/>
                <a:cs typeface="Simplified Arabic"/>
              </a:rPr>
              <a:t>.</a:t>
            </a:r>
            <a:endParaRPr sz="2500">
              <a:latin typeface="Simplified Arabic"/>
              <a:cs typeface="Simplified Arabic"/>
            </a:endParaRPr>
          </a:p>
        </p:txBody>
      </p:sp>
      <p:sp>
        <p:nvSpPr>
          <p:cNvPr id="43" name="object 44"/>
          <p:cNvSpPr txBox="1"/>
          <p:nvPr/>
        </p:nvSpPr>
        <p:spPr>
          <a:xfrm>
            <a:off x="7450371" y="5799512"/>
            <a:ext cx="16751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25" dirty="0">
                <a:solidFill>
                  <a:srgbClr val="993333"/>
                </a:solidFill>
                <a:latin typeface="Arial"/>
                <a:cs typeface="Arial"/>
              </a:rPr>
              <a:t>Page </a:t>
            </a:r>
            <a:r>
              <a:rPr sz="1800" i="1" spc="-10" dirty="0">
                <a:solidFill>
                  <a:srgbClr val="993333"/>
                </a:solidFill>
                <a:latin typeface="Arial"/>
                <a:cs typeface="Arial"/>
              </a:rPr>
              <a:t>table</a:t>
            </a:r>
            <a:r>
              <a:rPr sz="1800" i="1" spc="-55" dirty="0">
                <a:solidFill>
                  <a:srgbClr val="993333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993333"/>
                </a:solidFill>
                <a:latin typeface="Arial"/>
                <a:cs typeface="Arial"/>
              </a:rPr>
              <a:t>entry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5"/>
          <p:cNvSpPr/>
          <p:nvPr/>
        </p:nvSpPr>
        <p:spPr>
          <a:xfrm>
            <a:off x="6302290" y="5217853"/>
            <a:ext cx="168910" cy="133350"/>
          </a:xfrm>
          <a:custGeom>
            <a:avLst/>
            <a:gdLst/>
            <a:ahLst/>
            <a:cxnLst/>
            <a:rect l="l" t="t" r="r" b="b"/>
            <a:pathLst>
              <a:path w="168910" h="133350">
                <a:moveTo>
                  <a:pt x="0" y="0"/>
                </a:moveTo>
                <a:lnTo>
                  <a:pt x="111760" y="133349"/>
                </a:lnTo>
                <a:lnTo>
                  <a:pt x="168910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222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6"/>
          <p:cNvSpPr/>
          <p:nvPr/>
        </p:nvSpPr>
        <p:spPr>
          <a:xfrm>
            <a:off x="6408971" y="5278812"/>
            <a:ext cx="1007110" cy="628650"/>
          </a:xfrm>
          <a:custGeom>
            <a:avLst/>
            <a:gdLst/>
            <a:ahLst/>
            <a:cxnLst/>
            <a:rect l="l" t="t" r="r" b="b"/>
            <a:pathLst>
              <a:path w="1007110" h="628650">
                <a:moveTo>
                  <a:pt x="10160" y="0"/>
                </a:moveTo>
                <a:lnTo>
                  <a:pt x="0" y="15240"/>
                </a:lnTo>
                <a:lnTo>
                  <a:pt x="996950" y="628650"/>
                </a:lnTo>
                <a:lnTo>
                  <a:pt x="1007110" y="613410"/>
                </a:lnTo>
                <a:lnTo>
                  <a:pt x="10160" y="0"/>
                </a:lnTo>
                <a:close/>
              </a:path>
            </a:pathLst>
          </a:custGeom>
          <a:solidFill>
            <a:srgbClr val="222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7"/>
          <p:cNvSpPr txBox="1"/>
          <p:nvPr/>
        </p:nvSpPr>
        <p:spPr>
          <a:xfrm>
            <a:off x="3901963" y="3646922"/>
            <a:ext cx="281305" cy="10045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0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db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8"/>
          <p:cNvSpPr txBox="1"/>
          <p:nvPr/>
        </p:nvSpPr>
        <p:spPr>
          <a:xfrm>
            <a:off x="6836960" y="3237923"/>
            <a:ext cx="641350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0</a:t>
            </a:r>
            <a:r>
              <a:rPr sz="2000" spc="-65" dirty="0">
                <a:latin typeface="Arial"/>
                <a:cs typeface="Arial"/>
              </a:rPr>
              <a:t>x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Page Tables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514"/>
            <a:ext cx="10515600" cy="1325563"/>
          </a:xfrm>
        </p:spPr>
        <p:txBody>
          <a:bodyPr/>
          <a:lstStyle/>
          <a:p>
            <a:r>
              <a:rPr lang="en-US" dirty="0"/>
              <a:t>A simple page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596CA-918A-F347-A569-FE1A8BED90F3}"/>
              </a:ext>
            </a:extLst>
          </p:cNvPr>
          <p:cNvSpPr txBox="1"/>
          <p:nvPr/>
        </p:nvSpPr>
        <p:spPr>
          <a:xfrm>
            <a:off x="930043" y="1485406"/>
            <a:ext cx="8491952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Take the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Simple Page Table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quiz on Canvas. </a:t>
            </a:r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BE15167C-1BCB-1743-B226-01216C37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98" y="578375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E226EF-0624-294E-B12E-98CBDDD1603E}"/>
              </a:ext>
            </a:extLst>
          </p:cNvPr>
          <p:cNvSpPr txBox="1"/>
          <p:nvPr/>
        </p:nvSpPr>
        <p:spPr>
          <a:xfrm>
            <a:off x="930043" y="2050944"/>
            <a:ext cx="686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will have a time limit of 10 minutes.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are not allowed to use the Internet or chat with classmates</a:t>
            </a:r>
          </a:p>
        </p:txBody>
      </p:sp>
    </p:spTree>
    <p:extLst>
      <p:ext uri="{BB962C8B-B14F-4D97-AF65-F5344CB8AC3E}">
        <p14:creationId xmlns:p14="http://schemas.microsoft.com/office/powerpoint/2010/main" val="26761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43" y="380335"/>
            <a:ext cx="10515600" cy="1325563"/>
          </a:xfrm>
        </p:spPr>
        <p:txBody>
          <a:bodyPr/>
          <a:lstStyle/>
          <a:p>
            <a:r>
              <a:rPr lang="en-US" dirty="0"/>
              <a:t>Page table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596CA-918A-F347-A569-FE1A8BED90F3}"/>
              </a:ext>
            </a:extLst>
          </p:cNvPr>
          <p:cNvSpPr txBox="1"/>
          <p:nvPr/>
        </p:nvSpPr>
        <p:spPr>
          <a:xfrm>
            <a:off x="930043" y="1588189"/>
            <a:ext cx="8491952" cy="462755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Take the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Page Table Size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quiz on Canvas. </a:t>
            </a:r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BE15167C-1BCB-1743-B226-01216C37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898" y="578375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E226EF-0624-294E-B12E-98CBDDD1603E}"/>
              </a:ext>
            </a:extLst>
          </p:cNvPr>
          <p:cNvSpPr txBox="1"/>
          <p:nvPr/>
        </p:nvSpPr>
        <p:spPr>
          <a:xfrm>
            <a:off x="930043" y="2267421"/>
            <a:ext cx="686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will have a time limit of 4 minutes.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You are not allowed to use the Internet or chat with classmates</a:t>
            </a:r>
          </a:p>
        </p:txBody>
      </p:sp>
    </p:spTree>
    <p:extLst>
      <p:ext uri="{BB962C8B-B14F-4D97-AF65-F5344CB8AC3E}">
        <p14:creationId xmlns:p14="http://schemas.microsoft.com/office/powerpoint/2010/main" val="412332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Huge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you design page tables so that they don’t take so much space in memory? </a:t>
            </a:r>
          </a:p>
          <a:p>
            <a:r>
              <a:rPr lang="en-US" dirty="0"/>
              <a:t>Think of ways </a:t>
            </a:r>
            <a:r>
              <a:rPr lang="en-US" u="sng" dirty="0"/>
              <a:t>other than the two-level page table design </a:t>
            </a:r>
            <a:r>
              <a:rPr lang="en-US" dirty="0"/>
              <a:t>proposed in the video.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491" y="5686905"/>
            <a:ext cx="1402509" cy="11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7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TLB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6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46800" rIns="0" rtlCol="0">
        <a:spAutoFit/>
      </a:bodyPr>
      <a:lstStyle>
        <a:defPPr algn="ctr">
          <a:defRPr sz="140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PEN-331" id="{A0EEB381-AB39-2949-A31A-D820F3844237}" vid="{B76AF02D-3FAF-4545-B767-941DFF39F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99799</TotalTime>
  <Words>2009</Words>
  <Application>Microsoft Macintosh PowerPoint</Application>
  <PresentationFormat>Widescreen</PresentationFormat>
  <Paragraphs>341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Courier</vt:lpstr>
      <vt:lpstr>Helvetica</vt:lpstr>
      <vt:lpstr>Helvetica Neue</vt:lpstr>
      <vt:lpstr>Simplified Arabic</vt:lpstr>
      <vt:lpstr>Times New Roman</vt:lpstr>
      <vt:lpstr>Office Theme</vt:lpstr>
      <vt:lpstr>Paging</vt:lpstr>
      <vt:lpstr>Objectives</vt:lpstr>
      <vt:lpstr>Conceptual view of paging</vt:lpstr>
      <vt:lpstr>Define Paging</vt:lpstr>
      <vt:lpstr>Page Tables</vt:lpstr>
      <vt:lpstr>A simple page table</vt:lpstr>
      <vt:lpstr>Page table size</vt:lpstr>
      <vt:lpstr>Exercise: Huge Page Tables</vt:lpstr>
      <vt:lpstr>TLB</vt:lpstr>
      <vt:lpstr>What is a TLB?</vt:lpstr>
      <vt:lpstr>Page Faults</vt:lpstr>
      <vt:lpstr>How can TLB misses be handled, in systems in general?</vt:lpstr>
      <vt:lpstr>Take a look at how DUMBVM handles TLB faults. What replacement policy does it use for TLB? </vt:lpstr>
      <vt:lpstr>MIPS R3000 MMU</vt:lpstr>
      <vt:lpstr>Overview</vt:lpstr>
      <vt:lpstr>MIPS Virtual Memory Map</vt:lpstr>
      <vt:lpstr>Basic rules of the MMU</vt:lpstr>
      <vt:lpstr>Protection</vt:lpstr>
      <vt:lpstr>MIPS R3000 TLB</vt:lpstr>
      <vt:lpstr>Handling a TLB fault </vt:lpstr>
      <vt:lpstr>Where do virtual pages come from?</vt:lpstr>
      <vt:lpstr>Virtual addresses: summary</vt:lpstr>
      <vt:lpstr>DUMBVM and Virtual Addresses</vt:lpstr>
      <vt:lpstr>Handling a TLB fault </vt:lpstr>
      <vt:lpstr>Where do physical pages come from?</vt:lpstr>
      <vt:lpstr>Read over kern/arch/mips/vm/dumbvm.c and answer the following question </vt:lpstr>
      <vt:lpstr>Read over kern/arch/mips/vm/dumbvm.c and answer the following question </vt:lpstr>
      <vt:lpstr>DUMBVM and Virtual Addresses</vt:lpstr>
      <vt:lpstr>Where does DUMBVM find the physical address corresponding to a virtual address on a TLB fault?</vt:lpstr>
      <vt:lpstr>Handling a TLB fault </vt:lpstr>
      <vt:lpstr>Physical Memory Management</vt:lpstr>
      <vt:lpstr>You saw that DUMBVM pre-allocates physical pages for all virtual regions.  What happens when the address space is destroyed? How is this memory reclaimed?</vt:lpstr>
      <vt:lpstr>Managing physical memory</vt:lpstr>
      <vt:lpstr>Handling a TLB fault </vt:lpstr>
      <vt:lpstr>DUMBVM: virtual memory management</vt:lpstr>
      <vt:lpstr>PowerPoint Presentation</vt:lpstr>
      <vt:lpstr>Roadmap to completing A6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Management and a New Life of a Process</dc:title>
  <dc:creator>Microsoft Office User</dc:creator>
  <cp:lastModifiedBy>Microsoft Office User</cp:lastModifiedBy>
  <cp:revision>205</cp:revision>
  <dcterms:created xsi:type="dcterms:W3CDTF">2016-02-24T00:43:57Z</dcterms:created>
  <dcterms:modified xsi:type="dcterms:W3CDTF">2023-11-15T00:56:17Z</dcterms:modified>
</cp:coreProperties>
</file>