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42" r:id="rId4"/>
    <p:sldId id="332" r:id="rId5"/>
    <p:sldId id="333" r:id="rId6"/>
    <p:sldId id="334" r:id="rId7"/>
    <p:sldId id="305" r:id="rId8"/>
    <p:sldId id="312" r:id="rId9"/>
    <p:sldId id="338" r:id="rId10"/>
    <p:sldId id="339" r:id="rId11"/>
    <p:sldId id="341" r:id="rId12"/>
    <p:sldId id="340" r:id="rId13"/>
    <p:sldId id="344" r:id="rId14"/>
    <p:sldId id="343" r:id="rId15"/>
    <p:sldId id="345" r:id="rId16"/>
    <p:sldId id="346" r:id="rId17"/>
    <p:sldId id="348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1F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/>
    <p:restoredTop sz="86444"/>
  </p:normalViewPr>
  <p:slideViewPr>
    <p:cSldViewPr snapToGrid="0" snapToObjects="1">
      <p:cViewPr varScale="1">
        <p:scale>
          <a:sx n="100" d="100"/>
          <a:sy n="100" d="100"/>
        </p:scale>
        <p:origin x="720" y="168"/>
      </p:cViewPr>
      <p:guideLst/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Next: address translation. Don’t worry where the physical pages come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ensur</a:t>
            </a:r>
            <a:r>
              <a:rPr lang="en-US" baseline="0" dirty="0"/>
              <a:t>e you are not holding any locks in vm_fault?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Paging to disk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67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Pages can be in memory or on disk</a:t>
            </a:r>
          </a:p>
          <a:p>
            <a:r>
              <a:rPr lang="en-US" dirty="0"/>
              <a:t>Pages can come from disk or be created in memory</a:t>
            </a:r>
          </a:p>
          <a:p>
            <a:pPr lvl="1"/>
            <a:r>
              <a:rPr lang="en-US" dirty="0"/>
              <a:t>Pre-loading</a:t>
            </a:r>
          </a:p>
          <a:p>
            <a:pPr lvl="1"/>
            <a:r>
              <a:rPr lang="en-US" dirty="0"/>
              <a:t>Pre-paging</a:t>
            </a:r>
          </a:p>
          <a:p>
            <a:pPr lvl="1"/>
            <a:r>
              <a:rPr lang="en-US" dirty="0"/>
              <a:t>Demand-paging</a:t>
            </a:r>
          </a:p>
          <a:p>
            <a:r>
              <a:rPr lang="en-US" dirty="0"/>
              <a:t>When physical memory is scarce, pages can be written to disk or discarded</a:t>
            </a:r>
          </a:p>
          <a:p>
            <a:r>
              <a:rPr lang="en-US" dirty="0"/>
              <a:t>Which pages get evicted? </a:t>
            </a:r>
            <a:r>
              <a:rPr lang="mr-IN" dirty="0"/>
              <a:t>–</a:t>
            </a:r>
            <a:r>
              <a:rPr lang="en-US" dirty="0"/>
              <a:t> Page replacement policy / algorithm (covered in the video)</a:t>
            </a:r>
          </a:p>
        </p:txBody>
      </p:sp>
    </p:spTree>
    <p:extLst>
      <p:ext uri="{BB962C8B-B14F-4D97-AF65-F5344CB8AC3E}">
        <p14:creationId xmlns:p14="http://schemas.microsoft.com/office/powerpoint/2010/main" val="136055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Practical aspects of paging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page eviction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36174"/>
          <a:ext cx="2025770" cy="3703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409" y="1728765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5546" y="4145158"/>
            <a:ext cx="1748325" cy="2385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1" y="3593432"/>
            <a:ext cx="2016000" cy="39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94948" y="1776460"/>
            <a:ext cx="5924796" cy="138608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Locking and paging in OS161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Some pages are easier to evict than others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9843"/>
            <a:ext cx="11972544" cy="1325563"/>
          </a:xfrm>
        </p:spPr>
        <p:txBody>
          <a:bodyPr/>
          <a:lstStyle/>
          <a:p>
            <a:r>
              <a:rPr lang="en-US" dirty="0"/>
              <a:t>Who Evicts the Page? </a:t>
            </a:r>
            <a:br>
              <a:rPr lang="en-US" dirty="0"/>
            </a:br>
            <a:r>
              <a:rPr lang="en-US" sz="3200" dirty="0"/>
              <a:t>The user page fault scenario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862" y="2253449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917" y="2742495"/>
            <a:ext cx="1346205" cy="476193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vm_fault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50208" y="3688879"/>
            <a:ext cx="1632125" cy="9137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Oops, no memory!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1087" y="3837770"/>
            <a:ext cx="1631029" cy="464849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evict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2669" y="4407904"/>
            <a:ext cx="1631029" cy="634690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w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rite to swap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40112" y="4800600"/>
            <a:ext cx="1386586" cy="129403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Wait on I/O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86231" y="4145749"/>
            <a:ext cx="2009994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Walk over  the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coremap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to find a clean page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5375" y="3915762"/>
            <a:ext cx="2009994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spinlock the </a:t>
            </a:r>
            <a:r>
              <a:rPr lang="en-US" sz="1400" b="1" dirty="0" err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coremap</a:t>
            </a:r>
            <a:endParaRPr lang="en-US" sz="1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81806" y="5143491"/>
            <a:ext cx="1860135" cy="15690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Oops, can’t wait while holding the spinlock!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2770" y="2684588"/>
            <a:ext cx="3319272" cy="832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Is there a way that you can do I/O without holding the spinlock </a:t>
            </a:r>
            <a:r>
              <a:rPr lang="en-US" sz="1600" dirty="0" err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coremap</a:t>
            </a:r>
            <a:r>
              <a:rPr lang="en-US" sz="16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?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15862" y="2213473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862" y="1840539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424846" y="2130495"/>
            <a:ext cx="3856" cy="6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032330" y="1730970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sp>
        <p:nvSpPr>
          <p:cNvPr id="28" name="Oval 27"/>
          <p:cNvSpPr/>
          <p:nvPr/>
        </p:nvSpPr>
        <p:spPr>
          <a:xfrm>
            <a:off x="2524742" y="2126728"/>
            <a:ext cx="835915" cy="4894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fault!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87917" y="3232486"/>
            <a:ext cx="1672740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Page not in 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87917" y="3568700"/>
            <a:ext cx="2009994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Need a clean page </a:t>
            </a:r>
          </a:p>
        </p:txBody>
      </p:sp>
    </p:spTree>
    <p:extLst>
      <p:ext uri="{BB962C8B-B14F-4D97-AF65-F5344CB8AC3E}">
        <p14:creationId xmlns:p14="http://schemas.microsoft.com/office/powerpoint/2010/main" val="16914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3" grpId="0" animBg="1"/>
      <p:bldP spid="27" grpId="0" animBg="1"/>
      <p:bldP spid="28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9843"/>
            <a:ext cx="11704320" cy="1325563"/>
          </a:xfrm>
        </p:spPr>
        <p:txBody>
          <a:bodyPr/>
          <a:lstStyle/>
          <a:p>
            <a:r>
              <a:rPr lang="en-US" dirty="0"/>
              <a:t>Who Evicts the Page? The kernel scenario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976" y="2063611"/>
            <a:ext cx="1353660" cy="414414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foo()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976" y="1412622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917" y="2742495"/>
            <a:ext cx="1233437" cy="476193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kmalloc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5702" y="3483158"/>
            <a:ext cx="1631029" cy="464849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getppages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81397" y="3483158"/>
            <a:ext cx="1718565" cy="9137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Oops, no memory!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2902" y="3715582"/>
            <a:ext cx="1631029" cy="464849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evict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0870" y="4330502"/>
            <a:ext cx="1631029" cy="634690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w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rite to swap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40112" y="4800600"/>
            <a:ext cx="1386586" cy="129403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Wait on I/O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5702" y="4396897"/>
            <a:ext cx="2009994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Walk over the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coremap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4846" y="4166910"/>
            <a:ext cx="2009994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spinlock the </a:t>
            </a:r>
            <a:r>
              <a:rPr lang="en-US" sz="1400" b="1" dirty="0" err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coremap</a:t>
            </a:r>
            <a:endParaRPr lang="en-US" sz="1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81806" y="5143491"/>
            <a:ext cx="1860135" cy="15690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Oops, can’t </a:t>
            </a:r>
            <a:r>
              <a:rPr lang="en-US"/>
              <a:t>wait while </a:t>
            </a:r>
            <a:r>
              <a:rPr lang="en-US" dirty="0"/>
              <a:t>holding the spinlock!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7552" y="2433186"/>
            <a:ext cx="2009994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spinlock bar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338CA-7696-3F47-A28B-29565D38A004}"/>
              </a:ext>
            </a:extLst>
          </p:cNvPr>
          <p:cNvSpPr txBox="1"/>
          <p:nvPr/>
        </p:nvSpPr>
        <p:spPr>
          <a:xfrm>
            <a:off x="318449" y="5724756"/>
            <a:ext cx="2863220" cy="739754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1400" b="1" dirty="0" err="1">
                <a:latin typeface="Helvetica" charset="0"/>
                <a:ea typeface="Helvetica" charset="0"/>
                <a:cs typeface="Helvetica" charset="0"/>
              </a:rPr>
              <a:t>Coremap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: A table that keeps track of which physical pages are available and which are not.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47A245-3D66-4943-ABD7-4D316A9C92FC}"/>
              </a:ext>
            </a:extLst>
          </p:cNvPr>
          <p:cNvCxnSpPr>
            <a:cxnSpLocks/>
          </p:cNvCxnSpPr>
          <p:nvPr/>
        </p:nvCxnSpPr>
        <p:spPr>
          <a:xfrm flipV="1">
            <a:off x="1647795" y="4689112"/>
            <a:ext cx="1533874" cy="109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EB5706-0C0A-8940-8FCA-A12961E5CC2C}"/>
              </a:ext>
            </a:extLst>
          </p:cNvPr>
          <p:cNvSpPr txBox="1"/>
          <p:nvPr/>
        </p:nvSpPr>
        <p:spPr>
          <a:xfrm>
            <a:off x="406493" y="3524427"/>
            <a:ext cx="1211826" cy="7089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If </a:t>
            </a:r>
            <a:r>
              <a:rPr lang="en-US" sz="1000" b="1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kmalloc</a:t>
            </a:r>
            <a:r>
              <a:rPr lang="en-US" sz="10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 accesses the </a:t>
            </a:r>
            <a:r>
              <a:rPr lang="en-US" sz="1000" b="1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coremap</a:t>
            </a:r>
            <a:r>
              <a:rPr lang="en-US" sz="10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, can’t use a regular lock here</a:t>
            </a:r>
          </a:p>
        </p:txBody>
      </p:sp>
    </p:spTree>
    <p:extLst>
      <p:ext uri="{BB962C8B-B14F-4D97-AF65-F5344CB8AC3E}">
        <p14:creationId xmlns:p14="http://schemas.microsoft.com/office/powerpoint/2010/main" val="2899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2" grpId="0"/>
      <p:bldP spid="3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some pages easier to evict than others?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all pages need to be written to disk?</a:t>
            </a:r>
          </a:p>
          <a:p>
            <a:r>
              <a:rPr lang="en-US" dirty="0"/>
              <a:t>VM regions</a:t>
            </a:r>
          </a:p>
          <a:p>
            <a:pPr lvl="1"/>
            <a:r>
              <a:rPr lang="en-US" dirty="0"/>
              <a:t>Code pages</a:t>
            </a:r>
          </a:p>
          <a:p>
            <a:pPr lvl="1"/>
            <a:r>
              <a:rPr lang="en-US" dirty="0"/>
              <a:t>Static data pages</a:t>
            </a:r>
          </a:p>
          <a:p>
            <a:pPr lvl="1"/>
            <a:r>
              <a:rPr lang="en-US" dirty="0"/>
              <a:t>Stack pages</a:t>
            </a:r>
          </a:p>
          <a:p>
            <a:r>
              <a:rPr lang="en-US" dirty="0"/>
              <a:t>Dirty pages</a:t>
            </a:r>
          </a:p>
          <a:p>
            <a:r>
              <a:rPr lang="en-US" dirty="0"/>
              <a:t>Pages whose translations are</a:t>
            </a:r>
          </a:p>
          <a:p>
            <a:pPr lvl="1"/>
            <a:r>
              <a:rPr lang="en-US" dirty="0"/>
              <a:t>In TLB</a:t>
            </a:r>
          </a:p>
          <a:p>
            <a:pPr lvl="1"/>
            <a:r>
              <a:rPr lang="en-US" dirty="0"/>
              <a:t>Not in TLB</a:t>
            </a:r>
          </a:p>
        </p:txBody>
      </p:sp>
    </p:spTree>
    <p:extLst>
      <p:ext uri="{BB962C8B-B14F-4D97-AF65-F5344CB8AC3E}">
        <p14:creationId xmlns:p14="http://schemas.microsoft.com/office/powerpoint/2010/main" val="15339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7007" y="4665702"/>
            <a:ext cx="1748325" cy="2385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Invalidating a page in TLB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53" y="1485406"/>
            <a:ext cx="1167610" cy="9540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67463" y="1962450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4984" y="32876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0x7ffff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4984" y="29162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8680" y="29162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PFN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5808" y="2916220"/>
            <a:ext cx="79552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1336" y="2916220"/>
            <a:ext cx="84734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9504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115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451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5787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520" y="2916220"/>
            <a:ext cx="752856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2259979" y="2348498"/>
            <a:ext cx="10158" cy="462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78680" y="32876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0x56780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79" y="2579733"/>
            <a:ext cx="1616851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A valid TLB entry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6994" y="5034936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96994" y="4735164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8599" y="4437427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266" y="4165565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96994" y="6195529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96994" y="5895757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98599" y="5598020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95481" y="5293363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6542" y="6462909"/>
            <a:ext cx="2374232" cy="40120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305" y="5604796"/>
            <a:ext cx="833628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0x56780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04026" y="1227122"/>
            <a:ext cx="1963972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dirty="0">
                <a:latin typeface="Helvetica" charset="0"/>
                <a:ea typeface="Helvetica" charset="0"/>
                <a:cs typeface="Helvetica" charset="0"/>
              </a:rPr>
              <a:t>Process A</a:t>
            </a:r>
          </a:p>
        </p:txBody>
      </p:sp>
      <p:sp>
        <p:nvSpPr>
          <p:cNvPr id="8" name="Cross 7"/>
          <p:cNvSpPr/>
          <p:nvPr/>
        </p:nvSpPr>
        <p:spPr>
          <a:xfrm rot="2805721">
            <a:off x="3371532" y="2535397"/>
            <a:ext cx="919608" cy="940242"/>
          </a:xfrm>
          <a:prstGeom prst="plus">
            <a:avLst>
              <a:gd name="adj" fmla="val 396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52192" y="2083916"/>
            <a:ext cx="152648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Invalidate the </a:t>
            </a:r>
            <a:b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entry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0336" y="1378314"/>
            <a:ext cx="3924303" cy="1201419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As long as the entry is in the TLB, the process may use it to access the physical page. </a:t>
            </a:r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Must invalidate the TLB entry upon eviction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!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933" y="4158328"/>
            <a:ext cx="2270535" cy="23394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651 0.0007 0.01302 0.00255 0.01966 0.00232 C 0.02761 0.00186 0.03542 -0.00115 0.04336 -0.00231 C 0.05131 -0.00347 0.05912 -0.00393 0.06706 -0.00463 L 0.17761 0 C 0.19037 0.0007 0.203 0.00255 0.21576 0.00463 C 0.23815 0.00811 0.27539 0.01482 0.3 0.02107 C 0.31641 0.02524 0.31094 0.02477 0.325 0.03033 C 0.3293 0.03218 0.33373 0.03357 0.33815 0.03519 C 0.35091 0.03426 0.36368 0.03426 0.37631 0.03264 C 0.38256 0.03195 0.38854 0.0294 0.39479 0.02801 C 0.41693 0.02292 0.39753 0.02848 0.41446 0.02338 C 0.41797 0.02408 0.42162 0.02431 0.425 0.0257 C 0.42735 0.02662 0.42917 0.03033 0.43164 0.03033 C 0.43243 0.03033 0.43164 0.02732 0.43164 0.0257 L 0.43164 0.0257 L 0.43164 0.0257 " pathEditMode="relative" ptsTypes="AAAAAAAAAAAAAAAA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/>
      <p:bldP spid="53" grpId="0" animBg="1"/>
      <p:bldP spid="55" grpId="0"/>
      <p:bldP spid="56" grpId="0" animBg="1"/>
      <p:bldP spid="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7007" y="4665702"/>
            <a:ext cx="1748325" cy="2385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Invalidating a page in TLB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53" y="1485406"/>
            <a:ext cx="1167610" cy="9540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67463" y="1962450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4984" y="32876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0x7ffff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4984" y="29162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8680" y="29162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PFN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5808" y="2916220"/>
            <a:ext cx="79552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1336" y="2916220"/>
            <a:ext cx="84734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9504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115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451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57872" y="29162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520" y="2916220"/>
            <a:ext cx="752856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2259979" y="2348498"/>
            <a:ext cx="10158" cy="462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78680" y="32876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0x56780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79" y="2579733"/>
            <a:ext cx="1616851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A valid TLB entry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6994" y="5034936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96994" y="4735164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8599" y="4437427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266" y="4165565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96994" y="6195529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96994" y="5895757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98599" y="5598020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95481" y="5293363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6542" y="6462909"/>
            <a:ext cx="2374232" cy="40120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305" y="5604796"/>
            <a:ext cx="833628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0x56780</a:t>
            </a:r>
          </a:p>
        </p:txBody>
      </p:sp>
      <p:sp>
        <p:nvSpPr>
          <p:cNvPr id="8" name="Cross 7"/>
          <p:cNvSpPr/>
          <p:nvPr/>
        </p:nvSpPr>
        <p:spPr>
          <a:xfrm rot="2805721">
            <a:off x="3371532" y="2535397"/>
            <a:ext cx="919608" cy="940242"/>
          </a:xfrm>
          <a:prstGeom prst="plus">
            <a:avLst>
              <a:gd name="adj" fmla="val 396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52192" y="2083916"/>
            <a:ext cx="152648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Invalidate the </a:t>
            </a:r>
            <a:b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entry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933" y="4158328"/>
            <a:ext cx="2270535" cy="23394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265" y="1307490"/>
            <a:ext cx="1167610" cy="95408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9848875" y="1784534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3291" y="1810361"/>
            <a:ext cx="488627" cy="40120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sz="1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20757" y="1661748"/>
            <a:ext cx="488627" cy="40120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1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92535" y="24295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0x7ffff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2535" y="20581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056231" y="2058120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PFN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13359" y="2058120"/>
            <a:ext cx="79552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08887" y="2058120"/>
            <a:ext cx="84734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77055" y="20581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08703" y="20581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522063" y="20581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735423" y="2058120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967071" y="2058120"/>
            <a:ext cx="752856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056231" y="2429594"/>
            <a:ext cx="2020824" cy="32418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0x56780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332" y="3287694"/>
            <a:ext cx="3067738" cy="10167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NOT DONE!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Same entry could be living in another TLB!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17332" y="4838361"/>
            <a:ext cx="2881499" cy="138608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Solutions: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TLB Shootdown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Avoid this situation in the first place</a:t>
            </a:r>
          </a:p>
        </p:txBody>
      </p:sp>
    </p:spTree>
    <p:extLst>
      <p:ext uri="{BB962C8B-B14F-4D97-AF65-F5344CB8AC3E}">
        <p14:creationId xmlns:p14="http://schemas.microsoft.com/office/powerpoint/2010/main" val="10824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651 0.0007 0.01302 0.00255 0.01966 0.00232 C 0.02761 0.00186 0.03542 -0.00115 0.04336 -0.00231 C 0.05131 -0.00347 0.05912 -0.00393 0.06706 -0.00463 L 0.17761 0 C 0.19037 0.0007 0.203 0.00255 0.21576 0.00463 C 0.23815 0.00811 0.27539 0.01482 0.3 0.02107 C 0.31641 0.02524 0.31094 0.02477 0.325 0.03033 C 0.3293 0.03218 0.33373 0.03357 0.33815 0.03519 C 0.35091 0.03426 0.36368 0.03426 0.37631 0.03264 C 0.38256 0.03195 0.38854 0.0294 0.39479 0.02801 C 0.41693 0.02292 0.39753 0.02848 0.41446 0.02338 C 0.41797 0.02408 0.42162 0.02431 0.425 0.0257 C 0.42735 0.02662 0.42917 0.03033 0.43164 0.03033 C 0.43243 0.03033 0.43164 0.02732 0.43164 0.0257 L 0.43164 0.0257 L 0.43164 0.0257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animBg="1"/>
      <p:bldP spid="19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Concept</a:t>
            </a:r>
            <a:r>
              <a:rPr lang="en-US" dirty="0"/>
              <a:t>: write a RAM page to disk when memory is scarce. Bring it back when needed.</a:t>
            </a:r>
          </a:p>
          <a:p>
            <a:r>
              <a:rPr lang="en-US" b="1" dirty="0"/>
              <a:t>Choose the right eviction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Which pages won’t be needed soon? </a:t>
            </a:r>
          </a:p>
          <a:p>
            <a:pPr lvl="1"/>
            <a:r>
              <a:rPr lang="en-US" dirty="0"/>
              <a:t>Which pages are easier to evict?</a:t>
            </a:r>
          </a:p>
          <a:p>
            <a:r>
              <a:rPr lang="en-US" b="1" dirty="0"/>
              <a:t>Implementation challenges:</a:t>
            </a:r>
          </a:p>
          <a:p>
            <a:pPr lvl="1"/>
            <a:r>
              <a:rPr lang="en-US" dirty="0"/>
              <a:t>Don’t hold spinlocks while writing pages to disk</a:t>
            </a:r>
          </a:p>
          <a:p>
            <a:pPr lvl="1"/>
            <a:r>
              <a:rPr lang="en-US" dirty="0"/>
              <a:t>If the page you evict might be in another TLB, do a TLB </a:t>
            </a:r>
            <a:r>
              <a:rPr lang="en-US"/>
              <a:t>shootdown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621" y="28709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would you want to run a process if some of its virtual pages are not in physical memory?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Objective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needs to happen if your physical memory does not fit all the virtual pages you want to fit?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 of paging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21279" y="2329043"/>
          <a:ext cx="2025770" cy="3703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83409"/>
              </p:ext>
            </p:extLst>
          </p:nvPr>
        </p:nvGraphicFramePr>
        <p:xfrm>
          <a:off x="5083115" y="2329043"/>
          <a:ext cx="2025770" cy="184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960" y="1682712"/>
            <a:ext cx="248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VIRTUAL ADDRESSES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3796" y="1682711"/>
            <a:ext cx="248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PHYSICAL ADDRESSES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47049" y="3646628"/>
            <a:ext cx="1736066" cy="175532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47049" y="2911634"/>
            <a:ext cx="1736066" cy="138983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47049" y="2570673"/>
            <a:ext cx="1736066" cy="262242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347049" y="2497404"/>
            <a:ext cx="1736066" cy="293732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347049" y="3282572"/>
            <a:ext cx="1736066" cy="254888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01820" y="4353705"/>
            <a:ext cx="1748325" cy="23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page is not in physical memory, where can you find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3846095" cy="4609420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the program binary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swap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Just allocate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the kernel stack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49434" y="1567543"/>
            <a:ext cx="3557337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/>
              <a:t>All of these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 and 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1, 2 and 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1, 2 and 3</a:t>
            </a:r>
          </a:p>
        </p:txBody>
      </p:sp>
    </p:spTree>
    <p:extLst>
      <p:ext uri="{BB962C8B-B14F-4D97-AF65-F5344CB8AC3E}">
        <p14:creationId xmlns:p14="http://schemas.microsoft.com/office/powerpoint/2010/main" val="15844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599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Read the DUMBVM source code. Name all regions of the virtual address space whose data is materialized in physical memory before the program begins to run.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4776537" cy="34337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Global/static data (BSS)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3647"/>
            <a:ext cx="1494886" cy="141435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49797" y="2717061"/>
            <a:ext cx="4776537" cy="343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 and 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 and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1, 2 and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them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Evicting pages from 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3082"/>
              </p:ext>
            </p:extLst>
          </p:nvPr>
        </p:nvGraphicFramePr>
        <p:xfrm>
          <a:off x="838200" y="2136174"/>
          <a:ext cx="2025770" cy="3703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409" y="1728765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5546" y="4145158"/>
            <a:ext cx="1748325" cy="2385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1" y="3593432"/>
            <a:ext cx="2016000" cy="39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02576" y="1776460"/>
            <a:ext cx="5017167" cy="1816972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Where on disk do pages get written?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Do all pages need to be written?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Page Replacement Algorithms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8775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problem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36174"/>
          <a:ext cx="2025770" cy="3703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409" y="1728765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5546" y="4145158"/>
            <a:ext cx="1748325" cy="2385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1" y="3593432"/>
            <a:ext cx="2016000" cy="39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94948" y="1776460"/>
            <a:ext cx="5924796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Which of these pages to evict?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 p14:bounceEnd="50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4.375E-6 -7.40741E-7 C 0.00429 0.00069 0.00872 0.00162 0.01315 0.00231 C 0.02682 0.0037 0.06289 0.00602 0.075 0.00694 C 0.07799 0.00787 0.08359 0.00879 0.08672 0.01157 C 0.097 0.0206 0.08476 0.01273 0.09466 0.01852 C 0.10234 0.03217 0.09127 0.01319 0.1013 0.02801 C 0.10781 0.03773 0.10221 0.0331 0.10911 0.03727 C 0.11002 0.03889 0.11081 0.04074 0.11172 0.0419 C 0.11432 0.04537 0.11745 0.04745 0.11966 0.05139 C 0.12331 0.05764 0.12109 0.05532 0.1263 0.05833 C 0.12864 0.06273 0.12956 0.06481 0.13281 0.06759 C 0.13411 0.06875 0.13541 0.06921 0.13685 0.07014 C 0.14687 0.08796 0.13515 0.06921 0.14466 0.0794 C 0.1457 0.08055 0.14622 0.08287 0.14726 0.08403 C 0.14844 0.08542 0.15 0.08518 0.1513 0.08634 C 0.15403 0.08912 0.15651 0.09259 0.15911 0.09583 C 0.16041 0.09722 0.16159 0.09954 0.16315 0.10046 L 0.16706 0.10278 C 0.16953 0.10717 0.17031 0.10926 0.17357 0.11204 C 0.17487 0.11319 0.1763 0.11366 0.1776 0.11458 C 0.1789 0.1169 0.18008 0.11944 0.18151 0.12153 C 0.18398 0.125 0.18685 0.12778 0.18945 0.13079 C 0.19075 0.13241 0.19219 0.13356 0.19336 0.13542 C 0.19427 0.13704 0.19505 0.13889 0.19596 0.14028 C 0.19857 0.14352 0.20169 0.1456 0.2039 0.14954 C 0.20755 0.15602 0.20534 0.15347 0.21041 0.15648 C 0.21185 0.1581 0.21302 0.16018 0.21445 0.16134 C 0.21693 0.16319 0.22226 0.16597 0.22226 0.16597 C 0.22357 0.16759 0.22487 0.16944 0.2263 0.1706 C 0.22747 0.17176 0.22903 0.17176 0.23021 0.17292 C 0.23125 0.17407 0.23177 0.17662 0.23281 0.17754 C 0.23528 0.17986 0.23841 0.17963 0.24075 0.18217 L 0.2526 0.19629 C 0.2539 0.19792 0.25547 0.19907 0.25651 0.20092 L 0.26315 0.21273 C 0.26393 0.21435 0.26471 0.2162 0.26575 0.21736 C 0.26706 0.21898 0.26849 0.22037 0.26966 0.22199 C 0.27331 0.22731 0.27083 0.22662 0.27357 0.22662 L 0.27357 0.22662 " pathEditMode="relative" ptsTypes="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46800" rIns="0" rtlCol="0">
        <a:spAutoFit/>
      </a:bodyPr>
      <a:lstStyle>
        <a:defPPr algn="ctr">
          <a:defRPr sz="140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PEN-331" id="{A0EEB381-AB39-2949-A31A-D820F3844237}" vid="{B76AF02D-3FAF-4545-B767-941DFF39F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93208</TotalTime>
  <Words>699</Words>
  <Application>Microsoft Macintosh PowerPoint</Application>
  <PresentationFormat>Widescreen</PresentationFormat>
  <Paragraphs>167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</vt:lpstr>
      <vt:lpstr>Helvetica</vt:lpstr>
      <vt:lpstr>Helvetica Neue</vt:lpstr>
      <vt:lpstr>Office Theme</vt:lpstr>
      <vt:lpstr>Paging to disk</vt:lpstr>
      <vt:lpstr>Why would you want to run a process if some of its virtual pages are not in physical memory? </vt:lpstr>
      <vt:lpstr>Objective</vt:lpstr>
      <vt:lpstr>New view of paging</vt:lpstr>
      <vt:lpstr>If the page is not in physical memory, where can you find it? </vt:lpstr>
      <vt:lpstr>Read the DUMBVM source code. Name all regions of the virtual address space whose data is materialized in physical memory before the program begins to run.</vt:lpstr>
      <vt:lpstr>Evicting pages from RAM</vt:lpstr>
      <vt:lpstr>Page Replacement Algorithms</vt:lpstr>
      <vt:lpstr>Page replacement problem</vt:lpstr>
      <vt:lpstr>Conceptual summary</vt:lpstr>
      <vt:lpstr>Practical aspects of paging</vt:lpstr>
      <vt:lpstr>Practical aspects of page eviction</vt:lpstr>
      <vt:lpstr>Who Evicts the Page?  The user page fault scenario </vt:lpstr>
      <vt:lpstr>Who Evicts the Page? The kernel scenario </vt:lpstr>
      <vt:lpstr>Are some pages easier to evict than others? </vt:lpstr>
      <vt:lpstr>Invalidating a page in TLB</vt:lpstr>
      <vt:lpstr>Invalidating a page in TLB</vt:lpstr>
      <vt:lpstr>Summary of paging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Management and a New Life of a Process</dc:title>
  <dc:creator>Microsoft Office User</dc:creator>
  <cp:lastModifiedBy>Microsoft Office User</cp:lastModifiedBy>
  <cp:revision>211</cp:revision>
  <dcterms:created xsi:type="dcterms:W3CDTF">2016-02-24T00:43:57Z</dcterms:created>
  <dcterms:modified xsi:type="dcterms:W3CDTF">2023-11-17T21:50:12Z</dcterms:modified>
</cp:coreProperties>
</file>