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76" r:id="rId4"/>
    <p:sldId id="293" r:id="rId5"/>
    <p:sldId id="294" r:id="rId6"/>
    <p:sldId id="259" r:id="rId7"/>
    <p:sldId id="278" r:id="rId8"/>
    <p:sldId id="277" r:id="rId9"/>
    <p:sldId id="330" r:id="rId10"/>
    <p:sldId id="333" r:id="rId11"/>
    <p:sldId id="296" r:id="rId12"/>
    <p:sldId id="280" r:id="rId13"/>
    <p:sldId id="264" r:id="rId14"/>
    <p:sldId id="287" r:id="rId15"/>
    <p:sldId id="292" r:id="rId16"/>
    <p:sldId id="335" r:id="rId17"/>
    <p:sldId id="336" r:id="rId18"/>
    <p:sldId id="291" r:id="rId19"/>
    <p:sldId id="286" r:id="rId20"/>
    <p:sldId id="295" r:id="rId21"/>
    <p:sldId id="284" r:id="rId22"/>
    <p:sldId id="290" r:id="rId23"/>
    <p:sldId id="283" r:id="rId24"/>
    <p:sldId id="297" r:id="rId25"/>
    <p:sldId id="298" r:id="rId26"/>
    <p:sldId id="299" r:id="rId27"/>
    <p:sldId id="300" r:id="rId28"/>
    <p:sldId id="301" r:id="rId29"/>
    <p:sldId id="306" r:id="rId30"/>
    <p:sldId id="304" r:id="rId31"/>
    <p:sldId id="305" r:id="rId32"/>
    <p:sldId id="307" r:id="rId33"/>
    <p:sldId id="308" r:id="rId34"/>
    <p:sldId id="309" r:id="rId35"/>
    <p:sldId id="339" r:id="rId36"/>
    <p:sldId id="310" r:id="rId37"/>
    <p:sldId id="314" r:id="rId38"/>
    <p:sldId id="312" r:id="rId39"/>
    <p:sldId id="313" r:id="rId40"/>
    <p:sldId id="317" r:id="rId41"/>
    <p:sldId id="331" r:id="rId42"/>
    <p:sldId id="321" r:id="rId43"/>
    <p:sldId id="322" r:id="rId44"/>
    <p:sldId id="323" r:id="rId45"/>
    <p:sldId id="324" r:id="rId46"/>
    <p:sldId id="328" r:id="rId47"/>
    <p:sldId id="334" r:id="rId48"/>
    <p:sldId id="320" r:id="rId49"/>
    <p:sldId id="340" r:id="rId50"/>
    <p:sldId id="341" r:id="rId51"/>
    <p:sldId id="332" r:id="rId52"/>
    <p:sldId id="316" r:id="rId53"/>
    <p:sldId id="325" r:id="rId54"/>
    <p:sldId id="326" r:id="rId55"/>
    <p:sldId id="315" r:id="rId56"/>
    <p:sldId id="318" r:id="rId57"/>
    <p:sldId id="274" r:id="rId58"/>
    <p:sldId id="343" r:id="rId59"/>
    <p:sldId id="273" r:id="rId60"/>
    <p:sldId id="342" r:id="rId61"/>
    <p:sldId id="337" r:id="rId62"/>
    <p:sldId id="338" r:id="rId63"/>
    <p:sldId id="319" r:id="rId64"/>
    <p:sldId id="282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88"/>
    <p:restoredTop sz="86411"/>
  </p:normalViewPr>
  <p:slideViewPr>
    <p:cSldViewPr snapToGrid="0" snapToObjects="1">
      <p:cViewPr>
        <p:scale>
          <a:sx n="76" d="100"/>
          <a:sy n="76" d="100"/>
        </p:scale>
        <p:origin x="-128" y="6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sasha/Documents/UBC-home/Misc-work/WiredTiger/Invoices/invoic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sasha/Documents/UBC-home/Misc-work/WiredTiger/Invoices/invoic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sasha/Documents/UBC-home/Misc-work/WiredTiger/Invoices/invoic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sasha/Documents/UBC-home/Misc-work/WiredTiger/Invoices/invoic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Users/sasha/Documents/UBC-home/Misc-work/WiredTiger/Invoices/invoi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'PM-presentation-charts'!$A$7</c:f>
              <c:strCache>
                <c:ptCount val="1"/>
                <c:pt idx="0">
                  <c:v>Ext4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'PM-presentation-charts'!$B$6:$F$6</c:f>
              <c:strCache>
                <c:ptCount val="5"/>
                <c:pt idx="0">
                  <c:v>Read-4K</c:v>
                </c:pt>
                <c:pt idx="1">
                  <c:v>Write-4K</c:v>
                </c:pt>
                <c:pt idx="2">
                  <c:v>Append-4K</c:v>
                </c:pt>
                <c:pt idx="3">
                  <c:v>Write-512B</c:v>
                </c:pt>
                <c:pt idx="4">
                  <c:v>Create</c:v>
                </c:pt>
              </c:strCache>
            </c:strRef>
          </c:cat>
          <c:val>
            <c:numRef>
              <c:f>'PM-presentation-charts'!$B$7:$F$7</c:f>
              <c:numCache>
                <c:formatCode>General</c:formatCode>
                <c:ptCount val="5"/>
                <c:pt idx="0">
                  <c:v>0.852</c:v>
                </c:pt>
                <c:pt idx="1">
                  <c:v>3.907</c:v>
                </c:pt>
                <c:pt idx="2">
                  <c:v>4.746</c:v>
                </c:pt>
                <c:pt idx="3">
                  <c:v>1.378</c:v>
                </c:pt>
                <c:pt idx="4">
                  <c:v>16.554</c:v>
                </c:pt>
              </c:numCache>
            </c:numRef>
          </c:val>
        </c:ser>
        <c:ser>
          <c:idx val="1"/>
          <c:order val="1"/>
          <c:tx>
            <c:strRef>
              <c:f>'PM-presentation-charts'!$A$8</c:f>
              <c:strCache>
                <c:ptCount val="1"/>
                <c:pt idx="0">
                  <c:v>Ext4-DAX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'PM-presentation-charts'!$B$6:$F$6</c:f>
              <c:strCache>
                <c:ptCount val="5"/>
                <c:pt idx="0">
                  <c:v>Read-4K</c:v>
                </c:pt>
                <c:pt idx="1">
                  <c:v>Write-4K</c:v>
                </c:pt>
                <c:pt idx="2">
                  <c:v>Append-4K</c:v>
                </c:pt>
                <c:pt idx="3">
                  <c:v>Write-512B</c:v>
                </c:pt>
                <c:pt idx="4">
                  <c:v>Create</c:v>
                </c:pt>
              </c:strCache>
            </c:strRef>
          </c:cat>
          <c:val>
            <c:numRef>
              <c:f>'PM-presentation-charts'!$B$8:$F$8</c:f>
              <c:numCache>
                <c:formatCode>General</c:formatCode>
                <c:ptCount val="5"/>
                <c:pt idx="0">
                  <c:v>1.632</c:v>
                </c:pt>
                <c:pt idx="1">
                  <c:v>1.97</c:v>
                </c:pt>
                <c:pt idx="2">
                  <c:v>8.604</c:v>
                </c:pt>
                <c:pt idx="3">
                  <c:v>1.039</c:v>
                </c:pt>
                <c:pt idx="4">
                  <c:v>15.301</c:v>
                </c:pt>
              </c:numCache>
            </c:numRef>
          </c:val>
        </c:ser>
        <c:ser>
          <c:idx val="2"/>
          <c:order val="2"/>
          <c:tx>
            <c:strRef>
              <c:f>'PM-presentation-charts'!$A$9</c:f>
              <c:strCache>
                <c:ptCount val="1"/>
                <c:pt idx="0">
                  <c:v>NOVA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'PM-presentation-charts'!$B$6:$F$6</c:f>
              <c:strCache>
                <c:ptCount val="5"/>
                <c:pt idx="0">
                  <c:v>Read-4K</c:v>
                </c:pt>
                <c:pt idx="1">
                  <c:v>Write-4K</c:v>
                </c:pt>
                <c:pt idx="2">
                  <c:v>Append-4K</c:v>
                </c:pt>
                <c:pt idx="3">
                  <c:v>Write-512B</c:v>
                </c:pt>
                <c:pt idx="4">
                  <c:v>Create</c:v>
                </c:pt>
              </c:strCache>
            </c:strRef>
          </c:cat>
          <c:val>
            <c:numRef>
              <c:f>'PM-presentation-charts'!$B$9:$F$9</c:f>
              <c:numCache>
                <c:formatCode>General</c:formatCode>
                <c:ptCount val="5"/>
                <c:pt idx="0">
                  <c:v>1.396</c:v>
                </c:pt>
                <c:pt idx="1">
                  <c:v>4.506</c:v>
                </c:pt>
                <c:pt idx="2">
                  <c:v>3.146</c:v>
                </c:pt>
                <c:pt idx="3">
                  <c:v>5.191</c:v>
                </c:pt>
                <c:pt idx="4">
                  <c:v>10.831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096512"/>
        <c:axId val="1250628416"/>
      </c:barChart>
      <c:scatterChart>
        <c:scatterStyle val="lineMarker"/>
        <c:varyColors val="0"/>
        <c:ser>
          <c:idx val="3"/>
          <c:order val="3"/>
          <c:tx>
            <c:strRef>
              <c:f>'PM-presentation-charts'!$A$10</c:f>
              <c:strCache>
                <c:ptCount val="1"/>
                <c:pt idx="0">
                  <c:v>Ext4-SSD-Optane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10"/>
            <c:spPr>
              <a:noFill/>
              <a:ln w="22225">
                <a:solidFill>
                  <a:srgbClr val="C00000"/>
                </a:solidFill>
              </a:ln>
              <a:effectLst/>
            </c:spPr>
          </c:marker>
          <c:xVal>
            <c:strRef>
              <c:f>'PM-presentation-charts'!$B$6:$F$6</c:f>
              <c:strCache>
                <c:ptCount val="5"/>
                <c:pt idx="0">
                  <c:v>Read-4K</c:v>
                </c:pt>
                <c:pt idx="1">
                  <c:v>Write-4K</c:v>
                </c:pt>
                <c:pt idx="2">
                  <c:v>Append-4K</c:v>
                </c:pt>
                <c:pt idx="3">
                  <c:v>Write-512B</c:v>
                </c:pt>
                <c:pt idx="4">
                  <c:v>Create</c:v>
                </c:pt>
              </c:strCache>
            </c:strRef>
          </c:xVal>
          <c:yVal>
            <c:numRef>
              <c:f>'PM-presentation-charts'!$B$10:$F$10</c:f>
              <c:numCache>
                <c:formatCode>General</c:formatCode>
                <c:ptCount val="5"/>
                <c:pt idx="0">
                  <c:v>0.853</c:v>
                </c:pt>
                <c:pt idx="1">
                  <c:v>4.313</c:v>
                </c:pt>
                <c:pt idx="2">
                  <c:v>5.326</c:v>
                </c:pt>
                <c:pt idx="3">
                  <c:v>1.368</c:v>
                </c:pt>
                <c:pt idx="4">
                  <c:v>15.257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0633504"/>
        <c:axId val="1250631184"/>
      </c:scatterChart>
      <c:catAx>
        <c:axId val="124109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28416"/>
        <c:crosses val="autoZero"/>
        <c:auto val="1"/>
        <c:lblAlgn val="ctr"/>
        <c:lblOffset val="100"/>
        <c:noMultiLvlLbl val="0"/>
      </c:catAx>
      <c:valAx>
        <c:axId val="12506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microseconds</a:t>
                </a:r>
              </a:p>
            </c:rich>
          </c:tx>
          <c:layout>
            <c:manualLayout>
              <c:xMode val="edge"/>
              <c:yMode val="edge"/>
              <c:x val="0.0222222222222222"/>
              <c:y val="0.3171172353455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096512"/>
        <c:crosses val="autoZero"/>
        <c:crossBetween val="between"/>
      </c:valAx>
      <c:valAx>
        <c:axId val="1250631184"/>
        <c:scaling>
          <c:orientation val="minMax"/>
        </c:scaling>
        <c:delete val="1"/>
        <c:axPos val="r"/>
        <c:majorTickMark val="out"/>
        <c:minorTickMark val="none"/>
        <c:tickLblPos val="nextTo"/>
        <c:crossAx val="1250633504"/>
        <c:crosses val="max"/>
        <c:crossBetween val="midCat"/>
      </c:valAx>
      <c:valAx>
        <c:axId val="1250633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0631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620562581192"/>
          <c:y val="0.0716905331152945"/>
          <c:w val="0.798608393647764"/>
          <c:h val="0.556354143417541"/>
        </c:manualLayout>
      </c:layout>
      <c:lineChart>
        <c:grouping val="standard"/>
        <c:varyColors val="0"/>
        <c:ser>
          <c:idx val="0"/>
          <c:order val="0"/>
          <c:tx>
            <c:strRef>
              <c:f>'PM-presentation-charts'!$B$15</c:f>
              <c:strCache>
                <c:ptCount val="1"/>
                <c:pt idx="0">
                  <c:v>PM-Optane-Ext4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'PM-presentation-charts'!$A$16:$A$20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'PM-presentation-charts'!$B$16:$B$20</c:f>
              <c:numCache>
                <c:formatCode>0.00</c:formatCode>
                <c:ptCount val="5"/>
                <c:pt idx="0">
                  <c:v>1.1552734375</c:v>
                </c:pt>
                <c:pt idx="1">
                  <c:v>1.958984375</c:v>
                </c:pt>
                <c:pt idx="2">
                  <c:v>3.91015625</c:v>
                </c:pt>
                <c:pt idx="3">
                  <c:v>6.424804687499999</c:v>
                </c:pt>
                <c:pt idx="4">
                  <c:v>9.146484375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'PM-presentation-charts'!$C$15</c:f>
              <c:strCache>
                <c:ptCount val="1"/>
                <c:pt idx="0">
                  <c:v>PM-Optane-Ext4-DAX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'PM-presentation-charts'!$A$16:$A$20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'PM-presentation-charts'!$C$16:$C$20</c:f>
              <c:numCache>
                <c:formatCode>0.00</c:formatCode>
                <c:ptCount val="5"/>
                <c:pt idx="0">
                  <c:v>1.625</c:v>
                </c:pt>
                <c:pt idx="1">
                  <c:v>2.882812499999999</c:v>
                </c:pt>
                <c:pt idx="2">
                  <c:v>5.4873046875</c:v>
                </c:pt>
                <c:pt idx="3">
                  <c:v>9.337890625</c:v>
                </c:pt>
                <c:pt idx="4">
                  <c:v>11.2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'PM-presentation-charts'!$D$15</c:f>
              <c:strCache>
                <c:ptCount val="1"/>
                <c:pt idx="0">
                  <c:v>PM-Optane-NOVA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numRef>
              <c:f>'PM-presentation-charts'!$A$16:$A$20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'PM-presentation-charts'!$D$16:$D$20</c:f>
              <c:numCache>
                <c:formatCode>0.00</c:formatCode>
                <c:ptCount val="5"/>
                <c:pt idx="0">
                  <c:v>1.5947265625</c:v>
                </c:pt>
                <c:pt idx="1">
                  <c:v>3.1083984375</c:v>
                </c:pt>
                <c:pt idx="2">
                  <c:v>5.4970703125</c:v>
                </c:pt>
                <c:pt idx="3">
                  <c:v>9.91</c:v>
                </c:pt>
                <c:pt idx="4">
                  <c:v>16.8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'PM-presentation-charts'!$E$15</c:f>
              <c:strCache>
                <c:ptCount val="1"/>
                <c:pt idx="0">
                  <c:v>SSD-Optane-Ext4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tar"/>
            <c:size val="4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'PM-presentation-charts'!$A$16:$A$20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'PM-presentation-charts'!$E$16:$E$20</c:f>
              <c:numCache>
                <c:formatCode>0.00</c:formatCode>
                <c:ptCount val="5"/>
                <c:pt idx="0">
                  <c:v>0.2880859375</c:v>
                </c:pt>
                <c:pt idx="1">
                  <c:v>0.5615234375</c:v>
                </c:pt>
                <c:pt idx="2">
                  <c:v>1.0263671875</c:v>
                </c:pt>
                <c:pt idx="3">
                  <c:v>1.7685546875</c:v>
                </c:pt>
                <c:pt idx="4">
                  <c:v>2.251953125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0831904"/>
        <c:axId val="1241107776"/>
      </c:lineChart>
      <c:catAx>
        <c:axId val="124083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1107776"/>
        <c:crosses val="autoZero"/>
        <c:auto val="1"/>
        <c:lblAlgn val="ctr"/>
        <c:lblOffset val="100"/>
        <c:noMultiLvlLbl val="0"/>
      </c:catAx>
      <c:valAx>
        <c:axId val="1241107776"/>
        <c:scaling>
          <c:orientation val="minMax"/>
          <c:max val="3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Bandwidth (GB/s)</a:t>
                </a:r>
              </a:p>
            </c:rich>
          </c:tx>
          <c:layout>
            <c:manualLayout>
              <c:xMode val="edge"/>
              <c:yMode val="edge"/>
              <c:x val="0.0168350168350168"/>
              <c:y val="0.195774209992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83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'PM-presentation-charts'!$B$24</c:f>
              <c:strCache>
                <c:ptCount val="1"/>
                <c:pt idx="0">
                  <c:v>PM-Optane-Ext4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'PM-presentation-charts'!$A$25:$A$29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'PM-presentation-charts'!$B$25:$B$29</c:f>
              <c:numCache>
                <c:formatCode>0.00</c:formatCode>
                <c:ptCount val="5"/>
                <c:pt idx="0">
                  <c:v>1.3251953125</c:v>
                </c:pt>
                <c:pt idx="1">
                  <c:v>2.4990234375</c:v>
                </c:pt>
                <c:pt idx="2">
                  <c:v>4.623046874999999</c:v>
                </c:pt>
                <c:pt idx="3">
                  <c:v>7.507812499999999</c:v>
                </c:pt>
                <c:pt idx="4">
                  <c:v>9.1591796875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'PM-presentation-charts'!$C$24</c:f>
              <c:strCache>
                <c:ptCount val="1"/>
                <c:pt idx="0">
                  <c:v>PM-Optane-Ext4-DAX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'PM-presentation-charts'!$A$25:$A$29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'PM-presentation-charts'!$C$25:$C$29</c:f>
              <c:numCache>
                <c:formatCode>0.00</c:formatCode>
                <c:ptCount val="5"/>
                <c:pt idx="0">
                  <c:v>1.8984375</c:v>
                </c:pt>
                <c:pt idx="1">
                  <c:v>3.3671875</c:v>
                </c:pt>
                <c:pt idx="2">
                  <c:v>6.6533203125</c:v>
                </c:pt>
                <c:pt idx="3">
                  <c:v>10.8</c:v>
                </c:pt>
                <c:pt idx="4">
                  <c:v>11.2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'PM-presentation-charts'!$D$24</c:f>
              <c:strCache>
                <c:ptCount val="1"/>
                <c:pt idx="0">
                  <c:v>PM-Optane-NOVA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numRef>
              <c:f>'PM-presentation-charts'!$A$25:$A$29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'PM-presentation-charts'!$D$25:$D$29</c:f>
              <c:numCache>
                <c:formatCode>0.00</c:formatCode>
                <c:ptCount val="5"/>
                <c:pt idx="0">
                  <c:v>2.05859375</c:v>
                </c:pt>
                <c:pt idx="1">
                  <c:v>4.454101562499999</c:v>
                </c:pt>
                <c:pt idx="2">
                  <c:v>8.6162109375</c:v>
                </c:pt>
                <c:pt idx="3">
                  <c:v>15.9</c:v>
                </c:pt>
                <c:pt idx="4">
                  <c:v>28.2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'PM-presentation-charts'!$E$24</c:f>
              <c:strCache>
                <c:ptCount val="1"/>
                <c:pt idx="0">
                  <c:v>SSD-Optane-Ext4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'PM-presentation-charts'!$A$25:$A$29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'PM-presentation-charts'!$E$25:$E$29</c:f>
              <c:numCache>
                <c:formatCode>0.00</c:formatCode>
                <c:ptCount val="5"/>
                <c:pt idx="0">
                  <c:v>2.0380859375</c:v>
                </c:pt>
                <c:pt idx="1">
                  <c:v>2.265625</c:v>
                </c:pt>
                <c:pt idx="2">
                  <c:v>2.3515625</c:v>
                </c:pt>
                <c:pt idx="3">
                  <c:v>2.4443359375</c:v>
                </c:pt>
                <c:pt idx="4">
                  <c:v>2.505859375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648640"/>
        <c:axId val="1198390672"/>
      </c:lineChart>
      <c:catAx>
        <c:axId val="125064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8390672"/>
        <c:crosses val="autoZero"/>
        <c:auto val="1"/>
        <c:lblAlgn val="ctr"/>
        <c:lblOffset val="100"/>
        <c:noMultiLvlLbl val="0"/>
      </c:catAx>
      <c:valAx>
        <c:axId val="119839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Bandwidth (GB/s)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259671186934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4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'PM-presentation-charts'!$B$33</c:f>
              <c:strCache>
                <c:ptCount val="1"/>
                <c:pt idx="0">
                  <c:v>PM-Optane-Ext4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'PM-presentation-charts'!$A$34:$A$38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'PM-presentation-charts'!$B$34:$B$38</c:f>
              <c:numCache>
                <c:formatCode>0.00</c:formatCode>
                <c:ptCount val="5"/>
                <c:pt idx="0">
                  <c:v>0.3681640625</c:v>
                </c:pt>
                <c:pt idx="1">
                  <c:v>0.64453125</c:v>
                </c:pt>
                <c:pt idx="2">
                  <c:v>1.0849609375</c:v>
                </c:pt>
                <c:pt idx="3">
                  <c:v>1.560546875</c:v>
                </c:pt>
                <c:pt idx="4">
                  <c:v>1.59375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'PM-presentation-charts'!$C$33</c:f>
              <c:strCache>
                <c:ptCount val="1"/>
                <c:pt idx="0">
                  <c:v>PM-Optane-Ext4-DAX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'PM-presentation-charts'!$A$34:$A$38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'PM-presentation-charts'!$C$34:$C$38</c:f>
              <c:numCache>
                <c:formatCode>0.00</c:formatCode>
                <c:ptCount val="5"/>
                <c:pt idx="0">
                  <c:v>0.8271484375</c:v>
                </c:pt>
                <c:pt idx="1">
                  <c:v>1.43359375</c:v>
                </c:pt>
                <c:pt idx="2">
                  <c:v>2.015625</c:v>
                </c:pt>
                <c:pt idx="3">
                  <c:v>2.5009765625</c:v>
                </c:pt>
                <c:pt idx="4">
                  <c:v>2.0400390625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'PM-presentation-charts'!$D$33</c:f>
              <c:strCache>
                <c:ptCount val="1"/>
                <c:pt idx="0">
                  <c:v>PM-Optane-NOVA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numRef>
              <c:f>'PM-presentation-charts'!$A$34:$A$38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'PM-presentation-charts'!$D$34:$D$38</c:f>
              <c:numCache>
                <c:formatCode>0.00</c:formatCode>
                <c:ptCount val="5"/>
                <c:pt idx="0">
                  <c:v>0.7373046875</c:v>
                </c:pt>
                <c:pt idx="1">
                  <c:v>1.416015625</c:v>
                </c:pt>
                <c:pt idx="2">
                  <c:v>2.5673828125</c:v>
                </c:pt>
                <c:pt idx="3">
                  <c:v>4.435546875</c:v>
                </c:pt>
                <c:pt idx="4">
                  <c:v>6.126953125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'PM-presentation-charts'!$E$33</c:f>
              <c:strCache>
                <c:ptCount val="1"/>
                <c:pt idx="0">
                  <c:v>SSD-Optane-Ext4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'PM-presentation-charts'!$A$34:$A$38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'PM-presentation-charts'!$E$34:$E$38</c:f>
              <c:numCache>
                <c:formatCode>0.00</c:formatCode>
                <c:ptCount val="5"/>
                <c:pt idx="0">
                  <c:v>0.1591796875</c:v>
                </c:pt>
                <c:pt idx="1">
                  <c:v>0.244140625</c:v>
                </c:pt>
                <c:pt idx="2">
                  <c:v>0.447265625</c:v>
                </c:pt>
                <c:pt idx="3">
                  <c:v>0.66015625</c:v>
                </c:pt>
                <c:pt idx="4">
                  <c:v>0.619140625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7422576"/>
        <c:axId val="1197425136"/>
      </c:lineChart>
      <c:catAx>
        <c:axId val="119742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7425136"/>
        <c:crosses val="autoZero"/>
        <c:auto val="1"/>
        <c:lblAlgn val="ctr"/>
        <c:lblOffset val="100"/>
        <c:noMultiLvlLbl val="0"/>
      </c:catAx>
      <c:valAx>
        <c:axId val="1197425136"/>
        <c:scaling>
          <c:orientation val="minMax"/>
          <c:max val="1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Bandwidth</a:t>
                </a:r>
                <a:r>
                  <a:rPr lang="en-US" sz="1100" baseline="0"/>
                  <a:t> (GB/s)</a:t>
                </a:r>
                <a:endParaRPr lang="en-US" sz="1100"/>
              </a:p>
            </c:rich>
          </c:tx>
          <c:layout>
            <c:manualLayout>
              <c:xMode val="edge"/>
              <c:yMode val="edge"/>
              <c:x val="0.0244230769230769"/>
              <c:y val="0.169502777777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742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'PM-presentation-charts'!$B$42</c:f>
              <c:strCache>
                <c:ptCount val="1"/>
                <c:pt idx="0">
                  <c:v>PM-Optane-Ext4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'PM-presentation-charts'!$A$43:$A$47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'PM-presentation-charts'!$B$43:$B$47</c:f>
              <c:numCache>
                <c:formatCode>0.00</c:formatCode>
                <c:ptCount val="5"/>
                <c:pt idx="0">
                  <c:v>0.2998046875</c:v>
                </c:pt>
                <c:pt idx="1">
                  <c:v>0.5380859375</c:v>
                </c:pt>
                <c:pt idx="2">
                  <c:v>0.8642578125</c:v>
                </c:pt>
                <c:pt idx="3">
                  <c:v>0.9921875</c:v>
                </c:pt>
                <c:pt idx="4">
                  <c:v>0.2412109375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'PM-presentation-charts'!$C$42</c:f>
              <c:strCache>
                <c:ptCount val="1"/>
                <c:pt idx="0">
                  <c:v>PM-Optane-Ext4-DAX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'PM-presentation-charts'!$A$43:$A$47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'PM-presentation-charts'!$C$43:$C$47</c:f>
              <c:numCache>
                <c:formatCode>0.00</c:formatCode>
                <c:ptCount val="5"/>
                <c:pt idx="0">
                  <c:v>0.76953125</c:v>
                </c:pt>
                <c:pt idx="1">
                  <c:v>1.314453125</c:v>
                </c:pt>
                <c:pt idx="2">
                  <c:v>1.732421875</c:v>
                </c:pt>
                <c:pt idx="3">
                  <c:v>1.611328125</c:v>
                </c:pt>
                <c:pt idx="4">
                  <c:v>0.2548828125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'PM-presentation-charts'!$D$42</c:f>
              <c:strCache>
                <c:ptCount val="1"/>
                <c:pt idx="0">
                  <c:v>PM-Optane-NOVA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numRef>
              <c:f>'PM-presentation-charts'!$A$43:$A$47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'PM-presentation-charts'!$D$43:$D$47</c:f>
              <c:numCache>
                <c:formatCode>0.00</c:formatCode>
                <c:ptCount val="5"/>
                <c:pt idx="0">
                  <c:v>0.7451171875</c:v>
                </c:pt>
                <c:pt idx="1">
                  <c:v>1.51953125</c:v>
                </c:pt>
                <c:pt idx="2">
                  <c:v>2.7841796875</c:v>
                </c:pt>
                <c:pt idx="3">
                  <c:v>5.2451171875</c:v>
                </c:pt>
                <c:pt idx="4">
                  <c:v>8.845703125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'PM-presentation-charts'!$E$42</c:f>
              <c:strCache>
                <c:ptCount val="1"/>
                <c:pt idx="0">
                  <c:v>SSD-Optane-Ext4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'PM-presentation-charts'!$A$43:$A$47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</c:numCache>
            </c:numRef>
          </c:cat>
          <c:val>
            <c:numRef>
              <c:f>'PM-presentation-charts'!$E$43:$E$47</c:f>
              <c:numCache>
                <c:formatCode>0.00</c:formatCode>
                <c:ptCount val="5"/>
                <c:pt idx="0">
                  <c:v>0.119140625</c:v>
                </c:pt>
                <c:pt idx="1">
                  <c:v>0.2138671875</c:v>
                </c:pt>
                <c:pt idx="2">
                  <c:v>0.33984375</c:v>
                </c:pt>
                <c:pt idx="3">
                  <c:v>0.3759765625</c:v>
                </c:pt>
                <c:pt idx="4">
                  <c:v>0.216796875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953904"/>
        <c:axId val="1250956896"/>
      </c:lineChart>
      <c:catAx>
        <c:axId val="125095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956896"/>
        <c:crosses val="autoZero"/>
        <c:auto val="1"/>
        <c:lblAlgn val="ctr"/>
        <c:lblOffset val="100"/>
        <c:noMultiLvlLbl val="0"/>
      </c:catAx>
      <c:valAx>
        <c:axId val="125095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Bandwidth</a:t>
                </a:r>
                <a:r>
                  <a:rPr lang="en-US" sz="1100" baseline="0"/>
                  <a:t> (GB/s)</a:t>
                </a:r>
                <a:endParaRPr lang="en-US" sz="11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95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39A9D-7662-5F4A-BD7B-DF59E94F026A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43D01-FCE3-0045-86C7-6D62C1DD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4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  <a:lvl2pPr>
              <a:defRPr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latin typeface="Helvetica" charset="0"/>
                <a:ea typeface="Helvetica" charset="0"/>
                <a:cs typeface="Helvetica" charset="0"/>
              </a:defRPr>
            </a:lvl3pPr>
            <a:lvl4pPr>
              <a:defRPr>
                <a:latin typeface="Helvetica" charset="0"/>
                <a:ea typeface="Helvetica" charset="0"/>
                <a:cs typeface="Helvetica" charset="0"/>
              </a:defRPr>
            </a:lvl4pPr>
            <a:lvl5pPr>
              <a:defRPr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5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1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  <a:lvl2pPr>
              <a:defRPr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latin typeface="Helvetica" charset="0"/>
                <a:ea typeface="Helvetica" charset="0"/>
                <a:cs typeface="Helvetica" charset="0"/>
              </a:defRPr>
            </a:lvl3pPr>
            <a:lvl4pPr>
              <a:defRPr>
                <a:latin typeface="Helvetica" charset="0"/>
                <a:ea typeface="Helvetica" charset="0"/>
                <a:cs typeface="Helvetica" charset="0"/>
              </a:defRPr>
            </a:lvl4pPr>
            <a:lvl5pPr>
              <a:defRPr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  <a:lvl2pPr>
              <a:defRPr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latin typeface="Helvetica" charset="0"/>
                <a:ea typeface="Helvetica" charset="0"/>
                <a:cs typeface="Helvetica" charset="0"/>
              </a:defRPr>
            </a:lvl3pPr>
            <a:lvl4pPr>
              <a:defRPr>
                <a:latin typeface="Helvetica" charset="0"/>
                <a:ea typeface="Helvetica" charset="0"/>
                <a:cs typeface="Helvetica" charset="0"/>
              </a:defRPr>
            </a:lvl4pPr>
            <a:lvl5pPr>
              <a:defRPr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15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1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07D1D-E9B3-0A48-9C9F-764EC43EEB0F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D574-1045-FC4A-A3BE-F95EDB0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0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Persistent memory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100" dirty="0" smtClean="0">
                <a:solidFill>
                  <a:srgbClr val="C00000"/>
                </a:solidFill>
              </a:rPr>
              <a:t>It’s finally here! What do I do with it?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Alexandra (Sasha) </a:t>
            </a:r>
            <a:r>
              <a:rPr lang="en-US" dirty="0" smtClean="0"/>
              <a:t>Fedorova</a:t>
            </a:r>
          </a:p>
          <a:p>
            <a:r>
              <a:rPr lang="en-US" dirty="0" smtClean="0"/>
              <a:t>MongoDB and University of British Columbia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You can </a:t>
            </a:r>
            <a:r>
              <a:rPr lang="en-US" dirty="0" smtClean="0">
                <a:solidFill>
                  <a:srgbClr val="C00000"/>
                </a:solidFill>
              </a:rPr>
              <a:t>order </a:t>
            </a:r>
            <a:r>
              <a:rPr lang="en-US" dirty="0" smtClean="0">
                <a:solidFill>
                  <a:srgbClr val="C00000"/>
                </a:solidFill>
              </a:rPr>
              <a:t>it!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1300" y="6205870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</a:t>
            </a:r>
            <a:r>
              <a:rPr lang="en-US" smtClean="0"/>
              <a:t>ompsource.com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41476"/>
            <a:ext cx="8775700" cy="279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0500" y="1259444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Anandtech.com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4110"/>
            <a:ext cx="5664200" cy="421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7800" y="38586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$15/GB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433041"/>
            <a:ext cx="5651500" cy="414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0" y="229731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$13/GB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" y="2823648"/>
            <a:ext cx="5626100" cy="417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0900" y="481138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$31/GB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51071" y="138966"/>
            <a:ext cx="465182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Nimbus Sans L" charset="0"/>
              </a:rPr>
              <a:t>Comparing equivalently-sized </a:t>
            </a:r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DRAM modules</a:t>
            </a:r>
          </a:p>
          <a:p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(smaller modules are much cheaper)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1"/>
      <p:bldP spid="8" grpId="0"/>
      <p:bldP spid="13" grpId="0"/>
      <p:bldP spid="12" grpId="0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057900" y="604144"/>
            <a:ext cx="5467350" cy="34916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 got persistent memory. </a:t>
            </a:r>
            <a:br>
              <a:rPr lang="en-US" sz="2800" dirty="0" smtClean="0"/>
            </a:br>
            <a:r>
              <a:rPr lang="en-US" sz="2800" dirty="0" smtClean="0"/>
              <a:t>Let’s figure out what to do with it!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3004444"/>
            <a:ext cx="4946650" cy="31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Memory mode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86182" cy="4351338"/>
          </a:xfrm>
        </p:spPr>
        <p:txBody>
          <a:bodyPr/>
          <a:lstStyle/>
          <a:p>
            <a:r>
              <a:rPr lang="en-US" dirty="0" err="1" smtClean="0"/>
              <a:t>Optane</a:t>
            </a:r>
            <a:r>
              <a:rPr lang="en-US" dirty="0" smtClean="0"/>
              <a:t> memory is NOT persistent</a:t>
            </a:r>
            <a:endParaRPr lang="en-US" dirty="0" smtClean="0"/>
          </a:p>
          <a:p>
            <a:r>
              <a:rPr lang="en-US" dirty="0" smtClean="0"/>
              <a:t>DRAM </a:t>
            </a:r>
            <a:r>
              <a:rPr lang="en-US" dirty="0" smtClean="0"/>
              <a:t>acts as a cache (direct-mapped)</a:t>
            </a:r>
          </a:p>
          <a:p>
            <a:r>
              <a:rPr lang="en-US" dirty="0" smtClean="0"/>
              <a:t>CPU memory controller manages the cache transparently</a:t>
            </a:r>
          </a:p>
          <a:p>
            <a:r>
              <a:rPr lang="en-US" dirty="0" smtClean="0"/>
              <a:t>CPU/OS see a larger memory pool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2047" y="899873"/>
            <a:ext cx="221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on-persistent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1269205"/>
            <a:ext cx="3873168" cy="48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App-direct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Persistent mode</a:t>
            </a:r>
          </a:p>
          <a:p>
            <a:r>
              <a:rPr lang="en-US" dirty="0" smtClean="0"/>
              <a:t>Sits side-by-side with DRAM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62" y="1058863"/>
            <a:ext cx="4254500" cy="511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4555" y="689531"/>
            <a:ext cx="221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persistent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294140" y="3449320"/>
            <a:ext cx="2232969" cy="3489887"/>
            <a:chOff x="2632832" y="3368113"/>
            <a:chExt cx="2232969" cy="3489887"/>
          </a:xfrm>
        </p:grpSpPr>
        <p:grpSp>
          <p:nvGrpSpPr>
            <p:cNvPr id="30" name="Group 29"/>
            <p:cNvGrpSpPr/>
            <p:nvPr/>
          </p:nvGrpSpPr>
          <p:grpSpPr>
            <a:xfrm>
              <a:off x="2632832" y="3368113"/>
              <a:ext cx="2232969" cy="3019065"/>
              <a:chOff x="2632832" y="3368113"/>
              <a:chExt cx="2232969" cy="301906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2832" y="3368113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2832" y="3856188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2832" y="4327010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52309" y="4784929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52309" y="5273004"/>
                <a:ext cx="2213492" cy="1114174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2309" y="5743826"/>
              <a:ext cx="2213492" cy="111417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does ”persistent” mean?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56" y="1993330"/>
            <a:ext cx="4665134" cy="4351338"/>
          </a:xfrm>
        </p:spPr>
        <p:txBody>
          <a:bodyPr/>
          <a:lstStyle/>
          <a:p>
            <a:r>
              <a:rPr lang="en-US" dirty="0" smtClean="0"/>
              <a:t>If the data reaches the memory controller it will survive a </a:t>
            </a:r>
            <a:r>
              <a:rPr lang="en-US" smtClean="0"/>
              <a:t>power </a:t>
            </a:r>
            <a:r>
              <a:rPr lang="en-US" smtClean="0"/>
              <a:t>failure</a:t>
            </a: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916221" y="3528060"/>
            <a:ext cx="2232969" cy="3489887"/>
            <a:chOff x="2632832" y="3368113"/>
            <a:chExt cx="2232969" cy="3489887"/>
          </a:xfrm>
        </p:grpSpPr>
        <p:grpSp>
          <p:nvGrpSpPr>
            <p:cNvPr id="13" name="Group 12"/>
            <p:cNvGrpSpPr/>
            <p:nvPr/>
          </p:nvGrpSpPr>
          <p:grpSpPr>
            <a:xfrm>
              <a:off x="2632832" y="3368113"/>
              <a:ext cx="2232969" cy="3019065"/>
              <a:chOff x="2632832" y="3368113"/>
              <a:chExt cx="2232969" cy="301906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2832" y="3368113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2832" y="3856188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2832" y="4327010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52309" y="4784929"/>
                <a:ext cx="2213492" cy="111417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52309" y="5273004"/>
                <a:ext cx="2213492" cy="1114174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2309" y="5743826"/>
              <a:ext cx="2213492" cy="1114174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65680" y="4726891"/>
            <a:ext cx="1286869" cy="634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 controller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552549" y="4697172"/>
            <a:ext cx="1453488" cy="649841"/>
            <a:chOff x="3953300" y="3328166"/>
            <a:chExt cx="1453488" cy="649841"/>
          </a:xfrm>
        </p:grpSpPr>
        <p:sp>
          <p:nvSpPr>
            <p:cNvPr id="26" name="Left-Right Arrow 25"/>
            <p:cNvSpPr/>
            <p:nvPr/>
          </p:nvSpPr>
          <p:spPr>
            <a:xfrm>
              <a:off x="4107976" y="3328166"/>
              <a:ext cx="1132764" cy="64984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53300" y="3483911"/>
              <a:ext cx="1453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</a:t>
              </a:r>
              <a:r>
                <a:rPr lang="en-US" sz="1400" dirty="0" smtClean="0">
                  <a:solidFill>
                    <a:schemeClr val="bg1"/>
                  </a:solidFill>
                </a:rPr>
                <a:t>emory bus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8376900" y="4527011"/>
            <a:ext cx="1314636" cy="437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 cache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5" idx="2"/>
            <a:endCxn id="24" idx="0"/>
          </p:cNvCxnSpPr>
          <p:nvPr/>
        </p:nvCxnSpPr>
        <p:spPr>
          <a:xfrm flipH="1">
            <a:off x="909115" y="4377614"/>
            <a:ext cx="550305" cy="349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5232" y="3731283"/>
            <a:ext cx="162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Survives power failure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8" idx="2"/>
            <a:endCxn id="29" idx="3"/>
          </p:cNvCxnSpPr>
          <p:nvPr/>
        </p:nvCxnSpPr>
        <p:spPr>
          <a:xfrm flipH="1">
            <a:off x="9691536" y="4168456"/>
            <a:ext cx="549439" cy="577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426787" y="3799124"/>
            <a:ext cx="162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gets lost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37" y="3799124"/>
            <a:ext cx="510647" cy="5106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600" y="3737530"/>
            <a:ext cx="726187" cy="726187"/>
          </a:xfrm>
          <a:prstGeom prst="rect">
            <a:avLst/>
          </a:prstGeom>
        </p:spPr>
      </p:pic>
      <p:sp>
        <p:nvSpPr>
          <p:cNvPr id="43" name="Content Placeholder 2"/>
          <p:cNvSpPr txBox="1">
            <a:spLocks/>
          </p:cNvSpPr>
          <p:nvPr/>
        </p:nvSpPr>
        <p:spPr>
          <a:xfrm>
            <a:off x="6096000" y="1924954"/>
            <a:ext cx="46651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the data sits in the CPU cache, it won’t.</a:t>
            </a:r>
          </a:p>
          <a:p>
            <a:pPr lvl="1"/>
            <a:r>
              <a:rPr lang="en-US" dirty="0"/>
              <a:t>Need to explicitly flush it using special instructions.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animBg="1"/>
      <p:bldP spid="29" grpId="0" animBg="1"/>
      <p:bldP spid="35" grpId="0"/>
      <p:bldP spid="38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PM is exposed as a regular device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Persistent memory shows us as a PMEM device</a:t>
            </a:r>
          </a:p>
          <a:p>
            <a:pPr lvl="1"/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/dev/pmem0, dev/pmem1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You can mount a file system onto 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61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pPr algn="ctr"/>
            <a:r>
              <a:rPr lang="en-US" dirty="0" smtClean="0"/>
              <a:t>You Can E</a:t>
            </a:r>
            <a:r>
              <a:rPr lang="en-US" dirty="0" smtClean="0">
                <a:solidFill>
                  <a:srgbClr val="C00000"/>
                </a:solidFill>
              </a:rPr>
              <a:t>mulate </a:t>
            </a:r>
            <a:r>
              <a:rPr lang="en-US" dirty="0" smtClean="0">
                <a:solidFill>
                  <a:srgbClr val="C00000"/>
                </a:solidFill>
              </a:rPr>
              <a:t>PM in the Linux Kernel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$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sudo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emacs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 -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nw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etc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/default/grub</a:t>
            </a:r>
            <a:endParaRPr lang="en-US" sz="2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$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sudo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grub-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mkconfig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 -o /boot/grub/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grub.cfg</a:t>
            </a: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0" y="2620963"/>
            <a:ext cx="72390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GRUB_DEFAULT=0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GRUB_TIMEOUT_STYLE=hidden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GRUB_TIMEOUT=2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GRUB_DISTRIBUTOR=`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lsb_release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-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-s 2&gt; /dev/null || echo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Debian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GRUB_CMDLINE_LINUX_DEFAULT=""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GRUB_CMDLINE_LINUX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="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memmap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=16G!12G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3272" y="4187060"/>
            <a:ext cx="328022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Nimbus Sans L" charset="0"/>
              </a:rPr>
              <a:t>Add this line to your GRUB file.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6591300" y="4371726"/>
            <a:ext cx="1621972" cy="605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File system support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76300" y="18383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ext4</a:t>
            </a:r>
            <a:r>
              <a:rPr lang="en-US" sz="2400" dirty="0" smtClean="0"/>
              <a:t> </a:t>
            </a:r>
            <a:r>
              <a:rPr lang="en-US" dirty="0" smtClean="0"/>
              <a:t>and 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xfs</a:t>
            </a:r>
            <a:r>
              <a:rPr lang="en-US" sz="2400" dirty="0" smtClean="0"/>
              <a:t> </a:t>
            </a:r>
            <a:r>
              <a:rPr lang="en-US" dirty="0" smtClean="0"/>
              <a:t>have been modified to support </a:t>
            </a:r>
            <a:r>
              <a:rPr lang="en-US" dirty="0" smtClean="0"/>
              <a:t>PMEM</a:t>
            </a:r>
          </a:p>
          <a:p>
            <a:r>
              <a:rPr lang="en-US" dirty="0" smtClean="0"/>
              <a:t>They use Direct-Access Mode (DAX), bypassing the buffer cache</a:t>
            </a:r>
            <a:endParaRPr lang="en-US" dirty="0" smtClean="0"/>
          </a:p>
          <a:p>
            <a:r>
              <a:rPr lang="en-US" dirty="0" smtClean="0"/>
              <a:t>Mount the file system on 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/dev/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pmemX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/>
              <a:t>with the direct access (DAX) option</a:t>
            </a:r>
          </a:p>
          <a:p>
            <a:pPr lvl="1"/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# </a:t>
            </a:r>
            <a:r>
              <a:rPr lang="en-US" sz="1800" dirty="0" err="1" smtClean="0">
                <a:latin typeface="Courier" charset="0"/>
                <a:ea typeface="Courier" charset="0"/>
                <a:cs typeface="Courier" charset="0"/>
              </a:rPr>
              <a:t>mkdir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 /</a:t>
            </a:r>
            <a:r>
              <a:rPr lang="en-US" sz="1800" dirty="0" err="1" smtClean="0">
                <a:latin typeface="Courier" charset="0"/>
                <a:ea typeface="Courier" charset="0"/>
                <a:cs typeface="Courier" charset="0"/>
              </a:rPr>
              <a:t>mnt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800" dirty="0" err="1" smtClean="0">
                <a:latin typeface="Courier" charset="0"/>
                <a:ea typeface="Courier" charset="0"/>
                <a:cs typeface="Courier" charset="0"/>
              </a:rPr>
              <a:t>pmem</a:t>
            </a:r>
            <a:endParaRPr lang="en-US" sz="1800" dirty="0" smtClean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# mkfs.ext4 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dev/pmem0</a:t>
            </a:r>
          </a:p>
          <a:p>
            <a:pPr lvl="1"/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# mount -o </a:t>
            </a:r>
            <a:r>
              <a:rPr lang="en-US" sz="1800" dirty="0" err="1" smtClean="0">
                <a:latin typeface="Courier" charset="0"/>
                <a:ea typeface="Courier" charset="0"/>
                <a:cs typeface="Courier" charset="0"/>
              </a:rPr>
              <a:t>dax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 /dev/pmem0 /</a:t>
            </a:r>
            <a:r>
              <a:rPr lang="en-US" sz="1800" dirty="0" err="1" smtClean="0">
                <a:latin typeface="Courier" charset="0"/>
                <a:ea typeface="Courier" charset="0"/>
                <a:cs typeface="Courier" charset="0"/>
              </a:rPr>
              <a:t>mnt</a:t>
            </a:r>
            <a:r>
              <a:rPr lang="en-US" sz="18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800" dirty="0" err="1" smtClean="0">
                <a:latin typeface="Courier" charset="0"/>
                <a:ea typeface="Courier" charset="0"/>
                <a:cs typeface="Courier" charset="0"/>
              </a:rPr>
              <a:t>pmem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Support in Linux 4.3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PMEM </a:t>
            </a:r>
            <a:r>
              <a:rPr lang="mr-IN" dirty="0" smtClean="0"/>
              <a:t>–</a:t>
            </a:r>
            <a:r>
              <a:rPr lang="en-US" dirty="0" smtClean="0"/>
              <a:t> persistent memory device</a:t>
            </a:r>
          </a:p>
          <a:p>
            <a:r>
              <a:rPr lang="en-US" dirty="0" smtClean="0"/>
              <a:t>DAX </a:t>
            </a:r>
            <a:r>
              <a:rPr lang="mr-IN" dirty="0" smtClean="0"/>
              <a:t>–</a:t>
            </a:r>
            <a:r>
              <a:rPr lang="en-US" dirty="0" smtClean="0"/>
              <a:t> file system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3" y="3213100"/>
            <a:ext cx="8670047" cy="3098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03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The interface to persistent memory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Management Path</a:t>
            </a:r>
          </a:p>
          <a:p>
            <a:pPr lvl="1"/>
            <a:r>
              <a:rPr lang="en-US" dirty="0" smtClean="0"/>
              <a:t>Configure / check persistent memory</a:t>
            </a:r>
          </a:p>
          <a:p>
            <a:r>
              <a:rPr lang="en-US" dirty="0" smtClean="0"/>
              <a:t>Storage path</a:t>
            </a:r>
          </a:p>
          <a:p>
            <a:pPr lvl="1"/>
            <a:r>
              <a:rPr lang="en-US" dirty="0" smtClean="0"/>
              <a:t>File system manages the persistent memory</a:t>
            </a:r>
          </a:p>
          <a:p>
            <a:pPr lvl="1"/>
            <a:r>
              <a:rPr lang="en-US" dirty="0" smtClean="0"/>
              <a:t>Access using POSIX file interface</a:t>
            </a:r>
          </a:p>
          <a:p>
            <a:r>
              <a:rPr lang="en-US" dirty="0" smtClean="0"/>
              <a:t>Memory path:</a:t>
            </a:r>
          </a:p>
          <a:p>
            <a:pPr lvl="1"/>
            <a:r>
              <a:rPr lang="en-US" dirty="0" err="1" smtClean="0"/>
              <a:t>Mmap</a:t>
            </a:r>
            <a:r>
              <a:rPr lang="en-US" dirty="0" smtClean="0"/>
              <a:t> interface</a:t>
            </a:r>
          </a:p>
          <a:p>
            <a:pPr lvl="1"/>
            <a:r>
              <a:rPr lang="en-US" dirty="0" smtClean="0"/>
              <a:t>Load/store instructions </a:t>
            </a:r>
          </a:p>
          <a:p>
            <a:pPr lvl="2"/>
            <a:r>
              <a:rPr lang="en-US" dirty="0" smtClean="0"/>
              <a:t>Intel’s PMDK (persistent memory development kit) provides </a:t>
            </a:r>
            <a:r>
              <a:rPr lang="en-US" dirty="0" err="1" smtClean="0"/>
              <a:t>malloc</a:t>
            </a:r>
            <a:r>
              <a:rPr lang="en-US" dirty="0" smtClean="0"/>
              <a:t>/free interface.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Outline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persistent memory?</a:t>
            </a:r>
          </a:p>
          <a:p>
            <a:r>
              <a:rPr lang="en-US" dirty="0" smtClean="0"/>
              <a:t>How much does it cost?</a:t>
            </a:r>
          </a:p>
          <a:p>
            <a:r>
              <a:rPr lang="en-US" dirty="0" smtClean="0"/>
              <a:t>How do I use it?</a:t>
            </a:r>
          </a:p>
          <a:p>
            <a:r>
              <a:rPr lang="en-US" dirty="0" smtClean="0"/>
              <a:t>How does it perform?</a:t>
            </a:r>
          </a:p>
          <a:p>
            <a:r>
              <a:rPr lang="en-US" dirty="0" smtClean="0"/>
              <a:t>What are the implications for databases?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6" y="928688"/>
            <a:ext cx="8511756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0975" y="5816143"/>
            <a:ext cx="387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pmem.io</a:t>
            </a:r>
            <a:r>
              <a:rPr lang="en-US" dirty="0"/>
              <a:t> </a:t>
            </a:r>
            <a:r>
              <a:rPr lang="en-US" dirty="0" smtClean="0"/>
              <a:t>PMDK introduction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4488" y="5600700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p</a:t>
            </a:r>
            <a:r>
              <a:rPr lang="en-US" sz="3200" dirty="0" err="1" smtClean="0">
                <a:latin typeface="Courier" charset="0"/>
                <a:ea typeface="Courier" charset="0"/>
                <a:cs typeface="Courier" charset="0"/>
              </a:rPr>
              <a:t>mem.io</a:t>
            </a:r>
            <a:endParaRPr lang="en-US" sz="32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1914" y="2043113"/>
            <a:ext cx="3929062" cy="928687"/>
          </a:xfrm>
          <a:prstGeom prst="rect">
            <a:avLst/>
          </a:prstGeom>
          <a:solidFill>
            <a:srgbClr val="FFFFFF">
              <a:alpha val="34902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Storage path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00975" y="2043112"/>
            <a:ext cx="2011765" cy="928687"/>
          </a:xfrm>
          <a:prstGeom prst="rect">
            <a:avLst/>
          </a:prstGeom>
          <a:solidFill>
            <a:srgbClr val="FFFFFF">
              <a:alpha val="34902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Memory path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How to program?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EASY: Just use a file system interface</a:t>
            </a:r>
          </a:p>
          <a:p>
            <a:pPr lvl="1"/>
            <a:r>
              <a:rPr lang="en-US" dirty="0" smtClean="0"/>
              <a:t>PROS: No changes to the application</a:t>
            </a:r>
          </a:p>
          <a:p>
            <a:pPr lvl="1"/>
            <a:r>
              <a:rPr lang="en-US" dirty="0" smtClean="0"/>
              <a:t>CONS: Has overhead, must use file system interface (POSIX API)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HARD: Convert the application to use persistent memory</a:t>
            </a:r>
          </a:p>
          <a:p>
            <a:pPr lvl="1"/>
            <a:r>
              <a:rPr lang="en-US" dirty="0" smtClean="0"/>
              <a:t>PROS:  Can persist all kind of state and recover faster</a:t>
            </a:r>
          </a:p>
          <a:p>
            <a:pPr lvl="1"/>
            <a:r>
              <a:rPr lang="en-US" dirty="0" smtClean="0"/>
              <a:t>CONS: Need to </a:t>
            </a:r>
            <a:r>
              <a:rPr lang="en-US" b="1" dirty="0" smtClean="0"/>
              <a:t>keep track of persistent memory allocations </a:t>
            </a:r>
            <a:r>
              <a:rPr lang="en-US" dirty="0" smtClean="0"/>
              <a:t>and </a:t>
            </a:r>
            <a:r>
              <a:rPr lang="en-US" b="1" dirty="0" smtClean="0"/>
              <a:t>use transactions / logging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63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Intel PMDK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Persistent Memory Development Kit</a:t>
            </a:r>
          </a:p>
          <a:p>
            <a:r>
              <a:rPr lang="en-US" dirty="0" smtClean="0"/>
              <a:t>For C/C++ </a:t>
            </a:r>
          </a:p>
          <a:p>
            <a:r>
              <a:rPr lang="en-US" dirty="0" smtClean="0"/>
              <a:t>Basic access to persistent memory</a:t>
            </a:r>
          </a:p>
          <a:p>
            <a:r>
              <a:rPr lang="en-US" dirty="0" smtClean="0"/>
              <a:t>Persistent pointers</a:t>
            </a:r>
          </a:p>
          <a:p>
            <a:r>
              <a:rPr lang="en-US" dirty="0" smtClean="0"/>
              <a:t>Transactions and Logging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Examples: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1: Use PM via a memory-mapped file</a:t>
            </a:r>
          </a:p>
          <a:p>
            <a:r>
              <a:rPr lang="en-US" dirty="0" smtClean="0"/>
              <a:t>Example 2: Use a persistent object store</a:t>
            </a:r>
          </a:p>
          <a:p>
            <a:r>
              <a:rPr lang="en-US" dirty="0"/>
              <a:t>Example 3: Use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Use PM via a memory-mapped </a:t>
            </a:r>
            <a:r>
              <a:rPr lang="en-US" dirty="0" smtClean="0"/>
              <a:t>file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1690688"/>
            <a:ext cx="9575800" cy="267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2012" y="6361611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53199"/>
            <a:ext cx="9588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01" y="0"/>
            <a:ext cx="92047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 1: Use PM via a memory-mapped </a:t>
            </a:r>
            <a:r>
              <a:rPr lang="en-US" sz="2400" dirty="0" smtClean="0"/>
              <a:t>file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11588" y="4108996"/>
            <a:ext cx="3709851" cy="203132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Nimbus Sans L" charset="0"/>
              </a:rPr>
              <a:t>Calling </a:t>
            </a:r>
            <a:r>
              <a:rPr lang="en-US" dirty="0" err="1"/>
              <a:t>mmap</a:t>
            </a:r>
            <a:r>
              <a:rPr lang="en-US" dirty="0"/>
              <a:t>()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 directly will work just fine – the main advantage of </a:t>
            </a:r>
            <a:r>
              <a:rPr lang="en-US" dirty="0" err="1"/>
              <a:t>pmem_map</a:t>
            </a:r>
            <a:r>
              <a:rPr lang="en-US" dirty="0"/>
              <a:t>()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 is that it tries to find an address where mapping is likely to use large page mappings, for better performance when using large ranges of </a:t>
            </a:r>
            <a:r>
              <a:rPr lang="en-US" dirty="0" err="1">
                <a:solidFill>
                  <a:srgbClr val="000000"/>
                </a:solidFill>
                <a:latin typeface="Nimbus Sans L" charset="0"/>
              </a:rPr>
              <a:t>pmem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83" y="1611993"/>
            <a:ext cx="9613900" cy="9017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 1: Use PM via a memory-mapped </a:t>
            </a:r>
            <a:r>
              <a:rPr lang="en-US" sz="2400" dirty="0" smtClean="0"/>
              <a:t>file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882744" y="2329027"/>
            <a:ext cx="257338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Nimbus Sans L" charset="0"/>
              </a:rPr>
              <a:t>Just like regular memory!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98171" y="3108960"/>
            <a:ext cx="97579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Is the string persistent after 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strcpy</a:t>
            </a:r>
            <a:r>
              <a:rPr lang="en-US" sz="2000" dirty="0" smtClean="0"/>
              <a:t> on line 80?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don’t know!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Could be in the CPU cache (all or part of it), not on storage media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Some parts could have been pushed to the media as part of cache eviction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Instructions like ’SFENCE’ don’t work </a:t>
            </a:r>
            <a:r>
              <a:rPr lang="mr-IN" sz="2000" dirty="0" smtClean="0"/>
              <a:t>–</a:t>
            </a:r>
            <a:r>
              <a:rPr lang="en-US" sz="2000" dirty="0" smtClean="0"/>
              <a:t> they are for write visibility among threads.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01273" y="521416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MUST EXPLICITLY FLUSH MEMORY!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 1: Use PM via a memory-mapped </a:t>
            </a:r>
            <a:r>
              <a:rPr lang="en-US" sz="2400" dirty="0" smtClean="0"/>
              <a:t>file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79600" y="50881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Flushing memory to persistence: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6594" y="3537759"/>
            <a:ext cx="3233056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This is just a wrapper around </a:t>
            </a:r>
            <a:r>
              <a:rPr lang="en-US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msync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 </a:t>
            </a:r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that ensures that the arguments are aligned. </a:t>
            </a:r>
          </a:p>
          <a:p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OK to use </a:t>
            </a:r>
            <a:r>
              <a:rPr lang="en-US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msync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directly.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88528" y="3690159"/>
            <a:ext cx="3565072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pmem_persist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 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will, if possible, perform the flush directly from user space, without calling into the OS. This is made possible on the Intel platform using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instructions like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 CLWB and 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CLFLUSHOPT.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88528" y="5534614"/>
            <a:ext cx="35650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Nimbus Sans L" charset="0"/>
              </a:rPr>
              <a:t>OK to use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msync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instead.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188528" y="6072778"/>
            <a:ext cx="384447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OK to use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CLWB and 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CLFLUSHOPT directly.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92033" y="509900"/>
            <a:ext cx="9786620" cy="1109798"/>
            <a:chOff x="1384663" y="314053"/>
            <a:chExt cx="9786620" cy="11097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5483" y="314053"/>
              <a:ext cx="9575800" cy="9525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384663" y="1110343"/>
              <a:ext cx="9786620" cy="313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53" y="1407108"/>
            <a:ext cx="9867260" cy="165475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819650" y="2381322"/>
            <a:ext cx="2311400" cy="12996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3203122" y="2872832"/>
            <a:ext cx="954767" cy="6649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5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 1: Use PM via a memory-mapped </a:t>
            </a:r>
            <a:r>
              <a:rPr lang="en-US" sz="2400" dirty="0" smtClean="0"/>
              <a:t>file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79600" y="50881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Copying persistent memory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55700"/>
            <a:ext cx="8204200" cy="332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4144" y="4971394"/>
            <a:ext cx="4261756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ptimized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for copying to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pmem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 On the Intel platform, this is done using the 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non-temporal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 store instructions which bypass the processor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caches.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Using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memcpy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will also work.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4419600" y="3337560"/>
            <a:ext cx="2555422" cy="16338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5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Examples: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1: Use PM via a memory-mapped file</a:t>
            </a:r>
          </a:p>
          <a:p>
            <a:r>
              <a:rPr lang="en-US" b="1" dirty="0" smtClean="0"/>
              <a:t>Example 2: Use a persistent object store</a:t>
            </a:r>
          </a:p>
          <a:p>
            <a:r>
              <a:rPr lang="en-US" dirty="0" smtClean="0"/>
              <a:t>Example 3: Use transactions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Persistent memory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indent="-457200"/>
            <a:r>
              <a:rPr lang="en-US" dirty="0" smtClean="0"/>
              <a:t>Memory that retains the data even after a power loss.</a:t>
            </a:r>
          </a:p>
          <a:p>
            <a:pPr marL="469900" indent="-457200"/>
            <a:r>
              <a:rPr lang="en-US" dirty="0" smtClean="0"/>
              <a:t>A.K.A.:</a:t>
            </a:r>
          </a:p>
          <a:p>
            <a:pPr marL="927100" lvl="1" indent="-457200"/>
            <a:r>
              <a:rPr lang="en-US" dirty="0" smtClean="0"/>
              <a:t>NVRAM </a:t>
            </a:r>
            <a:r>
              <a:rPr lang="mr-IN" dirty="0" smtClean="0"/>
              <a:t>–</a:t>
            </a:r>
            <a:r>
              <a:rPr lang="en-US" dirty="0" smtClean="0"/>
              <a:t> non-volatile RAM</a:t>
            </a:r>
          </a:p>
          <a:p>
            <a:pPr marL="927100" lvl="1" indent="-457200"/>
            <a:r>
              <a:rPr lang="en-US" dirty="0" smtClean="0"/>
              <a:t>NVDIMM </a:t>
            </a:r>
            <a:r>
              <a:rPr lang="mr-IN" dirty="0" smtClean="0"/>
              <a:t>–</a:t>
            </a:r>
            <a:r>
              <a:rPr lang="en-US" dirty="0" smtClean="0"/>
              <a:t> non-volatile dual inline memory modules</a:t>
            </a:r>
          </a:p>
          <a:p>
            <a:pPr marL="927100" lvl="1" indent="-457200"/>
            <a:r>
              <a:rPr lang="en-US" dirty="0" smtClean="0"/>
              <a:t>PMM </a:t>
            </a:r>
            <a:r>
              <a:rPr lang="mr-IN" dirty="0" smtClean="0"/>
              <a:t>–</a:t>
            </a:r>
            <a:r>
              <a:rPr lang="en-US" dirty="0" smtClean="0"/>
              <a:t> persistent memory modules</a:t>
            </a:r>
          </a:p>
          <a:p>
            <a:pPr marL="469900" indent="-457200"/>
            <a:r>
              <a:rPr lang="en-US" dirty="0" smtClean="0"/>
              <a:t>Can be built using many different technologies</a:t>
            </a:r>
          </a:p>
          <a:p>
            <a:pPr marL="927100" lvl="1" indent="-457200"/>
            <a:r>
              <a:rPr lang="en-US" dirty="0" smtClean="0"/>
              <a:t>PCM </a:t>
            </a:r>
            <a:r>
              <a:rPr lang="mr-IN" dirty="0" smtClean="0"/>
              <a:t>–</a:t>
            </a:r>
            <a:r>
              <a:rPr lang="en-US" dirty="0" smtClean="0"/>
              <a:t> phase change memory</a:t>
            </a:r>
          </a:p>
          <a:p>
            <a:pPr marL="927100" lvl="1" indent="-457200"/>
            <a:r>
              <a:rPr lang="en-US" dirty="0" smtClean="0"/>
              <a:t>STT-RAM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spin-torque transfer RAM</a:t>
            </a:r>
          </a:p>
          <a:p>
            <a:pPr marL="927100" lvl="1" indent="-457200"/>
            <a:r>
              <a:rPr lang="en-US" dirty="0" smtClean="0"/>
              <a:t>ReRAM </a:t>
            </a:r>
            <a:r>
              <a:rPr lang="mr-IN" dirty="0" smtClean="0"/>
              <a:t>–</a:t>
            </a:r>
            <a:r>
              <a:rPr lang="en-US" dirty="0" smtClean="0"/>
              <a:t> resistive memory</a:t>
            </a:r>
          </a:p>
          <a:p>
            <a:pPr marL="927100" lvl="1" indent="-457200"/>
            <a:r>
              <a:rPr lang="en-US" dirty="0" smtClean="0"/>
              <a:t>3D </a:t>
            </a:r>
            <a:r>
              <a:rPr lang="en-US" dirty="0" err="1"/>
              <a:t>XPoint</a:t>
            </a:r>
            <a:r>
              <a:rPr lang="en-US" dirty="0"/>
              <a:t> technology </a:t>
            </a:r>
          </a:p>
          <a:p>
            <a:pPr marL="927100" lvl="1" indent="-457200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libpmemobj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persistent pointers and a way to atomically manipulate them</a:t>
            </a:r>
          </a:p>
        </p:txBody>
      </p:sp>
    </p:spTree>
    <p:extLst>
      <p:ext uri="{BB962C8B-B14F-4D97-AF65-F5344CB8AC3E}">
        <p14:creationId xmlns:p14="http://schemas.microsoft.com/office/powerpoint/2010/main" val="15528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505" y="3384734"/>
            <a:ext cx="8126145" cy="27495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/>
          </a:bodyPr>
          <a:lstStyle/>
          <a:p>
            <a:r>
              <a:rPr lang="en-US" sz="2400" dirty="0"/>
              <a:t>Example </a:t>
            </a:r>
            <a:r>
              <a:rPr lang="en-US" sz="2400" dirty="0" smtClean="0"/>
              <a:t>2: </a:t>
            </a:r>
            <a:r>
              <a:rPr lang="en-US" sz="2400" dirty="0"/>
              <a:t>Use </a:t>
            </a:r>
            <a:r>
              <a:rPr lang="en-US" sz="2400" dirty="0" smtClean="0"/>
              <a:t>a persistent object store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7701" y="1820249"/>
            <a:ext cx="6029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Transactional objects live in persistent memory pool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It’s just a file that holds data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Here is how you create one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310744" y="3765100"/>
            <a:ext cx="1709057" cy="1031876"/>
            <a:chOff x="4310744" y="3765100"/>
            <a:chExt cx="1709057" cy="1031876"/>
          </a:xfrm>
        </p:grpSpPr>
        <p:sp>
          <p:nvSpPr>
            <p:cNvPr id="9" name="Rectangle 8"/>
            <p:cNvSpPr/>
            <p:nvPr/>
          </p:nvSpPr>
          <p:spPr>
            <a:xfrm>
              <a:off x="4310744" y="4419002"/>
              <a:ext cx="1709057" cy="37797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Just a file name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>
            <a:xfrm flipV="1">
              <a:off x="5165273" y="3765100"/>
              <a:ext cx="73478" cy="65390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210512" y="3765100"/>
            <a:ext cx="2035667" cy="1300233"/>
            <a:chOff x="8210512" y="3765100"/>
            <a:chExt cx="2035667" cy="1300233"/>
          </a:xfrm>
        </p:grpSpPr>
        <p:sp>
          <p:nvSpPr>
            <p:cNvPr id="15" name="Rectangle 14"/>
            <p:cNvSpPr/>
            <p:nvPr/>
          </p:nvSpPr>
          <p:spPr>
            <a:xfrm>
              <a:off x="8210512" y="4419002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Permissions, same as for </a:t>
              </a:r>
              <a:r>
                <a:rPr lang="en-US" dirty="0" err="1" smtClean="0">
                  <a:latin typeface="Courier" charset="0"/>
                  <a:ea typeface="Courier" charset="0"/>
                  <a:cs typeface="Courier" charset="0"/>
                </a:rPr>
                <a:t>creat</a:t>
              </a:r>
              <a:r>
                <a:rPr lang="en-US" dirty="0" smtClean="0">
                  <a:latin typeface="Courier" charset="0"/>
                  <a:ea typeface="Courier" charset="0"/>
                  <a:cs typeface="Courier" charset="0"/>
                </a:rPr>
                <a:t>().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927647" y="3765100"/>
              <a:ext cx="137394" cy="65390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743700" y="2072337"/>
            <a:ext cx="401955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Application defined string. Identifies an expected file format, e.g.,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MY_LIST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Can be null.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6211894" y="2995667"/>
            <a:ext cx="2541582" cy="3890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4"/>
          <p:cNvSpPr txBox="1">
            <a:spLocks/>
          </p:cNvSpPr>
          <p:nvPr/>
        </p:nvSpPr>
        <p:spPr>
          <a:xfrm>
            <a:off x="1020762" y="365125"/>
            <a:ext cx="103330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Creating a persistent memory pool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9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0128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Entry point for all persistent objects allocated using the API.</a:t>
            </a:r>
          </a:p>
          <a:p>
            <a:r>
              <a:rPr lang="en-US" sz="2400" dirty="0" smtClean="0"/>
              <a:t>There is exactly one root object per pool.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62" y="2918459"/>
            <a:ext cx="7735888" cy="4191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0762" y="365125"/>
            <a:ext cx="10333038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Root Object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20458" y="3333138"/>
            <a:ext cx="2035667" cy="1300233"/>
            <a:chOff x="8210512" y="3765100"/>
            <a:chExt cx="2035667" cy="1300233"/>
          </a:xfrm>
        </p:grpSpPr>
        <p:sp>
          <p:nvSpPr>
            <p:cNvPr id="11" name="Rectangle 10"/>
            <p:cNvSpPr/>
            <p:nvPr/>
          </p:nvSpPr>
          <p:spPr>
            <a:xfrm>
              <a:off x="8210512" y="4419002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Create or resize the root object.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9065041" y="3765100"/>
              <a:ext cx="163304" cy="65390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3941221"/>
            <a:ext cx="5562600" cy="13843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20762" y="3333138"/>
            <a:ext cx="2536391" cy="1023234"/>
            <a:chOff x="8210512" y="3765100"/>
            <a:chExt cx="2035667" cy="1023234"/>
          </a:xfrm>
        </p:grpSpPr>
        <p:sp>
          <p:nvSpPr>
            <p:cNvPr id="17" name="Rectangle 16"/>
            <p:cNvSpPr/>
            <p:nvPr/>
          </p:nvSpPr>
          <p:spPr>
            <a:xfrm>
              <a:off x="8210512" y="4419002"/>
              <a:ext cx="203566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PMEM object ID (OID).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9065041" y="3765100"/>
              <a:ext cx="163304" cy="65390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62" y="5100149"/>
            <a:ext cx="3365500" cy="1079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96370" y="6204834"/>
            <a:ext cx="417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NOT A DIRECT POINTER!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987" y="6103477"/>
            <a:ext cx="7251543" cy="45975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4987" y="5639899"/>
            <a:ext cx="417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OBTAIN A DIRECT POINTER!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 rot="16200000">
            <a:off x="-2529363" y="3010524"/>
            <a:ext cx="6024450" cy="6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2400" smtClean="0"/>
              <a:t>Example 2: Use a persistent object store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2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Writing an object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9300"/>
            <a:ext cx="75692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8" y="2995612"/>
            <a:ext cx="75819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971798" y="1832973"/>
            <a:ext cx="3919103" cy="646331"/>
            <a:chOff x="7100769" y="4419002"/>
            <a:chExt cx="3145410" cy="646331"/>
          </a:xfrm>
        </p:grpSpPr>
        <p:sp>
          <p:nvSpPr>
            <p:cNvPr id="9" name="Rectangle 8"/>
            <p:cNvSpPr/>
            <p:nvPr/>
          </p:nvSpPr>
          <p:spPr>
            <a:xfrm>
              <a:off x="8210512" y="4419002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Read data into a regular memory buffer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7100769" y="4742168"/>
              <a:ext cx="1109743" cy="32316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096000" y="2565291"/>
            <a:ext cx="4629150" cy="646331"/>
            <a:chOff x="7100769" y="4419002"/>
            <a:chExt cx="3145410" cy="646331"/>
          </a:xfrm>
        </p:grpSpPr>
        <p:sp>
          <p:nvSpPr>
            <p:cNvPr id="14" name="Rectangle 13"/>
            <p:cNvSpPr/>
            <p:nvPr/>
          </p:nvSpPr>
          <p:spPr>
            <a:xfrm>
              <a:off x="8210512" y="4419002"/>
              <a:ext cx="203566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Set and persist the object size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7100769" y="4742168"/>
              <a:ext cx="1109743" cy="32316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971550" y="4210050"/>
            <a:ext cx="675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pmemobj_persist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Write changes to media.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Not transactional. Some changes could have been flushed earlier.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29351" y="3653646"/>
            <a:ext cx="4914900" cy="707320"/>
            <a:chOff x="6906608" y="4358013"/>
            <a:chExt cx="3339571" cy="707320"/>
          </a:xfrm>
        </p:grpSpPr>
        <p:sp>
          <p:nvSpPr>
            <p:cNvPr id="18" name="Rectangle 17"/>
            <p:cNvSpPr/>
            <p:nvPr/>
          </p:nvSpPr>
          <p:spPr>
            <a:xfrm>
              <a:off x="8210512" y="4419002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Copy the data and persist to media.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906608" y="4358013"/>
              <a:ext cx="1303904" cy="38415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971550" y="5385107"/>
            <a:ext cx="675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pmemobj_memcpy_persist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Copies and persists the changes.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Not transactional.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414674" y="3436511"/>
            <a:ext cx="3962400" cy="2427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239000" y="5415417"/>
            <a:ext cx="253639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Your could crash here and end up with inconsistent state.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825" y="5415417"/>
            <a:ext cx="1644650" cy="101313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 rot="16200000">
            <a:off x="-2529363" y="3010524"/>
            <a:ext cx="6024450" cy="6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2400" smtClean="0"/>
              <a:t>Example 2: Use a persistent object store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38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Read the object from a different process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90688"/>
            <a:ext cx="5791200" cy="29083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00699" y="1690688"/>
            <a:ext cx="4914901" cy="923330"/>
            <a:chOff x="6906607" y="4226924"/>
            <a:chExt cx="3339572" cy="923330"/>
          </a:xfrm>
        </p:grpSpPr>
        <p:sp>
          <p:nvSpPr>
            <p:cNvPr id="7" name="Rectangle 6"/>
            <p:cNvSpPr/>
            <p:nvPr/>
          </p:nvSpPr>
          <p:spPr>
            <a:xfrm>
              <a:off x="8210512" y="4226924"/>
              <a:ext cx="2035667" cy="92333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Open with the same name and </a:t>
              </a:r>
              <a:r>
                <a:rPr lang="en-US" dirty="0" smtClean="0">
                  <a:latin typeface="Courier" charset="0"/>
                  <a:ea typeface="Courier" charset="0"/>
                  <a:cs typeface="Courier" charset="0"/>
                </a:rPr>
                <a:t>LAYOUT_NAME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 as specified at creation time.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8" name="Straight Arrow Connector 7"/>
            <p:cNvCxnSpPr>
              <a:stCxn id="7" idx="1"/>
            </p:cNvCxnSpPr>
            <p:nvPr/>
          </p:nvCxnSpPr>
          <p:spPr>
            <a:xfrm flipH="1">
              <a:off x="6906607" y="4688589"/>
              <a:ext cx="1303904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600699" y="3006170"/>
            <a:ext cx="4914901" cy="646331"/>
            <a:chOff x="6906607" y="4226924"/>
            <a:chExt cx="3339572" cy="646331"/>
          </a:xfrm>
        </p:grpSpPr>
        <p:sp>
          <p:nvSpPr>
            <p:cNvPr id="12" name="Rectangle 11"/>
            <p:cNvSpPr/>
            <p:nvPr/>
          </p:nvSpPr>
          <p:spPr>
            <a:xfrm>
              <a:off x="8210512" y="4226924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Get the root object and the direct pointer.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>
              <a:off x="6906607" y="4550090"/>
              <a:ext cx="1303905" cy="822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017741"/>
            <a:ext cx="5003800" cy="685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62224" y="4953388"/>
            <a:ext cx="4914901" cy="646331"/>
            <a:chOff x="6906607" y="4226924"/>
            <a:chExt cx="3339572" cy="646331"/>
          </a:xfrm>
        </p:grpSpPr>
        <p:sp>
          <p:nvSpPr>
            <p:cNvPr id="19" name="Rectangle 18"/>
            <p:cNvSpPr/>
            <p:nvPr/>
          </p:nvSpPr>
          <p:spPr>
            <a:xfrm>
              <a:off x="8210512" y="4226924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Read as you would a regular pointer.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906607" y="4550090"/>
              <a:ext cx="1303905" cy="822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 txBox="1">
            <a:spLocks/>
          </p:cNvSpPr>
          <p:nvPr/>
        </p:nvSpPr>
        <p:spPr>
          <a:xfrm rot="16200000">
            <a:off x="-2529363" y="3010524"/>
            <a:ext cx="6024450" cy="6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2400" smtClean="0"/>
              <a:t>Example 2: Use a persistent object store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43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Examples: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1: Use PM via a memory-mapped file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2: Use a persistent object store</a:t>
            </a:r>
          </a:p>
          <a:p>
            <a:r>
              <a:rPr lang="en-US" b="1" dirty="0" smtClean="0"/>
              <a:t>Example 3: Use transactions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18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Example 3: Use transactions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8" y="2995612"/>
            <a:ext cx="7581900" cy="838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96000" y="2565291"/>
            <a:ext cx="4629150" cy="646331"/>
            <a:chOff x="7100769" y="4419002"/>
            <a:chExt cx="3145410" cy="646331"/>
          </a:xfrm>
        </p:grpSpPr>
        <p:sp>
          <p:nvSpPr>
            <p:cNvPr id="6" name="Rectangle 5"/>
            <p:cNvSpPr/>
            <p:nvPr/>
          </p:nvSpPr>
          <p:spPr>
            <a:xfrm>
              <a:off x="8210512" y="4419002"/>
              <a:ext cx="203566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Set and persist the object size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100769" y="4742168"/>
              <a:ext cx="1109743" cy="32316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229351" y="3653646"/>
            <a:ext cx="4914900" cy="707320"/>
            <a:chOff x="6906608" y="4358013"/>
            <a:chExt cx="3339571" cy="707320"/>
          </a:xfrm>
        </p:grpSpPr>
        <p:sp>
          <p:nvSpPr>
            <p:cNvPr id="9" name="Rectangle 8"/>
            <p:cNvSpPr/>
            <p:nvPr/>
          </p:nvSpPr>
          <p:spPr>
            <a:xfrm>
              <a:off x="8210512" y="4419002"/>
              <a:ext cx="2035667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Copy the data and persist to media.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6906608" y="4358013"/>
              <a:ext cx="1303904" cy="38415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 flipH="1" flipV="1">
            <a:off x="3414674" y="3436511"/>
            <a:ext cx="3962400" cy="2427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239000" y="5415417"/>
            <a:ext cx="2536391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Your could crash here and end up with inconsistent state.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25" y="5415417"/>
            <a:ext cx="1644650" cy="10131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501015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We will use transactions to solve this!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25500"/>
            <a:ext cx="8407400" cy="5232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1368055" y="3162181"/>
            <a:ext cx="3701835" cy="6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Example 3: Use transactions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14698" y="825500"/>
            <a:ext cx="7921078" cy="5176483"/>
            <a:chOff x="809898" y="2184400"/>
            <a:chExt cx="7457802" cy="3021710"/>
          </a:xfrm>
        </p:grpSpPr>
        <p:sp>
          <p:nvSpPr>
            <p:cNvPr id="7" name="Rounded Rectangle 6"/>
            <p:cNvSpPr/>
            <p:nvPr/>
          </p:nvSpPr>
          <p:spPr>
            <a:xfrm>
              <a:off x="809898" y="2184400"/>
              <a:ext cx="2286000" cy="210146"/>
            </a:xfrm>
            <a:prstGeom prst="round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09898" y="4995964"/>
              <a:ext cx="2286000" cy="210146"/>
            </a:xfrm>
            <a:prstGeom prst="roundRect">
              <a:avLst/>
            </a:prstGeom>
            <a:noFill/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095898" y="2313671"/>
              <a:ext cx="4543152" cy="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95898" y="5096404"/>
              <a:ext cx="4543152" cy="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ight Bracket 10"/>
            <p:cNvSpPr/>
            <p:nvPr/>
          </p:nvSpPr>
          <p:spPr>
            <a:xfrm>
              <a:off x="7581900" y="2313672"/>
              <a:ext cx="685800" cy="2782732"/>
            </a:xfrm>
            <a:prstGeom prst="rightBracket">
              <a:avLst>
                <a:gd name="adj" fmla="val 66666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35776" y="3168891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&lt;</a:t>
            </a:r>
            <a:r>
              <a:rPr lang="en-US" sz="2800" b="1" dirty="0" smtClean="0">
                <a:solidFill>
                  <a:srgbClr val="C00000"/>
                </a:solidFill>
              </a:rPr>
              <a:t>REQUIRED</a:t>
            </a:r>
            <a:r>
              <a:rPr lang="en-US" sz="2800" b="1" dirty="0">
                <a:solidFill>
                  <a:srgbClr val="C00000"/>
                </a:solidFill>
              </a:rPr>
              <a:t>&gt;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95900" y="1530497"/>
            <a:ext cx="2634610" cy="4039697"/>
            <a:chOff x="5295900" y="1530497"/>
            <a:chExt cx="2634610" cy="403969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295900" y="1530497"/>
              <a:ext cx="184785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ket 16"/>
            <p:cNvSpPr/>
            <p:nvPr/>
          </p:nvSpPr>
          <p:spPr>
            <a:xfrm>
              <a:off x="7105650" y="1530497"/>
              <a:ext cx="704850" cy="4039697"/>
            </a:xfrm>
            <a:prstGeom prst="rightBracket">
              <a:avLst>
                <a:gd name="adj" fmla="val 8400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86450" y="2779198"/>
              <a:ext cx="2044060" cy="108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[</a:t>
              </a:r>
              <a:r>
                <a:rPr lang="en-US" sz="2400" b="1" dirty="0" smtClean="0">
                  <a:solidFill>
                    <a:schemeClr val="accent1"/>
                  </a:solidFill>
                </a:rPr>
                <a:t>OPTIONAL</a:t>
              </a:r>
              <a:r>
                <a:rPr lang="en-US" sz="2400" b="1" dirty="0">
                  <a:solidFill>
                    <a:schemeClr val="accent1"/>
                  </a:solidFill>
                </a:rPr>
                <a:t>]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14950" y="5569097"/>
              <a:ext cx="184785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4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16200000">
            <a:off x="-1368055" y="3162181"/>
            <a:ext cx="3701835" cy="6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Example 3: Use transactions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06" y="1638298"/>
            <a:ext cx="7999492" cy="88436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48450" y="2096182"/>
            <a:ext cx="4952997" cy="369332"/>
            <a:chOff x="7087641" y="4419002"/>
            <a:chExt cx="3365458" cy="369332"/>
          </a:xfrm>
        </p:grpSpPr>
        <p:sp>
          <p:nvSpPr>
            <p:cNvPr id="7" name="Rectangle 6"/>
            <p:cNvSpPr/>
            <p:nvPr/>
          </p:nvSpPr>
          <p:spPr>
            <a:xfrm>
              <a:off x="8210512" y="4419002"/>
              <a:ext cx="224258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Crash here and get into bad state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7087641" y="4419002"/>
              <a:ext cx="1122871" cy="17076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381398" y="1028700"/>
            <a:ext cx="420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Problematic example: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98" y="3632200"/>
            <a:ext cx="7861300" cy="127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1398" y="3124369"/>
            <a:ext cx="420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Solve it with transactions: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6300" y="5220038"/>
            <a:ext cx="6096000" cy="147732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“takes 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a “snapshot” of the memory block of given </a:t>
            </a:r>
            <a:r>
              <a:rPr lang="en-US" i="1" dirty="0">
                <a:solidFill>
                  <a:srgbClr val="000000"/>
                </a:solidFill>
                <a:latin typeface="Nimbus Sans L" charset="0"/>
              </a:rPr>
              <a:t>size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, located at given offset </a:t>
            </a:r>
            <a:r>
              <a:rPr lang="en-US" i="1" dirty="0">
                <a:solidFill>
                  <a:srgbClr val="000000"/>
                </a:solidFill>
                <a:latin typeface="Nimbus Sans L" charset="0"/>
              </a:rPr>
              <a:t>off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 in the object specified by </a:t>
            </a:r>
            <a:r>
              <a:rPr lang="en-US" i="1" dirty="0" err="1">
                <a:solidFill>
                  <a:srgbClr val="000000"/>
                </a:solidFill>
                <a:latin typeface="Nimbus Sans L" charset="0"/>
              </a:rPr>
              <a:t>oid</a:t>
            </a:r>
            <a:r>
              <a:rPr lang="en-US" dirty="0">
                <a:solidFill>
                  <a:srgbClr val="000000"/>
                </a:solidFill>
                <a:latin typeface="Nimbus Sans L" charset="0"/>
              </a:rPr>
              <a:t>, and saves it to the undo log. The application is then free to directly modify the object in that memory range. In case of a failure or abort, all the changes within this range will be rolled </a:t>
            </a:r>
            <a:r>
              <a:rPr lang="en-US" dirty="0" smtClean="0">
                <a:solidFill>
                  <a:srgbClr val="000000"/>
                </a:solidFill>
                <a:latin typeface="Nimbus Sans L" charset="0"/>
              </a:rPr>
              <a:t>back”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6648450" y="4267200"/>
            <a:ext cx="1085850" cy="9528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Properties of transactions in PMDK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Crash consistency</a:t>
            </a:r>
          </a:p>
          <a:p>
            <a:pPr lvl="1"/>
            <a:r>
              <a:rPr lang="en-US" dirty="0" smtClean="0"/>
              <a:t>If you crash in the middle or abort, NONE of the changes are reflected in persistent memory.</a:t>
            </a:r>
          </a:p>
          <a:p>
            <a:r>
              <a:rPr lang="en-US" dirty="0" smtClean="0"/>
              <a:t>Not atomic with respect to other threads (no isolation)</a:t>
            </a:r>
          </a:p>
          <a:p>
            <a:pPr lvl="1"/>
            <a:r>
              <a:rPr lang="en-US" dirty="0" smtClean="0"/>
              <a:t>Other threads immediately see the changes in memory.</a:t>
            </a:r>
          </a:p>
          <a:p>
            <a:r>
              <a:rPr lang="en-US" dirty="0" smtClean="0"/>
              <a:t>A few </a:t>
            </a:r>
            <a:r>
              <a:rPr lang="en-US" dirty="0" smtClean="0"/>
              <a:t>questions:</a:t>
            </a:r>
            <a:endParaRPr lang="en-US" dirty="0" smtClean="0"/>
          </a:p>
          <a:p>
            <a:pPr lvl="1"/>
            <a:r>
              <a:rPr lang="en-US" dirty="0" smtClean="0"/>
              <a:t>What happens if only some of the changes are persisted on commit? </a:t>
            </a:r>
          </a:p>
          <a:p>
            <a:pPr lvl="1"/>
            <a:r>
              <a:rPr lang="en-US" dirty="0" smtClean="0"/>
              <a:t>Is there a recovery procedure?</a:t>
            </a:r>
          </a:p>
          <a:p>
            <a:pPr lvl="1"/>
            <a:r>
              <a:rPr lang="en-US" dirty="0" smtClean="0"/>
              <a:t>Where is the log stored (in PM?)? If so, what’s the overhead of logging?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1368055" y="3162181"/>
            <a:ext cx="3701835" cy="65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Example 3: Use transactions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3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64" y="912766"/>
            <a:ext cx="89281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827" y="3255741"/>
            <a:ext cx="5002473" cy="2774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953338"/>
            <a:ext cx="3949700" cy="407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2150" y="1123950"/>
            <a:ext cx="438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DON’T TRY THIS AT HOME!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Outline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persistent memory?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much does it cost?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 I use it?</a:t>
            </a:r>
          </a:p>
          <a:p>
            <a:r>
              <a:rPr lang="en-US" b="1" dirty="0" smtClean="0"/>
              <a:t>How does it perform?</a:t>
            </a:r>
          </a:p>
          <a:p>
            <a:r>
              <a:rPr lang="en-US" dirty="0" smtClean="0"/>
              <a:t>What are the implications for databases?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Read latency vs DRAM*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7192" y="1690688"/>
            <a:ext cx="6817665" cy="3746500"/>
            <a:chOff x="1441449" y="1690688"/>
            <a:chExt cx="6817665" cy="3746500"/>
          </a:xfrm>
        </p:grpSpPr>
        <p:grpSp>
          <p:nvGrpSpPr>
            <p:cNvPr id="6" name="Group 5"/>
            <p:cNvGrpSpPr/>
            <p:nvPr/>
          </p:nvGrpSpPr>
          <p:grpSpPr>
            <a:xfrm>
              <a:off x="1441449" y="1690688"/>
              <a:ext cx="6817665" cy="3746500"/>
              <a:chOff x="1441449" y="1690688"/>
              <a:chExt cx="6817665" cy="37465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1449" y="1690688"/>
                <a:ext cx="6817665" cy="37465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667000" y="4933950"/>
                <a:ext cx="13906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r>
                  <a:rPr lang="en-US" dirty="0" smtClean="0"/>
                  <a:t>Local DRAM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91050" y="4933950"/>
              <a:ext cx="13906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/>
                <a:t>Remote DRAM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0768" y="5793254"/>
            <a:ext cx="497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*Measured on individual reads, no caching, no prefetching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73400" y="5210949"/>
            <a:ext cx="1814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Same machine, different NUMA node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972300" y="2471520"/>
            <a:ext cx="45740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PM gives us sub-microsecond latencies.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PM </a:t>
            </a:r>
            <a:r>
              <a:rPr lang="en-US" sz="2400" dirty="0"/>
              <a:t>is </a:t>
            </a:r>
            <a:r>
              <a:rPr lang="en-US" sz="2400" dirty="0" smtClean="0"/>
              <a:t>~2-3x </a:t>
            </a:r>
            <a:r>
              <a:rPr lang="en-US" sz="2400" dirty="0"/>
              <a:t>slower than DRAM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 difference between sequential and random is ~2x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2300" y="1839914"/>
            <a:ext cx="343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Take-away #1: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9646" y="2619822"/>
            <a:ext cx="800100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169 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83239" y="2250490"/>
            <a:ext cx="800100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305 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0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Write latency vs DRAM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PM-</a:t>
            </a:r>
            <a:r>
              <a:rPr lang="en-US" dirty="0" err="1" smtClean="0">
                <a:solidFill>
                  <a:schemeClr val="accent5"/>
                </a:solidFill>
              </a:rPr>
              <a:t>Optane</a:t>
            </a:r>
            <a:r>
              <a:rPr lang="en-US" dirty="0" smtClean="0"/>
              <a:t>:  </a:t>
            </a:r>
            <a:r>
              <a:rPr lang="en-US" dirty="0" smtClean="0"/>
              <a:t> 94ns</a:t>
            </a:r>
            <a:endParaRPr lang="en-US" dirty="0" smtClean="0"/>
          </a:p>
          <a:p>
            <a:r>
              <a:rPr lang="en-US" dirty="0" smtClean="0">
                <a:solidFill>
                  <a:schemeClr val="accent6"/>
                </a:solidFill>
              </a:rPr>
              <a:t>DRAM</a:t>
            </a:r>
            <a:r>
              <a:rPr lang="en-US" dirty="0" smtClean="0"/>
              <a:t>:           86ns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sz="2400" dirty="0" smtClean="0"/>
              <a:t>How it was measured:</a:t>
            </a:r>
          </a:p>
          <a:p>
            <a:pPr lvl="1"/>
            <a:r>
              <a:rPr lang="en-US" sz="2000" dirty="0" smtClean="0"/>
              <a:t>Issue </a:t>
            </a:r>
            <a:r>
              <a:rPr lang="en-US" sz="2000" dirty="0"/>
              <a:t>a write followed by a cache flush instruction and a fence</a:t>
            </a:r>
          </a:p>
          <a:p>
            <a:pPr lvl="1"/>
            <a:r>
              <a:rPr lang="en-US" sz="2000" dirty="0"/>
              <a:t>Not guaranteed to reach the media, but reaches the processor’s ADR (Asynchronous DRAM refresh domain).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68642" y="2320374"/>
            <a:ext cx="4574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Individual writes comparable to DRAM.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Because the write returns after we reach the memory controller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8642" y="1690688"/>
            <a:ext cx="343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Take-away #2: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Sequential Read/Write Bandwidth vs DRAM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71600" y="1485900"/>
            <a:ext cx="8458200" cy="4114800"/>
            <a:chOff x="1333500" y="2019300"/>
            <a:chExt cx="8458200" cy="4114800"/>
          </a:xfrm>
        </p:grpSpPr>
        <p:grpSp>
          <p:nvGrpSpPr>
            <p:cNvPr id="7" name="Group 6"/>
            <p:cNvGrpSpPr/>
            <p:nvPr/>
          </p:nvGrpSpPr>
          <p:grpSpPr>
            <a:xfrm>
              <a:off x="1333500" y="2019300"/>
              <a:ext cx="8458200" cy="4114800"/>
              <a:chOff x="1333500" y="2019300"/>
              <a:chExt cx="8458200" cy="41148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3500" y="2019300"/>
                <a:ext cx="8458200" cy="41148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401543" y="5715000"/>
                <a:ext cx="13906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r>
                  <a:rPr lang="en-US" dirty="0" smtClean="0"/>
                  <a:t>Local DRAM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2600" y="5715000"/>
              <a:ext cx="13906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/>
                <a:t>Remote DRAM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95500" y="5654755"/>
            <a:ext cx="773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~40 GB/s for reads, ~14 GB/s for writes.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64262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On six interleaved </a:t>
            </a:r>
            <a:r>
              <a:rPr lang="en-US" sz="1600" dirty="0" err="1" smtClean="0"/>
              <a:t>Optane</a:t>
            </a:r>
            <a:r>
              <a:rPr lang="en-US" sz="1600" dirty="0" smtClean="0"/>
              <a:t> DIMMs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5962650" y="1532687"/>
            <a:ext cx="3987800" cy="35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16418" y="1300074"/>
            <a:ext cx="2493582" cy="92333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Reading PM is as fast as reading DRAM on a </a:t>
            </a:r>
            <a:r>
              <a:rPr lang="en-US" smtClean="0"/>
              <a:t>remote NUMA node!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65400" y="2223404"/>
            <a:ext cx="1778000" cy="133259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4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Random Read/Write Bandwidth (One Thread)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1" y="1500188"/>
            <a:ext cx="7017069" cy="3549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800" y="6184901"/>
            <a:ext cx="42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Non-interleaved region on a single DIMM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One thread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056870" y="2031476"/>
            <a:ext cx="4819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2-3x difference between sequential and </a:t>
            </a:r>
            <a:r>
              <a:rPr lang="en-US" sz="2000" dirty="0" smtClean="0"/>
              <a:t>random bandwidth with a single thread for both reads and writes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4818" y="1641358"/>
            <a:ext cx="1045782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2.8 GB/s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79239" y="2641085"/>
            <a:ext cx="1045782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1.5 GB/s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89041" y="1635077"/>
            <a:ext cx="21356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dirty="0" smtClean="0"/>
              <a:t>(Sequential: 5 GB/s)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03600" y="3263635"/>
            <a:ext cx="22352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dirty="0" smtClean="0"/>
              <a:t>(Sequential</a:t>
            </a:r>
            <a:r>
              <a:rPr lang="en-US" smtClean="0"/>
              <a:t>: 5.5 </a:t>
            </a:r>
            <a:r>
              <a:rPr lang="en-US" dirty="0" smtClean="0"/>
              <a:t>GB/s)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  <p:bldP spid="2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Sequential vs Random BW with 16 Threads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Reads:</a:t>
            </a:r>
          </a:p>
          <a:p>
            <a:pPr lvl="1"/>
            <a:r>
              <a:rPr lang="en-US" dirty="0" smtClean="0"/>
              <a:t>Sequential </a:t>
            </a:r>
            <a:r>
              <a:rPr lang="en-US" dirty="0" err="1" smtClean="0"/>
              <a:t>bw</a:t>
            </a:r>
            <a:r>
              <a:rPr lang="en-US" dirty="0" smtClean="0"/>
              <a:t>: 40 GB/s</a:t>
            </a:r>
          </a:p>
          <a:p>
            <a:pPr lvl="1"/>
            <a:r>
              <a:rPr lang="en-US" dirty="0"/>
              <a:t>Random </a:t>
            </a:r>
            <a:r>
              <a:rPr lang="en-US" dirty="0" err="1" smtClean="0"/>
              <a:t>bw</a:t>
            </a:r>
            <a:r>
              <a:rPr lang="en-US" dirty="0" smtClean="0"/>
              <a:t>: </a:t>
            </a:r>
            <a:r>
              <a:rPr lang="en-US" dirty="0"/>
              <a:t>11 </a:t>
            </a:r>
            <a:r>
              <a:rPr lang="en-US" dirty="0" smtClean="0"/>
              <a:t>GB/s</a:t>
            </a:r>
          </a:p>
          <a:p>
            <a:r>
              <a:rPr lang="en-US" dirty="0" smtClean="0"/>
              <a:t>Writes:</a:t>
            </a:r>
          </a:p>
          <a:p>
            <a:pPr lvl="1"/>
            <a:r>
              <a:rPr lang="en-US" dirty="0" smtClean="0"/>
              <a:t>Sequential </a:t>
            </a:r>
            <a:r>
              <a:rPr lang="en-US" dirty="0" err="1" smtClean="0"/>
              <a:t>bw</a:t>
            </a:r>
            <a:r>
              <a:rPr lang="en-US" dirty="0" smtClean="0"/>
              <a:t>: 10 GB/s</a:t>
            </a:r>
          </a:p>
          <a:p>
            <a:pPr lvl="1"/>
            <a:r>
              <a:rPr lang="en-US" dirty="0" smtClean="0"/>
              <a:t>Random </a:t>
            </a:r>
            <a:r>
              <a:rPr lang="en-US" dirty="0" err="1" smtClean="0"/>
              <a:t>bw</a:t>
            </a:r>
            <a:r>
              <a:rPr lang="en-US" dirty="0" smtClean="0"/>
              <a:t>: 5 GB/s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800" y="5156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 SSDs</a:t>
            </a:r>
            <a:r>
              <a:rPr lang="en-US" dirty="0" smtClean="0"/>
              <a:t>: ~10x difference between sequential and random bandwidth</a:t>
            </a:r>
          </a:p>
          <a:p>
            <a:r>
              <a:rPr lang="en-US" dirty="0"/>
              <a:t>	</a:t>
            </a:r>
            <a:r>
              <a:rPr lang="en-US" sz="1400" b="1" dirty="0" smtClean="0"/>
              <a:t>Source</a:t>
            </a:r>
            <a:r>
              <a:rPr lang="en-US" sz="1400" dirty="0" smtClean="0"/>
              <a:t>: </a:t>
            </a:r>
            <a:r>
              <a:rPr lang="en-US" sz="1400" dirty="0"/>
              <a:t>Lies, Damn Lies And SSD Benchmark Test </a:t>
            </a:r>
            <a:r>
              <a:rPr lang="en-US" sz="1400" dirty="0" smtClean="0"/>
              <a:t>Result, Seagate.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989042" y="5119310"/>
            <a:ext cx="471958" cy="4064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0609" y="2607836"/>
            <a:ext cx="1538891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4x difference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0609" y="3882018"/>
            <a:ext cx="1538892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2x difference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8642" y="2320374"/>
            <a:ext cx="4574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On </a:t>
            </a:r>
            <a:r>
              <a:rPr lang="en-US" sz="2400" dirty="0" err="1" smtClean="0"/>
              <a:t>Optane</a:t>
            </a:r>
            <a:r>
              <a:rPr lang="en-US" sz="2400" dirty="0" smtClean="0"/>
              <a:t> PM the performance difference between sequential and random accesses is 2-4x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68642" y="1690688"/>
            <a:ext cx="343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Take-away #3: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Latency of file operations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4210" y="2366020"/>
            <a:ext cx="4819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clear advantage of using </a:t>
            </a:r>
            <a:r>
              <a:rPr lang="en-US" dirty="0" err="1" smtClean="0"/>
              <a:t>Optane</a:t>
            </a:r>
            <a:r>
              <a:rPr lang="en-US" dirty="0" smtClean="0"/>
              <a:t> PM for individual file operations with small data transfers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Software overhead and/or caching effects dominate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4210" y="1842800"/>
            <a:ext cx="343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Take-away #4: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442467"/>
              </p:ext>
            </p:extLst>
          </p:nvPr>
        </p:nvGraphicFramePr>
        <p:xfrm>
          <a:off x="723900" y="1690688"/>
          <a:ext cx="6680200" cy="365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30757" y="5467687"/>
            <a:ext cx="12933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Unmodified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77428" y="5194301"/>
            <a:ext cx="1091171" cy="2733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59000" y="5747088"/>
            <a:ext cx="2514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Direct access to media. No buffer cache.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3415270" y="5194302"/>
            <a:ext cx="1030" cy="5527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77256" y="5510243"/>
            <a:ext cx="24490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NVM-optimized file system from academia.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H="1" flipV="1">
            <a:off x="4096264" y="5152081"/>
            <a:ext cx="1905514" cy="3581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42324" y="4987919"/>
            <a:ext cx="236357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SSD with </a:t>
            </a:r>
            <a:r>
              <a:rPr lang="en-US" sz="1400" dirty="0" err="1" smtClean="0">
                <a:solidFill>
                  <a:schemeClr val="accent5"/>
                </a:solidFill>
              </a:rPr>
              <a:t>Optane</a:t>
            </a:r>
            <a:r>
              <a:rPr lang="en-US" sz="1400" dirty="0" smtClean="0">
                <a:solidFill>
                  <a:schemeClr val="accent5"/>
                </a:solidFill>
              </a:rPr>
              <a:t> technology</a:t>
            </a:r>
            <a:endParaRPr lang="en-US" sz="1400" dirty="0">
              <a:solidFill>
                <a:schemeClr val="accent5"/>
              </a:solidFill>
            </a:endParaRP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>
            <a:off x="5578308" y="5141808"/>
            <a:ext cx="1164016" cy="56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7" grpId="0" animBg="1"/>
      <p:bldP spid="21" grpId="0" animBg="1"/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11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Throughput of file operations: Reads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856690"/>
            <a:ext cx="9074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Raw bandwidth (16 threads) was: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~39 GB/s for sequential reads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~11 GB/s for random reads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5639" y="6116420"/>
            <a:ext cx="58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Source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>
                <a:solidFill>
                  <a:schemeClr val="accent1"/>
                </a:solidFill>
              </a:rPr>
              <a:t>Basic Performance Measurements of the Intel </a:t>
            </a:r>
            <a:r>
              <a:rPr lang="en-US" dirty="0" err="1">
                <a:solidFill>
                  <a:schemeClr val="accent1"/>
                </a:solidFill>
              </a:rPr>
              <a:t>Optane</a:t>
            </a:r>
            <a:r>
              <a:rPr lang="en-US" dirty="0">
                <a:solidFill>
                  <a:schemeClr val="accent1"/>
                </a:solidFill>
              </a:rPr>
              <a:t> DC Persistent Memory Module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arXiv:1903.05714v2 </a:t>
            </a:r>
            <a:endParaRPr lang="de-DE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47581" y="1477851"/>
            <a:ext cx="4680000" cy="3249332"/>
            <a:chOff x="838200" y="1457854"/>
            <a:chExt cx="4680000" cy="3249332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57135635"/>
                </p:ext>
              </p:extLst>
            </p:nvPr>
          </p:nvGraphicFramePr>
          <p:xfrm>
            <a:off x="838200" y="1827186"/>
            <a:ext cx="468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528763" y="1457854"/>
              <a:ext cx="328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Helvetica" charset="0"/>
                  <a:ea typeface="Helvetica" charset="0"/>
                  <a:cs typeface="Helvetica" charset="0"/>
                </a:rPr>
                <a:t>Random 4K reads (1-16 threads)</a:t>
              </a:r>
              <a:endParaRPr lang="en-US" sz="1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8200" y="1448150"/>
            <a:ext cx="4680000" cy="3279033"/>
            <a:chOff x="5372100" y="1448150"/>
            <a:chExt cx="4680000" cy="3279033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3733131"/>
                </p:ext>
              </p:extLst>
            </p:nvPr>
          </p:nvGraphicFramePr>
          <p:xfrm>
            <a:off x="5372100" y="1847183"/>
            <a:ext cx="468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6441281" y="1448150"/>
              <a:ext cx="328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Helvetica" charset="0"/>
                  <a:ea typeface="Helvetica" charset="0"/>
                  <a:cs typeface="Helvetica" charset="0"/>
                </a:rPr>
                <a:t>Sequential 4K reads (1-16 threads)</a:t>
              </a:r>
              <a:endParaRPr lang="en-US" sz="1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 flipH="1">
            <a:off x="4737100" y="5346700"/>
            <a:ext cx="167481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4983162" y="1747528"/>
            <a:ext cx="167481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4737100" y="5640304"/>
            <a:ext cx="167481" cy="177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10027444" y="2929113"/>
            <a:ext cx="167481" cy="177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066902" y="3106913"/>
            <a:ext cx="292498" cy="5506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72100" y="3197590"/>
            <a:ext cx="516681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5x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 of file operations: </a:t>
            </a:r>
            <a:r>
              <a:rPr lang="en-US" dirty="0" smtClean="0"/>
              <a:t>Writes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96000" y="1477851"/>
            <a:ext cx="4680000" cy="3238428"/>
            <a:chOff x="6096000" y="1477851"/>
            <a:chExt cx="4680000" cy="3698754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1682919"/>
                </p:ext>
              </p:extLst>
            </p:nvPr>
          </p:nvGraphicFramePr>
          <p:xfrm>
            <a:off x="6096000" y="1887228"/>
            <a:ext cx="4680000" cy="32893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6738144" y="1477851"/>
              <a:ext cx="328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Helvetica" charset="0"/>
                  <a:ea typeface="Helvetica" charset="0"/>
                  <a:cs typeface="Helvetica" charset="0"/>
                </a:rPr>
                <a:t>Random 4K writes (1-16 threads)</a:t>
              </a:r>
              <a:endParaRPr lang="en-US" sz="1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8200" y="1477851"/>
            <a:ext cx="4680000" cy="3238428"/>
            <a:chOff x="838200" y="1477851"/>
            <a:chExt cx="4680000" cy="3238428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9105926"/>
                </p:ext>
              </p:extLst>
            </p:nvPr>
          </p:nvGraphicFramePr>
          <p:xfrm>
            <a:off x="838200" y="1836279"/>
            <a:ext cx="468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929077" y="1477851"/>
              <a:ext cx="328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Helvetica" charset="0"/>
                  <a:ea typeface="Helvetica" charset="0"/>
                  <a:cs typeface="Helvetica" charset="0"/>
                </a:rPr>
                <a:t>Sequential 4K writes (1-16 threads)</a:t>
              </a:r>
              <a:endParaRPr lang="en-US" sz="1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8200" y="4856690"/>
            <a:ext cx="9074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Raw bandwidth (16 threads) was: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~10 GB/s for sequential writes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~5 GB/s for random writes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0894" y="1739037"/>
            <a:ext cx="69967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57200" algn="ctr"/>
            <a:r>
              <a:rPr lang="en-US" sz="2800" dirty="0" smtClean="0"/>
              <a:t>This talk: Intel </a:t>
            </a:r>
            <a:r>
              <a:rPr lang="en-US" sz="2800" dirty="0" err="1" smtClean="0"/>
              <a:t>Optane</a:t>
            </a:r>
            <a:r>
              <a:rPr lang="en-US" sz="2800" dirty="0" smtClean="0"/>
              <a:t>™ DC Persistent memory</a:t>
            </a:r>
          </a:p>
          <a:p>
            <a:pPr marL="469900" indent="-457200" algn="ctr"/>
            <a:r>
              <a:rPr lang="en-US" sz="2800" dirty="0" smtClean="0"/>
              <a:t>Developed together with Micron</a:t>
            </a:r>
          </a:p>
          <a:p>
            <a:pPr marL="469900" indent="-457200" algn="ctr"/>
            <a:r>
              <a:rPr lang="en-US" sz="2800" dirty="0" smtClean="0"/>
              <a:t>Previously known as 3D </a:t>
            </a:r>
            <a:r>
              <a:rPr lang="en-US" sz="2800" dirty="0" err="1" smtClean="0"/>
              <a:t>XPoint</a:t>
            </a:r>
            <a:r>
              <a:rPr lang="en-US" sz="28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827" y="3255741"/>
            <a:ext cx="5002473" cy="27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Using PM-</a:t>
            </a:r>
            <a:r>
              <a:rPr lang="en-US" dirty="0" err="1"/>
              <a:t>Optane</a:t>
            </a:r>
            <a:r>
              <a:rPr lang="en-US" dirty="0"/>
              <a:t> as storage </a:t>
            </a:r>
            <a:r>
              <a:rPr lang="en-US" dirty="0" smtClean="0"/>
              <a:t>gives up to </a:t>
            </a:r>
            <a:r>
              <a:rPr lang="en-US" dirty="0"/>
              <a:t>~5x more throughput when equivalent technology is sitting in an SSD.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Software bottlenecks become pronounced.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Outline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persistent memory?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much does it cost?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 I use it?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does it perform?</a:t>
            </a:r>
          </a:p>
          <a:p>
            <a:r>
              <a:rPr lang="en-US" b="1" dirty="0" smtClean="0"/>
              <a:t>What are the implications for databases?</a:t>
            </a:r>
            <a:r>
              <a:rPr lang="en-US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Implications (overview)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PM is</a:t>
            </a:r>
            <a:r>
              <a:rPr lang="en-US" dirty="0" smtClean="0"/>
              <a:t> faster than SSD, </a:t>
            </a:r>
            <a:r>
              <a:rPr lang="en-US" dirty="0" smtClean="0"/>
              <a:t>so software overheads are more </a:t>
            </a:r>
            <a:r>
              <a:rPr lang="en-US" dirty="0" smtClean="0"/>
              <a:t>noticeable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Implication: may have to retune performance</a:t>
            </a:r>
          </a:p>
          <a:p>
            <a:r>
              <a:rPr lang="en-US" dirty="0" smtClean="0"/>
              <a:t>Difference between random and sequential is not that big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Hint: you don’t need to organize your data structures for sequential access</a:t>
            </a:r>
          </a:p>
          <a:p>
            <a:r>
              <a:rPr lang="en-US" dirty="0" smtClean="0"/>
              <a:t>Bandwidth is much larger than that of </a:t>
            </a:r>
            <a:r>
              <a:rPr lang="en-US" dirty="0" smtClean="0"/>
              <a:t>a disk </a:t>
            </a:r>
            <a:r>
              <a:rPr lang="en-US" dirty="0" smtClean="0"/>
              <a:t>(65K I/O queues)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Question: how do you feed that bandwidth?</a:t>
            </a:r>
          </a:p>
          <a:p>
            <a:r>
              <a:rPr lang="en-US" dirty="0" smtClean="0"/>
              <a:t>Atomicity unit is much smaller than disk (e.g., 256 bytes)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Implication: Might affect software correctness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Do we care about being sequential?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6400" y="6210300"/>
            <a:ext cx="256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</a:t>
            </a:r>
            <a:r>
              <a:rPr lang="en-US" sz="1600" dirty="0"/>
              <a:t>h</a:t>
            </a:r>
            <a:r>
              <a:rPr lang="en-US" sz="1600" dirty="0" smtClean="0"/>
              <a:t>ypothetical application</a:t>
            </a:r>
            <a:endParaRPr lang="en-US" sz="16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57768" y="1562100"/>
            <a:ext cx="8256032" cy="4203700"/>
            <a:chOff x="557768" y="1562100"/>
            <a:chExt cx="8256032" cy="4203700"/>
          </a:xfrm>
        </p:grpSpPr>
        <p:grpSp>
          <p:nvGrpSpPr>
            <p:cNvPr id="8" name="Group 7"/>
            <p:cNvGrpSpPr/>
            <p:nvPr/>
          </p:nvGrpSpPr>
          <p:grpSpPr>
            <a:xfrm>
              <a:off x="1016000" y="1562100"/>
              <a:ext cx="7797800" cy="4203700"/>
              <a:chOff x="1016000" y="1562100"/>
              <a:chExt cx="7797800" cy="420370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016000" y="1562100"/>
                <a:ext cx="12700" cy="42037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1016000" y="5740400"/>
                <a:ext cx="7797800" cy="25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 rot="16200000">
              <a:off x="-292616" y="3327400"/>
              <a:ext cx="207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total execution time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22400" y="5840968"/>
            <a:ext cx="2260600" cy="629166"/>
            <a:chOff x="1422400" y="5840968"/>
            <a:chExt cx="2260600" cy="629166"/>
          </a:xfrm>
        </p:grpSpPr>
        <p:sp>
          <p:nvSpPr>
            <p:cNvPr id="11" name="TextBox 10"/>
            <p:cNvSpPr txBox="1"/>
            <p:nvPr/>
          </p:nvSpPr>
          <p:spPr>
            <a:xfrm>
              <a:off x="1422400" y="5840968"/>
              <a:ext cx="226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Random      Sequential 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41500" y="6100802"/>
              <a:ext cx="66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SSD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80000" y="5840968"/>
            <a:ext cx="2260600" cy="629166"/>
            <a:chOff x="5080000" y="5840968"/>
            <a:chExt cx="2260600" cy="629166"/>
          </a:xfrm>
        </p:grpSpPr>
        <p:sp>
          <p:nvSpPr>
            <p:cNvPr id="12" name="TextBox 11"/>
            <p:cNvSpPr txBox="1"/>
            <p:nvPr/>
          </p:nvSpPr>
          <p:spPr>
            <a:xfrm>
              <a:off x="5080000" y="5840968"/>
              <a:ext cx="226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Random      Sequential </a:t>
              </a:r>
              <a:endParaRPr lang="en-US" sz="1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0000" y="6100802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PM-</a:t>
              </a:r>
              <a:r>
                <a:rPr lang="en-US" dirty="0" err="1" smtClean="0"/>
                <a:t>Optane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397750" y="1587500"/>
            <a:ext cx="266700" cy="2667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97750" y="2044700"/>
            <a:ext cx="266700" cy="2667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78750" y="15621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I/O overhead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78750" y="1981200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Software overhead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501900" y="5119688"/>
            <a:ext cx="520700" cy="633412"/>
            <a:chOff x="2501900" y="5119688"/>
            <a:chExt cx="520700" cy="633412"/>
          </a:xfrm>
        </p:grpSpPr>
        <p:sp>
          <p:nvSpPr>
            <p:cNvPr id="22" name="Rectangle 21"/>
            <p:cNvSpPr/>
            <p:nvPr/>
          </p:nvSpPr>
          <p:spPr>
            <a:xfrm>
              <a:off x="2501900" y="5405398"/>
              <a:ext cx="520700" cy="3477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900" y="5119688"/>
              <a:ext cx="520700" cy="27301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36700" y="2211904"/>
            <a:ext cx="520700" cy="3541196"/>
            <a:chOff x="1536700" y="2224604"/>
            <a:chExt cx="520700" cy="3541196"/>
          </a:xfrm>
        </p:grpSpPr>
        <p:sp>
          <p:nvSpPr>
            <p:cNvPr id="21" name="Rectangle 20"/>
            <p:cNvSpPr/>
            <p:nvPr/>
          </p:nvSpPr>
          <p:spPr>
            <a:xfrm>
              <a:off x="1536700" y="2502416"/>
              <a:ext cx="520700" cy="32633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36700" y="2224604"/>
              <a:ext cx="520700" cy="27301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00650" y="5320784"/>
            <a:ext cx="520700" cy="419616"/>
            <a:chOff x="5200650" y="5333484"/>
            <a:chExt cx="520700" cy="419616"/>
          </a:xfrm>
        </p:grpSpPr>
        <p:sp>
          <p:nvSpPr>
            <p:cNvPr id="25" name="Rectangle 24"/>
            <p:cNvSpPr/>
            <p:nvPr/>
          </p:nvSpPr>
          <p:spPr>
            <a:xfrm>
              <a:off x="5200650" y="5643836"/>
              <a:ext cx="520700" cy="10926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00650" y="5333484"/>
              <a:ext cx="520700" cy="3048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51550" y="5384284"/>
            <a:ext cx="520700" cy="356115"/>
            <a:chOff x="6051550" y="5396984"/>
            <a:chExt cx="520700" cy="356115"/>
          </a:xfrm>
        </p:grpSpPr>
        <p:sp>
          <p:nvSpPr>
            <p:cNvPr id="28" name="Rectangle 27"/>
            <p:cNvSpPr/>
            <p:nvPr/>
          </p:nvSpPr>
          <p:spPr>
            <a:xfrm>
              <a:off x="6051550" y="5707380"/>
              <a:ext cx="520700" cy="4571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51550" y="5396984"/>
              <a:ext cx="520700" cy="3048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61000" y="2921515"/>
            <a:ext cx="2298700" cy="2831584"/>
            <a:chOff x="1828800" y="2806700"/>
            <a:chExt cx="2298700" cy="2831584"/>
          </a:xfrm>
        </p:grpSpPr>
        <p:sp>
          <p:nvSpPr>
            <p:cNvPr id="31" name="TextBox 30"/>
            <p:cNvSpPr txBox="1"/>
            <p:nvPr/>
          </p:nvSpPr>
          <p:spPr>
            <a:xfrm>
              <a:off x="2501900" y="2806700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2-4x difference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/>
            <p:cNvCxnSpPr>
              <a:stCxn id="31" idx="2"/>
              <a:endCxn id="25" idx="2"/>
            </p:cNvCxnSpPr>
            <p:nvPr/>
          </p:nvCxnSpPr>
          <p:spPr>
            <a:xfrm flipH="1">
              <a:off x="1828800" y="3176032"/>
              <a:ext cx="1485900" cy="244955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730500" y="3176032"/>
              <a:ext cx="723900" cy="246225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8305800" y="2622034"/>
            <a:ext cx="355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Persistent memory: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I/O time becomes much smaller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Software overhead remains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1500" y="2794000"/>
            <a:ext cx="2286000" cy="2831584"/>
            <a:chOff x="1841500" y="2806700"/>
            <a:chExt cx="2286000" cy="2831584"/>
          </a:xfrm>
        </p:grpSpPr>
        <p:sp>
          <p:nvSpPr>
            <p:cNvPr id="42" name="TextBox 41"/>
            <p:cNvSpPr txBox="1"/>
            <p:nvPr/>
          </p:nvSpPr>
          <p:spPr>
            <a:xfrm>
              <a:off x="2501900" y="2806700"/>
              <a:ext cx="162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10x difference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1841500" y="3176032"/>
              <a:ext cx="1473200" cy="91336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2730500" y="3176032"/>
              <a:ext cx="723900" cy="246225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8274050" y="4181217"/>
            <a:ext cx="314960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Difference between sequential and random may become much less important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022600" y="4979253"/>
            <a:ext cx="2178050" cy="706515"/>
            <a:chOff x="3022600" y="4979253"/>
            <a:chExt cx="2178050" cy="706515"/>
          </a:xfrm>
        </p:grpSpPr>
        <p:cxnSp>
          <p:nvCxnSpPr>
            <p:cNvPr id="48" name="Straight Arrow Connector 47"/>
            <p:cNvCxnSpPr>
              <a:stCxn id="22" idx="3"/>
              <a:endCxn id="25" idx="1"/>
            </p:cNvCxnSpPr>
            <p:nvPr/>
          </p:nvCxnSpPr>
          <p:spPr>
            <a:xfrm>
              <a:off x="3022600" y="5579249"/>
              <a:ext cx="2178050" cy="10651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314700" y="4979253"/>
              <a:ext cx="162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I/O much faster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835400" y="3890843"/>
            <a:ext cx="2563813" cy="1429941"/>
            <a:chOff x="3835400" y="3890843"/>
            <a:chExt cx="2563813" cy="1429941"/>
          </a:xfrm>
        </p:grpSpPr>
        <p:sp>
          <p:nvSpPr>
            <p:cNvPr id="54" name="TextBox 53"/>
            <p:cNvSpPr txBox="1"/>
            <p:nvPr/>
          </p:nvSpPr>
          <p:spPr>
            <a:xfrm>
              <a:off x="3835400" y="3890843"/>
              <a:ext cx="2563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Much larger software overheads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4" idx="2"/>
              <a:endCxn id="26" idx="0"/>
            </p:cNvCxnSpPr>
            <p:nvPr/>
          </p:nvCxnSpPr>
          <p:spPr>
            <a:xfrm>
              <a:off x="5117307" y="4537174"/>
              <a:ext cx="343693" cy="78361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31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  <p:bldP spid="17" grpId="0"/>
      <p:bldP spid="18" grpId="0"/>
      <p:bldP spid="40" grpId="0"/>
      <p:bldP spid="4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Don</a:t>
            </a:r>
            <a:r>
              <a:rPr lang="mr-IN" dirty="0" smtClean="0">
                <a:solidFill>
                  <a:srgbClr val="C00000"/>
                </a:solidFill>
              </a:rPr>
              <a:t>’</a:t>
            </a:r>
            <a:r>
              <a:rPr lang="en-US" dirty="0" smtClean="0">
                <a:solidFill>
                  <a:srgbClr val="C00000"/>
                </a:solidFill>
              </a:rPr>
              <a:t>t organize your data for sequential writes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491"/>
            <a:ext cx="10515600" cy="4351338"/>
          </a:xfrm>
        </p:spPr>
        <p:txBody>
          <a:bodyPr/>
          <a:lstStyle/>
          <a:p>
            <a:r>
              <a:rPr lang="en-US" dirty="0" smtClean="0"/>
              <a:t>Many systems sort their data for writing to achieve sequential writes</a:t>
            </a:r>
          </a:p>
          <a:p>
            <a:r>
              <a:rPr lang="en-US" dirty="0" smtClean="0"/>
              <a:t>This generates </a:t>
            </a:r>
            <a:r>
              <a:rPr lang="en-US" dirty="0" smtClean="0"/>
              <a:t>CPU overhead</a:t>
            </a:r>
            <a:r>
              <a:rPr lang="en-US" dirty="0" smtClean="0"/>
              <a:t>!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Cut </a:t>
            </a:r>
            <a:r>
              <a:rPr lang="en-US" sz="3200" dirty="0" smtClean="0">
                <a:solidFill>
                  <a:srgbClr val="C00000"/>
                </a:solidFill>
              </a:rPr>
              <a:t>this out!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5850235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Jian Xu and Steven Swanson, </a:t>
            </a:r>
            <a:r>
              <a:rPr lang="en-US" i="1" dirty="0">
                <a:solidFill>
                  <a:schemeClr val="accent5"/>
                </a:solidFill>
              </a:rPr>
              <a:t>University of California, San </a:t>
            </a:r>
            <a:r>
              <a:rPr lang="en-US" i="1" dirty="0" smtClean="0">
                <a:solidFill>
                  <a:schemeClr val="accent5"/>
                </a:solidFill>
              </a:rPr>
              <a:t>Diego, </a:t>
            </a:r>
            <a:r>
              <a:rPr lang="en-US" b="1" dirty="0">
                <a:solidFill>
                  <a:schemeClr val="accent5"/>
                </a:solidFill>
              </a:rPr>
              <a:t>NOVA: A Log-structured File System for Hybrid Volatile/Non-volatile Main </a:t>
            </a:r>
            <a:r>
              <a:rPr lang="en-US" b="1" dirty="0" smtClean="0">
                <a:solidFill>
                  <a:schemeClr val="accent5"/>
                </a:solidFill>
              </a:rPr>
              <a:t>Memories</a:t>
            </a:r>
            <a:r>
              <a:rPr lang="en-US" dirty="0" smtClean="0">
                <a:solidFill>
                  <a:schemeClr val="accent5"/>
                </a:solidFill>
              </a:rPr>
              <a:t>, USENIX FAST 2016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875403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B. Leper, O. </a:t>
            </a:r>
            <a:r>
              <a:rPr lang="en-US" dirty="0" err="1" smtClean="0">
                <a:solidFill>
                  <a:schemeClr val="accent5"/>
                </a:solidFill>
              </a:rPr>
              <a:t>Balmau</a:t>
            </a:r>
            <a:r>
              <a:rPr lang="en-US" dirty="0" smtClean="0">
                <a:solidFill>
                  <a:schemeClr val="accent5"/>
                </a:solidFill>
              </a:rPr>
              <a:t>, K. Gupta, W. </a:t>
            </a:r>
            <a:r>
              <a:rPr lang="en-US" dirty="0" err="1" smtClean="0">
                <a:solidFill>
                  <a:schemeClr val="accent5"/>
                </a:solidFill>
              </a:rPr>
              <a:t>Zwaenepoel</a:t>
            </a:r>
            <a:r>
              <a:rPr lang="en-US" i="1" dirty="0" smtClean="0">
                <a:solidFill>
                  <a:schemeClr val="accent5"/>
                </a:solidFill>
              </a:rPr>
              <a:t>, </a:t>
            </a:r>
            <a:r>
              <a:rPr lang="en-US" b="1" dirty="0">
                <a:solidFill>
                  <a:schemeClr val="accent5"/>
                </a:solidFill>
              </a:rPr>
              <a:t>KVell</a:t>
            </a:r>
            <a:r>
              <a:rPr lang="en-US" dirty="0">
                <a:solidFill>
                  <a:schemeClr val="accent5"/>
                </a:solidFill>
              </a:rPr>
              <a:t>: the Design and Implementation of a Fast Persistent Key-Value </a:t>
            </a:r>
            <a:r>
              <a:rPr lang="en-US" dirty="0" smtClean="0">
                <a:solidFill>
                  <a:schemeClr val="accent5"/>
                </a:solidFill>
              </a:rPr>
              <a:t>Store, SOSP 2019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Use multiple logs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96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Historically: single log, because</a:t>
            </a:r>
          </a:p>
          <a:p>
            <a:pPr lvl="1"/>
            <a:r>
              <a:rPr lang="en-US" dirty="0" smtClean="0"/>
              <a:t>You want sequential writes</a:t>
            </a:r>
          </a:p>
          <a:p>
            <a:pPr lvl="1"/>
            <a:r>
              <a:rPr lang="en-US" dirty="0" smtClean="0"/>
              <a:t>Mechanical disks have only one head</a:t>
            </a:r>
          </a:p>
          <a:p>
            <a:pPr lvl="1"/>
            <a:r>
              <a:rPr lang="en-US" dirty="0" smtClean="0"/>
              <a:t>Don’t care about or want concurrency</a:t>
            </a:r>
          </a:p>
          <a:p>
            <a:r>
              <a:rPr lang="en-US" dirty="0" smtClean="0"/>
              <a:t>Persistent memory:</a:t>
            </a:r>
          </a:p>
          <a:p>
            <a:pPr lvl="1"/>
            <a:r>
              <a:rPr lang="en-US" dirty="0" smtClean="0"/>
              <a:t>Very large bandwidth and many I/O queues</a:t>
            </a:r>
          </a:p>
          <a:p>
            <a:pPr lvl="1"/>
            <a:r>
              <a:rPr lang="en-US" dirty="0" smtClean="0"/>
              <a:t>Sequential performance is still better than random, but</a:t>
            </a:r>
          </a:p>
          <a:p>
            <a:pPr lvl="1"/>
            <a:r>
              <a:rPr lang="en-US" dirty="0" smtClean="0"/>
              <a:t>Software overhead becomes more </a:t>
            </a:r>
            <a:r>
              <a:rPr lang="en-US" dirty="0" smtClean="0"/>
              <a:t>noticeable</a:t>
            </a:r>
            <a:endParaRPr lang="en-US" dirty="0" smtClean="0"/>
          </a:p>
          <a:p>
            <a:r>
              <a:rPr lang="en-US" dirty="0" smtClean="0"/>
              <a:t>Benefits of multiple logs</a:t>
            </a:r>
          </a:p>
          <a:p>
            <a:pPr lvl="1"/>
            <a:r>
              <a:rPr lang="en-US" dirty="0" smtClean="0"/>
              <a:t>Utilize the bandwidth (need to feed multiple queues)</a:t>
            </a:r>
          </a:p>
          <a:p>
            <a:pPr lvl="1"/>
            <a:r>
              <a:rPr lang="en-US" dirty="0" smtClean="0"/>
              <a:t>Achieve high concurrency (remove software overhead)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593467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Jian Xu and Steven Swanson, </a:t>
            </a:r>
            <a:r>
              <a:rPr lang="en-US" i="1" dirty="0">
                <a:solidFill>
                  <a:schemeClr val="accent5"/>
                </a:solidFill>
              </a:rPr>
              <a:t>University of California, San </a:t>
            </a:r>
            <a:r>
              <a:rPr lang="en-US" i="1" dirty="0" smtClean="0">
                <a:solidFill>
                  <a:schemeClr val="accent5"/>
                </a:solidFill>
              </a:rPr>
              <a:t>Diego, </a:t>
            </a:r>
            <a:r>
              <a:rPr lang="en-US" b="1" dirty="0">
                <a:solidFill>
                  <a:schemeClr val="accent5"/>
                </a:solidFill>
              </a:rPr>
              <a:t>NOVA: A Log-structured File System for Hybrid Volatile/Non-volatile Main </a:t>
            </a:r>
            <a:r>
              <a:rPr lang="en-US" b="1" dirty="0" smtClean="0">
                <a:solidFill>
                  <a:schemeClr val="accent5"/>
                </a:solidFill>
              </a:rPr>
              <a:t>Memories</a:t>
            </a:r>
            <a:r>
              <a:rPr lang="en-US" dirty="0" smtClean="0">
                <a:solidFill>
                  <a:schemeClr val="accent5"/>
                </a:solidFill>
              </a:rPr>
              <a:t>, USENIX FAST 2016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Implement log as a linked list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Bad idea for disks:</a:t>
            </a:r>
          </a:p>
          <a:p>
            <a:pPr lvl="1"/>
            <a:r>
              <a:rPr lang="en-US" dirty="0" smtClean="0"/>
              <a:t>We lose sequential access property</a:t>
            </a:r>
          </a:p>
          <a:p>
            <a:r>
              <a:rPr lang="en-US" dirty="0" smtClean="0"/>
              <a:t>Better for persistent memory</a:t>
            </a:r>
          </a:p>
          <a:p>
            <a:pPr lvl="1"/>
            <a:r>
              <a:rPr lang="en-US" dirty="0" smtClean="0"/>
              <a:t>Easier to allocate space</a:t>
            </a:r>
          </a:p>
          <a:p>
            <a:pPr lvl="1"/>
            <a:r>
              <a:rPr lang="en-US" dirty="0" smtClean="0"/>
              <a:t>Easier to clean the log -- can do one page at a time</a:t>
            </a:r>
          </a:p>
          <a:p>
            <a:pPr lvl="1"/>
            <a:r>
              <a:rPr lang="en-US" dirty="0" smtClean="0"/>
              <a:t>Easier to reclaim stale log pages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5850235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Jian Xu and Steven Swanson, </a:t>
            </a:r>
            <a:r>
              <a:rPr lang="en-US" i="1" dirty="0">
                <a:solidFill>
                  <a:schemeClr val="accent5"/>
                </a:solidFill>
              </a:rPr>
              <a:t>University of California, San </a:t>
            </a:r>
            <a:r>
              <a:rPr lang="en-US" i="1" dirty="0" smtClean="0">
                <a:solidFill>
                  <a:schemeClr val="accent5"/>
                </a:solidFill>
              </a:rPr>
              <a:t>Diego, </a:t>
            </a:r>
            <a:r>
              <a:rPr lang="en-US" b="1" dirty="0">
                <a:solidFill>
                  <a:schemeClr val="accent5"/>
                </a:solidFill>
              </a:rPr>
              <a:t>NOVA: A Log-structured File System for Hybrid Volatile/Non-volatile Main </a:t>
            </a:r>
            <a:r>
              <a:rPr lang="en-US" b="1" dirty="0" smtClean="0">
                <a:solidFill>
                  <a:schemeClr val="accent5"/>
                </a:solidFill>
              </a:rPr>
              <a:t>Memories</a:t>
            </a:r>
            <a:r>
              <a:rPr lang="en-US" dirty="0" smtClean="0">
                <a:solidFill>
                  <a:schemeClr val="accent5"/>
                </a:solidFill>
              </a:rPr>
              <a:t>, USENIX FAST 2016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rid of block interface?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Databases use block interface</a:t>
            </a:r>
          </a:p>
          <a:p>
            <a:pPr lvl="1"/>
            <a:r>
              <a:rPr lang="en-US" dirty="0" smtClean="0"/>
              <a:t>Read from and write to disk in units of entire pages (e.g., 8KB)</a:t>
            </a:r>
          </a:p>
          <a:p>
            <a:pPr lvl="1"/>
            <a:r>
              <a:rPr lang="en-US" dirty="0" smtClean="0"/>
              <a:t>For NVRAM: huge write amplification</a:t>
            </a:r>
          </a:p>
          <a:p>
            <a:r>
              <a:rPr lang="en-US" dirty="0" smtClean="0"/>
              <a:t>Ideas from research community</a:t>
            </a:r>
          </a:p>
          <a:p>
            <a:pPr lvl="1"/>
            <a:r>
              <a:rPr lang="en-US" dirty="0" smtClean="0"/>
              <a:t>Re-write the storage engine to use byte interface</a:t>
            </a:r>
            <a:endParaRPr lang="en-US" dirty="0"/>
          </a:p>
          <a:p>
            <a:r>
              <a:rPr lang="en-US" dirty="0" smtClean="0"/>
              <a:t>Caveats (Keith Bostic, co-creator of </a:t>
            </a:r>
            <a:r>
              <a:rPr lang="en-US" dirty="0" err="1" smtClean="0"/>
              <a:t>WiredTiger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Huge engineering effort</a:t>
            </a:r>
          </a:p>
          <a:p>
            <a:pPr lvl="1"/>
            <a:r>
              <a:rPr lang="en-US" dirty="0" smtClean="0"/>
              <a:t>Staying away from block interface is not easy: compression/encryption.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of NVRAM adoption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Redesigning data structures for persistent memory is very hard</a:t>
            </a:r>
          </a:p>
          <a:p>
            <a:r>
              <a:rPr lang="en-US" dirty="0" smtClean="0"/>
              <a:t>Fast path for adoption: use PM as a fast storage device</a:t>
            </a:r>
          </a:p>
          <a:p>
            <a:r>
              <a:rPr lang="en-US" dirty="0" smtClean="0"/>
              <a:t>Avoid kernel overhead of file system access:</a:t>
            </a:r>
          </a:p>
          <a:p>
            <a:pPr lvl="1"/>
            <a:r>
              <a:rPr lang="en-US" dirty="0" smtClean="0"/>
              <a:t>Use memory mapped files with DAX.</a:t>
            </a:r>
          </a:p>
          <a:p>
            <a:pPr lvl="1"/>
            <a:r>
              <a:rPr lang="en-US" dirty="0" smtClean="0"/>
              <a:t>Flush with user-level instructions: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pmem_persist</a:t>
            </a:r>
            <a:r>
              <a:rPr lang="en-US" dirty="0" smtClean="0"/>
              <a:t>, not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msync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dirty="0" smtClean="0"/>
              <a:t>Pre-allocate files to avoid journaling overhead when files grow piecemeal.</a:t>
            </a:r>
          </a:p>
          <a:p>
            <a:pPr lvl="1"/>
            <a:r>
              <a:rPr lang="en-US" dirty="0" smtClean="0"/>
              <a:t>Use large pages (ext4 does this).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59887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Jian Xu </a:t>
            </a:r>
            <a:r>
              <a:rPr lang="en-US" dirty="0" smtClean="0">
                <a:solidFill>
                  <a:schemeClr val="accent5"/>
                </a:solidFill>
              </a:rPr>
              <a:t>et al.</a:t>
            </a:r>
            <a:r>
              <a:rPr lang="en-US" i="1" dirty="0" smtClean="0">
                <a:solidFill>
                  <a:schemeClr val="accent5"/>
                </a:solidFill>
              </a:rPr>
              <a:t>, </a:t>
            </a:r>
            <a:r>
              <a:rPr lang="en-US" b="1" dirty="0">
                <a:solidFill>
                  <a:schemeClr val="accent5"/>
                </a:solidFill>
              </a:rPr>
              <a:t>Finding and Fixing Performance Pathologies in Persistent Memory Software Stacks </a:t>
            </a:r>
            <a:r>
              <a:rPr lang="en-US" dirty="0" smtClean="0">
                <a:solidFill>
                  <a:schemeClr val="accent5"/>
                </a:solidFill>
              </a:rPr>
              <a:t>, ASPLOS 2019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Persistent memory is here</a:t>
            </a:r>
          </a:p>
          <a:p>
            <a:r>
              <a:rPr lang="en-US" dirty="0" smtClean="0"/>
              <a:t>It is </a:t>
            </a:r>
            <a:r>
              <a:rPr lang="en-US" dirty="0" smtClean="0"/>
              <a:t>about 2x cheaper </a:t>
            </a:r>
            <a:r>
              <a:rPr lang="en-US" dirty="0" smtClean="0"/>
              <a:t>than </a:t>
            </a:r>
            <a:r>
              <a:rPr lang="en-US" dirty="0" smtClean="0"/>
              <a:t>DRAM*</a:t>
            </a:r>
            <a:endParaRPr lang="en-US" dirty="0" smtClean="0"/>
          </a:p>
          <a:p>
            <a:r>
              <a:rPr lang="en-US" dirty="0" smtClean="0"/>
              <a:t>It is only 2-3x slower than DRAM</a:t>
            </a:r>
          </a:p>
          <a:p>
            <a:r>
              <a:rPr lang="en-US" dirty="0" smtClean="0"/>
              <a:t>It is up to 5x faster than SSD for throughput-oriented workloads</a:t>
            </a:r>
          </a:p>
          <a:p>
            <a:r>
              <a:rPr lang="en-US" dirty="0" smtClean="0"/>
              <a:t>The difference in performance between sequential and random accesses is a lot smaller than SSD</a:t>
            </a:r>
          </a:p>
          <a:p>
            <a:r>
              <a:rPr lang="en-US" dirty="0" smtClean="0"/>
              <a:t>Software overheads are more pronounced than on SSD</a:t>
            </a:r>
          </a:p>
          <a:p>
            <a:r>
              <a:rPr lang="en-US" dirty="0" smtClean="0"/>
              <a:t>Interesting implications for storage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03" y="2628766"/>
            <a:ext cx="7064422" cy="4229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Intel </a:t>
            </a:r>
            <a:r>
              <a:rPr lang="en-US" dirty="0" err="1" smtClean="0">
                <a:solidFill>
                  <a:srgbClr val="C00000"/>
                </a:solidFill>
              </a:rPr>
              <a:t>Optane</a:t>
            </a:r>
            <a:r>
              <a:rPr lang="en-US" dirty="0" smtClean="0">
                <a:solidFill>
                  <a:srgbClr val="C00000"/>
                </a:solidFill>
              </a:rPr>
              <a:t>™ DC Persistent memory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Released April 2, 2019</a:t>
            </a:r>
          </a:p>
          <a:p>
            <a:r>
              <a:rPr lang="en-US" dirty="0" err="1" smtClean="0"/>
              <a:t>Optane</a:t>
            </a:r>
            <a:r>
              <a:rPr lang="en-US" dirty="0" smtClean="0"/>
              <a:t>™ (3D </a:t>
            </a:r>
            <a:r>
              <a:rPr lang="en-US" dirty="0" err="1" smtClean="0"/>
              <a:t>XPoint</a:t>
            </a:r>
            <a:r>
              <a:rPr lang="en-US" dirty="0" smtClean="0"/>
              <a:t>): </a:t>
            </a:r>
            <a:r>
              <a:rPr lang="en-US" u="sng" dirty="0" smtClean="0"/>
              <a:t>new NVRAM technology</a:t>
            </a:r>
          </a:p>
          <a:p>
            <a:pPr lvl="1"/>
            <a:r>
              <a:rPr lang="en-US" dirty="0" smtClean="0"/>
              <a:t>Faster than NAND Flash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4" y="232939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 1: Use PM via a memory-mapped </a:t>
            </a:r>
            <a:r>
              <a:rPr lang="en-US" sz="2400" dirty="0" smtClean="0"/>
              <a:t>file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14450" y="5469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Flushing persistent memory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4450" y="1485900"/>
            <a:ext cx="889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mem_flush</a:t>
            </a:r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() = 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pmemp_persist</a:t>
            </a:r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() + </a:t>
            </a:r>
            <a:r>
              <a:rPr lang="en-US" sz="2400" dirty="0" err="1" smtClean="0">
                <a:latin typeface="Courier" charset="0"/>
                <a:ea typeface="Courier" charset="0"/>
                <a:cs typeface="Courier" charset="0"/>
              </a:rPr>
              <a:t>pmem_drain</a:t>
            </a:r>
            <a:r>
              <a:rPr lang="en-US" sz="2400" dirty="0" smtClean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0244" y="2363335"/>
            <a:ext cx="243295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Send data to hardware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2363335"/>
            <a:ext cx="2895600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Wait for hardware buffers to drain until data reaches the media.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Does nothing (empty function) on Intel platforms!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5200650" y="1947565"/>
            <a:ext cx="136072" cy="4157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570323" y="1947565"/>
            <a:ext cx="173627" cy="4157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3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882650"/>
            <a:ext cx="8318500" cy="5740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529363" y="3010524"/>
            <a:ext cx="6024450" cy="654071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 1: Use PM via a memory-mapped </a:t>
            </a:r>
            <a:r>
              <a:rPr lang="en-US" sz="2400" dirty="0" smtClean="0"/>
              <a:t>file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38250" y="325334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Separating flush and drain steps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0023" y="648866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pmdk.io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NOVA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 structured, but only the metadata is written into the log</a:t>
            </a:r>
          </a:p>
          <a:p>
            <a:pPr lvl="1"/>
            <a:r>
              <a:rPr lang="en-US" dirty="0" smtClean="0"/>
              <a:t>An alternative is journaling, but journaling writes the data twice</a:t>
            </a:r>
          </a:p>
          <a:p>
            <a:pPr lvl="1"/>
            <a:r>
              <a:rPr lang="en-US" dirty="0" smtClean="0"/>
              <a:t>Hence, less write amplification than journaling. </a:t>
            </a:r>
          </a:p>
          <a:p>
            <a:pPr lvl="1"/>
            <a:r>
              <a:rPr lang="en-US" dirty="0" smtClean="0"/>
              <a:t>Data is written directly into the media, and shadow paging is used for atomicity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inode</a:t>
            </a:r>
            <a:r>
              <a:rPr lang="en-US" dirty="0" smtClean="0"/>
              <a:t> has its own log</a:t>
            </a:r>
          </a:p>
          <a:p>
            <a:pPr lvl="1"/>
            <a:r>
              <a:rPr lang="en-US" dirty="0" smtClean="0"/>
              <a:t>Concurrency, better bandwidth utilization</a:t>
            </a:r>
          </a:p>
          <a:p>
            <a:r>
              <a:rPr lang="en-US" dirty="0" smtClean="0"/>
              <a:t>Log is implemented as a linked list</a:t>
            </a:r>
          </a:p>
          <a:p>
            <a:pPr lvl="1"/>
            <a:r>
              <a:rPr lang="en-US" dirty="0" smtClean="0"/>
              <a:t>Easier and faster to clean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57150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Jian Xu and Steven Swanson, </a:t>
            </a:r>
            <a:r>
              <a:rPr lang="en-US" i="1" dirty="0">
                <a:solidFill>
                  <a:schemeClr val="accent5"/>
                </a:solidFill>
              </a:rPr>
              <a:t>University of California, San </a:t>
            </a:r>
            <a:r>
              <a:rPr lang="en-US" i="1" dirty="0" smtClean="0">
                <a:solidFill>
                  <a:schemeClr val="accent5"/>
                </a:solidFill>
              </a:rPr>
              <a:t>Diego, </a:t>
            </a:r>
            <a:r>
              <a:rPr lang="en-US" b="1" dirty="0">
                <a:solidFill>
                  <a:schemeClr val="accent5"/>
                </a:solidFill>
              </a:rPr>
              <a:t>NOVA: A Log-structured File System for Hybrid Volatile/Non-volatile Main </a:t>
            </a:r>
            <a:r>
              <a:rPr lang="en-US" b="1" dirty="0" smtClean="0">
                <a:solidFill>
                  <a:schemeClr val="accent5"/>
                </a:solidFill>
              </a:rPr>
              <a:t>Memories</a:t>
            </a:r>
            <a:r>
              <a:rPr lang="en-US" dirty="0" smtClean="0">
                <a:solidFill>
                  <a:schemeClr val="accent5"/>
                </a:solidFill>
              </a:rPr>
              <a:t>, USENIX FAST 2016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Wear leveling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SSDs performs wear-leveling</a:t>
            </a:r>
          </a:p>
          <a:p>
            <a:pPr lvl="1"/>
            <a:r>
              <a:rPr lang="en-US" dirty="0" smtClean="0"/>
              <a:t>Internal address translation</a:t>
            </a:r>
          </a:p>
          <a:p>
            <a:r>
              <a:rPr lang="en-US" dirty="0" smtClean="0"/>
              <a:t>Bad block management	</a:t>
            </a:r>
          </a:p>
        </p:txBody>
      </p:sp>
    </p:spTree>
    <p:extLst>
      <p:ext uri="{BB962C8B-B14F-4D97-AF65-F5344CB8AC3E}">
        <p14:creationId xmlns:p14="http://schemas.microsoft.com/office/powerpoint/2010/main" val="2394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952" y="2628766"/>
            <a:ext cx="7064422" cy="4229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Intel </a:t>
            </a:r>
            <a:r>
              <a:rPr lang="en-US" dirty="0" err="1" smtClean="0">
                <a:solidFill>
                  <a:srgbClr val="C00000"/>
                </a:solidFill>
              </a:rPr>
              <a:t>Optane</a:t>
            </a:r>
            <a:r>
              <a:rPr lang="en-US" dirty="0" smtClean="0">
                <a:solidFill>
                  <a:srgbClr val="C00000"/>
                </a:solidFill>
              </a:rPr>
              <a:t>™ DC Persistent memory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23058"/>
            <a:ext cx="1570345" cy="2109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677" y="5032957"/>
            <a:ext cx="15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Cascade Lake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91452" y="3343702"/>
            <a:ext cx="1286869" cy="634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 controller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664157" y="4089463"/>
            <a:ext cx="1314165" cy="7009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PCIe</a:t>
            </a:r>
            <a:endParaRPr lang="en-US" dirty="0" smtClean="0"/>
          </a:p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11" name="Left-Right Arrow 10"/>
          <p:cNvSpPr/>
          <p:nvPr/>
        </p:nvSpPr>
        <p:spPr>
          <a:xfrm>
            <a:off x="4107976" y="3328166"/>
            <a:ext cx="1132764" cy="6498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>
            <a:off x="4065895" y="4233431"/>
            <a:ext cx="1516039" cy="4129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53300" y="3483911"/>
            <a:ext cx="1453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</a:t>
            </a:r>
            <a:r>
              <a:rPr lang="en-US" sz="1400" dirty="0" smtClean="0">
                <a:solidFill>
                  <a:schemeClr val="bg1"/>
                </a:solidFill>
              </a:rPr>
              <a:t>emory bus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8699" y="4274376"/>
            <a:ext cx="1023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PCI bus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08545" y="3142886"/>
            <a:ext cx="5657282" cy="1067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Intel </a:t>
            </a:r>
            <a:r>
              <a:rPr lang="en-US" dirty="0" err="1" smtClean="0">
                <a:solidFill>
                  <a:srgbClr val="C00000"/>
                </a:solidFill>
              </a:rPr>
              <a:t>Optane</a:t>
            </a:r>
            <a:r>
              <a:rPr lang="en-US" dirty="0" smtClean="0">
                <a:solidFill>
                  <a:srgbClr val="C00000"/>
                </a:solidFill>
              </a:rPr>
              <a:t>™ DC Persistent memory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23058"/>
            <a:ext cx="1570345" cy="2109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677" y="5032957"/>
            <a:ext cx="15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Cascade Lake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45" y="2243172"/>
            <a:ext cx="2213492" cy="11141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45" y="2731247"/>
            <a:ext cx="2213492" cy="11141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45" y="3202069"/>
            <a:ext cx="2213492" cy="11141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022" y="3659988"/>
            <a:ext cx="2213492" cy="11141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022" y="4148063"/>
            <a:ext cx="2213492" cy="11141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022" y="4618885"/>
            <a:ext cx="2213492" cy="11141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28022" y="2150015"/>
            <a:ext cx="221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 to 6 PMMs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44605" y="5609619"/>
            <a:ext cx="595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PMM: </a:t>
            </a:r>
            <a:r>
              <a:rPr lang="en-US" dirty="0" smtClean="0"/>
              <a:t>persistent memory module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758904" y="3827676"/>
            <a:ext cx="221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128GB-512GB each</a:t>
            </a:r>
            <a:endParaRPr lang="en-US" sz="2000" dirty="0"/>
          </a:p>
        </p:txBody>
      </p:sp>
      <p:sp>
        <p:nvSpPr>
          <p:cNvPr id="35" name="Notched Right Arrow 34"/>
          <p:cNvSpPr/>
          <p:nvPr/>
        </p:nvSpPr>
        <p:spPr>
          <a:xfrm>
            <a:off x="7107011" y="382767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67621" y="3700660"/>
            <a:ext cx="3174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single CPU can support up </a:t>
            </a:r>
            <a:r>
              <a:rPr lang="en-US" dirty="0" smtClean="0"/>
              <a:t>to</a:t>
            </a:r>
          </a:p>
          <a:p>
            <a:r>
              <a:rPr lang="en-US" sz="2400" dirty="0" smtClean="0"/>
              <a:t>6 PMMs</a:t>
            </a:r>
          </a:p>
          <a:p>
            <a:endParaRPr lang="en-US" sz="2400" dirty="0" smtClean="0"/>
          </a:p>
          <a:p>
            <a:r>
              <a:rPr lang="en-US" sz="2400" dirty="0" smtClean="0"/>
              <a:t>Up to a total of:</a:t>
            </a:r>
          </a:p>
          <a:p>
            <a:r>
              <a:rPr lang="en-US" sz="2400" dirty="0" smtClean="0"/>
              <a:t>6 x 512GB = 3TB </a:t>
            </a:r>
            <a:br>
              <a:rPr lang="en-US" sz="2400" dirty="0" smtClean="0"/>
            </a:br>
            <a:r>
              <a:rPr lang="en-US" sz="2400" dirty="0" smtClean="0"/>
              <a:t>persistent </a:t>
            </a:r>
            <a:r>
              <a:rPr lang="en-US" sz="2400" dirty="0" smtClean="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13479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  <p:bldP spid="32" grpId="0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Outline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persistent memory?</a:t>
            </a:r>
          </a:p>
          <a:p>
            <a:r>
              <a:rPr lang="en-US" b="1" dirty="0" smtClean="0"/>
              <a:t>How much does it cost?</a:t>
            </a:r>
          </a:p>
          <a:p>
            <a:r>
              <a:rPr lang="en-US" dirty="0" smtClean="0"/>
              <a:t>How do I use it?</a:t>
            </a:r>
          </a:p>
          <a:p>
            <a:r>
              <a:rPr lang="en-US" dirty="0" smtClean="0"/>
              <a:t>How does it perform?</a:t>
            </a:r>
          </a:p>
          <a:p>
            <a:r>
              <a:rPr lang="en-US" dirty="0" smtClean="0"/>
              <a:t>What are the implications for databases?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72580</TotalTime>
  <Words>2651</Words>
  <Application>Microsoft Macintosh PowerPoint</Application>
  <PresentationFormat>Widescreen</PresentationFormat>
  <Paragraphs>447</Paragraphs>
  <Slides>64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Calibri</vt:lpstr>
      <vt:lpstr>Calibri Light</vt:lpstr>
      <vt:lpstr>Courier</vt:lpstr>
      <vt:lpstr>Courier New</vt:lpstr>
      <vt:lpstr>Helvetica</vt:lpstr>
      <vt:lpstr>Mangal</vt:lpstr>
      <vt:lpstr>Nimbus Sans L</vt:lpstr>
      <vt:lpstr>Times New Roman</vt:lpstr>
      <vt:lpstr>Arial</vt:lpstr>
      <vt:lpstr>Office Theme</vt:lpstr>
      <vt:lpstr>Persistent memory</vt:lpstr>
      <vt:lpstr>Outline </vt:lpstr>
      <vt:lpstr>Persistent memory</vt:lpstr>
      <vt:lpstr>PowerPoint Presentation</vt:lpstr>
      <vt:lpstr>PowerPoint Presentation</vt:lpstr>
      <vt:lpstr>Intel Optane™ DC Persistent memory</vt:lpstr>
      <vt:lpstr>Intel Optane™ DC Persistent memory</vt:lpstr>
      <vt:lpstr>Intel Optane™ DC Persistent memory</vt:lpstr>
      <vt:lpstr>Outline </vt:lpstr>
      <vt:lpstr>You can order it!</vt:lpstr>
      <vt:lpstr>PowerPoint Presentation</vt:lpstr>
      <vt:lpstr>Memory mode</vt:lpstr>
      <vt:lpstr>App-direct</vt:lpstr>
      <vt:lpstr>What does ”persistent” mean? </vt:lpstr>
      <vt:lpstr>PM is exposed as a regular device</vt:lpstr>
      <vt:lpstr>You Can Emulate PM in the Linux Kernel</vt:lpstr>
      <vt:lpstr>File system support</vt:lpstr>
      <vt:lpstr>Support in Linux 4.3</vt:lpstr>
      <vt:lpstr>The interface to persistent memory</vt:lpstr>
      <vt:lpstr>PowerPoint Presentation</vt:lpstr>
      <vt:lpstr>How to program?</vt:lpstr>
      <vt:lpstr>Intel PMDK</vt:lpstr>
      <vt:lpstr>Examples:</vt:lpstr>
      <vt:lpstr>Example 1: Use PM via a memory-mapped file</vt:lpstr>
      <vt:lpstr>Example 1: Use PM via a memory-mapped file</vt:lpstr>
      <vt:lpstr>Example 1: Use PM via a memory-mapped file</vt:lpstr>
      <vt:lpstr>Example 1: Use PM via a memory-mapped file</vt:lpstr>
      <vt:lpstr>Example 1: Use PM via a memory-mapped file</vt:lpstr>
      <vt:lpstr>Examples:</vt:lpstr>
      <vt:lpstr>libpmemobj</vt:lpstr>
      <vt:lpstr>Example 2: Use a persistent object store</vt:lpstr>
      <vt:lpstr>Root Object</vt:lpstr>
      <vt:lpstr>Writing an object</vt:lpstr>
      <vt:lpstr>Read the object from a different process</vt:lpstr>
      <vt:lpstr>Examples:</vt:lpstr>
      <vt:lpstr>Example 3: Use transactions</vt:lpstr>
      <vt:lpstr>PowerPoint Presentation</vt:lpstr>
      <vt:lpstr>PowerPoint Presentation</vt:lpstr>
      <vt:lpstr>Properties of transactions in PMDK</vt:lpstr>
      <vt:lpstr>PowerPoint Presentation</vt:lpstr>
      <vt:lpstr>Outline </vt:lpstr>
      <vt:lpstr>Read latency vs DRAM*</vt:lpstr>
      <vt:lpstr>Write latency vs DRAM</vt:lpstr>
      <vt:lpstr>Sequential Read/Write Bandwidth vs DRAM</vt:lpstr>
      <vt:lpstr>Random Read/Write Bandwidth (One Thread)</vt:lpstr>
      <vt:lpstr>Sequential vs Random BW with 16 Threads</vt:lpstr>
      <vt:lpstr>Latency of file operations</vt:lpstr>
      <vt:lpstr>Throughput of file operations: Reads</vt:lpstr>
      <vt:lpstr>Throughput of file operations: Writes</vt:lpstr>
      <vt:lpstr>Take-away #4</vt:lpstr>
      <vt:lpstr>Outline </vt:lpstr>
      <vt:lpstr>Implications (overview)</vt:lpstr>
      <vt:lpstr>Do we care about being sequential? </vt:lpstr>
      <vt:lpstr>Don’t organize your data for sequential writes</vt:lpstr>
      <vt:lpstr>Use multiple logs</vt:lpstr>
      <vt:lpstr>Implement log as a linked list</vt:lpstr>
      <vt:lpstr>Get rid of block interface?</vt:lpstr>
      <vt:lpstr>Best practices of NVRAM adoption</vt:lpstr>
      <vt:lpstr>Summary</vt:lpstr>
      <vt:lpstr>Backup slides</vt:lpstr>
      <vt:lpstr>Example 1: Use PM via a memory-mapped file</vt:lpstr>
      <vt:lpstr>Example 1: Use PM via a memory-mapped file</vt:lpstr>
      <vt:lpstr>NOVA</vt:lpstr>
      <vt:lpstr>Wear leveling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NVRAM</dc:title>
  <dc:creator>Alexandra Fedorova</dc:creator>
  <cp:lastModifiedBy>Microsoft Office User</cp:lastModifiedBy>
  <cp:revision>135</cp:revision>
  <cp:lastPrinted>2019-07-10T20:55:52Z</cp:lastPrinted>
  <dcterms:created xsi:type="dcterms:W3CDTF">2019-07-05T20:12:12Z</dcterms:created>
  <dcterms:modified xsi:type="dcterms:W3CDTF">2019-09-10T23:21:22Z</dcterms:modified>
</cp:coreProperties>
</file>