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37" r:id="rId3"/>
    <p:sldId id="304" r:id="rId4"/>
    <p:sldId id="306" r:id="rId5"/>
    <p:sldId id="332" r:id="rId6"/>
    <p:sldId id="313" r:id="rId7"/>
    <p:sldId id="307" r:id="rId8"/>
    <p:sldId id="308" r:id="rId9"/>
    <p:sldId id="338" r:id="rId10"/>
    <p:sldId id="339" r:id="rId11"/>
    <p:sldId id="340" r:id="rId12"/>
    <p:sldId id="342" r:id="rId13"/>
    <p:sldId id="334" r:id="rId14"/>
    <p:sldId id="333" r:id="rId15"/>
    <p:sldId id="323" r:id="rId16"/>
    <p:sldId id="324" r:id="rId17"/>
    <p:sldId id="310" r:id="rId18"/>
    <p:sldId id="343" r:id="rId19"/>
    <p:sldId id="346" r:id="rId20"/>
    <p:sldId id="326" r:id="rId21"/>
    <p:sldId id="322" r:id="rId22"/>
    <p:sldId id="336" r:id="rId23"/>
    <p:sldId id="264" r:id="rId24"/>
    <p:sldId id="344" r:id="rId25"/>
    <p:sldId id="345" r:id="rId26"/>
    <p:sldId id="266" r:id="rId27"/>
    <p:sldId id="265" r:id="rId28"/>
    <p:sldId id="267" r:id="rId29"/>
    <p:sldId id="268" r:id="rId30"/>
    <p:sldId id="329" r:id="rId31"/>
    <p:sldId id="330" r:id="rId32"/>
    <p:sldId id="327" r:id="rId33"/>
    <p:sldId id="328" r:id="rId34"/>
    <p:sldId id="271" r:id="rId35"/>
    <p:sldId id="272" r:id="rId36"/>
    <p:sldId id="33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9"/>
    <p:restoredTop sz="82296"/>
  </p:normalViewPr>
  <p:slideViewPr>
    <p:cSldViewPr snapToGrid="0" snapToObjects="1">
      <p:cViewPr varScale="1">
        <p:scale>
          <a:sx n="95" d="100"/>
          <a:sy n="95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93F9C-02D4-FE41-90B2-54D2BFBE07BC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7A506-892D-D045-AF64-BB54D39A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4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7A506-892D-D045-AF64-BB54D39A12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1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7A506-892D-D045-AF64-BB54D39A12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8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7A506-892D-D045-AF64-BB54D39A12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7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</a:t>
            </a:r>
            <a:r>
              <a:rPr lang="en-US" baseline="0" dirty="0"/>
              <a:t> EXERCISE: Go over the code to understand how </a:t>
            </a:r>
            <a:r>
              <a:rPr lang="en-US" baseline="0" dirty="0" err="1"/>
              <a:t>copyin</a:t>
            </a:r>
            <a:r>
              <a:rPr lang="en-US" baseline="0" dirty="0"/>
              <a:t>/</a:t>
            </a:r>
            <a:r>
              <a:rPr lang="en-US" baseline="0" dirty="0" err="1"/>
              <a:t>copyout</a:t>
            </a:r>
            <a:r>
              <a:rPr lang="en-US" baseline="0"/>
              <a:t> works.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7A506-892D-D045-AF64-BB54D39A12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3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1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1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6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2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9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5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5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8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F001-01EB-DA4A-BF65-85166BF323D6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System Calls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76800"/>
            <a:ext cx="9144000" cy="1736942"/>
          </a:xfrm>
        </p:spPr>
        <p:txBody>
          <a:bodyPr>
            <a:normAutofit/>
          </a:bodyPr>
          <a:lstStyle/>
          <a:p>
            <a:r>
              <a:rPr lang="en-US" dirty="0"/>
              <a:t>CPEN 331, UBC</a:t>
            </a:r>
          </a:p>
          <a:p>
            <a:r>
              <a:rPr lang="en-US" dirty="0"/>
              <a:t>Alexandra </a:t>
            </a:r>
            <a:r>
              <a:rPr lang="en-US" dirty="0" err="1"/>
              <a:t>Fedorova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8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314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Trapframe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C00000"/>
                </a:solidFill>
              </a:rPr>
              <a:t>Refer to kern/arch/</a:t>
            </a:r>
            <a:r>
              <a:rPr lang="en-US" i="1" dirty="0" err="1">
                <a:solidFill>
                  <a:srgbClr val="C00000"/>
                </a:solidFill>
              </a:rPr>
              <a:t>mips</a:t>
            </a:r>
            <a:r>
              <a:rPr lang="en-US" i="1" dirty="0">
                <a:solidFill>
                  <a:srgbClr val="C00000"/>
                </a:solidFill>
              </a:rPr>
              <a:t>/</a:t>
            </a:r>
            <a:r>
              <a:rPr lang="en-US" i="1" dirty="0" err="1">
                <a:solidFill>
                  <a:srgbClr val="C00000"/>
                </a:solidFill>
              </a:rPr>
              <a:t>locore</a:t>
            </a:r>
            <a:r>
              <a:rPr lang="en-US" i="1" dirty="0">
                <a:solidFill>
                  <a:srgbClr val="C00000"/>
                </a:solidFill>
              </a:rPr>
              <a:t>/exception-mips1.S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C00000"/>
                </a:solidFill>
              </a:rPr>
              <a:t>Understand the code between lines 139 and 230. And then at the code between lines 270 and 325. What could happen if we made a mistake in that code?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After the system call is done, we could return to a different location in the use code than the one that invoked the system call.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We could accidentally run a different process after we return to user mode.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Some user code may run incorrectly after we return from the system call.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and C.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All of the above.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R3000: from trap to system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862733" cy="4676245"/>
          </a:xfrm>
        </p:spPr>
        <p:txBody>
          <a:bodyPr>
            <a:normAutofit/>
          </a:bodyPr>
          <a:lstStyle/>
          <a:p>
            <a:r>
              <a:rPr lang="en-US" sz="3200" dirty="0"/>
              <a:t>Read the function </a:t>
            </a:r>
            <a:r>
              <a:rPr lang="en-US" sz="3200" dirty="0" err="1">
                <a:solidFill>
                  <a:srgbClr val="C00000"/>
                </a:solidFill>
              </a:rPr>
              <a:t>mips_trap</a:t>
            </a:r>
            <a:r>
              <a:rPr lang="en-US" sz="3200" dirty="0"/>
              <a:t> at </a:t>
            </a:r>
            <a:r>
              <a:rPr lang="en-US" sz="3200" dirty="0">
                <a:solidFill>
                  <a:srgbClr val="C00000"/>
                </a:solidFill>
              </a:rPr>
              <a:t>kern/arch/</a:t>
            </a:r>
            <a:r>
              <a:rPr lang="en-US" sz="3200" dirty="0" err="1">
                <a:solidFill>
                  <a:srgbClr val="C00000"/>
                </a:solidFill>
              </a:rPr>
              <a:t>mips</a:t>
            </a:r>
            <a:r>
              <a:rPr lang="en-US" sz="3200" dirty="0">
                <a:solidFill>
                  <a:srgbClr val="C00000"/>
                </a:solidFill>
              </a:rPr>
              <a:t>/</a:t>
            </a:r>
            <a:r>
              <a:rPr lang="en-US" sz="3200" dirty="0" err="1">
                <a:solidFill>
                  <a:srgbClr val="C00000"/>
                </a:solidFill>
              </a:rPr>
              <a:t>locore</a:t>
            </a:r>
            <a:r>
              <a:rPr lang="en-US" sz="3200" dirty="0">
                <a:solidFill>
                  <a:srgbClr val="C00000"/>
                </a:solidFill>
              </a:rPr>
              <a:t>/</a:t>
            </a:r>
            <a:r>
              <a:rPr lang="en-US" sz="3200" dirty="0" err="1">
                <a:solidFill>
                  <a:srgbClr val="C00000"/>
                </a:solidFill>
              </a:rPr>
              <a:t>trap.c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/>
              <a:t>This is the C function called by the low-level exception handler that we just looked at. </a:t>
            </a:r>
          </a:p>
          <a:p>
            <a:r>
              <a:rPr lang="en-US" sz="3200" dirty="0"/>
              <a:t>The variable named ‘code’ is used to distinguish between a system call and another exception handler. </a:t>
            </a:r>
          </a:p>
          <a:p>
            <a:r>
              <a:rPr lang="en-US" sz="3200" dirty="0"/>
              <a:t>Where does the value in this variable comes from? Who sets it and when?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357" y="5443647"/>
            <a:ext cx="1494886" cy="14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75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R3000: from trap to system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862733" cy="4676245"/>
          </a:xfrm>
        </p:spPr>
        <p:txBody>
          <a:bodyPr>
            <a:normAutofit/>
          </a:bodyPr>
          <a:lstStyle/>
          <a:p>
            <a:r>
              <a:rPr lang="en-US" sz="3200" dirty="0"/>
              <a:t>From the function </a:t>
            </a:r>
            <a:r>
              <a:rPr lang="en-US" sz="3200" dirty="0" err="1">
                <a:solidFill>
                  <a:srgbClr val="C00000"/>
                </a:solidFill>
              </a:rPr>
              <a:t>mips_trap</a:t>
            </a:r>
            <a:r>
              <a:rPr lang="en-US" sz="3200" dirty="0"/>
              <a:t> find the code that actually invokes an implementation of a system call inside the OS. </a:t>
            </a:r>
          </a:p>
          <a:p>
            <a:r>
              <a:rPr lang="en-US" sz="3200" dirty="0"/>
              <a:t>Read that code and understand how it works.</a:t>
            </a:r>
          </a:p>
          <a:p>
            <a:r>
              <a:rPr lang="en-US" sz="3200" dirty="0"/>
              <a:t>Answer the following questions:</a:t>
            </a:r>
          </a:p>
          <a:p>
            <a:pPr lvl="1"/>
            <a:r>
              <a:rPr lang="en-US" dirty="0"/>
              <a:t>How does the kernel know which system call is invoked?</a:t>
            </a:r>
          </a:p>
          <a:p>
            <a:pPr lvl="1"/>
            <a:r>
              <a:rPr lang="en-US" dirty="0"/>
              <a:t>Where does the system call get the arguments?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357" y="5443647"/>
            <a:ext cx="1494886" cy="14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41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kernel know which system call is invoked?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099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/>
              <a:t>The exception handling code gets it from one of the co-processor registers.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The system call number placed in a regular register.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The system call number is recorded on the user stack; the kernel would copy it 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430" y="481806"/>
            <a:ext cx="110131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Where does the system call get the arguments? </a:t>
            </a:r>
            <a:r>
              <a:rPr lang="en-US" sz="2800" i="1" dirty="0"/>
              <a:t>Identify the original source before the trap. 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From registers a0-a3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From the user stack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From co-processor registers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and 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A, B and C.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solidFill>
                  <a:srgbClr val="C00000"/>
                </a:solidFill>
              </a:rPr>
              <a:t>trapframe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is not the right answer.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04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inside the kernel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kernel has to be careful in handling memory while executing system calls.</a:t>
            </a:r>
          </a:p>
          <a:p>
            <a:r>
              <a:rPr lang="en-US" dirty="0"/>
              <a:t>The mechanisms it uses are implemented in </a:t>
            </a:r>
            <a:r>
              <a:rPr lang="en-US" dirty="0" err="1"/>
              <a:t>copyin</a:t>
            </a:r>
            <a:r>
              <a:rPr lang="en-US" dirty="0"/>
              <a:t>/</a:t>
            </a:r>
            <a:r>
              <a:rPr lang="en-US" dirty="0" err="1"/>
              <a:t>copyout</a:t>
            </a:r>
            <a:r>
              <a:rPr lang="en-US" dirty="0"/>
              <a:t>, </a:t>
            </a:r>
            <a:r>
              <a:rPr lang="en-US" dirty="0" err="1"/>
              <a:t>setjmp</a:t>
            </a:r>
            <a:r>
              <a:rPr lang="en-US" dirty="0"/>
              <a:t>, </a:t>
            </a:r>
            <a:r>
              <a:rPr lang="en-US" dirty="0" err="1"/>
              <a:t>longjmp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29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5831" y="1690688"/>
            <a:ext cx="45134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Assuming </a:t>
            </a:r>
            <a:r>
              <a:rPr lang="en-US" sz="2400" dirty="0"/>
              <a:t>that the call to </a:t>
            </a:r>
            <a:r>
              <a:rPr lang="en-US" sz="2400" dirty="0" err="1"/>
              <a:t>setjmp</a:t>
            </a:r>
            <a:r>
              <a:rPr lang="en-US" sz="2400" dirty="0"/>
              <a:t> succeeds, what will be the output of this program?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“Jump function call”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“Jump function call”</a:t>
            </a:r>
            <a:br>
              <a:rPr lang="en-US" sz="2400" dirty="0"/>
            </a:br>
            <a:r>
              <a:rPr lang="en-US" sz="2400" dirty="0"/>
              <a:t>”Returned from </a:t>
            </a:r>
            <a:r>
              <a:rPr lang="en-US" sz="2400" dirty="0" err="1"/>
              <a:t>longjump</a:t>
            </a:r>
            <a:r>
              <a:rPr lang="en-US" sz="2400" dirty="0"/>
              <a:t> with value = 10”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”Returned from </a:t>
            </a:r>
            <a:r>
              <a:rPr lang="en-US" sz="2400" dirty="0" err="1"/>
              <a:t>longjump</a:t>
            </a:r>
            <a:r>
              <a:rPr lang="en-US" sz="2400" dirty="0"/>
              <a:t> with value = 10”</a:t>
            </a:r>
            <a:br>
              <a:rPr lang="en-US" sz="2400" dirty="0"/>
            </a:br>
            <a:r>
              <a:rPr lang="en-US" sz="2400" dirty="0"/>
              <a:t>“Jump function call”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None of the above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lphaUcPeriod"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69" y="1846622"/>
            <a:ext cx="6578600" cy="3898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the man pages for </a:t>
            </a:r>
            <a:r>
              <a:rPr lang="en-US" dirty="0" err="1"/>
              <a:t>setjmp</a:t>
            </a:r>
            <a:r>
              <a:rPr lang="en-US" dirty="0"/>
              <a:t> and </a:t>
            </a:r>
            <a:r>
              <a:rPr lang="en-US" dirty="0" err="1"/>
              <a:t>longjmp</a:t>
            </a:r>
            <a:r>
              <a:rPr lang="en-US" dirty="0"/>
              <a:t> and answer the following</a:t>
            </a:r>
          </a:p>
        </p:txBody>
      </p:sp>
    </p:spTree>
    <p:extLst>
      <p:ext uri="{BB962C8B-B14F-4D97-AF65-F5344CB8AC3E}">
        <p14:creationId xmlns:p14="http://schemas.microsoft.com/office/powerpoint/2010/main" val="172975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Copyin</a:t>
            </a:r>
            <a:r>
              <a:rPr lang="en-US" dirty="0"/>
              <a:t>/</a:t>
            </a:r>
            <a:r>
              <a:rPr lang="en-US" dirty="0" err="1"/>
              <a:t>copyout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the code in kern/</a:t>
            </a:r>
            <a:r>
              <a:rPr lang="en-US" dirty="0" err="1"/>
              <a:t>vm</a:t>
            </a:r>
            <a:r>
              <a:rPr lang="en-US" dirty="0"/>
              <a:t>/</a:t>
            </a:r>
            <a:r>
              <a:rPr lang="en-US" dirty="0" err="1"/>
              <a:t>copyinout.c</a:t>
            </a:r>
            <a:endParaRPr lang="en-US" dirty="0"/>
          </a:p>
          <a:p>
            <a:r>
              <a:rPr lang="en-US" dirty="0"/>
              <a:t>What is the purpose of this code?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114" y="5443647"/>
            <a:ext cx="1494886" cy="14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3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7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to </a:t>
            </a:r>
            <a:r>
              <a:rPr lang="en-US" dirty="0" err="1"/>
              <a:t>copyin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19962" y="5384801"/>
            <a:ext cx="11206372" cy="12041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11388" y="3693459"/>
            <a:ext cx="1201270" cy="1004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ptr0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12658" y="3693459"/>
            <a:ext cx="1201270" cy="1004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ptr1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2893" y="3693458"/>
            <a:ext cx="1201270" cy="1004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ptr2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5198" y="3693457"/>
            <a:ext cx="1201270" cy="1004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ptr3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34398" y="3693456"/>
            <a:ext cx="1201270" cy="1004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ptr4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35668" y="4984376"/>
            <a:ext cx="197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User addresses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54096" y="5471069"/>
            <a:ext cx="197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Kernel addresses</a:t>
            </a:r>
          </a:p>
        </p:txBody>
      </p:sp>
      <p:cxnSp>
        <p:nvCxnSpPr>
          <p:cNvPr id="18" name="Curved Connector 17"/>
          <p:cNvCxnSpPr/>
          <p:nvPr/>
        </p:nvCxnSpPr>
        <p:spPr>
          <a:xfrm rot="5400000" flipH="1" flipV="1">
            <a:off x="3939987" y="2971801"/>
            <a:ext cx="1344706" cy="60063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 flipV="1">
            <a:off x="5159188" y="2971801"/>
            <a:ext cx="1344706" cy="60063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 flipV="1">
            <a:off x="6306666" y="2971800"/>
            <a:ext cx="1344706" cy="60063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5400000" flipH="1" flipV="1">
            <a:off x="7454144" y="2971799"/>
            <a:ext cx="1344706" cy="60063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5400000" flipH="1" flipV="1">
            <a:off x="8646448" y="2971797"/>
            <a:ext cx="1344706" cy="60063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347883" y="1608693"/>
            <a:ext cx="905429" cy="10040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47774" y="1595717"/>
            <a:ext cx="905429" cy="10040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62483" y="1595717"/>
            <a:ext cx="905429" cy="10040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32367" y="1595717"/>
            <a:ext cx="905429" cy="10040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38974" y="2230429"/>
            <a:ext cx="79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NULL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9962" y="4489406"/>
            <a:ext cx="209774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BASE ADDRESS OF ARRAY</a:t>
            </a:r>
          </a:p>
        </p:txBody>
      </p:sp>
      <p:cxnSp>
        <p:nvCxnSpPr>
          <p:cNvPr id="31" name="Straight Arrow Connector 30"/>
          <p:cNvCxnSpPr>
            <a:stCxn id="29" idx="3"/>
          </p:cNvCxnSpPr>
          <p:nvPr/>
        </p:nvCxnSpPr>
        <p:spPr>
          <a:xfrm flipV="1">
            <a:off x="2617703" y="4722924"/>
            <a:ext cx="1093685" cy="896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1313333" y="5161637"/>
            <a:ext cx="510997" cy="1892592"/>
          </a:xfrm>
          <a:prstGeom prst="arc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38200" y="6069168"/>
            <a:ext cx="268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Passed to kernel as an </a:t>
            </a:r>
            <a:r>
              <a:rPr lang="en-US"/>
              <a:t>argument in </a:t>
            </a:r>
            <a:r>
              <a:rPr lang="en-US" dirty="0"/>
              <a:t>a register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588" y="1583576"/>
            <a:ext cx="2377889" cy="132343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kernel needs to examine all values  to execute a system call.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23126" y="1381691"/>
            <a:ext cx="8184780" cy="1558730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874624" y="1477391"/>
            <a:ext cx="161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VALUES ARRAY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470334" y="3329448"/>
            <a:ext cx="8184780" cy="1558730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872389" y="3437044"/>
            <a:ext cx="16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POINTERS ARRAY</a:t>
            </a:r>
          </a:p>
        </p:txBody>
      </p:sp>
    </p:spTree>
    <p:extLst>
      <p:ext uri="{BB962C8B-B14F-4D97-AF65-F5344CB8AC3E}">
        <p14:creationId xmlns:p14="http://schemas.microsoft.com/office/powerpoint/2010/main" val="201734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7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to </a:t>
            </a:r>
            <a:r>
              <a:rPr lang="en-US" dirty="0" err="1"/>
              <a:t>copyin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19962" y="5384801"/>
            <a:ext cx="11206372" cy="12041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11388" y="3693459"/>
            <a:ext cx="1201270" cy="1004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ptr0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12658" y="3693459"/>
            <a:ext cx="1201270" cy="1004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ptr1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2893" y="3693458"/>
            <a:ext cx="1201270" cy="1004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ptr2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5198" y="3693457"/>
            <a:ext cx="1201270" cy="1004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ptr3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34398" y="3693456"/>
            <a:ext cx="1201270" cy="1004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ptr4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35668" y="4984376"/>
            <a:ext cx="197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User addresses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54096" y="5471069"/>
            <a:ext cx="197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Kernel addresses</a:t>
            </a:r>
          </a:p>
        </p:txBody>
      </p:sp>
      <p:cxnSp>
        <p:nvCxnSpPr>
          <p:cNvPr id="18" name="Curved Connector 17"/>
          <p:cNvCxnSpPr/>
          <p:nvPr/>
        </p:nvCxnSpPr>
        <p:spPr>
          <a:xfrm rot="5400000" flipH="1" flipV="1">
            <a:off x="3939987" y="2971801"/>
            <a:ext cx="1344706" cy="60063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 flipV="1">
            <a:off x="5159188" y="2971801"/>
            <a:ext cx="1344706" cy="60063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 flipV="1">
            <a:off x="6306666" y="2971800"/>
            <a:ext cx="1344706" cy="60063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5400000" flipH="1" flipV="1">
            <a:off x="7454144" y="2971799"/>
            <a:ext cx="1344706" cy="60063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5400000" flipH="1" flipV="1">
            <a:off x="8646448" y="2971797"/>
            <a:ext cx="1344706" cy="60063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347883" y="1608693"/>
            <a:ext cx="905429" cy="10040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47774" y="1595717"/>
            <a:ext cx="905429" cy="10040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62483" y="1595717"/>
            <a:ext cx="905429" cy="10040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32367" y="1595717"/>
            <a:ext cx="905429" cy="10040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38974" y="2230429"/>
            <a:ext cx="79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NULL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9962" y="4489406"/>
            <a:ext cx="209774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BASE ADDRESS OF ARRAY</a:t>
            </a:r>
          </a:p>
        </p:txBody>
      </p:sp>
      <p:cxnSp>
        <p:nvCxnSpPr>
          <p:cNvPr id="31" name="Straight Arrow Connector 30"/>
          <p:cNvCxnSpPr>
            <a:stCxn id="29" idx="3"/>
          </p:cNvCxnSpPr>
          <p:nvPr/>
        </p:nvCxnSpPr>
        <p:spPr>
          <a:xfrm flipV="1">
            <a:off x="2617703" y="4722924"/>
            <a:ext cx="1093685" cy="896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1313333" y="5161637"/>
            <a:ext cx="510997" cy="1892592"/>
          </a:xfrm>
          <a:prstGeom prst="arc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38200" y="6069168"/>
            <a:ext cx="268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Passed to kernel as an </a:t>
            </a:r>
            <a:r>
              <a:rPr lang="en-US"/>
              <a:t>argument in </a:t>
            </a:r>
            <a:r>
              <a:rPr lang="en-US" dirty="0"/>
              <a:t>a register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588" y="1583576"/>
            <a:ext cx="2377889" cy="132343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kernel needs to examine all values  to execute a system call.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23126" y="1381691"/>
            <a:ext cx="8184780" cy="1558730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874624" y="1477391"/>
            <a:ext cx="161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VALUES ARRAY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470334" y="3329448"/>
            <a:ext cx="8184780" cy="1558730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872389" y="3437044"/>
            <a:ext cx="16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POINTERS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2FC79-226C-D4A4-1101-74D3184C5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3" y="5528395"/>
            <a:ext cx="2435087" cy="14843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Values array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Pointers array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Both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Neither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EF403-DF5C-555A-229C-1BA05255F36C}"/>
              </a:ext>
            </a:extLst>
          </p:cNvPr>
          <p:cNvSpPr txBox="1"/>
          <p:nvPr/>
        </p:nvSpPr>
        <p:spPr>
          <a:xfrm>
            <a:off x="4096709" y="5472373"/>
            <a:ext cx="2270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Answer choices:</a:t>
            </a:r>
          </a:p>
        </p:txBody>
      </p:sp>
    </p:spTree>
    <p:extLst>
      <p:ext uri="{BB962C8B-B14F-4D97-AF65-F5344CB8AC3E}">
        <p14:creationId xmlns:p14="http://schemas.microsoft.com/office/powerpoint/2010/main" val="412111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113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does invoking a system call cause a trap?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It is a regular function that the processor interprets in a special way.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system call includes a special instruction.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It’s a regular function that tries to access kernel memory </a:t>
            </a:r>
            <a:r>
              <a:rPr lang="mr-IN" dirty="0"/>
              <a:t>–</a:t>
            </a:r>
            <a:r>
              <a:rPr lang="en-US" dirty="0"/>
              <a:t> and that generates a trap.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46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12423" y="328734"/>
            <a:ext cx="4253753" cy="1325563"/>
          </a:xfrm>
        </p:spPr>
        <p:txBody>
          <a:bodyPr>
            <a:noAutofit/>
          </a:bodyPr>
          <a:lstStyle/>
          <a:p>
            <a:r>
              <a:rPr lang="en-US" sz="3600" dirty="0"/>
              <a:t>Does this code use </a:t>
            </a:r>
            <a:r>
              <a:rPr lang="en-US" sz="3600" dirty="0" err="1"/>
              <a:t>copyin</a:t>
            </a:r>
            <a:r>
              <a:rPr lang="en-US" sz="3600" dirty="0"/>
              <a:t>/</a:t>
            </a:r>
            <a:r>
              <a:rPr lang="en-US" sz="3600" dirty="0" err="1"/>
              <a:t>copyout</a:t>
            </a:r>
            <a:r>
              <a:rPr lang="en-US" sz="3600" dirty="0"/>
              <a:t> correctly?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925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12423" y="2250160"/>
            <a:ext cx="4679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This code is safe.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There is a missing </a:t>
            </a:r>
            <a:r>
              <a:rPr lang="en-US" dirty="0" err="1"/>
              <a:t>copyin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There is a missing </a:t>
            </a:r>
            <a:r>
              <a:rPr lang="en-US" dirty="0" err="1"/>
              <a:t>copyout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76563" y="4661029"/>
            <a:ext cx="721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w</a:t>
            </a:r>
            <a:r>
              <a:rPr lang="en-US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get</a:t>
            </a:r>
            <a:r>
              <a:rPr lang="en-US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http://</a:t>
            </a:r>
            <a:r>
              <a:rPr lang="en-US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ece.ubc.ca</a:t>
            </a:r>
            <a:r>
              <a:rPr lang="en-US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/~os161/download/</a:t>
            </a:r>
            <a:r>
              <a:rPr lang="en-US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copyin-out.c</a:t>
            </a:r>
            <a:endParaRPr lang="en-US" dirty="0">
              <a:solidFill>
                <a:srgbClr val="7030A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65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back to user mode? Use the most precise answer.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099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/>
              <a:t>Same as we would return from a function </a:t>
            </a:r>
            <a:r>
              <a:rPr lang="mr-IN" sz="3200" dirty="0"/>
              <a:t>–</a:t>
            </a:r>
            <a:r>
              <a:rPr lang="en-US" sz="3200" dirty="0"/>
              <a:t> jump to the user mode PC.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First restore the user-level PC from the </a:t>
            </a:r>
            <a:r>
              <a:rPr lang="en-US" sz="3200" dirty="0" err="1"/>
              <a:t>trapframe</a:t>
            </a:r>
            <a:r>
              <a:rPr lang="en-US" sz="3200" dirty="0"/>
              <a:t>, then jump to it.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There is a special instruction that gets you back.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Restore architectural state and invoke a special instruction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43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expensive are system calls?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were hired by </a:t>
            </a:r>
            <a:r>
              <a:rPr lang="en-US" i="1" dirty="0"/>
              <a:t>Unicorns United </a:t>
            </a:r>
            <a:r>
              <a:rPr lang="en-US" dirty="0"/>
              <a:t>to create a super efficient operating system for a new teleportation device the company is manufacturing.</a:t>
            </a:r>
          </a:p>
          <a:p>
            <a:r>
              <a:rPr lang="en-US" dirty="0"/>
              <a:t>The boss called you to a special meeting with executives and is asking you to estimate exactly how expensive the system calls are relative to function calls.</a:t>
            </a:r>
          </a:p>
          <a:p>
            <a:r>
              <a:rPr lang="en-US" dirty="0"/>
              <a:t>You have to give your answer in 5 minutes; you have no time to measure anything (bosses have a short attention span)</a:t>
            </a:r>
          </a:p>
          <a:p>
            <a:r>
              <a:rPr lang="en-US" dirty="0"/>
              <a:t>Assume you don’t want to get fired. </a:t>
            </a:r>
            <a:r>
              <a:rPr lang="en-US" u="sng" dirty="0"/>
              <a:t>Present your answer</a:t>
            </a:r>
            <a:r>
              <a:rPr lang="en-US" dirty="0"/>
              <a:t>. </a:t>
            </a:r>
          </a:p>
        </p:txBody>
      </p:sp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id="{087BBA11-2445-D105-FE1F-5B45F83DF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6316" y="5854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25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and Threads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9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20" y="759480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/>
              <a:t>What is a process?</a:t>
            </a:r>
          </a:p>
        </p:txBody>
      </p:sp>
    </p:spTree>
    <p:extLst>
      <p:ext uri="{BB962C8B-B14F-4D97-AF65-F5344CB8AC3E}">
        <p14:creationId xmlns:p14="http://schemas.microsoft.com/office/powerpoint/2010/main" val="1804522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20" y="1476657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/>
              <a:t>What is a thread?</a:t>
            </a:r>
            <a:br>
              <a:rPr lang="en-US" sz="4800" i="1" dirty="0"/>
            </a:br>
            <a:r>
              <a:rPr lang="en-US" sz="4800" i="1" dirty="0"/>
              <a:t>How is a thread different from a process?</a:t>
            </a:r>
          </a:p>
        </p:txBody>
      </p:sp>
    </p:spTree>
    <p:extLst>
      <p:ext uri="{BB962C8B-B14F-4D97-AF65-F5344CB8AC3E}">
        <p14:creationId xmlns:p14="http://schemas.microsoft.com/office/powerpoint/2010/main" val="606870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Single-threaded Address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067" y="1690688"/>
            <a:ext cx="7530087" cy="50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55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50" y="1690688"/>
            <a:ext cx="4375228" cy="46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8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process address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85" y="1441940"/>
            <a:ext cx="8660626" cy="54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90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Kernel-supported threads</a:t>
            </a:r>
          </a:p>
          <a:p>
            <a:pPr lvl="1"/>
            <a:r>
              <a:rPr lang="en-US" dirty="0"/>
              <a:t>The kernel is aware of the threads within the process</a:t>
            </a:r>
          </a:p>
          <a:p>
            <a:pPr lvl="1"/>
            <a:r>
              <a:rPr lang="en-US" dirty="0"/>
              <a:t>It keeps track of each thread’s stack and its processor state (registers, program counter)</a:t>
            </a:r>
          </a:p>
          <a:p>
            <a:pPr lvl="1"/>
            <a:r>
              <a:rPr lang="en-US" dirty="0"/>
              <a:t>Threads are a unit of scheduling. Each can be scheduled independently. Different threads can run concurrently on different CPUs. </a:t>
            </a:r>
          </a:p>
          <a:p>
            <a:r>
              <a:rPr lang="en-US" dirty="0"/>
              <a:t>User-level</a:t>
            </a:r>
          </a:p>
          <a:p>
            <a:pPr lvl="1"/>
            <a:r>
              <a:rPr lang="en-US" dirty="0"/>
              <a:t>The kernel unaware of the existence of threads</a:t>
            </a:r>
          </a:p>
          <a:p>
            <a:pPr lvl="1"/>
            <a:r>
              <a:rPr lang="en-US" dirty="0"/>
              <a:t>The user program creates stacks on its heap (via </a:t>
            </a:r>
            <a:r>
              <a:rPr lang="en-US" dirty="0" err="1"/>
              <a:t>malloc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user program keeps track of the program counter and other context</a:t>
            </a:r>
          </a:p>
        </p:txBody>
      </p:sp>
    </p:spTree>
    <p:extLst>
      <p:ext uri="{BB962C8B-B14F-4D97-AF65-F5344CB8AC3E}">
        <p14:creationId xmlns:p14="http://schemas.microsoft.com/office/powerpoint/2010/main" val="172187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system call?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a system call different from a function call?</a:t>
            </a:r>
          </a:p>
        </p:txBody>
      </p:sp>
    </p:spTree>
    <p:extLst>
      <p:ext uri="{BB962C8B-B14F-4D97-AF65-F5344CB8AC3E}">
        <p14:creationId xmlns:p14="http://schemas.microsoft.com/office/powerpoint/2010/main" val="690816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Kernel-Supported Thread Switch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3883068"/>
            <a:ext cx="10515600" cy="2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3068" y="1866378"/>
            <a:ext cx="3983277" cy="1465545"/>
            <a:chOff x="3883068" y="1866378"/>
            <a:chExt cx="3983277" cy="1465545"/>
          </a:xfrm>
        </p:grpSpPr>
        <p:sp>
          <p:nvSpPr>
            <p:cNvPr id="4" name="Rounded Rectangle 3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4630" y="1916482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User address space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3067" y="4348619"/>
            <a:ext cx="3983277" cy="1465545"/>
            <a:chOff x="3883067" y="4348619"/>
            <a:chExt cx="3983277" cy="1465545"/>
          </a:xfrm>
        </p:grpSpPr>
        <p:sp>
          <p:nvSpPr>
            <p:cNvPr id="5" name="Rounded Rectangle 4"/>
            <p:cNvSpPr/>
            <p:nvPr/>
          </p:nvSpPr>
          <p:spPr>
            <a:xfrm>
              <a:off x="3883067" y="4348619"/>
              <a:ext cx="3983277" cy="14655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9576" y="4367548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Kernel address space</a:t>
              </a:r>
            </a:p>
          </p:txBody>
        </p:sp>
      </p:grpSp>
      <p:cxnSp>
        <p:nvCxnSpPr>
          <p:cNvPr id="13" name="Curved Connector 12"/>
          <p:cNvCxnSpPr/>
          <p:nvPr/>
        </p:nvCxnSpPr>
        <p:spPr>
          <a:xfrm rot="5400000">
            <a:off x="4485054" y="2557088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6340990" y="2559176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4485054" y="5032522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>
            <a:off x="6160619" y="5040872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867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Kernel-Supported Thread Switch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3883068"/>
            <a:ext cx="10515600" cy="2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3068" y="1866378"/>
            <a:ext cx="3983277" cy="1465545"/>
            <a:chOff x="3883068" y="1866378"/>
            <a:chExt cx="3983277" cy="1465545"/>
          </a:xfrm>
        </p:grpSpPr>
        <p:sp>
          <p:nvSpPr>
            <p:cNvPr id="4" name="Rounded Rectangle 3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4630" y="1916482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User address space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3067" y="4348619"/>
            <a:ext cx="3983277" cy="1465545"/>
            <a:chOff x="3883067" y="4348619"/>
            <a:chExt cx="3983277" cy="1465545"/>
          </a:xfrm>
        </p:grpSpPr>
        <p:sp>
          <p:nvSpPr>
            <p:cNvPr id="5" name="Rounded Rectangle 4"/>
            <p:cNvSpPr/>
            <p:nvPr/>
          </p:nvSpPr>
          <p:spPr>
            <a:xfrm>
              <a:off x="3883067" y="4348619"/>
              <a:ext cx="3983277" cy="14655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9576" y="4367548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Kernel address space</a:t>
              </a:r>
            </a:p>
          </p:txBody>
        </p:sp>
      </p:grpSp>
      <p:cxnSp>
        <p:nvCxnSpPr>
          <p:cNvPr id="13" name="Curved Connector 12"/>
          <p:cNvCxnSpPr/>
          <p:nvPr/>
        </p:nvCxnSpPr>
        <p:spPr>
          <a:xfrm rot="5400000">
            <a:off x="4485054" y="2557088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6340990" y="2559176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4485054" y="5032522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>
            <a:off x="6160619" y="5040872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129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User-Level Thread Switch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3883068"/>
            <a:ext cx="10515600" cy="2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3068" y="1866378"/>
            <a:ext cx="3983277" cy="1465545"/>
            <a:chOff x="3883068" y="1866378"/>
            <a:chExt cx="3983277" cy="1465545"/>
          </a:xfrm>
        </p:grpSpPr>
        <p:sp>
          <p:nvSpPr>
            <p:cNvPr id="4" name="Rounded Rectangle 3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4630" y="1916482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User address space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3067" y="4348619"/>
            <a:ext cx="3983277" cy="1465545"/>
            <a:chOff x="3883067" y="4348619"/>
            <a:chExt cx="3983277" cy="1465545"/>
          </a:xfrm>
        </p:grpSpPr>
        <p:sp>
          <p:nvSpPr>
            <p:cNvPr id="5" name="Rounded Rectangle 4"/>
            <p:cNvSpPr/>
            <p:nvPr/>
          </p:nvSpPr>
          <p:spPr>
            <a:xfrm>
              <a:off x="3883067" y="4348619"/>
              <a:ext cx="3983277" cy="14655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9576" y="4367548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Kernel address space</a:t>
              </a:r>
            </a:p>
          </p:txBody>
        </p:sp>
      </p:grpSp>
      <p:cxnSp>
        <p:nvCxnSpPr>
          <p:cNvPr id="13" name="Curved Connector 12"/>
          <p:cNvCxnSpPr/>
          <p:nvPr/>
        </p:nvCxnSpPr>
        <p:spPr>
          <a:xfrm rot="5400000">
            <a:off x="4485054" y="2557088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6340990" y="2559176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5378576" y="5003834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029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User-Level Thread Switch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3883068"/>
            <a:ext cx="10515600" cy="2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3068" y="1866378"/>
            <a:ext cx="3983277" cy="1465545"/>
            <a:chOff x="3883068" y="1866378"/>
            <a:chExt cx="3983277" cy="1465545"/>
          </a:xfrm>
        </p:grpSpPr>
        <p:sp>
          <p:nvSpPr>
            <p:cNvPr id="4" name="Rounded Rectangle 3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4630" y="1916482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User address space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3067" y="4348619"/>
            <a:ext cx="3983277" cy="1465545"/>
            <a:chOff x="3883067" y="4348619"/>
            <a:chExt cx="3983277" cy="1465545"/>
          </a:xfrm>
        </p:grpSpPr>
        <p:sp>
          <p:nvSpPr>
            <p:cNvPr id="5" name="Rounded Rectangle 4"/>
            <p:cNvSpPr/>
            <p:nvPr/>
          </p:nvSpPr>
          <p:spPr>
            <a:xfrm>
              <a:off x="3883067" y="4348619"/>
              <a:ext cx="3983277" cy="14655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9576" y="4367548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Kernel address space</a:t>
              </a:r>
            </a:p>
          </p:txBody>
        </p:sp>
      </p:grpSp>
      <p:cxnSp>
        <p:nvCxnSpPr>
          <p:cNvPr id="13" name="Curved Connector 12"/>
          <p:cNvCxnSpPr/>
          <p:nvPr/>
        </p:nvCxnSpPr>
        <p:spPr>
          <a:xfrm rot="5400000">
            <a:off x="4485054" y="2557088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6340990" y="2559176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5378576" y="5003834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107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User-level Threads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2808"/>
            <a:ext cx="9837107" cy="50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99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User-level Thread Management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Stacks are allocated and managed by a user-level library</a:t>
            </a:r>
          </a:p>
          <a:p>
            <a:r>
              <a:rPr lang="en-US" dirty="0"/>
              <a:t>How to switch between user-level threads? </a:t>
            </a:r>
          </a:p>
          <a:p>
            <a:pPr lvl="1"/>
            <a:r>
              <a:rPr lang="en-US" dirty="0"/>
              <a:t>Need some way to swap CPU state.</a:t>
            </a:r>
          </a:p>
          <a:p>
            <a:r>
              <a:rPr lang="en-US" dirty="0"/>
              <a:t>This does not require any privileged instructions</a:t>
            </a:r>
          </a:p>
          <a:p>
            <a:pPr lvl="1"/>
            <a:r>
              <a:rPr lang="en-US" dirty="0"/>
              <a:t>Threads library can use the same instructions as the OS to change the PC and </a:t>
            </a:r>
            <a:r>
              <a:rPr lang="en-US" dirty="0" err="1"/>
              <a:t>stackpointer</a:t>
            </a:r>
            <a:r>
              <a:rPr lang="en-US" dirty="0"/>
              <a:t> (SP)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Why is it safe to do so? </a:t>
            </a:r>
          </a:p>
        </p:txBody>
      </p:sp>
    </p:spTree>
    <p:extLst>
      <p:ext uri="{BB962C8B-B14F-4D97-AF65-F5344CB8AC3E}">
        <p14:creationId xmlns:p14="http://schemas.microsoft.com/office/powerpoint/2010/main" val="1214663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a thread switch require trapping into the kernel?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Depends on the thread implementation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7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Protection Domain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3869377"/>
            <a:ext cx="3983277" cy="45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838201" y="1849445"/>
            <a:ext cx="3983277" cy="1465545"/>
            <a:chOff x="3883068" y="1866378"/>
            <a:chExt cx="3983277" cy="1465545"/>
          </a:xfrm>
        </p:grpSpPr>
        <p:sp>
          <p:nvSpPr>
            <p:cNvPr id="4" name="Rounded Rectangle 3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4630" y="1916482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User mode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8200" y="4331686"/>
            <a:ext cx="3983277" cy="1465545"/>
            <a:chOff x="3883067" y="4348619"/>
            <a:chExt cx="3983277" cy="1465545"/>
          </a:xfrm>
        </p:grpSpPr>
        <p:sp>
          <p:nvSpPr>
            <p:cNvPr id="5" name="Rounded Rectangle 4"/>
            <p:cNvSpPr/>
            <p:nvPr/>
          </p:nvSpPr>
          <p:spPr>
            <a:xfrm>
              <a:off x="3883067" y="4348619"/>
              <a:ext cx="3983277" cy="14655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9576" y="4367548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Kernel mode</a:t>
              </a:r>
            </a:p>
          </p:txBody>
        </p:sp>
      </p:grpSp>
      <p:cxnSp>
        <p:nvCxnSpPr>
          <p:cNvPr id="13" name="Curved Connector 12"/>
          <p:cNvCxnSpPr/>
          <p:nvPr/>
        </p:nvCxnSpPr>
        <p:spPr>
          <a:xfrm rot="5400000">
            <a:off x="2413041" y="5003086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2413040" y="2490029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xplosion 2 2"/>
          <p:cNvSpPr/>
          <p:nvPr/>
        </p:nvSpPr>
        <p:spPr>
          <a:xfrm>
            <a:off x="1746336" y="3197176"/>
            <a:ext cx="2167004" cy="1177446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trap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573038" y="1825625"/>
            <a:ext cx="5780761" cy="4351338"/>
          </a:xfrm>
        </p:spPr>
        <p:txBody>
          <a:bodyPr/>
          <a:lstStyle/>
          <a:p>
            <a:r>
              <a:rPr lang="en-US" sz="2800" b="1" dirty="0"/>
              <a:t>Domain crossing </a:t>
            </a:r>
            <a:r>
              <a:rPr lang="en-US" sz="2800" dirty="0"/>
              <a:t>into the kernel mode, or </a:t>
            </a:r>
            <a:r>
              <a:rPr lang="en-US" sz="2800" i="1" dirty="0"/>
              <a:t>supervisor </a:t>
            </a:r>
            <a:r>
              <a:rPr lang="en-US" sz="2800" dirty="0"/>
              <a:t>mode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69399" y="3742963"/>
            <a:ext cx="2184400" cy="1177446"/>
          </a:xfrm>
          <a:prstGeom prst="roundRect">
            <a:avLst/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Why do we need that?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73037" y="3618804"/>
            <a:ext cx="2216296" cy="1461195"/>
          </a:xfrm>
          <a:prstGeom prst="roundRect">
            <a:avLst/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What happens here?</a:t>
            </a:r>
            <a:endParaRPr lang="en-US" sz="2800" dirty="0">
              <a:solidFill>
                <a:srgbClr val="7030A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 flipV="1">
            <a:off x="3217333" y="3772734"/>
            <a:ext cx="2355704" cy="57666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0"/>
          </p:cNvCxnSpPr>
          <p:nvPr/>
        </p:nvCxnSpPr>
        <p:spPr>
          <a:xfrm flipH="1" flipV="1">
            <a:off x="8463419" y="2582218"/>
            <a:ext cx="1798180" cy="116074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12209" y="2793317"/>
            <a:ext cx="195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Invoke system call</a:t>
            </a:r>
          </a:p>
        </p:txBody>
      </p:sp>
    </p:spTree>
    <p:extLst>
      <p:ext uri="{BB962C8B-B14F-4D97-AF65-F5344CB8AC3E}">
        <p14:creationId xmlns:p14="http://schemas.microsoft.com/office/powerpoint/2010/main" val="1221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user code to trap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357" y="5443647"/>
            <a:ext cx="1494886" cy="141435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15106" y="1658151"/>
            <a:ext cx="10515600" cy="4061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Take a look at comments inside </a:t>
            </a:r>
            <a:r>
              <a:rPr lang="en-US" dirty="0" err="1"/>
              <a:t>gensyscalls.sh</a:t>
            </a:r>
            <a:endParaRPr lang="en-US" dirty="0"/>
          </a:p>
          <a:p>
            <a:r>
              <a:rPr lang="en-US" dirty="0"/>
              <a:t>Then inside </a:t>
            </a:r>
            <a:r>
              <a:rPr lang="en-US" dirty="0" err="1"/>
              <a:t>syscalls.S</a:t>
            </a:r>
            <a:r>
              <a:rPr lang="en-US" dirty="0"/>
              <a:t>, somewhere in the </a:t>
            </a:r>
            <a:r>
              <a:rPr lang="en-US" dirty="0" err="1"/>
              <a:t>src</a:t>
            </a:r>
            <a:r>
              <a:rPr lang="en-US" dirty="0"/>
              <a:t>/build directory.</a:t>
            </a:r>
          </a:p>
          <a:p>
            <a:r>
              <a:rPr lang="en-US" i="1" dirty="0">
                <a:solidFill>
                  <a:srgbClr val="C00000"/>
                </a:solidFill>
              </a:rPr>
              <a:t>How does invoking a system call cause a trap?</a:t>
            </a:r>
          </a:p>
          <a:p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6" name="Graphic 5" descr="Pencil">
            <a:extLst>
              <a:ext uri="{FF2B5EF4-FFF2-40B4-BE49-F238E27FC236}">
                <a16:creationId xmlns:a16="http://schemas.microsoft.com/office/drawing/2014/main" id="{27DF6C6C-9A60-9245-B016-860C9373E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9551" y="58315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0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044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do </a:t>
            </a:r>
            <a:r>
              <a:rPr lang="en-US"/>
              <a:t>traps work?</a:t>
            </a:r>
          </a:p>
        </p:txBody>
      </p:sp>
    </p:spTree>
    <p:extLst>
      <p:ext uri="{BB962C8B-B14F-4D97-AF65-F5344CB8AC3E}">
        <p14:creationId xmlns:p14="http://schemas.microsoft.com/office/powerpoint/2010/main" val="85559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in MIPS R3000 hardware on a trap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Update status register (CP0$12) with bits that:</a:t>
            </a:r>
            <a:br>
              <a:rPr lang="en-US" dirty="0"/>
            </a:br>
            <a:r>
              <a:rPr lang="en-US" dirty="0"/>
              <a:t>• turn off interrupts;</a:t>
            </a:r>
            <a:br>
              <a:rPr lang="en-US" dirty="0"/>
            </a:br>
            <a:r>
              <a:rPr lang="en-US" dirty="0"/>
              <a:t>• put processor in supervisor mode;</a:t>
            </a:r>
            <a:br>
              <a:rPr lang="en-US" dirty="0"/>
            </a:br>
            <a:r>
              <a:rPr lang="en-US" dirty="0"/>
              <a:t>• indicate prior state (interrupts on/off; user/supervisor mode)</a:t>
            </a:r>
          </a:p>
          <a:p>
            <a:r>
              <a:rPr lang="en-US" b="1" dirty="0"/>
              <a:t>Sets cause register (CP0$13) with:</a:t>
            </a:r>
            <a:br>
              <a:rPr lang="en-US" b="1" dirty="0"/>
            </a:br>
            <a:r>
              <a:rPr lang="en-US" dirty="0"/>
              <a:t>• what trap happened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Sets the exception PC (CP0$14) </a:t>
            </a:r>
            <a:r>
              <a:rPr lang="en-US" dirty="0"/>
              <a:t>(address where execution is to resume after we handle the trap)</a:t>
            </a:r>
          </a:p>
          <a:p>
            <a:r>
              <a:rPr lang="en-US" b="1" dirty="0"/>
              <a:t>Sets the PC to the address of the exception handler.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R3000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862733" cy="4676245"/>
          </a:xfrm>
        </p:spPr>
        <p:txBody>
          <a:bodyPr>
            <a:normAutofit/>
          </a:bodyPr>
          <a:lstStyle/>
          <a:p>
            <a:r>
              <a:rPr lang="en-US" sz="3200" dirty="0"/>
              <a:t>Read </a:t>
            </a:r>
            <a:r>
              <a:rPr lang="en-US" sz="3200" dirty="0">
                <a:solidFill>
                  <a:srgbClr val="C00000"/>
                </a:solidFill>
              </a:rPr>
              <a:t>kern/arch/</a:t>
            </a:r>
            <a:r>
              <a:rPr lang="en-US" sz="3200" dirty="0" err="1">
                <a:solidFill>
                  <a:srgbClr val="C00000"/>
                </a:solidFill>
              </a:rPr>
              <a:t>mips</a:t>
            </a:r>
            <a:r>
              <a:rPr lang="en-US" sz="3200" dirty="0">
                <a:solidFill>
                  <a:srgbClr val="C00000"/>
                </a:solidFill>
              </a:rPr>
              <a:t>/</a:t>
            </a:r>
            <a:r>
              <a:rPr lang="en-US" sz="3200" dirty="0" err="1">
                <a:solidFill>
                  <a:srgbClr val="C00000"/>
                </a:solidFill>
              </a:rPr>
              <a:t>locore</a:t>
            </a:r>
            <a:r>
              <a:rPr lang="en-US" sz="3200" dirty="0">
                <a:solidFill>
                  <a:srgbClr val="C00000"/>
                </a:solidFill>
              </a:rPr>
              <a:t>/exception-mips1.S</a:t>
            </a:r>
          </a:p>
          <a:p>
            <a:r>
              <a:rPr lang="en-US" sz="3200" dirty="0"/>
              <a:t>This is the exception handling code where the processor jumps on all exceptions.</a:t>
            </a:r>
          </a:p>
          <a:p>
            <a:r>
              <a:rPr lang="en-US" sz="3200" dirty="0"/>
              <a:t>System calls generate a trap </a:t>
            </a:r>
            <a:r>
              <a:rPr lang="mr-IN" sz="3200" dirty="0"/>
              <a:t>–</a:t>
            </a:r>
            <a:r>
              <a:rPr lang="en-US" sz="3200" dirty="0"/>
              <a:t> traps are also exceptions!</a:t>
            </a:r>
          </a:p>
          <a:p>
            <a:r>
              <a:rPr lang="en-US" sz="3200" dirty="0"/>
              <a:t>Understand what happens there.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357" y="5443647"/>
            <a:ext cx="1494886" cy="1414353"/>
          </a:xfrm>
          <a:prstGeom prst="rect">
            <a:avLst/>
          </a:prstGeom>
        </p:spPr>
      </p:pic>
      <p:pic>
        <p:nvPicPr>
          <p:cNvPr id="6" name="Graphic 5" descr="Pencil">
            <a:extLst>
              <a:ext uri="{FF2B5EF4-FFF2-40B4-BE49-F238E27FC236}">
                <a16:creationId xmlns:a16="http://schemas.microsoft.com/office/drawing/2014/main" id="{65B378D3-FA7C-4C4B-9D48-CC2849D63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9551" y="58315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2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31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Why do we need to “get a kernel stack”?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C00000"/>
                </a:solidFill>
              </a:rPr>
              <a:t>Refer to kern/arch/</a:t>
            </a:r>
            <a:r>
              <a:rPr lang="en-US" i="1" dirty="0" err="1">
                <a:solidFill>
                  <a:srgbClr val="C00000"/>
                </a:solidFill>
              </a:rPr>
              <a:t>mips</a:t>
            </a:r>
            <a:r>
              <a:rPr lang="en-US" i="1" dirty="0">
                <a:solidFill>
                  <a:srgbClr val="C00000"/>
                </a:solidFill>
              </a:rPr>
              <a:t>/</a:t>
            </a:r>
            <a:r>
              <a:rPr lang="en-US" i="1" dirty="0" err="1">
                <a:solidFill>
                  <a:srgbClr val="C00000"/>
                </a:solidFill>
              </a:rPr>
              <a:t>locore</a:t>
            </a:r>
            <a:r>
              <a:rPr lang="en-US" i="1" dirty="0">
                <a:solidFill>
                  <a:srgbClr val="C00000"/>
                </a:solidFill>
              </a:rPr>
              <a:t>/exception-mips1.S</a:t>
            </a:r>
          </a:p>
          <a:p>
            <a:pPr marL="0" indent="0"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C00000"/>
                </a:solidFill>
              </a:rPr>
              <a:t>Code starting around line 100 finds a kernel stack if we are coming from user mode. Why does it need to find a kernel stack as opposed to using the stack that was available in user mode?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That memory is never available in the kernel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Using a user-level stack may be unsafe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This is just a decision made in OS161, but there is nothing wrong with using it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This is a resource sharing policy </a:t>
            </a:r>
            <a:r>
              <a:rPr lang="mr-IN" dirty="0"/>
              <a:t>–</a:t>
            </a:r>
            <a:r>
              <a:rPr lang="en-US" dirty="0"/>
              <a:t> we don’t want to occupy user memory during kernel activities unrelated to that program.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0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122246</TotalTime>
  <Words>1439</Words>
  <Application>Microsoft Macintosh PowerPoint</Application>
  <PresentationFormat>Widescreen</PresentationFormat>
  <Paragraphs>186</Paragraphs>
  <Slides>36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Courier</vt:lpstr>
      <vt:lpstr>Helvetica</vt:lpstr>
      <vt:lpstr>Office Theme</vt:lpstr>
      <vt:lpstr>Implementing System Calls</vt:lpstr>
      <vt:lpstr>How does invoking a system call cause a trap?</vt:lpstr>
      <vt:lpstr>What is a system call?</vt:lpstr>
      <vt:lpstr>Crossing Protection Domain</vt:lpstr>
      <vt:lpstr>From user code to trap</vt:lpstr>
      <vt:lpstr>How do traps work?</vt:lpstr>
      <vt:lpstr>What happens in MIPS R3000 hardware on a trap</vt:lpstr>
      <vt:lpstr>MIPS R3000 Software</vt:lpstr>
      <vt:lpstr>Why do we need to “get a kernel stack”?</vt:lpstr>
      <vt:lpstr>Trapframe?</vt:lpstr>
      <vt:lpstr>MIPS R3000: from trap to system call</vt:lpstr>
      <vt:lpstr>MIPS R3000: from trap to system call</vt:lpstr>
      <vt:lpstr>How does the kernel know which system call is invoked?</vt:lpstr>
      <vt:lpstr>Where does the system call get the arguments? Identify the original source before the trap. .</vt:lpstr>
      <vt:lpstr>Safety inside the kernel</vt:lpstr>
      <vt:lpstr>Read the man pages for setjmp and longjmp and answer the following</vt:lpstr>
      <vt:lpstr>Copyin/copyout</vt:lpstr>
      <vt:lpstr>What to copyin?</vt:lpstr>
      <vt:lpstr>What to copyin?</vt:lpstr>
      <vt:lpstr>Does this code use copyin/copyout correctly?</vt:lpstr>
      <vt:lpstr>How do we get back to user mode? Use the most precise answer.</vt:lpstr>
      <vt:lpstr>How expensive are system calls?</vt:lpstr>
      <vt:lpstr>Processes and Threads</vt:lpstr>
      <vt:lpstr>What is a process?</vt:lpstr>
      <vt:lpstr>What is a thread? How is a thread different from a process?</vt:lpstr>
      <vt:lpstr>Single-threaded Address Space</vt:lpstr>
      <vt:lpstr>Multithreaded process</vt:lpstr>
      <vt:lpstr>Multithreaded process address space</vt:lpstr>
      <vt:lpstr>Implementing threads</vt:lpstr>
      <vt:lpstr>Kernel-Supported Thread Switch</vt:lpstr>
      <vt:lpstr>Kernel-Supported Thread Switch</vt:lpstr>
      <vt:lpstr>User-Level Thread Switch</vt:lpstr>
      <vt:lpstr>User-Level Thread Switch</vt:lpstr>
      <vt:lpstr>User-level Threads </vt:lpstr>
      <vt:lpstr>User-level Thread Management </vt:lpstr>
      <vt:lpstr>Does a thread switch require trapping into the kernel?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Trap Handling, Domain Crossing, Interrupts</dc:title>
  <dc:creator>Microsoft Office User</dc:creator>
  <cp:lastModifiedBy>Microsoft Office User</cp:lastModifiedBy>
  <cp:revision>93</cp:revision>
  <dcterms:created xsi:type="dcterms:W3CDTF">2015-12-10T02:56:54Z</dcterms:created>
  <dcterms:modified xsi:type="dcterms:W3CDTF">2023-11-04T16:45:33Z</dcterms:modified>
</cp:coreProperties>
</file>