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359" r:id="rId3"/>
    <p:sldId id="394" r:id="rId4"/>
    <p:sldId id="331" r:id="rId5"/>
    <p:sldId id="384" r:id="rId6"/>
    <p:sldId id="349" r:id="rId7"/>
    <p:sldId id="402" r:id="rId8"/>
    <p:sldId id="352" r:id="rId9"/>
    <p:sldId id="376" r:id="rId10"/>
    <p:sldId id="377" r:id="rId11"/>
    <p:sldId id="379" r:id="rId12"/>
    <p:sldId id="380" r:id="rId13"/>
    <p:sldId id="382" r:id="rId14"/>
    <p:sldId id="381" r:id="rId15"/>
    <p:sldId id="385" r:id="rId16"/>
    <p:sldId id="386" r:id="rId17"/>
    <p:sldId id="387" r:id="rId18"/>
    <p:sldId id="388" r:id="rId19"/>
    <p:sldId id="389" r:id="rId20"/>
    <p:sldId id="390" r:id="rId21"/>
    <p:sldId id="391" r:id="rId22"/>
    <p:sldId id="392" r:id="rId23"/>
    <p:sldId id="393" r:id="rId24"/>
    <p:sldId id="383" r:id="rId25"/>
    <p:sldId id="351" r:id="rId26"/>
    <p:sldId id="360" r:id="rId27"/>
    <p:sldId id="353" r:id="rId28"/>
    <p:sldId id="354" r:id="rId29"/>
    <p:sldId id="355" r:id="rId30"/>
    <p:sldId id="356" r:id="rId31"/>
    <p:sldId id="357" r:id="rId32"/>
    <p:sldId id="358" r:id="rId33"/>
    <p:sldId id="403" r:id="rId34"/>
    <p:sldId id="401" r:id="rId35"/>
    <p:sldId id="366" r:id="rId36"/>
    <p:sldId id="398" r:id="rId37"/>
    <p:sldId id="338" r:id="rId38"/>
    <p:sldId id="368" r:id="rId39"/>
    <p:sldId id="399" r:id="rId40"/>
    <p:sldId id="400" r:id="rId41"/>
    <p:sldId id="371" r:id="rId4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1F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p:restoredTop sz="86296"/>
  </p:normalViewPr>
  <p:slideViewPr>
    <p:cSldViewPr snapToGrid="0" snapToObjects="1">
      <p:cViewPr varScale="1">
        <p:scale>
          <a:sx n="100" d="100"/>
          <a:sy n="100" d="100"/>
        </p:scale>
        <p:origin x="872"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3F1E8E9-95D9-9A4C-ACE2-5AAB42D43C04}" type="datetimeFigureOut">
              <a:rPr lang="en-US" smtClean="0"/>
              <a:t>11/17/23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70E21C8-164F-EF4C-A15C-17C931037D2D}" type="slidenum">
              <a:rPr lang="en-US" smtClean="0"/>
              <a:t>‹#›</a:t>
            </a:fld>
            <a:endParaRPr lang="en-US"/>
          </a:p>
        </p:txBody>
      </p:sp>
    </p:spTree>
    <p:extLst>
      <p:ext uri="{BB962C8B-B14F-4D97-AF65-F5344CB8AC3E}">
        <p14:creationId xmlns:p14="http://schemas.microsoft.com/office/powerpoint/2010/main" val="204239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21C8-164F-EF4C-A15C-17C931037D2D}" type="slidenum">
              <a:rPr lang="en-US" smtClean="0"/>
              <a:t>6</a:t>
            </a:fld>
            <a:endParaRPr lang="en-US"/>
          </a:p>
        </p:txBody>
      </p:sp>
    </p:spTree>
    <p:extLst>
      <p:ext uri="{BB962C8B-B14F-4D97-AF65-F5344CB8AC3E}">
        <p14:creationId xmlns:p14="http://schemas.microsoft.com/office/powerpoint/2010/main" val="39502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Buffer cache</a:t>
            </a:r>
          </a:p>
          <a:p>
            <a:r>
              <a:rPr lang="en-US" dirty="0"/>
              <a:t>Lazy allocation of disk blocks</a:t>
            </a:r>
          </a:p>
          <a:p>
            <a:r>
              <a:rPr lang="en-US" dirty="0"/>
              <a:t>Index</a:t>
            </a:r>
            <a:r>
              <a:rPr lang="en-US" baseline="0" dirty="0"/>
              <a:t> is an array</a:t>
            </a:r>
            <a:endParaRPr lang="en-US" dirty="0"/>
          </a:p>
        </p:txBody>
      </p:sp>
      <p:sp>
        <p:nvSpPr>
          <p:cNvPr id="4" name="Slide Number Placeholder 3"/>
          <p:cNvSpPr>
            <a:spLocks noGrp="1"/>
          </p:cNvSpPr>
          <p:nvPr>
            <p:ph type="sldNum" sz="quarter" idx="10"/>
          </p:nvPr>
        </p:nvSpPr>
        <p:spPr/>
        <p:txBody>
          <a:bodyPr/>
          <a:lstStyle/>
          <a:p>
            <a:fld id="{E70E21C8-164F-EF4C-A15C-17C931037D2D}" type="slidenum">
              <a:rPr lang="en-US" smtClean="0"/>
              <a:t>8</a:t>
            </a:fld>
            <a:endParaRPr lang="en-US"/>
          </a:p>
        </p:txBody>
      </p:sp>
    </p:spTree>
    <p:extLst>
      <p:ext uri="{BB962C8B-B14F-4D97-AF65-F5344CB8AC3E}">
        <p14:creationId xmlns:p14="http://schemas.microsoft.com/office/powerpoint/2010/main" val="95607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Criteria:</a:t>
            </a:r>
          </a:p>
          <a:p>
            <a:pPr marL="171450" indent="-171450">
              <a:buFontTx/>
              <a:buChar char="-"/>
            </a:pPr>
            <a:r>
              <a:rPr lang="en-US" baseline="0" dirty="0"/>
              <a:t>Efficiency for sequential and random access</a:t>
            </a:r>
          </a:p>
          <a:p>
            <a:pPr marL="171450" indent="-171450">
              <a:buFontTx/>
              <a:buChar char="-"/>
            </a:pPr>
            <a:r>
              <a:rPr lang="en-US" baseline="0" dirty="0"/>
              <a:t>Efficiency with respect to the size of the metadata</a:t>
            </a:r>
          </a:p>
          <a:p>
            <a:pPr marL="171450" indent="-171450">
              <a:buFontTx/>
              <a:buChar char="-"/>
            </a:pPr>
            <a:r>
              <a:rPr lang="en-US" baseline="0" dirty="0"/>
              <a:t>Efficiency </a:t>
            </a:r>
            <a:r>
              <a:rPr lang="en-US" baseline="0" dirty="0" err="1"/>
              <a:t>w.r.t</a:t>
            </a:r>
            <a:r>
              <a:rPr lang="en-US" baseline="0" dirty="0"/>
              <a:t>. how many I/</a:t>
            </a:r>
            <a:r>
              <a:rPr lang="en-US" baseline="0" dirty="0" err="1"/>
              <a:t>Os</a:t>
            </a:r>
            <a:r>
              <a:rPr lang="en-US" baseline="0" dirty="0"/>
              <a:t> it takes you to find the data block.</a:t>
            </a:r>
          </a:p>
          <a:p>
            <a:pPr marL="171450" indent="-171450">
              <a:buFontTx/>
              <a:buChar char="-"/>
            </a:pPr>
            <a:r>
              <a:rPr lang="en-US" baseline="0" dirty="0"/>
              <a:t>The ability to grow or shrink files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70E21C8-164F-EF4C-A15C-17C931037D2D}" type="slidenum">
              <a:rPr lang="en-US" smtClean="0"/>
              <a:t>32</a:t>
            </a:fld>
            <a:endParaRPr lang="en-US"/>
          </a:p>
        </p:txBody>
      </p:sp>
    </p:spTree>
    <p:extLst>
      <p:ext uri="{BB962C8B-B14F-4D97-AF65-F5344CB8AC3E}">
        <p14:creationId xmlns:p14="http://schemas.microsoft.com/office/powerpoint/2010/main" val="45245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21C8-164F-EF4C-A15C-17C931037D2D}" type="slidenum">
              <a:rPr lang="en-US" smtClean="0"/>
              <a:t>38</a:t>
            </a:fld>
            <a:endParaRPr lang="en-US"/>
          </a:p>
        </p:txBody>
      </p:sp>
    </p:spTree>
    <p:extLst>
      <p:ext uri="{BB962C8B-B14F-4D97-AF65-F5344CB8AC3E}">
        <p14:creationId xmlns:p14="http://schemas.microsoft.com/office/powerpoint/2010/main" val="70521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necessary, walk over what</a:t>
            </a:r>
            <a:r>
              <a:rPr lang="en-US" baseline="0" dirty="0"/>
              <a:t> gets written upon file creation.</a:t>
            </a:r>
            <a:endParaRPr lang="en-US" dirty="0"/>
          </a:p>
        </p:txBody>
      </p:sp>
      <p:sp>
        <p:nvSpPr>
          <p:cNvPr id="4" name="Slide Number Placeholder 3"/>
          <p:cNvSpPr>
            <a:spLocks noGrp="1"/>
          </p:cNvSpPr>
          <p:nvPr>
            <p:ph type="sldNum" sz="quarter" idx="10"/>
          </p:nvPr>
        </p:nvSpPr>
        <p:spPr/>
        <p:txBody>
          <a:bodyPr/>
          <a:lstStyle/>
          <a:p>
            <a:fld id="{E70E21C8-164F-EF4C-A15C-17C931037D2D}" type="slidenum">
              <a:rPr lang="en-US" smtClean="0"/>
              <a:t>41</a:t>
            </a:fld>
            <a:endParaRPr lang="en-US"/>
          </a:p>
        </p:txBody>
      </p:sp>
    </p:spTree>
    <p:extLst>
      <p:ext uri="{BB962C8B-B14F-4D97-AF65-F5344CB8AC3E}">
        <p14:creationId xmlns:p14="http://schemas.microsoft.com/office/powerpoint/2010/main" val="105146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Helvetica Neue" charset="0"/>
                <a:ea typeface="Helvetica Neue" charset="0"/>
                <a:cs typeface="Helvetica Neu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698C4A9-5DCC-DF4D-9BB0-22A1B6390020}" type="datetimeFigureOut">
              <a:rPr lang="en-US" smtClean="0"/>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60051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8C4A9-5DCC-DF4D-9BB0-22A1B6390020}" type="datetimeFigureOut">
              <a:rPr lang="en-US" smtClean="0"/>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88368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8C4A9-5DCC-DF4D-9BB0-22A1B6390020}" type="datetimeFigureOut">
              <a:rPr lang="en-US" smtClean="0"/>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6638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9843"/>
            <a:ext cx="10515600" cy="1325563"/>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567543"/>
            <a:ext cx="10515600" cy="4609420"/>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98C4A9-5DCC-DF4D-9BB0-22A1B6390020}" type="datetimeFigureOut">
              <a:rPr lang="en-US" smtClean="0"/>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148756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98C4A9-5DCC-DF4D-9BB0-22A1B6390020}" type="datetimeFigureOut">
              <a:rPr lang="en-US" smtClean="0"/>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50887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8C4A9-5DCC-DF4D-9BB0-22A1B6390020}" type="datetimeFigureOut">
              <a:rPr lang="en-US" smtClean="0"/>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137521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98C4A9-5DCC-DF4D-9BB0-22A1B6390020}" type="datetimeFigureOut">
              <a:rPr lang="en-US" smtClean="0"/>
              <a:t>11/17/23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205848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698C4A9-5DCC-DF4D-9BB0-22A1B6390020}" type="datetimeFigureOut">
              <a:rPr lang="en-US" smtClean="0"/>
              <a:t>11/17/23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105006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8C4A9-5DCC-DF4D-9BB0-22A1B6390020}" type="datetimeFigureOut">
              <a:rPr lang="en-US" smtClean="0"/>
              <a:t>11/17/23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35817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98C4A9-5DCC-DF4D-9BB0-22A1B6390020}" type="datetimeFigureOut">
              <a:rPr lang="en-US" smtClean="0"/>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51842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98C4A9-5DCC-DF4D-9BB0-22A1B6390020}" type="datetimeFigureOut">
              <a:rPr lang="en-US" smtClean="0"/>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47D53-D26E-5946-9DB8-49BC3DF0C7D2}" type="slidenum">
              <a:rPr lang="en-US" smtClean="0"/>
              <a:t>‹#›</a:t>
            </a:fld>
            <a:endParaRPr lang="en-US"/>
          </a:p>
        </p:txBody>
      </p:sp>
    </p:spTree>
    <p:extLst>
      <p:ext uri="{BB962C8B-B14F-4D97-AF65-F5344CB8AC3E}">
        <p14:creationId xmlns:p14="http://schemas.microsoft.com/office/powerpoint/2010/main" val="89714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8C4A9-5DCC-DF4D-9BB0-22A1B6390020}" type="datetimeFigureOut">
              <a:rPr lang="en-US" smtClean="0"/>
              <a:t>11/17/23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47D53-D26E-5946-9DB8-49BC3DF0C7D2}" type="slidenum">
              <a:rPr lang="en-US" smtClean="0"/>
              <a:t>‹#›</a:t>
            </a:fld>
            <a:endParaRPr lang="en-US"/>
          </a:p>
        </p:txBody>
      </p:sp>
    </p:spTree>
    <p:extLst>
      <p:ext uri="{BB962C8B-B14F-4D97-AF65-F5344CB8AC3E}">
        <p14:creationId xmlns:p14="http://schemas.microsoft.com/office/powerpoint/2010/main" val="267464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C00000"/>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Clr>
          <a:srgbClr val="C00000"/>
        </a:buClr>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C00000"/>
        </a:buClr>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28234"/>
            <a:ext cx="9144000" cy="2387600"/>
          </a:xfrm>
        </p:spPr>
        <p:txBody>
          <a:bodyPr>
            <a:normAutofit/>
          </a:bodyPr>
          <a:lstStyle/>
          <a:p>
            <a:r>
              <a:rPr lang="en-US" dirty="0">
                <a:solidFill>
                  <a:srgbClr val="C00000"/>
                </a:solidFill>
                <a:latin typeface="Helvetica" charset="0"/>
                <a:ea typeface="Helvetica" charset="0"/>
                <a:cs typeface="Helvetica" charset="0"/>
              </a:rPr>
              <a:t>File Systems</a:t>
            </a:r>
            <a:endParaRPr lang="en-US" sz="3600" dirty="0">
              <a:solidFill>
                <a:srgbClr val="7030A0"/>
              </a:solidFill>
            </a:endParaRPr>
          </a:p>
        </p:txBody>
      </p:sp>
      <p:sp>
        <p:nvSpPr>
          <p:cNvPr id="3" name="Subtitle 2"/>
          <p:cNvSpPr>
            <a:spLocks noGrp="1"/>
          </p:cNvSpPr>
          <p:nvPr>
            <p:ph type="subTitle" idx="1"/>
          </p:nvPr>
        </p:nvSpPr>
        <p:spPr>
          <a:xfrm>
            <a:off x="1524000" y="4556779"/>
            <a:ext cx="9144000" cy="1655762"/>
          </a:xfrm>
        </p:spPr>
        <p:txBody>
          <a:bodyPr>
            <a:normAutofit/>
          </a:bodyPr>
          <a:lstStyle/>
          <a:p>
            <a:r>
              <a:rPr lang="en-US" dirty="0"/>
              <a:t>CPEN 331, UBC</a:t>
            </a:r>
          </a:p>
          <a:p>
            <a:r>
              <a:rPr lang="en-US" dirty="0"/>
              <a:t>Alexandra </a:t>
            </a:r>
            <a:r>
              <a:rPr lang="en-US" dirty="0" err="1"/>
              <a:t>Fedorova</a:t>
            </a:r>
            <a:endParaRPr lang="en-US" dirty="0"/>
          </a:p>
        </p:txBody>
      </p:sp>
    </p:spTree>
    <p:extLst>
      <p:ext uri="{BB962C8B-B14F-4D97-AF65-F5344CB8AC3E}">
        <p14:creationId xmlns:p14="http://schemas.microsoft.com/office/powerpoint/2010/main" val="176663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Built out of transistors (like DRAM)</a:t>
            </a:r>
          </a:p>
          <a:p>
            <a:pPr lvl="1"/>
            <a:r>
              <a:rPr lang="en-US" dirty="0"/>
              <a:t>E.g. NAND flash, but there are other technologies</a:t>
            </a:r>
          </a:p>
          <a:p>
            <a:r>
              <a:rPr lang="en-US" dirty="0"/>
              <a:t>No moving parts</a:t>
            </a:r>
          </a:p>
          <a:p>
            <a:r>
              <a:rPr lang="en-US" dirty="0"/>
              <a:t>Data is retained after power failure (unlike DRAM)</a:t>
            </a:r>
          </a:p>
        </p:txBody>
      </p:sp>
    </p:spTree>
    <p:extLst>
      <p:ext uri="{BB962C8B-B14F-4D97-AF65-F5344CB8AC3E}">
        <p14:creationId xmlns:p14="http://schemas.microsoft.com/office/powerpoint/2010/main" val="163003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Organization: Blocks and Pages</a:t>
            </a:r>
          </a:p>
        </p:txBody>
      </p:sp>
      <p:pic>
        <p:nvPicPr>
          <p:cNvPr id="4" name="Content Placeholder 3"/>
          <p:cNvPicPr>
            <a:picLocks noGrp="1" noChangeAspect="1"/>
          </p:cNvPicPr>
          <p:nvPr>
            <p:ph idx="1"/>
          </p:nvPr>
        </p:nvPicPr>
        <p:blipFill>
          <a:blip r:embed="rId2"/>
          <a:stretch>
            <a:fillRect/>
          </a:stretch>
        </p:blipFill>
        <p:spPr>
          <a:xfrm>
            <a:off x="798094" y="2391228"/>
            <a:ext cx="8754051" cy="1925638"/>
          </a:xfrm>
          <a:prstGeom prst="rect">
            <a:avLst/>
          </a:prstGeom>
        </p:spPr>
      </p:pic>
      <p:sp>
        <p:nvSpPr>
          <p:cNvPr id="5" name="TextBox 4"/>
          <p:cNvSpPr txBox="1"/>
          <p:nvPr/>
        </p:nvSpPr>
        <p:spPr>
          <a:xfrm>
            <a:off x="7331547" y="3964004"/>
            <a:ext cx="4505361" cy="524311"/>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Source: OSTEP, Ch.44, Fig. 44.1</a:t>
            </a:r>
            <a:br>
              <a:rPr lang="en-US" sz="1400" dirty="0">
                <a:latin typeface="Helvetica" charset="0"/>
                <a:ea typeface="Helvetica" charset="0"/>
                <a:cs typeface="Helvetica" charset="0"/>
              </a:rPr>
            </a:br>
            <a:r>
              <a:rPr lang="en-US" sz="1400" dirty="0">
                <a:latin typeface="Helvetica" charset="0"/>
                <a:ea typeface="Helvetica" charset="0"/>
                <a:cs typeface="Helvetica" charset="0"/>
              </a:rPr>
              <a:t>http://</a:t>
            </a:r>
            <a:r>
              <a:rPr lang="en-US" sz="1400" dirty="0" err="1">
                <a:latin typeface="Helvetica" charset="0"/>
                <a:ea typeface="Helvetica" charset="0"/>
                <a:cs typeface="Helvetica" charset="0"/>
              </a:rPr>
              <a:t>pages.cs.wisc.edu</a:t>
            </a:r>
            <a:r>
              <a:rPr lang="en-US" sz="1400" dirty="0">
                <a:latin typeface="Helvetica" charset="0"/>
                <a:ea typeface="Helvetica" charset="0"/>
                <a:cs typeface="Helvetica" charset="0"/>
              </a:rPr>
              <a:t>/~</a:t>
            </a:r>
            <a:r>
              <a:rPr lang="en-US" sz="1400" dirty="0" err="1">
                <a:latin typeface="Helvetica" charset="0"/>
                <a:ea typeface="Helvetica" charset="0"/>
                <a:cs typeface="Helvetica" charset="0"/>
              </a:rPr>
              <a:t>remzi</a:t>
            </a:r>
            <a:r>
              <a:rPr lang="en-US" sz="1400" dirty="0">
                <a:latin typeface="Helvetica" charset="0"/>
                <a:ea typeface="Helvetica" charset="0"/>
                <a:cs typeface="Helvetica" charset="0"/>
              </a:rPr>
              <a:t>/OSTEP/file-</a:t>
            </a:r>
            <a:r>
              <a:rPr lang="en-US" sz="1400" dirty="0" err="1">
                <a:latin typeface="Helvetica" charset="0"/>
                <a:ea typeface="Helvetica" charset="0"/>
                <a:cs typeface="Helvetica" charset="0"/>
              </a:rPr>
              <a:t>ssd.pdf</a:t>
            </a:r>
            <a:endParaRPr lang="en-US" sz="1400" dirty="0">
              <a:latin typeface="Helvetica" charset="0"/>
              <a:ea typeface="Helvetica" charset="0"/>
              <a:cs typeface="Helvetica" charset="0"/>
            </a:endParaRPr>
          </a:p>
        </p:txBody>
      </p:sp>
      <p:sp>
        <p:nvSpPr>
          <p:cNvPr id="6" name="Right Brace 5"/>
          <p:cNvSpPr/>
          <p:nvPr/>
        </p:nvSpPr>
        <p:spPr>
          <a:xfrm rot="16200000">
            <a:off x="3152273" y="1227387"/>
            <a:ext cx="585537" cy="2061411"/>
          </a:xfrm>
          <a:prstGeom prst="rightBrace">
            <a:avLst>
              <a:gd name="adj1" fmla="val 2500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856873" y="1596809"/>
            <a:ext cx="3645570" cy="401200"/>
          </a:xfrm>
          <a:prstGeom prst="rect">
            <a:avLst/>
          </a:prstGeom>
          <a:noFill/>
        </p:spPr>
        <p:txBody>
          <a:bodyPr wrap="square" lIns="0" tIns="46800" rIns="0" rtlCol="0">
            <a:spAutoFit/>
          </a:bodyPr>
          <a:lstStyle/>
          <a:p>
            <a:pPr algn="ctr"/>
            <a:r>
              <a:rPr lang="en-US" sz="2000" dirty="0">
                <a:latin typeface="Helvetica" charset="0"/>
                <a:ea typeface="Helvetica" charset="0"/>
                <a:cs typeface="Helvetica" charset="0"/>
              </a:rPr>
              <a:t>Erase blocks: 128K/256K in size</a:t>
            </a:r>
          </a:p>
        </p:txBody>
      </p:sp>
      <p:sp>
        <p:nvSpPr>
          <p:cNvPr id="9" name="Right Brace 8"/>
          <p:cNvSpPr/>
          <p:nvPr/>
        </p:nvSpPr>
        <p:spPr>
          <a:xfrm rot="5400000">
            <a:off x="2406262" y="3647844"/>
            <a:ext cx="393140" cy="505329"/>
          </a:xfrm>
          <a:prstGeom prst="rightBrace">
            <a:avLst>
              <a:gd name="adj1" fmla="val 2500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30177" y="4226160"/>
            <a:ext cx="3645570" cy="401200"/>
          </a:xfrm>
          <a:prstGeom prst="rect">
            <a:avLst/>
          </a:prstGeom>
          <a:noFill/>
        </p:spPr>
        <p:txBody>
          <a:bodyPr wrap="square" lIns="0" tIns="46800" rIns="0" rtlCol="0">
            <a:spAutoFit/>
          </a:bodyPr>
          <a:lstStyle/>
          <a:p>
            <a:pPr algn="ctr"/>
            <a:r>
              <a:rPr lang="en-US" sz="2000" dirty="0">
                <a:latin typeface="Helvetica" charset="0"/>
                <a:ea typeface="Helvetica" charset="0"/>
                <a:cs typeface="Helvetica" charset="0"/>
              </a:rPr>
              <a:t>Pages</a:t>
            </a:r>
            <a:r>
              <a:rPr lang="en-US" sz="2000">
                <a:latin typeface="Helvetica" charset="0"/>
                <a:ea typeface="Helvetica" charset="0"/>
                <a:cs typeface="Helvetica" charset="0"/>
              </a:rPr>
              <a:t>: 4K </a:t>
            </a:r>
            <a:r>
              <a:rPr lang="en-US" sz="2000" dirty="0">
                <a:latin typeface="Helvetica" charset="0"/>
                <a:ea typeface="Helvetica" charset="0"/>
                <a:cs typeface="Helvetica" charset="0"/>
              </a:rPr>
              <a:t>in size</a:t>
            </a:r>
          </a:p>
        </p:txBody>
      </p:sp>
      <p:sp>
        <p:nvSpPr>
          <p:cNvPr id="11" name="Rectangle 10"/>
          <p:cNvSpPr/>
          <p:nvPr/>
        </p:nvSpPr>
        <p:spPr>
          <a:xfrm>
            <a:off x="938461" y="4828359"/>
            <a:ext cx="6096000" cy="1323439"/>
          </a:xfrm>
          <a:prstGeom prst="rect">
            <a:avLst/>
          </a:prstGeom>
        </p:spPr>
        <p:txBody>
          <a:bodyPr>
            <a:spAutoFit/>
          </a:bodyPr>
          <a:lstStyle/>
          <a:p>
            <a:r>
              <a:rPr lang="en-US" sz="2000" b="1" dirty="0">
                <a:solidFill>
                  <a:srgbClr val="C00000"/>
                </a:solidFill>
              </a:rPr>
              <a:t>To over-write the data in a single page, you have to </a:t>
            </a:r>
          </a:p>
          <a:p>
            <a:pPr marL="285750" indent="-285750">
              <a:buFont typeface="Arial" charset="0"/>
              <a:buChar char="•"/>
            </a:pPr>
            <a:r>
              <a:rPr lang="en-US" sz="2000" dirty="0"/>
              <a:t>Read the entire block, </a:t>
            </a:r>
          </a:p>
          <a:p>
            <a:pPr marL="285750" indent="-285750">
              <a:buFont typeface="Arial" charset="0"/>
              <a:buChar char="•"/>
            </a:pPr>
            <a:r>
              <a:rPr lang="en-US" sz="2000" dirty="0"/>
              <a:t>Erase it, and then </a:t>
            </a:r>
          </a:p>
          <a:p>
            <a:pPr marL="285750" indent="-285750">
              <a:buFont typeface="Arial" charset="0"/>
              <a:buChar char="•"/>
            </a:pPr>
            <a:r>
              <a:rPr lang="en-US" sz="2000" dirty="0"/>
              <a:t>Write the new data</a:t>
            </a:r>
            <a:endParaRPr lang="en-US" dirty="0"/>
          </a:p>
        </p:txBody>
      </p:sp>
      <p:sp>
        <p:nvSpPr>
          <p:cNvPr id="12" name="Rectangle 11"/>
          <p:cNvSpPr/>
          <p:nvPr/>
        </p:nvSpPr>
        <p:spPr>
          <a:xfrm>
            <a:off x="6096000" y="5490078"/>
            <a:ext cx="4748463" cy="400110"/>
          </a:xfrm>
          <a:prstGeom prst="rect">
            <a:avLst/>
          </a:prstGeom>
        </p:spPr>
        <p:txBody>
          <a:bodyPr wrap="square">
            <a:spAutoFit/>
          </a:bodyPr>
          <a:lstStyle/>
          <a:p>
            <a:r>
              <a:rPr lang="en-US" sz="2000" b="1" dirty="0">
                <a:solidFill>
                  <a:srgbClr val="C00000"/>
                </a:solidFill>
              </a:rPr>
              <a:t>If you write blocks a lot, </a:t>
            </a:r>
            <a:r>
              <a:rPr lang="en-US" sz="2000" b="1">
                <a:solidFill>
                  <a:srgbClr val="C00000"/>
                </a:solidFill>
              </a:rPr>
              <a:t>they wear out</a:t>
            </a:r>
            <a:endParaRPr lang="en-US" dirty="0"/>
          </a:p>
        </p:txBody>
      </p:sp>
    </p:spTree>
    <p:extLst>
      <p:ext uri="{BB962C8B-B14F-4D97-AF65-F5344CB8AC3E}">
        <p14:creationId xmlns:p14="http://schemas.microsoft.com/office/powerpoint/2010/main" val="189191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properties of SSDs</a:t>
            </a:r>
          </a:p>
        </p:txBody>
      </p:sp>
      <p:sp>
        <p:nvSpPr>
          <p:cNvPr id="3" name="Content Placeholder 2"/>
          <p:cNvSpPr>
            <a:spLocks noGrp="1"/>
          </p:cNvSpPr>
          <p:nvPr>
            <p:ph idx="1"/>
          </p:nvPr>
        </p:nvSpPr>
        <p:spPr/>
        <p:txBody>
          <a:bodyPr/>
          <a:lstStyle/>
          <a:p>
            <a:r>
              <a:rPr lang="en-US" dirty="0"/>
              <a:t>Time to read a page: about 10 microseconds</a:t>
            </a:r>
          </a:p>
          <a:p>
            <a:pPr lvl="1"/>
            <a:r>
              <a:rPr lang="en-US" dirty="0"/>
              <a:t>Contrast this to a few </a:t>
            </a:r>
            <a:r>
              <a:rPr lang="en-US" b="1" dirty="0">
                <a:solidFill>
                  <a:srgbClr val="C00000"/>
                </a:solidFill>
              </a:rPr>
              <a:t>milliseconds</a:t>
            </a:r>
            <a:r>
              <a:rPr lang="en-US" dirty="0">
                <a:solidFill>
                  <a:srgbClr val="C00000"/>
                </a:solidFill>
              </a:rPr>
              <a:t> </a:t>
            </a:r>
            <a:r>
              <a:rPr lang="en-US" dirty="0"/>
              <a:t>on HDD</a:t>
            </a:r>
          </a:p>
          <a:p>
            <a:r>
              <a:rPr lang="en-US" dirty="0"/>
              <a:t>No seek time</a:t>
            </a:r>
          </a:p>
          <a:p>
            <a:r>
              <a:rPr lang="en-US" dirty="0"/>
              <a:t>Time to erase a page: a few milliseconds</a:t>
            </a:r>
          </a:p>
          <a:p>
            <a:r>
              <a:rPr lang="en-US" dirty="0"/>
              <a:t>Time to write (program) a page: 100s of microseconds</a:t>
            </a:r>
          </a:p>
        </p:txBody>
      </p:sp>
    </p:spTree>
    <p:extLst>
      <p:ext uri="{BB962C8B-B14F-4D97-AF65-F5344CB8AC3E}">
        <p14:creationId xmlns:p14="http://schemas.microsoft.com/office/powerpoint/2010/main" val="149247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Re-writing pages</a:t>
            </a:r>
          </a:p>
        </p:txBody>
      </p:sp>
      <p:pic>
        <p:nvPicPr>
          <p:cNvPr id="3" name="Picture 2"/>
          <p:cNvPicPr>
            <a:picLocks noChangeAspect="1"/>
          </p:cNvPicPr>
          <p:nvPr/>
        </p:nvPicPr>
        <p:blipFill>
          <a:blip r:embed="rId2"/>
          <a:stretch>
            <a:fillRect/>
          </a:stretch>
        </p:blipFill>
        <p:spPr>
          <a:xfrm>
            <a:off x="838200" y="2002465"/>
            <a:ext cx="8737600" cy="1435100"/>
          </a:xfrm>
          <a:prstGeom prst="rect">
            <a:avLst/>
          </a:prstGeom>
        </p:spPr>
      </p:pic>
      <p:sp>
        <p:nvSpPr>
          <p:cNvPr id="4" name="TextBox 3"/>
          <p:cNvSpPr txBox="1"/>
          <p:nvPr/>
        </p:nvSpPr>
        <p:spPr>
          <a:xfrm>
            <a:off x="1090863" y="1539710"/>
            <a:ext cx="4235117" cy="462755"/>
          </a:xfrm>
          <a:prstGeom prst="rect">
            <a:avLst/>
          </a:prstGeom>
          <a:noFill/>
        </p:spPr>
        <p:txBody>
          <a:bodyPr wrap="square" lIns="0" tIns="46800" rIns="0" rtlCol="0">
            <a:spAutoFit/>
          </a:bodyPr>
          <a:lstStyle/>
          <a:p>
            <a:pPr algn="ctr"/>
            <a:r>
              <a:rPr lang="en-US" sz="2400" dirty="0">
                <a:solidFill>
                  <a:srgbClr val="C00000"/>
                </a:solidFill>
                <a:latin typeface="Helvetica" charset="0"/>
                <a:ea typeface="Helvetica" charset="0"/>
                <a:cs typeface="Helvetica" charset="0"/>
              </a:rPr>
              <a:t>Previously programmed pages</a:t>
            </a:r>
          </a:p>
        </p:txBody>
      </p:sp>
      <p:pic>
        <p:nvPicPr>
          <p:cNvPr id="5" name="Picture 4"/>
          <p:cNvPicPr>
            <a:picLocks noChangeAspect="1"/>
          </p:cNvPicPr>
          <p:nvPr/>
        </p:nvPicPr>
        <p:blipFill>
          <a:blip r:embed="rId3"/>
          <a:stretch>
            <a:fillRect/>
          </a:stretch>
        </p:blipFill>
        <p:spPr>
          <a:xfrm>
            <a:off x="299453" y="3791157"/>
            <a:ext cx="9474200" cy="1384300"/>
          </a:xfrm>
          <a:prstGeom prst="rect">
            <a:avLst/>
          </a:prstGeom>
        </p:spPr>
      </p:pic>
      <p:sp>
        <p:nvSpPr>
          <p:cNvPr id="6" name="TextBox 5"/>
          <p:cNvSpPr txBox="1"/>
          <p:nvPr/>
        </p:nvSpPr>
        <p:spPr>
          <a:xfrm>
            <a:off x="1090863" y="3378118"/>
            <a:ext cx="4235117" cy="462755"/>
          </a:xfrm>
          <a:prstGeom prst="rect">
            <a:avLst/>
          </a:prstGeom>
          <a:noFill/>
        </p:spPr>
        <p:txBody>
          <a:bodyPr wrap="square" lIns="0" tIns="46800" rIns="0" rtlCol="0">
            <a:spAutoFit/>
          </a:bodyPr>
          <a:lstStyle/>
          <a:p>
            <a:r>
              <a:rPr lang="en-US" sz="2400" dirty="0">
                <a:solidFill>
                  <a:srgbClr val="C00000"/>
                </a:solidFill>
                <a:latin typeface="Helvetica" charset="0"/>
                <a:ea typeface="Helvetica" charset="0"/>
                <a:cs typeface="Helvetica" charset="0"/>
              </a:rPr>
              <a:t>Entire block erased</a:t>
            </a:r>
          </a:p>
        </p:txBody>
      </p:sp>
      <p:pic>
        <p:nvPicPr>
          <p:cNvPr id="7" name="Picture 6"/>
          <p:cNvPicPr>
            <a:picLocks noChangeAspect="1"/>
          </p:cNvPicPr>
          <p:nvPr/>
        </p:nvPicPr>
        <p:blipFill>
          <a:blip r:embed="rId4"/>
          <a:stretch>
            <a:fillRect/>
          </a:stretch>
        </p:blipFill>
        <p:spPr>
          <a:xfrm>
            <a:off x="769353" y="5461000"/>
            <a:ext cx="8534400" cy="1397000"/>
          </a:xfrm>
          <a:prstGeom prst="rect">
            <a:avLst/>
          </a:prstGeom>
        </p:spPr>
      </p:pic>
      <p:sp>
        <p:nvSpPr>
          <p:cNvPr id="8" name="TextBox 7"/>
          <p:cNvSpPr txBox="1"/>
          <p:nvPr/>
        </p:nvSpPr>
        <p:spPr>
          <a:xfrm>
            <a:off x="1090863" y="5086851"/>
            <a:ext cx="4235117" cy="462755"/>
          </a:xfrm>
          <a:prstGeom prst="rect">
            <a:avLst/>
          </a:prstGeom>
          <a:noFill/>
        </p:spPr>
        <p:txBody>
          <a:bodyPr wrap="square" lIns="0" tIns="46800" rIns="0" rtlCol="0">
            <a:spAutoFit/>
          </a:bodyPr>
          <a:lstStyle/>
          <a:p>
            <a:r>
              <a:rPr lang="en-US" sz="2400" dirty="0">
                <a:solidFill>
                  <a:srgbClr val="C00000"/>
                </a:solidFill>
                <a:latin typeface="Helvetica" charset="0"/>
                <a:ea typeface="Helvetica" charset="0"/>
                <a:cs typeface="Helvetica" charset="0"/>
              </a:rPr>
              <a:t>Re-program page 0</a:t>
            </a:r>
          </a:p>
        </p:txBody>
      </p:sp>
      <p:sp>
        <p:nvSpPr>
          <p:cNvPr id="9" name="TextBox 8"/>
          <p:cNvSpPr txBox="1"/>
          <p:nvPr/>
        </p:nvSpPr>
        <p:spPr>
          <a:xfrm>
            <a:off x="7520972" y="690075"/>
            <a:ext cx="4505361" cy="524311"/>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Source: OSTEP, Ch.44, page 4</a:t>
            </a:r>
            <a:br>
              <a:rPr lang="en-US" sz="1400" dirty="0">
                <a:latin typeface="Helvetica" charset="0"/>
                <a:ea typeface="Helvetica" charset="0"/>
                <a:cs typeface="Helvetica" charset="0"/>
              </a:rPr>
            </a:br>
            <a:r>
              <a:rPr lang="en-US" sz="1400" dirty="0">
                <a:latin typeface="Helvetica" charset="0"/>
                <a:ea typeface="Helvetica" charset="0"/>
                <a:cs typeface="Helvetica" charset="0"/>
              </a:rPr>
              <a:t>http://</a:t>
            </a:r>
            <a:r>
              <a:rPr lang="en-US" sz="1400" dirty="0" err="1">
                <a:latin typeface="Helvetica" charset="0"/>
                <a:ea typeface="Helvetica" charset="0"/>
                <a:cs typeface="Helvetica" charset="0"/>
              </a:rPr>
              <a:t>pages.cs.wisc.edu</a:t>
            </a:r>
            <a:r>
              <a:rPr lang="en-US" sz="1400" dirty="0">
                <a:latin typeface="Helvetica" charset="0"/>
                <a:ea typeface="Helvetica" charset="0"/>
                <a:cs typeface="Helvetica" charset="0"/>
              </a:rPr>
              <a:t>/~</a:t>
            </a:r>
            <a:r>
              <a:rPr lang="en-US" sz="1400" dirty="0" err="1">
                <a:latin typeface="Helvetica" charset="0"/>
                <a:ea typeface="Helvetica" charset="0"/>
                <a:cs typeface="Helvetica" charset="0"/>
              </a:rPr>
              <a:t>remzi</a:t>
            </a:r>
            <a:r>
              <a:rPr lang="en-US" sz="1400" dirty="0">
                <a:latin typeface="Helvetica" charset="0"/>
                <a:ea typeface="Helvetica" charset="0"/>
                <a:cs typeface="Helvetica" charset="0"/>
              </a:rPr>
              <a:t>/OSTEP/file-</a:t>
            </a:r>
            <a:r>
              <a:rPr lang="en-US" sz="1400" dirty="0" err="1">
                <a:latin typeface="Helvetica" charset="0"/>
                <a:ea typeface="Helvetica" charset="0"/>
                <a:cs typeface="Helvetica" charset="0"/>
              </a:rPr>
              <a:t>ssd.pdf</a:t>
            </a:r>
            <a:endParaRPr lang="en-US" sz="1400" dirty="0">
              <a:latin typeface="Helvetica" charset="0"/>
              <a:ea typeface="Helvetica" charset="0"/>
              <a:cs typeface="Helvetica" charset="0"/>
            </a:endParaRPr>
          </a:p>
        </p:txBody>
      </p:sp>
    </p:spTree>
    <p:extLst>
      <p:ext uri="{BB962C8B-B14F-4D97-AF65-F5344CB8AC3E}">
        <p14:creationId xmlns:p14="http://schemas.microsoft.com/office/powerpoint/2010/main" val="79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of operations on a page</a:t>
            </a:r>
          </a:p>
        </p:txBody>
      </p:sp>
      <p:pic>
        <p:nvPicPr>
          <p:cNvPr id="4" name="Picture 3"/>
          <p:cNvPicPr>
            <a:picLocks noChangeAspect="1"/>
          </p:cNvPicPr>
          <p:nvPr/>
        </p:nvPicPr>
        <p:blipFill>
          <a:blip r:embed="rId2"/>
          <a:stretch>
            <a:fillRect/>
          </a:stretch>
        </p:blipFill>
        <p:spPr>
          <a:xfrm>
            <a:off x="762000" y="2101850"/>
            <a:ext cx="10668000" cy="2654300"/>
          </a:xfrm>
          <a:prstGeom prst="rect">
            <a:avLst/>
          </a:prstGeom>
        </p:spPr>
      </p:pic>
      <p:sp>
        <p:nvSpPr>
          <p:cNvPr id="5" name="TextBox 4"/>
          <p:cNvSpPr txBox="1"/>
          <p:nvPr/>
        </p:nvSpPr>
        <p:spPr>
          <a:xfrm>
            <a:off x="6924639" y="1531472"/>
            <a:ext cx="4505361" cy="524311"/>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Source: OSTEP, Ch.44, page 3</a:t>
            </a:r>
            <a:br>
              <a:rPr lang="en-US" sz="1400" dirty="0">
                <a:latin typeface="Helvetica" charset="0"/>
                <a:ea typeface="Helvetica" charset="0"/>
                <a:cs typeface="Helvetica" charset="0"/>
              </a:rPr>
            </a:br>
            <a:r>
              <a:rPr lang="en-US" sz="1400" dirty="0">
                <a:latin typeface="Helvetica" charset="0"/>
                <a:ea typeface="Helvetica" charset="0"/>
                <a:cs typeface="Helvetica" charset="0"/>
              </a:rPr>
              <a:t>http://</a:t>
            </a:r>
            <a:r>
              <a:rPr lang="en-US" sz="1400" dirty="0" err="1">
                <a:latin typeface="Helvetica" charset="0"/>
                <a:ea typeface="Helvetica" charset="0"/>
                <a:cs typeface="Helvetica" charset="0"/>
              </a:rPr>
              <a:t>pages.cs.wisc.edu</a:t>
            </a:r>
            <a:r>
              <a:rPr lang="en-US" sz="1400" dirty="0">
                <a:latin typeface="Helvetica" charset="0"/>
                <a:ea typeface="Helvetica" charset="0"/>
                <a:cs typeface="Helvetica" charset="0"/>
              </a:rPr>
              <a:t>/~</a:t>
            </a:r>
            <a:r>
              <a:rPr lang="en-US" sz="1400" dirty="0" err="1">
                <a:latin typeface="Helvetica" charset="0"/>
                <a:ea typeface="Helvetica" charset="0"/>
                <a:cs typeface="Helvetica" charset="0"/>
              </a:rPr>
              <a:t>remzi</a:t>
            </a:r>
            <a:r>
              <a:rPr lang="en-US" sz="1400" dirty="0">
                <a:latin typeface="Helvetica" charset="0"/>
                <a:ea typeface="Helvetica" charset="0"/>
                <a:cs typeface="Helvetica" charset="0"/>
              </a:rPr>
              <a:t>/OSTEP/file-</a:t>
            </a:r>
            <a:r>
              <a:rPr lang="en-US" sz="1400" dirty="0" err="1">
                <a:latin typeface="Helvetica" charset="0"/>
                <a:ea typeface="Helvetica" charset="0"/>
                <a:cs typeface="Helvetica" charset="0"/>
              </a:rPr>
              <a:t>ssd.pdf</a:t>
            </a:r>
            <a:endParaRPr lang="en-US" sz="1400" dirty="0">
              <a:latin typeface="Helvetica" charset="0"/>
              <a:ea typeface="Helvetica" charset="0"/>
              <a:cs typeface="Helvetica" charset="0"/>
            </a:endParaRPr>
          </a:p>
        </p:txBody>
      </p:sp>
    </p:spTree>
    <p:extLst>
      <p:ext uri="{BB962C8B-B14F-4D97-AF65-F5344CB8AC3E}">
        <p14:creationId xmlns:p14="http://schemas.microsoft.com/office/powerpoint/2010/main" val="172684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Translation Layer (FTL)</a:t>
            </a:r>
          </a:p>
        </p:txBody>
      </p:sp>
      <p:sp>
        <p:nvSpPr>
          <p:cNvPr id="3" name="Content Placeholder 2"/>
          <p:cNvSpPr>
            <a:spLocks noGrp="1"/>
          </p:cNvSpPr>
          <p:nvPr>
            <p:ph idx="1"/>
          </p:nvPr>
        </p:nvSpPr>
        <p:spPr/>
        <p:txBody>
          <a:bodyPr/>
          <a:lstStyle/>
          <a:p>
            <a:r>
              <a:rPr lang="en-US" dirty="0"/>
              <a:t>Typically implemented </a:t>
            </a:r>
            <a:r>
              <a:rPr lang="en-US" b="1" i="1" dirty="0"/>
              <a:t>inside</a:t>
            </a:r>
            <a:r>
              <a:rPr lang="en-US" dirty="0"/>
              <a:t> the storage device</a:t>
            </a:r>
          </a:p>
          <a:p>
            <a:r>
              <a:rPr lang="en-US" dirty="0"/>
              <a:t>Maps logical blocks (that the OS uses) to physical blocks (that the device uses)</a:t>
            </a:r>
          </a:p>
          <a:p>
            <a:r>
              <a:rPr lang="en-US" dirty="0"/>
              <a:t>Gives the device flexibility with respect to where the blocks are written</a:t>
            </a:r>
          </a:p>
          <a:p>
            <a:r>
              <a:rPr lang="en-US" dirty="0"/>
              <a:t>Tries to spread writes across blocks to minimize wearing out certain blocks – </a:t>
            </a:r>
            <a:r>
              <a:rPr lang="en-US" b="1" i="1" dirty="0"/>
              <a:t>wear leveling</a:t>
            </a:r>
          </a:p>
          <a:p>
            <a:r>
              <a:rPr lang="en-US" dirty="0"/>
              <a:t>Performs </a:t>
            </a:r>
            <a:r>
              <a:rPr lang="en-US" b="1" i="1" dirty="0"/>
              <a:t>garbage collection </a:t>
            </a:r>
            <a:r>
              <a:rPr lang="en-US" dirty="0"/>
              <a:t>– consolidates valid data into new blocks, frees blocks with invalid data.</a:t>
            </a:r>
          </a:p>
        </p:txBody>
      </p:sp>
    </p:spTree>
    <p:extLst>
      <p:ext uri="{BB962C8B-B14F-4D97-AF65-F5344CB8AC3E}">
        <p14:creationId xmlns:p14="http://schemas.microsoft.com/office/powerpoint/2010/main" val="75157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FTL Example</a:t>
            </a:r>
          </a:p>
        </p:txBody>
      </p:sp>
      <p:pic>
        <p:nvPicPr>
          <p:cNvPr id="4" name="Picture 3"/>
          <p:cNvPicPr>
            <a:picLocks noChangeAspect="1"/>
          </p:cNvPicPr>
          <p:nvPr/>
        </p:nvPicPr>
        <p:blipFill>
          <a:blip r:embed="rId2"/>
          <a:stretch>
            <a:fillRect/>
          </a:stretch>
        </p:blipFill>
        <p:spPr>
          <a:xfrm>
            <a:off x="715211" y="1662029"/>
            <a:ext cx="9702800" cy="1993900"/>
          </a:xfrm>
          <a:prstGeom prst="rect">
            <a:avLst/>
          </a:prstGeom>
        </p:spPr>
      </p:pic>
      <p:pic>
        <p:nvPicPr>
          <p:cNvPr id="5" name="Picture 4"/>
          <p:cNvPicPr>
            <a:picLocks noChangeAspect="1"/>
          </p:cNvPicPr>
          <p:nvPr/>
        </p:nvPicPr>
        <p:blipFill>
          <a:blip r:embed="rId3"/>
          <a:stretch>
            <a:fillRect/>
          </a:stretch>
        </p:blipFill>
        <p:spPr>
          <a:xfrm>
            <a:off x="715211" y="4435976"/>
            <a:ext cx="8978900" cy="1739900"/>
          </a:xfrm>
          <a:prstGeom prst="rect">
            <a:avLst/>
          </a:prstGeom>
        </p:spPr>
      </p:pic>
      <p:sp>
        <p:nvSpPr>
          <p:cNvPr id="6" name="TextBox 5"/>
          <p:cNvSpPr txBox="1"/>
          <p:nvPr/>
        </p:nvSpPr>
        <p:spPr>
          <a:xfrm>
            <a:off x="1139992" y="3848594"/>
            <a:ext cx="8129337" cy="462755"/>
          </a:xfrm>
          <a:prstGeom prst="rect">
            <a:avLst/>
          </a:prstGeom>
          <a:noFill/>
        </p:spPr>
        <p:txBody>
          <a:bodyPr wrap="square" lIns="0" tIns="46800" rIns="0" rtlCol="0">
            <a:spAutoFit/>
          </a:bodyPr>
          <a:lstStyle/>
          <a:p>
            <a:r>
              <a:rPr lang="en-US" sz="2400" dirty="0">
                <a:solidFill>
                  <a:srgbClr val="C00000"/>
                </a:solidFill>
                <a:latin typeface="Helvetica" charset="0"/>
                <a:ea typeface="Helvetica" charset="0"/>
                <a:cs typeface="Helvetica" charset="0"/>
              </a:rPr>
              <a:t>Initial state of the device: all pages are INVALID (</a:t>
            </a:r>
            <a:r>
              <a:rPr lang="en-US" sz="2400" dirty="0" err="1">
                <a:solidFill>
                  <a:srgbClr val="C00000"/>
                </a:solidFill>
                <a:latin typeface="Helvetica" charset="0"/>
                <a:ea typeface="Helvetica" charset="0"/>
                <a:cs typeface="Helvetica" charset="0"/>
              </a:rPr>
              <a:t>i</a:t>
            </a:r>
            <a:r>
              <a:rPr lang="en-US" sz="2400" dirty="0">
                <a:solidFill>
                  <a:srgbClr val="C00000"/>
                </a:solidFill>
                <a:latin typeface="Helvetica" charset="0"/>
                <a:ea typeface="Helvetica" charset="0"/>
                <a:cs typeface="Helvetica" charset="0"/>
              </a:rPr>
              <a:t>)</a:t>
            </a:r>
          </a:p>
        </p:txBody>
      </p:sp>
      <p:sp>
        <p:nvSpPr>
          <p:cNvPr id="3" name="TextBox 2"/>
          <p:cNvSpPr txBox="1"/>
          <p:nvPr/>
        </p:nvSpPr>
        <p:spPr>
          <a:xfrm>
            <a:off x="8643687" y="2411431"/>
            <a:ext cx="2425366" cy="1632306"/>
          </a:xfrm>
          <a:prstGeom prst="rect">
            <a:avLst/>
          </a:prstGeom>
          <a:noFill/>
          <a:ln>
            <a:solidFill>
              <a:schemeClr val="tx1"/>
            </a:solidFill>
          </a:ln>
        </p:spPr>
        <p:txBody>
          <a:bodyPr wrap="square" lIns="0" tIns="46800" rIns="0" rtlCol="0">
            <a:spAutoFit/>
          </a:bodyPr>
          <a:lstStyle/>
          <a:p>
            <a:pPr algn="ctr"/>
            <a:r>
              <a:rPr lang="en-US" sz="2000" dirty="0">
                <a:latin typeface="Helvetica" charset="0"/>
                <a:ea typeface="Helvetica" charset="0"/>
                <a:cs typeface="Helvetica" charset="0"/>
              </a:rPr>
              <a:t>These are </a:t>
            </a:r>
            <a:br>
              <a:rPr lang="en-US" sz="2000" dirty="0">
                <a:latin typeface="Helvetica" charset="0"/>
                <a:ea typeface="Helvetica" charset="0"/>
                <a:cs typeface="Helvetica" charset="0"/>
              </a:rPr>
            </a:br>
            <a:r>
              <a:rPr lang="en-US" sz="2000" u="sng" dirty="0">
                <a:latin typeface="Helvetica" charset="0"/>
                <a:ea typeface="Helvetica" charset="0"/>
                <a:cs typeface="Helvetica" charset="0"/>
              </a:rPr>
              <a:t>logical block addresses</a:t>
            </a:r>
          </a:p>
          <a:p>
            <a:pPr algn="ctr"/>
            <a:r>
              <a:rPr lang="en-US" sz="2000" dirty="0">
                <a:latin typeface="Helvetica" charset="0"/>
                <a:ea typeface="Helvetica" charset="0"/>
                <a:cs typeface="Helvetica" charset="0"/>
              </a:rPr>
              <a:t>that make sense to the file system.</a:t>
            </a:r>
          </a:p>
        </p:txBody>
      </p:sp>
      <p:cxnSp>
        <p:nvCxnSpPr>
          <p:cNvPr id="8" name="Straight Arrow Connector 7"/>
          <p:cNvCxnSpPr/>
          <p:nvPr/>
        </p:nvCxnSpPr>
        <p:spPr>
          <a:xfrm flipH="1" flipV="1">
            <a:off x="2935705" y="2486526"/>
            <a:ext cx="5707982" cy="1724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07369" y="2811907"/>
            <a:ext cx="5836318" cy="397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64042" y="3146592"/>
            <a:ext cx="5579645" cy="29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064042" y="3550178"/>
            <a:ext cx="5579645" cy="508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39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FTL Example</a:t>
            </a:r>
          </a:p>
        </p:txBody>
      </p:sp>
      <p:sp>
        <p:nvSpPr>
          <p:cNvPr id="3" name="Content Placeholder 2"/>
          <p:cNvSpPr>
            <a:spLocks noGrp="1"/>
          </p:cNvSpPr>
          <p:nvPr>
            <p:ph idx="1"/>
          </p:nvPr>
        </p:nvSpPr>
        <p:spPr>
          <a:xfrm>
            <a:off x="838200" y="4413716"/>
            <a:ext cx="10515600" cy="935024"/>
          </a:xfrm>
        </p:spPr>
        <p:txBody>
          <a:bodyPr>
            <a:normAutofit/>
          </a:bodyPr>
          <a:lstStyle/>
          <a:p>
            <a:r>
              <a:rPr lang="en-US" sz="2400" dirty="0"/>
              <a:t>Then it can write the page</a:t>
            </a:r>
          </a:p>
        </p:txBody>
      </p:sp>
      <p:pic>
        <p:nvPicPr>
          <p:cNvPr id="4" name="Picture 3"/>
          <p:cNvPicPr>
            <a:picLocks noChangeAspect="1"/>
          </p:cNvPicPr>
          <p:nvPr/>
        </p:nvPicPr>
        <p:blipFill>
          <a:blip r:embed="rId2"/>
          <a:stretch>
            <a:fillRect/>
          </a:stretch>
        </p:blipFill>
        <p:spPr>
          <a:xfrm>
            <a:off x="638342" y="2326067"/>
            <a:ext cx="8953500" cy="1714500"/>
          </a:xfrm>
          <a:prstGeom prst="rect">
            <a:avLst/>
          </a:prstGeom>
        </p:spPr>
      </p:pic>
      <p:pic>
        <p:nvPicPr>
          <p:cNvPr id="5" name="Picture 4"/>
          <p:cNvPicPr>
            <a:picLocks noChangeAspect="1"/>
          </p:cNvPicPr>
          <p:nvPr/>
        </p:nvPicPr>
        <p:blipFill>
          <a:blip r:embed="rId3"/>
          <a:stretch>
            <a:fillRect/>
          </a:stretch>
        </p:blipFill>
        <p:spPr>
          <a:xfrm>
            <a:off x="549442" y="4881228"/>
            <a:ext cx="9131300" cy="1905000"/>
          </a:xfrm>
          <a:prstGeom prst="rect">
            <a:avLst/>
          </a:prstGeom>
        </p:spPr>
      </p:pic>
      <p:sp>
        <p:nvSpPr>
          <p:cNvPr id="6" name="Content Placeholder 2"/>
          <p:cNvSpPr txBox="1">
            <a:spLocks/>
          </p:cNvSpPr>
          <p:nvPr/>
        </p:nvSpPr>
        <p:spPr>
          <a:xfrm>
            <a:off x="990600" y="1439494"/>
            <a:ext cx="10515600" cy="935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C00000"/>
              </a:buClr>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FTL decided to write </a:t>
            </a:r>
            <a:r>
              <a:rPr lang="en-US" sz="2400" b="1" dirty="0"/>
              <a:t>logical block </a:t>
            </a:r>
            <a:r>
              <a:rPr lang="en-US" sz="2400" dirty="0"/>
              <a:t>100 to logical page 00</a:t>
            </a:r>
          </a:p>
          <a:p>
            <a:r>
              <a:rPr lang="en-US" sz="2400" dirty="0"/>
              <a:t>It must, therefore, erase physical block 0</a:t>
            </a:r>
          </a:p>
        </p:txBody>
      </p:sp>
      <p:cxnSp>
        <p:nvCxnSpPr>
          <p:cNvPr id="8" name="Straight Connector 7"/>
          <p:cNvCxnSpPr/>
          <p:nvPr/>
        </p:nvCxnSpPr>
        <p:spPr>
          <a:xfrm>
            <a:off x="549442" y="4154905"/>
            <a:ext cx="10278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6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FTL Example</a:t>
            </a:r>
          </a:p>
        </p:txBody>
      </p:sp>
      <p:sp>
        <p:nvSpPr>
          <p:cNvPr id="3" name="Content Placeholder 2"/>
          <p:cNvSpPr>
            <a:spLocks noGrp="1"/>
          </p:cNvSpPr>
          <p:nvPr>
            <p:ph idx="1"/>
          </p:nvPr>
        </p:nvSpPr>
        <p:spPr>
          <a:xfrm>
            <a:off x="838200" y="1567544"/>
            <a:ext cx="10515600" cy="1031278"/>
          </a:xfrm>
        </p:spPr>
        <p:txBody>
          <a:bodyPr/>
          <a:lstStyle/>
          <a:p>
            <a:r>
              <a:rPr lang="en-US" dirty="0"/>
              <a:t>Mapping </a:t>
            </a:r>
            <a:r>
              <a:rPr lang="en-US"/>
              <a:t>table tells us how to translate logical blocks to physical blocks</a:t>
            </a:r>
          </a:p>
        </p:txBody>
      </p:sp>
      <p:pic>
        <p:nvPicPr>
          <p:cNvPr id="4" name="Picture 3"/>
          <p:cNvPicPr>
            <a:picLocks noChangeAspect="1"/>
          </p:cNvPicPr>
          <p:nvPr/>
        </p:nvPicPr>
        <p:blipFill>
          <a:blip r:embed="rId2"/>
          <a:stretch>
            <a:fillRect/>
          </a:stretch>
        </p:blipFill>
        <p:spPr>
          <a:xfrm>
            <a:off x="622300" y="2680960"/>
            <a:ext cx="10731500" cy="2705100"/>
          </a:xfrm>
          <a:prstGeom prst="rect">
            <a:avLst/>
          </a:prstGeom>
        </p:spPr>
      </p:pic>
    </p:spTree>
    <p:extLst>
      <p:ext uri="{BB962C8B-B14F-4D97-AF65-F5344CB8AC3E}">
        <p14:creationId xmlns:p14="http://schemas.microsoft.com/office/powerpoint/2010/main" val="119348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FTL Example</a:t>
            </a:r>
          </a:p>
        </p:txBody>
      </p:sp>
      <p:sp>
        <p:nvSpPr>
          <p:cNvPr id="3" name="Content Placeholder 2"/>
          <p:cNvSpPr>
            <a:spLocks noGrp="1"/>
          </p:cNvSpPr>
          <p:nvPr>
            <p:ph idx="1"/>
          </p:nvPr>
        </p:nvSpPr>
        <p:spPr/>
        <p:txBody>
          <a:bodyPr/>
          <a:lstStyle/>
          <a:p>
            <a:r>
              <a:rPr lang="en-US" dirty="0"/>
              <a:t>We write the remaining blocks into the device.</a:t>
            </a:r>
          </a:p>
        </p:txBody>
      </p:sp>
      <p:pic>
        <p:nvPicPr>
          <p:cNvPr id="4" name="Picture 3"/>
          <p:cNvPicPr>
            <a:picLocks noChangeAspect="1"/>
          </p:cNvPicPr>
          <p:nvPr/>
        </p:nvPicPr>
        <p:blipFill>
          <a:blip r:embed="rId2"/>
          <a:stretch>
            <a:fillRect/>
          </a:stretch>
        </p:blipFill>
        <p:spPr>
          <a:xfrm>
            <a:off x="297448" y="2555708"/>
            <a:ext cx="10795000" cy="2933700"/>
          </a:xfrm>
          <a:prstGeom prst="rect">
            <a:avLst/>
          </a:prstGeom>
        </p:spPr>
      </p:pic>
    </p:spTree>
    <p:extLst>
      <p:ext uri="{BB962C8B-B14F-4D97-AF65-F5344CB8AC3E}">
        <p14:creationId xmlns:p14="http://schemas.microsoft.com/office/powerpoint/2010/main" val="43689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Rotational Disks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6038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FTL Example</a:t>
            </a:r>
          </a:p>
        </p:txBody>
      </p:sp>
      <p:sp>
        <p:nvSpPr>
          <p:cNvPr id="3" name="Content Placeholder 2"/>
          <p:cNvSpPr>
            <a:spLocks noGrp="1"/>
          </p:cNvSpPr>
          <p:nvPr>
            <p:ph idx="1"/>
          </p:nvPr>
        </p:nvSpPr>
        <p:spPr>
          <a:xfrm>
            <a:off x="838200" y="1567543"/>
            <a:ext cx="10515600" cy="646268"/>
          </a:xfrm>
        </p:spPr>
        <p:txBody>
          <a:bodyPr/>
          <a:lstStyle/>
          <a:p>
            <a:r>
              <a:rPr lang="en-US" dirty="0"/>
              <a:t>Blocks 100 and 101 are written again </a:t>
            </a:r>
            <a:r>
              <a:rPr lang="en-US"/>
              <a:t>with contents c1 and c2</a:t>
            </a:r>
          </a:p>
        </p:txBody>
      </p:sp>
      <p:pic>
        <p:nvPicPr>
          <p:cNvPr id="4" name="Picture 3"/>
          <p:cNvPicPr>
            <a:picLocks noChangeAspect="1"/>
          </p:cNvPicPr>
          <p:nvPr/>
        </p:nvPicPr>
        <p:blipFill>
          <a:blip r:embed="rId2"/>
          <a:stretch>
            <a:fillRect/>
          </a:stretch>
        </p:blipFill>
        <p:spPr>
          <a:xfrm>
            <a:off x="469900" y="2583448"/>
            <a:ext cx="10883900" cy="2717800"/>
          </a:xfrm>
          <a:prstGeom prst="rect">
            <a:avLst/>
          </a:prstGeom>
        </p:spPr>
      </p:pic>
    </p:spTree>
    <p:extLst>
      <p:ext uri="{BB962C8B-B14F-4D97-AF65-F5344CB8AC3E}">
        <p14:creationId xmlns:p14="http://schemas.microsoft.com/office/powerpoint/2010/main" val="364470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FTL Example: Garbage collection</a:t>
            </a:r>
          </a:p>
        </p:txBody>
      </p:sp>
      <p:pic>
        <p:nvPicPr>
          <p:cNvPr id="4" name="Picture 3"/>
          <p:cNvPicPr>
            <a:picLocks noChangeAspect="1"/>
          </p:cNvPicPr>
          <p:nvPr/>
        </p:nvPicPr>
        <p:blipFill>
          <a:blip r:embed="rId2"/>
          <a:stretch>
            <a:fillRect/>
          </a:stretch>
        </p:blipFill>
        <p:spPr>
          <a:xfrm>
            <a:off x="469900" y="1485406"/>
            <a:ext cx="10883900" cy="2717800"/>
          </a:xfrm>
          <a:prstGeom prst="rect">
            <a:avLst/>
          </a:prstGeom>
        </p:spPr>
      </p:pic>
      <p:pic>
        <p:nvPicPr>
          <p:cNvPr id="5" name="Picture 4"/>
          <p:cNvPicPr>
            <a:picLocks noChangeAspect="1"/>
          </p:cNvPicPr>
          <p:nvPr/>
        </p:nvPicPr>
        <p:blipFill>
          <a:blip r:embed="rId3"/>
          <a:stretch>
            <a:fillRect/>
          </a:stretch>
        </p:blipFill>
        <p:spPr>
          <a:xfrm>
            <a:off x="1979863" y="4504284"/>
            <a:ext cx="7366000" cy="1371600"/>
          </a:xfrm>
          <a:prstGeom prst="rect">
            <a:avLst/>
          </a:prstGeom>
        </p:spPr>
      </p:pic>
    </p:spTree>
    <p:extLst>
      <p:ext uri="{BB962C8B-B14F-4D97-AF65-F5344CB8AC3E}">
        <p14:creationId xmlns:p14="http://schemas.microsoft.com/office/powerpoint/2010/main" val="206608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FTL Example: Garbage collection</a:t>
            </a:r>
          </a:p>
        </p:txBody>
      </p:sp>
      <p:pic>
        <p:nvPicPr>
          <p:cNvPr id="4" name="Picture 3"/>
          <p:cNvPicPr>
            <a:picLocks noChangeAspect="1"/>
          </p:cNvPicPr>
          <p:nvPr/>
        </p:nvPicPr>
        <p:blipFill>
          <a:blip r:embed="rId2"/>
          <a:stretch>
            <a:fillRect/>
          </a:stretch>
        </p:blipFill>
        <p:spPr>
          <a:xfrm>
            <a:off x="400050" y="1308943"/>
            <a:ext cx="10883900" cy="2717800"/>
          </a:xfrm>
          <a:prstGeom prst="rect">
            <a:avLst/>
          </a:prstGeom>
        </p:spPr>
      </p:pic>
      <p:pic>
        <p:nvPicPr>
          <p:cNvPr id="5" name="Picture 4"/>
          <p:cNvPicPr>
            <a:picLocks noChangeAspect="1"/>
          </p:cNvPicPr>
          <p:nvPr/>
        </p:nvPicPr>
        <p:blipFill>
          <a:blip r:embed="rId3"/>
          <a:stretch>
            <a:fillRect/>
          </a:stretch>
        </p:blipFill>
        <p:spPr>
          <a:xfrm>
            <a:off x="469900" y="4229100"/>
            <a:ext cx="10744200" cy="2628900"/>
          </a:xfrm>
          <a:prstGeom prst="rect">
            <a:avLst/>
          </a:prstGeom>
        </p:spPr>
      </p:pic>
      <p:sp>
        <p:nvSpPr>
          <p:cNvPr id="6" name="TextBox 5"/>
          <p:cNvSpPr txBox="1"/>
          <p:nvPr/>
        </p:nvSpPr>
        <p:spPr>
          <a:xfrm rot="16200000">
            <a:off x="-52137" y="3036985"/>
            <a:ext cx="1780674" cy="401200"/>
          </a:xfrm>
          <a:prstGeom prst="rect">
            <a:avLst/>
          </a:prstGeom>
          <a:noFill/>
        </p:spPr>
        <p:txBody>
          <a:bodyPr wrap="square" lIns="0" tIns="46800" rIns="0" rtlCol="0">
            <a:spAutoFit/>
          </a:bodyPr>
          <a:lstStyle/>
          <a:p>
            <a:pPr algn="ctr"/>
            <a:r>
              <a:rPr lang="en-US" sz="2000" b="1" dirty="0">
                <a:solidFill>
                  <a:srgbClr val="C00000"/>
                </a:solidFill>
                <a:latin typeface="Helvetica" charset="0"/>
                <a:ea typeface="Helvetica" charset="0"/>
                <a:cs typeface="Helvetica" charset="0"/>
              </a:rPr>
              <a:t>BEFORE GC</a:t>
            </a:r>
          </a:p>
        </p:txBody>
      </p:sp>
      <p:sp>
        <p:nvSpPr>
          <p:cNvPr id="7" name="TextBox 6"/>
          <p:cNvSpPr txBox="1"/>
          <p:nvPr/>
        </p:nvSpPr>
        <p:spPr>
          <a:xfrm rot="16200000">
            <a:off x="-52137" y="5578322"/>
            <a:ext cx="1780674" cy="401200"/>
          </a:xfrm>
          <a:prstGeom prst="rect">
            <a:avLst/>
          </a:prstGeom>
          <a:noFill/>
        </p:spPr>
        <p:txBody>
          <a:bodyPr wrap="square" lIns="0" tIns="46800" rIns="0" rtlCol="0">
            <a:spAutoFit/>
          </a:bodyPr>
          <a:lstStyle/>
          <a:p>
            <a:pPr algn="ctr"/>
            <a:r>
              <a:rPr lang="en-US" sz="2000" b="1" dirty="0">
                <a:solidFill>
                  <a:schemeClr val="accent6">
                    <a:lumMod val="75000"/>
                  </a:schemeClr>
                </a:solidFill>
                <a:latin typeface="Helvetica" charset="0"/>
                <a:ea typeface="Helvetica" charset="0"/>
                <a:cs typeface="Helvetica" charset="0"/>
              </a:rPr>
              <a:t>AFTER GC</a:t>
            </a:r>
          </a:p>
        </p:txBody>
      </p:sp>
    </p:spTree>
    <p:extLst>
      <p:ext uri="{BB962C8B-B14F-4D97-AF65-F5344CB8AC3E}">
        <p14:creationId xmlns:p14="http://schemas.microsoft.com/office/powerpoint/2010/main" val="16676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Based of videos, what file system does FTL most resemble?</a:t>
            </a:r>
          </a:p>
        </p:txBody>
      </p:sp>
      <p:sp>
        <p:nvSpPr>
          <p:cNvPr id="3" name="Content Placeholder 2"/>
          <p:cNvSpPr>
            <a:spLocks noGrp="1"/>
          </p:cNvSpPr>
          <p:nvPr>
            <p:ph idx="1"/>
          </p:nvPr>
        </p:nvSpPr>
        <p:spPr/>
        <p:txBody>
          <a:bodyPr/>
          <a:lstStyle/>
          <a:p>
            <a:pPr marL="514350" indent="-514350">
              <a:buFont typeface="+mj-lt"/>
              <a:buAutoNum type="alphaUcPeriod"/>
            </a:pPr>
            <a:r>
              <a:rPr lang="en-US" dirty="0"/>
              <a:t>FFS</a:t>
            </a:r>
          </a:p>
          <a:p>
            <a:pPr marL="514350" indent="-514350">
              <a:buFont typeface="+mj-lt"/>
              <a:buAutoNum type="alphaUcPeriod"/>
            </a:pPr>
            <a:r>
              <a:rPr lang="en-US" dirty="0"/>
              <a:t>Ext4</a:t>
            </a:r>
          </a:p>
          <a:p>
            <a:pPr marL="514350" indent="-514350">
              <a:buFont typeface="+mj-lt"/>
              <a:buAutoNum type="alphaUcPeriod"/>
            </a:pPr>
            <a:r>
              <a:rPr lang="en-US" dirty="0" err="1"/>
              <a:t>Xfs</a:t>
            </a:r>
            <a:endParaRPr lang="en-US" dirty="0"/>
          </a:p>
          <a:p>
            <a:pPr marL="514350" indent="-514350">
              <a:buFont typeface="+mj-lt"/>
              <a:buAutoNum type="alphaUcPeriod"/>
            </a:pPr>
            <a:r>
              <a:rPr lang="en-US" dirty="0"/>
              <a:t>LFS</a:t>
            </a:r>
          </a:p>
        </p:txBody>
      </p:sp>
      <p:pic>
        <p:nvPicPr>
          <p:cNvPr id="4" name="Picture 3"/>
          <p:cNvPicPr>
            <a:picLocks noChangeAspect="1"/>
          </p:cNvPicPr>
          <p:nvPr/>
        </p:nvPicPr>
        <p:blipFill>
          <a:blip r:embed="rId2"/>
          <a:stretch>
            <a:fillRect/>
          </a:stretch>
        </p:blipFill>
        <p:spPr>
          <a:xfrm>
            <a:off x="11260669" y="5926669"/>
            <a:ext cx="931331" cy="931331"/>
          </a:xfrm>
          <a:prstGeom prst="rect">
            <a:avLst/>
          </a:prstGeom>
        </p:spPr>
      </p:pic>
    </p:spTree>
    <p:extLst>
      <p:ext uri="{BB962C8B-B14F-4D97-AF65-F5344CB8AC3E}">
        <p14:creationId xmlns:p14="http://schemas.microsoft.com/office/powerpoint/2010/main" val="16693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SSD vs HDD</a:t>
            </a:r>
          </a:p>
        </p:txBody>
      </p:sp>
      <p:pic>
        <p:nvPicPr>
          <p:cNvPr id="3" name="Picture 2"/>
          <p:cNvPicPr>
            <a:picLocks noChangeAspect="1"/>
          </p:cNvPicPr>
          <p:nvPr/>
        </p:nvPicPr>
        <p:blipFill>
          <a:blip r:embed="rId2"/>
          <a:stretch>
            <a:fillRect/>
          </a:stretch>
        </p:blipFill>
        <p:spPr>
          <a:xfrm>
            <a:off x="749300" y="1981200"/>
            <a:ext cx="10693400" cy="2895600"/>
          </a:xfrm>
          <a:prstGeom prst="rect">
            <a:avLst/>
          </a:prstGeom>
        </p:spPr>
      </p:pic>
      <p:sp>
        <p:nvSpPr>
          <p:cNvPr id="4" name="TextBox 3"/>
          <p:cNvSpPr txBox="1"/>
          <p:nvPr/>
        </p:nvSpPr>
        <p:spPr>
          <a:xfrm>
            <a:off x="7309650" y="5127207"/>
            <a:ext cx="4505361" cy="524311"/>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Source: OSTEP, Ch.44, Fig. 44.4</a:t>
            </a:r>
            <a:br>
              <a:rPr lang="en-US" sz="1400" dirty="0">
                <a:latin typeface="Helvetica" charset="0"/>
                <a:ea typeface="Helvetica" charset="0"/>
                <a:cs typeface="Helvetica" charset="0"/>
              </a:rPr>
            </a:br>
            <a:r>
              <a:rPr lang="en-US" sz="1400" dirty="0">
                <a:latin typeface="Helvetica" charset="0"/>
                <a:ea typeface="Helvetica" charset="0"/>
                <a:cs typeface="Helvetica" charset="0"/>
              </a:rPr>
              <a:t>http://</a:t>
            </a:r>
            <a:r>
              <a:rPr lang="en-US" sz="1400" dirty="0" err="1">
                <a:latin typeface="Helvetica" charset="0"/>
                <a:ea typeface="Helvetica" charset="0"/>
                <a:cs typeface="Helvetica" charset="0"/>
              </a:rPr>
              <a:t>pages.cs.wisc.edu</a:t>
            </a:r>
            <a:r>
              <a:rPr lang="en-US" sz="1400" dirty="0">
                <a:latin typeface="Helvetica" charset="0"/>
                <a:ea typeface="Helvetica" charset="0"/>
                <a:cs typeface="Helvetica" charset="0"/>
              </a:rPr>
              <a:t>/~</a:t>
            </a:r>
            <a:r>
              <a:rPr lang="en-US" sz="1400" dirty="0" err="1">
                <a:latin typeface="Helvetica" charset="0"/>
                <a:ea typeface="Helvetica" charset="0"/>
                <a:cs typeface="Helvetica" charset="0"/>
              </a:rPr>
              <a:t>remzi</a:t>
            </a:r>
            <a:r>
              <a:rPr lang="en-US" sz="1400" dirty="0">
                <a:latin typeface="Helvetica" charset="0"/>
                <a:ea typeface="Helvetica" charset="0"/>
                <a:cs typeface="Helvetica" charset="0"/>
              </a:rPr>
              <a:t>/OSTEP/file-</a:t>
            </a:r>
            <a:r>
              <a:rPr lang="en-US" sz="1400" dirty="0" err="1">
                <a:latin typeface="Helvetica" charset="0"/>
                <a:ea typeface="Helvetica" charset="0"/>
                <a:cs typeface="Helvetica" charset="0"/>
              </a:rPr>
              <a:t>ssd.pdf</a:t>
            </a:r>
            <a:endParaRPr lang="en-US" sz="1400" dirty="0">
              <a:latin typeface="Helvetica" charset="0"/>
              <a:ea typeface="Helvetica" charset="0"/>
              <a:cs typeface="Helvetica" charset="0"/>
            </a:endParaRPr>
          </a:p>
        </p:txBody>
      </p:sp>
    </p:spTree>
    <p:extLst>
      <p:ext uri="{BB962C8B-B14F-4D97-AF65-F5344CB8AC3E}">
        <p14:creationId xmlns:p14="http://schemas.microsoft.com/office/powerpoint/2010/main" val="26385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vs Random access speed</a:t>
            </a:r>
          </a:p>
        </p:txBody>
      </p:sp>
      <p:sp>
        <p:nvSpPr>
          <p:cNvPr id="4" name="Content Placeholder 3"/>
          <p:cNvSpPr>
            <a:spLocks noGrp="1"/>
          </p:cNvSpPr>
          <p:nvPr>
            <p:ph idx="1"/>
          </p:nvPr>
        </p:nvSpPr>
        <p:spPr>
          <a:xfrm>
            <a:off x="6402136" y="1567543"/>
            <a:ext cx="5308601" cy="4609420"/>
          </a:xfrm>
        </p:spPr>
        <p:txBody>
          <a:bodyPr/>
          <a:lstStyle/>
          <a:p>
            <a:r>
              <a:rPr lang="en-US" dirty="0"/>
              <a:t>SSD drive</a:t>
            </a:r>
          </a:p>
          <a:p>
            <a:r>
              <a:rPr lang="en-US" dirty="0"/>
              <a:t>Throughput over time</a:t>
            </a:r>
          </a:p>
          <a:p>
            <a:r>
              <a:rPr lang="en-US" dirty="0"/>
              <a:t>Throughput drops when “garbage collection” begins.</a:t>
            </a:r>
          </a:p>
          <a:p>
            <a:endParaRPr lang="en-US" dirty="0"/>
          </a:p>
        </p:txBody>
      </p:sp>
      <p:pic>
        <p:nvPicPr>
          <p:cNvPr id="5" name="Picture 4"/>
          <p:cNvPicPr>
            <a:picLocks noChangeAspect="1"/>
          </p:cNvPicPr>
          <p:nvPr/>
        </p:nvPicPr>
        <p:blipFill>
          <a:blip r:embed="rId2"/>
          <a:stretch>
            <a:fillRect/>
          </a:stretch>
        </p:blipFill>
        <p:spPr>
          <a:xfrm>
            <a:off x="560137" y="1625202"/>
            <a:ext cx="5842000" cy="4330700"/>
          </a:xfrm>
          <a:prstGeom prst="rect">
            <a:avLst/>
          </a:prstGeom>
        </p:spPr>
      </p:pic>
      <p:sp>
        <p:nvSpPr>
          <p:cNvPr id="6" name="Rectangle 5"/>
          <p:cNvSpPr/>
          <p:nvPr/>
        </p:nvSpPr>
        <p:spPr>
          <a:xfrm>
            <a:off x="560137" y="6234622"/>
            <a:ext cx="9225548" cy="523220"/>
          </a:xfrm>
          <a:prstGeom prst="rect">
            <a:avLst/>
          </a:prstGeom>
        </p:spPr>
        <p:txBody>
          <a:bodyPr wrap="square">
            <a:spAutoFit/>
          </a:bodyPr>
          <a:lstStyle/>
          <a:p>
            <a:r>
              <a:rPr lang="en-US" sz="1400" dirty="0"/>
              <a:t>Source: Lies, Damn Lies And SSD Benchmark Test Results (Seagate)</a:t>
            </a:r>
            <a:br>
              <a:rPr lang="en-US" sz="1400" dirty="0"/>
            </a:br>
            <a:r>
              <a:rPr lang="en-US" sz="1400" dirty="0"/>
              <a:t>https://</a:t>
            </a:r>
            <a:r>
              <a:rPr lang="en-US" sz="1400" dirty="0" err="1"/>
              <a:t>vpsmate.net</a:t>
            </a:r>
            <a:r>
              <a:rPr lang="en-US" sz="1400" dirty="0"/>
              <a:t>/lies-damn-lies-ssd-benchmark-test-result1.html</a:t>
            </a:r>
          </a:p>
        </p:txBody>
      </p:sp>
      <p:sp>
        <p:nvSpPr>
          <p:cNvPr id="3" name="TextBox 2"/>
          <p:cNvSpPr txBox="1"/>
          <p:nvPr/>
        </p:nvSpPr>
        <p:spPr>
          <a:xfrm>
            <a:off x="2951748" y="1303973"/>
            <a:ext cx="3144252" cy="339645"/>
          </a:xfrm>
          <a:prstGeom prst="rect">
            <a:avLst/>
          </a:prstGeom>
          <a:noFill/>
        </p:spPr>
        <p:txBody>
          <a:bodyPr wrap="square" lIns="0" tIns="46800" rIns="0" rtlCol="0">
            <a:spAutoFit/>
          </a:bodyPr>
          <a:lstStyle/>
          <a:p>
            <a:pPr algn="ctr"/>
            <a:r>
              <a:rPr lang="en-US" sz="1600" dirty="0">
                <a:latin typeface="Helvetica" charset="0"/>
                <a:ea typeface="Helvetica" charset="0"/>
                <a:cs typeface="Helvetica" charset="0"/>
              </a:rPr>
              <a:t>According to simple benchmarks</a:t>
            </a:r>
          </a:p>
        </p:txBody>
      </p:sp>
      <p:cxnSp>
        <p:nvCxnSpPr>
          <p:cNvPr id="8" name="Straight Arrow Connector 7"/>
          <p:cNvCxnSpPr>
            <a:stCxn id="3" idx="2"/>
          </p:cNvCxnSpPr>
          <p:nvPr/>
        </p:nvCxnSpPr>
        <p:spPr>
          <a:xfrm flipH="1">
            <a:off x="3914274" y="1643618"/>
            <a:ext cx="609600" cy="393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23874" y="1625202"/>
            <a:ext cx="144380" cy="829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904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system structure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8768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each FS structure. </a:t>
            </a:r>
          </a:p>
        </p:txBody>
      </p:sp>
      <p:sp>
        <p:nvSpPr>
          <p:cNvPr id="3" name="Rectangle 2"/>
          <p:cNvSpPr/>
          <p:nvPr/>
        </p:nvSpPr>
        <p:spPr>
          <a:xfrm>
            <a:off x="1074821" y="2117558"/>
            <a:ext cx="1251284" cy="7539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sp>
        <p:nvSpPr>
          <p:cNvPr id="4" name="Rectangle 3"/>
          <p:cNvSpPr/>
          <p:nvPr/>
        </p:nvSpPr>
        <p:spPr>
          <a:xfrm>
            <a:off x="2767262" y="2117558"/>
            <a:ext cx="2783305"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3"/>
            <a:endCxn id="4" idx="1"/>
          </p:cNvCxnSpPr>
          <p:nvPr/>
        </p:nvCxnSpPr>
        <p:spPr>
          <a:xfrm>
            <a:off x="2326105" y="2494548"/>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74821" y="3152275"/>
            <a:ext cx="1251284" cy="7539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cxnSp>
        <p:nvCxnSpPr>
          <p:cNvPr id="10" name="Straight Arrow Connector 9"/>
          <p:cNvCxnSpPr>
            <a:endCxn id="10" idx="1"/>
          </p:cNvCxnSpPr>
          <p:nvPr/>
        </p:nvCxnSpPr>
        <p:spPr>
          <a:xfrm>
            <a:off x="2326105" y="3529265"/>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767262" y="3152275"/>
            <a:ext cx="810127"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58386" y="3152275"/>
            <a:ext cx="810127"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1382" y="3152274"/>
            <a:ext cx="810127"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3577389" y="3537286"/>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68513" y="3537286"/>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74821" y="4186992"/>
            <a:ext cx="1251284" cy="24383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cxnSp>
        <p:nvCxnSpPr>
          <p:cNvPr id="20" name="Straight Arrow Connector 19"/>
          <p:cNvCxnSpPr/>
          <p:nvPr/>
        </p:nvCxnSpPr>
        <p:spPr>
          <a:xfrm>
            <a:off x="2326105" y="4563981"/>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67261" y="4369471"/>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2326105" y="5035221"/>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767261" y="4840711"/>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2326105" y="5979694"/>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767261" y="5785184"/>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767261" y="5325931"/>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sp>
        <p:nvSpPr>
          <p:cNvPr id="29" name="TextBox 28"/>
          <p:cNvSpPr txBox="1"/>
          <p:nvPr/>
        </p:nvSpPr>
        <p:spPr>
          <a:xfrm>
            <a:off x="340895" y="2293074"/>
            <a:ext cx="497305" cy="401200"/>
          </a:xfrm>
          <a:prstGeom prst="rect">
            <a:avLst/>
          </a:prstGeom>
          <a:noFill/>
        </p:spPr>
        <p:txBody>
          <a:bodyPr wrap="square" lIns="0" tIns="46800" rIns="0" rtlCol="0">
            <a:spAutoFit/>
          </a:bodyPr>
          <a:lstStyle/>
          <a:p>
            <a:pPr algn="ctr"/>
            <a:r>
              <a:rPr lang="en-US" sz="2000" dirty="0">
                <a:latin typeface="Helvetica" charset="0"/>
                <a:ea typeface="Helvetica" charset="0"/>
                <a:cs typeface="Helvetica" charset="0"/>
              </a:rPr>
              <a:t>A)</a:t>
            </a:r>
          </a:p>
        </p:txBody>
      </p:sp>
      <p:sp>
        <p:nvSpPr>
          <p:cNvPr id="32" name="TextBox 31"/>
          <p:cNvSpPr txBox="1"/>
          <p:nvPr/>
        </p:nvSpPr>
        <p:spPr>
          <a:xfrm>
            <a:off x="324854" y="3328663"/>
            <a:ext cx="497305" cy="401200"/>
          </a:xfrm>
          <a:prstGeom prst="rect">
            <a:avLst/>
          </a:prstGeom>
          <a:noFill/>
        </p:spPr>
        <p:txBody>
          <a:bodyPr wrap="square" lIns="0" tIns="46800" rIns="0" rtlCol="0">
            <a:spAutoFit/>
          </a:bodyPr>
          <a:lstStyle/>
          <a:p>
            <a:pPr algn="ctr"/>
            <a:r>
              <a:rPr lang="en-US" sz="2000" dirty="0">
                <a:latin typeface="Helvetica" charset="0"/>
                <a:ea typeface="Helvetica" charset="0"/>
                <a:cs typeface="Helvetica" charset="0"/>
              </a:rPr>
              <a:t>B)</a:t>
            </a:r>
          </a:p>
        </p:txBody>
      </p:sp>
      <p:sp>
        <p:nvSpPr>
          <p:cNvPr id="33" name="TextBox 32"/>
          <p:cNvSpPr txBox="1"/>
          <p:nvPr/>
        </p:nvSpPr>
        <p:spPr>
          <a:xfrm>
            <a:off x="385012" y="4980879"/>
            <a:ext cx="497305" cy="401200"/>
          </a:xfrm>
          <a:prstGeom prst="rect">
            <a:avLst/>
          </a:prstGeom>
          <a:noFill/>
        </p:spPr>
        <p:txBody>
          <a:bodyPr wrap="square" lIns="0" tIns="46800" rIns="0" rtlCol="0">
            <a:spAutoFit/>
          </a:bodyPr>
          <a:lstStyle/>
          <a:p>
            <a:pPr algn="ctr"/>
            <a:r>
              <a:rPr lang="en-US" sz="2000" dirty="0">
                <a:latin typeface="Helvetica" charset="0"/>
                <a:ea typeface="Helvetica" charset="0"/>
                <a:cs typeface="Helvetica" charset="0"/>
              </a:rPr>
              <a:t>C)</a:t>
            </a:r>
          </a:p>
        </p:txBody>
      </p:sp>
      <p:sp>
        <p:nvSpPr>
          <p:cNvPr id="34" name="Rectangle 33"/>
          <p:cNvSpPr/>
          <p:nvPr/>
        </p:nvSpPr>
        <p:spPr>
          <a:xfrm>
            <a:off x="6918148" y="1933075"/>
            <a:ext cx="1251284" cy="24383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cxnSp>
        <p:nvCxnSpPr>
          <p:cNvPr id="35" name="Straight Arrow Connector 34"/>
          <p:cNvCxnSpPr/>
          <p:nvPr/>
        </p:nvCxnSpPr>
        <p:spPr>
          <a:xfrm>
            <a:off x="8169432" y="2310064"/>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610588" y="2115554"/>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8169432" y="2781304"/>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8610588" y="2586794"/>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96781" y="2733983"/>
            <a:ext cx="497305" cy="401200"/>
          </a:xfrm>
          <a:prstGeom prst="rect">
            <a:avLst/>
          </a:prstGeom>
          <a:noFill/>
        </p:spPr>
        <p:txBody>
          <a:bodyPr wrap="square" lIns="0" tIns="46800" rIns="0" rtlCol="0">
            <a:spAutoFit/>
          </a:bodyPr>
          <a:lstStyle/>
          <a:p>
            <a:pPr algn="ctr"/>
            <a:r>
              <a:rPr lang="en-US" sz="2000" dirty="0">
                <a:latin typeface="Helvetica" charset="0"/>
                <a:ea typeface="Helvetica" charset="0"/>
                <a:cs typeface="Helvetica" charset="0"/>
              </a:rPr>
              <a:t>D)</a:t>
            </a:r>
          </a:p>
        </p:txBody>
      </p:sp>
      <p:cxnSp>
        <p:nvCxnSpPr>
          <p:cNvPr id="40" name="Straight Arrow Connector 39"/>
          <p:cNvCxnSpPr/>
          <p:nvPr/>
        </p:nvCxnSpPr>
        <p:spPr>
          <a:xfrm>
            <a:off x="8169432" y="3633541"/>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588" y="3439031"/>
            <a:ext cx="810127" cy="380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a:off x="8169432" y="4104781"/>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8610588" y="3910271"/>
            <a:ext cx="810127" cy="38099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914003" y="3058033"/>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930038" y="3969440"/>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a:stCxn id="41" idx="3"/>
            <a:endCxn id="44" idx="1"/>
          </p:cNvCxnSpPr>
          <p:nvPr/>
        </p:nvCxnSpPr>
        <p:spPr>
          <a:xfrm flipV="1">
            <a:off x="9420715" y="3248532"/>
            <a:ext cx="493288" cy="380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1" idx="3"/>
            <a:endCxn id="45" idx="1"/>
          </p:cNvCxnSpPr>
          <p:nvPr/>
        </p:nvCxnSpPr>
        <p:spPr>
          <a:xfrm>
            <a:off x="9420715" y="3629530"/>
            <a:ext cx="509323" cy="530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930038" y="4582039"/>
            <a:ext cx="810127" cy="380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52" idx="1"/>
          </p:cNvCxnSpPr>
          <p:nvPr/>
        </p:nvCxnSpPr>
        <p:spPr>
          <a:xfrm>
            <a:off x="9420715" y="4092733"/>
            <a:ext cx="509323" cy="679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909963" y="3490618"/>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sp>
        <p:nvSpPr>
          <p:cNvPr id="58" name="Rectangle 57"/>
          <p:cNvSpPr/>
          <p:nvPr/>
        </p:nvSpPr>
        <p:spPr>
          <a:xfrm>
            <a:off x="9913990" y="5377808"/>
            <a:ext cx="810127" cy="380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1165286" y="4158921"/>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1181321" y="5070328"/>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p:nvPr/>
        </p:nvCxnSpPr>
        <p:spPr>
          <a:xfrm flipV="1">
            <a:off x="10671998" y="4349420"/>
            <a:ext cx="493288" cy="380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0671998" y="4730418"/>
            <a:ext cx="509323" cy="530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1217427" y="4611032"/>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sp>
        <p:nvSpPr>
          <p:cNvPr id="65" name="TextBox 64"/>
          <p:cNvSpPr txBox="1"/>
          <p:nvPr/>
        </p:nvSpPr>
        <p:spPr>
          <a:xfrm>
            <a:off x="9942069" y="4955964"/>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pic>
        <p:nvPicPr>
          <p:cNvPr id="66" name="Picture 65"/>
          <p:cNvPicPr>
            <a:picLocks noChangeAspect="1"/>
          </p:cNvPicPr>
          <p:nvPr/>
        </p:nvPicPr>
        <p:blipFill>
          <a:blip r:embed="rId2"/>
          <a:stretch>
            <a:fillRect/>
          </a:stretch>
        </p:blipFill>
        <p:spPr>
          <a:xfrm>
            <a:off x="11260669" y="5926669"/>
            <a:ext cx="931331" cy="931331"/>
          </a:xfrm>
          <a:prstGeom prst="rect">
            <a:avLst/>
          </a:prstGeom>
        </p:spPr>
      </p:pic>
    </p:spTree>
    <p:extLst>
      <p:ext uri="{BB962C8B-B14F-4D97-AF65-F5344CB8AC3E}">
        <p14:creationId xmlns:p14="http://schemas.microsoft.com/office/powerpoint/2010/main" val="1125460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387"/>
            <a:ext cx="10515600" cy="1325563"/>
          </a:xfrm>
        </p:spPr>
        <p:txBody>
          <a:bodyPr/>
          <a:lstStyle/>
          <a:p>
            <a:r>
              <a:rPr lang="en-US" dirty="0"/>
              <a:t>Name the file system structure: A</a:t>
            </a:r>
          </a:p>
        </p:txBody>
      </p:sp>
      <p:pic>
        <p:nvPicPr>
          <p:cNvPr id="4" name="Picture 3"/>
          <p:cNvPicPr>
            <a:picLocks noChangeAspect="1"/>
          </p:cNvPicPr>
          <p:nvPr/>
        </p:nvPicPr>
        <p:blipFill>
          <a:blip r:embed="rId2"/>
          <a:stretch>
            <a:fillRect/>
          </a:stretch>
        </p:blipFill>
        <p:spPr>
          <a:xfrm>
            <a:off x="11260669" y="5926669"/>
            <a:ext cx="931331" cy="931331"/>
          </a:xfrm>
          <a:prstGeom prst="rect">
            <a:avLst/>
          </a:prstGeom>
        </p:spPr>
      </p:pic>
      <p:sp>
        <p:nvSpPr>
          <p:cNvPr id="5" name="Content Placeholder 2"/>
          <p:cNvSpPr txBox="1">
            <a:spLocks/>
          </p:cNvSpPr>
          <p:nvPr/>
        </p:nvSpPr>
        <p:spPr>
          <a:xfrm>
            <a:off x="1074820" y="3384807"/>
            <a:ext cx="4780547" cy="2879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C00000"/>
              </a:buClr>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lphaUcPeriod"/>
            </a:pPr>
            <a:r>
              <a:rPr lang="en-US" dirty="0"/>
              <a:t>Flat index</a:t>
            </a:r>
            <a:endParaRPr lang="en-US" baseline="30000" dirty="0"/>
          </a:p>
          <a:p>
            <a:pPr marL="514350" indent="-514350">
              <a:buFont typeface="+mj-lt"/>
              <a:buAutoNum type="alphaUcPeriod"/>
            </a:pPr>
            <a:r>
              <a:rPr lang="en-US" dirty="0"/>
              <a:t>Single extent</a:t>
            </a:r>
            <a:endParaRPr lang="en-US" baseline="30000" dirty="0"/>
          </a:p>
          <a:p>
            <a:pPr marL="514350" indent="-514350">
              <a:buFont typeface="+mj-lt"/>
              <a:buAutoNum type="alphaUcPeriod"/>
            </a:pPr>
            <a:r>
              <a:rPr lang="en-US" dirty="0"/>
              <a:t>Fixed number of extents</a:t>
            </a:r>
          </a:p>
          <a:p>
            <a:pPr marL="514350" indent="-514350">
              <a:buFont typeface="+mj-lt"/>
              <a:buAutoNum type="alphaUcPeriod"/>
            </a:pPr>
            <a:r>
              <a:rPr lang="en-US" dirty="0"/>
              <a:t>Linked blocks</a:t>
            </a:r>
            <a:endParaRPr lang="en-US" baseline="30000" dirty="0"/>
          </a:p>
          <a:p>
            <a:pPr marL="514350" indent="-514350">
              <a:buFont typeface="+mj-lt"/>
              <a:buAutoNum type="alphaUcPeriod"/>
            </a:pPr>
            <a:r>
              <a:rPr lang="en-US" dirty="0"/>
              <a:t>Hybrid index</a:t>
            </a:r>
          </a:p>
        </p:txBody>
      </p:sp>
      <p:sp>
        <p:nvSpPr>
          <p:cNvPr id="6" name="Rectangle 5"/>
          <p:cNvSpPr/>
          <p:nvPr/>
        </p:nvSpPr>
        <p:spPr>
          <a:xfrm>
            <a:off x="1074821" y="2117558"/>
            <a:ext cx="1251284" cy="7539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sp>
        <p:nvSpPr>
          <p:cNvPr id="7" name="Rectangle 6"/>
          <p:cNvSpPr/>
          <p:nvPr/>
        </p:nvSpPr>
        <p:spPr>
          <a:xfrm>
            <a:off x="2767262" y="2117558"/>
            <a:ext cx="2783305"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8" idx="1"/>
          </p:cNvCxnSpPr>
          <p:nvPr/>
        </p:nvCxnSpPr>
        <p:spPr>
          <a:xfrm>
            <a:off x="2326105" y="2462464"/>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983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387"/>
            <a:ext cx="10515600" cy="1325563"/>
          </a:xfrm>
        </p:spPr>
        <p:txBody>
          <a:bodyPr/>
          <a:lstStyle/>
          <a:p>
            <a:r>
              <a:rPr lang="en-US" dirty="0"/>
              <a:t>Name the file system structure: B</a:t>
            </a:r>
          </a:p>
        </p:txBody>
      </p:sp>
      <p:pic>
        <p:nvPicPr>
          <p:cNvPr id="4" name="Picture 3"/>
          <p:cNvPicPr>
            <a:picLocks noChangeAspect="1"/>
          </p:cNvPicPr>
          <p:nvPr/>
        </p:nvPicPr>
        <p:blipFill>
          <a:blip r:embed="rId2"/>
          <a:stretch>
            <a:fillRect/>
          </a:stretch>
        </p:blipFill>
        <p:spPr>
          <a:xfrm>
            <a:off x="11260669" y="5926669"/>
            <a:ext cx="931331" cy="931331"/>
          </a:xfrm>
          <a:prstGeom prst="rect">
            <a:avLst/>
          </a:prstGeom>
        </p:spPr>
      </p:pic>
      <p:sp>
        <p:nvSpPr>
          <p:cNvPr id="9" name="Rectangle 8"/>
          <p:cNvSpPr/>
          <p:nvPr/>
        </p:nvSpPr>
        <p:spPr>
          <a:xfrm>
            <a:off x="1074821" y="1676398"/>
            <a:ext cx="1251284" cy="7539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cxnSp>
        <p:nvCxnSpPr>
          <p:cNvPr id="10" name="Straight Arrow Connector 9"/>
          <p:cNvCxnSpPr/>
          <p:nvPr/>
        </p:nvCxnSpPr>
        <p:spPr>
          <a:xfrm>
            <a:off x="2326105" y="2053388"/>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67262" y="1676398"/>
            <a:ext cx="810127"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58386" y="1676398"/>
            <a:ext cx="810127"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01382" y="1676397"/>
            <a:ext cx="810127"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577389" y="2061409"/>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68513" y="2061409"/>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79FF713-9F05-B348-BA4D-F13BEA448906}"/>
              </a:ext>
            </a:extLst>
          </p:cNvPr>
          <p:cNvSpPr txBox="1">
            <a:spLocks/>
          </p:cNvSpPr>
          <p:nvPr/>
        </p:nvSpPr>
        <p:spPr>
          <a:xfrm>
            <a:off x="1074820" y="3384807"/>
            <a:ext cx="4780547" cy="2879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C00000"/>
              </a:buClr>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lphaUcPeriod"/>
            </a:pPr>
            <a:r>
              <a:rPr lang="en-US" dirty="0"/>
              <a:t>Flat index</a:t>
            </a:r>
            <a:endParaRPr lang="en-US" baseline="30000" dirty="0"/>
          </a:p>
          <a:p>
            <a:pPr marL="514350" indent="-514350">
              <a:buFont typeface="+mj-lt"/>
              <a:buAutoNum type="alphaUcPeriod"/>
            </a:pPr>
            <a:r>
              <a:rPr lang="en-US" dirty="0"/>
              <a:t>Single extent</a:t>
            </a:r>
            <a:endParaRPr lang="en-US" baseline="30000" dirty="0"/>
          </a:p>
          <a:p>
            <a:pPr marL="514350" indent="-514350">
              <a:buFont typeface="+mj-lt"/>
              <a:buAutoNum type="alphaUcPeriod"/>
            </a:pPr>
            <a:r>
              <a:rPr lang="en-US" dirty="0"/>
              <a:t>Fixed number of extents</a:t>
            </a:r>
          </a:p>
          <a:p>
            <a:pPr marL="514350" indent="-514350">
              <a:buFont typeface="+mj-lt"/>
              <a:buAutoNum type="alphaUcPeriod"/>
            </a:pPr>
            <a:r>
              <a:rPr lang="en-US" dirty="0"/>
              <a:t>Linked blocks</a:t>
            </a:r>
            <a:endParaRPr lang="en-US" baseline="30000" dirty="0"/>
          </a:p>
          <a:p>
            <a:pPr marL="514350" indent="-514350">
              <a:buFont typeface="+mj-lt"/>
              <a:buAutoNum type="alphaUcPeriod"/>
            </a:pPr>
            <a:r>
              <a:rPr lang="en-US" dirty="0"/>
              <a:t>Hybrid index</a:t>
            </a:r>
          </a:p>
        </p:txBody>
      </p:sp>
    </p:spTree>
    <p:extLst>
      <p:ext uri="{BB962C8B-B14F-4D97-AF65-F5344CB8AC3E}">
        <p14:creationId xmlns:p14="http://schemas.microsoft.com/office/powerpoint/2010/main" val="116808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slower are rotational disks relative to CPUs?</a:t>
            </a:r>
          </a:p>
        </p:txBody>
      </p:sp>
      <p:pic>
        <p:nvPicPr>
          <p:cNvPr id="4" name="Picture 3"/>
          <p:cNvPicPr>
            <a:picLocks noChangeAspect="1"/>
          </p:cNvPicPr>
          <p:nvPr/>
        </p:nvPicPr>
        <p:blipFill>
          <a:blip r:embed="rId2"/>
          <a:stretch>
            <a:fillRect/>
          </a:stretch>
        </p:blipFill>
        <p:spPr>
          <a:xfrm>
            <a:off x="11260669" y="5926669"/>
            <a:ext cx="931331" cy="931331"/>
          </a:xfrm>
          <a:prstGeom prst="rect">
            <a:avLst/>
          </a:prstGeom>
        </p:spPr>
      </p:pic>
      <p:sp>
        <p:nvSpPr>
          <p:cNvPr id="5" name="Content Placeholder 2"/>
          <p:cNvSpPr txBox="1">
            <a:spLocks/>
          </p:cNvSpPr>
          <p:nvPr/>
        </p:nvSpPr>
        <p:spPr>
          <a:xfrm>
            <a:off x="838200" y="1782914"/>
            <a:ext cx="3557337" cy="4609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C00000"/>
              </a:buClr>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lphaUcPeriod"/>
            </a:pPr>
            <a:r>
              <a:rPr lang="en-US" dirty="0"/>
              <a:t>10</a:t>
            </a:r>
            <a:r>
              <a:rPr lang="en-US" baseline="30000" dirty="0"/>
              <a:t>2 </a:t>
            </a:r>
            <a:r>
              <a:rPr lang="en-US" dirty="0"/>
              <a:t>x</a:t>
            </a:r>
            <a:endParaRPr lang="en-US" baseline="30000" dirty="0"/>
          </a:p>
          <a:p>
            <a:pPr marL="514350" indent="-514350">
              <a:buFont typeface="+mj-lt"/>
              <a:buAutoNum type="alphaUcPeriod"/>
            </a:pPr>
            <a:r>
              <a:rPr lang="en-US" dirty="0"/>
              <a:t>10</a:t>
            </a:r>
            <a:r>
              <a:rPr lang="en-US" baseline="30000" dirty="0"/>
              <a:t>3 </a:t>
            </a:r>
            <a:r>
              <a:rPr lang="en-US" dirty="0"/>
              <a:t>x</a:t>
            </a:r>
            <a:endParaRPr lang="en-US" baseline="30000" dirty="0"/>
          </a:p>
          <a:p>
            <a:pPr marL="514350" indent="-514350">
              <a:buFont typeface="+mj-lt"/>
              <a:buAutoNum type="alphaUcPeriod"/>
            </a:pPr>
            <a:r>
              <a:rPr lang="en-US" dirty="0"/>
              <a:t>10</a:t>
            </a:r>
            <a:r>
              <a:rPr lang="en-US" baseline="30000" dirty="0"/>
              <a:t>4 </a:t>
            </a:r>
            <a:r>
              <a:rPr lang="en-US" dirty="0"/>
              <a:t>x</a:t>
            </a:r>
          </a:p>
          <a:p>
            <a:pPr marL="514350" indent="-514350">
              <a:buFont typeface="+mj-lt"/>
              <a:buAutoNum type="alphaUcPeriod"/>
            </a:pPr>
            <a:r>
              <a:rPr lang="en-US" dirty="0"/>
              <a:t>10</a:t>
            </a:r>
            <a:r>
              <a:rPr lang="en-US" baseline="30000" dirty="0"/>
              <a:t>6 </a:t>
            </a:r>
            <a:r>
              <a:rPr lang="en-US" dirty="0"/>
              <a:t>x</a:t>
            </a:r>
            <a:endParaRPr lang="en-US" baseline="30000" dirty="0"/>
          </a:p>
          <a:p>
            <a:pPr marL="514350" indent="-514350">
              <a:buFont typeface="+mj-lt"/>
              <a:buAutoNum type="alphaUcPeriod"/>
            </a:pPr>
            <a:r>
              <a:rPr lang="en-US" dirty="0"/>
              <a:t>10</a:t>
            </a:r>
            <a:r>
              <a:rPr lang="en-US" baseline="30000" dirty="0"/>
              <a:t>9 </a:t>
            </a:r>
            <a:r>
              <a:rPr lang="en-US" dirty="0"/>
              <a:t>x</a:t>
            </a:r>
            <a:endParaRPr lang="en-US" baseline="30000" dirty="0"/>
          </a:p>
          <a:p>
            <a:pPr marL="514350" indent="-514350">
              <a:buFont typeface="+mj-lt"/>
              <a:buAutoNum type="alphaUcPeriod"/>
            </a:pPr>
            <a:endParaRPr lang="en-US" dirty="0"/>
          </a:p>
        </p:txBody>
      </p:sp>
      <p:sp>
        <p:nvSpPr>
          <p:cNvPr id="3" name="TextBox 2">
            <a:extLst>
              <a:ext uri="{FF2B5EF4-FFF2-40B4-BE49-F238E27FC236}">
                <a16:creationId xmlns:a16="http://schemas.microsoft.com/office/drawing/2014/main" id="{8321538C-757D-DB89-F085-C7832E4974A9}"/>
              </a:ext>
            </a:extLst>
          </p:cNvPr>
          <p:cNvSpPr txBox="1"/>
          <p:nvPr/>
        </p:nvSpPr>
        <p:spPr>
          <a:xfrm>
            <a:off x="5842000" y="2044700"/>
            <a:ext cx="4216400" cy="1478418"/>
          </a:xfrm>
          <a:prstGeom prst="rect">
            <a:avLst/>
          </a:prstGeom>
          <a:noFill/>
        </p:spPr>
        <p:txBody>
          <a:bodyPr wrap="square" lIns="0" tIns="46800" rIns="0" rtlCol="0">
            <a:spAutoFit/>
          </a:bodyPr>
          <a:lstStyle/>
          <a:p>
            <a:r>
              <a:rPr lang="en-US" b="1" dirty="0">
                <a:latin typeface="Helvetica" charset="0"/>
                <a:ea typeface="Helvetica" charset="0"/>
                <a:cs typeface="Helvetica" charset="0"/>
              </a:rPr>
              <a:t>Hint</a:t>
            </a:r>
            <a:r>
              <a:rPr lang="en-US" dirty="0">
                <a:latin typeface="Helvetica" charset="0"/>
                <a:ea typeface="Helvetica" charset="0"/>
                <a:cs typeface="Helvetica" charset="0"/>
              </a:rPr>
              <a:t>: think how many nanoseconds it takes to execute a CPU instruction and (roughly) how many nanoseconds it takes to read a byte of data from a rotational disk.</a:t>
            </a:r>
          </a:p>
        </p:txBody>
      </p:sp>
    </p:spTree>
    <p:extLst>
      <p:ext uri="{BB962C8B-B14F-4D97-AF65-F5344CB8AC3E}">
        <p14:creationId xmlns:p14="http://schemas.microsoft.com/office/powerpoint/2010/main" val="663825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387"/>
            <a:ext cx="10515600" cy="1325563"/>
          </a:xfrm>
        </p:spPr>
        <p:txBody>
          <a:bodyPr/>
          <a:lstStyle/>
          <a:p>
            <a:r>
              <a:rPr lang="en-US" dirty="0"/>
              <a:t>Name the file system structure: C</a:t>
            </a:r>
          </a:p>
        </p:txBody>
      </p:sp>
      <p:pic>
        <p:nvPicPr>
          <p:cNvPr id="4" name="Picture 3"/>
          <p:cNvPicPr>
            <a:picLocks noChangeAspect="1"/>
          </p:cNvPicPr>
          <p:nvPr/>
        </p:nvPicPr>
        <p:blipFill>
          <a:blip r:embed="rId2"/>
          <a:stretch>
            <a:fillRect/>
          </a:stretch>
        </p:blipFill>
        <p:spPr>
          <a:xfrm>
            <a:off x="11260669" y="5926669"/>
            <a:ext cx="931331" cy="931331"/>
          </a:xfrm>
          <a:prstGeom prst="rect">
            <a:avLst/>
          </a:prstGeom>
        </p:spPr>
      </p:pic>
      <p:sp>
        <p:nvSpPr>
          <p:cNvPr id="16" name="Rectangle 15"/>
          <p:cNvSpPr/>
          <p:nvPr/>
        </p:nvSpPr>
        <p:spPr>
          <a:xfrm>
            <a:off x="1155031" y="1909013"/>
            <a:ext cx="1251284" cy="24383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cxnSp>
        <p:nvCxnSpPr>
          <p:cNvPr id="17" name="Straight Arrow Connector 16"/>
          <p:cNvCxnSpPr/>
          <p:nvPr/>
        </p:nvCxnSpPr>
        <p:spPr>
          <a:xfrm>
            <a:off x="2406315" y="2286002"/>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47471" y="2091492"/>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2406315" y="2757242"/>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847471" y="2562732"/>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2406315" y="3701715"/>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847471" y="3507205"/>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847471" y="3047952"/>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1399702"/>
              </p:ext>
            </p:extLst>
          </p:nvPr>
        </p:nvGraphicFramePr>
        <p:xfrm>
          <a:off x="1155032" y="1909014"/>
          <a:ext cx="1251284" cy="2438394"/>
        </p:xfrm>
        <a:graphic>
          <a:graphicData uri="http://schemas.openxmlformats.org/drawingml/2006/table">
            <a:tbl>
              <a:tblPr firstRow="1" bandRow="1">
                <a:tableStyleId>{5C22544A-7EE6-4342-B048-85BDC9FD1C3A}</a:tableStyleId>
              </a:tblPr>
              <a:tblGrid>
                <a:gridCol w="1251284">
                  <a:extLst>
                    <a:ext uri="{9D8B030D-6E8A-4147-A177-3AD203B41FA5}">
                      <a16:colId xmlns:a16="http://schemas.microsoft.com/office/drawing/2014/main" val="20000"/>
                    </a:ext>
                  </a:extLst>
                </a:gridCol>
              </a:tblGrid>
              <a:tr h="4063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063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63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63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63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063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4" name="Content Placeholder 2">
            <a:extLst>
              <a:ext uri="{FF2B5EF4-FFF2-40B4-BE49-F238E27FC236}">
                <a16:creationId xmlns:a16="http://schemas.microsoft.com/office/drawing/2014/main" id="{2E44C6DA-6909-EC4C-BB78-6DE6A6093C1A}"/>
              </a:ext>
            </a:extLst>
          </p:cNvPr>
          <p:cNvSpPr txBox="1">
            <a:spLocks/>
          </p:cNvSpPr>
          <p:nvPr/>
        </p:nvSpPr>
        <p:spPr>
          <a:xfrm>
            <a:off x="6954255" y="1762790"/>
            <a:ext cx="4780547" cy="2879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C00000"/>
              </a:buClr>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lphaUcPeriod"/>
            </a:pPr>
            <a:r>
              <a:rPr lang="en-US" dirty="0"/>
              <a:t>Flat index</a:t>
            </a:r>
            <a:endParaRPr lang="en-US" baseline="30000" dirty="0"/>
          </a:p>
          <a:p>
            <a:pPr marL="514350" indent="-514350">
              <a:buFont typeface="+mj-lt"/>
              <a:buAutoNum type="alphaUcPeriod"/>
            </a:pPr>
            <a:r>
              <a:rPr lang="en-US" dirty="0"/>
              <a:t>Single extent</a:t>
            </a:r>
            <a:endParaRPr lang="en-US" baseline="30000" dirty="0"/>
          </a:p>
          <a:p>
            <a:pPr marL="514350" indent="-514350">
              <a:buFont typeface="+mj-lt"/>
              <a:buAutoNum type="alphaUcPeriod"/>
            </a:pPr>
            <a:r>
              <a:rPr lang="en-US" dirty="0"/>
              <a:t>Fixed number of extents</a:t>
            </a:r>
          </a:p>
          <a:p>
            <a:pPr marL="514350" indent="-514350">
              <a:buFont typeface="+mj-lt"/>
              <a:buAutoNum type="alphaUcPeriod"/>
            </a:pPr>
            <a:r>
              <a:rPr lang="en-US" dirty="0"/>
              <a:t>Linked blocks</a:t>
            </a:r>
            <a:endParaRPr lang="en-US" baseline="30000" dirty="0"/>
          </a:p>
          <a:p>
            <a:pPr marL="514350" indent="-514350">
              <a:buFont typeface="+mj-lt"/>
              <a:buAutoNum type="alphaUcPeriod"/>
            </a:pPr>
            <a:r>
              <a:rPr lang="en-US" dirty="0"/>
              <a:t>Hybrid index</a:t>
            </a:r>
          </a:p>
          <a:p>
            <a:pPr marL="514350" indent="-514350">
              <a:buFont typeface="+mj-lt"/>
              <a:buAutoNum type="alphaUcPeriod"/>
            </a:pPr>
            <a:endParaRPr lang="en-US" dirty="0"/>
          </a:p>
        </p:txBody>
      </p:sp>
    </p:spTree>
    <p:extLst>
      <p:ext uri="{BB962C8B-B14F-4D97-AF65-F5344CB8AC3E}">
        <p14:creationId xmlns:p14="http://schemas.microsoft.com/office/powerpoint/2010/main" val="933727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387"/>
            <a:ext cx="10515600" cy="1325563"/>
          </a:xfrm>
        </p:spPr>
        <p:txBody>
          <a:bodyPr/>
          <a:lstStyle/>
          <a:p>
            <a:r>
              <a:rPr lang="en-US" dirty="0"/>
              <a:t>Name the file system structure: D</a:t>
            </a:r>
          </a:p>
        </p:txBody>
      </p:sp>
      <p:pic>
        <p:nvPicPr>
          <p:cNvPr id="4" name="Picture 3"/>
          <p:cNvPicPr>
            <a:picLocks noChangeAspect="1"/>
          </p:cNvPicPr>
          <p:nvPr/>
        </p:nvPicPr>
        <p:blipFill>
          <a:blip r:embed="rId2"/>
          <a:stretch>
            <a:fillRect/>
          </a:stretch>
        </p:blipFill>
        <p:spPr>
          <a:xfrm>
            <a:off x="11260669" y="5926669"/>
            <a:ext cx="931331" cy="931331"/>
          </a:xfrm>
          <a:prstGeom prst="rect">
            <a:avLst/>
          </a:prstGeom>
        </p:spPr>
      </p:pic>
      <p:sp>
        <p:nvSpPr>
          <p:cNvPr id="13" name="Rectangle 12"/>
          <p:cNvSpPr/>
          <p:nvPr/>
        </p:nvSpPr>
        <p:spPr>
          <a:xfrm>
            <a:off x="838200" y="1788444"/>
            <a:ext cx="1251284" cy="24383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cxnSp>
        <p:nvCxnSpPr>
          <p:cNvPr id="14" name="Straight Arrow Connector 13"/>
          <p:cNvCxnSpPr/>
          <p:nvPr/>
        </p:nvCxnSpPr>
        <p:spPr>
          <a:xfrm>
            <a:off x="2089484" y="2165433"/>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30640" y="1970923"/>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2089484" y="2636673"/>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530640" y="2442163"/>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2089484" y="3488910"/>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530640" y="3294400"/>
            <a:ext cx="810127" cy="380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2089484" y="3960150"/>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530640" y="3765640"/>
            <a:ext cx="810127" cy="38099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34055" y="2913402"/>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50090" y="3824809"/>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3340767" y="3103901"/>
            <a:ext cx="493288" cy="380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340767" y="3484899"/>
            <a:ext cx="509323" cy="530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850090" y="4437408"/>
            <a:ext cx="810127" cy="380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a:off x="3340767" y="3948102"/>
            <a:ext cx="509323" cy="679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30015" y="3345987"/>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sp>
        <p:nvSpPr>
          <p:cNvPr id="37" name="Rectangle 36"/>
          <p:cNvSpPr/>
          <p:nvPr/>
        </p:nvSpPr>
        <p:spPr>
          <a:xfrm>
            <a:off x="3834042" y="5233177"/>
            <a:ext cx="810127" cy="380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085338" y="4014290"/>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101373" y="4925697"/>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flipV="1">
            <a:off x="4592050" y="4204789"/>
            <a:ext cx="493288" cy="380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592050" y="4585787"/>
            <a:ext cx="509323" cy="530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137479" y="4466401"/>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sp>
        <p:nvSpPr>
          <p:cNvPr id="43" name="TextBox 42"/>
          <p:cNvSpPr txBox="1"/>
          <p:nvPr/>
        </p:nvSpPr>
        <p:spPr>
          <a:xfrm>
            <a:off x="3862121" y="4811333"/>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sp>
        <p:nvSpPr>
          <p:cNvPr id="44" name="Content Placeholder 2">
            <a:extLst>
              <a:ext uri="{FF2B5EF4-FFF2-40B4-BE49-F238E27FC236}">
                <a16:creationId xmlns:a16="http://schemas.microsoft.com/office/drawing/2014/main" id="{B4AA1408-B76D-AE4C-9002-20079CA26267}"/>
              </a:ext>
            </a:extLst>
          </p:cNvPr>
          <p:cNvSpPr txBox="1">
            <a:spLocks/>
          </p:cNvSpPr>
          <p:nvPr/>
        </p:nvSpPr>
        <p:spPr>
          <a:xfrm>
            <a:off x="6945787" y="1664306"/>
            <a:ext cx="4780547" cy="2879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C00000"/>
              </a:buClr>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lphaUcPeriod"/>
            </a:pPr>
            <a:r>
              <a:rPr lang="en-US" dirty="0"/>
              <a:t>Flat index</a:t>
            </a:r>
            <a:endParaRPr lang="en-US" baseline="30000" dirty="0"/>
          </a:p>
          <a:p>
            <a:pPr marL="514350" indent="-514350">
              <a:buFont typeface="+mj-lt"/>
              <a:buAutoNum type="alphaUcPeriod"/>
            </a:pPr>
            <a:r>
              <a:rPr lang="en-US" dirty="0"/>
              <a:t>Single extent</a:t>
            </a:r>
            <a:endParaRPr lang="en-US" baseline="30000" dirty="0"/>
          </a:p>
          <a:p>
            <a:pPr marL="514350" indent="-514350">
              <a:buFont typeface="+mj-lt"/>
              <a:buAutoNum type="alphaUcPeriod"/>
            </a:pPr>
            <a:r>
              <a:rPr lang="en-US" dirty="0"/>
              <a:t>Fixed number of extents</a:t>
            </a:r>
          </a:p>
          <a:p>
            <a:pPr marL="514350" indent="-514350">
              <a:buFont typeface="+mj-lt"/>
              <a:buAutoNum type="alphaUcPeriod"/>
            </a:pPr>
            <a:r>
              <a:rPr lang="en-US" dirty="0"/>
              <a:t>Linked blocks</a:t>
            </a:r>
            <a:endParaRPr lang="en-US" baseline="30000" dirty="0"/>
          </a:p>
          <a:p>
            <a:pPr marL="514350" indent="-514350">
              <a:buFont typeface="+mj-lt"/>
              <a:buAutoNum type="alphaUcPeriod"/>
            </a:pPr>
            <a:r>
              <a:rPr lang="en-US" dirty="0"/>
              <a:t>Hybrid index</a:t>
            </a:r>
          </a:p>
          <a:p>
            <a:pPr marL="514350" indent="-514350">
              <a:buFont typeface="+mj-lt"/>
              <a:buAutoNum type="alphaUcPeriod"/>
            </a:pPr>
            <a:endParaRPr lang="en-US" dirty="0"/>
          </a:p>
        </p:txBody>
      </p:sp>
    </p:spTree>
    <p:extLst>
      <p:ext uri="{BB962C8B-B14F-4D97-AF65-F5344CB8AC3E}">
        <p14:creationId xmlns:p14="http://schemas.microsoft.com/office/powerpoint/2010/main" val="63996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Discuss the pros and cons of each file index structure</a:t>
            </a:r>
          </a:p>
        </p:txBody>
      </p:sp>
      <p:sp>
        <p:nvSpPr>
          <p:cNvPr id="3" name="Rectangle 2"/>
          <p:cNvSpPr/>
          <p:nvPr/>
        </p:nvSpPr>
        <p:spPr>
          <a:xfrm>
            <a:off x="1074821" y="2117558"/>
            <a:ext cx="1251284" cy="7539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sp>
        <p:nvSpPr>
          <p:cNvPr id="4" name="Rectangle 3"/>
          <p:cNvSpPr/>
          <p:nvPr/>
        </p:nvSpPr>
        <p:spPr>
          <a:xfrm>
            <a:off x="2767262" y="2117558"/>
            <a:ext cx="2783305"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3"/>
            <a:endCxn id="4" idx="1"/>
          </p:cNvCxnSpPr>
          <p:nvPr/>
        </p:nvCxnSpPr>
        <p:spPr>
          <a:xfrm>
            <a:off x="2326105" y="2494548"/>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74821" y="3152275"/>
            <a:ext cx="1251284" cy="7539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cxnSp>
        <p:nvCxnSpPr>
          <p:cNvPr id="10" name="Straight Arrow Connector 9"/>
          <p:cNvCxnSpPr>
            <a:endCxn id="10" idx="1"/>
          </p:cNvCxnSpPr>
          <p:nvPr/>
        </p:nvCxnSpPr>
        <p:spPr>
          <a:xfrm>
            <a:off x="2326105" y="3529265"/>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767262" y="3152275"/>
            <a:ext cx="810127"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58386" y="3152275"/>
            <a:ext cx="810127"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1382" y="3152274"/>
            <a:ext cx="810127" cy="753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3577389" y="3537286"/>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68513" y="3537286"/>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74821" y="4186992"/>
            <a:ext cx="1251284" cy="24383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cxnSp>
        <p:nvCxnSpPr>
          <p:cNvPr id="20" name="Straight Arrow Connector 19"/>
          <p:cNvCxnSpPr/>
          <p:nvPr/>
        </p:nvCxnSpPr>
        <p:spPr>
          <a:xfrm>
            <a:off x="2326105" y="4563981"/>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67261" y="4369471"/>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2326105" y="5035221"/>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767261" y="4840711"/>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2326105" y="5979694"/>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767261" y="5785184"/>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767261" y="5325931"/>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sp>
        <p:nvSpPr>
          <p:cNvPr id="29" name="TextBox 28"/>
          <p:cNvSpPr txBox="1"/>
          <p:nvPr/>
        </p:nvSpPr>
        <p:spPr>
          <a:xfrm>
            <a:off x="340895" y="2293074"/>
            <a:ext cx="497305" cy="401200"/>
          </a:xfrm>
          <a:prstGeom prst="rect">
            <a:avLst/>
          </a:prstGeom>
          <a:noFill/>
        </p:spPr>
        <p:txBody>
          <a:bodyPr wrap="square" lIns="0" tIns="46800" rIns="0" rtlCol="0">
            <a:spAutoFit/>
          </a:bodyPr>
          <a:lstStyle/>
          <a:p>
            <a:pPr algn="ctr"/>
            <a:r>
              <a:rPr lang="en-US" sz="2000" dirty="0">
                <a:latin typeface="Helvetica" charset="0"/>
                <a:ea typeface="Helvetica" charset="0"/>
                <a:cs typeface="Helvetica" charset="0"/>
              </a:rPr>
              <a:t>A)</a:t>
            </a:r>
          </a:p>
        </p:txBody>
      </p:sp>
      <p:sp>
        <p:nvSpPr>
          <p:cNvPr id="32" name="TextBox 31"/>
          <p:cNvSpPr txBox="1"/>
          <p:nvPr/>
        </p:nvSpPr>
        <p:spPr>
          <a:xfrm>
            <a:off x="324854" y="3328663"/>
            <a:ext cx="497305" cy="401200"/>
          </a:xfrm>
          <a:prstGeom prst="rect">
            <a:avLst/>
          </a:prstGeom>
          <a:noFill/>
        </p:spPr>
        <p:txBody>
          <a:bodyPr wrap="square" lIns="0" tIns="46800" rIns="0" rtlCol="0">
            <a:spAutoFit/>
          </a:bodyPr>
          <a:lstStyle/>
          <a:p>
            <a:pPr algn="ctr"/>
            <a:r>
              <a:rPr lang="en-US" sz="2000" dirty="0">
                <a:latin typeface="Helvetica" charset="0"/>
                <a:ea typeface="Helvetica" charset="0"/>
                <a:cs typeface="Helvetica" charset="0"/>
              </a:rPr>
              <a:t>B)</a:t>
            </a:r>
          </a:p>
        </p:txBody>
      </p:sp>
      <p:sp>
        <p:nvSpPr>
          <p:cNvPr id="33" name="TextBox 32"/>
          <p:cNvSpPr txBox="1"/>
          <p:nvPr/>
        </p:nvSpPr>
        <p:spPr>
          <a:xfrm>
            <a:off x="385012" y="4980879"/>
            <a:ext cx="497305" cy="401200"/>
          </a:xfrm>
          <a:prstGeom prst="rect">
            <a:avLst/>
          </a:prstGeom>
          <a:noFill/>
        </p:spPr>
        <p:txBody>
          <a:bodyPr wrap="square" lIns="0" tIns="46800" rIns="0" rtlCol="0">
            <a:spAutoFit/>
          </a:bodyPr>
          <a:lstStyle/>
          <a:p>
            <a:pPr algn="ctr"/>
            <a:r>
              <a:rPr lang="en-US" sz="2000" dirty="0">
                <a:latin typeface="Helvetica" charset="0"/>
                <a:ea typeface="Helvetica" charset="0"/>
                <a:cs typeface="Helvetica" charset="0"/>
              </a:rPr>
              <a:t>C)</a:t>
            </a:r>
          </a:p>
        </p:txBody>
      </p:sp>
      <p:sp>
        <p:nvSpPr>
          <p:cNvPr id="34" name="Rectangle 33"/>
          <p:cNvSpPr/>
          <p:nvPr/>
        </p:nvSpPr>
        <p:spPr>
          <a:xfrm>
            <a:off x="6918148" y="1933075"/>
            <a:ext cx="1251284" cy="24383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Index</a:t>
            </a:r>
          </a:p>
        </p:txBody>
      </p:sp>
      <p:cxnSp>
        <p:nvCxnSpPr>
          <p:cNvPr id="35" name="Straight Arrow Connector 34"/>
          <p:cNvCxnSpPr/>
          <p:nvPr/>
        </p:nvCxnSpPr>
        <p:spPr>
          <a:xfrm>
            <a:off x="8169432" y="2310064"/>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610588" y="2115554"/>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8169432" y="2781304"/>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8610588" y="2586794"/>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96781" y="2733983"/>
            <a:ext cx="497305" cy="401200"/>
          </a:xfrm>
          <a:prstGeom prst="rect">
            <a:avLst/>
          </a:prstGeom>
          <a:noFill/>
        </p:spPr>
        <p:txBody>
          <a:bodyPr wrap="square" lIns="0" tIns="46800" rIns="0" rtlCol="0">
            <a:spAutoFit/>
          </a:bodyPr>
          <a:lstStyle/>
          <a:p>
            <a:pPr algn="ctr"/>
            <a:r>
              <a:rPr lang="en-US" sz="2000" dirty="0">
                <a:latin typeface="Helvetica" charset="0"/>
                <a:ea typeface="Helvetica" charset="0"/>
                <a:cs typeface="Helvetica" charset="0"/>
              </a:rPr>
              <a:t>D)</a:t>
            </a:r>
          </a:p>
        </p:txBody>
      </p:sp>
      <p:cxnSp>
        <p:nvCxnSpPr>
          <p:cNvPr id="40" name="Straight Arrow Connector 39"/>
          <p:cNvCxnSpPr/>
          <p:nvPr/>
        </p:nvCxnSpPr>
        <p:spPr>
          <a:xfrm>
            <a:off x="8169432" y="3633541"/>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588" y="3439031"/>
            <a:ext cx="810127" cy="380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a:off x="8169432" y="4104781"/>
            <a:ext cx="441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8610588" y="3910271"/>
            <a:ext cx="810127" cy="38099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914003" y="3058033"/>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930038" y="3969440"/>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a:stCxn id="41" idx="3"/>
            <a:endCxn id="44" idx="1"/>
          </p:cNvCxnSpPr>
          <p:nvPr/>
        </p:nvCxnSpPr>
        <p:spPr>
          <a:xfrm flipV="1">
            <a:off x="9420715" y="3248532"/>
            <a:ext cx="493288" cy="380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1" idx="3"/>
            <a:endCxn id="45" idx="1"/>
          </p:cNvCxnSpPr>
          <p:nvPr/>
        </p:nvCxnSpPr>
        <p:spPr>
          <a:xfrm>
            <a:off x="9420715" y="3629530"/>
            <a:ext cx="509323" cy="530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930038" y="4582039"/>
            <a:ext cx="810127" cy="380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52" idx="1"/>
          </p:cNvCxnSpPr>
          <p:nvPr/>
        </p:nvCxnSpPr>
        <p:spPr>
          <a:xfrm>
            <a:off x="9420715" y="4092733"/>
            <a:ext cx="509323" cy="679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909963" y="3490618"/>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sp>
        <p:nvSpPr>
          <p:cNvPr id="58" name="Rectangle 57"/>
          <p:cNvSpPr/>
          <p:nvPr/>
        </p:nvSpPr>
        <p:spPr>
          <a:xfrm>
            <a:off x="9913990" y="5377808"/>
            <a:ext cx="810127" cy="380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1165286" y="4158921"/>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1181321" y="5070328"/>
            <a:ext cx="810127" cy="380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p:nvPr/>
        </p:nvCxnSpPr>
        <p:spPr>
          <a:xfrm flipV="1">
            <a:off x="10671998" y="4349420"/>
            <a:ext cx="493288" cy="380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0671998" y="4730418"/>
            <a:ext cx="509323" cy="530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1217427" y="4611032"/>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sp>
        <p:nvSpPr>
          <p:cNvPr id="65" name="TextBox 64"/>
          <p:cNvSpPr txBox="1"/>
          <p:nvPr/>
        </p:nvSpPr>
        <p:spPr>
          <a:xfrm>
            <a:off x="9942069" y="4955964"/>
            <a:ext cx="786064" cy="308867"/>
          </a:xfrm>
          <a:prstGeom prst="rect">
            <a:avLst/>
          </a:prstGeom>
          <a:noFill/>
        </p:spPr>
        <p:txBody>
          <a:bodyPr wrap="square" lIns="0" tIns="46800" rIns="0" rtlCol="0">
            <a:spAutoFit/>
          </a:bodyPr>
          <a:lstStyle/>
          <a:p>
            <a:pPr algn="ctr"/>
            <a:r>
              <a:rPr lang="mr-IN" sz="1400">
                <a:latin typeface="Helvetica" charset="0"/>
                <a:ea typeface="Helvetica" charset="0"/>
                <a:cs typeface="Helvetica" charset="0"/>
              </a:rPr>
              <a:t>…</a:t>
            </a:r>
            <a:endParaRPr lang="en-US" sz="1400" dirty="0">
              <a:latin typeface="Helvetica" charset="0"/>
              <a:ea typeface="Helvetica" charset="0"/>
              <a:cs typeface="Helvetica" charset="0"/>
            </a:endParaRPr>
          </a:p>
        </p:txBody>
      </p:sp>
    </p:spTree>
    <p:extLst>
      <p:ext uri="{BB962C8B-B14F-4D97-AF65-F5344CB8AC3E}">
        <p14:creationId xmlns:p14="http://schemas.microsoft.com/office/powerpoint/2010/main" val="1357525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797-0609-095D-990D-EF2816FE2FCE}"/>
              </a:ext>
            </a:extLst>
          </p:cNvPr>
          <p:cNvSpPr>
            <a:spLocks noGrp="1"/>
          </p:cNvSpPr>
          <p:nvPr>
            <p:ph type="title"/>
          </p:nvPr>
        </p:nvSpPr>
        <p:spPr>
          <a:xfrm>
            <a:off x="279400" y="242934"/>
            <a:ext cx="12509500" cy="1325563"/>
          </a:xfrm>
        </p:spPr>
        <p:txBody>
          <a:bodyPr/>
          <a:lstStyle/>
          <a:p>
            <a:r>
              <a:rPr lang="en-US" dirty="0"/>
              <a:t>Storage and Memory: Relative Performance</a:t>
            </a:r>
          </a:p>
        </p:txBody>
      </p:sp>
      <p:pic>
        <p:nvPicPr>
          <p:cNvPr id="3" name="Picture 2">
            <a:extLst>
              <a:ext uri="{FF2B5EF4-FFF2-40B4-BE49-F238E27FC236}">
                <a16:creationId xmlns:a16="http://schemas.microsoft.com/office/drawing/2014/main" id="{B7DB0B3A-9CC4-3E28-9A5F-8D5C5F909DD6}"/>
              </a:ext>
            </a:extLst>
          </p:cNvPr>
          <p:cNvPicPr>
            <a:picLocks noChangeAspect="1"/>
          </p:cNvPicPr>
          <p:nvPr/>
        </p:nvPicPr>
        <p:blipFill>
          <a:blip r:embed="rId2"/>
          <a:stretch>
            <a:fillRect/>
          </a:stretch>
        </p:blipFill>
        <p:spPr>
          <a:xfrm>
            <a:off x="1210764" y="1928766"/>
            <a:ext cx="8928100" cy="4686300"/>
          </a:xfrm>
          <a:prstGeom prst="rect">
            <a:avLst/>
          </a:prstGeom>
        </p:spPr>
      </p:pic>
    </p:spTree>
    <p:extLst>
      <p:ext uri="{BB962C8B-B14F-4D97-AF65-F5344CB8AC3E}">
        <p14:creationId xmlns:p14="http://schemas.microsoft.com/office/powerpoint/2010/main" val="2976685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215E-AD1B-31D8-1E2D-37534A350207}"/>
              </a:ext>
            </a:extLst>
          </p:cNvPr>
          <p:cNvSpPr>
            <a:spLocks noGrp="1"/>
          </p:cNvSpPr>
          <p:nvPr>
            <p:ph type="title"/>
          </p:nvPr>
        </p:nvSpPr>
        <p:spPr/>
        <p:txBody>
          <a:bodyPr/>
          <a:lstStyle/>
          <a:p>
            <a:r>
              <a:rPr lang="en-US" dirty="0"/>
              <a:t>New indexing structure: </a:t>
            </a:r>
            <a:r>
              <a:rPr lang="en-US" dirty="0" err="1"/>
              <a:t>ctFS</a:t>
            </a:r>
            <a:endParaRPr lang="en-US" dirty="0"/>
          </a:p>
        </p:txBody>
      </p:sp>
      <p:sp>
        <p:nvSpPr>
          <p:cNvPr id="4" name="TextBox 3">
            <a:extLst>
              <a:ext uri="{FF2B5EF4-FFF2-40B4-BE49-F238E27FC236}">
                <a16:creationId xmlns:a16="http://schemas.microsoft.com/office/drawing/2014/main" id="{934FB2B7-5479-42D0-3897-B21B5AC53F0F}"/>
              </a:ext>
            </a:extLst>
          </p:cNvPr>
          <p:cNvSpPr txBox="1"/>
          <p:nvPr/>
        </p:nvSpPr>
        <p:spPr>
          <a:xfrm>
            <a:off x="838200" y="1674674"/>
            <a:ext cx="9920844" cy="1754326"/>
          </a:xfrm>
          <a:prstGeom prst="rect">
            <a:avLst/>
          </a:prstGeom>
          <a:noFill/>
        </p:spPr>
        <p:txBody>
          <a:bodyPr wrap="square">
            <a:spAutoFit/>
          </a:bodyPr>
          <a:lstStyle/>
          <a:p>
            <a:r>
              <a:rPr lang="en-CA" b="1" dirty="0" err="1">
                <a:effectLst/>
                <a:latin typeface="Open Sans" panose="020F0502020204030204" pitchFamily="34" charset="0"/>
              </a:rPr>
              <a:t>ctFS</a:t>
            </a:r>
            <a:r>
              <a:rPr lang="en-CA" b="1" dirty="0">
                <a:effectLst/>
                <a:latin typeface="Open Sans" panose="020F0502020204030204" pitchFamily="34" charset="0"/>
              </a:rPr>
              <a:t>: Replacing File Indexing with Hardware Memory Translation through Contiguous File Allocation for Persistent Memory</a:t>
            </a:r>
          </a:p>
          <a:p>
            <a:r>
              <a:rPr lang="en-CA" b="1" dirty="0">
                <a:effectLst/>
              </a:rPr>
              <a:t>Authors: </a:t>
            </a:r>
          </a:p>
          <a:p>
            <a:r>
              <a:rPr lang="en-CA" dirty="0" err="1">
                <a:effectLst/>
              </a:rPr>
              <a:t>Ruibin</a:t>
            </a:r>
            <a:r>
              <a:rPr lang="en-CA" dirty="0">
                <a:effectLst/>
              </a:rPr>
              <a:t> Li, Xiang Ren, Xu Zhao, </a:t>
            </a:r>
            <a:r>
              <a:rPr lang="en-CA" dirty="0" err="1">
                <a:effectLst/>
              </a:rPr>
              <a:t>Siwei</a:t>
            </a:r>
            <a:r>
              <a:rPr lang="en-CA" dirty="0">
                <a:effectLst/>
              </a:rPr>
              <a:t> He, Michael Stumm, and Ding Yuan, </a:t>
            </a:r>
            <a:r>
              <a:rPr lang="en-CA" i="1" dirty="0">
                <a:effectLst/>
              </a:rPr>
              <a:t>University of Toronto</a:t>
            </a:r>
            <a:endParaRPr lang="en-CA" dirty="0">
              <a:effectLst/>
            </a:endParaRPr>
          </a:p>
          <a:p>
            <a:br>
              <a:rPr lang="en-CA" dirty="0"/>
            </a:br>
            <a:endParaRPr lang="en-US" dirty="0"/>
          </a:p>
        </p:txBody>
      </p:sp>
    </p:spTree>
    <p:extLst>
      <p:ext uri="{BB962C8B-B14F-4D97-AF65-F5344CB8AC3E}">
        <p14:creationId xmlns:p14="http://schemas.microsoft.com/office/powerpoint/2010/main" val="25696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Crash consistency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316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0DA9-C3EF-C34C-A3CB-57D391C609CF}"/>
              </a:ext>
            </a:extLst>
          </p:cNvPr>
          <p:cNvSpPr>
            <a:spLocks noGrp="1"/>
          </p:cNvSpPr>
          <p:nvPr>
            <p:ph type="title"/>
          </p:nvPr>
        </p:nvSpPr>
        <p:spPr/>
        <p:txBody>
          <a:bodyPr>
            <a:normAutofit/>
          </a:bodyPr>
          <a:lstStyle/>
          <a:p>
            <a:r>
              <a:rPr lang="en-US" dirty="0"/>
              <a:t>Which rules help ensure crash consistency? </a:t>
            </a:r>
            <a:endParaRPr lang="en-US" sz="2000" b="0" dirty="0">
              <a:solidFill>
                <a:schemeClr val="tx1"/>
              </a:solidFill>
            </a:endParaRPr>
          </a:p>
        </p:txBody>
      </p:sp>
      <p:sp>
        <p:nvSpPr>
          <p:cNvPr id="3" name="Content Placeholder 2">
            <a:extLst>
              <a:ext uri="{FF2B5EF4-FFF2-40B4-BE49-F238E27FC236}">
                <a16:creationId xmlns:a16="http://schemas.microsoft.com/office/drawing/2014/main" id="{1F1639A7-D014-A044-B256-C1A177731E56}"/>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Keep several copies of metadata</a:t>
            </a:r>
          </a:p>
          <a:p>
            <a:pPr marL="914400" lvl="1" indent="-457200">
              <a:buFont typeface="+mj-lt"/>
              <a:buAutoNum type="alphaUcPeriod"/>
            </a:pPr>
            <a:r>
              <a:rPr lang="en-US" dirty="0"/>
              <a:t>True</a:t>
            </a:r>
          </a:p>
          <a:p>
            <a:pPr marL="914400" lvl="1" indent="-457200">
              <a:buFont typeface="+mj-lt"/>
              <a:buAutoNum type="alphaUcPeriod"/>
            </a:pPr>
            <a:r>
              <a:rPr lang="en-US" dirty="0"/>
              <a:t>False</a:t>
            </a:r>
          </a:p>
          <a:p>
            <a:pPr marL="514350" indent="-514350">
              <a:buFont typeface="+mj-lt"/>
              <a:buAutoNum type="arabicPeriod"/>
            </a:pPr>
            <a:r>
              <a:rPr lang="en-US" dirty="0"/>
              <a:t>Persist bitmap to disk every time it is updated</a:t>
            </a:r>
          </a:p>
          <a:p>
            <a:pPr marL="914400" lvl="1" indent="-457200">
              <a:buFont typeface="+mj-lt"/>
              <a:buAutoNum type="alphaUcPeriod"/>
            </a:pPr>
            <a:r>
              <a:rPr lang="en-US" dirty="0"/>
              <a:t>True</a:t>
            </a:r>
          </a:p>
          <a:p>
            <a:pPr marL="914400" lvl="1" indent="-457200">
              <a:buFont typeface="+mj-lt"/>
              <a:buAutoNum type="alphaUcPeriod"/>
            </a:pPr>
            <a:r>
              <a:rPr lang="en-US" dirty="0"/>
              <a:t>False</a:t>
            </a:r>
          </a:p>
          <a:p>
            <a:pPr marL="514350" indent="-514350">
              <a:buFont typeface="+mj-lt"/>
              <a:buAutoNum type="arabicPeriod"/>
            </a:pPr>
            <a:r>
              <a:rPr lang="en-US" dirty="0"/>
              <a:t>Keep several copies of </a:t>
            </a:r>
            <a:r>
              <a:rPr lang="en-US" dirty="0" err="1"/>
              <a:t>inodes</a:t>
            </a:r>
            <a:endParaRPr lang="en-US" dirty="0"/>
          </a:p>
          <a:p>
            <a:pPr marL="914400" lvl="1" indent="-457200">
              <a:buFont typeface="+mj-lt"/>
              <a:buAutoNum type="alphaUcPeriod"/>
            </a:pPr>
            <a:r>
              <a:rPr lang="en-US" dirty="0"/>
              <a:t>True</a:t>
            </a:r>
          </a:p>
          <a:p>
            <a:pPr marL="914400" lvl="1" indent="-457200">
              <a:buFont typeface="+mj-lt"/>
              <a:buAutoNum type="alphaUcPeriod"/>
            </a:pPr>
            <a:r>
              <a:rPr lang="en-US" dirty="0"/>
              <a:t>False</a:t>
            </a:r>
          </a:p>
          <a:p>
            <a:pPr marL="514350" indent="-514350">
              <a:buFont typeface="+mj-lt"/>
              <a:buAutoNum type="arabicPeriod"/>
            </a:pPr>
            <a:r>
              <a:rPr lang="en-US" dirty="0"/>
              <a:t>Always write the data before you write the pointer to the data</a:t>
            </a:r>
          </a:p>
          <a:p>
            <a:pPr marL="914400" lvl="1" indent="-457200">
              <a:buFont typeface="+mj-lt"/>
              <a:buAutoNum type="alphaUcPeriod"/>
            </a:pPr>
            <a:r>
              <a:rPr lang="en-US" dirty="0"/>
              <a:t>True</a:t>
            </a:r>
          </a:p>
          <a:p>
            <a:pPr marL="914400" lvl="1" indent="-457200">
              <a:buFont typeface="+mj-lt"/>
              <a:buAutoNum type="alphaUcPeriod"/>
            </a:pPr>
            <a:r>
              <a:rPr lang="en-US" dirty="0"/>
              <a:t>False</a:t>
            </a:r>
          </a:p>
        </p:txBody>
      </p:sp>
      <p:pic>
        <p:nvPicPr>
          <p:cNvPr id="4" name="Picture 3">
            <a:extLst>
              <a:ext uri="{FF2B5EF4-FFF2-40B4-BE49-F238E27FC236}">
                <a16:creationId xmlns:a16="http://schemas.microsoft.com/office/drawing/2014/main" id="{854E835F-D096-3148-BB95-B9B540944B3F}"/>
              </a:ext>
            </a:extLst>
          </p:cNvPr>
          <p:cNvPicPr>
            <a:picLocks noChangeAspect="1"/>
          </p:cNvPicPr>
          <p:nvPr/>
        </p:nvPicPr>
        <p:blipFill>
          <a:blip r:embed="rId2"/>
          <a:stretch>
            <a:fillRect/>
          </a:stretch>
        </p:blipFill>
        <p:spPr>
          <a:xfrm>
            <a:off x="11260669" y="5926669"/>
            <a:ext cx="931331" cy="931331"/>
          </a:xfrm>
          <a:prstGeom prst="rect">
            <a:avLst/>
          </a:prstGeom>
        </p:spPr>
      </p:pic>
    </p:spTree>
    <p:extLst>
      <p:ext uri="{BB962C8B-B14F-4D97-AF65-F5344CB8AC3E}">
        <p14:creationId xmlns:p14="http://schemas.microsoft.com/office/powerpoint/2010/main" val="278271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500"/>
                                        <p:tgtEl>
                                          <p:spTgt spid="3">
                                            <p:txEl>
                                              <p:pRg st="9" end="9"/>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dissolve">
                                      <p:cBhvr>
                                        <p:cTn id="43" dur="500"/>
                                        <p:tgtEl>
                                          <p:spTgt spid="3">
                                            <p:txEl>
                                              <p:pRg st="10" end="10"/>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dissolv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043" y="380335"/>
            <a:ext cx="10515600" cy="1325563"/>
          </a:xfrm>
        </p:spPr>
        <p:txBody>
          <a:bodyPr/>
          <a:lstStyle/>
          <a:p>
            <a:r>
              <a:rPr lang="en-US" dirty="0"/>
              <a:t>File system corruption </a:t>
            </a:r>
          </a:p>
        </p:txBody>
      </p:sp>
      <p:sp>
        <p:nvSpPr>
          <p:cNvPr id="10" name="TextBox 9">
            <a:extLst>
              <a:ext uri="{FF2B5EF4-FFF2-40B4-BE49-F238E27FC236}">
                <a16:creationId xmlns:a16="http://schemas.microsoft.com/office/drawing/2014/main" id="{3E3596CA-918A-F347-A569-FE1A8BED90F3}"/>
              </a:ext>
            </a:extLst>
          </p:cNvPr>
          <p:cNvSpPr txBox="1"/>
          <p:nvPr/>
        </p:nvSpPr>
        <p:spPr>
          <a:xfrm>
            <a:off x="930043" y="1588189"/>
            <a:ext cx="8491952" cy="462755"/>
          </a:xfrm>
          <a:prstGeom prst="rect">
            <a:avLst/>
          </a:prstGeom>
          <a:noFill/>
        </p:spPr>
        <p:txBody>
          <a:bodyPr wrap="square" lIns="0" tIns="46800" rIns="0" rtlCol="0">
            <a:spAutoFit/>
          </a:bodyPr>
          <a:lstStyle/>
          <a:p>
            <a:r>
              <a:rPr lang="en-US" sz="2400" b="1" dirty="0">
                <a:latin typeface="Helvetica" charset="0"/>
                <a:ea typeface="Helvetica" charset="0"/>
                <a:cs typeface="Helvetica" charset="0"/>
              </a:rPr>
              <a:t>Take the </a:t>
            </a:r>
            <a:r>
              <a:rPr lang="en-US" sz="2400" b="1" dirty="0">
                <a:solidFill>
                  <a:srgbClr val="C00000"/>
                </a:solidFill>
                <a:latin typeface="Helvetica" charset="0"/>
                <a:ea typeface="Helvetica" charset="0"/>
                <a:cs typeface="Helvetica" charset="0"/>
              </a:rPr>
              <a:t>File system crash scenarios </a:t>
            </a:r>
            <a:r>
              <a:rPr lang="en-US" sz="2400" b="1" dirty="0">
                <a:latin typeface="Helvetica" charset="0"/>
                <a:ea typeface="Helvetica" charset="0"/>
                <a:cs typeface="Helvetica" charset="0"/>
              </a:rPr>
              <a:t>quiz on Canvas. </a:t>
            </a:r>
          </a:p>
        </p:txBody>
      </p:sp>
      <p:pic>
        <p:nvPicPr>
          <p:cNvPr id="11" name="Graphic 10" descr="Pencil">
            <a:extLst>
              <a:ext uri="{FF2B5EF4-FFF2-40B4-BE49-F238E27FC236}">
                <a16:creationId xmlns:a16="http://schemas.microsoft.com/office/drawing/2014/main" id="{BE15167C-1BCB-1743-B226-01216C37BB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61898" y="5783757"/>
            <a:ext cx="914400" cy="914400"/>
          </a:xfrm>
          <a:prstGeom prst="rect">
            <a:avLst/>
          </a:prstGeom>
        </p:spPr>
      </p:pic>
      <p:sp>
        <p:nvSpPr>
          <p:cNvPr id="12" name="TextBox 11">
            <a:extLst>
              <a:ext uri="{FF2B5EF4-FFF2-40B4-BE49-F238E27FC236}">
                <a16:creationId xmlns:a16="http://schemas.microsoft.com/office/drawing/2014/main" id="{38E226EF-0624-294E-B12E-98CBDDD1603E}"/>
              </a:ext>
            </a:extLst>
          </p:cNvPr>
          <p:cNvSpPr txBox="1"/>
          <p:nvPr/>
        </p:nvSpPr>
        <p:spPr>
          <a:xfrm>
            <a:off x="930043" y="2267421"/>
            <a:ext cx="686017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charset="0"/>
                <a:ea typeface="Helvetica" charset="0"/>
                <a:cs typeface="Helvetica" charset="0"/>
              </a:rPr>
              <a:t>You are not allowed to use the Internet or chat with classmates</a:t>
            </a:r>
          </a:p>
        </p:txBody>
      </p:sp>
    </p:spTree>
    <p:extLst>
      <p:ext uri="{BB962C8B-B14F-4D97-AF65-F5344CB8AC3E}">
        <p14:creationId xmlns:p14="http://schemas.microsoft.com/office/powerpoint/2010/main" val="4123320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129"/>
            <a:ext cx="10515600" cy="1325563"/>
          </a:xfrm>
        </p:spPr>
        <p:txBody>
          <a:bodyPr/>
          <a:lstStyle/>
          <a:p>
            <a:r>
              <a:rPr lang="en-US" dirty="0"/>
              <a:t>What crash scenarios could lead to these conditions?</a:t>
            </a:r>
          </a:p>
        </p:txBody>
      </p:sp>
      <p:sp>
        <p:nvSpPr>
          <p:cNvPr id="3" name="Content Placeholder 2"/>
          <p:cNvSpPr>
            <a:spLocks noGrp="1"/>
          </p:cNvSpPr>
          <p:nvPr>
            <p:ph idx="1"/>
          </p:nvPr>
        </p:nvSpPr>
        <p:spPr>
          <a:xfrm>
            <a:off x="838200" y="2248580"/>
            <a:ext cx="10515600" cy="3450091"/>
          </a:xfrm>
        </p:spPr>
        <p:txBody>
          <a:bodyPr/>
          <a:lstStyle/>
          <a:p>
            <a:r>
              <a:rPr lang="en-US" dirty="0"/>
              <a:t>Directory entries that don’t point to valid files </a:t>
            </a:r>
          </a:p>
          <a:p>
            <a:r>
              <a:rPr lang="en-US" dirty="0"/>
              <a:t>Files without directory entries </a:t>
            </a:r>
          </a:p>
          <a:p>
            <a:r>
              <a:rPr lang="en-US" dirty="0"/>
              <a:t>Files containing disk blocks to which they have not written data. </a:t>
            </a:r>
          </a:p>
          <a:p>
            <a:r>
              <a:rPr lang="en-US" dirty="0"/>
              <a:t>Files not containing disk blocks to which they have written data. </a:t>
            </a:r>
          </a:p>
          <a:p>
            <a:r>
              <a:rPr lang="en-US" dirty="0"/>
              <a:t>Disk blocks allocated but still in free list </a:t>
            </a:r>
          </a:p>
          <a:p>
            <a:r>
              <a:rPr lang="en-US" dirty="0"/>
              <a:t>Disk blocks unallocated but NOT in free list</a:t>
            </a:r>
          </a:p>
        </p:txBody>
      </p:sp>
    </p:spTree>
    <p:extLst>
      <p:ext uri="{BB962C8B-B14F-4D97-AF65-F5344CB8AC3E}">
        <p14:creationId xmlns:p14="http://schemas.microsoft.com/office/powerpoint/2010/main" val="1796635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BBD6-709E-CD41-B9F7-D885C68D2860}"/>
              </a:ext>
            </a:extLst>
          </p:cNvPr>
          <p:cNvSpPr>
            <a:spLocks noGrp="1"/>
          </p:cNvSpPr>
          <p:nvPr>
            <p:ph type="title"/>
          </p:nvPr>
        </p:nvSpPr>
        <p:spPr>
          <a:xfrm>
            <a:off x="838200" y="2766218"/>
            <a:ext cx="10515600" cy="1325563"/>
          </a:xfrm>
        </p:spPr>
        <p:txBody>
          <a:bodyPr/>
          <a:lstStyle/>
          <a:p>
            <a:r>
              <a:rPr lang="en-US" dirty="0"/>
              <a:t>Logging</a:t>
            </a:r>
          </a:p>
        </p:txBody>
      </p:sp>
    </p:spTree>
    <p:extLst>
      <p:ext uri="{BB962C8B-B14F-4D97-AF65-F5344CB8AC3E}">
        <p14:creationId xmlns:p14="http://schemas.microsoft.com/office/powerpoint/2010/main" val="159458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Which operations are considered especially slow on rotational disks, according to the video?</a:t>
            </a:r>
          </a:p>
        </p:txBody>
      </p:sp>
      <p:sp>
        <p:nvSpPr>
          <p:cNvPr id="3" name="Content Placeholder 2"/>
          <p:cNvSpPr>
            <a:spLocks noGrp="1"/>
          </p:cNvSpPr>
          <p:nvPr>
            <p:ph idx="1"/>
          </p:nvPr>
        </p:nvSpPr>
        <p:spPr>
          <a:xfrm>
            <a:off x="838200" y="1567543"/>
            <a:ext cx="4166937" cy="4609420"/>
          </a:xfrm>
          <a:ln>
            <a:solidFill>
              <a:schemeClr val="tx1"/>
            </a:solidFill>
          </a:ln>
        </p:spPr>
        <p:txBody>
          <a:bodyPr/>
          <a:lstStyle/>
          <a:p>
            <a:pPr marL="514350" indent="-514350">
              <a:buFont typeface="+mj-lt"/>
              <a:buAutoNum type="arabicPeriod"/>
            </a:pPr>
            <a:r>
              <a:rPr lang="en-US" dirty="0"/>
              <a:t>Memory-mapped I/O</a:t>
            </a:r>
          </a:p>
          <a:p>
            <a:pPr marL="514350" indent="-514350">
              <a:buFont typeface="+mj-lt"/>
              <a:buAutoNum type="arabicPeriod"/>
            </a:pPr>
            <a:r>
              <a:rPr lang="en-US" dirty="0"/>
              <a:t>Reading track headers</a:t>
            </a:r>
          </a:p>
          <a:p>
            <a:pPr marL="514350" indent="-514350">
              <a:buFont typeface="+mj-lt"/>
              <a:buAutoNum type="arabicPeriod"/>
            </a:pPr>
            <a:r>
              <a:rPr lang="en-US" dirty="0"/>
              <a:t>Seek</a:t>
            </a:r>
          </a:p>
          <a:p>
            <a:pPr marL="514350" indent="-514350">
              <a:buFont typeface="+mj-lt"/>
              <a:buAutoNum type="arabicPeriod"/>
            </a:pPr>
            <a:r>
              <a:rPr lang="en-US" dirty="0"/>
              <a:t>Sequential reads</a:t>
            </a:r>
          </a:p>
          <a:p>
            <a:pPr marL="0" indent="0">
              <a:buNone/>
            </a:pPr>
            <a:endParaRPr lang="en-US" dirty="0"/>
          </a:p>
        </p:txBody>
      </p:sp>
      <p:pic>
        <p:nvPicPr>
          <p:cNvPr id="4" name="Picture 3"/>
          <p:cNvPicPr>
            <a:picLocks noChangeAspect="1"/>
          </p:cNvPicPr>
          <p:nvPr/>
        </p:nvPicPr>
        <p:blipFill>
          <a:blip r:embed="rId2"/>
          <a:stretch>
            <a:fillRect/>
          </a:stretch>
        </p:blipFill>
        <p:spPr>
          <a:xfrm>
            <a:off x="11260669" y="5926669"/>
            <a:ext cx="931331" cy="931331"/>
          </a:xfrm>
          <a:prstGeom prst="rect">
            <a:avLst/>
          </a:prstGeom>
        </p:spPr>
      </p:pic>
      <p:sp>
        <p:nvSpPr>
          <p:cNvPr id="5" name="Content Placeholder 2"/>
          <p:cNvSpPr txBox="1">
            <a:spLocks/>
          </p:cNvSpPr>
          <p:nvPr/>
        </p:nvSpPr>
        <p:spPr>
          <a:xfrm>
            <a:off x="6049434" y="1567543"/>
            <a:ext cx="3557337" cy="4609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C00000"/>
              </a:buClr>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lphaUcPeriod"/>
            </a:pPr>
            <a:r>
              <a:rPr lang="en-US" dirty="0"/>
              <a:t>All of the above</a:t>
            </a:r>
          </a:p>
          <a:p>
            <a:pPr marL="514350" indent="-514350">
              <a:buFont typeface="+mj-lt"/>
              <a:buAutoNum type="alphaUcPeriod"/>
            </a:pPr>
            <a:r>
              <a:rPr lang="en-US" dirty="0"/>
              <a:t>2 and 3</a:t>
            </a:r>
          </a:p>
          <a:p>
            <a:pPr marL="514350" indent="-514350">
              <a:buFont typeface="+mj-lt"/>
              <a:buAutoNum type="alphaUcPeriod"/>
            </a:pPr>
            <a:r>
              <a:rPr lang="en-US" dirty="0"/>
              <a:t>4 and 4</a:t>
            </a:r>
          </a:p>
          <a:p>
            <a:pPr marL="514350" indent="-514350">
              <a:buFont typeface="+mj-lt"/>
              <a:buAutoNum type="alphaUcPeriod"/>
            </a:pPr>
            <a:r>
              <a:rPr lang="en-US" dirty="0"/>
              <a:t>3</a:t>
            </a:r>
          </a:p>
          <a:p>
            <a:pPr marL="514350" indent="-514350">
              <a:buFont typeface="+mj-lt"/>
              <a:buAutoNum type="alphaUcPeriod"/>
            </a:pPr>
            <a:r>
              <a:rPr lang="en-US" dirty="0"/>
              <a:t>1</a:t>
            </a:r>
          </a:p>
        </p:txBody>
      </p:sp>
    </p:spTree>
    <p:extLst>
      <p:ext uri="{BB962C8B-B14F-4D97-AF65-F5344CB8AC3E}">
        <p14:creationId xmlns:p14="http://schemas.microsoft.com/office/powerpoint/2010/main" val="388788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A54B-0491-364E-BA94-CF00C01215ED}"/>
              </a:ext>
            </a:extLst>
          </p:cNvPr>
          <p:cNvSpPr>
            <a:spLocks noGrp="1"/>
          </p:cNvSpPr>
          <p:nvPr>
            <p:ph type="title"/>
          </p:nvPr>
        </p:nvSpPr>
        <p:spPr/>
        <p:txBody>
          <a:bodyPr/>
          <a:lstStyle/>
          <a:p>
            <a:r>
              <a:rPr lang="en-US" dirty="0"/>
              <a:t>Where is logging used?</a:t>
            </a:r>
          </a:p>
        </p:txBody>
      </p:sp>
      <p:sp>
        <p:nvSpPr>
          <p:cNvPr id="3" name="Content Placeholder 2">
            <a:extLst>
              <a:ext uri="{FF2B5EF4-FFF2-40B4-BE49-F238E27FC236}">
                <a16:creationId xmlns:a16="http://schemas.microsoft.com/office/drawing/2014/main" id="{E1A5BF0D-F68D-F742-A2F6-BFE340E5A477}"/>
              </a:ext>
            </a:extLst>
          </p:cNvPr>
          <p:cNvSpPr>
            <a:spLocks noGrp="1"/>
          </p:cNvSpPr>
          <p:nvPr>
            <p:ph idx="1"/>
          </p:nvPr>
        </p:nvSpPr>
        <p:spPr/>
        <p:txBody>
          <a:bodyPr>
            <a:normAutofit fontScale="92500" lnSpcReduction="20000"/>
          </a:bodyPr>
          <a:lstStyle/>
          <a:p>
            <a:r>
              <a:rPr lang="en-US" dirty="0"/>
              <a:t>According to the videos, which file systems used logging?</a:t>
            </a:r>
          </a:p>
          <a:p>
            <a:pPr marL="514350" indent="-514350">
              <a:buFont typeface="+mj-lt"/>
              <a:buAutoNum type="arabicPeriod"/>
            </a:pPr>
            <a:r>
              <a:rPr lang="en-US" sz="2000" dirty="0"/>
              <a:t>All modern file systems</a:t>
            </a:r>
          </a:p>
          <a:p>
            <a:pPr marL="514350" indent="-514350">
              <a:buFont typeface="+mj-lt"/>
              <a:buAutoNum type="arabicPeriod"/>
            </a:pPr>
            <a:r>
              <a:rPr lang="en-US" sz="2000" dirty="0"/>
              <a:t>Ext4</a:t>
            </a:r>
          </a:p>
          <a:p>
            <a:pPr marL="514350" indent="-514350">
              <a:buFont typeface="+mj-lt"/>
              <a:buAutoNum type="arabicPeriod"/>
            </a:pPr>
            <a:r>
              <a:rPr lang="en-US" sz="2000" dirty="0"/>
              <a:t>Journaling file systems</a:t>
            </a:r>
          </a:p>
          <a:p>
            <a:pPr marL="514350" indent="-514350">
              <a:buFont typeface="+mj-lt"/>
              <a:buAutoNum type="arabicPeriod"/>
            </a:pPr>
            <a:r>
              <a:rPr lang="en-US" sz="2000" dirty="0"/>
              <a:t>LFS</a:t>
            </a:r>
          </a:p>
          <a:p>
            <a:pPr marL="514350" indent="-514350">
              <a:buFont typeface="+mj-lt"/>
              <a:buAutoNum type="arabicPeriod"/>
            </a:pPr>
            <a:r>
              <a:rPr lang="en-US" sz="2000" dirty="0"/>
              <a:t>FFS</a:t>
            </a:r>
          </a:p>
          <a:p>
            <a:pPr marL="514350" indent="-514350">
              <a:buFont typeface="+mj-lt"/>
              <a:buAutoNum type="arabicPeriod"/>
            </a:pPr>
            <a:endParaRPr lang="en-US" sz="2000" dirty="0"/>
          </a:p>
          <a:p>
            <a:pPr marL="514350" indent="-514350">
              <a:buFont typeface="+mj-lt"/>
              <a:buAutoNum type="alphaUcPeriod"/>
            </a:pPr>
            <a:r>
              <a:rPr lang="en-US" dirty="0"/>
              <a:t>All of the above</a:t>
            </a:r>
          </a:p>
          <a:p>
            <a:pPr marL="514350" indent="-514350">
              <a:buFont typeface="+mj-lt"/>
              <a:buAutoNum type="alphaUcPeriod"/>
            </a:pPr>
            <a:r>
              <a:rPr lang="en-US" dirty="0"/>
              <a:t>5</a:t>
            </a:r>
          </a:p>
          <a:p>
            <a:pPr marL="514350" indent="-514350">
              <a:buFont typeface="+mj-lt"/>
              <a:buAutoNum type="alphaUcPeriod"/>
            </a:pPr>
            <a:r>
              <a:rPr lang="en-US" dirty="0"/>
              <a:t>3 and 4</a:t>
            </a:r>
          </a:p>
          <a:p>
            <a:pPr marL="514350" indent="-514350">
              <a:buFont typeface="+mj-lt"/>
              <a:buAutoNum type="alphaUcPeriod"/>
            </a:pPr>
            <a:r>
              <a:rPr lang="en-US" dirty="0"/>
              <a:t>2 and 3</a:t>
            </a:r>
          </a:p>
          <a:p>
            <a:pPr marL="514350" indent="-514350">
              <a:buFont typeface="+mj-lt"/>
              <a:buAutoNum type="alphaUcPeriod"/>
            </a:pPr>
            <a:r>
              <a:rPr lang="en-US" dirty="0"/>
              <a:t>None of the above</a:t>
            </a:r>
          </a:p>
        </p:txBody>
      </p:sp>
      <p:pic>
        <p:nvPicPr>
          <p:cNvPr id="4" name="Picture 3">
            <a:extLst>
              <a:ext uri="{FF2B5EF4-FFF2-40B4-BE49-F238E27FC236}">
                <a16:creationId xmlns:a16="http://schemas.microsoft.com/office/drawing/2014/main" id="{A048BF3C-36B4-BF42-9136-278A7CD4DB44}"/>
              </a:ext>
            </a:extLst>
          </p:cNvPr>
          <p:cNvPicPr>
            <a:picLocks noChangeAspect="1"/>
          </p:cNvPicPr>
          <p:nvPr/>
        </p:nvPicPr>
        <p:blipFill>
          <a:blip r:embed="rId2"/>
          <a:stretch>
            <a:fillRect/>
          </a:stretch>
        </p:blipFill>
        <p:spPr>
          <a:xfrm>
            <a:off x="11260669" y="5926669"/>
            <a:ext cx="931331" cy="931331"/>
          </a:xfrm>
          <a:prstGeom prst="rect">
            <a:avLst/>
          </a:prstGeom>
        </p:spPr>
      </p:pic>
    </p:spTree>
    <p:extLst>
      <p:ext uri="{BB962C8B-B14F-4D97-AF65-F5344CB8AC3E}">
        <p14:creationId xmlns:p14="http://schemas.microsoft.com/office/powerpoint/2010/main" val="2659163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key rule in of write-ahead logging? </a:t>
            </a:r>
          </a:p>
        </p:txBody>
      </p:sp>
      <p:pic>
        <p:nvPicPr>
          <p:cNvPr id="4" name="Picture 3"/>
          <p:cNvPicPr>
            <a:picLocks noChangeAspect="1"/>
          </p:cNvPicPr>
          <p:nvPr/>
        </p:nvPicPr>
        <p:blipFill>
          <a:blip r:embed="rId3"/>
          <a:stretch>
            <a:fillRect/>
          </a:stretch>
        </p:blipFill>
        <p:spPr>
          <a:xfrm>
            <a:off x="11260669" y="5926669"/>
            <a:ext cx="931331" cy="931331"/>
          </a:xfrm>
          <a:prstGeom prst="rect">
            <a:avLst/>
          </a:prstGeom>
        </p:spPr>
      </p:pic>
      <p:sp>
        <p:nvSpPr>
          <p:cNvPr id="5" name="Content Placeholder 2"/>
          <p:cNvSpPr txBox="1">
            <a:spLocks/>
          </p:cNvSpPr>
          <p:nvPr/>
        </p:nvSpPr>
        <p:spPr>
          <a:xfrm>
            <a:off x="838200" y="1782914"/>
            <a:ext cx="9942095" cy="4609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C00000"/>
              </a:buClr>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C00000"/>
              </a:buClr>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C00000"/>
              </a:buClr>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lphaUcPeriod"/>
            </a:pPr>
            <a:r>
              <a:rPr lang="en-US" dirty="0"/>
              <a:t>It ensures correct ordering of writes to disk (e.g. upon file creation you write the </a:t>
            </a:r>
            <a:r>
              <a:rPr lang="en-US" dirty="0" err="1"/>
              <a:t>inode</a:t>
            </a:r>
            <a:r>
              <a:rPr lang="en-US" dirty="0"/>
              <a:t> first and then directory entry).</a:t>
            </a:r>
            <a:endParaRPr lang="en-US" baseline="30000" dirty="0"/>
          </a:p>
          <a:p>
            <a:pPr marL="514350" indent="-514350">
              <a:buFont typeface="+mj-lt"/>
              <a:buAutoNum type="alphaUcPeriod"/>
            </a:pPr>
            <a:r>
              <a:rPr lang="en-US" dirty="0"/>
              <a:t>It ensures that you keep track of dependencies in memory and then respect those dependencies when you write blocks.</a:t>
            </a:r>
            <a:endParaRPr lang="en-US" baseline="30000" dirty="0"/>
          </a:p>
          <a:p>
            <a:pPr marL="514350" indent="-514350">
              <a:buFont typeface="+mj-lt"/>
              <a:buAutoNum type="alphaUcPeriod"/>
            </a:pPr>
            <a:r>
              <a:rPr lang="en-US" dirty="0"/>
              <a:t>It ensures that the metadata is written before the data.</a:t>
            </a:r>
          </a:p>
          <a:p>
            <a:pPr marL="514350" indent="-514350">
              <a:buFont typeface="+mj-lt"/>
              <a:buAutoNum type="alphaUcPeriod"/>
            </a:pPr>
            <a:r>
              <a:rPr lang="en-US" dirty="0"/>
              <a:t>It ensures that the log entry is written to disk before any corresponding data or metadata.</a:t>
            </a:r>
            <a:endParaRPr lang="en-US" baseline="30000" dirty="0"/>
          </a:p>
          <a:p>
            <a:pPr marL="514350" indent="-514350">
              <a:buFont typeface="+mj-lt"/>
              <a:buAutoNum type="alphaUcPeriod"/>
            </a:pPr>
            <a:endParaRPr lang="en-US" dirty="0"/>
          </a:p>
        </p:txBody>
      </p:sp>
    </p:spTree>
    <p:extLst>
      <p:ext uri="{BB962C8B-B14F-4D97-AF65-F5344CB8AC3E}">
        <p14:creationId xmlns:p14="http://schemas.microsoft.com/office/powerpoint/2010/main" val="119320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vs Sequential Access</a:t>
            </a:r>
          </a:p>
        </p:txBody>
      </p:sp>
      <p:grpSp>
        <p:nvGrpSpPr>
          <p:cNvPr id="6" name="Group 5"/>
          <p:cNvGrpSpPr/>
          <p:nvPr/>
        </p:nvGrpSpPr>
        <p:grpSpPr>
          <a:xfrm>
            <a:off x="478255" y="1485406"/>
            <a:ext cx="10427369" cy="1647658"/>
            <a:chOff x="478255" y="1485406"/>
            <a:chExt cx="10427369" cy="1647658"/>
          </a:xfrm>
        </p:grpSpPr>
        <p:pic>
          <p:nvPicPr>
            <p:cNvPr id="4" name="Picture 3"/>
            <p:cNvPicPr>
              <a:picLocks noChangeAspect="1"/>
            </p:cNvPicPr>
            <p:nvPr/>
          </p:nvPicPr>
          <p:blipFill>
            <a:blip r:embed="rId2"/>
            <a:stretch>
              <a:fillRect/>
            </a:stretch>
          </p:blipFill>
          <p:spPr>
            <a:xfrm>
              <a:off x="580524" y="1485406"/>
              <a:ext cx="10325100" cy="1308100"/>
            </a:xfrm>
            <a:prstGeom prst="rect">
              <a:avLst/>
            </a:prstGeom>
          </p:spPr>
        </p:pic>
        <p:pic>
          <p:nvPicPr>
            <p:cNvPr id="5" name="Picture 4"/>
            <p:cNvPicPr>
              <a:picLocks noChangeAspect="1"/>
            </p:cNvPicPr>
            <p:nvPr/>
          </p:nvPicPr>
          <p:blipFill>
            <a:blip r:embed="rId3"/>
            <a:stretch>
              <a:fillRect/>
            </a:stretch>
          </p:blipFill>
          <p:spPr>
            <a:xfrm>
              <a:off x="478255" y="2777464"/>
              <a:ext cx="10363200" cy="355600"/>
            </a:xfrm>
            <a:prstGeom prst="rect">
              <a:avLst/>
            </a:prstGeom>
          </p:spPr>
        </p:pic>
      </p:grpSp>
      <p:sp>
        <p:nvSpPr>
          <p:cNvPr id="7" name="TextBox 6"/>
          <p:cNvSpPr txBox="1"/>
          <p:nvPr/>
        </p:nvSpPr>
        <p:spPr>
          <a:xfrm>
            <a:off x="6191715" y="4119069"/>
            <a:ext cx="4505361" cy="1201419"/>
          </a:xfrm>
          <a:prstGeom prst="rect">
            <a:avLst/>
          </a:prstGeom>
          <a:noFill/>
        </p:spPr>
        <p:txBody>
          <a:bodyPr wrap="square" lIns="0" tIns="46800" rIns="0" rtlCol="0">
            <a:spAutoFit/>
          </a:bodyPr>
          <a:lstStyle/>
          <a:p>
            <a:pPr algn="ctr"/>
            <a:r>
              <a:rPr lang="en-US" sz="3600" b="1" dirty="0">
                <a:solidFill>
                  <a:srgbClr val="C00000"/>
                </a:solidFill>
                <a:latin typeface="Helvetica" charset="0"/>
                <a:ea typeface="Helvetica" charset="0"/>
                <a:cs typeface="Helvetica" charset="0"/>
              </a:rPr>
              <a:t>100 times HIGHER throughput!</a:t>
            </a:r>
          </a:p>
        </p:txBody>
      </p:sp>
      <p:cxnSp>
        <p:nvCxnSpPr>
          <p:cNvPr id="9" name="Straight Arrow Connector 8"/>
          <p:cNvCxnSpPr>
            <a:cxnSpLocks/>
            <a:stCxn id="7" idx="0"/>
          </p:cNvCxnSpPr>
          <p:nvPr/>
        </p:nvCxnSpPr>
        <p:spPr>
          <a:xfrm flipV="1">
            <a:off x="8444396" y="3039414"/>
            <a:ext cx="1137486" cy="107965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93608" y="6044337"/>
            <a:ext cx="4505361" cy="524311"/>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Source: OSTEP, Ch.44, Fig. </a:t>
            </a:r>
            <a:r>
              <a:rPr lang="en-US" sz="1400">
                <a:latin typeface="Helvetica" charset="0"/>
                <a:ea typeface="Helvetica" charset="0"/>
                <a:cs typeface="Helvetica" charset="0"/>
              </a:rPr>
              <a:t>44.4</a:t>
            </a:r>
            <a:br>
              <a:rPr lang="en-US" sz="1400" dirty="0">
                <a:latin typeface="Helvetica" charset="0"/>
                <a:ea typeface="Helvetica" charset="0"/>
                <a:cs typeface="Helvetica" charset="0"/>
              </a:rPr>
            </a:br>
            <a:r>
              <a:rPr lang="en-US" sz="1400" dirty="0">
                <a:latin typeface="Helvetica" charset="0"/>
                <a:ea typeface="Helvetica" charset="0"/>
                <a:cs typeface="Helvetica" charset="0"/>
              </a:rPr>
              <a:t>http://</a:t>
            </a:r>
            <a:r>
              <a:rPr lang="en-US" sz="1400" dirty="0" err="1">
                <a:latin typeface="Helvetica" charset="0"/>
                <a:ea typeface="Helvetica" charset="0"/>
                <a:cs typeface="Helvetica" charset="0"/>
              </a:rPr>
              <a:t>pages.cs.wisc.edu</a:t>
            </a:r>
            <a:r>
              <a:rPr lang="en-US" sz="1400" dirty="0">
                <a:latin typeface="Helvetica" charset="0"/>
                <a:ea typeface="Helvetica" charset="0"/>
                <a:cs typeface="Helvetica" charset="0"/>
              </a:rPr>
              <a:t>/~</a:t>
            </a:r>
            <a:r>
              <a:rPr lang="en-US" sz="1400" dirty="0" err="1">
                <a:latin typeface="Helvetica" charset="0"/>
                <a:ea typeface="Helvetica" charset="0"/>
                <a:cs typeface="Helvetica" charset="0"/>
              </a:rPr>
              <a:t>remzi</a:t>
            </a:r>
            <a:r>
              <a:rPr lang="en-US" sz="1400" dirty="0">
                <a:latin typeface="Helvetica" charset="0"/>
                <a:ea typeface="Helvetica" charset="0"/>
                <a:cs typeface="Helvetica" charset="0"/>
              </a:rPr>
              <a:t>/OSTEP/file-</a:t>
            </a:r>
            <a:r>
              <a:rPr lang="en-US" sz="1400" dirty="0" err="1">
                <a:latin typeface="Helvetica" charset="0"/>
                <a:ea typeface="Helvetica" charset="0"/>
                <a:cs typeface="Helvetica" charset="0"/>
              </a:rPr>
              <a:t>ssd.pdf</a:t>
            </a:r>
            <a:endParaRPr lang="en-US" sz="1400" dirty="0">
              <a:latin typeface="Helvetica" charset="0"/>
              <a:ea typeface="Helvetica" charset="0"/>
              <a:cs typeface="Helvetica" charset="0"/>
            </a:endParaRPr>
          </a:p>
        </p:txBody>
      </p:sp>
    </p:spTree>
    <p:extLst>
      <p:ext uri="{BB962C8B-B14F-4D97-AF65-F5344CB8AC3E}">
        <p14:creationId xmlns:p14="http://schemas.microsoft.com/office/powerpoint/2010/main" val="214633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common way to number sectors in a rotational disk?</a:t>
            </a:r>
          </a:p>
        </p:txBody>
      </p:sp>
      <p:pic>
        <p:nvPicPr>
          <p:cNvPr id="4" name="Picture 3"/>
          <p:cNvPicPr>
            <a:picLocks noChangeAspect="1"/>
          </p:cNvPicPr>
          <p:nvPr/>
        </p:nvPicPr>
        <p:blipFill>
          <a:blip r:embed="rId3"/>
          <a:stretch>
            <a:fillRect/>
          </a:stretch>
        </p:blipFill>
        <p:spPr>
          <a:xfrm>
            <a:off x="11260669" y="5926669"/>
            <a:ext cx="931331" cy="931331"/>
          </a:xfrm>
          <a:prstGeom prst="rect">
            <a:avLst/>
          </a:prstGeom>
        </p:spPr>
      </p:pic>
      <p:sp>
        <p:nvSpPr>
          <p:cNvPr id="46" name="Left Brace 45"/>
          <p:cNvSpPr/>
          <p:nvPr/>
        </p:nvSpPr>
        <p:spPr>
          <a:xfrm>
            <a:off x="829496" y="1821715"/>
            <a:ext cx="347113" cy="13151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rot="16200000">
            <a:off x="76098" y="2392999"/>
            <a:ext cx="1370885" cy="308867"/>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PLATTER</a:t>
            </a:r>
          </a:p>
        </p:txBody>
      </p:sp>
      <p:grpSp>
        <p:nvGrpSpPr>
          <p:cNvPr id="148" name="Group 147"/>
          <p:cNvGrpSpPr/>
          <p:nvPr/>
        </p:nvGrpSpPr>
        <p:grpSpPr>
          <a:xfrm>
            <a:off x="1079811" y="1821715"/>
            <a:ext cx="2257926" cy="2623113"/>
            <a:chOff x="1004840" y="1686668"/>
            <a:chExt cx="2257926" cy="2623113"/>
          </a:xfrm>
        </p:grpSpPr>
        <p:grpSp>
          <p:nvGrpSpPr>
            <p:cNvPr id="43" name="Group 42"/>
            <p:cNvGrpSpPr/>
            <p:nvPr/>
          </p:nvGrpSpPr>
          <p:grpSpPr>
            <a:xfrm>
              <a:off x="1004840" y="2104859"/>
              <a:ext cx="2257926" cy="850231"/>
              <a:chOff x="4429829" y="2585025"/>
              <a:chExt cx="2257926" cy="850231"/>
            </a:xfrm>
          </p:grpSpPr>
          <p:sp>
            <p:nvSpPr>
              <p:cNvPr id="37" name="Oval 36"/>
              <p:cNvSpPr/>
              <p:nvPr/>
            </p:nvSpPr>
            <p:spPr>
              <a:xfrm>
                <a:off x="4429829" y="2585025"/>
                <a:ext cx="2257926" cy="85023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p:cNvSpPr>
              <p:nvPr/>
            </p:nvSpPr>
            <p:spPr>
              <a:xfrm>
                <a:off x="4575408" y="2670046"/>
                <a:ext cx="1986975" cy="68018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p:cNvSpPr>
              <p:nvPr/>
            </p:nvSpPr>
            <p:spPr>
              <a:xfrm>
                <a:off x="4754389" y="2787637"/>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58792" y="2585025"/>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9829" y="3010141"/>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004840" y="1686668"/>
              <a:ext cx="2257926" cy="850231"/>
              <a:chOff x="838200" y="1760942"/>
              <a:chExt cx="2257926" cy="850231"/>
            </a:xfrm>
          </p:grpSpPr>
          <p:grpSp>
            <p:nvGrpSpPr>
              <p:cNvPr id="26" name="Group 25"/>
              <p:cNvGrpSpPr/>
              <p:nvPr/>
            </p:nvGrpSpPr>
            <p:grpSpPr>
              <a:xfrm>
                <a:off x="838200" y="1760942"/>
                <a:ext cx="2257926" cy="850231"/>
                <a:chOff x="838200" y="1812759"/>
                <a:chExt cx="2257926" cy="850231"/>
              </a:xfrm>
            </p:grpSpPr>
            <p:sp>
              <p:nvSpPr>
                <p:cNvPr id="28" name="Oval 27"/>
                <p:cNvSpPr/>
                <p:nvPr/>
              </p:nvSpPr>
              <p:spPr>
                <a:xfrm>
                  <a:off x="838200" y="1812759"/>
                  <a:ext cx="2257926" cy="850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30" idx="1"/>
                  <a:endCxn id="30" idx="5"/>
                </p:cNvCxnSpPr>
                <p:nvPr/>
              </p:nvCxnSpPr>
              <p:spPr>
                <a:xfrm>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30" idx="2"/>
                  <a:endCxn id="30" idx="6"/>
                </p:cNvCxnSpPr>
                <p:nvPr/>
              </p:nvCxnSpPr>
              <p:spPr>
                <a:xfrm>
                  <a:off x="838200" y="2237875"/>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0" idx="0"/>
                  <a:endCxn id="30" idx="4"/>
                </p:cNvCxnSpPr>
                <p:nvPr/>
              </p:nvCxnSpPr>
              <p:spPr>
                <a:xfrm>
                  <a:off x="1967163" y="1812759"/>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0" idx="7"/>
                  <a:endCxn id="30" idx="3"/>
                </p:cNvCxnSpPr>
                <p:nvPr/>
              </p:nvCxnSpPr>
              <p:spPr>
                <a:xfrm flipH="1">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a:spLocks/>
                </p:cNvSpPr>
                <p:nvPr/>
              </p:nvSpPr>
              <p:spPr>
                <a:xfrm>
                  <a:off x="983779" y="1897780"/>
                  <a:ext cx="1986975" cy="680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a:spLocks/>
              </p:cNvSpPr>
              <p:nvPr/>
            </p:nvSpPr>
            <p:spPr>
              <a:xfrm>
                <a:off x="1162760" y="1963554"/>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1004840" y="3459550"/>
              <a:ext cx="2257926" cy="850231"/>
              <a:chOff x="4429829" y="2585025"/>
              <a:chExt cx="2257926" cy="850231"/>
            </a:xfrm>
          </p:grpSpPr>
          <p:sp>
            <p:nvSpPr>
              <p:cNvPr id="49" name="Oval 48"/>
              <p:cNvSpPr/>
              <p:nvPr/>
            </p:nvSpPr>
            <p:spPr>
              <a:xfrm>
                <a:off x="4429829" y="2585025"/>
                <a:ext cx="2257926" cy="85023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p:cNvSpPr>
              <p:nvPr/>
            </p:nvSpPr>
            <p:spPr>
              <a:xfrm>
                <a:off x="4575408" y="2670046"/>
                <a:ext cx="1986975" cy="68018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p:cNvSpPr>
              <p:nvPr/>
            </p:nvSpPr>
            <p:spPr>
              <a:xfrm>
                <a:off x="4754389" y="2787637"/>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58792" y="2585025"/>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29829" y="3010141"/>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004840" y="3041359"/>
              <a:ext cx="2257926" cy="850231"/>
              <a:chOff x="838200" y="1760942"/>
              <a:chExt cx="2257926" cy="850231"/>
            </a:xfrm>
          </p:grpSpPr>
          <p:grpSp>
            <p:nvGrpSpPr>
              <p:cNvPr id="57" name="Group 56"/>
              <p:cNvGrpSpPr/>
              <p:nvPr/>
            </p:nvGrpSpPr>
            <p:grpSpPr>
              <a:xfrm>
                <a:off x="838200" y="1760942"/>
                <a:ext cx="2257926" cy="850231"/>
                <a:chOff x="838200" y="1812759"/>
                <a:chExt cx="2257926" cy="850231"/>
              </a:xfrm>
            </p:grpSpPr>
            <p:sp>
              <p:nvSpPr>
                <p:cNvPr id="59" name="Oval 58"/>
                <p:cNvSpPr/>
                <p:nvPr/>
              </p:nvSpPr>
              <p:spPr>
                <a:xfrm>
                  <a:off x="838200" y="1812759"/>
                  <a:ext cx="2257926" cy="850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38200" y="2237875"/>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67163" y="1812759"/>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a:spLocks/>
                </p:cNvSpPr>
                <p:nvPr/>
              </p:nvSpPr>
              <p:spPr>
                <a:xfrm>
                  <a:off x="983779" y="1897780"/>
                  <a:ext cx="1986975" cy="680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a:spLocks/>
              </p:cNvSpPr>
              <p:nvPr/>
            </p:nvSpPr>
            <p:spPr>
              <a:xfrm>
                <a:off x="1162760" y="1963554"/>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Left Brace 66"/>
          <p:cNvSpPr/>
          <p:nvPr/>
        </p:nvSpPr>
        <p:spPr>
          <a:xfrm>
            <a:off x="419265" y="1836571"/>
            <a:ext cx="356875" cy="261840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rot="16200000">
            <a:off x="-420611" y="2528355"/>
            <a:ext cx="1370885" cy="308867"/>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DISK</a:t>
            </a:r>
          </a:p>
        </p:txBody>
      </p:sp>
      <p:grpSp>
        <p:nvGrpSpPr>
          <p:cNvPr id="196" name="Group 195"/>
          <p:cNvGrpSpPr/>
          <p:nvPr/>
        </p:nvGrpSpPr>
        <p:grpSpPr>
          <a:xfrm>
            <a:off x="1043103" y="1617275"/>
            <a:ext cx="2325813" cy="1184180"/>
            <a:chOff x="968132" y="1482228"/>
            <a:chExt cx="2325813" cy="1184180"/>
          </a:xfrm>
        </p:grpSpPr>
        <p:sp>
          <p:nvSpPr>
            <p:cNvPr id="66" name="TextBox 65"/>
            <p:cNvSpPr txBox="1"/>
            <p:nvPr/>
          </p:nvSpPr>
          <p:spPr>
            <a:xfrm>
              <a:off x="968132" y="1632531"/>
              <a:ext cx="568836"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a:t>
              </a:r>
              <a:endParaRPr lang="en-US" sz="1400" b="1" dirty="0">
                <a:solidFill>
                  <a:srgbClr val="FF0000"/>
                </a:solidFill>
                <a:latin typeface="Helvetica" charset="0"/>
                <a:ea typeface="Helvetica" charset="0"/>
                <a:cs typeface="Helvetica" charset="0"/>
              </a:endParaRPr>
            </a:p>
          </p:txBody>
        </p:sp>
        <p:sp>
          <p:nvSpPr>
            <p:cNvPr id="71" name="TextBox 70"/>
            <p:cNvSpPr txBox="1"/>
            <p:nvPr/>
          </p:nvSpPr>
          <p:spPr>
            <a:xfrm>
              <a:off x="1639300" y="1492331"/>
              <a:ext cx="368969"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2</a:t>
              </a:r>
            </a:p>
          </p:txBody>
        </p:sp>
        <p:sp>
          <p:nvSpPr>
            <p:cNvPr id="72" name="TextBox 71"/>
            <p:cNvSpPr txBox="1"/>
            <p:nvPr/>
          </p:nvSpPr>
          <p:spPr>
            <a:xfrm>
              <a:off x="2924976" y="1659120"/>
              <a:ext cx="368969"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4</a:t>
              </a:r>
            </a:p>
          </p:txBody>
        </p:sp>
        <p:pic>
          <p:nvPicPr>
            <p:cNvPr id="74" name="Picture 73"/>
            <p:cNvPicPr>
              <a:picLocks noChangeAspect="1"/>
            </p:cNvPicPr>
            <p:nvPr/>
          </p:nvPicPr>
          <p:blipFill>
            <a:blip r:embed="rId4"/>
            <a:stretch>
              <a:fillRect/>
            </a:stretch>
          </p:blipFill>
          <p:spPr>
            <a:xfrm>
              <a:off x="2274477" y="1482228"/>
              <a:ext cx="381000" cy="461818"/>
            </a:xfrm>
            <a:prstGeom prst="rect">
              <a:avLst/>
            </a:prstGeom>
          </p:spPr>
        </p:pic>
        <p:sp>
          <p:nvSpPr>
            <p:cNvPr id="76" name="TextBox 75"/>
            <p:cNvSpPr txBox="1"/>
            <p:nvPr/>
          </p:nvSpPr>
          <p:spPr>
            <a:xfrm>
              <a:off x="2881213" y="2068174"/>
              <a:ext cx="392686" cy="373904"/>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5</a:t>
              </a:r>
            </a:p>
          </p:txBody>
        </p:sp>
        <p:sp>
          <p:nvSpPr>
            <p:cNvPr id="77" name="TextBox 76"/>
            <p:cNvSpPr txBox="1"/>
            <p:nvPr/>
          </p:nvSpPr>
          <p:spPr>
            <a:xfrm>
              <a:off x="2255224" y="2286162"/>
              <a:ext cx="409073"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6</a:t>
              </a:r>
            </a:p>
          </p:txBody>
        </p:sp>
        <p:sp>
          <p:nvSpPr>
            <p:cNvPr id="78" name="TextBox 77"/>
            <p:cNvSpPr txBox="1"/>
            <p:nvPr/>
          </p:nvSpPr>
          <p:spPr>
            <a:xfrm>
              <a:off x="1602957" y="2295986"/>
              <a:ext cx="465221" cy="370422"/>
            </a:xfrm>
            <a:prstGeom prst="rect">
              <a:avLst/>
            </a:prstGeom>
            <a:noFill/>
          </p:spPr>
          <p:txBody>
            <a:bodyPr wrap="square" lIns="0" tIns="46800" rIns="0" rtlCol="0">
              <a:spAutoFit/>
            </a:bodyPr>
            <a:lstStyle/>
            <a:p>
              <a:pPr algn="ctr"/>
              <a:r>
                <a:rPr lang="en-US" b="1">
                  <a:solidFill>
                    <a:srgbClr val="FF0000"/>
                  </a:solidFill>
                  <a:latin typeface="Helvetica" charset="0"/>
                  <a:ea typeface="Helvetica" charset="0"/>
                  <a:cs typeface="Helvetica" charset="0"/>
                </a:rPr>
                <a:t>7</a:t>
              </a:r>
              <a:endParaRPr lang="en-US" b="1" dirty="0">
                <a:solidFill>
                  <a:srgbClr val="FF0000"/>
                </a:solidFill>
                <a:latin typeface="Helvetica" charset="0"/>
                <a:ea typeface="Helvetica" charset="0"/>
                <a:cs typeface="Helvetica" charset="0"/>
              </a:endParaRPr>
            </a:p>
          </p:txBody>
        </p:sp>
        <p:sp>
          <p:nvSpPr>
            <p:cNvPr id="79" name="TextBox 78"/>
            <p:cNvSpPr txBox="1"/>
            <p:nvPr/>
          </p:nvSpPr>
          <p:spPr>
            <a:xfrm>
              <a:off x="1045340" y="2089945"/>
              <a:ext cx="505327"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8</a:t>
              </a:r>
            </a:p>
          </p:txBody>
        </p:sp>
      </p:grpSp>
      <p:grpSp>
        <p:nvGrpSpPr>
          <p:cNvPr id="197" name="Group 196"/>
          <p:cNvGrpSpPr/>
          <p:nvPr/>
        </p:nvGrpSpPr>
        <p:grpSpPr>
          <a:xfrm>
            <a:off x="963981" y="2350713"/>
            <a:ext cx="2558843" cy="872591"/>
            <a:chOff x="889010" y="2215666"/>
            <a:chExt cx="2558843" cy="872591"/>
          </a:xfrm>
        </p:grpSpPr>
        <p:sp>
          <p:nvSpPr>
            <p:cNvPr id="184" name="TextBox 183"/>
            <p:cNvSpPr txBox="1"/>
            <p:nvPr/>
          </p:nvSpPr>
          <p:spPr>
            <a:xfrm>
              <a:off x="889010" y="2224920"/>
              <a:ext cx="425116"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9</a:t>
              </a:r>
            </a:p>
          </p:txBody>
        </p:sp>
        <p:sp>
          <p:nvSpPr>
            <p:cNvPr id="186" name="TextBox 185"/>
            <p:cNvSpPr txBox="1"/>
            <p:nvPr/>
          </p:nvSpPr>
          <p:spPr>
            <a:xfrm>
              <a:off x="924421" y="2526828"/>
              <a:ext cx="473242"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16</a:t>
              </a:r>
            </a:p>
          </p:txBody>
        </p:sp>
        <p:sp>
          <p:nvSpPr>
            <p:cNvPr id="188" name="TextBox 187"/>
            <p:cNvSpPr txBox="1"/>
            <p:nvPr/>
          </p:nvSpPr>
          <p:spPr>
            <a:xfrm>
              <a:off x="2966590" y="2215666"/>
              <a:ext cx="481263"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12</a:t>
              </a:r>
            </a:p>
          </p:txBody>
        </p:sp>
        <p:sp>
          <p:nvSpPr>
            <p:cNvPr id="189" name="TextBox 188"/>
            <p:cNvSpPr txBox="1"/>
            <p:nvPr/>
          </p:nvSpPr>
          <p:spPr>
            <a:xfrm>
              <a:off x="2885435" y="2514330"/>
              <a:ext cx="497305"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13</a:t>
              </a:r>
            </a:p>
          </p:txBody>
        </p:sp>
        <p:sp>
          <p:nvSpPr>
            <p:cNvPr id="190" name="TextBox 189"/>
            <p:cNvSpPr txBox="1"/>
            <p:nvPr/>
          </p:nvSpPr>
          <p:spPr>
            <a:xfrm>
              <a:off x="2302135" y="2706842"/>
              <a:ext cx="475788" cy="374007"/>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14</a:t>
              </a:r>
            </a:p>
          </p:txBody>
        </p:sp>
        <p:sp>
          <p:nvSpPr>
            <p:cNvPr id="191" name="TextBox 190"/>
            <p:cNvSpPr txBox="1"/>
            <p:nvPr/>
          </p:nvSpPr>
          <p:spPr>
            <a:xfrm>
              <a:off x="1488032" y="2709201"/>
              <a:ext cx="458252" cy="379056"/>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15</a:t>
              </a:r>
            </a:p>
          </p:txBody>
        </p:sp>
      </p:grpSp>
      <p:grpSp>
        <p:nvGrpSpPr>
          <p:cNvPr id="218" name="Group 217"/>
          <p:cNvGrpSpPr/>
          <p:nvPr/>
        </p:nvGrpSpPr>
        <p:grpSpPr>
          <a:xfrm>
            <a:off x="957024" y="3000531"/>
            <a:ext cx="2558843" cy="1602606"/>
            <a:chOff x="5308611" y="1307120"/>
            <a:chExt cx="2558843" cy="1602606"/>
          </a:xfrm>
        </p:grpSpPr>
        <p:sp>
          <p:nvSpPr>
            <p:cNvPr id="185" name="TextBox 184"/>
            <p:cNvSpPr txBox="1"/>
            <p:nvPr/>
          </p:nvSpPr>
          <p:spPr>
            <a:xfrm>
              <a:off x="6255168" y="1307120"/>
              <a:ext cx="1187116" cy="370422"/>
            </a:xfrm>
            <a:prstGeom prst="rect">
              <a:avLst/>
            </a:prstGeom>
            <a:noFill/>
          </p:spPr>
          <p:txBody>
            <a:bodyPr wrap="square" lIns="0" tIns="46800" rIns="0" rtlCol="0">
              <a:spAutoFit/>
            </a:bodyPr>
            <a:lstStyle/>
            <a:p>
              <a:pPr algn="ctr"/>
              <a:r>
                <a:rPr lang="en-US" b="1">
                  <a:solidFill>
                    <a:srgbClr val="FF0000"/>
                  </a:solidFill>
                  <a:latin typeface="Helvetica" charset="0"/>
                  <a:ea typeface="Helvetica" charset="0"/>
                  <a:cs typeface="Helvetica" charset="0"/>
                </a:rPr>
                <a:t>19</a:t>
              </a:r>
              <a:endParaRPr lang="en-US" b="1" dirty="0">
                <a:solidFill>
                  <a:srgbClr val="FF0000"/>
                </a:solidFill>
                <a:latin typeface="Helvetica" charset="0"/>
                <a:ea typeface="Helvetica" charset="0"/>
                <a:cs typeface="Helvetica" charset="0"/>
              </a:endParaRPr>
            </a:p>
          </p:txBody>
        </p:sp>
        <p:grpSp>
          <p:nvGrpSpPr>
            <p:cNvPr id="217" name="Group 216"/>
            <p:cNvGrpSpPr/>
            <p:nvPr/>
          </p:nvGrpSpPr>
          <p:grpSpPr>
            <a:xfrm>
              <a:off x="5308611" y="1313800"/>
              <a:ext cx="2558843" cy="1595926"/>
              <a:chOff x="5308611" y="1313800"/>
              <a:chExt cx="2558843" cy="1595926"/>
            </a:xfrm>
          </p:grpSpPr>
          <p:grpSp>
            <p:nvGrpSpPr>
              <p:cNvPr id="201" name="Group 200"/>
              <p:cNvGrpSpPr/>
              <p:nvPr/>
            </p:nvGrpSpPr>
            <p:grpSpPr>
              <a:xfrm>
                <a:off x="5387733" y="1313800"/>
                <a:ext cx="2325813" cy="1174077"/>
                <a:chOff x="968132" y="1492331"/>
                <a:chExt cx="2325813" cy="1174077"/>
              </a:xfrm>
            </p:grpSpPr>
            <p:sp>
              <p:nvSpPr>
                <p:cNvPr id="202" name="TextBox 201"/>
                <p:cNvSpPr txBox="1"/>
                <p:nvPr/>
              </p:nvSpPr>
              <p:spPr>
                <a:xfrm>
                  <a:off x="968132" y="1632531"/>
                  <a:ext cx="568836"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17</a:t>
                  </a:r>
                  <a:endParaRPr lang="en-US" sz="1400" b="1" dirty="0">
                    <a:solidFill>
                      <a:srgbClr val="FF0000"/>
                    </a:solidFill>
                    <a:latin typeface="Helvetica" charset="0"/>
                    <a:ea typeface="Helvetica" charset="0"/>
                    <a:cs typeface="Helvetica" charset="0"/>
                  </a:endParaRPr>
                </a:p>
              </p:txBody>
            </p:sp>
            <p:sp>
              <p:nvSpPr>
                <p:cNvPr id="203" name="TextBox 202"/>
                <p:cNvSpPr txBox="1"/>
                <p:nvPr/>
              </p:nvSpPr>
              <p:spPr>
                <a:xfrm>
                  <a:off x="1639300" y="1492331"/>
                  <a:ext cx="368969"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18</a:t>
                  </a:r>
                </a:p>
              </p:txBody>
            </p:sp>
            <p:sp>
              <p:nvSpPr>
                <p:cNvPr id="204" name="TextBox 203"/>
                <p:cNvSpPr txBox="1"/>
                <p:nvPr/>
              </p:nvSpPr>
              <p:spPr>
                <a:xfrm>
                  <a:off x="2924976" y="1659120"/>
                  <a:ext cx="368969"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20</a:t>
                  </a:r>
                </a:p>
              </p:txBody>
            </p:sp>
            <p:sp>
              <p:nvSpPr>
                <p:cNvPr id="206" name="TextBox 205"/>
                <p:cNvSpPr txBox="1"/>
                <p:nvPr/>
              </p:nvSpPr>
              <p:spPr>
                <a:xfrm>
                  <a:off x="2881213" y="2068174"/>
                  <a:ext cx="392686" cy="373904"/>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21</a:t>
                  </a:r>
                </a:p>
              </p:txBody>
            </p:sp>
            <p:sp>
              <p:nvSpPr>
                <p:cNvPr id="207" name="TextBox 206"/>
                <p:cNvSpPr txBox="1"/>
                <p:nvPr/>
              </p:nvSpPr>
              <p:spPr>
                <a:xfrm>
                  <a:off x="2255224" y="2286162"/>
                  <a:ext cx="409073"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22</a:t>
                  </a:r>
                </a:p>
              </p:txBody>
            </p:sp>
            <p:sp>
              <p:nvSpPr>
                <p:cNvPr id="208" name="TextBox 207"/>
                <p:cNvSpPr txBox="1"/>
                <p:nvPr/>
              </p:nvSpPr>
              <p:spPr>
                <a:xfrm>
                  <a:off x="1602957" y="2295986"/>
                  <a:ext cx="465221"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23</a:t>
                  </a:r>
                </a:p>
              </p:txBody>
            </p:sp>
            <p:sp>
              <p:nvSpPr>
                <p:cNvPr id="209" name="TextBox 208"/>
                <p:cNvSpPr txBox="1"/>
                <p:nvPr/>
              </p:nvSpPr>
              <p:spPr>
                <a:xfrm>
                  <a:off x="1045340" y="2089945"/>
                  <a:ext cx="505327"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24</a:t>
                  </a:r>
                </a:p>
              </p:txBody>
            </p:sp>
          </p:grpSp>
          <p:grpSp>
            <p:nvGrpSpPr>
              <p:cNvPr id="210" name="Group 209"/>
              <p:cNvGrpSpPr/>
              <p:nvPr/>
            </p:nvGrpSpPr>
            <p:grpSpPr>
              <a:xfrm>
                <a:off x="5308611" y="2037135"/>
                <a:ext cx="2558843" cy="872591"/>
                <a:chOff x="889010" y="2215666"/>
                <a:chExt cx="2558843" cy="872591"/>
              </a:xfrm>
            </p:grpSpPr>
            <p:sp>
              <p:nvSpPr>
                <p:cNvPr id="211" name="TextBox 210"/>
                <p:cNvSpPr txBox="1"/>
                <p:nvPr/>
              </p:nvSpPr>
              <p:spPr>
                <a:xfrm>
                  <a:off x="889010" y="2224920"/>
                  <a:ext cx="425116"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25</a:t>
                  </a:r>
                </a:p>
              </p:txBody>
            </p:sp>
            <p:sp>
              <p:nvSpPr>
                <p:cNvPr id="212" name="TextBox 211"/>
                <p:cNvSpPr txBox="1"/>
                <p:nvPr/>
              </p:nvSpPr>
              <p:spPr>
                <a:xfrm>
                  <a:off x="924421" y="2526828"/>
                  <a:ext cx="473242"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32</a:t>
                  </a:r>
                </a:p>
              </p:txBody>
            </p:sp>
            <p:sp>
              <p:nvSpPr>
                <p:cNvPr id="213" name="TextBox 212"/>
                <p:cNvSpPr txBox="1"/>
                <p:nvPr/>
              </p:nvSpPr>
              <p:spPr>
                <a:xfrm>
                  <a:off x="2966590" y="2215666"/>
                  <a:ext cx="481263" cy="370422"/>
                </a:xfrm>
                <a:prstGeom prst="rect">
                  <a:avLst/>
                </a:prstGeom>
                <a:noFill/>
              </p:spPr>
              <p:txBody>
                <a:bodyPr wrap="square" lIns="0" tIns="46800" rIns="0" rtlCol="0">
                  <a:spAutoFit/>
                </a:bodyPr>
                <a:lstStyle/>
                <a:p>
                  <a:pPr algn="ctr"/>
                  <a:r>
                    <a:rPr lang="en-US" b="1">
                      <a:solidFill>
                        <a:srgbClr val="FF0000"/>
                      </a:solidFill>
                      <a:latin typeface="Helvetica" charset="0"/>
                      <a:ea typeface="Helvetica" charset="0"/>
                      <a:cs typeface="Helvetica" charset="0"/>
                    </a:rPr>
                    <a:t>28</a:t>
                  </a:r>
                  <a:endParaRPr lang="en-US" b="1" dirty="0">
                    <a:solidFill>
                      <a:srgbClr val="FF0000"/>
                    </a:solidFill>
                    <a:latin typeface="Helvetica" charset="0"/>
                    <a:ea typeface="Helvetica" charset="0"/>
                    <a:cs typeface="Helvetica" charset="0"/>
                  </a:endParaRPr>
                </a:p>
              </p:txBody>
            </p:sp>
            <p:sp>
              <p:nvSpPr>
                <p:cNvPr id="214" name="TextBox 213"/>
                <p:cNvSpPr txBox="1"/>
                <p:nvPr/>
              </p:nvSpPr>
              <p:spPr>
                <a:xfrm>
                  <a:off x="2885435" y="2514330"/>
                  <a:ext cx="497305"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29</a:t>
                  </a:r>
                </a:p>
              </p:txBody>
            </p:sp>
            <p:sp>
              <p:nvSpPr>
                <p:cNvPr id="215" name="TextBox 214"/>
                <p:cNvSpPr txBox="1"/>
                <p:nvPr/>
              </p:nvSpPr>
              <p:spPr>
                <a:xfrm>
                  <a:off x="2302135" y="2706842"/>
                  <a:ext cx="475788" cy="374007"/>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30</a:t>
                  </a:r>
                </a:p>
              </p:txBody>
            </p:sp>
            <p:sp>
              <p:nvSpPr>
                <p:cNvPr id="216" name="TextBox 215"/>
                <p:cNvSpPr txBox="1"/>
                <p:nvPr/>
              </p:nvSpPr>
              <p:spPr>
                <a:xfrm>
                  <a:off x="1488032" y="2709201"/>
                  <a:ext cx="458252" cy="379056"/>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31</a:t>
                  </a:r>
                </a:p>
              </p:txBody>
            </p:sp>
          </p:grpSp>
        </p:grpSp>
      </p:grpSp>
      <p:grpSp>
        <p:nvGrpSpPr>
          <p:cNvPr id="374" name="Group 373"/>
          <p:cNvGrpSpPr/>
          <p:nvPr/>
        </p:nvGrpSpPr>
        <p:grpSpPr>
          <a:xfrm>
            <a:off x="4779082" y="1836981"/>
            <a:ext cx="2257926" cy="2623113"/>
            <a:chOff x="8507672" y="1638509"/>
            <a:chExt cx="2257926" cy="2623113"/>
          </a:xfrm>
        </p:grpSpPr>
        <p:grpSp>
          <p:nvGrpSpPr>
            <p:cNvPr id="300" name="Group 299"/>
            <p:cNvGrpSpPr/>
            <p:nvPr/>
          </p:nvGrpSpPr>
          <p:grpSpPr>
            <a:xfrm>
              <a:off x="8507672" y="2056700"/>
              <a:ext cx="2257926" cy="850231"/>
              <a:chOff x="4429829" y="2585025"/>
              <a:chExt cx="2257926" cy="850231"/>
            </a:xfrm>
          </p:grpSpPr>
          <p:sp>
            <p:nvSpPr>
              <p:cNvPr id="327" name="Oval 326"/>
              <p:cNvSpPr/>
              <p:nvPr/>
            </p:nvSpPr>
            <p:spPr>
              <a:xfrm>
                <a:off x="4429829" y="2585025"/>
                <a:ext cx="2257926" cy="85023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a:spLocks/>
              </p:cNvSpPr>
              <p:nvPr/>
            </p:nvSpPr>
            <p:spPr>
              <a:xfrm>
                <a:off x="4575408" y="2670046"/>
                <a:ext cx="1986975" cy="68018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a:spLocks/>
              </p:cNvSpPr>
              <p:nvPr/>
            </p:nvSpPr>
            <p:spPr>
              <a:xfrm>
                <a:off x="4754389" y="2787637"/>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0" name="Straight Connector 329"/>
              <p:cNvCxnSpPr/>
              <p:nvPr/>
            </p:nvCxnSpPr>
            <p:spPr>
              <a:xfrm>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5558792" y="2585025"/>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4429829" y="3010141"/>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1" name="Group 300"/>
            <p:cNvGrpSpPr/>
            <p:nvPr/>
          </p:nvGrpSpPr>
          <p:grpSpPr>
            <a:xfrm>
              <a:off x="8507672" y="1638509"/>
              <a:ext cx="2257926" cy="850231"/>
              <a:chOff x="838200" y="1760942"/>
              <a:chExt cx="2257926" cy="850231"/>
            </a:xfrm>
          </p:grpSpPr>
          <p:grpSp>
            <p:nvGrpSpPr>
              <p:cNvPr id="319" name="Group 318"/>
              <p:cNvGrpSpPr/>
              <p:nvPr/>
            </p:nvGrpSpPr>
            <p:grpSpPr>
              <a:xfrm>
                <a:off x="838200" y="1760942"/>
                <a:ext cx="2257926" cy="850231"/>
                <a:chOff x="838200" y="1812759"/>
                <a:chExt cx="2257926" cy="850231"/>
              </a:xfrm>
            </p:grpSpPr>
            <p:sp>
              <p:nvSpPr>
                <p:cNvPr id="321" name="Oval 320"/>
                <p:cNvSpPr/>
                <p:nvPr/>
              </p:nvSpPr>
              <p:spPr>
                <a:xfrm>
                  <a:off x="838200" y="1812759"/>
                  <a:ext cx="2257926" cy="850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2" name="Straight Connector 321"/>
                <p:cNvCxnSpPr/>
                <p:nvPr/>
              </p:nvCxnSpPr>
              <p:spPr>
                <a:xfrm>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838200" y="2237875"/>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967163" y="1812759"/>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H="1">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Oval 325"/>
                <p:cNvSpPr>
                  <a:spLocks/>
                </p:cNvSpPr>
                <p:nvPr/>
              </p:nvSpPr>
              <p:spPr>
                <a:xfrm>
                  <a:off x="983779" y="1897780"/>
                  <a:ext cx="1986975" cy="680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0" name="Oval 319"/>
              <p:cNvSpPr>
                <a:spLocks/>
              </p:cNvSpPr>
              <p:nvPr/>
            </p:nvSpPr>
            <p:spPr>
              <a:xfrm>
                <a:off x="1162760" y="1963554"/>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8507672" y="3411391"/>
              <a:ext cx="2257926" cy="850231"/>
              <a:chOff x="4429829" y="2585025"/>
              <a:chExt cx="2257926" cy="850231"/>
            </a:xfrm>
          </p:grpSpPr>
          <p:sp>
            <p:nvSpPr>
              <p:cNvPr id="312" name="Oval 311"/>
              <p:cNvSpPr/>
              <p:nvPr/>
            </p:nvSpPr>
            <p:spPr>
              <a:xfrm>
                <a:off x="4429829" y="2585025"/>
                <a:ext cx="2257926" cy="85023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a:spLocks/>
              </p:cNvSpPr>
              <p:nvPr/>
            </p:nvSpPr>
            <p:spPr>
              <a:xfrm>
                <a:off x="4575408" y="2670046"/>
                <a:ext cx="1986975" cy="68018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a:spLocks/>
              </p:cNvSpPr>
              <p:nvPr/>
            </p:nvSpPr>
            <p:spPr>
              <a:xfrm>
                <a:off x="4754389" y="2787637"/>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p:cNvCxnSpPr/>
              <p:nvPr/>
            </p:nvCxnSpPr>
            <p:spPr>
              <a:xfrm>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5558792" y="2585025"/>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4429829" y="3010141"/>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 name="Group 302"/>
            <p:cNvGrpSpPr/>
            <p:nvPr/>
          </p:nvGrpSpPr>
          <p:grpSpPr>
            <a:xfrm>
              <a:off x="8507672" y="2993200"/>
              <a:ext cx="2257926" cy="850231"/>
              <a:chOff x="838200" y="1760942"/>
              <a:chExt cx="2257926" cy="850231"/>
            </a:xfrm>
          </p:grpSpPr>
          <p:grpSp>
            <p:nvGrpSpPr>
              <p:cNvPr id="304" name="Group 303"/>
              <p:cNvGrpSpPr/>
              <p:nvPr/>
            </p:nvGrpSpPr>
            <p:grpSpPr>
              <a:xfrm>
                <a:off x="838200" y="1760942"/>
                <a:ext cx="2257926" cy="850231"/>
                <a:chOff x="838200" y="1812759"/>
                <a:chExt cx="2257926" cy="850231"/>
              </a:xfrm>
            </p:grpSpPr>
            <p:sp>
              <p:nvSpPr>
                <p:cNvPr id="306" name="Oval 305"/>
                <p:cNvSpPr/>
                <p:nvPr/>
              </p:nvSpPr>
              <p:spPr>
                <a:xfrm>
                  <a:off x="838200" y="1812759"/>
                  <a:ext cx="2257926" cy="850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p:cNvCxnSpPr/>
                <p:nvPr/>
              </p:nvCxnSpPr>
              <p:spPr>
                <a:xfrm>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838200" y="2237875"/>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1967163" y="1812759"/>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H="1">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Oval 310"/>
                <p:cNvSpPr>
                  <a:spLocks/>
                </p:cNvSpPr>
                <p:nvPr/>
              </p:nvSpPr>
              <p:spPr>
                <a:xfrm>
                  <a:off x="983779" y="1897780"/>
                  <a:ext cx="1986975" cy="680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5" name="Oval 304"/>
              <p:cNvSpPr>
                <a:spLocks/>
              </p:cNvSpPr>
              <p:nvPr/>
            </p:nvSpPr>
            <p:spPr>
              <a:xfrm>
                <a:off x="1162760" y="1963554"/>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334"/>
          <p:cNvGrpSpPr/>
          <p:nvPr/>
        </p:nvGrpSpPr>
        <p:grpSpPr>
          <a:xfrm>
            <a:off x="4699010" y="1642072"/>
            <a:ext cx="2325813" cy="1184180"/>
            <a:chOff x="968132" y="1482228"/>
            <a:chExt cx="2325813" cy="1184180"/>
          </a:xfrm>
        </p:grpSpPr>
        <p:sp>
          <p:nvSpPr>
            <p:cNvPr id="361" name="TextBox 360"/>
            <p:cNvSpPr txBox="1"/>
            <p:nvPr/>
          </p:nvSpPr>
          <p:spPr>
            <a:xfrm>
              <a:off x="968132" y="1632531"/>
              <a:ext cx="568836"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a:t>
              </a:r>
              <a:endParaRPr lang="en-US" sz="1400" b="1" dirty="0">
                <a:solidFill>
                  <a:srgbClr val="FF0000"/>
                </a:solidFill>
                <a:latin typeface="Helvetica" charset="0"/>
                <a:ea typeface="Helvetica" charset="0"/>
                <a:cs typeface="Helvetica" charset="0"/>
              </a:endParaRPr>
            </a:p>
          </p:txBody>
        </p:sp>
        <p:sp>
          <p:nvSpPr>
            <p:cNvPr id="362" name="TextBox 361"/>
            <p:cNvSpPr txBox="1"/>
            <p:nvPr/>
          </p:nvSpPr>
          <p:spPr>
            <a:xfrm>
              <a:off x="1639300" y="1492331"/>
              <a:ext cx="368969"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2</a:t>
              </a:r>
            </a:p>
          </p:txBody>
        </p:sp>
        <p:sp>
          <p:nvSpPr>
            <p:cNvPr id="363" name="TextBox 362"/>
            <p:cNvSpPr txBox="1"/>
            <p:nvPr/>
          </p:nvSpPr>
          <p:spPr>
            <a:xfrm>
              <a:off x="2924976" y="1659120"/>
              <a:ext cx="368969"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4</a:t>
              </a:r>
            </a:p>
          </p:txBody>
        </p:sp>
        <p:pic>
          <p:nvPicPr>
            <p:cNvPr id="364" name="Picture 363"/>
            <p:cNvPicPr>
              <a:picLocks noChangeAspect="1"/>
            </p:cNvPicPr>
            <p:nvPr/>
          </p:nvPicPr>
          <p:blipFill>
            <a:blip r:embed="rId4"/>
            <a:stretch>
              <a:fillRect/>
            </a:stretch>
          </p:blipFill>
          <p:spPr>
            <a:xfrm>
              <a:off x="2274477" y="1482228"/>
              <a:ext cx="381000" cy="461818"/>
            </a:xfrm>
            <a:prstGeom prst="rect">
              <a:avLst/>
            </a:prstGeom>
          </p:spPr>
        </p:pic>
        <p:sp>
          <p:nvSpPr>
            <p:cNvPr id="365" name="TextBox 364"/>
            <p:cNvSpPr txBox="1"/>
            <p:nvPr/>
          </p:nvSpPr>
          <p:spPr>
            <a:xfrm>
              <a:off x="2881213" y="2068174"/>
              <a:ext cx="392686" cy="373904"/>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5</a:t>
              </a:r>
            </a:p>
          </p:txBody>
        </p:sp>
        <p:sp>
          <p:nvSpPr>
            <p:cNvPr id="366" name="TextBox 365"/>
            <p:cNvSpPr txBox="1"/>
            <p:nvPr/>
          </p:nvSpPr>
          <p:spPr>
            <a:xfrm>
              <a:off x="2255224" y="2286162"/>
              <a:ext cx="409073"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6</a:t>
              </a:r>
            </a:p>
          </p:txBody>
        </p:sp>
        <p:sp>
          <p:nvSpPr>
            <p:cNvPr id="367" name="TextBox 366"/>
            <p:cNvSpPr txBox="1"/>
            <p:nvPr/>
          </p:nvSpPr>
          <p:spPr>
            <a:xfrm>
              <a:off x="1602957" y="2295986"/>
              <a:ext cx="465221" cy="370422"/>
            </a:xfrm>
            <a:prstGeom prst="rect">
              <a:avLst/>
            </a:prstGeom>
            <a:noFill/>
          </p:spPr>
          <p:txBody>
            <a:bodyPr wrap="square" lIns="0" tIns="46800" rIns="0" rtlCol="0">
              <a:spAutoFit/>
            </a:bodyPr>
            <a:lstStyle/>
            <a:p>
              <a:pPr algn="ctr"/>
              <a:r>
                <a:rPr lang="en-US" b="1">
                  <a:solidFill>
                    <a:srgbClr val="FF0000"/>
                  </a:solidFill>
                  <a:latin typeface="Helvetica" charset="0"/>
                  <a:ea typeface="Helvetica" charset="0"/>
                  <a:cs typeface="Helvetica" charset="0"/>
                </a:rPr>
                <a:t>7</a:t>
              </a:r>
              <a:endParaRPr lang="en-US" b="1" dirty="0">
                <a:solidFill>
                  <a:srgbClr val="FF0000"/>
                </a:solidFill>
                <a:latin typeface="Helvetica" charset="0"/>
                <a:ea typeface="Helvetica" charset="0"/>
                <a:cs typeface="Helvetica" charset="0"/>
              </a:endParaRPr>
            </a:p>
          </p:txBody>
        </p:sp>
        <p:sp>
          <p:nvSpPr>
            <p:cNvPr id="368" name="TextBox 367"/>
            <p:cNvSpPr txBox="1"/>
            <p:nvPr/>
          </p:nvSpPr>
          <p:spPr>
            <a:xfrm>
              <a:off x="1045340" y="2089945"/>
              <a:ext cx="505327"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8</a:t>
              </a:r>
            </a:p>
          </p:txBody>
        </p:sp>
      </p:grpSp>
      <p:grpSp>
        <p:nvGrpSpPr>
          <p:cNvPr id="380" name="Group 379"/>
          <p:cNvGrpSpPr/>
          <p:nvPr/>
        </p:nvGrpSpPr>
        <p:grpSpPr>
          <a:xfrm>
            <a:off x="4954590" y="1786590"/>
            <a:ext cx="2031590" cy="921643"/>
            <a:chOff x="8683180" y="1588118"/>
            <a:chExt cx="2031590" cy="921643"/>
          </a:xfrm>
        </p:grpSpPr>
        <p:sp>
          <p:nvSpPr>
            <p:cNvPr id="373" name="TextBox 372"/>
            <p:cNvSpPr txBox="1"/>
            <p:nvPr/>
          </p:nvSpPr>
          <p:spPr>
            <a:xfrm>
              <a:off x="10209495" y="1785424"/>
              <a:ext cx="505275"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12</a:t>
              </a:r>
            </a:p>
          </p:txBody>
        </p:sp>
        <p:grpSp>
          <p:nvGrpSpPr>
            <p:cNvPr id="379" name="Group 378"/>
            <p:cNvGrpSpPr/>
            <p:nvPr/>
          </p:nvGrpSpPr>
          <p:grpSpPr>
            <a:xfrm>
              <a:off x="8683180" y="1588118"/>
              <a:ext cx="1812628" cy="921643"/>
              <a:chOff x="8699222" y="1588118"/>
              <a:chExt cx="1812628" cy="921643"/>
            </a:xfrm>
          </p:grpSpPr>
          <p:sp>
            <p:nvSpPr>
              <p:cNvPr id="370" name="TextBox 369"/>
              <p:cNvSpPr txBox="1"/>
              <p:nvPr/>
            </p:nvSpPr>
            <p:spPr>
              <a:xfrm>
                <a:off x="8699222" y="1690344"/>
                <a:ext cx="342732"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9 </a:t>
                </a:r>
              </a:p>
            </p:txBody>
          </p:sp>
          <p:sp>
            <p:nvSpPr>
              <p:cNvPr id="371" name="TextBox 370"/>
              <p:cNvSpPr txBox="1"/>
              <p:nvPr/>
            </p:nvSpPr>
            <p:spPr>
              <a:xfrm>
                <a:off x="9164386" y="1588118"/>
                <a:ext cx="554983"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10</a:t>
                </a:r>
              </a:p>
            </p:txBody>
          </p:sp>
          <p:sp>
            <p:nvSpPr>
              <p:cNvPr id="372" name="TextBox 371"/>
              <p:cNvSpPr txBox="1"/>
              <p:nvPr/>
            </p:nvSpPr>
            <p:spPr>
              <a:xfrm>
                <a:off x="9821410" y="1588912"/>
                <a:ext cx="505175"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11</a:t>
                </a:r>
              </a:p>
            </p:txBody>
          </p:sp>
          <p:sp>
            <p:nvSpPr>
              <p:cNvPr id="375" name="TextBox 374"/>
              <p:cNvSpPr txBox="1"/>
              <p:nvPr/>
            </p:nvSpPr>
            <p:spPr>
              <a:xfrm>
                <a:off x="10024720" y="2000713"/>
                <a:ext cx="487130"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13</a:t>
                </a:r>
              </a:p>
            </p:txBody>
          </p:sp>
          <p:sp>
            <p:nvSpPr>
              <p:cNvPr id="376" name="TextBox 375"/>
              <p:cNvSpPr txBox="1"/>
              <p:nvPr/>
            </p:nvSpPr>
            <p:spPr>
              <a:xfrm>
                <a:off x="9489156" y="2139339"/>
                <a:ext cx="503333"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14</a:t>
                </a:r>
              </a:p>
            </p:txBody>
          </p:sp>
          <p:sp>
            <p:nvSpPr>
              <p:cNvPr id="377" name="TextBox 376"/>
              <p:cNvSpPr txBox="1"/>
              <p:nvPr/>
            </p:nvSpPr>
            <p:spPr>
              <a:xfrm>
                <a:off x="9053422" y="2114944"/>
                <a:ext cx="319982"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15</a:t>
                </a:r>
              </a:p>
            </p:txBody>
          </p:sp>
          <p:sp>
            <p:nvSpPr>
              <p:cNvPr id="378" name="TextBox 377"/>
              <p:cNvSpPr txBox="1"/>
              <p:nvPr/>
            </p:nvSpPr>
            <p:spPr>
              <a:xfrm>
                <a:off x="8756929" y="1977231"/>
                <a:ext cx="340895" cy="370422"/>
              </a:xfrm>
              <a:prstGeom prst="rect">
                <a:avLst/>
              </a:prstGeom>
              <a:noFill/>
            </p:spPr>
            <p:txBody>
              <a:bodyPr wrap="square" lIns="0" tIns="46800" rIns="0" rtlCol="0">
                <a:spAutoFit/>
              </a:bodyPr>
              <a:lstStyle/>
              <a:p>
                <a:pPr algn="ctr"/>
                <a:r>
                  <a:rPr lang="en-US" b="1">
                    <a:solidFill>
                      <a:srgbClr val="FF0000"/>
                    </a:solidFill>
                    <a:latin typeface="Helvetica" charset="0"/>
                    <a:ea typeface="Helvetica" charset="0"/>
                    <a:cs typeface="Helvetica" charset="0"/>
                  </a:rPr>
                  <a:t>16</a:t>
                </a:r>
                <a:endParaRPr lang="en-US" b="1" dirty="0">
                  <a:solidFill>
                    <a:srgbClr val="FF0000"/>
                  </a:solidFill>
                  <a:latin typeface="Helvetica" charset="0"/>
                  <a:ea typeface="Helvetica" charset="0"/>
                  <a:cs typeface="Helvetica" charset="0"/>
                </a:endParaRPr>
              </a:p>
            </p:txBody>
          </p:sp>
        </p:grpSp>
      </p:grpSp>
      <p:sp>
        <p:nvSpPr>
          <p:cNvPr id="381" name="TextBox 380"/>
          <p:cNvSpPr txBox="1"/>
          <p:nvPr/>
        </p:nvSpPr>
        <p:spPr>
          <a:xfrm>
            <a:off x="6535720" y="1477348"/>
            <a:ext cx="1506593" cy="308867"/>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proceed inward</a:t>
            </a:r>
          </a:p>
        </p:txBody>
      </p:sp>
      <p:cxnSp>
        <p:nvCxnSpPr>
          <p:cNvPr id="383" name="Straight Arrow Connector 382"/>
          <p:cNvCxnSpPr/>
          <p:nvPr/>
        </p:nvCxnSpPr>
        <p:spPr>
          <a:xfrm flipH="1">
            <a:off x="6599709" y="1815886"/>
            <a:ext cx="1388321" cy="3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5" name="TextBox 384"/>
          <p:cNvSpPr txBox="1"/>
          <p:nvPr/>
        </p:nvSpPr>
        <p:spPr>
          <a:xfrm>
            <a:off x="6722821" y="2305542"/>
            <a:ext cx="1506593" cy="524311"/>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proceed </a:t>
            </a:r>
            <a:br>
              <a:rPr lang="en-US" sz="1400" dirty="0">
                <a:latin typeface="Helvetica" charset="0"/>
                <a:ea typeface="Helvetica" charset="0"/>
                <a:cs typeface="Helvetica" charset="0"/>
              </a:rPr>
            </a:br>
            <a:r>
              <a:rPr lang="en-US" sz="1400" dirty="0">
                <a:latin typeface="Helvetica" charset="0"/>
                <a:ea typeface="Helvetica" charset="0"/>
                <a:cs typeface="Helvetica" charset="0"/>
              </a:rPr>
              <a:t>downward</a:t>
            </a:r>
          </a:p>
        </p:txBody>
      </p:sp>
      <p:cxnSp>
        <p:nvCxnSpPr>
          <p:cNvPr id="386" name="Straight Arrow Connector 385"/>
          <p:cNvCxnSpPr/>
          <p:nvPr/>
        </p:nvCxnSpPr>
        <p:spPr>
          <a:xfrm flipH="1">
            <a:off x="7447684" y="2840058"/>
            <a:ext cx="3813" cy="13428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9" name="Group 388"/>
          <p:cNvGrpSpPr/>
          <p:nvPr/>
        </p:nvGrpSpPr>
        <p:grpSpPr>
          <a:xfrm>
            <a:off x="8347641" y="1829988"/>
            <a:ext cx="2257926" cy="2623113"/>
            <a:chOff x="8507672" y="1638509"/>
            <a:chExt cx="2257926" cy="2623113"/>
          </a:xfrm>
        </p:grpSpPr>
        <p:grpSp>
          <p:nvGrpSpPr>
            <p:cNvPr id="390" name="Group 389"/>
            <p:cNvGrpSpPr/>
            <p:nvPr/>
          </p:nvGrpSpPr>
          <p:grpSpPr>
            <a:xfrm>
              <a:off x="8507672" y="2056700"/>
              <a:ext cx="2257926" cy="850231"/>
              <a:chOff x="4429829" y="2585025"/>
              <a:chExt cx="2257926" cy="850231"/>
            </a:xfrm>
          </p:grpSpPr>
          <p:sp>
            <p:nvSpPr>
              <p:cNvPr id="417" name="Oval 416"/>
              <p:cNvSpPr/>
              <p:nvPr/>
            </p:nvSpPr>
            <p:spPr>
              <a:xfrm>
                <a:off x="4429829" y="2585025"/>
                <a:ext cx="2257926" cy="85023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a:spLocks/>
              </p:cNvSpPr>
              <p:nvPr/>
            </p:nvSpPr>
            <p:spPr>
              <a:xfrm>
                <a:off x="4575408" y="2670046"/>
                <a:ext cx="1986975" cy="68018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a:spLocks/>
              </p:cNvSpPr>
              <p:nvPr/>
            </p:nvSpPr>
            <p:spPr>
              <a:xfrm>
                <a:off x="4754389" y="2787637"/>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0" name="Straight Connector 419"/>
              <p:cNvCxnSpPr/>
              <p:nvPr/>
            </p:nvCxnSpPr>
            <p:spPr>
              <a:xfrm>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5558792" y="2585025"/>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flipH="1">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a:off x="4429829" y="3010141"/>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1" name="Group 390"/>
            <p:cNvGrpSpPr/>
            <p:nvPr/>
          </p:nvGrpSpPr>
          <p:grpSpPr>
            <a:xfrm>
              <a:off x="8507672" y="1638509"/>
              <a:ext cx="2257926" cy="850231"/>
              <a:chOff x="838200" y="1760942"/>
              <a:chExt cx="2257926" cy="850231"/>
            </a:xfrm>
          </p:grpSpPr>
          <p:grpSp>
            <p:nvGrpSpPr>
              <p:cNvPr id="409" name="Group 408"/>
              <p:cNvGrpSpPr/>
              <p:nvPr/>
            </p:nvGrpSpPr>
            <p:grpSpPr>
              <a:xfrm>
                <a:off x="838200" y="1760942"/>
                <a:ext cx="2257926" cy="850231"/>
                <a:chOff x="838200" y="1812759"/>
                <a:chExt cx="2257926" cy="850231"/>
              </a:xfrm>
            </p:grpSpPr>
            <p:sp>
              <p:nvSpPr>
                <p:cNvPr id="411" name="Oval 410"/>
                <p:cNvSpPr/>
                <p:nvPr/>
              </p:nvSpPr>
              <p:spPr>
                <a:xfrm>
                  <a:off x="838200" y="1812759"/>
                  <a:ext cx="2257926" cy="850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2" name="Straight Connector 411"/>
                <p:cNvCxnSpPr/>
                <p:nvPr/>
              </p:nvCxnSpPr>
              <p:spPr>
                <a:xfrm>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838200" y="2237875"/>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1967163" y="1812759"/>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flipH="1">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Oval 415"/>
                <p:cNvSpPr>
                  <a:spLocks/>
                </p:cNvSpPr>
                <p:nvPr/>
              </p:nvSpPr>
              <p:spPr>
                <a:xfrm>
                  <a:off x="983779" y="1897780"/>
                  <a:ext cx="1986975" cy="680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 name="Oval 409"/>
              <p:cNvSpPr>
                <a:spLocks/>
              </p:cNvSpPr>
              <p:nvPr/>
            </p:nvSpPr>
            <p:spPr>
              <a:xfrm>
                <a:off x="1162760" y="1963554"/>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a:off x="8507672" y="3411391"/>
              <a:ext cx="2257926" cy="850231"/>
              <a:chOff x="4429829" y="2585025"/>
              <a:chExt cx="2257926" cy="850231"/>
            </a:xfrm>
          </p:grpSpPr>
          <p:sp>
            <p:nvSpPr>
              <p:cNvPr id="402" name="Oval 401"/>
              <p:cNvSpPr/>
              <p:nvPr/>
            </p:nvSpPr>
            <p:spPr>
              <a:xfrm>
                <a:off x="4429829" y="2585025"/>
                <a:ext cx="2257926" cy="85023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a:spLocks/>
              </p:cNvSpPr>
              <p:nvPr/>
            </p:nvSpPr>
            <p:spPr>
              <a:xfrm>
                <a:off x="4575408" y="2670046"/>
                <a:ext cx="1986975" cy="68018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a:spLocks/>
              </p:cNvSpPr>
              <p:nvPr/>
            </p:nvSpPr>
            <p:spPr>
              <a:xfrm>
                <a:off x="4754389" y="2787637"/>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5" name="Straight Connector 404"/>
              <p:cNvCxnSpPr/>
              <p:nvPr/>
            </p:nvCxnSpPr>
            <p:spPr>
              <a:xfrm>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5558792" y="2585025"/>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H="1">
                <a:off x="4760495" y="2709538"/>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4429829" y="3010141"/>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3" name="Group 392"/>
            <p:cNvGrpSpPr/>
            <p:nvPr/>
          </p:nvGrpSpPr>
          <p:grpSpPr>
            <a:xfrm>
              <a:off x="8507672" y="2993200"/>
              <a:ext cx="2257926" cy="850231"/>
              <a:chOff x="838200" y="1760942"/>
              <a:chExt cx="2257926" cy="850231"/>
            </a:xfrm>
          </p:grpSpPr>
          <p:grpSp>
            <p:nvGrpSpPr>
              <p:cNvPr id="394" name="Group 393"/>
              <p:cNvGrpSpPr/>
              <p:nvPr/>
            </p:nvGrpSpPr>
            <p:grpSpPr>
              <a:xfrm>
                <a:off x="838200" y="1760942"/>
                <a:ext cx="2257926" cy="850231"/>
                <a:chOff x="838200" y="1812759"/>
                <a:chExt cx="2257926" cy="850231"/>
              </a:xfrm>
            </p:grpSpPr>
            <p:sp>
              <p:nvSpPr>
                <p:cNvPr id="396" name="Oval 395"/>
                <p:cNvSpPr/>
                <p:nvPr/>
              </p:nvSpPr>
              <p:spPr>
                <a:xfrm>
                  <a:off x="838200" y="1812759"/>
                  <a:ext cx="2257926" cy="850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7" name="Straight Connector 396"/>
                <p:cNvCxnSpPr/>
                <p:nvPr/>
              </p:nvCxnSpPr>
              <p:spPr>
                <a:xfrm>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838200" y="2237875"/>
                  <a:ext cx="22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1967163" y="1812759"/>
                  <a:ext cx="0" cy="850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a:off x="1168866" y="1937272"/>
                  <a:ext cx="1596594" cy="601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1" name="Oval 400"/>
                <p:cNvSpPr>
                  <a:spLocks/>
                </p:cNvSpPr>
                <p:nvPr/>
              </p:nvSpPr>
              <p:spPr>
                <a:xfrm>
                  <a:off x="983779" y="1897780"/>
                  <a:ext cx="1986975" cy="680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Oval 394"/>
              <p:cNvSpPr>
                <a:spLocks/>
              </p:cNvSpPr>
              <p:nvPr/>
            </p:nvSpPr>
            <p:spPr>
              <a:xfrm>
                <a:off x="1162760" y="1963554"/>
                <a:ext cx="1625707" cy="445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4" name="Group 443"/>
          <p:cNvGrpSpPr/>
          <p:nvPr/>
        </p:nvGrpSpPr>
        <p:grpSpPr>
          <a:xfrm>
            <a:off x="8757974" y="1927780"/>
            <a:ext cx="1378547" cy="670438"/>
            <a:chOff x="8683003" y="1792733"/>
            <a:chExt cx="1378547" cy="670438"/>
          </a:xfrm>
        </p:grpSpPr>
        <p:sp>
          <p:nvSpPr>
            <p:cNvPr id="426" name="TextBox 425"/>
            <p:cNvSpPr txBox="1"/>
            <p:nvPr/>
          </p:nvSpPr>
          <p:spPr>
            <a:xfrm>
              <a:off x="8683003" y="1824513"/>
              <a:ext cx="568836"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a:t>
              </a:r>
              <a:endParaRPr lang="en-US" sz="1400" b="1" dirty="0">
                <a:solidFill>
                  <a:srgbClr val="FF0000"/>
                </a:solidFill>
                <a:latin typeface="Helvetica" charset="0"/>
                <a:ea typeface="Helvetica" charset="0"/>
                <a:cs typeface="Helvetica" charset="0"/>
              </a:endParaRPr>
            </a:p>
          </p:txBody>
        </p:sp>
        <p:sp>
          <p:nvSpPr>
            <p:cNvPr id="427" name="TextBox 426"/>
            <p:cNvSpPr txBox="1"/>
            <p:nvPr/>
          </p:nvSpPr>
          <p:spPr>
            <a:xfrm>
              <a:off x="9113116" y="1802574"/>
              <a:ext cx="368969"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2</a:t>
              </a:r>
            </a:p>
          </p:txBody>
        </p:sp>
        <p:sp>
          <p:nvSpPr>
            <p:cNvPr id="428" name="TextBox 427"/>
            <p:cNvSpPr txBox="1"/>
            <p:nvPr/>
          </p:nvSpPr>
          <p:spPr>
            <a:xfrm>
              <a:off x="9692581" y="1824513"/>
              <a:ext cx="368969"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4</a:t>
              </a:r>
            </a:p>
          </p:txBody>
        </p:sp>
        <p:pic>
          <p:nvPicPr>
            <p:cNvPr id="429" name="Picture 428"/>
            <p:cNvPicPr>
              <a:picLocks noChangeAspect="1"/>
            </p:cNvPicPr>
            <p:nvPr/>
          </p:nvPicPr>
          <p:blipFill>
            <a:blip r:embed="rId4"/>
            <a:stretch>
              <a:fillRect/>
            </a:stretch>
          </p:blipFill>
          <p:spPr>
            <a:xfrm>
              <a:off x="9330306" y="1792733"/>
              <a:ext cx="381000" cy="461818"/>
            </a:xfrm>
            <a:prstGeom prst="rect">
              <a:avLst/>
            </a:prstGeom>
          </p:spPr>
        </p:pic>
        <p:sp>
          <p:nvSpPr>
            <p:cNvPr id="430" name="TextBox 429"/>
            <p:cNvSpPr txBox="1"/>
            <p:nvPr/>
          </p:nvSpPr>
          <p:spPr>
            <a:xfrm>
              <a:off x="9536383" y="1978163"/>
              <a:ext cx="392686" cy="373904"/>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5</a:t>
              </a:r>
            </a:p>
          </p:txBody>
        </p:sp>
        <p:sp>
          <p:nvSpPr>
            <p:cNvPr id="431" name="TextBox 430"/>
            <p:cNvSpPr txBox="1"/>
            <p:nvPr/>
          </p:nvSpPr>
          <p:spPr>
            <a:xfrm>
              <a:off x="9295200" y="2082938"/>
              <a:ext cx="409073"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6</a:t>
              </a:r>
            </a:p>
          </p:txBody>
        </p:sp>
        <p:sp>
          <p:nvSpPr>
            <p:cNvPr id="432" name="TextBox 431"/>
            <p:cNvSpPr txBox="1"/>
            <p:nvPr/>
          </p:nvSpPr>
          <p:spPr>
            <a:xfrm>
              <a:off x="9045073" y="2092749"/>
              <a:ext cx="465221" cy="370422"/>
            </a:xfrm>
            <a:prstGeom prst="rect">
              <a:avLst/>
            </a:prstGeom>
            <a:noFill/>
          </p:spPr>
          <p:txBody>
            <a:bodyPr wrap="square" lIns="0" tIns="46800" rIns="0" rtlCol="0">
              <a:spAutoFit/>
            </a:bodyPr>
            <a:lstStyle/>
            <a:p>
              <a:pPr algn="ctr"/>
              <a:r>
                <a:rPr lang="en-US" b="1">
                  <a:solidFill>
                    <a:srgbClr val="FF0000"/>
                  </a:solidFill>
                  <a:latin typeface="Helvetica" charset="0"/>
                  <a:ea typeface="Helvetica" charset="0"/>
                  <a:cs typeface="Helvetica" charset="0"/>
                </a:rPr>
                <a:t>7</a:t>
              </a:r>
              <a:endParaRPr lang="en-US" b="1" dirty="0">
                <a:solidFill>
                  <a:srgbClr val="FF0000"/>
                </a:solidFill>
                <a:latin typeface="Helvetica" charset="0"/>
                <a:ea typeface="Helvetica" charset="0"/>
                <a:cs typeface="Helvetica" charset="0"/>
              </a:endParaRPr>
            </a:p>
          </p:txBody>
        </p:sp>
        <p:sp>
          <p:nvSpPr>
            <p:cNvPr id="433" name="TextBox 432"/>
            <p:cNvSpPr txBox="1"/>
            <p:nvPr/>
          </p:nvSpPr>
          <p:spPr>
            <a:xfrm>
              <a:off x="8807436" y="1983444"/>
              <a:ext cx="505327"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8</a:t>
              </a:r>
            </a:p>
          </p:txBody>
        </p:sp>
      </p:grpSp>
      <p:grpSp>
        <p:nvGrpSpPr>
          <p:cNvPr id="434" name="Group 433"/>
          <p:cNvGrpSpPr/>
          <p:nvPr/>
        </p:nvGrpSpPr>
        <p:grpSpPr>
          <a:xfrm>
            <a:off x="8535571" y="1811204"/>
            <a:ext cx="2031590" cy="921643"/>
            <a:chOff x="8683180" y="1588118"/>
            <a:chExt cx="2031590" cy="921643"/>
          </a:xfrm>
        </p:grpSpPr>
        <p:sp>
          <p:nvSpPr>
            <p:cNvPr id="435" name="TextBox 434"/>
            <p:cNvSpPr txBox="1"/>
            <p:nvPr/>
          </p:nvSpPr>
          <p:spPr>
            <a:xfrm>
              <a:off x="10209495" y="1785424"/>
              <a:ext cx="505275"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12</a:t>
              </a:r>
            </a:p>
          </p:txBody>
        </p:sp>
        <p:grpSp>
          <p:nvGrpSpPr>
            <p:cNvPr id="436" name="Group 435"/>
            <p:cNvGrpSpPr/>
            <p:nvPr/>
          </p:nvGrpSpPr>
          <p:grpSpPr>
            <a:xfrm>
              <a:off x="8683180" y="1588118"/>
              <a:ext cx="1812628" cy="921643"/>
              <a:chOff x="8699222" y="1588118"/>
              <a:chExt cx="1812628" cy="921643"/>
            </a:xfrm>
          </p:grpSpPr>
          <p:sp>
            <p:nvSpPr>
              <p:cNvPr id="437" name="TextBox 436"/>
              <p:cNvSpPr txBox="1"/>
              <p:nvPr/>
            </p:nvSpPr>
            <p:spPr>
              <a:xfrm>
                <a:off x="8699222" y="1690344"/>
                <a:ext cx="342732"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9 </a:t>
                </a:r>
              </a:p>
            </p:txBody>
          </p:sp>
          <p:sp>
            <p:nvSpPr>
              <p:cNvPr id="438" name="TextBox 437"/>
              <p:cNvSpPr txBox="1"/>
              <p:nvPr/>
            </p:nvSpPr>
            <p:spPr>
              <a:xfrm>
                <a:off x="9164386" y="1588118"/>
                <a:ext cx="554983"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10</a:t>
                </a:r>
              </a:p>
            </p:txBody>
          </p:sp>
          <p:sp>
            <p:nvSpPr>
              <p:cNvPr id="439" name="TextBox 438"/>
              <p:cNvSpPr txBox="1"/>
              <p:nvPr/>
            </p:nvSpPr>
            <p:spPr>
              <a:xfrm>
                <a:off x="9821410" y="1588912"/>
                <a:ext cx="505175"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11</a:t>
                </a:r>
              </a:p>
            </p:txBody>
          </p:sp>
          <p:sp>
            <p:nvSpPr>
              <p:cNvPr id="440" name="TextBox 439"/>
              <p:cNvSpPr txBox="1"/>
              <p:nvPr/>
            </p:nvSpPr>
            <p:spPr>
              <a:xfrm>
                <a:off x="10024720" y="2000713"/>
                <a:ext cx="487130"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13</a:t>
                </a:r>
              </a:p>
            </p:txBody>
          </p:sp>
          <p:sp>
            <p:nvSpPr>
              <p:cNvPr id="441" name="TextBox 440"/>
              <p:cNvSpPr txBox="1"/>
              <p:nvPr/>
            </p:nvSpPr>
            <p:spPr>
              <a:xfrm>
                <a:off x="9489156" y="2139339"/>
                <a:ext cx="503333"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14</a:t>
                </a:r>
              </a:p>
            </p:txBody>
          </p:sp>
          <p:sp>
            <p:nvSpPr>
              <p:cNvPr id="442" name="TextBox 441"/>
              <p:cNvSpPr txBox="1"/>
              <p:nvPr/>
            </p:nvSpPr>
            <p:spPr>
              <a:xfrm>
                <a:off x="9053422" y="2114944"/>
                <a:ext cx="319982" cy="370422"/>
              </a:xfrm>
              <a:prstGeom prst="rect">
                <a:avLst/>
              </a:prstGeom>
              <a:noFill/>
            </p:spPr>
            <p:txBody>
              <a:bodyPr wrap="square" lIns="0" tIns="46800" rIns="0" rtlCol="0">
                <a:spAutoFit/>
              </a:bodyPr>
              <a:lstStyle/>
              <a:p>
                <a:pPr algn="ctr"/>
                <a:r>
                  <a:rPr lang="en-US" b="1" dirty="0">
                    <a:solidFill>
                      <a:srgbClr val="FF0000"/>
                    </a:solidFill>
                    <a:latin typeface="Helvetica" charset="0"/>
                    <a:ea typeface="Helvetica" charset="0"/>
                    <a:cs typeface="Helvetica" charset="0"/>
                  </a:rPr>
                  <a:t>15</a:t>
                </a:r>
              </a:p>
            </p:txBody>
          </p:sp>
          <p:sp>
            <p:nvSpPr>
              <p:cNvPr id="443" name="TextBox 442"/>
              <p:cNvSpPr txBox="1"/>
              <p:nvPr/>
            </p:nvSpPr>
            <p:spPr>
              <a:xfrm>
                <a:off x="8756929" y="1977231"/>
                <a:ext cx="340895" cy="370422"/>
              </a:xfrm>
              <a:prstGeom prst="rect">
                <a:avLst/>
              </a:prstGeom>
              <a:noFill/>
            </p:spPr>
            <p:txBody>
              <a:bodyPr wrap="square" lIns="0" tIns="46800" rIns="0" rtlCol="0">
                <a:spAutoFit/>
              </a:bodyPr>
              <a:lstStyle/>
              <a:p>
                <a:pPr algn="ctr"/>
                <a:r>
                  <a:rPr lang="en-US" b="1">
                    <a:solidFill>
                      <a:srgbClr val="FF0000"/>
                    </a:solidFill>
                    <a:latin typeface="Helvetica" charset="0"/>
                    <a:ea typeface="Helvetica" charset="0"/>
                    <a:cs typeface="Helvetica" charset="0"/>
                  </a:rPr>
                  <a:t>16</a:t>
                </a:r>
                <a:endParaRPr lang="en-US" b="1" dirty="0">
                  <a:solidFill>
                    <a:srgbClr val="FF0000"/>
                  </a:solidFill>
                  <a:latin typeface="Helvetica" charset="0"/>
                  <a:ea typeface="Helvetica" charset="0"/>
                  <a:cs typeface="Helvetica" charset="0"/>
                </a:endParaRPr>
              </a:p>
            </p:txBody>
          </p:sp>
        </p:grpSp>
      </p:grpSp>
      <p:sp>
        <p:nvSpPr>
          <p:cNvPr id="445" name="TextBox 444"/>
          <p:cNvSpPr txBox="1"/>
          <p:nvPr/>
        </p:nvSpPr>
        <p:spPr>
          <a:xfrm>
            <a:off x="10393152" y="1503871"/>
            <a:ext cx="1506593" cy="308867"/>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proceed outward</a:t>
            </a:r>
          </a:p>
        </p:txBody>
      </p:sp>
      <p:cxnSp>
        <p:nvCxnSpPr>
          <p:cNvPr id="446" name="Straight Arrow Connector 445"/>
          <p:cNvCxnSpPr/>
          <p:nvPr/>
        </p:nvCxnSpPr>
        <p:spPr>
          <a:xfrm flipH="1">
            <a:off x="10457141" y="1842409"/>
            <a:ext cx="1388321" cy="3078"/>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7" name="TextBox 446"/>
          <p:cNvSpPr txBox="1"/>
          <p:nvPr/>
        </p:nvSpPr>
        <p:spPr>
          <a:xfrm>
            <a:off x="10580253" y="2332065"/>
            <a:ext cx="1506593" cy="524311"/>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proceed </a:t>
            </a:r>
            <a:br>
              <a:rPr lang="en-US" sz="1400" dirty="0">
                <a:latin typeface="Helvetica" charset="0"/>
                <a:ea typeface="Helvetica" charset="0"/>
                <a:cs typeface="Helvetica" charset="0"/>
              </a:rPr>
            </a:br>
            <a:r>
              <a:rPr lang="en-US" sz="1400" dirty="0">
                <a:latin typeface="Helvetica" charset="0"/>
                <a:ea typeface="Helvetica" charset="0"/>
                <a:cs typeface="Helvetica" charset="0"/>
              </a:rPr>
              <a:t>downward</a:t>
            </a:r>
          </a:p>
        </p:txBody>
      </p:sp>
      <p:cxnSp>
        <p:nvCxnSpPr>
          <p:cNvPr id="448" name="Straight Arrow Connector 447"/>
          <p:cNvCxnSpPr/>
          <p:nvPr/>
        </p:nvCxnSpPr>
        <p:spPr>
          <a:xfrm flipH="1">
            <a:off x="11305116" y="2866581"/>
            <a:ext cx="3813" cy="13428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9" name="TextBox 448"/>
          <p:cNvSpPr txBox="1"/>
          <p:nvPr/>
        </p:nvSpPr>
        <p:spPr>
          <a:xfrm>
            <a:off x="1578889" y="4444928"/>
            <a:ext cx="1308784" cy="770532"/>
          </a:xfrm>
          <a:prstGeom prst="rect">
            <a:avLst/>
          </a:prstGeom>
          <a:noFill/>
        </p:spPr>
        <p:txBody>
          <a:bodyPr wrap="square" lIns="0" tIns="46800" rIns="0" rtlCol="0">
            <a:spAutoFit/>
          </a:bodyPr>
          <a:lstStyle/>
          <a:p>
            <a:pPr algn="ctr"/>
            <a:r>
              <a:rPr lang="en-US" sz="4400" dirty="0">
                <a:latin typeface="Helvetica" charset="0"/>
                <a:ea typeface="Helvetica" charset="0"/>
                <a:cs typeface="Helvetica" charset="0"/>
              </a:rPr>
              <a:t>A</a:t>
            </a:r>
          </a:p>
        </p:txBody>
      </p:sp>
      <p:sp>
        <p:nvSpPr>
          <p:cNvPr id="450" name="TextBox 449"/>
          <p:cNvSpPr txBox="1"/>
          <p:nvPr/>
        </p:nvSpPr>
        <p:spPr>
          <a:xfrm>
            <a:off x="5292474" y="4444928"/>
            <a:ext cx="1308784" cy="770532"/>
          </a:xfrm>
          <a:prstGeom prst="rect">
            <a:avLst/>
          </a:prstGeom>
          <a:noFill/>
        </p:spPr>
        <p:txBody>
          <a:bodyPr wrap="square" lIns="0" tIns="46800" rIns="0" rtlCol="0">
            <a:spAutoFit/>
          </a:bodyPr>
          <a:lstStyle/>
          <a:p>
            <a:pPr algn="ctr"/>
            <a:r>
              <a:rPr lang="en-US" sz="4400" dirty="0">
                <a:latin typeface="Helvetica" charset="0"/>
                <a:ea typeface="Helvetica" charset="0"/>
                <a:cs typeface="Helvetica" charset="0"/>
              </a:rPr>
              <a:t>B</a:t>
            </a:r>
          </a:p>
        </p:txBody>
      </p:sp>
      <p:sp>
        <p:nvSpPr>
          <p:cNvPr id="451" name="TextBox 450"/>
          <p:cNvSpPr txBox="1"/>
          <p:nvPr/>
        </p:nvSpPr>
        <p:spPr>
          <a:xfrm>
            <a:off x="8878303" y="4444928"/>
            <a:ext cx="1308784" cy="770532"/>
          </a:xfrm>
          <a:prstGeom prst="rect">
            <a:avLst/>
          </a:prstGeom>
          <a:noFill/>
        </p:spPr>
        <p:txBody>
          <a:bodyPr wrap="square" lIns="0" tIns="46800" rIns="0" rtlCol="0">
            <a:spAutoFit/>
          </a:bodyPr>
          <a:lstStyle/>
          <a:p>
            <a:pPr algn="ctr"/>
            <a:r>
              <a:rPr lang="en-US" sz="4400" dirty="0">
                <a:latin typeface="Helvetica" charset="0"/>
                <a:ea typeface="Helvetica" charset="0"/>
                <a:cs typeface="Helvetica" charset="0"/>
              </a:rPr>
              <a:t>C</a:t>
            </a:r>
          </a:p>
        </p:txBody>
      </p:sp>
      <p:sp>
        <p:nvSpPr>
          <p:cNvPr id="198" name="TextBox 197">
            <a:extLst>
              <a:ext uri="{FF2B5EF4-FFF2-40B4-BE49-F238E27FC236}">
                <a16:creationId xmlns:a16="http://schemas.microsoft.com/office/drawing/2014/main" id="{785C51AE-2395-D940-BCAA-F4A8E7BB6099}"/>
              </a:ext>
            </a:extLst>
          </p:cNvPr>
          <p:cNvSpPr txBox="1"/>
          <p:nvPr/>
        </p:nvSpPr>
        <p:spPr>
          <a:xfrm>
            <a:off x="3064778" y="1556808"/>
            <a:ext cx="1506593" cy="524311"/>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proceed </a:t>
            </a:r>
            <a:br>
              <a:rPr lang="en-US" sz="1400" dirty="0">
                <a:latin typeface="Helvetica" charset="0"/>
                <a:ea typeface="Helvetica" charset="0"/>
                <a:cs typeface="Helvetica" charset="0"/>
              </a:rPr>
            </a:br>
            <a:r>
              <a:rPr lang="en-US" sz="1400" dirty="0">
                <a:latin typeface="Helvetica" charset="0"/>
                <a:ea typeface="Helvetica" charset="0"/>
                <a:cs typeface="Helvetica" charset="0"/>
              </a:rPr>
              <a:t>downward</a:t>
            </a:r>
          </a:p>
        </p:txBody>
      </p:sp>
      <p:cxnSp>
        <p:nvCxnSpPr>
          <p:cNvPr id="199" name="Straight Arrow Connector 198">
            <a:extLst>
              <a:ext uri="{FF2B5EF4-FFF2-40B4-BE49-F238E27FC236}">
                <a16:creationId xmlns:a16="http://schemas.microsoft.com/office/drawing/2014/main" id="{47FF4287-9C0E-3C41-9436-19D95C263F01}"/>
              </a:ext>
            </a:extLst>
          </p:cNvPr>
          <p:cNvCxnSpPr/>
          <p:nvPr/>
        </p:nvCxnSpPr>
        <p:spPr>
          <a:xfrm flipH="1">
            <a:off x="3789641" y="2091324"/>
            <a:ext cx="3813" cy="13428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FE11DDB4-B336-9E4F-B228-5521527BD4E9}"/>
              </a:ext>
            </a:extLst>
          </p:cNvPr>
          <p:cNvSpPr txBox="1"/>
          <p:nvPr/>
        </p:nvSpPr>
        <p:spPr>
          <a:xfrm>
            <a:off x="3269625" y="3432249"/>
            <a:ext cx="1506593" cy="308867"/>
          </a:xfrm>
          <a:prstGeom prst="rect">
            <a:avLst/>
          </a:prstGeom>
          <a:noFill/>
        </p:spPr>
        <p:txBody>
          <a:bodyPr wrap="square" lIns="0" tIns="46800" rIns="0" rtlCol="0">
            <a:spAutoFit/>
          </a:bodyPr>
          <a:lstStyle/>
          <a:p>
            <a:pPr algn="ctr"/>
            <a:r>
              <a:rPr lang="en-US" sz="1400" dirty="0">
                <a:latin typeface="Helvetica" charset="0"/>
                <a:ea typeface="Helvetica" charset="0"/>
                <a:cs typeface="Helvetica" charset="0"/>
              </a:rPr>
              <a:t>proceed inward</a:t>
            </a:r>
          </a:p>
        </p:txBody>
      </p:sp>
      <p:cxnSp>
        <p:nvCxnSpPr>
          <p:cNvPr id="205" name="Straight Arrow Connector 204">
            <a:extLst>
              <a:ext uri="{FF2B5EF4-FFF2-40B4-BE49-F238E27FC236}">
                <a16:creationId xmlns:a16="http://schemas.microsoft.com/office/drawing/2014/main" id="{2142C98F-8ACA-C544-AF54-1FFC096559AF}"/>
              </a:ext>
            </a:extLst>
          </p:cNvPr>
          <p:cNvCxnSpPr/>
          <p:nvPr/>
        </p:nvCxnSpPr>
        <p:spPr>
          <a:xfrm flipH="1">
            <a:off x="3333614" y="3770787"/>
            <a:ext cx="1388321" cy="3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BCA4076-8B39-F047-BA72-4C2726AEC67A}"/>
              </a:ext>
            </a:extLst>
          </p:cNvPr>
          <p:cNvSpPr txBox="1"/>
          <p:nvPr/>
        </p:nvSpPr>
        <p:spPr>
          <a:xfrm>
            <a:off x="607106" y="5172931"/>
            <a:ext cx="10069309" cy="1601529"/>
          </a:xfrm>
          <a:prstGeom prst="rect">
            <a:avLst/>
          </a:prstGeom>
          <a:noFill/>
        </p:spPr>
        <p:txBody>
          <a:bodyPr wrap="square" lIns="0" tIns="46800" rIns="0" rtlCol="0">
            <a:spAutoFit/>
          </a:bodyPr>
          <a:lstStyle/>
          <a:p>
            <a:r>
              <a:rPr lang="en-US" sz="1400" b="1" dirty="0">
                <a:latin typeface="Helvetica" charset="0"/>
                <a:ea typeface="Helvetica" charset="0"/>
                <a:cs typeface="Helvetica" charset="0"/>
              </a:rPr>
              <a:t>Proceed downward</a:t>
            </a:r>
            <a:r>
              <a:rPr lang="en-US" sz="1400" dirty="0">
                <a:latin typeface="Helvetica" charset="0"/>
                <a:ea typeface="Helvetica" charset="0"/>
                <a:cs typeface="Helvetica" charset="0"/>
              </a:rPr>
              <a:t>: Number the sectors at the track on the top of the platter, then move to the bottom of the same platter and number sectors on the track at the same position as you just numbered. Proceed to the next platter and repeat the pattern. </a:t>
            </a:r>
          </a:p>
          <a:p>
            <a:endParaRPr lang="en-US" sz="1400" dirty="0">
              <a:latin typeface="Helvetica" charset="0"/>
              <a:ea typeface="Helvetica" charset="0"/>
              <a:cs typeface="Helvetica" charset="0"/>
            </a:endParaRPr>
          </a:p>
          <a:p>
            <a:r>
              <a:rPr lang="en-US" sz="1400" b="1" dirty="0">
                <a:latin typeface="Helvetica" charset="0"/>
                <a:ea typeface="Helvetica" charset="0"/>
                <a:cs typeface="Helvetica" charset="0"/>
              </a:rPr>
              <a:t>Proceed inward: </a:t>
            </a:r>
            <a:r>
              <a:rPr lang="en-US" sz="1400" dirty="0">
                <a:latin typeface="Helvetica" charset="0"/>
                <a:ea typeface="Helvetica" charset="0"/>
                <a:cs typeface="Helvetica" charset="0"/>
              </a:rPr>
              <a:t>given a platter and either the top or the bottom surface, you start with the outward track and number sectors there; then you move to the next track inward.</a:t>
            </a:r>
          </a:p>
          <a:p>
            <a:endParaRPr lang="en-US" sz="1400" dirty="0">
              <a:latin typeface="Helvetica" charset="0"/>
              <a:ea typeface="Helvetica" charset="0"/>
              <a:cs typeface="Helvetica" charset="0"/>
            </a:endParaRPr>
          </a:p>
          <a:p>
            <a:r>
              <a:rPr lang="en-US" sz="1400" b="1" dirty="0">
                <a:latin typeface="Helvetica" charset="0"/>
                <a:ea typeface="Helvetica" charset="0"/>
                <a:cs typeface="Helvetica" charset="0"/>
              </a:rPr>
              <a:t>Proceed outward: </a:t>
            </a:r>
            <a:r>
              <a:rPr lang="en-US" sz="1400" dirty="0">
                <a:latin typeface="Helvetica" charset="0"/>
                <a:ea typeface="Helvetica" charset="0"/>
                <a:cs typeface="Helvetica" charset="0"/>
              </a:rPr>
              <a:t>same as inward, but you begin with the innermost track. </a:t>
            </a:r>
          </a:p>
        </p:txBody>
      </p:sp>
      <p:sp>
        <p:nvSpPr>
          <p:cNvPr id="219" name="TextBox 218">
            <a:extLst>
              <a:ext uri="{FF2B5EF4-FFF2-40B4-BE49-F238E27FC236}">
                <a16:creationId xmlns:a16="http://schemas.microsoft.com/office/drawing/2014/main" id="{9A2ED006-A8FA-0C41-AD57-D2771D16BC7F}"/>
              </a:ext>
            </a:extLst>
          </p:cNvPr>
          <p:cNvSpPr txBox="1"/>
          <p:nvPr/>
        </p:nvSpPr>
        <p:spPr>
          <a:xfrm>
            <a:off x="1415979" y="2019003"/>
            <a:ext cx="1506593" cy="431978"/>
          </a:xfrm>
          <a:prstGeom prst="rect">
            <a:avLst/>
          </a:prstGeom>
          <a:noFill/>
        </p:spPr>
        <p:txBody>
          <a:bodyPr wrap="square" lIns="0" tIns="46800" rIns="0" rtlCol="0">
            <a:spAutoFit/>
          </a:bodyPr>
          <a:lstStyle/>
          <a:p>
            <a:pPr algn="ctr"/>
            <a:r>
              <a:rPr lang="en-US" sz="1100" b="1" dirty="0">
                <a:latin typeface="Helvetica" charset="0"/>
                <a:ea typeface="Helvetica" charset="0"/>
                <a:cs typeface="Helvetica" charset="0"/>
              </a:rPr>
              <a:t>TOP OF THE PLATTER</a:t>
            </a:r>
          </a:p>
        </p:txBody>
      </p:sp>
      <p:sp>
        <p:nvSpPr>
          <p:cNvPr id="220" name="TextBox 219">
            <a:extLst>
              <a:ext uri="{FF2B5EF4-FFF2-40B4-BE49-F238E27FC236}">
                <a16:creationId xmlns:a16="http://schemas.microsoft.com/office/drawing/2014/main" id="{7E7E6D0D-7622-3F47-BF91-864F1C9A6098}"/>
              </a:ext>
            </a:extLst>
          </p:cNvPr>
          <p:cNvSpPr txBox="1"/>
          <p:nvPr/>
        </p:nvSpPr>
        <p:spPr>
          <a:xfrm>
            <a:off x="1401559" y="2637131"/>
            <a:ext cx="1506593" cy="431978"/>
          </a:xfrm>
          <a:prstGeom prst="rect">
            <a:avLst/>
          </a:prstGeom>
          <a:noFill/>
        </p:spPr>
        <p:txBody>
          <a:bodyPr wrap="square" lIns="0" tIns="46800" rIns="0" rtlCol="0">
            <a:spAutoFit/>
          </a:bodyPr>
          <a:lstStyle/>
          <a:p>
            <a:pPr algn="ctr"/>
            <a:r>
              <a:rPr lang="en-US" sz="1100" b="1" dirty="0">
                <a:latin typeface="Helvetica" charset="0"/>
                <a:ea typeface="Helvetica" charset="0"/>
                <a:cs typeface="Helvetica" charset="0"/>
              </a:rPr>
              <a:t>BOTTOM OF THE PLATTER</a:t>
            </a:r>
          </a:p>
        </p:txBody>
      </p:sp>
    </p:spTree>
    <p:extLst>
      <p:ext uri="{BB962C8B-B14F-4D97-AF65-F5344CB8AC3E}">
        <p14:creationId xmlns:p14="http://schemas.microsoft.com/office/powerpoint/2010/main" val="154964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dissolve">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dissolve">
                                      <p:cBhvr>
                                        <p:cTn id="12" dur="5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dissolve">
                                      <p:cBhvr>
                                        <p:cTn id="17" dur="500"/>
                                        <p:tgtEl>
                                          <p:spTgt spid="2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dissolve">
                                      <p:cBhvr>
                                        <p:cTn id="22" dur="500"/>
                                        <p:tgtEl>
                                          <p:spTgt spid="198"/>
                                        </p:tgtEl>
                                      </p:cBhvr>
                                    </p:animEffect>
                                  </p:childTnLst>
                                </p:cTn>
                              </p:par>
                              <p:par>
                                <p:cTn id="23" presetID="9" presetClass="entr" presetSubtype="0" fill="hold" nodeType="withEffect">
                                  <p:stCondLst>
                                    <p:cond delay="0"/>
                                  </p:stCondLst>
                                  <p:childTnLst>
                                    <p:set>
                                      <p:cBhvr>
                                        <p:cTn id="24" dur="1" fill="hold">
                                          <p:stCondLst>
                                            <p:cond delay="0"/>
                                          </p:stCondLst>
                                        </p:cTn>
                                        <p:tgtEl>
                                          <p:spTgt spid="199"/>
                                        </p:tgtEl>
                                        <p:attrNameLst>
                                          <p:attrName>style.visibility</p:attrName>
                                        </p:attrNameLst>
                                      </p:cBhvr>
                                      <p:to>
                                        <p:strVal val="visible"/>
                                      </p:to>
                                    </p:set>
                                    <p:animEffect transition="in" filter="dissolve">
                                      <p:cBhvr>
                                        <p:cTn id="25" dur="500"/>
                                        <p:tgtEl>
                                          <p:spTgt spid="19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05"/>
                                        </p:tgtEl>
                                        <p:attrNameLst>
                                          <p:attrName>style.visibility</p:attrName>
                                        </p:attrNameLst>
                                      </p:cBhvr>
                                      <p:to>
                                        <p:strVal val="visible"/>
                                      </p:to>
                                    </p:set>
                                    <p:animEffect transition="in" filter="dissolve">
                                      <p:cBhvr>
                                        <p:cTn id="30" dur="500"/>
                                        <p:tgtEl>
                                          <p:spTgt spid="20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0"/>
                                        </p:tgtEl>
                                        <p:attrNameLst>
                                          <p:attrName>style.visibility</p:attrName>
                                        </p:attrNameLst>
                                      </p:cBhvr>
                                      <p:to>
                                        <p:strVal val="visible"/>
                                      </p:to>
                                    </p:set>
                                    <p:animEffect transition="in" filter="dissolve">
                                      <p:cBhvr>
                                        <p:cTn id="33" dur="500"/>
                                        <p:tgtEl>
                                          <p:spTgt spid="20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35"/>
                                        </p:tgtEl>
                                        <p:attrNameLst>
                                          <p:attrName>style.visibility</p:attrName>
                                        </p:attrNameLst>
                                      </p:cBhvr>
                                      <p:to>
                                        <p:strVal val="visible"/>
                                      </p:to>
                                    </p:set>
                                    <p:animEffect transition="in" filter="dissolve">
                                      <p:cBhvr>
                                        <p:cTn id="38" dur="500"/>
                                        <p:tgtEl>
                                          <p:spTgt spid="33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80"/>
                                        </p:tgtEl>
                                        <p:attrNameLst>
                                          <p:attrName>style.visibility</p:attrName>
                                        </p:attrNameLst>
                                      </p:cBhvr>
                                      <p:to>
                                        <p:strVal val="visible"/>
                                      </p:to>
                                    </p:set>
                                    <p:animEffect transition="in" filter="dissolve">
                                      <p:cBhvr>
                                        <p:cTn id="43" dur="500"/>
                                        <p:tgtEl>
                                          <p:spTgt spid="38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83"/>
                                        </p:tgtEl>
                                        <p:attrNameLst>
                                          <p:attrName>style.visibility</p:attrName>
                                        </p:attrNameLst>
                                      </p:cBhvr>
                                      <p:to>
                                        <p:strVal val="visible"/>
                                      </p:to>
                                    </p:set>
                                    <p:animEffect transition="in" filter="dissolve">
                                      <p:cBhvr>
                                        <p:cTn id="48" dur="500"/>
                                        <p:tgtEl>
                                          <p:spTgt spid="38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81"/>
                                        </p:tgtEl>
                                        <p:attrNameLst>
                                          <p:attrName>style.visibility</p:attrName>
                                        </p:attrNameLst>
                                      </p:cBhvr>
                                      <p:to>
                                        <p:strVal val="visible"/>
                                      </p:to>
                                    </p:set>
                                    <p:animEffect transition="in" filter="dissolve">
                                      <p:cBhvr>
                                        <p:cTn id="51" dur="500"/>
                                        <p:tgtEl>
                                          <p:spTgt spid="38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85"/>
                                        </p:tgtEl>
                                        <p:attrNameLst>
                                          <p:attrName>style.visibility</p:attrName>
                                        </p:attrNameLst>
                                      </p:cBhvr>
                                      <p:to>
                                        <p:strVal val="visible"/>
                                      </p:to>
                                    </p:set>
                                    <p:animEffect transition="in" filter="dissolve">
                                      <p:cBhvr>
                                        <p:cTn id="56" dur="500"/>
                                        <p:tgtEl>
                                          <p:spTgt spid="385"/>
                                        </p:tgtEl>
                                      </p:cBhvr>
                                    </p:animEffect>
                                  </p:childTnLst>
                                </p:cTn>
                              </p:par>
                              <p:par>
                                <p:cTn id="57" presetID="9" presetClass="entr" presetSubtype="0" fill="hold" nodeType="withEffect">
                                  <p:stCondLst>
                                    <p:cond delay="0"/>
                                  </p:stCondLst>
                                  <p:childTnLst>
                                    <p:set>
                                      <p:cBhvr>
                                        <p:cTn id="58" dur="1" fill="hold">
                                          <p:stCondLst>
                                            <p:cond delay="0"/>
                                          </p:stCondLst>
                                        </p:cTn>
                                        <p:tgtEl>
                                          <p:spTgt spid="386"/>
                                        </p:tgtEl>
                                        <p:attrNameLst>
                                          <p:attrName>style.visibility</p:attrName>
                                        </p:attrNameLst>
                                      </p:cBhvr>
                                      <p:to>
                                        <p:strVal val="visible"/>
                                      </p:to>
                                    </p:set>
                                    <p:animEffect transition="in" filter="dissolve">
                                      <p:cBhvr>
                                        <p:cTn id="59" dur="500"/>
                                        <p:tgtEl>
                                          <p:spTgt spid="38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444"/>
                                        </p:tgtEl>
                                        <p:attrNameLst>
                                          <p:attrName>style.visibility</p:attrName>
                                        </p:attrNameLst>
                                      </p:cBhvr>
                                      <p:to>
                                        <p:strVal val="visible"/>
                                      </p:to>
                                    </p:set>
                                    <p:animEffect transition="in" filter="dissolve">
                                      <p:cBhvr>
                                        <p:cTn id="64" dur="500"/>
                                        <p:tgtEl>
                                          <p:spTgt spid="44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434"/>
                                        </p:tgtEl>
                                        <p:attrNameLst>
                                          <p:attrName>style.visibility</p:attrName>
                                        </p:attrNameLst>
                                      </p:cBhvr>
                                      <p:to>
                                        <p:strVal val="visible"/>
                                      </p:to>
                                    </p:set>
                                    <p:animEffect transition="in" filter="dissolve">
                                      <p:cBhvr>
                                        <p:cTn id="69" dur="500"/>
                                        <p:tgtEl>
                                          <p:spTgt spid="434"/>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446"/>
                                        </p:tgtEl>
                                        <p:attrNameLst>
                                          <p:attrName>style.visibility</p:attrName>
                                        </p:attrNameLst>
                                      </p:cBhvr>
                                      <p:to>
                                        <p:strVal val="visible"/>
                                      </p:to>
                                    </p:set>
                                    <p:animEffect transition="in" filter="dissolve">
                                      <p:cBhvr>
                                        <p:cTn id="74" dur="500"/>
                                        <p:tgtEl>
                                          <p:spTgt spid="446"/>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445"/>
                                        </p:tgtEl>
                                        <p:attrNameLst>
                                          <p:attrName>style.visibility</p:attrName>
                                        </p:attrNameLst>
                                      </p:cBhvr>
                                      <p:to>
                                        <p:strVal val="visible"/>
                                      </p:to>
                                    </p:set>
                                    <p:animEffect transition="in" filter="dissolve">
                                      <p:cBhvr>
                                        <p:cTn id="77" dur="500"/>
                                        <p:tgtEl>
                                          <p:spTgt spid="44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47"/>
                                        </p:tgtEl>
                                        <p:attrNameLst>
                                          <p:attrName>style.visibility</p:attrName>
                                        </p:attrNameLst>
                                      </p:cBhvr>
                                      <p:to>
                                        <p:strVal val="visible"/>
                                      </p:to>
                                    </p:set>
                                    <p:animEffect transition="in" filter="dissolve">
                                      <p:cBhvr>
                                        <p:cTn id="82" dur="500"/>
                                        <p:tgtEl>
                                          <p:spTgt spid="447"/>
                                        </p:tgtEl>
                                      </p:cBhvr>
                                    </p:animEffect>
                                  </p:childTnLst>
                                </p:cTn>
                              </p:par>
                              <p:par>
                                <p:cTn id="83" presetID="9" presetClass="entr" presetSubtype="0" fill="hold" nodeType="withEffect">
                                  <p:stCondLst>
                                    <p:cond delay="0"/>
                                  </p:stCondLst>
                                  <p:childTnLst>
                                    <p:set>
                                      <p:cBhvr>
                                        <p:cTn id="84" dur="1" fill="hold">
                                          <p:stCondLst>
                                            <p:cond delay="0"/>
                                          </p:stCondLst>
                                        </p:cTn>
                                        <p:tgtEl>
                                          <p:spTgt spid="448"/>
                                        </p:tgtEl>
                                        <p:attrNameLst>
                                          <p:attrName>style.visibility</p:attrName>
                                        </p:attrNameLst>
                                      </p:cBhvr>
                                      <p:to>
                                        <p:strVal val="visible"/>
                                      </p:to>
                                    </p:set>
                                    <p:animEffect transition="in" filter="dissolve">
                                      <p:cBhvr>
                                        <p:cTn id="85" dur="500"/>
                                        <p:tgtEl>
                                          <p:spTgt spid="448"/>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449"/>
                                        </p:tgtEl>
                                        <p:attrNameLst>
                                          <p:attrName>style.visibility</p:attrName>
                                        </p:attrNameLst>
                                      </p:cBhvr>
                                      <p:to>
                                        <p:strVal val="visible"/>
                                      </p:to>
                                    </p:set>
                                    <p:animEffect transition="in" filter="dissolve">
                                      <p:cBhvr>
                                        <p:cTn id="90" dur="500"/>
                                        <p:tgtEl>
                                          <p:spTgt spid="449"/>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450"/>
                                        </p:tgtEl>
                                        <p:attrNameLst>
                                          <p:attrName>style.visibility</p:attrName>
                                        </p:attrNameLst>
                                      </p:cBhvr>
                                      <p:to>
                                        <p:strVal val="visible"/>
                                      </p:to>
                                    </p:set>
                                    <p:animEffect transition="in" filter="dissolve">
                                      <p:cBhvr>
                                        <p:cTn id="93" dur="500"/>
                                        <p:tgtEl>
                                          <p:spTgt spid="450"/>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451"/>
                                        </p:tgtEl>
                                        <p:attrNameLst>
                                          <p:attrName>style.visibility</p:attrName>
                                        </p:attrNameLst>
                                      </p:cBhvr>
                                      <p:to>
                                        <p:strVal val="visible"/>
                                      </p:to>
                                    </p:set>
                                    <p:animEffect transition="in" filter="dissolve">
                                      <p:cBhvr>
                                        <p:cTn id="96" dur="500"/>
                                        <p:tgtEl>
                                          <p:spTgt spid="451"/>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19"/>
                                        </p:tgtEl>
                                        <p:attrNameLst>
                                          <p:attrName>style.visibility</p:attrName>
                                        </p:attrNameLst>
                                      </p:cBhvr>
                                      <p:to>
                                        <p:strVal val="visible"/>
                                      </p:to>
                                    </p:set>
                                    <p:animEffect transition="in" filter="dissolve">
                                      <p:cBhvr>
                                        <p:cTn id="101" dur="500"/>
                                        <p:tgtEl>
                                          <p:spTgt spid="219"/>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220"/>
                                        </p:tgtEl>
                                        <p:attrNameLst>
                                          <p:attrName>style.visibility</p:attrName>
                                        </p:attrNameLst>
                                      </p:cBhvr>
                                      <p:to>
                                        <p:strVal val="visible"/>
                                      </p:to>
                                    </p:set>
                                    <p:animEffect transition="in" filter="dissolve">
                                      <p:cBhvr>
                                        <p:cTn id="106"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p:bldP spid="385" grpId="0"/>
      <p:bldP spid="445" grpId="0"/>
      <p:bldP spid="447" grpId="0"/>
      <p:bldP spid="449" grpId="0"/>
      <p:bldP spid="450" grpId="0"/>
      <p:bldP spid="451" grpId="0"/>
      <p:bldP spid="198" grpId="0"/>
      <p:bldP spid="200" grpId="0"/>
      <p:bldP spid="219" grpId="0"/>
      <p:bldP spid="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043" y="380335"/>
            <a:ext cx="10515600" cy="1325563"/>
          </a:xfrm>
        </p:spPr>
        <p:txBody>
          <a:bodyPr/>
          <a:lstStyle/>
          <a:p>
            <a:r>
              <a:rPr lang="en-US" dirty="0"/>
              <a:t>Sequential Writes in File Systems</a:t>
            </a:r>
          </a:p>
        </p:txBody>
      </p:sp>
      <p:sp>
        <p:nvSpPr>
          <p:cNvPr id="10" name="TextBox 9">
            <a:extLst>
              <a:ext uri="{FF2B5EF4-FFF2-40B4-BE49-F238E27FC236}">
                <a16:creationId xmlns:a16="http://schemas.microsoft.com/office/drawing/2014/main" id="{3E3596CA-918A-F347-A569-FE1A8BED90F3}"/>
              </a:ext>
            </a:extLst>
          </p:cNvPr>
          <p:cNvSpPr txBox="1"/>
          <p:nvPr/>
        </p:nvSpPr>
        <p:spPr>
          <a:xfrm>
            <a:off x="930042" y="1588189"/>
            <a:ext cx="9365863" cy="462755"/>
          </a:xfrm>
          <a:prstGeom prst="rect">
            <a:avLst/>
          </a:prstGeom>
          <a:noFill/>
        </p:spPr>
        <p:txBody>
          <a:bodyPr wrap="square" lIns="0" tIns="46800" rIns="0" rtlCol="0">
            <a:spAutoFit/>
          </a:bodyPr>
          <a:lstStyle/>
          <a:p>
            <a:r>
              <a:rPr lang="en-US" sz="2400" b="1" dirty="0">
                <a:latin typeface="Helvetica" charset="0"/>
                <a:ea typeface="Helvetica" charset="0"/>
                <a:cs typeface="Helvetica" charset="0"/>
              </a:rPr>
              <a:t>Take the </a:t>
            </a:r>
            <a:r>
              <a:rPr lang="en-US" sz="2400" b="1" dirty="0">
                <a:solidFill>
                  <a:srgbClr val="C00000"/>
                </a:solidFill>
                <a:latin typeface="Helvetica" charset="0"/>
                <a:ea typeface="Helvetica" charset="0"/>
                <a:cs typeface="Helvetica" charset="0"/>
              </a:rPr>
              <a:t>Sequential Writes in File Systems </a:t>
            </a:r>
            <a:r>
              <a:rPr lang="en-US" sz="2400" b="1" dirty="0">
                <a:latin typeface="Helvetica" charset="0"/>
                <a:ea typeface="Helvetica" charset="0"/>
                <a:cs typeface="Helvetica" charset="0"/>
              </a:rPr>
              <a:t>quiz on Canvas. </a:t>
            </a:r>
          </a:p>
        </p:txBody>
      </p:sp>
      <p:pic>
        <p:nvPicPr>
          <p:cNvPr id="11" name="Graphic 10" descr="Pencil">
            <a:extLst>
              <a:ext uri="{FF2B5EF4-FFF2-40B4-BE49-F238E27FC236}">
                <a16:creationId xmlns:a16="http://schemas.microsoft.com/office/drawing/2014/main" id="{BE15167C-1BCB-1743-B226-01216C37BB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61898" y="5783757"/>
            <a:ext cx="914400" cy="914400"/>
          </a:xfrm>
          <a:prstGeom prst="rect">
            <a:avLst/>
          </a:prstGeom>
        </p:spPr>
      </p:pic>
      <p:sp>
        <p:nvSpPr>
          <p:cNvPr id="12" name="TextBox 11">
            <a:extLst>
              <a:ext uri="{FF2B5EF4-FFF2-40B4-BE49-F238E27FC236}">
                <a16:creationId xmlns:a16="http://schemas.microsoft.com/office/drawing/2014/main" id="{38E226EF-0624-294E-B12E-98CBDDD1603E}"/>
              </a:ext>
            </a:extLst>
          </p:cNvPr>
          <p:cNvSpPr txBox="1"/>
          <p:nvPr/>
        </p:nvSpPr>
        <p:spPr>
          <a:xfrm>
            <a:off x="930043" y="2267421"/>
            <a:ext cx="686017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charset="0"/>
                <a:ea typeface="Helvetica" charset="0"/>
                <a:cs typeface="Helvetica" charset="0"/>
              </a:rPr>
              <a:t>You are not allowed to use the Internet or chat with classmates</a:t>
            </a:r>
          </a:p>
        </p:txBody>
      </p:sp>
    </p:spTree>
    <p:extLst>
      <p:ext uri="{BB962C8B-B14F-4D97-AF65-F5344CB8AC3E}">
        <p14:creationId xmlns:p14="http://schemas.microsoft.com/office/powerpoint/2010/main" val="319592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7001"/>
            <a:ext cx="10515600" cy="1325563"/>
          </a:xfrm>
        </p:spPr>
        <p:txBody>
          <a:bodyPr>
            <a:normAutofit fontScale="90000"/>
          </a:bodyPr>
          <a:lstStyle/>
          <a:p>
            <a:r>
              <a:rPr lang="en-US" dirty="0"/>
              <a:t>What techniques were used in file systems to ensure that most of our I/O is sequential? </a:t>
            </a:r>
          </a:p>
        </p:txBody>
      </p:sp>
    </p:spTree>
    <p:extLst>
      <p:ext uri="{BB962C8B-B14F-4D97-AF65-F5344CB8AC3E}">
        <p14:creationId xmlns:p14="http://schemas.microsoft.com/office/powerpoint/2010/main" val="36666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SSDs</a:t>
            </a:r>
          </a:p>
        </p:txBody>
      </p:sp>
      <p:sp>
        <p:nvSpPr>
          <p:cNvPr id="3" name="Text Placeholder 2"/>
          <p:cNvSpPr>
            <a:spLocks noGrp="1"/>
          </p:cNvSpPr>
          <p:nvPr>
            <p:ph type="body" idx="1"/>
          </p:nvPr>
        </p:nvSpPr>
        <p:spPr/>
        <p:txBody>
          <a:bodyPr/>
          <a:lstStyle/>
          <a:p>
            <a:r>
              <a:rPr lang="en-US" dirty="0"/>
              <a:t>Flash-based Solid State Drives</a:t>
            </a:r>
          </a:p>
        </p:txBody>
      </p:sp>
    </p:spTree>
    <p:extLst>
      <p:ext uri="{BB962C8B-B14F-4D97-AF65-F5344CB8AC3E}">
        <p14:creationId xmlns:p14="http://schemas.microsoft.com/office/powerpoint/2010/main" val="1556066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46800" rIns="0" rtlCol="0">
        <a:spAutoFit/>
      </a:bodyPr>
      <a:lstStyle>
        <a:defPPr algn="ctr">
          <a:defRPr sz="1400" smtClean="0">
            <a:latin typeface="Helvetica" charset="0"/>
            <a:ea typeface="Helvetica" charset="0"/>
            <a:cs typeface="Helvetica" charset="0"/>
          </a:defRPr>
        </a:defPPr>
      </a:lstStyle>
    </a:txDef>
  </a:objectDefaults>
  <a:extraClrSchemeLst/>
  <a:extLst>
    <a:ext uri="{05A4C25C-085E-4340-85A3-A5531E510DB2}">
      <thm15:themeFamily xmlns:thm15="http://schemas.microsoft.com/office/thememl/2012/main" name="CPEN-331" id="{A0EEB381-AB39-2949-A31A-D820F3844237}" vid="{B76AF02D-3FAF-4545-B767-941DFF39F8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165399</TotalTime>
  <Words>1426</Words>
  <Application>Microsoft Macintosh PowerPoint</Application>
  <PresentationFormat>Widescreen</PresentationFormat>
  <Paragraphs>292</Paragraphs>
  <Slides>41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Helvetica</vt:lpstr>
      <vt:lpstr>Helvetica Neue</vt:lpstr>
      <vt:lpstr>Open Sans</vt:lpstr>
      <vt:lpstr>Office Theme</vt:lpstr>
      <vt:lpstr>File Systems</vt:lpstr>
      <vt:lpstr>Rotational Disks</vt:lpstr>
      <vt:lpstr>How much slower are rotational disks relative to CPUs?</vt:lpstr>
      <vt:lpstr>Which operations are considered especially slow on rotational disks, according to the video?</vt:lpstr>
      <vt:lpstr>Random vs Sequential Access</vt:lpstr>
      <vt:lpstr>What is the common way to number sectors in a rotational disk?</vt:lpstr>
      <vt:lpstr>Sequential Writes in File Systems</vt:lpstr>
      <vt:lpstr>What techniques were used in file systems to ensure that most of our I/O is sequential? </vt:lpstr>
      <vt:lpstr>SSDs</vt:lpstr>
      <vt:lpstr>Overview</vt:lpstr>
      <vt:lpstr>SSD Organization: Blocks and Pages</vt:lpstr>
      <vt:lpstr>Other properties of SSDs</vt:lpstr>
      <vt:lpstr>Re-writing pages</vt:lpstr>
      <vt:lpstr>Sequence of operations on a page</vt:lpstr>
      <vt:lpstr>Flash Translation Layer (FTL)</vt:lpstr>
      <vt:lpstr>FTL Example</vt:lpstr>
      <vt:lpstr>FTL Example</vt:lpstr>
      <vt:lpstr>FTL Example</vt:lpstr>
      <vt:lpstr>FTL Example</vt:lpstr>
      <vt:lpstr>FTL Example</vt:lpstr>
      <vt:lpstr>FTL Example: Garbage collection</vt:lpstr>
      <vt:lpstr>FTL Example: Garbage collection</vt:lpstr>
      <vt:lpstr>Based of videos, what file system does FTL most resemble?</vt:lpstr>
      <vt:lpstr>Performance: SSD vs HDD</vt:lpstr>
      <vt:lpstr>Sequential vs Random access speed</vt:lpstr>
      <vt:lpstr>File system structure</vt:lpstr>
      <vt:lpstr>Name each FS structure. </vt:lpstr>
      <vt:lpstr>Name the file system structure: A</vt:lpstr>
      <vt:lpstr>Name the file system structure: B</vt:lpstr>
      <vt:lpstr>Name the file system structure: C</vt:lpstr>
      <vt:lpstr>Name the file system structure: D</vt:lpstr>
      <vt:lpstr>Exercise: Discuss the pros and cons of each file index structure</vt:lpstr>
      <vt:lpstr>Storage and Memory: Relative Performance</vt:lpstr>
      <vt:lpstr>New indexing structure: ctFS</vt:lpstr>
      <vt:lpstr>Crash consistency</vt:lpstr>
      <vt:lpstr>Which rules help ensure crash consistency? </vt:lpstr>
      <vt:lpstr>File system corruption </vt:lpstr>
      <vt:lpstr>What crash scenarios could lead to these conditions?</vt:lpstr>
      <vt:lpstr>Logging</vt:lpstr>
      <vt:lpstr>Where is logging used?</vt:lpstr>
      <vt:lpstr>What is the key rule in of write-ahead logging?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Management and a New Life of a Process</dc:title>
  <dc:creator>Microsoft Office User</dc:creator>
  <cp:lastModifiedBy>Microsoft Office User</cp:lastModifiedBy>
  <cp:revision>267</cp:revision>
  <cp:lastPrinted>2023-11-16T21:54:12Z</cp:lastPrinted>
  <dcterms:created xsi:type="dcterms:W3CDTF">2016-02-24T00:43:57Z</dcterms:created>
  <dcterms:modified xsi:type="dcterms:W3CDTF">2023-11-24T17:36:58Z</dcterms:modified>
</cp:coreProperties>
</file>