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94" r:id="rId3"/>
    <p:sldId id="295" r:id="rId4"/>
    <p:sldId id="296" r:id="rId5"/>
    <p:sldId id="306" r:id="rId6"/>
    <p:sldId id="309" r:id="rId7"/>
    <p:sldId id="313" r:id="rId8"/>
    <p:sldId id="308" r:id="rId9"/>
    <p:sldId id="300" r:id="rId10"/>
    <p:sldId id="301" r:id="rId11"/>
    <p:sldId id="302" r:id="rId12"/>
    <p:sldId id="303" r:id="rId13"/>
    <p:sldId id="310" r:id="rId14"/>
    <p:sldId id="311" r:id="rId15"/>
    <p:sldId id="312" r:id="rId16"/>
    <p:sldId id="30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79"/>
    <p:restoredTop sz="85952"/>
  </p:normalViewPr>
  <p:slideViewPr>
    <p:cSldViewPr snapToGrid="0" snapToObjects="1">
      <p:cViewPr varScale="1">
        <p:scale>
          <a:sx n="107" d="100"/>
          <a:sy n="107" d="100"/>
        </p:scale>
        <p:origin x="10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E8E9-95D9-9A4C-ACE2-5AAB42D43C04}" type="datetimeFigureOut">
              <a:rPr lang="en-US" smtClean="0"/>
              <a:t>9/3/24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E21C8-164F-EF4C-A15C-17C931037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99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0E21C8-164F-EF4C-A15C-17C931037D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75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11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8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7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9843"/>
            <a:ext cx="10515600" cy="1325563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4609420"/>
          </a:xfrm>
        </p:spPr>
        <p:txBody>
          <a:bodyPr/>
          <a:lstStyle>
            <a:lvl1pPr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6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7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9/3/24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217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9/3/24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488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9/3/24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06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9/3/24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9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9/3/24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29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9/3/24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47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8C4A9-5DCC-DF4D-9BB0-22A1B6390020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64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Course Structure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CPEN 331, UBC</a:t>
            </a:r>
          </a:p>
          <a:p>
            <a:r>
              <a:rPr lang="en-US" dirty="0"/>
              <a:t>Alexandra </a:t>
            </a:r>
            <a:r>
              <a:rPr lang="en-US" dirty="0" err="1"/>
              <a:t>Fedorova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635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will be no formal exams</a:t>
            </a:r>
          </a:p>
          <a:p>
            <a:r>
              <a:rPr lang="en-US" dirty="0"/>
              <a:t>Quiz grades are for online quizzes. Canvas quizzes are given more weight than the </a:t>
            </a:r>
            <a:r>
              <a:rPr lang="en-US" dirty="0" err="1"/>
              <a:t>iClicker</a:t>
            </a:r>
            <a:r>
              <a:rPr lang="en-US" dirty="0"/>
              <a:t>. Quizzes are scaled; several of your worst marks will be dropped. You are not expected to get all of them. </a:t>
            </a:r>
            <a:r>
              <a:rPr lang="en-US" b="1" dirty="0">
                <a:solidFill>
                  <a:srgbClr val="C00000"/>
                </a:solidFill>
              </a:rPr>
              <a:t>You need to come to class, pay attention and work in class.</a:t>
            </a:r>
          </a:p>
          <a:p>
            <a:r>
              <a:rPr lang="en-US" b="1" dirty="0">
                <a:solidFill>
                  <a:srgbClr val="C00000"/>
                </a:solidFill>
              </a:rPr>
              <a:t>You cannot make up missed quizzes.</a:t>
            </a:r>
          </a:p>
          <a:p>
            <a:pPr lvl="1"/>
            <a:r>
              <a:rPr lang="en-US" dirty="0"/>
              <a:t>That’s okay, almost everyone misses a few</a:t>
            </a:r>
          </a:p>
          <a:p>
            <a:pPr lvl="1"/>
            <a:r>
              <a:rPr lang="en-US" dirty="0"/>
              <a:t>If you join on Zoom, you can still do quizzes.</a:t>
            </a:r>
          </a:p>
          <a:p>
            <a:r>
              <a:rPr lang="en-US" dirty="0"/>
              <a:t>There will be no final, but…</a:t>
            </a:r>
          </a:p>
        </p:txBody>
      </p:sp>
    </p:spTree>
    <p:extLst>
      <p:ext uri="{BB962C8B-B14F-4D97-AF65-F5344CB8AC3E}">
        <p14:creationId xmlns:p14="http://schemas.microsoft.com/office/powerpoint/2010/main" val="1936934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review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teaching staff will interview you for a few minutes to see how well you know the OS161 source base, build system, debugger, etc.</a:t>
            </a:r>
          </a:p>
          <a:p>
            <a:r>
              <a:rPr lang="en-US" dirty="0"/>
              <a:t>If you are working hard on the assignments </a:t>
            </a:r>
            <a:r>
              <a:rPr lang="en-US" b="1" dirty="0">
                <a:solidFill>
                  <a:srgbClr val="C00000"/>
                </a:solidFill>
              </a:rPr>
              <a:t>yourself, </a:t>
            </a:r>
            <a:r>
              <a:rPr lang="en-US" dirty="0"/>
              <a:t>you don’t need to prepare</a:t>
            </a:r>
          </a:p>
          <a:p>
            <a:r>
              <a:rPr lang="en-US" b="1" dirty="0">
                <a:solidFill>
                  <a:srgbClr val="C00000"/>
                </a:solidFill>
              </a:rPr>
              <a:t>If you show lack of knowledge of the source base you will fail the exam even if you submit perfect code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52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automatic pass for the code review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give you an </a:t>
            </a:r>
            <a:r>
              <a:rPr lang="en-US" b="1" dirty="0">
                <a:solidFill>
                  <a:srgbClr val="C00000"/>
                </a:solidFill>
              </a:rPr>
              <a:t>automatic pass </a:t>
            </a:r>
            <a:r>
              <a:rPr lang="en-US" dirty="0"/>
              <a:t>for the exam if you </a:t>
            </a:r>
            <a:r>
              <a:rPr lang="en-US" dirty="0">
                <a:solidFill>
                  <a:srgbClr val="7030A0"/>
                </a:solidFill>
              </a:rPr>
              <a:t>demonstrate the knowledge of the code base </a:t>
            </a:r>
            <a:r>
              <a:rPr lang="en-US" dirty="0"/>
              <a:t>during the semester.</a:t>
            </a:r>
          </a:p>
          <a:p>
            <a:r>
              <a:rPr lang="en-US" dirty="0"/>
              <a:t>How? </a:t>
            </a:r>
          </a:p>
          <a:p>
            <a:pPr lvl="1"/>
            <a:r>
              <a:rPr lang="en-US" sz="2800" dirty="0"/>
              <a:t>You often post answers on Piazza to your classmates’ question and your answers demonstrate deep knowledge of the source base</a:t>
            </a:r>
          </a:p>
          <a:p>
            <a:pPr lvl="1"/>
            <a:r>
              <a:rPr lang="en-US" sz="2800" dirty="0"/>
              <a:t>You answer OS161-related questions in class</a:t>
            </a:r>
          </a:p>
          <a:p>
            <a:pPr lvl="1"/>
            <a:r>
              <a:rPr lang="en-US" sz="2800" dirty="0"/>
              <a:t>TAs inferred your knowledge of the source base from their interaction with you during labs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6013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in teams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Starting from Assignment 4, you will be working in teams of two</a:t>
            </a:r>
          </a:p>
          <a:p>
            <a:r>
              <a:rPr lang="en-US" dirty="0"/>
              <a:t>Will make the workload easier (the assignments are very time consuming!)</a:t>
            </a:r>
          </a:p>
          <a:p>
            <a:r>
              <a:rPr lang="en-US" dirty="0"/>
              <a:t>Could also create challenges – you will need to discuss expectations with your partner</a:t>
            </a:r>
          </a:p>
          <a:p>
            <a:pPr lvl="1"/>
            <a:r>
              <a:rPr lang="en-US" dirty="0"/>
              <a:t>We will provide a “partner contract”</a:t>
            </a:r>
          </a:p>
          <a:p>
            <a:r>
              <a:rPr lang="en-US" dirty="0"/>
              <a:t>Large software development projects are always done in teams!</a:t>
            </a:r>
          </a:p>
          <a:p>
            <a:r>
              <a:rPr lang="en-US" dirty="0"/>
              <a:t>Partner problems:</a:t>
            </a:r>
          </a:p>
          <a:p>
            <a:pPr lvl="1"/>
            <a:r>
              <a:rPr lang="en-US" dirty="0"/>
              <a:t>Try to resolve yourself</a:t>
            </a:r>
          </a:p>
          <a:p>
            <a:pPr lvl="1"/>
            <a:r>
              <a:rPr lang="en-US" dirty="0"/>
              <a:t>Talk to us</a:t>
            </a:r>
          </a:p>
          <a:p>
            <a:pPr lvl="1"/>
            <a:r>
              <a:rPr lang="en-US" dirty="0"/>
              <a:t>Divorce your partner</a:t>
            </a:r>
          </a:p>
        </p:txBody>
      </p:sp>
    </p:spTree>
    <p:extLst>
      <p:ext uri="{BB962C8B-B14F-4D97-AF65-F5344CB8AC3E}">
        <p14:creationId xmlns:p14="http://schemas.microsoft.com/office/powerpoint/2010/main" val="1331304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 control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be using </a:t>
            </a:r>
            <a:r>
              <a:rPr lang="en-US" dirty="0" err="1"/>
              <a:t>git</a:t>
            </a:r>
            <a:r>
              <a:rPr lang="en-US" dirty="0"/>
              <a:t> for source control </a:t>
            </a:r>
          </a:p>
          <a:p>
            <a:r>
              <a:rPr lang="en-US" dirty="0"/>
              <a:t>It is one of the most popular systems today, so you will be getting very crucial skills</a:t>
            </a:r>
          </a:p>
          <a:p>
            <a:r>
              <a:rPr lang="en-US" dirty="0"/>
              <a:t>Your source code will be hosted on UBC GitHub</a:t>
            </a:r>
          </a:p>
        </p:txBody>
      </p:sp>
    </p:spTree>
    <p:extLst>
      <p:ext uri="{BB962C8B-B14F-4D97-AF65-F5344CB8AC3E}">
        <p14:creationId xmlns:p14="http://schemas.microsoft.com/office/powerpoint/2010/main" val="604596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will be explaining concepts and providing the information to </a:t>
            </a:r>
            <a:r>
              <a:rPr lang="en-US" b="1" i="1" dirty="0">
                <a:solidFill>
                  <a:srgbClr val="C00000"/>
                </a:solidFill>
              </a:rPr>
              <a:t>help you get through the assignments</a:t>
            </a:r>
          </a:p>
          <a:p>
            <a:r>
              <a:rPr lang="en-US" dirty="0"/>
              <a:t>If you care about doing well on the assignments (you should): come to class!</a:t>
            </a:r>
          </a:p>
          <a:p>
            <a:r>
              <a:rPr lang="en-US" dirty="0"/>
              <a:t>Some of the classes will be flipped – we will use the class time to solve problems. </a:t>
            </a:r>
            <a:r>
              <a:rPr lang="en-US" b="1" i="1" dirty="0">
                <a:solidFill>
                  <a:srgbClr val="C00000"/>
                </a:solidFill>
              </a:rPr>
              <a:t>Bring your laptop with os161 and tools!</a:t>
            </a:r>
          </a:p>
          <a:p>
            <a:r>
              <a:rPr lang="en-US" dirty="0"/>
              <a:t>Make sure you do the readings to grasp the concepts behind the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710476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Piazza Etiquette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Search before you ask – we won’t answer duplicate questions</a:t>
            </a:r>
          </a:p>
          <a:p>
            <a:r>
              <a:rPr lang="en-US" dirty="0"/>
              <a:t>Think before you ask</a:t>
            </a:r>
          </a:p>
          <a:p>
            <a:r>
              <a:rPr lang="en-US" dirty="0"/>
              <a:t>Read before you post</a:t>
            </a:r>
          </a:p>
          <a:p>
            <a:r>
              <a:rPr lang="en-US" dirty="0"/>
              <a:t>Do not respond with code </a:t>
            </a:r>
          </a:p>
          <a:p>
            <a:r>
              <a:rPr lang="en-US" dirty="0"/>
              <a:t>Explain your problem</a:t>
            </a:r>
          </a:p>
          <a:p>
            <a:r>
              <a:rPr lang="en-US" dirty="0"/>
              <a:t>Be courteous!</a:t>
            </a:r>
          </a:p>
          <a:p>
            <a:r>
              <a:rPr lang="en-US" dirty="0"/>
              <a:t>Piazza counts as class participation!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63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by doing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will implement significant chunks of the OS</a:t>
            </a:r>
          </a:p>
          <a:p>
            <a:r>
              <a:rPr lang="en-US" dirty="0"/>
              <a:t>We will use OS161</a:t>
            </a:r>
          </a:p>
          <a:p>
            <a:pPr lvl="1"/>
            <a:r>
              <a:rPr lang="en-US" dirty="0"/>
              <a:t>Developed at Harvard to teach CS161 – Harvard’s course</a:t>
            </a:r>
          </a:p>
          <a:p>
            <a:pPr lvl="1"/>
            <a:r>
              <a:rPr lang="en-US" dirty="0"/>
              <a:t>Resembles BSD</a:t>
            </a:r>
          </a:p>
          <a:p>
            <a:pPr lvl="1"/>
            <a:r>
              <a:rPr lang="en-US" dirty="0"/>
              <a:t>Smaller and simpler</a:t>
            </a:r>
          </a:p>
          <a:p>
            <a:r>
              <a:rPr lang="en-US" dirty="0"/>
              <a:t>You will be writing lots of code!</a:t>
            </a:r>
          </a:p>
          <a:p>
            <a:pPr lvl="1"/>
            <a:r>
              <a:rPr lang="en-US" dirty="0"/>
              <a:t>It will be challenging – this is how operating systems are!</a:t>
            </a:r>
          </a:p>
          <a:p>
            <a:pPr lvl="1"/>
            <a:r>
              <a:rPr lang="en-US" dirty="0"/>
              <a:t>Must be familiar with C</a:t>
            </a:r>
          </a:p>
          <a:p>
            <a:pPr lvl="1"/>
            <a:r>
              <a:rPr lang="en-US" dirty="0"/>
              <a:t>Must be prepared to spend LOTS of time </a:t>
            </a:r>
          </a:p>
          <a:p>
            <a:pPr lvl="1"/>
            <a:r>
              <a:rPr lang="en-US" dirty="0"/>
              <a:t>There is no way around it – I don’t want to teach you a “fake” OS class</a:t>
            </a:r>
          </a:p>
        </p:txBody>
      </p:sp>
    </p:spTree>
    <p:extLst>
      <p:ext uri="{BB962C8B-B14F-4D97-AF65-F5344CB8AC3E}">
        <p14:creationId xmlns:p14="http://schemas.microsoft.com/office/powerpoint/2010/main" val="1124339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50343"/>
            <a:ext cx="11296650" cy="1325563"/>
          </a:xfrm>
        </p:spPr>
        <p:txBody>
          <a:bodyPr/>
          <a:lstStyle/>
          <a:p>
            <a:r>
              <a:rPr lang="en-US" dirty="0"/>
              <a:t>Assignments is the most important learning tool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19299"/>
            <a:ext cx="10515600" cy="41576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Assignments are a significant part of your grade</a:t>
            </a:r>
          </a:p>
          <a:p>
            <a:r>
              <a:rPr lang="en-US" dirty="0"/>
              <a:t>You can’t pass the class without doing each one</a:t>
            </a:r>
          </a:p>
          <a:p>
            <a:r>
              <a:rPr lang="en-US" dirty="0"/>
              <a:t>Very few people (ever) will do everything perfectly </a:t>
            </a:r>
          </a:p>
          <a:p>
            <a:pPr lvl="1"/>
            <a:r>
              <a:rPr lang="en-US" i="1" dirty="0">
                <a:solidFill>
                  <a:srgbClr val="C00000"/>
                </a:solidFill>
              </a:rPr>
              <a:t>Real OS kernel developers never do, after many years</a:t>
            </a:r>
          </a:p>
          <a:p>
            <a:r>
              <a:rPr lang="en-US" dirty="0"/>
              <a:t>You need to do your best and keep learning</a:t>
            </a:r>
          </a:p>
          <a:p>
            <a:r>
              <a:rPr lang="en-US" dirty="0"/>
              <a:t>It will be hard for everyone</a:t>
            </a:r>
          </a:p>
          <a:p>
            <a:r>
              <a:rPr lang="en-US" dirty="0"/>
              <a:t>But it will get better if you keep working hard</a:t>
            </a:r>
          </a:p>
          <a:p>
            <a:r>
              <a:rPr lang="en-US" b="1" dirty="0"/>
              <a:t>You are better off trying your best (and not doing 100%) than cheating</a:t>
            </a:r>
          </a:p>
        </p:txBody>
      </p:sp>
    </p:spTree>
    <p:extLst>
      <p:ext uri="{BB962C8B-B14F-4D97-AF65-F5344CB8AC3E}">
        <p14:creationId xmlns:p14="http://schemas.microsoft.com/office/powerpoint/2010/main" val="1072022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will help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Q&amp;A on Piazza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We will not respond to questions sent by email</a:t>
            </a:r>
          </a:p>
          <a:p>
            <a:r>
              <a:rPr lang="en-US" dirty="0"/>
              <a:t>Labs</a:t>
            </a:r>
          </a:p>
          <a:p>
            <a:pPr lvl="1"/>
            <a:r>
              <a:rPr lang="en-US" dirty="0"/>
              <a:t>Labs are not mandatory, but you are better off going!</a:t>
            </a:r>
          </a:p>
          <a:p>
            <a:r>
              <a:rPr lang="en-US" dirty="0"/>
              <a:t>Teaching assistants will have limited availability outside of lab hours</a:t>
            </a:r>
          </a:p>
          <a:p>
            <a:r>
              <a:rPr lang="en-US" dirty="0"/>
              <a:t>You can attend any lab section as long as there is space.</a:t>
            </a:r>
          </a:p>
          <a:p>
            <a:r>
              <a:rPr lang="en-US" dirty="0"/>
              <a:t>Lots of crucial information will be given to you during class</a:t>
            </a:r>
          </a:p>
          <a:p>
            <a:r>
              <a:rPr lang="en-US" b="1" i="1" dirty="0">
                <a:solidFill>
                  <a:srgbClr val="C00000"/>
                </a:solidFill>
              </a:rPr>
              <a:t>You need to set up OS161 tools on your own laptop and bring your laptop to class. </a:t>
            </a:r>
          </a:p>
        </p:txBody>
      </p:sp>
    </p:spTree>
    <p:extLst>
      <p:ext uri="{BB962C8B-B14F-4D97-AF65-F5344CB8AC3E}">
        <p14:creationId xmlns:p14="http://schemas.microsoft.com/office/powerpoint/2010/main" val="87955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Cheating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5004708"/>
          </a:xfrm>
        </p:spPr>
        <p:txBody>
          <a:bodyPr>
            <a:normAutofit/>
          </a:bodyPr>
          <a:lstStyle/>
          <a:p>
            <a:r>
              <a:rPr lang="en-US" dirty="0"/>
              <a:t>Zero tolerance on cheating</a:t>
            </a:r>
          </a:p>
          <a:p>
            <a:r>
              <a:rPr lang="en-US" dirty="0"/>
              <a:t>You may discuss the assignments with other groups</a:t>
            </a:r>
          </a:p>
          <a:p>
            <a:r>
              <a:rPr lang="en-US" dirty="0"/>
              <a:t>The code that you write must be your own</a:t>
            </a:r>
          </a:p>
          <a:p>
            <a:r>
              <a:rPr lang="en-US" dirty="0"/>
              <a:t>You cannot submit code written by someone else, which includes</a:t>
            </a:r>
          </a:p>
          <a:p>
            <a:pPr lvl="1"/>
            <a:r>
              <a:rPr lang="en-US" dirty="0"/>
              <a:t>Other people in your class</a:t>
            </a:r>
          </a:p>
          <a:p>
            <a:pPr lvl="1"/>
            <a:r>
              <a:rPr lang="en-US" dirty="0"/>
              <a:t>Anyone else who previously took this class</a:t>
            </a:r>
          </a:p>
          <a:p>
            <a:pPr lvl="1"/>
            <a:r>
              <a:rPr lang="en-US" dirty="0"/>
              <a:t>Any code that you find or obtain online (we can search too!)</a:t>
            </a:r>
          </a:p>
          <a:p>
            <a:r>
              <a:rPr lang="en-US" dirty="0"/>
              <a:t>We will use a software system to detect cheating 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It proved highly effective in the past</a:t>
            </a:r>
          </a:p>
          <a:p>
            <a:r>
              <a:rPr lang="en-US" dirty="0"/>
              <a:t>Cheaters will be reported to University with serious consequences – no exceptions</a:t>
            </a:r>
          </a:p>
        </p:txBody>
      </p:sp>
    </p:spTree>
    <p:extLst>
      <p:ext uri="{BB962C8B-B14F-4D97-AF65-F5344CB8AC3E}">
        <p14:creationId xmlns:p14="http://schemas.microsoft.com/office/powerpoint/2010/main" val="1614008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8597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Evaluating your work: </a:t>
            </a:r>
            <a:br>
              <a:rPr lang="en-US" dirty="0"/>
            </a:br>
            <a:r>
              <a:rPr lang="en-US" dirty="0"/>
              <a:t>Effort valued along with the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799"/>
            <a:ext cx="10515600" cy="4348163"/>
          </a:xfrm>
        </p:spPr>
        <p:txBody>
          <a:bodyPr>
            <a:normAutofit/>
          </a:bodyPr>
          <a:lstStyle/>
          <a:p>
            <a:r>
              <a:rPr lang="en-US" sz="3200" dirty="0"/>
              <a:t>Trajectory is more important than your current level of skill</a:t>
            </a:r>
          </a:p>
          <a:p>
            <a:r>
              <a:rPr lang="en-US" sz="3200" dirty="0"/>
              <a:t>My goal is to give you skills to always be on the “improving” trajectory</a:t>
            </a:r>
          </a:p>
          <a:p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Your best strategy in this course is to </a:t>
            </a:r>
          </a:p>
          <a:p>
            <a:pPr marL="0" indent="0" algn="ctr">
              <a:buNone/>
            </a:pPr>
            <a:r>
              <a:rPr lang="en-US" sz="3200" b="1" i="1" dirty="0">
                <a:solidFill>
                  <a:srgbClr val="C00000"/>
                </a:solidFill>
              </a:rPr>
              <a:t>persevere despite any setbacks</a:t>
            </a:r>
          </a:p>
        </p:txBody>
      </p:sp>
    </p:spTree>
    <p:extLst>
      <p:ext uri="{BB962C8B-B14F-4D97-AF65-F5344CB8AC3E}">
        <p14:creationId xmlns:p14="http://schemas.microsoft.com/office/powerpoint/2010/main" val="2043355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 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60% Assignments </a:t>
            </a:r>
          </a:p>
          <a:p>
            <a:r>
              <a:rPr lang="en-US" dirty="0"/>
              <a:t>20% online quizzes </a:t>
            </a:r>
          </a:p>
          <a:p>
            <a:r>
              <a:rPr lang="en-US" dirty="0"/>
              <a:t>20% code review exam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739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your code pass the tests? </a:t>
            </a:r>
            <a:r>
              <a:rPr lang="en-US" b="1" dirty="0">
                <a:solidFill>
                  <a:srgbClr val="C00000"/>
                </a:solidFill>
              </a:rPr>
              <a:t>~ 60% of the mark</a:t>
            </a:r>
          </a:p>
          <a:p>
            <a:pPr lvl="1"/>
            <a:r>
              <a:rPr lang="en-US" dirty="0"/>
              <a:t>Many tests, from easy to more difficult</a:t>
            </a:r>
          </a:p>
          <a:p>
            <a:r>
              <a:rPr lang="en-US" dirty="0"/>
              <a:t>What is the quality of your code? </a:t>
            </a:r>
            <a:r>
              <a:rPr lang="en-US" b="1" dirty="0">
                <a:solidFill>
                  <a:srgbClr val="C00000"/>
                </a:solidFill>
              </a:rPr>
              <a:t>~ 40% of the mark</a:t>
            </a:r>
          </a:p>
          <a:p>
            <a:pPr lvl="1"/>
            <a:r>
              <a:rPr lang="en-US" dirty="0"/>
              <a:t>Does your show the understanding of the concepts?</a:t>
            </a:r>
          </a:p>
          <a:p>
            <a:pPr lvl="1"/>
            <a:r>
              <a:rPr lang="en-US" dirty="0"/>
              <a:t>Coding style</a:t>
            </a:r>
          </a:p>
          <a:p>
            <a:r>
              <a:rPr lang="en-US" dirty="0"/>
              <a:t>Code reading exercises</a:t>
            </a:r>
          </a:p>
        </p:txBody>
      </p:sp>
    </p:spTree>
    <p:extLst>
      <p:ext uri="{BB962C8B-B14F-4D97-AF65-F5344CB8AC3E}">
        <p14:creationId xmlns:p14="http://schemas.microsoft.com/office/powerpoint/2010/main" val="1622540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online books – linked off the course website</a:t>
            </a:r>
          </a:p>
          <a:p>
            <a:r>
              <a:rPr lang="en-US" dirty="0"/>
              <a:t>Reading is chosen to </a:t>
            </a:r>
            <a:r>
              <a:rPr lang="en-US" b="1" i="1" dirty="0">
                <a:solidFill>
                  <a:srgbClr val="C00000"/>
                </a:solidFill>
              </a:rPr>
              <a:t>help you get through the assignments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Always check to make sure you don’t miss relevant material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421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ynchronization" id="{73E6C3EE-38BA-6A4A-A81D-6B84F2E8A9FA}" vid="{065FA9A9-F423-8142-B743-7B0AC94C39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cpen331</Template>
  <TotalTime>195</TotalTime>
  <Words>950</Words>
  <Application>Microsoft Macintosh PowerPoint</Application>
  <PresentationFormat>Widescreen</PresentationFormat>
  <Paragraphs>109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Course Structure</vt:lpstr>
      <vt:lpstr>Learning by doing</vt:lpstr>
      <vt:lpstr>Assignments is the most important learning tool</vt:lpstr>
      <vt:lpstr>We will help you</vt:lpstr>
      <vt:lpstr>Cheating </vt:lpstr>
      <vt:lpstr>Evaluating your work:  Effort valued along with the result</vt:lpstr>
      <vt:lpstr>Grading formula</vt:lpstr>
      <vt:lpstr>Evaluating Assignments</vt:lpstr>
      <vt:lpstr>Book</vt:lpstr>
      <vt:lpstr>Exams</vt:lpstr>
      <vt:lpstr>Code review exam</vt:lpstr>
      <vt:lpstr>An automatic pass for the code review exam</vt:lpstr>
      <vt:lpstr>Working in teams</vt:lpstr>
      <vt:lpstr>Source control </vt:lpstr>
      <vt:lpstr>Class time</vt:lpstr>
      <vt:lpstr>Piazza Etiquette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Structure</dc:title>
  <dc:creator>Microsoft Office User</dc:creator>
  <cp:lastModifiedBy>Fedorova, Alexandra</cp:lastModifiedBy>
  <cp:revision>19</cp:revision>
  <dcterms:created xsi:type="dcterms:W3CDTF">2015-12-30T20:51:33Z</dcterms:created>
  <dcterms:modified xsi:type="dcterms:W3CDTF">2024-09-03T20:12:37Z</dcterms:modified>
</cp:coreProperties>
</file>