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64" r:id="rId4"/>
    <p:sldId id="266" r:id="rId5"/>
    <p:sldId id="267" r:id="rId6"/>
    <p:sldId id="269" r:id="rId7"/>
    <p:sldId id="271" r:id="rId8"/>
    <p:sldId id="268" r:id="rId9"/>
    <p:sldId id="270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73"/>
    <p:restoredTop sz="85996"/>
  </p:normalViewPr>
  <p:slideViewPr>
    <p:cSldViewPr snapToGrid="0" snapToObjects="1">
      <p:cViewPr varScale="1">
        <p:scale>
          <a:sx n="49" d="100"/>
          <a:sy n="49" d="100"/>
        </p:scale>
        <p:origin x="2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E8E9-95D9-9A4C-ACE2-5AAB42D43C04}" type="datetimeFigureOut">
              <a:rPr lang="en-US" smtClean="0"/>
              <a:t>1/3/17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E21C8-164F-EF4C-A15C-17C931037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the comments</a:t>
            </a:r>
            <a:r>
              <a:rPr lang="en-US" baseline="0" dirty="0" smtClean="0"/>
              <a:t> in the file and recall the MIPS boot process covered in the last class, where the exception code was copied into the right locations in memory.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Go over the common exception code, try to get a general picture of what it does – fill in the blanks on the overhead camera.</a:t>
            </a:r>
          </a:p>
          <a:p>
            <a:r>
              <a:rPr lang="en-US" baseline="0" dirty="0" smtClean="0"/>
              <a:t>Go over the </a:t>
            </a:r>
            <a:r>
              <a:rPr lang="en-US" baseline="0" dirty="0" err="1" smtClean="0"/>
              <a:t>mips</a:t>
            </a:r>
            <a:r>
              <a:rPr lang="en-US" baseline="0" dirty="0" smtClean="0"/>
              <a:t> trap code – understand what it does.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E21C8-164F-EF4C-A15C-17C931037D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65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that,</a:t>
            </a:r>
            <a:r>
              <a:rPr lang="en-US" baseline="0" dirty="0" smtClean="0"/>
              <a:t> let’s take a peek at the code in </a:t>
            </a:r>
            <a:r>
              <a:rPr lang="en-US" baseline="0" dirty="0" err="1" smtClean="0"/>
              <a:t>syscall</a:t>
            </a:r>
            <a:r>
              <a:rPr lang="en-US" baseline="0" dirty="0" smtClean="0"/>
              <a:t> to see how the system calls get dispatched.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E21C8-164F-EF4C-A15C-17C931037D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17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843"/>
            <a:ext cx="105156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6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1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8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6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4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C4A9-5DCC-DF4D-9BB0-22A1B6390020}" type="datetimeFigureOut">
              <a:rPr lang="en-US" smtClean="0"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47D53-D26E-5946-9DB8-49BC3DF0C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Control Transfer: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CPU virtualization,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How does the OS get to run?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64088"/>
            <a:ext cx="9144000" cy="1027112"/>
          </a:xfrm>
        </p:spPr>
        <p:txBody>
          <a:bodyPr>
            <a:normAutofit/>
          </a:bodyPr>
          <a:lstStyle/>
          <a:p>
            <a:r>
              <a:rPr lang="en-US" dirty="0" smtClean="0"/>
              <a:t>CPEN 331, UBC</a:t>
            </a:r>
          </a:p>
          <a:p>
            <a:r>
              <a:rPr lang="en-US" dirty="0" smtClean="0"/>
              <a:t>Alexandra </a:t>
            </a:r>
            <a:r>
              <a:rPr lang="en-US" dirty="0" err="1" smtClean="0"/>
              <a:t>Fedorova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66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843"/>
            <a:ext cx="11353800" cy="1325563"/>
          </a:xfrm>
        </p:spPr>
        <p:txBody>
          <a:bodyPr/>
          <a:lstStyle/>
          <a:p>
            <a:r>
              <a:rPr lang="en-US" dirty="0" smtClean="0"/>
              <a:t>System calls </a:t>
            </a:r>
            <a:r>
              <a:rPr lang="en-US" smtClean="0"/>
              <a:t>offer protection – a MIPS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invoke a system call, execute a special instruction</a:t>
            </a:r>
          </a:p>
          <a:p>
            <a:pPr lvl="1"/>
            <a:r>
              <a:rPr lang="en-US" dirty="0" smtClean="0"/>
              <a:t>SYSCALL on MIPS</a:t>
            </a:r>
          </a:p>
          <a:p>
            <a:r>
              <a:rPr lang="en-US" dirty="0"/>
              <a:t>Processor switches into the </a:t>
            </a:r>
            <a:r>
              <a:rPr lang="en-US" b="1" dirty="0">
                <a:solidFill>
                  <a:srgbClr val="C00000"/>
                </a:solidFill>
              </a:rPr>
              <a:t>kernel mode </a:t>
            </a:r>
            <a:r>
              <a:rPr lang="en-US" dirty="0" smtClean="0"/>
              <a:t>and </a:t>
            </a:r>
            <a:r>
              <a:rPr lang="en-US" dirty="0" smtClean="0"/>
              <a:t>transfers control to an </a:t>
            </a:r>
            <a:r>
              <a:rPr lang="en-US" b="1" dirty="0" smtClean="0">
                <a:solidFill>
                  <a:srgbClr val="C00000"/>
                </a:solidFill>
              </a:rPr>
              <a:t>interrupt handler</a:t>
            </a:r>
            <a:r>
              <a:rPr lang="en-US" dirty="0" smtClean="0"/>
              <a:t> (just like with interrupts</a:t>
            </a:r>
            <a:r>
              <a:rPr lang="en-US" dirty="0" smtClean="0"/>
              <a:t>!)</a:t>
            </a:r>
          </a:p>
          <a:p>
            <a:pPr lvl="1"/>
            <a:r>
              <a:rPr lang="en-US" sz="2800" u="sng" dirty="0" smtClean="0"/>
              <a:t>Kernel mode is just a CPU flag</a:t>
            </a:r>
            <a:r>
              <a:rPr lang="en-US" sz="2800" dirty="0" smtClean="0"/>
              <a:t>, but it tells the hardware that we can now execute privileged instructions and access privileged memory</a:t>
            </a:r>
          </a:p>
          <a:p>
            <a:pPr lvl="1"/>
            <a:r>
              <a:rPr lang="en-US" sz="2800" dirty="0" smtClean="0"/>
              <a:t>Trap is also invoked if the user program tries to access the kernel memory – </a:t>
            </a:r>
            <a:r>
              <a:rPr lang="en-US" sz="2800" dirty="0" smtClean="0">
                <a:solidFill>
                  <a:srgbClr val="7030A0"/>
                </a:solidFill>
              </a:rPr>
              <a:t>what will happen to the user program in that case?</a:t>
            </a:r>
          </a:p>
          <a:p>
            <a:pPr lvl="1"/>
            <a:r>
              <a:rPr lang="en-US" sz="2800" i="1" dirty="0" smtClean="0">
                <a:solidFill>
                  <a:srgbClr val="7030A0"/>
                </a:solidFill>
              </a:rPr>
              <a:t>Can the user program simply “call” a kernel function? </a:t>
            </a:r>
          </a:p>
        </p:txBody>
      </p:sp>
    </p:spTree>
    <p:extLst>
      <p:ext uri="{BB962C8B-B14F-4D97-AF65-F5344CB8AC3E}">
        <p14:creationId xmlns:p14="http://schemas.microsoft.com/office/powerpoint/2010/main" val="1292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 – an interrupt 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switching to an interrupt handler protect the kernel from malicious </a:t>
            </a:r>
            <a:r>
              <a:rPr lang="en-US" dirty="0" err="1" smtClean="0"/>
              <a:t>behaviour</a:t>
            </a:r>
            <a:r>
              <a:rPr lang="en-US" dirty="0" smtClean="0"/>
              <a:t>? </a:t>
            </a:r>
          </a:p>
          <a:p>
            <a:pPr lvl="1"/>
            <a:r>
              <a:rPr lang="en-US" sz="2800" dirty="0" smtClean="0"/>
              <a:t>The interrupt handler will invoke </a:t>
            </a:r>
            <a:r>
              <a:rPr lang="en-US" sz="2800" b="1" i="1" dirty="0" smtClean="0">
                <a:solidFill>
                  <a:srgbClr val="C00000"/>
                </a:solidFill>
              </a:rPr>
              <a:t>only the kernel code </a:t>
            </a:r>
            <a:r>
              <a:rPr lang="en-US" sz="2800" i="1" dirty="0" smtClean="0"/>
              <a:t>– </a:t>
            </a:r>
            <a:r>
              <a:rPr lang="en-US" sz="2800" dirty="0" smtClean="0"/>
              <a:t>the supposedly </a:t>
            </a:r>
            <a:r>
              <a:rPr lang="en-US" sz="2800" b="1" i="1" dirty="0" smtClean="0">
                <a:solidFill>
                  <a:srgbClr val="C00000"/>
                </a:solidFill>
              </a:rPr>
              <a:t>trusted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code</a:t>
            </a:r>
          </a:p>
          <a:p>
            <a:pPr lvl="1"/>
            <a:r>
              <a:rPr lang="en-US" sz="2800" dirty="0" smtClean="0"/>
              <a:t>The interrupt handler will not invoke any arbitrary user code that can be malicious.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781550"/>
            <a:ext cx="8972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7030A0"/>
                </a:solidFill>
              </a:rPr>
              <a:t>Can we </a:t>
            </a:r>
            <a:r>
              <a:rPr lang="en-US" sz="3600" i="1" u="sng" dirty="0" smtClean="0">
                <a:solidFill>
                  <a:srgbClr val="7030A0"/>
                </a:solidFill>
              </a:rPr>
              <a:t>really</a:t>
            </a:r>
            <a:r>
              <a:rPr lang="en-US" sz="3600" i="1" dirty="0" smtClean="0">
                <a:solidFill>
                  <a:srgbClr val="7030A0"/>
                </a:solidFill>
              </a:rPr>
              <a:t> trust the kernel code?</a:t>
            </a:r>
            <a:endParaRPr lang="en-US" sz="36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50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71254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Now let’s look at exception code in OS161!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Where is the first line of the OS161 code that is executed when an exception (trap) occurs?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line of </a:t>
            </a:r>
            <a:r>
              <a:rPr lang="en-US" sz="2600" b="1" dirty="0" err="1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mips_trap</a:t>
            </a:r>
            <a:r>
              <a:rPr lang="en-US" sz="2600" b="1" dirty="0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dirty="0" smtClean="0"/>
              <a:t>The first line in the file </a:t>
            </a:r>
            <a:r>
              <a:rPr lang="en-US" sz="2600" b="1" dirty="0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exception-mips1.S</a:t>
            </a:r>
          </a:p>
          <a:p>
            <a:r>
              <a:rPr lang="en-US" dirty="0" smtClean="0"/>
              <a:t>The first line of the function </a:t>
            </a:r>
            <a:r>
              <a:rPr lang="en-US" sz="2600" b="1" dirty="0" err="1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common_exception</a:t>
            </a:r>
            <a:endParaRPr lang="en-US" sz="2600" b="1" dirty="0" smtClean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 smtClean="0"/>
              <a:t>The first line of the function </a:t>
            </a:r>
            <a:r>
              <a:rPr lang="en-US" sz="2600" b="1" dirty="0" err="1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mips_general_handler</a:t>
            </a:r>
            <a:endParaRPr lang="en-US" sz="2600" b="1" dirty="0" smtClean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 smtClean="0"/>
              <a:t>Depending on the exception, either </a:t>
            </a:r>
            <a:r>
              <a:rPr lang="en-US" sz="2600" b="1" dirty="0" err="1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mips_utlb_handler</a:t>
            </a:r>
            <a:r>
              <a:rPr lang="en-US" dirty="0" smtClean="0"/>
              <a:t> or </a:t>
            </a:r>
            <a:r>
              <a:rPr lang="en-US" sz="2600" b="1" dirty="0" err="1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mips_general_handler</a:t>
            </a:r>
            <a:endParaRPr lang="en-US" sz="2600" b="1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02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5143"/>
            <a:ext cx="10515600" cy="1859456"/>
          </a:xfrm>
        </p:spPr>
        <p:txBody>
          <a:bodyPr>
            <a:noAutofit/>
          </a:bodyPr>
          <a:lstStyle/>
          <a:p>
            <a:r>
              <a:rPr lang="en-US" sz="3200" dirty="0" smtClean="0"/>
              <a:t>Read the code in </a:t>
            </a:r>
            <a:r>
              <a:rPr lang="en-US" sz="3000" dirty="0" err="1" smtClean="0">
                <a:latin typeface="Courier New" charset="0"/>
                <a:ea typeface="Courier New" charset="0"/>
                <a:cs typeface="Courier New" charset="0"/>
              </a:rPr>
              <a:t>mips_trap</a:t>
            </a:r>
            <a:r>
              <a:rPr lang="en-US" sz="3000" dirty="0" smtClean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3200" dirty="0" smtClean="0"/>
              <a:t>and answer the following question: do system calls differ from interrupts or other traps in the way they are handled by the low level code executed </a:t>
            </a:r>
            <a:r>
              <a:rPr lang="en-US" sz="3200" i="1" u="sng" dirty="0" smtClean="0"/>
              <a:t>prior</a:t>
            </a:r>
            <a:r>
              <a:rPr lang="en-US" sz="3200" dirty="0" smtClean="0"/>
              <a:t> to </a:t>
            </a:r>
            <a:r>
              <a:rPr lang="en-US" sz="3000" dirty="0" err="1" smtClean="0">
                <a:latin typeface="Courier New" charset="0"/>
                <a:ea typeface="Courier New" charset="0"/>
                <a:cs typeface="Courier New" charset="0"/>
              </a:rPr>
              <a:t>mips_trap</a:t>
            </a:r>
            <a:r>
              <a:rPr lang="en-US" sz="3000" dirty="0" smtClean="0"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sz="3200" dirty="0" smtClean="0"/>
              <a:t>?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1800"/>
            <a:ext cx="10515600" cy="3205162"/>
          </a:xfrm>
        </p:spPr>
        <p:txBody>
          <a:bodyPr/>
          <a:lstStyle/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It depends on the system call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 shell </a:t>
            </a:r>
          </a:p>
          <a:p>
            <a:pPr lvl="1"/>
            <a:r>
              <a:rPr lang="en-US" dirty="0" smtClean="0"/>
              <a:t>On your laptop </a:t>
            </a:r>
          </a:p>
          <a:p>
            <a:pPr lvl="1"/>
            <a:r>
              <a:rPr lang="en-US" dirty="0" smtClean="0"/>
              <a:t>SSH into: </a:t>
            </a:r>
            <a:r>
              <a:rPr lang="en-US" sz="20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ssh.ece.ubc.ca</a:t>
            </a:r>
            <a:endParaRPr lang="en-US" sz="2000" dirty="0" smtClean="0">
              <a:solidFill>
                <a:srgbClr val="7030A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Download and compile the code:</a:t>
            </a:r>
          </a:p>
          <a:p>
            <a:pPr lvl="1"/>
            <a:r>
              <a:rPr lang="en-US" sz="1800" dirty="0" err="1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wget</a:t>
            </a:r>
            <a:r>
              <a:rPr lang="en-US" sz="1800" dirty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http://</a:t>
            </a:r>
            <a:r>
              <a:rPr lang="en-US" sz="1800" dirty="0" err="1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ece.ubc.ca</a:t>
            </a:r>
            <a:r>
              <a:rPr lang="en-US" sz="1800" dirty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/~</a:t>
            </a:r>
            <a:r>
              <a:rPr lang="en-US" sz="18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os161/download/LECTURES-CODE/</a:t>
            </a:r>
            <a:r>
              <a:rPr lang="en-US" sz="18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cpu.c</a:t>
            </a:r>
            <a:endParaRPr lang="en-US" sz="1800" dirty="0">
              <a:solidFill>
                <a:srgbClr val="7030A0"/>
              </a:solidFill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sz="1800" dirty="0" err="1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gcc</a:t>
            </a:r>
            <a:r>
              <a:rPr lang="en-US" sz="1800" dirty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-o </a:t>
            </a:r>
            <a:r>
              <a:rPr lang="en-US" sz="18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cpu</a:t>
            </a:r>
            <a:r>
              <a:rPr lang="en-US" sz="18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8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cpu.c</a:t>
            </a:r>
            <a:endParaRPr lang="en-US" sz="1800" dirty="0" smtClean="0">
              <a:solidFill>
                <a:srgbClr val="7030A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Read it and see what it does!</a:t>
            </a:r>
          </a:p>
          <a:p>
            <a:r>
              <a:rPr lang="en-US" dirty="0" smtClean="0"/>
              <a:t>Run multiple instances at the same time:</a:t>
            </a:r>
          </a:p>
          <a:p>
            <a:pPr lvl="1"/>
            <a:r>
              <a:rPr lang="en-US" sz="20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./</a:t>
            </a:r>
            <a:r>
              <a:rPr lang="en-US" sz="20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cpu</a:t>
            </a:r>
            <a:r>
              <a:rPr lang="en-US" sz="20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A &amp;; ./</a:t>
            </a:r>
            <a:r>
              <a:rPr lang="en-US" sz="20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cpu</a:t>
            </a:r>
            <a:r>
              <a:rPr lang="en-US" sz="20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B</a:t>
            </a:r>
            <a:endParaRPr lang="en-US" sz="2000" dirty="0">
              <a:solidFill>
                <a:srgbClr val="7030A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On Linux, we can also force them to run on the same CPU:</a:t>
            </a:r>
          </a:p>
          <a:p>
            <a:pPr lvl="1"/>
            <a:r>
              <a:rPr lang="en-US" sz="2000" dirty="0" err="1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sz="20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askset</a:t>
            </a:r>
            <a:r>
              <a:rPr lang="en-US" sz="20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–c 0 ./</a:t>
            </a:r>
            <a:r>
              <a:rPr lang="en-US" sz="20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cpu</a:t>
            </a:r>
            <a:r>
              <a:rPr lang="en-US" sz="20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A &amp;; </a:t>
            </a:r>
            <a:r>
              <a:rPr lang="en-US" sz="20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taskset</a:t>
            </a:r>
            <a:r>
              <a:rPr lang="en-US" sz="20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–c 0 ./</a:t>
            </a:r>
            <a:r>
              <a:rPr lang="en-US" sz="2000" dirty="0" err="1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cpu</a:t>
            </a:r>
            <a:r>
              <a:rPr lang="en-US" sz="2000" dirty="0" smtClean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 B</a:t>
            </a:r>
            <a:endParaRPr lang="en-US" sz="2000" dirty="0">
              <a:solidFill>
                <a:srgbClr val="7030A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3396" y="1485406"/>
            <a:ext cx="440404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How can these two programs appear to run simultaneously even though they run on a single CPU?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5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CPU virtualization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running program is called a process</a:t>
            </a:r>
          </a:p>
          <a:p>
            <a:r>
              <a:rPr lang="en-US" dirty="0" smtClean="0"/>
              <a:t>Multiple processes run simultaneously, even if we run all of them on the same CPU!</a:t>
            </a:r>
          </a:p>
          <a:p>
            <a:r>
              <a:rPr lang="en-US" sz="3200" i="1" dirty="0" smtClean="0">
                <a:solidFill>
                  <a:srgbClr val="7030A0"/>
                </a:solidFill>
              </a:rPr>
              <a:t>How do you suppose that happens?</a:t>
            </a:r>
            <a:endParaRPr lang="en-US" sz="32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3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OS get to run?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Let’s look at a few options: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Always “on” model</a:t>
            </a:r>
          </a:p>
          <a:p>
            <a:pPr lvl="1"/>
            <a:r>
              <a:rPr lang="en-US" dirty="0"/>
              <a:t>A continuously running task that executes alongside user </a:t>
            </a:r>
            <a:r>
              <a:rPr lang="en-US" dirty="0" smtClean="0"/>
              <a:t>processes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lvl="1"/>
            <a:r>
              <a:rPr lang="en-US" b="1" i="1" dirty="0" smtClean="0">
                <a:solidFill>
                  <a:srgbClr val="C00000"/>
                </a:solidFill>
              </a:rPr>
              <a:t>But then, who is going to context switch this task and user tasks?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Alarm clock model</a:t>
            </a:r>
          </a:p>
          <a:p>
            <a:pPr lvl="1"/>
            <a:r>
              <a:rPr lang="en-US" dirty="0" smtClean="0"/>
              <a:t>It gets to run periodically when something happens – e.g., a timer interrupt.</a:t>
            </a:r>
          </a:p>
          <a:p>
            <a:pPr lvl="1"/>
            <a:r>
              <a:rPr lang="en-US" b="1" i="1" dirty="0" smtClean="0">
                <a:solidFill>
                  <a:srgbClr val="C00000"/>
                </a:solidFill>
              </a:rPr>
              <a:t>But what if the user process needs a service between the timer interrupts?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Client-server model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</a:p>
          <a:p>
            <a:pPr lvl="1"/>
            <a:r>
              <a:rPr lang="en-US" dirty="0" smtClean="0"/>
              <a:t>The OS does not run until the user program explicitly invokes it.</a:t>
            </a:r>
          </a:p>
          <a:p>
            <a:pPr lvl="1"/>
            <a:r>
              <a:rPr lang="en-US" b="1" i="1" dirty="0" smtClean="0">
                <a:solidFill>
                  <a:srgbClr val="C00000"/>
                </a:solidFill>
              </a:rPr>
              <a:t>What if the user program never invokes it, usurps the hardware and never gets other programs to run?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5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OS get to run? </a:t>
            </a:r>
            <a:r>
              <a:rPr lang="en-US" dirty="0" smtClean="0"/>
              <a:t>All of the above!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Always “on” model</a:t>
            </a:r>
          </a:p>
          <a:p>
            <a:pPr lvl="1"/>
            <a:r>
              <a:rPr lang="en-US" dirty="0" smtClean="0"/>
              <a:t>NFS server – a daemon that sits in the kernel and listens for incoming network requests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Alarm clock model</a:t>
            </a:r>
          </a:p>
          <a:p>
            <a:pPr lvl="1"/>
            <a:r>
              <a:rPr lang="en-US" dirty="0" smtClean="0"/>
              <a:t>Upon a timer </a:t>
            </a:r>
            <a:r>
              <a:rPr lang="en-US" b="1" dirty="0" smtClean="0">
                <a:solidFill>
                  <a:srgbClr val="C00000"/>
                </a:solidFill>
              </a:rPr>
              <a:t>interrupt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the kernel performs many housekeeping tasks: </a:t>
            </a:r>
            <a:r>
              <a:rPr lang="en-US" b="1" i="1" dirty="0" smtClean="0"/>
              <a:t>scheduling</a:t>
            </a:r>
            <a:r>
              <a:rPr lang="en-US" dirty="0" smtClean="0"/>
              <a:t>, </a:t>
            </a:r>
            <a:r>
              <a:rPr lang="en-US" b="1" i="1" dirty="0" smtClean="0"/>
              <a:t>page daemon</a:t>
            </a:r>
            <a:r>
              <a:rPr lang="en-US" dirty="0" smtClean="0"/>
              <a:t>, </a:t>
            </a:r>
            <a:r>
              <a:rPr lang="en-US" b="1" i="1" dirty="0" smtClean="0"/>
              <a:t>buffer daemon</a:t>
            </a:r>
            <a:r>
              <a:rPr lang="en-US" dirty="0" smtClean="0"/>
              <a:t>, etc.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Client-server model</a:t>
            </a:r>
          </a:p>
          <a:p>
            <a:pPr lvl="1"/>
            <a:r>
              <a:rPr lang="en-US" dirty="0" smtClean="0"/>
              <a:t>The kernel runs when the user program invokes a </a:t>
            </a:r>
            <a:r>
              <a:rPr lang="en-US" b="1" dirty="0" smtClean="0">
                <a:solidFill>
                  <a:srgbClr val="C00000"/>
                </a:solidFill>
              </a:rPr>
              <a:t>system call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what it sounds like</a:t>
            </a:r>
          </a:p>
          <a:p>
            <a:r>
              <a:rPr lang="en-US" dirty="0" smtClean="0"/>
              <a:t>The processor </a:t>
            </a:r>
            <a:r>
              <a:rPr lang="en-US" dirty="0" smtClean="0">
                <a:solidFill>
                  <a:srgbClr val="C00000"/>
                </a:solidFill>
              </a:rPr>
              <a:t>stops the normal execution </a:t>
            </a:r>
            <a:r>
              <a:rPr lang="en-US" dirty="0" smtClean="0"/>
              <a:t>loop</a:t>
            </a:r>
          </a:p>
          <a:p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transfers the control </a:t>
            </a:r>
            <a:r>
              <a:rPr lang="en-US" dirty="0" smtClean="0"/>
              <a:t>(jumps) to a pre-defined code location </a:t>
            </a:r>
          </a:p>
          <a:p>
            <a:pPr lvl="1"/>
            <a:r>
              <a:rPr lang="en-US" dirty="0" smtClean="0"/>
              <a:t>This location is determined by the hardware</a:t>
            </a:r>
          </a:p>
          <a:p>
            <a:r>
              <a:rPr lang="en-US" dirty="0" smtClean="0"/>
              <a:t>The OS sets up some special code at that location – known the </a:t>
            </a:r>
            <a:r>
              <a:rPr lang="en-US" b="1" i="1" dirty="0" smtClean="0">
                <a:solidFill>
                  <a:srgbClr val="C00000"/>
                </a:solidFill>
              </a:rPr>
              <a:t>interrupt handler</a:t>
            </a:r>
          </a:p>
          <a:p>
            <a:r>
              <a:rPr lang="en-US" dirty="0" smtClean="0"/>
              <a:t>The interrupt handler code determines the </a:t>
            </a:r>
            <a:r>
              <a:rPr lang="en-US" dirty="0" smtClean="0">
                <a:solidFill>
                  <a:srgbClr val="C00000"/>
                </a:solidFill>
              </a:rPr>
              <a:t>cause for the interrupt </a:t>
            </a:r>
            <a:r>
              <a:rPr lang="en-US" dirty="0" smtClean="0"/>
              <a:t>(it is recorded in special registers)</a:t>
            </a:r>
          </a:p>
          <a:p>
            <a:r>
              <a:rPr lang="en-US" dirty="0" smtClean="0"/>
              <a:t>And decides how to </a:t>
            </a:r>
            <a:r>
              <a:rPr lang="en-US" dirty="0" smtClean="0">
                <a:solidFill>
                  <a:srgbClr val="C00000"/>
                </a:solidFill>
              </a:rPr>
              <a:t>handle</a:t>
            </a:r>
            <a:r>
              <a:rPr lang="en-US" dirty="0" smtClean="0"/>
              <a:t> that particular interrupt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interrupts </a:t>
            </a:r>
            <a:r>
              <a:rPr lang="en-US" dirty="0" smtClean="0"/>
              <a:t>and traps – aka </a:t>
            </a:r>
            <a:r>
              <a:rPr lang="en-US" i="1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Timer interrupt</a:t>
            </a:r>
          </a:p>
          <a:p>
            <a:r>
              <a:rPr lang="en-US" dirty="0" smtClean="0"/>
              <a:t>I/O completion</a:t>
            </a:r>
          </a:p>
          <a:p>
            <a:r>
              <a:rPr lang="en-US" dirty="0" smtClean="0"/>
              <a:t>Segmentation fault</a:t>
            </a:r>
          </a:p>
          <a:p>
            <a:r>
              <a:rPr lang="en-US" dirty="0" smtClean="0"/>
              <a:t>Address translation fault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1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3509742"/>
            <a:ext cx="8483600" cy="241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29823" y="6488668"/>
            <a:ext cx="2662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The xv6 book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485406"/>
            <a:ext cx="90581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System calls are conceptually like function calls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And yet they are notably </a:t>
            </a:r>
            <a:r>
              <a:rPr lang="en-US" sz="2800" dirty="0" smtClean="0"/>
              <a:t>different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A system call is also a </a:t>
            </a:r>
            <a:r>
              <a:rPr lang="en-US" sz="2800" b="1" dirty="0" smtClean="0">
                <a:solidFill>
                  <a:srgbClr val="C00000"/>
                </a:solidFill>
              </a:rPr>
              <a:t>trap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system calls different from function calls?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don’t have to be, but it is </a:t>
            </a:r>
            <a:r>
              <a:rPr lang="en-US" b="1" dirty="0" smtClean="0">
                <a:solidFill>
                  <a:srgbClr val="C00000"/>
                </a:solidFill>
              </a:rPr>
              <a:t>safer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that way</a:t>
            </a:r>
          </a:p>
          <a:p>
            <a:r>
              <a:rPr lang="en-US" dirty="0" smtClean="0"/>
              <a:t>Imagine a scenario:</a:t>
            </a:r>
          </a:p>
          <a:p>
            <a:pPr lvl="1"/>
            <a:r>
              <a:rPr lang="en-US" dirty="0" smtClean="0"/>
              <a:t>A process calls a function in the kernel, because it wants some service from the kernel – for example, to allocate more memory.</a:t>
            </a:r>
          </a:p>
          <a:p>
            <a:pPr lvl="1"/>
            <a:r>
              <a:rPr lang="en-US" dirty="0" smtClean="0"/>
              <a:t>It needs to be able to access kernel memory, e.g. – update the virtual address space structures.</a:t>
            </a:r>
          </a:p>
          <a:p>
            <a:pPr lvl="1"/>
            <a:r>
              <a:rPr lang="en-US" dirty="0" smtClean="0"/>
              <a:t>What if the user code is malicious and decides to do something bad?</a:t>
            </a:r>
          </a:p>
          <a:p>
            <a:pPr lvl="2"/>
            <a:r>
              <a:rPr lang="en-US" dirty="0" smtClean="0"/>
              <a:t>E.g., steal a password from another process memory? </a:t>
            </a:r>
          </a:p>
          <a:p>
            <a:pPr lvl="1"/>
            <a:r>
              <a:rPr lang="en-US" dirty="0" smtClean="0"/>
              <a:t>Without protection, it could overwrite the kernel code to jump to another function (in its own code) and do what it wants.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The OS must prevent this kind of </a:t>
            </a:r>
            <a:r>
              <a:rPr lang="en-US" b="1" i="1" dirty="0" err="1" smtClean="0">
                <a:solidFill>
                  <a:srgbClr val="C00000"/>
                </a:solidFill>
              </a:rPr>
              <a:t>behaviour</a:t>
            </a:r>
            <a:r>
              <a:rPr lang="en-US" b="1" i="1" dirty="0" smtClean="0">
                <a:solidFill>
                  <a:srgbClr val="C00000"/>
                </a:solidFill>
              </a:rPr>
              <a:t>!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7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nchronization" id="{73E6C3EE-38BA-6A4A-A81D-6B84F2E8A9FA}" vid="{065FA9A9-F423-8142-B743-7B0AC94C39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cpen331</Template>
  <TotalTime>17323</TotalTime>
  <Words>939</Words>
  <Application>Microsoft Macintosh PowerPoint</Application>
  <PresentationFormat>Widescreen</PresentationFormat>
  <Paragraphs>95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Calibri Light</vt:lpstr>
      <vt:lpstr>Courier</vt:lpstr>
      <vt:lpstr>Courier New</vt:lpstr>
      <vt:lpstr>Arial</vt:lpstr>
      <vt:lpstr>Office Theme</vt:lpstr>
      <vt:lpstr>Control Transfer: CPU virtualization, How does the OS get to run?</vt:lpstr>
      <vt:lpstr>CPU virtualization</vt:lpstr>
      <vt:lpstr>How does CPU virtualization work?</vt:lpstr>
      <vt:lpstr>How does the OS get to run? </vt:lpstr>
      <vt:lpstr>How does the OS get to run? All of the above!</vt:lpstr>
      <vt:lpstr>Interrupts</vt:lpstr>
      <vt:lpstr>Example interrupts and traps – aka exceptions</vt:lpstr>
      <vt:lpstr>System calls</vt:lpstr>
      <vt:lpstr>Why are system calls different from function calls?  </vt:lpstr>
      <vt:lpstr>System calls offer protection – a MIPS example</vt:lpstr>
      <vt:lpstr>System calls – an interrupt handler</vt:lpstr>
      <vt:lpstr>Now let’s look at exception code in OS161!</vt:lpstr>
      <vt:lpstr>Where is the first line of the OS161 code that is executed when an exception (trap) occurs?</vt:lpstr>
      <vt:lpstr>Read the code in mips_trap() and answer the following question: do system calls differ from interrupts or other traps in the way they are handled by the low level code executed prior to mips_trap()? 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Systems:  the Introduction</dc:title>
  <dc:creator>Microsoft Office User</dc:creator>
  <cp:lastModifiedBy>Microsoft Office User</cp:lastModifiedBy>
  <cp:revision>48</cp:revision>
  <dcterms:created xsi:type="dcterms:W3CDTF">2015-12-29T19:21:06Z</dcterms:created>
  <dcterms:modified xsi:type="dcterms:W3CDTF">2017-01-13T01:09:17Z</dcterms:modified>
</cp:coreProperties>
</file>