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3" r:id="rId3"/>
    <p:sldId id="284" r:id="rId4"/>
    <p:sldId id="285" r:id="rId5"/>
    <p:sldId id="286" r:id="rId6"/>
    <p:sldId id="322" r:id="rId7"/>
    <p:sldId id="288" r:id="rId8"/>
    <p:sldId id="289" r:id="rId9"/>
    <p:sldId id="291" r:id="rId10"/>
    <p:sldId id="292" r:id="rId11"/>
    <p:sldId id="294" r:id="rId12"/>
    <p:sldId id="293" r:id="rId13"/>
    <p:sldId id="295" r:id="rId14"/>
    <p:sldId id="297" r:id="rId15"/>
    <p:sldId id="298" r:id="rId16"/>
    <p:sldId id="296" r:id="rId17"/>
    <p:sldId id="299" r:id="rId18"/>
    <p:sldId id="300" r:id="rId19"/>
    <p:sldId id="301" r:id="rId20"/>
    <p:sldId id="302" r:id="rId21"/>
    <p:sldId id="303" r:id="rId22"/>
    <p:sldId id="280" r:id="rId23"/>
    <p:sldId id="304" r:id="rId24"/>
    <p:sldId id="305" r:id="rId25"/>
    <p:sldId id="258" r:id="rId26"/>
    <p:sldId id="307" r:id="rId27"/>
    <p:sldId id="321" r:id="rId28"/>
    <p:sldId id="317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23" r:id="rId37"/>
    <p:sldId id="324" r:id="rId38"/>
    <p:sldId id="325" r:id="rId39"/>
    <p:sldId id="308" r:id="rId40"/>
    <p:sldId id="326" r:id="rId41"/>
    <p:sldId id="320" r:id="rId42"/>
    <p:sldId id="319" r:id="rId43"/>
    <p:sldId id="3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1F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0"/>
    <p:restoredTop sz="86207"/>
  </p:normalViewPr>
  <p:slideViewPr>
    <p:cSldViewPr snapToGrid="0" snapToObjects="1">
      <p:cViewPr>
        <p:scale>
          <a:sx n="70" d="100"/>
          <a:sy n="70" d="100"/>
        </p:scale>
        <p:origin x="12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E8E9-95D9-9A4C-ACE2-5AAB42D43C04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E21C8-164F-EF4C-A15C-17C931037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</a:t>
            </a:r>
            <a:r>
              <a:rPr lang="en-US" baseline="0" dirty="0" smtClean="0"/>
              <a:t> replicate on read-only? </a:t>
            </a:r>
            <a:endParaRPr lang="en-US" dirty="0" smtClean="0"/>
          </a:p>
          <a:p>
            <a:r>
              <a:rPr lang="en-US" dirty="0" smtClean="0"/>
              <a:t>Algorithm</a:t>
            </a:r>
            <a:r>
              <a:rPr lang="en-US" baseline="0" dirty="0" smtClean="0"/>
              <a:t> is simple</a:t>
            </a:r>
          </a:p>
          <a:p>
            <a:r>
              <a:rPr lang="en-US" baseline="0" dirty="0" smtClean="0"/>
              <a:t>Engineering was tricky</a:t>
            </a:r>
          </a:p>
          <a:p>
            <a:r>
              <a:rPr lang="en-US" baseline="0" dirty="0" smtClean="0"/>
              <a:t>Measurement has overhead. Getting enough samples is hard</a:t>
            </a:r>
          </a:p>
          <a:p>
            <a:r>
              <a:rPr lang="en-US" baseline="0" dirty="0" smtClean="0"/>
              <a:t>Read-only is crucial, but cannot know this for sure. </a:t>
            </a:r>
          </a:p>
          <a:p>
            <a:r>
              <a:rPr lang="en-US" baseline="0" dirty="0" smtClean="0"/>
              <a:t>Have to be very conservative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7E2EE-B61C-4A66-B99E-ADB0DD5A1B6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89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88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42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3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13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802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02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7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77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aaa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0CCA1-7F9C-1041-B22B-7C2C31CDE32E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56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43"/>
            <a:ext cx="10515600" cy="1325563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2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7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C4A9-5DCC-DF4D-9BB0-22A1B6390020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microsoft.com/office/2007/relationships/hdphoto" Target="../media/hdphoto1.wdp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microsoft.com/office/2007/relationships/hdphoto" Target="../media/hdphoto1.wdp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8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4.tiff"/><Relationship Id="rId7" Type="http://schemas.openxmlformats.org/officeDocument/2006/relationships/image" Target="../media/image46.tiff"/><Relationship Id="rId8" Type="http://schemas.openxmlformats.org/officeDocument/2006/relationships/image" Target="../media/image47.tiff"/><Relationship Id="rId9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4.tiff"/><Relationship Id="rId7" Type="http://schemas.openxmlformats.org/officeDocument/2006/relationships/image" Target="../media/image43.tiff"/><Relationship Id="rId8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4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4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2823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Advanced Scheduling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600" dirty="0" smtClean="0">
                <a:solidFill>
                  <a:srgbClr val="7030A0"/>
                </a:solidFill>
              </a:rPr>
              <a:t>How attempts to make schedulers better made them even more complicated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56779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CPEN 331, UBC</a:t>
            </a:r>
          </a:p>
          <a:p>
            <a:r>
              <a:rPr lang="en-US" dirty="0" smtClean="0"/>
              <a:t>Alexandra </a:t>
            </a:r>
            <a:r>
              <a:rPr lang="en-US" dirty="0" err="1" smtClean="0"/>
              <a:t>Fedorova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66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237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3888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03888" y="2736614"/>
            <a:ext cx="682862" cy="160422"/>
            <a:chOff x="6978315" y="3352799"/>
            <a:chExt cx="729916" cy="160422"/>
          </a:xfrm>
        </p:grpSpPr>
        <p:sp>
          <p:nvSpPr>
            <p:cNvPr id="25" name="Rounded Rectangle 2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64223" y="2760179"/>
            <a:ext cx="682862" cy="160422"/>
            <a:chOff x="6978315" y="3352799"/>
            <a:chExt cx="729916" cy="160422"/>
          </a:xfrm>
        </p:grpSpPr>
        <p:sp>
          <p:nvSpPr>
            <p:cNvPr id="30" name="Rounded Rectangle 29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5093" y="2757232"/>
            <a:ext cx="682862" cy="160422"/>
            <a:chOff x="6978315" y="3352799"/>
            <a:chExt cx="729916" cy="160422"/>
          </a:xfrm>
        </p:grpSpPr>
        <p:sp>
          <p:nvSpPr>
            <p:cNvPr id="35" name="Rounded Rectangle 3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72698" y="2760179"/>
            <a:ext cx="682862" cy="160422"/>
            <a:chOff x="6978315" y="3352799"/>
            <a:chExt cx="729916" cy="160422"/>
          </a:xfrm>
        </p:grpSpPr>
        <p:sp>
          <p:nvSpPr>
            <p:cNvPr id="45" name="Rounded Rectangle 4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710382" y="1171605"/>
            <a:ext cx="49088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Background: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CPUs have hardware counters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They measure various events in the hardware: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Cache hits/misses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Retired instructions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Etc.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Virtually no overhead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5793451" y="2464267"/>
            <a:ext cx="916931" cy="2929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55313" y="4062408"/>
            <a:ext cx="5103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IDEA: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Let’s see if we can use hardware counters as inputs to the cache interference model!</a:t>
            </a:r>
          </a:p>
          <a:p>
            <a:endParaRPr lang="en-US" b="1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i="1" dirty="0" smtClean="0">
                <a:latin typeface="Helvetica" charset="0"/>
                <a:ea typeface="Helvetica" charset="0"/>
                <a:cs typeface="Helvetica" charset="0"/>
              </a:rPr>
              <a:t>Insight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: Hardware counter inputs are easier to obtain than data required for the previously proposed methods. </a:t>
            </a:r>
          </a:p>
        </p:txBody>
      </p:sp>
      <p:sp>
        <p:nvSpPr>
          <p:cNvPr id="55" name="Oval 54"/>
          <p:cNvSpPr/>
          <p:nvPr/>
        </p:nvSpPr>
        <p:spPr>
          <a:xfrm>
            <a:off x="841534" y="3543888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193095" y="3530439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673085" y="3530439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87049" y="3530439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70664" y="4477905"/>
            <a:ext cx="494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threads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Measure hardware counters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Feed them into the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Get the prediction of who will interfere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0664" y="5855368"/>
            <a:ext cx="53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Challenge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: Will the model be accurate enough with these imperfect inputs? </a:t>
            </a:r>
          </a:p>
        </p:txBody>
      </p:sp>
    </p:spTree>
    <p:extLst>
      <p:ext uri="{BB962C8B-B14F-4D97-AF65-F5344CB8AC3E}">
        <p14:creationId xmlns:p14="http://schemas.microsoft.com/office/powerpoint/2010/main" val="10379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7" grpId="0" animBg="1"/>
      <p:bldP spid="58" grpId="0" animBg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40" y="612608"/>
            <a:ext cx="3213100" cy="438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189647"/>
            <a:ext cx="3080084" cy="3075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8" y="3702981"/>
            <a:ext cx="2445088" cy="2962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2189" y="1363879"/>
            <a:ext cx="4572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After months of: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Unexpected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Frustration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Agony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7976" y="4891849"/>
            <a:ext cx="474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We found that…</a:t>
            </a:r>
          </a:p>
        </p:txBody>
      </p:sp>
    </p:spTree>
    <p:extLst>
      <p:ext uri="{BB962C8B-B14F-4D97-AF65-F5344CB8AC3E}">
        <p14:creationId xmlns:p14="http://schemas.microsoft.com/office/powerpoint/2010/main" val="1130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5" y="159843"/>
            <a:ext cx="11999495" cy="1325563"/>
          </a:xfrm>
        </p:spPr>
        <p:txBody>
          <a:bodyPr/>
          <a:lstStyle/>
          <a:p>
            <a:r>
              <a:rPr lang="en-US" dirty="0" smtClean="0"/>
              <a:t>Surprise: </a:t>
            </a:r>
            <a:r>
              <a:rPr lang="en-US" smtClean="0"/>
              <a:t>Cache contention not dominant!</a:t>
            </a:r>
            <a:endParaRPr lang="en-US"/>
          </a:p>
        </p:txBody>
      </p:sp>
      <p:pic>
        <p:nvPicPr>
          <p:cNvPr id="4" name="Picture 9" descr="factor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44" y="2355139"/>
            <a:ext cx="7503170" cy="399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118792" y="1601416"/>
            <a:ext cx="8280920" cy="694686"/>
            <a:chOff x="782291" y="1340768"/>
            <a:chExt cx="8280920" cy="694686"/>
          </a:xfrm>
        </p:grpSpPr>
        <p:sp>
          <p:nvSpPr>
            <p:cNvPr id="6" name="Rectangle 5"/>
            <p:cNvSpPr/>
            <p:nvPr/>
          </p:nvSpPr>
          <p:spPr>
            <a:xfrm>
              <a:off x="998315" y="1484784"/>
              <a:ext cx="288032" cy="288032"/>
            </a:xfrm>
            <a:prstGeom prst="rect">
              <a:avLst/>
            </a:prstGeom>
            <a:solidFill>
              <a:srgbClr val="660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42531" y="1484784"/>
              <a:ext cx="288032" cy="288032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18795" y="1484784"/>
              <a:ext cx="288032" cy="288032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91003" y="1484784"/>
              <a:ext cx="288032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58355" y="1340768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Memory interconnect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2571" y="1340768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Memory controller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78835" y="1340768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Last-level cache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1043" y="1412776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Others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2291" y="1387382"/>
              <a:ext cx="8064896" cy="64807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5" name="Oval 14"/>
          <p:cNvSpPr/>
          <p:nvPr/>
        </p:nvSpPr>
        <p:spPr>
          <a:xfrm>
            <a:off x="1902768" y="1529408"/>
            <a:ext cx="2186955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4063008" y="1529408"/>
            <a:ext cx="2186955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4063008" y="63539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Schoolbook" pitchFamily="18" charset="0"/>
              </a:rPr>
              <a:t>Application benchmarks</a:t>
            </a:r>
            <a:endParaRPr lang="en-CA" b="1" dirty="0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62" y="251645"/>
            <a:ext cx="11209421" cy="1325563"/>
          </a:xfrm>
        </p:spPr>
        <p:txBody>
          <a:bodyPr/>
          <a:lstStyle/>
          <a:p>
            <a:r>
              <a:rPr lang="en-US" dirty="0" smtClean="0"/>
              <a:t>Contention for </a:t>
            </a:r>
            <a:r>
              <a:rPr lang="en-US" smtClean="0"/>
              <a:t>memory channels is key!</a:t>
            </a: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8200" y="577279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2159" y="5759347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22493" y="577279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66452" y="5759347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542317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89761" y="5429897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0867" y="5414335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78731" y="541433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8200" y="5079577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08190" y="5069837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93341" y="4007837"/>
            <a:ext cx="666409" cy="958738"/>
            <a:chOff x="4293341" y="4007837"/>
            <a:chExt cx="666409" cy="958738"/>
          </a:xfrm>
        </p:grpSpPr>
        <p:sp>
          <p:nvSpPr>
            <p:cNvPr id="19" name="Rectangle 18"/>
            <p:cNvSpPr/>
            <p:nvPr/>
          </p:nvSpPr>
          <p:spPr>
            <a:xfrm>
              <a:off x="4293341" y="4774070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93342" y="4528009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93988" y="4271060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93989" y="4007837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93" y="2285996"/>
            <a:ext cx="1609800" cy="10768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42785" y="2337746"/>
            <a:ext cx="221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Memory </a:t>
            </a:r>
            <a:b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controller</a:t>
            </a:r>
            <a:endParaRPr lang="en-US" b="1" dirty="0" smtClean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5760" y="3597951"/>
            <a:ext cx="23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System </a:t>
            </a:r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request </a:t>
            </a:r>
            <a:b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queue</a:t>
            </a:r>
            <a:endParaRPr lang="en-US" b="1" dirty="0" smtClean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012323" y="2690330"/>
            <a:ext cx="1013338" cy="3423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2"/>
          </p:cNvCxnSpPr>
          <p:nvPr/>
        </p:nvCxnSpPr>
        <p:spPr>
          <a:xfrm flipH="1">
            <a:off x="5090872" y="4244282"/>
            <a:ext cx="1005128" cy="517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34572" y="1812758"/>
            <a:ext cx="478471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What are the implications?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Pressure on memory channels is easy to measure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Relatively easy to predict which threads will compete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More pressure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 more interference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No need for complicated models</a:t>
            </a:r>
          </a:p>
          <a:p>
            <a:pPr marL="457200" indent="-457200">
              <a:buFont typeface="Arial" charset="0"/>
              <a:buChar char="•"/>
            </a:pPr>
            <a:endParaRPr lang="en-US" sz="2000" dirty="0" smtClean="0">
              <a:latin typeface="Helvetica" charset="0"/>
              <a:ea typeface="Helvetica" charset="0"/>
              <a:cs typeface="Helvetica" charset="0"/>
              <a:sym typeface="Wingdings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Just measure the hardware counter data and schedule away!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524000" y="4048640"/>
            <a:ext cx="666409" cy="958738"/>
            <a:chOff x="4293341" y="4007837"/>
            <a:chExt cx="666409" cy="958738"/>
          </a:xfrm>
        </p:grpSpPr>
        <p:sp>
          <p:nvSpPr>
            <p:cNvPr id="44" name="Rectangle 43"/>
            <p:cNvSpPr/>
            <p:nvPr/>
          </p:nvSpPr>
          <p:spPr>
            <a:xfrm>
              <a:off x="4293341" y="4774070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93342" y="4528009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93988" y="4271060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293989" y="4007837"/>
              <a:ext cx="665761" cy="1925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9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(simplified!) approach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237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3888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03888" y="2736614"/>
            <a:ext cx="682862" cy="160422"/>
            <a:chOff x="6978315" y="3352799"/>
            <a:chExt cx="729916" cy="160422"/>
          </a:xfrm>
        </p:grpSpPr>
        <p:sp>
          <p:nvSpPr>
            <p:cNvPr id="25" name="Rounded Rectangle 2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64223" y="2760179"/>
            <a:ext cx="682862" cy="160422"/>
            <a:chOff x="6978315" y="3352799"/>
            <a:chExt cx="729916" cy="160422"/>
          </a:xfrm>
        </p:grpSpPr>
        <p:sp>
          <p:nvSpPr>
            <p:cNvPr id="30" name="Rounded Rectangle 29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5093" y="2757232"/>
            <a:ext cx="682862" cy="160422"/>
            <a:chOff x="6978315" y="3352799"/>
            <a:chExt cx="729916" cy="160422"/>
          </a:xfrm>
        </p:grpSpPr>
        <p:sp>
          <p:nvSpPr>
            <p:cNvPr id="35" name="Rounded Rectangle 3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72698" y="2760179"/>
            <a:ext cx="682862" cy="160422"/>
            <a:chOff x="6978315" y="3352799"/>
            <a:chExt cx="729916" cy="160422"/>
          </a:xfrm>
        </p:grpSpPr>
        <p:sp>
          <p:nvSpPr>
            <p:cNvPr id="45" name="Rounded Rectangle 4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655313" y="5209037"/>
            <a:ext cx="510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New insight made it </a:t>
            </a:r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easy to develop an accurate model</a:t>
            </a:r>
            <a:endParaRPr lang="en-US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41534" y="3543888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193095" y="3530439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673085" y="3530439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87049" y="3530439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70664" y="4477905"/>
            <a:ext cx="494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threads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Measure hardware counters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Feed them into the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Get the prediction of who will interfere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0664" y="5855368"/>
            <a:ext cx="53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Challenge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: Will the model be accurate enough with these imperfect inputs? </a:t>
            </a:r>
          </a:p>
        </p:txBody>
      </p:sp>
      <p:cxnSp>
        <p:nvCxnSpPr>
          <p:cNvPr id="42" name="Straight Arrow Connector 41"/>
          <p:cNvCxnSpPr>
            <a:stCxn id="54" idx="1"/>
          </p:cNvCxnSpPr>
          <p:nvPr/>
        </p:nvCxnSpPr>
        <p:spPr>
          <a:xfrm flipH="1">
            <a:off x="5606655" y="5532203"/>
            <a:ext cx="1048658" cy="515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655313" y="4108881"/>
            <a:ext cx="510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These hardware counters are readily available on most processors</a:t>
            </a:r>
            <a:endParaRPr lang="en-US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4086895" y="4432047"/>
            <a:ext cx="2568418" cy="4770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(simplified!) approach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237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3888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03888" y="2736614"/>
            <a:ext cx="682862" cy="160422"/>
            <a:chOff x="6978315" y="3352799"/>
            <a:chExt cx="729916" cy="160422"/>
          </a:xfrm>
        </p:grpSpPr>
        <p:sp>
          <p:nvSpPr>
            <p:cNvPr id="25" name="Rounded Rectangle 2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64223" y="2760179"/>
            <a:ext cx="682862" cy="160422"/>
            <a:chOff x="6978315" y="3352799"/>
            <a:chExt cx="729916" cy="160422"/>
          </a:xfrm>
        </p:grpSpPr>
        <p:sp>
          <p:nvSpPr>
            <p:cNvPr id="30" name="Rounded Rectangle 29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5093" y="2757232"/>
            <a:ext cx="682862" cy="160422"/>
            <a:chOff x="6978315" y="3352799"/>
            <a:chExt cx="729916" cy="160422"/>
          </a:xfrm>
        </p:grpSpPr>
        <p:sp>
          <p:nvSpPr>
            <p:cNvPr id="35" name="Rounded Rectangle 3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72698" y="2760179"/>
            <a:ext cx="682862" cy="160422"/>
            <a:chOff x="6978315" y="3352799"/>
            <a:chExt cx="729916" cy="160422"/>
          </a:xfrm>
        </p:grpSpPr>
        <p:sp>
          <p:nvSpPr>
            <p:cNvPr id="45" name="Rounded Rectangle 44"/>
            <p:cNvSpPr/>
            <p:nvPr/>
          </p:nvSpPr>
          <p:spPr>
            <a:xfrm>
              <a:off x="6978315" y="3352800"/>
              <a:ext cx="144379" cy="1604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178842" y="3352799"/>
              <a:ext cx="144379" cy="16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563852" y="3352799"/>
              <a:ext cx="144379" cy="16042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371347" y="3352799"/>
              <a:ext cx="144379" cy="16042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Oval 54"/>
          <p:cNvSpPr/>
          <p:nvPr/>
        </p:nvSpPr>
        <p:spPr>
          <a:xfrm>
            <a:off x="841534" y="3543888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193095" y="3530439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673085" y="3530439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87049" y="3530439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70664" y="4477905"/>
            <a:ext cx="5565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Measure the number of memory requests per time unit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Threads with lots of requests are </a:t>
            </a:r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memory-intensive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 scheduler </a:t>
            </a:r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avoids scheduling memory-intensive threads on the same shared cache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614" y="3127359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5,000,000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77675" y="3120161"/>
            <a:ext cx="135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10,000,000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01982" y="3127359"/>
            <a:ext cx="135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50,000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79676" y="3104119"/>
            <a:ext cx="135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5,000</a:t>
            </a:r>
          </a:p>
        </p:txBody>
      </p:sp>
    </p:spTree>
    <p:extLst>
      <p:ext uri="{BB962C8B-B14F-4D97-AF65-F5344CB8AC3E}">
        <p14:creationId xmlns:p14="http://schemas.microsoft.com/office/powerpoint/2010/main" val="7889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49" grpId="0"/>
      <p:bldP spid="49" grpId="1"/>
      <p:bldP spid="50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38200" y="1706808"/>
            <a:ext cx="10058400" cy="3173664"/>
            <a:chOff x="444500" y="2133600"/>
            <a:chExt cx="10058400" cy="31736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" y="2133600"/>
              <a:ext cx="10058400" cy="2296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00" y="3879650"/>
              <a:ext cx="8988258" cy="1427614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5767333" y="1892969"/>
            <a:ext cx="958791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26124" y="1706808"/>
            <a:ext cx="1006171" cy="5603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00709" y="1485406"/>
            <a:ext cx="202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Our schedulers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999747" y="4880472"/>
            <a:ext cx="1215425" cy="869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5172" y="5601728"/>
            <a:ext cx="2021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Workloads and applications they consist of</a:t>
            </a:r>
          </a:p>
        </p:txBody>
      </p:sp>
      <p:cxnSp>
        <p:nvCxnSpPr>
          <p:cNvPr id="21" name="Straight Arrow Connector 20"/>
          <p:cNvCxnSpPr>
            <a:stCxn id="22" idx="0"/>
          </p:cNvCxnSpPr>
          <p:nvPr/>
        </p:nvCxnSpPr>
        <p:spPr>
          <a:xfrm flipH="1" flipV="1">
            <a:off x="1299412" y="3541944"/>
            <a:ext cx="892340" cy="1950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1946" y="5492226"/>
            <a:ext cx="289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How much better applications ran with our schedulers than with the default Linux scheduler</a:t>
            </a:r>
          </a:p>
        </p:txBody>
      </p:sp>
    </p:spTree>
    <p:extLst>
      <p:ext uri="{BB962C8B-B14F-4D97-AF65-F5344CB8AC3E}">
        <p14:creationId xmlns:p14="http://schemas.microsoft.com/office/powerpoint/2010/main" val="20979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0653" y="1172217"/>
            <a:ext cx="11181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charset="0"/>
              </a:rPr>
              <a:t>Sergey </a:t>
            </a:r>
            <a:r>
              <a:rPr lang="en-US" dirty="0" err="1">
                <a:latin typeface="Tahoma" charset="0"/>
              </a:rPr>
              <a:t>Zhuravlev</a:t>
            </a:r>
            <a:r>
              <a:rPr lang="en-US" dirty="0">
                <a:latin typeface="Tahoma" charset="0"/>
              </a:rPr>
              <a:t>, Sergey </a:t>
            </a:r>
            <a:r>
              <a:rPr lang="en-US" dirty="0" err="1">
                <a:latin typeface="Tahoma" charset="0"/>
              </a:rPr>
              <a:t>Blagodurov</a:t>
            </a:r>
            <a:r>
              <a:rPr lang="en-US" dirty="0">
                <a:latin typeface="Tahoma" charset="0"/>
              </a:rPr>
              <a:t> and Alexandra </a:t>
            </a:r>
            <a:r>
              <a:rPr lang="en-US" dirty="0" err="1">
                <a:latin typeface="Tahoma" charset="0"/>
              </a:rPr>
              <a:t>Fedorova</a:t>
            </a:r>
            <a:r>
              <a:rPr lang="en-US" dirty="0">
                <a:latin typeface="Tahoma" charset="0"/>
              </a:rPr>
              <a:t>, </a:t>
            </a:r>
            <a:r>
              <a:rPr lang="en-US" b="1" dirty="0">
                <a:latin typeface="Tahoma" charset="0"/>
              </a:rPr>
              <a:t>Addressing Shared Resource Contention in Multicore Processors via Scheduling</a:t>
            </a:r>
            <a:r>
              <a:rPr lang="en-US" dirty="0">
                <a:latin typeface="Tahoma" charset="0"/>
              </a:rPr>
              <a:t>, in Proceedings of the Fifteenth International Conference on Architectural Support for Programming Languages and Operating Systems (ASPLOS 2010)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219" y="593558"/>
            <a:ext cx="641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So we published a paper about this work: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557" y="2909790"/>
            <a:ext cx="1564774" cy="3080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9" y="2944972"/>
            <a:ext cx="1565452" cy="30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085" y="2901716"/>
            <a:ext cx="1591373" cy="308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744" y="2901716"/>
            <a:ext cx="1590106" cy="308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36973" y="3827836"/>
            <a:ext cx="2464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Then we ran our algorithm on a NUMA system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67894" y="4121674"/>
            <a:ext cx="705853" cy="32084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064614" y="4129080"/>
            <a:ext cx="705853" cy="32084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012844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016788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317100"/>
            <a:ext cx="1224136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317100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1668" y="2498712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2248" y="4802969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4416" y="2498713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4416" y="4802969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64000" y="3525012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3952" y="4261116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2064" y="3525012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2064" y="4261116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cxnSp>
        <p:nvCxnSpPr>
          <p:cNvPr id="14" name="Straight Connector 13"/>
          <p:cNvCxnSpPr>
            <a:stCxn id="10" idx="2"/>
            <a:endCxn id="13" idx="0"/>
          </p:cNvCxnSpPr>
          <p:nvPr/>
        </p:nvCxnSpPr>
        <p:spPr>
          <a:xfrm>
            <a:off x="5749155" y="3653004"/>
            <a:ext cx="1008064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2"/>
            <a:endCxn id="11" idx="0"/>
          </p:cNvCxnSpPr>
          <p:nvPr/>
        </p:nvCxnSpPr>
        <p:spPr>
          <a:xfrm flipH="1">
            <a:off x="5749107" y="3653004"/>
            <a:ext cx="1008112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2"/>
            <a:endCxn id="11" idx="0"/>
          </p:cNvCxnSpPr>
          <p:nvPr/>
        </p:nvCxnSpPr>
        <p:spPr>
          <a:xfrm flipH="1">
            <a:off x="5749107" y="3653004"/>
            <a:ext cx="48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  <a:endCxn id="13" idx="0"/>
          </p:cNvCxnSpPr>
          <p:nvPr/>
        </p:nvCxnSpPr>
        <p:spPr>
          <a:xfrm>
            <a:off x="6757219" y="3653004"/>
            <a:ext cx="0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  <a:endCxn id="12" idx="1"/>
          </p:cNvCxnSpPr>
          <p:nvPr/>
        </p:nvCxnSpPr>
        <p:spPr>
          <a:xfrm>
            <a:off x="5834310" y="3589008"/>
            <a:ext cx="837754" cy="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3"/>
            <a:endCxn id="13" idx="1"/>
          </p:cNvCxnSpPr>
          <p:nvPr/>
        </p:nvCxnSpPr>
        <p:spPr>
          <a:xfrm>
            <a:off x="5834262" y="4325112"/>
            <a:ext cx="837802" cy="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0" descr="Binary Data Clip Ar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2782452"/>
            <a:ext cx="515805" cy="7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86175" y="2105007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</a:rPr>
              <a:t>threads</a:t>
            </a:r>
            <a:endParaRPr lang="en-CA" sz="2400" dirty="0">
              <a:latin typeface="+mj-lt"/>
            </a:endParaRPr>
          </a:p>
        </p:txBody>
      </p:sp>
      <p:pic>
        <p:nvPicPr>
          <p:cNvPr id="32" name="Picture 10" descr="Binary Data Clip Ar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7" y="2594119"/>
            <a:ext cx="407793" cy="58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90131" y="2738135"/>
            <a:ext cx="972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</a:rPr>
              <a:t>data</a:t>
            </a:r>
            <a:endParaRPr lang="en-CA" sz="2400" dirty="0">
              <a:latin typeface="+mj-lt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350071" y="2101063"/>
            <a:ext cx="360040" cy="360040"/>
          </a:xfrm>
          <a:prstGeom prst="ellipse">
            <a:avLst/>
          </a:prstGeom>
          <a:solidFill>
            <a:srgbClr val="BEB1F3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54127" y="2101063"/>
            <a:ext cx="360040" cy="360040"/>
          </a:xfrm>
          <a:prstGeom prst="ellipse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cxnSp>
        <p:nvCxnSpPr>
          <p:cNvPr id="42" name="Elbow Connector 41"/>
          <p:cNvCxnSpPr>
            <a:endCxn id="6" idx="1"/>
          </p:cNvCxnSpPr>
          <p:nvPr/>
        </p:nvCxnSpPr>
        <p:spPr>
          <a:xfrm rot="5400000" flipH="1" flipV="1">
            <a:off x="4807983" y="3639453"/>
            <a:ext cx="800101" cy="571221"/>
          </a:xfrm>
          <a:prstGeom prst="bentConnector3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08564" y="3669036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~300 cycles</a:t>
            </a:r>
          </a:p>
          <a:p>
            <a:r>
              <a:rPr lang="en-US" dirty="0"/>
              <a:t>no delays</a:t>
            </a:r>
            <a:endParaRPr lang="en-CA" dirty="0"/>
          </a:p>
        </p:txBody>
      </p:sp>
      <p:sp>
        <p:nvSpPr>
          <p:cNvPr id="55" name="Freeform 54"/>
          <p:cNvSpPr/>
          <p:nvPr/>
        </p:nvSpPr>
        <p:spPr>
          <a:xfrm>
            <a:off x="4426226" y="1879829"/>
            <a:ext cx="1097280" cy="214193"/>
          </a:xfrm>
          <a:custGeom>
            <a:avLst/>
            <a:gdLst>
              <a:gd name="connsiteX0" fmla="*/ 0 w 1097280"/>
              <a:gd name="connsiteY0" fmla="*/ 405517 h 405517"/>
              <a:gd name="connsiteX1" fmla="*/ 540689 w 1097280"/>
              <a:gd name="connsiteY1" fmla="*/ 0 h 405517"/>
              <a:gd name="connsiteX2" fmla="*/ 1097280 w 1097280"/>
              <a:gd name="connsiteY2" fmla="*/ 405517 h 40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280" h="405517">
                <a:moveTo>
                  <a:pt x="0" y="405517"/>
                </a:moveTo>
                <a:cubicBezTo>
                  <a:pt x="178904" y="202758"/>
                  <a:pt x="357809" y="0"/>
                  <a:pt x="540689" y="0"/>
                </a:cubicBezTo>
                <a:cubicBezTo>
                  <a:pt x="723569" y="0"/>
                  <a:pt x="910424" y="202758"/>
                  <a:pt x="1097280" y="405517"/>
                </a:cubicBezTo>
              </a:path>
            </a:pathLst>
          </a:custGeom>
          <a:noFill/>
          <a:ln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TextBox 55"/>
          <p:cNvSpPr txBox="1"/>
          <p:nvPr/>
        </p:nvSpPr>
        <p:spPr>
          <a:xfrm>
            <a:off x="5523506" y="1421638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~200 cycles</a:t>
            </a:r>
          </a:p>
          <a:p>
            <a:r>
              <a:rPr lang="en-US" dirty="0"/>
              <a:t>no delays</a:t>
            </a:r>
            <a:endParaRPr lang="en-CA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78224" y="152718"/>
            <a:ext cx="10905564" cy="9720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Why did performance suck on a NUMA system?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4238347" y="3106141"/>
            <a:ext cx="360040" cy="360040"/>
          </a:xfrm>
          <a:prstGeom prst="ellipse">
            <a:avLst/>
          </a:prstGeom>
          <a:solidFill>
            <a:srgbClr val="BEB1F3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742403" y="3106141"/>
            <a:ext cx="360040" cy="360040"/>
          </a:xfrm>
          <a:prstGeom prst="ellipse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5267" y="3106141"/>
            <a:ext cx="174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Both memory-intensive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72236" y="3286161"/>
            <a:ext cx="1066111" cy="1800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5" idx="3"/>
          </p:cNvCxnSpPr>
          <p:nvPr/>
        </p:nvCxnSpPr>
        <p:spPr>
          <a:xfrm flipV="1">
            <a:off x="3194037" y="3413454"/>
            <a:ext cx="1601093" cy="1058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194037" y="3548769"/>
            <a:ext cx="1548366" cy="10763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xplosion 2 27"/>
          <p:cNvSpPr/>
          <p:nvPr/>
        </p:nvSpPr>
        <p:spPr>
          <a:xfrm>
            <a:off x="5584860" y="3392175"/>
            <a:ext cx="373626" cy="385055"/>
          </a:xfrm>
          <a:prstGeom prst="irregularSeal2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10016" y="2094022"/>
            <a:ext cx="3209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We schedule memory intensive threads apart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But if their data is still on the same node…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They compete for the memory controller and the interconnect…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And one thread experiences remote latency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10016" y="5034116"/>
            <a:ext cx="3324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You have to schedule not only threads, but place their memory appropriately!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5749107" y="3634184"/>
            <a:ext cx="2902" cy="6269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7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0026 0.1951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7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E2F28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5" grpId="1" animBg="1"/>
      <p:bldP spid="20" grpId="0"/>
      <p:bldP spid="28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0.tqn.com/d/webclipart/1/0/l/y/4/City-Hous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78" y="1212667"/>
            <a:ext cx="2664296" cy="13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www.illustrationsof.com/royalty-free-city-clipart-illustration-212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2" y="3965004"/>
            <a:ext cx="2657872" cy="24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69038" y="6125244"/>
            <a:ext cx="3024336" cy="328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566" name="Picture 14" descr="http://www.ace-clipart.com/clipart/misc_clipart/city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46" y="384950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abkldesigns.com/hs1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38" y="799728"/>
            <a:ext cx="32194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2938606" y="2620455"/>
            <a:ext cx="5356860" cy="1127760"/>
          </a:xfrm>
          <a:custGeom>
            <a:avLst/>
            <a:gdLst>
              <a:gd name="connsiteX0" fmla="*/ 0 w 5356860"/>
              <a:gd name="connsiteY0" fmla="*/ 1127760 h 1127760"/>
              <a:gd name="connsiteX1" fmla="*/ 449580 w 5356860"/>
              <a:gd name="connsiteY1" fmla="*/ 632460 h 1127760"/>
              <a:gd name="connsiteX2" fmla="*/ 1181100 w 5356860"/>
              <a:gd name="connsiteY2" fmla="*/ 152400 h 1127760"/>
              <a:gd name="connsiteX3" fmla="*/ 2598420 w 5356860"/>
              <a:gd name="connsiteY3" fmla="*/ 22860 h 1127760"/>
              <a:gd name="connsiteX4" fmla="*/ 4236720 w 5356860"/>
              <a:gd name="connsiteY4" fmla="*/ 114300 h 1127760"/>
              <a:gd name="connsiteX5" fmla="*/ 5356860 w 5356860"/>
              <a:gd name="connsiteY5" fmla="*/ 0 h 1127760"/>
              <a:gd name="connsiteX6" fmla="*/ 5356860 w 5356860"/>
              <a:gd name="connsiteY6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860" h="1127760">
                <a:moveTo>
                  <a:pt x="0" y="1127760"/>
                </a:moveTo>
                <a:cubicBezTo>
                  <a:pt x="126365" y="961390"/>
                  <a:pt x="252730" y="795020"/>
                  <a:pt x="449580" y="632460"/>
                </a:cubicBezTo>
                <a:cubicBezTo>
                  <a:pt x="646430" y="469900"/>
                  <a:pt x="822960" y="254000"/>
                  <a:pt x="1181100" y="152400"/>
                </a:cubicBezTo>
                <a:cubicBezTo>
                  <a:pt x="1539240" y="50800"/>
                  <a:pt x="2089150" y="29210"/>
                  <a:pt x="2598420" y="22860"/>
                </a:cubicBezTo>
                <a:cubicBezTo>
                  <a:pt x="3107690" y="16510"/>
                  <a:pt x="3776980" y="118110"/>
                  <a:pt x="4236720" y="114300"/>
                </a:cubicBezTo>
                <a:cubicBezTo>
                  <a:pt x="4696460" y="110490"/>
                  <a:pt x="5356860" y="0"/>
                  <a:pt x="5356860" y="0"/>
                </a:cubicBezTo>
                <a:lnTo>
                  <a:pt x="535686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 11"/>
          <p:cNvSpPr/>
          <p:nvPr/>
        </p:nvSpPr>
        <p:spPr>
          <a:xfrm>
            <a:off x="4302586" y="2643315"/>
            <a:ext cx="5105400" cy="1409700"/>
          </a:xfrm>
          <a:custGeom>
            <a:avLst/>
            <a:gdLst>
              <a:gd name="connsiteX0" fmla="*/ 0 w 5105400"/>
              <a:gd name="connsiteY0" fmla="*/ 1409700 h 1409700"/>
              <a:gd name="connsiteX1" fmla="*/ 396240 w 5105400"/>
              <a:gd name="connsiteY1" fmla="*/ 906780 h 1409700"/>
              <a:gd name="connsiteX2" fmla="*/ 1143000 w 5105400"/>
              <a:gd name="connsiteY2" fmla="*/ 579120 h 1409700"/>
              <a:gd name="connsiteX3" fmla="*/ 2514600 w 5105400"/>
              <a:gd name="connsiteY3" fmla="*/ 541020 h 1409700"/>
              <a:gd name="connsiteX4" fmla="*/ 3794760 w 5105400"/>
              <a:gd name="connsiteY4" fmla="*/ 480060 h 1409700"/>
              <a:gd name="connsiteX5" fmla="*/ 4610100 w 5105400"/>
              <a:gd name="connsiteY5" fmla="*/ 289560 h 1409700"/>
              <a:gd name="connsiteX6" fmla="*/ 5105400 w 5105400"/>
              <a:gd name="connsiteY6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400" h="1409700">
                <a:moveTo>
                  <a:pt x="0" y="1409700"/>
                </a:moveTo>
                <a:cubicBezTo>
                  <a:pt x="102870" y="1227455"/>
                  <a:pt x="205740" y="1045210"/>
                  <a:pt x="396240" y="906780"/>
                </a:cubicBezTo>
                <a:cubicBezTo>
                  <a:pt x="586740" y="768350"/>
                  <a:pt x="789940" y="640080"/>
                  <a:pt x="1143000" y="579120"/>
                </a:cubicBezTo>
                <a:cubicBezTo>
                  <a:pt x="1496060" y="518160"/>
                  <a:pt x="2072640" y="557530"/>
                  <a:pt x="2514600" y="541020"/>
                </a:cubicBezTo>
                <a:cubicBezTo>
                  <a:pt x="2956560" y="524510"/>
                  <a:pt x="3445510" y="521970"/>
                  <a:pt x="3794760" y="480060"/>
                </a:cubicBezTo>
                <a:cubicBezTo>
                  <a:pt x="4144010" y="438150"/>
                  <a:pt x="4391660" y="369570"/>
                  <a:pt x="4610100" y="289560"/>
                </a:cubicBezTo>
                <a:cubicBezTo>
                  <a:pt x="4828540" y="209550"/>
                  <a:pt x="4966970" y="104775"/>
                  <a:pt x="51054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 12"/>
          <p:cNvSpPr/>
          <p:nvPr/>
        </p:nvSpPr>
        <p:spPr>
          <a:xfrm>
            <a:off x="2793827" y="2605215"/>
            <a:ext cx="423013" cy="830580"/>
          </a:xfrm>
          <a:custGeom>
            <a:avLst/>
            <a:gdLst>
              <a:gd name="connsiteX0" fmla="*/ 396240 w 423013"/>
              <a:gd name="connsiteY0" fmla="*/ 830580 h 830580"/>
              <a:gd name="connsiteX1" fmla="*/ 381000 w 423013"/>
              <a:gd name="connsiteY1" fmla="*/ 419100 h 830580"/>
              <a:gd name="connsiteX2" fmla="*/ 0 w 423013"/>
              <a:gd name="connsiteY2" fmla="*/ 0 h 8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013" h="830580">
                <a:moveTo>
                  <a:pt x="396240" y="830580"/>
                </a:moveTo>
                <a:cubicBezTo>
                  <a:pt x="421640" y="694055"/>
                  <a:pt x="447040" y="557530"/>
                  <a:pt x="381000" y="419100"/>
                </a:cubicBezTo>
                <a:cubicBezTo>
                  <a:pt x="314960" y="280670"/>
                  <a:pt x="157480" y="140335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>
            <a:off x="3433906" y="2605215"/>
            <a:ext cx="731520" cy="160020"/>
          </a:xfrm>
          <a:custGeom>
            <a:avLst/>
            <a:gdLst>
              <a:gd name="connsiteX0" fmla="*/ 731520 w 731520"/>
              <a:gd name="connsiteY0" fmla="*/ 160020 h 160020"/>
              <a:gd name="connsiteX1" fmla="*/ 274320 w 731520"/>
              <a:gd name="connsiteY1" fmla="*/ 83820 h 160020"/>
              <a:gd name="connsiteX2" fmla="*/ 0 w 731520"/>
              <a:gd name="connsiteY2" fmla="*/ 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60020">
                <a:moveTo>
                  <a:pt x="731520" y="160020"/>
                </a:moveTo>
                <a:cubicBezTo>
                  <a:pt x="563880" y="135255"/>
                  <a:pt x="396240" y="110490"/>
                  <a:pt x="274320" y="83820"/>
                </a:cubicBezTo>
                <a:cubicBezTo>
                  <a:pt x="152400" y="57150"/>
                  <a:pt x="76200" y="28575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 14"/>
          <p:cNvSpPr/>
          <p:nvPr/>
        </p:nvSpPr>
        <p:spPr>
          <a:xfrm>
            <a:off x="8869290" y="2742375"/>
            <a:ext cx="409156" cy="1889760"/>
          </a:xfrm>
          <a:custGeom>
            <a:avLst/>
            <a:gdLst>
              <a:gd name="connsiteX0" fmla="*/ 409156 w 409156"/>
              <a:gd name="connsiteY0" fmla="*/ 0 h 1889760"/>
              <a:gd name="connsiteX1" fmla="*/ 264376 w 409156"/>
              <a:gd name="connsiteY1" fmla="*/ 251460 h 1889760"/>
              <a:gd name="connsiteX2" fmla="*/ 51016 w 409156"/>
              <a:gd name="connsiteY2" fmla="*/ 716280 h 1889760"/>
              <a:gd name="connsiteX3" fmla="*/ 5296 w 409156"/>
              <a:gd name="connsiteY3" fmla="*/ 1120140 h 1889760"/>
              <a:gd name="connsiteX4" fmla="*/ 12916 w 409156"/>
              <a:gd name="connsiteY4" fmla="*/ 1546860 h 1889760"/>
              <a:gd name="connsiteX5" fmla="*/ 111976 w 409156"/>
              <a:gd name="connsiteY5" fmla="*/ 188976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156" h="1889760">
                <a:moveTo>
                  <a:pt x="409156" y="0"/>
                </a:moveTo>
                <a:cubicBezTo>
                  <a:pt x="366611" y="66040"/>
                  <a:pt x="324066" y="132080"/>
                  <a:pt x="264376" y="251460"/>
                </a:cubicBezTo>
                <a:cubicBezTo>
                  <a:pt x="204686" y="370840"/>
                  <a:pt x="94196" y="571500"/>
                  <a:pt x="51016" y="716280"/>
                </a:cubicBezTo>
                <a:cubicBezTo>
                  <a:pt x="7836" y="861060"/>
                  <a:pt x="11646" y="981710"/>
                  <a:pt x="5296" y="1120140"/>
                </a:cubicBezTo>
                <a:cubicBezTo>
                  <a:pt x="-1054" y="1258570"/>
                  <a:pt x="-4864" y="1418590"/>
                  <a:pt x="12916" y="1546860"/>
                </a:cubicBezTo>
                <a:cubicBezTo>
                  <a:pt x="30696" y="1675130"/>
                  <a:pt x="71336" y="1782445"/>
                  <a:pt x="111976" y="18897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 15"/>
          <p:cNvSpPr/>
          <p:nvPr/>
        </p:nvSpPr>
        <p:spPr>
          <a:xfrm>
            <a:off x="8045490" y="3070035"/>
            <a:ext cx="417616" cy="1463040"/>
          </a:xfrm>
          <a:custGeom>
            <a:avLst/>
            <a:gdLst>
              <a:gd name="connsiteX0" fmla="*/ 417616 w 417616"/>
              <a:gd name="connsiteY0" fmla="*/ 0 h 1463040"/>
              <a:gd name="connsiteX1" fmla="*/ 181396 w 417616"/>
              <a:gd name="connsiteY1" fmla="*/ 335280 h 1463040"/>
              <a:gd name="connsiteX2" fmla="*/ 21376 w 417616"/>
              <a:gd name="connsiteY2" fmla="*/ 967740 h 1463040"/>
              <a:gd name="connsiteX3" fmla="*/ 6136 w 417616"/>
              <a:gd name="connsiteY3" fmla="*/ 14630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16" h="1463040">
                <a:moveTo>
                  <a:pt x="417616" y="0"/>
                </a:moveTo>
                <a:cubicBezTo>
                  <a:pt x="332526" y="86995"/>
                  <a:pt x="247436" y="173990"/>
                  <a:pt x="181396" y="335280"/>
                </a:cubicBezTo>
                <a:cubicBezTo>
                  <a:pt x="115356" y="496570"/>
                  <a:pt x="50586" y="779780"/>
                  <a:pt x="21376" y="967740"/>
                </a:cubicBezTo>
                <a:cubicBezTo>
                  <a:pt x="-7834" y="1155700"/>
                  <a:pt x="-849" y="1309370"/>
                  <a:pt x="6136" y="14630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 16"/>
          <p:cNvSpPr/>
          <p:nvPr/>
        </p:nvSpPr>
        <p:spPr>
          <a:xfrm>
            <a:off x="4592146" y="5628857"/>
            <a:ext cx="3088460" cy="268198"/>
          </a:xfrm>
          <a:custGeom>
            <a:avLst/>
            <a:gdLst>
              <a:gd name="connsiteX0" fmla="*/ 0 w 3088460"/>
              <a:gd name="connsiteY0" fmla="*/ 268198 h 268198"/>
              <a:gd name="connsiteX1" fmla="*/ 411480 w 3088460"/>
              <a:gd name="connsiteY1" fmla="*/ 199618 h 268198"/>
              <a:gd name="connsiteX2" fmla="*/ 1546860 w 3088460"/>
              <a:gd name="connsiteY2" fmla="*/ 31978 h 268198"/>
              <a:gd name="connsiteX3" fmla="*/ 2293620 w 3088460"/>
              <a:gd name="connsiteY3" fmla="*/ 1498 h 268198"/>
              <a:gd name="connsiteX4" fmla="*/ 3032760 w 3088460"/>
              <a:gd name="connsiteY4" fmla="*/ 54838 h 268198"/>
              <a:gd name="connsiteX5" fmla="*/ 2979420 w 3088460"/>
              <a:gd name="connsiteY5" fmla="*/ 62458 h 26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8460" h="268198">
                <a:moveTo>
                  <a:pt x="0" y="268198"/>
                </a:moveTo>
                <a:lnTo>
                  <a:pt x="411480" y="199618"/>
                </a:lnTo>
                <a:cubicBezTo>
                  <a:pt x="669290" y="160248"/>
                  <a:pt x="1233170" y="64998"/>
                  <a:pt x="1546860" y="31978"/>
                </a:cubicBezTo>
                <a:cubicBezTo>
                  <a:pt x="1860550" y="-1042"/>
                  <a:pt x="2045970" y="-2312"/>
                  <a:pt x="2293620" y="1498"/>
                </a:cubicBezTo>
                <a:cubicBezTo>
                  <a:pt x="2541270" y="5308"/>
                  <a:pt x="2918460" y="44678"/>
                  <a:pt x="3032760" y="54838"/>
                </a:cubicBezTo>
                <a:cubicBezTo>
                  <a:pt x="3147060" y="64998"/>
                  <a:pt x="3063240" y="63728"/>
                  <a:pt x="2979420" y="624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>
            <a:off x="4729306" y="5352683"/>
            <a:ext cx="3139440" cy="132892"/>
          </a:xfrm>
          <a:custGeom>
            <a:avLst/>
            <a:gdLst>
              <a:gd name="connsiteX0" fmla="*/ 0 w 3139440"/>
              <a:gd name="connsiteY0" fmla="*/ 132892 h 132892"/>
              <a:gd name="connsiteX1" fmla="*/ 800100 w 3139440"/>
              <a:gd name="connsiteY1" fmla="*/ 10972 h 132892"/>
              <a:gd name="connsiteX2" fmla="*/ 1584960 w 3139440"/>
              <a:gd name="connsiteY2" fmla="*/ 10972 h 132892"/>
              <a:gd name="connsiteX3" fmla="*/ 2476500 w 3139440"/>
              <a:gd name="connsiteY3" fmla="*/ 56692 h 132892"/>
              <a:gd name="connsiteX4" fmla="*/ 3139440 w 3139440"/>
              <a:gd name="connsiteY4" fmla="*/ 102412 h 13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9440" h="132892">
                <a:moveTo>
                  <a:pt x="0" y="132892"/>
                </a:moveTo>
                <a:cubicBezTo>
                  <a:pt x="267970" y="82092"/>
                  <a:pt x="535940" y="31292"/>
                  <a:pt x="800100" y="10972"/>
                </a:cubicBezTo>
                <a:cubicBezTo>
                  <a:pt x="1064260" y="-9348"/>
                  <a:pt x="1305560" y="3352"/>
                  <a:pt x="1584960" y="10972"/>
                </a:cubicBezTo>
                <a:cubicBezTo>
                  <a:pt x="1864360" y="18592"/>
                  <a:pt x="2217420" y="41452"/>
                  <a:pt x="2476500" y="56692"/>
                </a:cubicBezTo>
                <a:cubicBezTo>
                  <a:pt x="2735580" y="71932"/>
                  <a:pt x="2937510" y="87172"/>
                  <a:pt x="3139440" y="1024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>
            <a:off x="3776806" y="3489135"/>
            <a:ext cx="236220" cy="236220"/>
          </a:xfrm>
          <a:custGeom>
            <a:avLst/>
            <a:gdLst>
              <a:gd name="connsiteX0" fmla="*/ 0 w 236220"/>
              <a:gd name="connsiteY0" fmla="*/ 236220 h 236220"/>
              <a:gd name="connsiteX1" fmla="*/ 220980 w 236220"/>
              <a:gd name="connsiteY1" fmla="*/ 7620 h 236220"/>
              <a:gd name="connsiteX2" fmla="*/ 220980 w 236220"/>
              <a:gd name="connsiteY2" fmla="*/ 7620 h 236220"/>
              <a:gd name="connsiteX3" fmla="*/ 236220 w 236220"/>
              <a:gd name="connsiteY3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" h="236220">
                <a:moveTo>
                  <a:pt x="0" y="236220"/>
                </a:moveTo>
                <a:lnTo>
                  <a:pt x="220980" y="7620"/>
                </a:lnTo>
                <a:lnTo>
                  <a:pt x="220980" y="7620"/>
                </a:lnTo>
                <a:lnTo>
                  <a:pt x="2362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>
            <a:off x="4188286" y="3146235"/>
            <a:ext cx="320040" cy="205740"/>
          </a:xfrm>
          <a:custGeom>
            <a:avLst/>
            <a:gdLst>
              <a:gd name="connsiteX0" fmla="*/ 0 w 320040"/>
              <a:gd name="connsiteY0" fmla="*/ 205740 h 205740"/>
              <a:gd name="connsiteX1" fmla="*/ 320040 w 320040"/>
              <a:gd name="connsiteY1" fmla="*/ 0 h 205740"/>
              <a:gd name="connsiteX2" fmla="*/ 320040 w 32004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" h="205740">
                <a:moveTo>
                  <a:pt x="0" y="205740"/>
                </a:moveTo>
                <a:lnTo>
                  <a:pt x="320040" y="0"/>
                </a:lnTo>
                <a:lnTo>
                  <a:pt x="3200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>
            <a:off x="5323666" y="2963355"/>
            <a:ext cx="320040" cy="30480"/>
          </a:xfrm>
          <a:custGeom>
            <a:avLst/>
            <a:gdLst>
              <a:gd name="connsiteX0" fmla="*/ 0 w 320040"/>
              <a:gd name="connsiteY0" fmla="*/ 30480 h 30480"/>
              <a:gd name="connsiteX1" fmla="*/ 320040 w 320040"/>
              <a:gd name="connsiteY1" fmla="*/ 0 h 30480"/>
              <a:gd name="connsiteX2" fmla="*/ 320040 w 320040"/>
              <a:gd name="connsiteY2" fmla="*/ 0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" h="30480">
                <a:moveTo>
                  <a:pt x="0" y="30480"/>
                </a:moveTo>
                <a:lnTo>
                  <a:pt x="320040" y="0"/>
                </a:lnTo>
                <a:lnTo>
                  <a:pt x="3200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>
            <a:off x="4759786" y="3009075"/>
            <a:ext cx="342900" cy="60960"/>
          </a:xfrm>
          <a:custGeom>
            <a:avLst/>
            <a:gdLst>
              <a:gd name="connsiteX0" fmla="*/ 0 w 342900"/>
              <a:gd name="connsiteY0" fmla="*/ 60960 h 60960"/>
              <a:gd name="connsiteX1" fmla="*/ 342900 w 342900"/>
              <a:gd name="connsiteY1" fmla="*/ 0 h 60960"/>
              <a:gd name="connsiteX2" fmla="*/ 342900 w 342900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60960">
                <a:moveTo>
                  <a:pt x="0" y="60960"/>
                </a:moveTo>
                <a:lnTo>
                  <a:pt x="342900" y="0"/>
                </a:lnTo>
                <a:lnTo>
                  <a:pt x="3429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>
            <a:off x="5834206" y="2940495"/>
            <a:ext cx="335280" cy="0"/>
          </a:xfrm>
          <a:custGeom>
            <a:avLst/>
            <a:gdLst>
              <a:gd name="connsiteX0" fmla="*/ 0 w 335280"/>
              <a:gd name="connsiteY0" fmla="*/ 0 h 0"/>
              <a:gd name="connsiteX1" fmla="*/ 335280 w 335280"/>
              <a:gd name="connsiteY1" fmla="*/ 0 h 0"/>
              <a:gd name="connsiteX2" fmla="*/ 335280 w 33528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>
                <a:moveTo>
                  <a:pt x="0" y="0"/>
                </a:moveTo>
                <a:lnTo>
                  <a:pt x="335280" y="0"/>
                </a:lnTo>
                <a:lnTo>
                  <a:pt x="33528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Freeform 26"/>
          <p:cNvSpPr/>
          <p:nvPr/>
        </p:nvSpPr>
        <p:spPr>
          <a:xfrm>
            <a:off x="6428566" y="2948115"/>
            <a:ext cx="350520" cy="0"/>
          </a:xfrm>
          <a:custGeom>
            <a:avLst/>
            <a:gdLst>
              <a:gd name="connsiteX0" fmla="*/ 0 w 350520"/>
              <a:gd name="connsiteY0" fmla="*/ 0 h 0"/>
              <a:gd name="connsiteX1" fmla="*/ 350520 w 350520"/>
              <a:gd name="connsiteY1" fmla="*/ 0 h 0"/>
              <a:gd name="connsiteX2" fmla="*/ 350520 w 35052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  <a:lnTo>
                  <a:pt x="3505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 27"/>
          <p:cNvSpPr/>
          <p:nvPr/>
        </p:nvSpPr>
        <p:spPr>
          <a:xfrm>
            <a:off x="7099126" y="2925255"/>
            <a:ext cx="350520" cy="22860"/>
          </a:xfrm>
          <a:custGeom>
            <a:avLst/>
            <a:gdLst>
              <a:gd name="connsiteX0" fmla="*/ 0 w 350520"/>
              <a:gd name="connsiteY0" fmla="*/ 22860 h 22860"/>
              <a:gd name="connsiteX1" fmla="*/ 350520 w 350520"/>
              <a:gd name="connsiteY1" fmla="*/ 0 h 22860"/>
              <a:gd name="connsiteX2" fmla="*/ 350520 w 350520"/>
              <a:gd name="connsiteY2" fmla="*/ 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20" h="22860">
                <a:moveTo>
                  <a:pt x="0" y="22860"/>
                </a:moveTo>
                <a:lnTo>
                  <a:pt x="350520" y="0"/>
                </a:lnTo>
                <a:lnTo>
                  <a:pt x="3505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reeform 29"/>
          <p:cNvSpPr/>
          <p:nvPr/>
        </p:nvSpPr>
        <p:spPr>
          <a:xfrm>
            <a:off x="7716346" y="2887155"/>
            <a:ext cx="289560" cy="30480"/>
          </a:xfrm>
          <a:custGeom>
            <a:avLst/>
            <a:gdLst>
              <a:gd name="connsiteX0" fmla="*/ 0 w 289560"/>
              <a:gd name="connsiteY0" fmla="*/ 30480 h 30480"/>
              <a:gd name="connsiteX1" fmla="*/ 289560 w 289560"/>
              <a:gd name="connsiteY1" fmla="*/ 0 h 30480"/>
              <a:gd name="connsiteX2" fmla="*/ 289560 w 289560"/>
              <a:gd name="connsiteY2" fmla="*/ 0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" h="30480">
                <a:moveTo>
                  <a:pt x="0" y="30480"/>
                </a:moveTo>
                <a:lnTo>
                  <a:pt x="289560" y="0"/>
                </a:lnTo>
                <a:lnTo>
                  <a:pt x="28956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Freeform 30"/>
          <p:cNvSpPr/>
          <p:nvPr/>
        </p:nvSpPr>
        <p:spPr>
          <a:xfrm>
            <a:off x="8226886" y="2826195"/>
            <a:ext cx="259080" cy="45720"/>
          </a:xfrm>
          <a:custGeom>
            <a:avLst/>
            <a:gdLst>
              <a:gd name="connsiteX0" fmla="*/ 0 w 259080"/>
              <a:gd name="connsiteY0" fmla="*/ 45720 h 45720"/>
              <a:gd name="connsiteX1" fmla="*/ 259080 w 259080"/>
              <a:gd name="connsiteY1" fmla="*/ 0 h 45720"/>
              <a:gd name="connsiteX2" fmla="*/ 259080 w 259080"/>
              <a:gd name="connsiteY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" h="45720">
                <a:moveTo>
                  <a:pt x="0" y="45720"/>
                </a:moveTo>
                <a:lnTo>
                  <a:pt x="259080" y="0"/>
                </a:lnTo>
                <a:lnTo>
                  <a:pt x="25908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52" name="Freeform 23551"/>
          <p:cNvSpPr/>
          <p:nvPr/>
        </p:nvSpPr>
        <p:spPr>
          <a:xfrm>
            <a:off x="8691706" y="2689035"/>
            <a:ext cx="259080" cy="76200"/>
          </a:xfrm>
          <a:custGeom>
            <a:avLst/>
            <a:gdLst>
              <a:gd name="connsiteX0" fmla="*/ 0 w 259080"/>
              <a:gd name="connsiteY0" fmla="*/ 76200 h 76200"/>
              <a:gd name="connsiteX1" fmla="*/ 259080 w 259080"/>
              <a:gd name="connsiteY1" fmla="*/ 0 h 76200"/>
              <a:gd name="connsiteX2" fmla="*/ 259080 w 259080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" h="76200">
                <a:moveTo>
                  <a:pt x="0" y="76200"/>
                </a:moveTo>
                <a:lnTo>
                  <a:pt x="259080" y="0"/>
                </a:lnTo>
                <a:lnTo>
                  <a:pt x="25908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53" name="Freeform 23552"/>
          <p:cNvSpPr/>
          <p:nvPr/>
        </p:nvSpPr>
        <p:spPr>
          <a:xfrm>
            <a:off x="3098626" y="2620455"/>
            <a:ext cx="152400" cy="99060"/>
          </a:xfrm>
          <a:custGeom>
            <a:avLst/>
            <a:gdLst>
              <a:gd name="connsiteX0" fmla="*/ 0 w 152400"/>
              <a:gd name="connsiteY0" fmla="*/ 0 h 99060"/>
              <a:gd name="connsiteX1" fmla="*/ 152400 w 152400"/>
              <a:gd name="connsiteY1" fmla="*/ 99060 h 99060"/>
              <a:gd name="connsiteX2" fmla="*/ 152400 w 152400"/>
              <a:gd name="connsiteY2" fmla="*/ 99060 h 9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99060">
                <a:moveTo>
                  <a:pt x="0" y="0"/>
                </a:moveTo>
                <a:lnTo>
                  <a:pt x="152400" y="99060"/>
                </a:lnTo>
                <a:lnTo>
                  <a:pt x="152400" y="990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55" name="Freeform 23554"/>
          <p:cNvSpPr/>
          <p:nvPr/>
        </p:nvSpPr>
        <p:spPr>
          <a:xfrm>
            <a:off x="3350086" y="2803335"/>
            <a:ext cx="220980" cy="114300"/>
          </a:xfrm>
          <a:custGeom>
            <a:avLst/>
            <a:gdLst>
              <a:gd name="connsiteX0" fmla="*/ 0 w 220980"/>
              <a:gd name="connsiteY0" fmla="*/ 0 h 114300"/>
              <a:gd name="connsiteX1" fmla="*/ 220980 w 220980"/>
              <a:gd name="connsiteY1" fmla="*/ 114300 h 114300"/>
              <a:gd name="connsiteX2" fmla="*/ 220980 w 220980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80" h="114300">
                <a:moveTo>
                  <a:pt x="0" y="0"/>
                </a:moveTo>
                <a:lnTo>
                  <a:pt x="220980" y="114300"/>
                </a:lnTo>
                <a:lnTo>
                  <a:pt x="220980" y="1143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57" name="Freeform 23556"/>
          <p:cNvSpPr/>
          <p:nvPr/>
        </p:nvSpPr>
        <p:spPr>
          <a:xfrm>
            <a:off x="8684086" y="3016695"/>
            <a:ext cx="129540" cy="213360"/>
          </a:xfrm>
          <a:custGeom>
            <a:avLst/>
            <a:gdLst>
              <a:gd name="connsiteX0" fmla="*/ 129540 w 129540"/>
              <a:gd name="connsiteY0" fmla="*/ 0 h 213360"/>
              <a:gd name="connsiteX1" fmla="*/ 0 w 129540"/>
              <a:gd name="connsiteY1" fmla="*/ 213360 h 213360"/>
              <a:gd name="connsiteX2" fmla="*/ 0 w 12954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" h="213360">
                <a:moveTo>
                  <a:pt x="129540" y="0"/>
                </a:moveTo>
                <a:lnTo>
                  <a:pt x="0" y="213360"/>
                </a:lnTo>
                <a:lnTo>
                  <a:pt x="0" y="2133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59" name="Freeform 23558"/>
          <p:cNvSpPr/>
          <p:nvPr/>
        </p:nvSpPr>
        <p:spPr>
          <a:xfrm>
            <a:off x="8531686" y="3336735"/>
            <a:ext cx="99060" cy="220980"/>
          </a:xfrm>
          <a:custGeom>
            <a:avLst/>
            <a:gdLst>
              <a:gd name="connsiteX0" fmla="*/ 99060 w 99060"/>
              <a:gd name="connsiteY0" fmla="*/ 0 h 220980"/>
              <a:gd name="connsiteX1" fmla="*/ 38100 w 99060"/>
              <a:gd name="connsiteY1" fmla="*/ 91440 h 220980"/>
              <a:gd name="connsiteX2" fmla="*/ 0 w 99060"/>
              <a:gd name="connsiteY2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" h="220980">
                <a:moveTo>
                  <a:pt x="99060" y="0"/>
                </a:moveTo>
                <a:cubicBezTo>
                  <a:pt x="76835" y="27305"/>
                  <a:pt x="54610" y="54610"/>
                  <a:pt x="38100" y="91440"/>
                </a:cubicBezTo>
                <a:cubicBezTo>
                  <a:pt x="21590" y="128270"/>
                  <a:pt x="10795" y="174625"/>
                  <a:pt x="0" y="2209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61" name="Freeform 23560"/>
          <p:cNvSpPr/>
          <p:nvPr/>
        </p:nvSpPr>
        <p:spPr>
          <a:xfrm>
            <a:off x="8446426" y="3679635"/>
            <a:ext cx="70020" cy="251460"/>
          </a:xfrm>
          <a:custGeom>
            <a:avLst/>
            <a:gdLst>
              <a:gd name="connsiteX0" fmla="*/ 70020 w 70020"/>
              <a:gd name="connsiteY0" fmla="*/ 0 h 251460"/>
              <a:gd name="connsiteX1" fmla="*/ 9060 w 70020"/>
              <a:gd name="connsiteY1" fmla="*/ 137160 h 251460"/>
              <a:gd name="connsiteX2" fmla="*/ 1440 w 70020"/>
              <a:gd name="connsiteY2" fmla="*/ 25146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20" h="251460">
                <a:moveTo>
                  <a:pt x="70020" y="0"/>
                </a:moveTo>
                <a:cubicBezTo>
                  <a:pt x="45255" y="47625"/>
                  <a:pt x="20490" y="95250"/>
                  <a:pt x="9060" y="137160"/>
                </a:cubicBezTo>
                <a:cubicBezTo>
                  <a:pt x="-2370" y="179070"/>
                  <a:pt x="-465" y="215265"/>
                  <a:pt x="1440" y="2514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63" name="Freeform 23562"/>
          <p:cNvSpPr/>
          <p:nvPr/>
        </p:nvSpPr>
        <p:spPr>
          <a:xfrm>
            <a:off x="8454812" y="4045395"/>
            <a:ext cx="23535" cy="198120"/>
          </a:xfrm>
          <a:custGeom>
            <a:avLst/>
            <a:gdLst>
              <a:gd name="connsiteX0" fmla="*/ 8295 w 23535"/>
              <a:gd name="connsiteY0" fmla="*/ 0 h 198120"/>
              <a:gd name="connsiteX1" fmla="*/ 675 w 23535"/>
              <a:gd name="connsiteY1" fmla="*/ 121920 h 198120"/>
              <a:gd name="connsiteX2" fmla="*/ 23535 w 23535"/>
              <a:gd name="connsiteY2" fmla="*/ 19812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35" h="198120">
                <a:moveTo>
                  <a:pt x="8295" y="0"/>
                </a:moveTo>
                <a:cubicBezTo>
                  <a:pt x="3215" y="44450"/>
                  <a:pt x="-1865" y="88900"/>
                  <a:pt x="675" y="121920"/>
                </a:cubicBezTo>
                <a:cubicBezTo>
                  <a:pt x="3215" y="154940"/>
                  <a:pt x="13375" y="176530"/>
                  <a:pt x="23535" y="198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65" name="Freeform 23564"/>
          <p:cNvSpPr/>
          <p:nvPr/>
        </p:nvSpPr>
        <p:spPr>
          <a:xfrm>
            <a:off x="8485966" y="4334955"/>
            <a:ext cx="0" cy="175260"/>
          </a:xfrm>
          <a:custGeom>
            <a:avLst/>
            <a:gdLst>
              <a:gd name="connsiteX0" fmla="*/ 0 w 0"/>
              <a:gd name="connsiteY0" fmla="*/ 0 h 175260"/>
              <a:gd name="connsiteX1" fmla="*/ 0 w 0"/>
              <a:gd name="connsiteY1" fmla="*/ 175260 h 175260"/>
              <a:gd name="connsiteX2" fmla="*/ 0 w 0"/>
              <a:gd name="connsiteY2" fmla="*/ 17526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75260">
                <a:moveTo>
                  <a:pt x="0" y="0"/>
                </a:moveTo>
                <a:lnTo>
                  <a:pt x="0" y="175260"/>
                </a:lnTo>
                <a:lnTo>
                  <a:pt x="0" y="1752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67" name="Freeform 23566"/>
          <p:cNvSpPr/>
          <p:nvPr/>
        </p:nvSpPr>
        <p:spPr>
          <a:xfrm>
            <a:off x="4622626" y="5676075"/>
            <a:ext cx="190500" cy="53340"/>
          </a:xfrm>
          <a:custGeom>
            <a:avLst/>
            <a:gdLst>
              <a:gd name="connsiteX0" fmla="*/ 0 w 190500"/>
              <a:gd name="connsiteY0" fmla="*/ 53340 h 53340"/>
              <a:gd name="connsiteX1" fmla="*/ 182880 w 190500"/>
              <a:gd name="connsiteY1" fmla="*/ 7620 h 53340"/>
              <a:gd name="connsiteX2" fmla="*/ 182880 w 190500"/>
              <a:gd name="connsiteY2" fmla="*/ 7620 h 53340"/>
              <a:gd name="connsiteX3" fmla="*/ 190500 w 190500"/>
              <a:gd name="connsiteY3" fmla="*/ 0 h 5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53340">
                <a:moveTo>
                  <a:pt x="0" y="53340"/>
                </a:moveTo>
                <a:lnTo>
                  <a:pt x="182880" y="7620"/>
                </a:lnTo>
                <a:lnTo>
                  <a:pt x="182880" y="7620"/>
                </a:lnTo>
                <a:lnTo>
                  <a:pt x="1905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69" name="Freeform 23568"/>
          <p:cNvSpPr/>
          <p:nvPr/>
        </p:nvSpPr>
        <p:spPr>
          <a:xfrm>
            <a:off x="4935046" y="5630355"/>
            <a:ext cx="303332" cy="45720"/>
          </a:xfrm>
          <a:custGeom>
            <a:avLst/>
            <a:gdLst>
              <a:gd name="connsiteX0" fmla="*/ 0 w 303332"/>
              <a:gd name="connsiteY0" fmla="*/ 45720 h 45720"/>
              <a:gd name="connsiteX1" fmla="*/ 274320 w 303332"/>
              <a:gd name="connsiteY1" fmla="*/ 7620 h 45720"/>
              <a:gd name="connsiteX2" fmla="*/ 281940 w 303332"/>
              <a:gd name="connsiteY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332" h="45720">
                <a:moveTo>
                  <a:pt x="0" y="45720"/>
                </a:moveTo>
                <a:lnTo>
                  <a:pt x="274320" y="7620"/>
                </a:lnTo>
                <a:cubicBezTo>
                  <a:pt x="321310" y="0"/>
                  <a:pt x="301625" y="0"/>
                  <a:pt x="28194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71" name="Freeform 23570"/>
          <p:cNvSpPr/>
          <p:nvPr/>
        </p:nvSpPr>
        <p:spPr>
          <a:xfrm>
            <a:off x="5437967" y="5538589"/>
            <a:ext cx="286633" cy="53667"/>
          </a:xfrm>
          <a:custGeom>
            <a:avLst/>
            <a:gdLst>
              <a:gd name="connsiteX0" fmla="*/ 0 w 286633"/>
              <a:gd name="connsiteY0" fmla="*/ 53667 h 53667"/>
              <a:gd name="connsiteX1" fmla="*/ 259080 w 286633"/>
              <a:gd name="connsiteY1" fmla="*/ 7947 h 53667"/>
              <a:gd name="connsiteX2" fmla="*/ 266700 w 286633"/>
              <a:gd name="connsiteY2" fmla="*/ 327 h 5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33" h="53667">
                <a:moveTo>
                  <a:pt x="0" y="53667"/>
                </a:moveTo>
                <a:lnTo>
                  <a:pt x="259080" y="7947"/>
                </a:lnTo>
                <a:cubicBezTo>
                  <a:pt x="303530" y="-943"/>
                  <a:pt x="285115" y="-308"/>
                  <a:pt x="266700" y="3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72" name="Freeform 23571"/>
          <p:cNvSpPr/>
          <p:nvPr/>
        </p:nvSpPr>
        <p:spPr>
          <a:xfrm>
            <a:off x="5940886" y="5508435"/>
            <a:ext cx="304800" cy="15240"/>
          </a:xfrm>
          <a:custGeom>
            <a:avLst/>
            <a:gdLst>
              <a:gd name="connsiteX0" fmla="*/ 0 w 304800"/>
              <a:gd name="connsiteY0" fmla="*/ 15240 h 15240"/>
              <a:gd name="connsiteX1" fmla="*/ 304800 w 304800"/>
              <a:gd name="connsiteY1" fmla="*/ 0 h 15240"/>
              <a:gd name="connsiteX2" fmla="*/ 304800 w 304800"/>
              <a:gd name="connsiteY2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15240">
                <a:moveTo>
                  <a:pt x="0" y="15240"/>
                </a:moveTo>
                <a:lnTo>
                  <a:pt x="304800" y="0"/>
                </a:lnTo>
                <a:lnTo>
                  <a:pt x="3048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73" name="Freeform 23572"/>
          <p:cNvSpPr/>
          <p:nvPr/>
        </p:nvSpPr>
        <p:spPr>
          <a:xfrm>
            <a:off x="6428566" y="5500815"/>
            <a:ext cx="312420" cy="15240"/>
          </a:xfrm>
          <a:custGeom>
            <a:avLst/>
            <a:gdLst>
              <a:gd name="connsiteX0" fmla="*/ 0 w 312420"/>
              <a:gd name="connsiteY0" fmla="*/ 0 h 15240"/>
              <a:gd name="connsiteX1" fmla="*/ 312420 w 312420"/>
              <a:gd name="connsiteY1" fmla="*/ 15240 h 15240"/>
              <a:gd name="connsiteX2" fmla="*/ 312420 w 312420"/>
              <a:gd name="connsiteY2" fmla="*/ 1524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15240">
                <a:moveTo>
                  <a:pt x="0" y="0"/>
                </a:moveTo>
                <a:lnTo>
                  <a:pt x="312420" y="15240"/>
                </a:lnTo>
                <a:lnTo>
                  <a:pt x="312420" y="1524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74" name="Freeform 23573"/>
          <p:cNvSpPr/>
          <p:nvPr/>
        </p:nvSpPr>
        <p:spPr>
          <a:xfrm>
            <a:off x="6931486" y="5500815"/>
            <a:ext cx="312420" cy="15240"/>
          </a:xfrm>
          <a:custGeom>
            <a:avLst/>
            <a:gdLst>
              <a:gd name="connsiteX0" fmla="*/ 0 w 312420"/>
              <a:gd name="connsiteY0" fmla="*/ 0 h 15240"/>
              <a:gd name="connsiteX1" fmla="*/ 312420 w 312420"/>
              <a:gd name="connsiteY1" fmla="*/ 15240 h 15240"/>
              <a:gd name="connsiteX2" fmla="*/ 312420 w 312420"/>
              <a:gd name="connsiteY2" fmla="*/ 1524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" h="15240">
                <a:moveTo>
                  <a:pt x="0" y="0"/>
                </a:moveTo>
                <a:lnTo>
                  <a:pt x="312420" y="15240"/>
                </a:lnTo>
                <a:lnTo>
                  <a:pt x="312420" y="1524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575" name="Freeform 23574"/>
          <p:cNvSpPr/>
          <p:nvPr/>
        </p:nvSpPr>
        <p:spPr>
          <a:xfrm>
            <a:off x="7419166" y="5523675"/>
            <a:ext cx="213360" cy="22860"/>
          </a:xfrm>
          <a:custGeom>
            <a:avLst/>
            <a:gdLst>
              <a:gd name="connsiteX0" fmla="*/ 0 w 213360"/>
              <a:gd name="connsiteY0" fmla="*/ 0 h 22860"/>
              <a:gd name="connsiteX1" fmla="*/ 213360 w 213360"/>
              <a:gd name="connsiteY1" fmla="*/ 22860 h 22860"/>
              <a:gd name="connsiteX2" fmla="*/ 213360 w 213360"/>
              <a:gd name="connsiteY2" fmla="*/ 2286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" h="22860">
                <a:moveTo>
                  <a:pt x="0" y="0"/>
                </a:moveTo>
                <a:lnTo>
                  <a:pt x="213360" y="22860"/>
                </a:lnTo>
                <a:lnTo>
                  <a:pt x="213360" y="22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576" name="Picture 20" descr="http://www.freestockphotos.biz/pictures/6/6960/c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9567">
            <a:off x="2624625" y="1991257"/>
            <a:ext cx="1263015" cy="13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7" name="Picture 21" descr="C:\Users\Sasha\AppData\Local\Microsoft\Windows\Temporary Internet Files\Content.IE5\ALEOANGH\MC900439785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053">
            <a:off x="7826163" y="1932549"/>
            <a:ext cx="1505352" cy="15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2" descr="C:\Users\Sasha\AppData\Local\Microsoft\Windows\Temporary Internet Files\Content.IE5\20K0P1Q9\MC900440337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18" y="2261363"/>
            <a:ext cx="2006001" cy="10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9" name="Picture 23" descr="C:\Users\Sasha\AppData\Local\Microsoft\Windows\Temporary Internet Files\Content.IE5\PFQJJUN4\MC900440348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6" y="2367861"/>
            <a:ext cx="1828572" cy="10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1" name="Picture 25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632">
            <a:off x="5095518" y="2441189"/>
            <a:ext cx="1165408" cy="73172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82" name="TextBox 23581"/>
          <p:cNvSpPr txBox="1"/>
          <p:nvPr/>
        </p:nvSpPr>
        <p:spPr>
          <a:xfrm>
            <a:off x="4765245" y="3528986"/>
            <a:ext cx="330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Why </a:t>
            </a:r>
            <a:r>
              <a:rPr lang="en-US" sz="1600" b="1" dirty="0" smtClean="0">
                <a:latin typeface="+mj-lt"/>
              </a:rPr>
              <a:t>does commute take a long time?</a:t>
            </a:r>
            <a:endParaRPr lang="en-US" sz="1600" b="1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The destination is far away</a:t>
            </a:r>
            <a:endParaRPr lang="en-US" sz="1600" b="1" dirty="0">
              <a:solidFill>
                <a:schemeClr val="tx2"/>
              </a:solidFill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They are stuck in traffic</a:t>
            </a:r>
            <a:endParaRPr lang="en-CA" sz="1600" b="1" dirty="0">
              <a:solidFill>
                <a:schemeClr val="tx2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578224" y="152718"/>
            <a:ext cx="10905564" cy="9720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‘Long Commute’ Problem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4863" y="1598420"/>
            <a:ext cx="753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40580" y="1491922"/>
            <a:ext cx="753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72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concrete case studies in scheduling research</a:t>
            </a:r>
          </a:p>
          <a:p>
            <a:pPr lvl="1"/>
            <a:r>
              <a:rPr lang="en-US" dirty="0" smtClean="0"/>
              <a:t>Addressing shared resource contention</a:t>
            </a:r>
          </a:p>
          <a:p>
            <a:pPr lvl="1"/>
            <a:r>
              <a:rPr lang="en-US" dirty="0" smtClean="0"/>
              <a:t>Catering to NUMA systems</a:t>
            </a:r>
          </a:p>
          <a:p>
            <a:r>
              <a:rPr lang="en-US" dirty="0" smtClean="0"/>
              <a:t>Linux scheduler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A Decade of Wasted Cores – how complexity led to painful performance bugs</a:t>
            </a:r>
          </a:p>
          <a:p>
            <a:r>
              <a:rPr lang="en-US" dirty="0" smtClean="0"/>
              <a:t>Open research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012844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016788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317100"/>
            <a:ext cx="1224136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s.cdn1.123rf.com/168nwm/spectral/spectral1112/spectral111200062/11546067-3d-rendered-illustration-six-core-cpu-isolated-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317100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1668" y="2498712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2248" y="4802969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4416" y="2498713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ip Clip 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4416" y="4802969"/>
            <a:ext cx="142394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64000" y="3525012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3952" y="4261116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2064" y="3525012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2064" y="4261116"/>
            <a:ext cx="170310" cy="127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cxnSp>
        <p:nvCxnSpPr>
          <p:cNvPr id="14" name="Straight Connector 13"/>
          <p:cNvCxnSpPr>
            <a:stCxn id="10" idx="2"/>
            <a:endCxn id="13" idx="0"/>
          </p:cNvCxnSpPr>
          <p:nvPr/>
        </p:nvCxnSpPr>
        <p:spPr>
          <a:xfrm>
            <a:off x="5749155" y="3653004"/>
            <a:ext cx="1008064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2"/>
            <a:endCxn id="11" idx="0"/>
          </p:cNvCxnSpPr>
          <p:nvPr/>
        </p:nvCxnSpPr>
        <p:spPr>
          <a:xfrm flipH="1">
            <a:off x="5749107" y="3653004"/>
            <a:ext cx="1008112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2"/>
            <a:endCxn id="11" idx="0"/>
          </p:cNvCxnSpPr>
          <p:nvPr/>
        </p:nvCxnSpPr>
        <p:spPr>
          <a:xfrm flipH="1">
            <a:off x="5749107" y="3653004"/>
            <a:ext cx="48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  <a:endCxn id="13" idx="0"/>
          </p:cNvCxnSpPr>
          <p:nvPr/>
        </p:nvCxnSpPr>
        <p:spPr>
          <a:xfrm>
            <a:off x="6757219" y="3653004"/>
            <a:ext cx="0" cy="60811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  <a:endCxn id="12" idx="1"/>
          </p:cNvCxnSpPr>
          <p:nvPr/>
        </p:nvCxnSpPr>
        <p:spPr>
          <a:xfrm>
            <a:off x="5834310" y="3589008"/>
            <a:ext cx="837754" cy="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3"/>
            <a:endCxn id="13" idx="1"/>
          </p:cNvCxnSpPr>
          <p:nvPr/>
        </p:nvCxnSpPr>
        <p:spPr>
          <a:xfrm>
            <a:off x="5834262" y="4325112"/>
            <a:ext cx="837802" cy="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0" descr="Binary Data Clip Ar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2782452"/>
            <a:ext cx="515805" cy="7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86175" y="2105007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</a:rPr>
              <a:t>threads</a:t>
            </a:r>
            <a:endParaRPr lang="en-CA" sz="2400" dirty="0">
              <a:latin typeface="+mj-lt"/>
            </a:endParaRPr>
          </a:p>
        </p:txBody>
      </p:sp>
      <p:pic>
        <p:nvPicPr>
          <p:cNvPr id="32" name="Picture 10" descr="Binary Data Clip Ar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7" y="2594119"/>
            <a:ext cx="407793" cy="58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90131" y="2738135"/>
            <a:ext cx="972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</a:rPr>
              <a:t>data</a:t>
            </a:r>
            <a:endParaRPr lang="en-CA" sz="2400" dirty="0">
              <a:latin typeface="+mj-lt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350071" y="2101063"/>
            <a:ext cx="360040" cy="360040"/>
          </a:xfrm>
          <a:prstGeom prst="ellipse">
            <a:avLst/>
          </a:prstGeom>
          <a:solidFill>
            <a:srgbClr val="BEB1F3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54127" y="2101063"/>
            <a:ext cx="360040" cy="360040"/>
          </a:xfrm>
          <a:prstGeom prst="ellipse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cxnSp>
        <p:nvCxnSpPr>
          <p:cNvPr id="42" name="Elbow Connector 41"/>
          <p:cNvCxnSpPr>
            <a:endCxn id="6" idx="1"/>
          </p:cNvCxnSpPr>
          <p:nvPr/>
        </p:nvCxnSpPr>
        <p:spPr>
          <a:xfrm rot="5400000" flipH="1" flipV="1">
            <a:off x="4807983" y="3639453"/>
            <a:ext cx="800101" cy="571221"/>
          </a:xfrm>
          <a:prstGeom prst="bent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08564" y="3669036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~300 cycles</a:t>
            </a:r>
          </a:p>
          <a:p>
            <a:r>
              <a:rPr lang="en-US" dirty="0"/>
              <a:t>no delays</a:t>
            </a:r>
            <a:endParaRPr lang="en-CA" dirty="0"/>
          </a:p>
        </p:txBody>
      </p:sp>
      <p:sp>
        <p:nvSpPr>
          <p:cNvPr id="55" name="Freeform 54"/>
          <p:cNvSpPr/>
          <p:nvPr/>
        </p:nvSpPr>
        <p:spPr>
          <a:xfrm>
            <a:off x="4426226" y="1879829"/>
            <a:ext cx="1097280" cy="214193"/>
          </a:xfrm>
          <a:custGeom>
            <a:avLst/>
            <a:gdLst>
              <a:gd name="connsiteX0" fmla="*/ 0 w 1097280"/>
              <a:gd name="connsiteY0" fmla="*/ 405517 h 405517"/>
              <a:gd name="connsiteX1" fmla="*/ 540689 w 1097280"/>
              <a:gd name="connsiteY1" fmla="*/ 0 h 405517"/>
              <a:gd name="connsiteX2" fmla="*/ 1097280 w 1097280"/>
              <a:gd name="connsiteY2" fmla="*/ 405517 h 40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280" h="405517">
                <a:moveTo>
                  <a:pt x="0" y="405517"/>
                </a:moveTo>
                <a:cubicBezTo>
                  <a:pt x="178904" y="202758"/>
                  <a:pt x="357809" y="0"/>
                  <a:pt x="540689" y="0"/>
                </a:cubicBezTo>
                <a:cubicBezTo>
                  <a:pt x="723569" y="0"/>
                  <a:pt x="910424" y="202758"/>
                  <a:pt x="1097280" y="405517"/>
                </a:cubicBezTo>
              </a:path>
            </a:pathLst>
          </a:custGeom>
          <a:noFill/>
          <a:ln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TextBox 55"/>
          <p:cNvSpPr txBox="1"/>
          <p:nvPr/>
        </p:nvSpPr>
        <p:spPr>
          <a:xfrm>
            <a:off x="5523506" y="1421638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~200 cycles</a:t>
            </a:r>
          </a:p>
          <a:p>
            <a:r>
              <a:rPr lang="en-US" dirty="0"/>
              <a:t>no delays</a:t>
            </a:r>
            <a:endParaRPr lang="en-CA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78224" y="152718"/>
            <a:ext cx="10905564" cy="9720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NUMA Performance problem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4238347" y="3106141"/>
            <a:ext cx="360040" cy="360040"/>
          </a:xfrm>
          <a:prstGeom prst="ellipse">
            <a:avLst/>
          </a:prstGeom>
          <a:solidFill>
            <a:srgbClr val="BEB1F3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760692" y="4458294"/>
            <a:ext cx="360040" cy="360040"/>
          </a:xfrm>
          <a:prstGeom prst="ellipse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dirty="0"/>
          </a:p>
        </p:txBody>
      </p:sp>
      <p:sp>
        <p:nvSpPr>
          <p:cNvPr id="28" name="Explosion 2 27"/>
          <p:cNvSpPr/>
          <p:nvPr/>
        </p:nvSpPr>
        <p:spPr>
          <a:xfrm>
            <a:off x="5584860" y="3392175"/>
            <a:ext cx="373626" cy="385055"/>
          </a:xfrm>
          <a:prstGeom prst="irregularSeal2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007954" y="3151379"/>
            <a:ext cx="174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Memory controller and interconnect congestion? 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5942133" y="3534224"/>
            <a:ext cx="3140251" cy="908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36945" y="4672506"/>
            <a:ext cx="1101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Remote latency delay? </a:t>
            </a:r>
            <a:endParaRPr lang="en-US" b="1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498373" y="4056953"/>
            <a:ext cx="1424050" cy="9309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1" idx="0"/>
          </p:cNvCxnSpPr>
          <p:nvPr/>
        </p:nvCxnSpPr>
        <p:spPr>
          <a:xfrm flipH="1">
            <a:off x="5749107" y="3634184"/>
            <a:ext cx="2902" cy="6269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Remote latency has a measurable effect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988840"/>
            <a:ext cx="856895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927648" y="4149080"/>
            <a:ext cx="6840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2064" y="2854678"/>
            <a:ext cx="29878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+mj-lt"/>
              </a:rPr>
              <a:t>&lt;20% performance </a:t>
            </a:r>
            <a:br>
              <a:rPr lang="en-CA" dirty="0">
                <a:latin typeface="+mj-lt"/>
              </a:rPr>
            </a:br>
            <a:r>
              <a:rPr lang="en-CA" dirty="0">
                <a:latin typeface="+mj-lt"/>
              </a:rPr>
              <a:t>impact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612" y="5539188"/>
            <a:ext cx="244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How much worse we run when all data is remote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1320053" y="3913094"/>
            <a:ext cx="629771" cy="1626094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9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ctr">
            <a:normAutofit/>
          </a:bodyPr>
          <a:lstStyle/>
          <a:p>
            <a:pPr algn="ctr"/>
            <a:r>
              <a:rPr lang="en-CA" dirty="0" smtClean="0"/>
              <a:t>But congestion can be really devastating!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623" y="1929127"/>
            <a:ext cx="8778754" cy="464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12" y="5539188"/>
            <a:ext cx="2442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How much slower we run when there is congestion relative to when there is none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20053" y="3913094"/>
            <a:ext cx="629771" cy="1626094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5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Carrefour: our algorithm</a:t>
            </a:r>
            <a:endParaRPr lang="en-CA" dirty="0"/>
          </a:p>
        </p:txBody>
      </p:sp>
      <p:sp>
        <p:nvSpPr>
          <p:cNvPr id="5" name="Flowchart: Process 4"/>
          <p:cNvSpPr/>
          <p:nvPr/>
        </p:nvSpPr>
        <p:spPr>
          <a:xfrm>
            <a:off x="1115770" y="1484784"/>
            <a:ext cx="2304256" cy="129614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CONTINUOUSLY MEASURE TRAFFIC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16200000">
            <a:off x="539706" y="1556792"/>
            <a:ext cx="978408" cy="978408"/>
          </a:xfrm>
          <a:prstGeom prst="circular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1112593" y="3140968"/>
            <a:ext cx="2304256" cy="129614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PAGE SHARED?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87778" y="5013176"/>
            <a:ext cx="2016224" cy="1296144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CO-LOCATE WITH THE ACCESSING THREAD</a:t>
            </a:r>
            <a:endParaRPr lang="en-CA" dirty="0">
              <a:solidFill>
                <a:schemeClr val="accent4"/>
              </a:solidFill>
            </a:endParaRPr>
          </a:p>
        </p:txBody>
      </p:sp>
      <p:cxnSp>
        <p:nvCxnSpPr>
          <p:cNvPr id="12" name="Straight Arrow Connector 11"/>
          <p:cNvCxnSpPr>
            <a:stCxn id="5" idx="2"/>
            <a:endCxn id="7" idx="0"/>
          </p:cNvCxnSpPr>
          <p:nvPr/>
        </p:nvCxnSpPr>
        <p:spPr>
          <a:xfrm flipH="1">
            <a:off x="2264722" y="2780928"/>
            <a:ext cx="3177" cy="36004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>
            <a:off x="2264721" y="4437112"/>
            <a:ext cx="3178" cy="57606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7446" y="44371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  <a:endParaRPr lang="en-CA" dirty="0"/>
          </a:p>
        </p:txBody>
      </p:sp>
      <p:sp>
        <p:nvSpPr>
          <p:cNvPr id="18" name="Flowchart: Decision 17"/>
          <p:cNvSpPr/>
          <p:nvPr/>
        </p:nvSpPr>
        <p:spPr>
          <a:xfrm>
            <a:off x="3780066" y="3140968"/>
            <a:ext cx="2304256" cy="129614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IT READ-ONLY?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7" idx="3"/>
            <a:endCxn id="18" idx="1"/>
          </p:cNvCxnSpPr>
          <p:nvPr/>
        </p:nvCxnSpPr>
        <p:spPr>
          <a:xfrm>
            <a:off x="3416850" y="3789040"/>
            <a:ext cx="363217" cy="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24" idx="1"/>
          </p:cNvCxnSpPr>
          <p:nvPr/>
        </p:nvCxnSpPr>
        <p:spPr>
          <a:xfrm flipV="1">
            <a:off x="4932194" y="2132856"/>
            <a:ext cx="864096" cy="1008112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Process 23"/>
          <p:cNvSpPr/>
          <p:nvPr/>
        </p:nvSpPr>
        <p:spPr>
          <a:xfrm>
            <a:off x="5796290" y="1484784"/>
            <a:ext cx="2016224" cy="1296144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REPLICATE</a:t>
            </a:r>
            <a:endParaRPr lang="en-CA" dirty="0">
              <a:solidFill>
                <a:schemeClr val="accent4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5948690" y="5013176"/>
            <a:ext cx="2016224" cy="1296144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PLACE ON RANDOM NODE</a:t>
            </a:r>
            <a:endParaRPr lang="en-CA" dirty="0">
              <a:solidFill>
                <a:schemeClr val="accent4"/>
              </a:solidFill>
            </a:endParaRPr>
          </a:p>
        </p:txBody>
      </p:sp>
      <p:cxnSp>
        <p:nvCxnSpPr>
          <p:cNvPr id="27" name="Straight Arrow Connector 26"/>
          <p:cNvCxnSpPr>
            <a:stCxn id="18" idx="2"/>
            <a:endCxn id="25" idx="1"/>
          </p:cNvCxnSpPr>
          <p:nvPr/>
        </p:nvCxnSpPr>
        <p:spPr>
          <a:xfrm>
            <a:off x="4932194" y="4437112"/>
            <a:ext cx="1016496" cy="1224136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20226" y="44371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5220226" y="27809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3276010" y="34197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8332086" y="3236783"/>
            <a:ext cx="320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Implemented in the Linux kernel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Runs ”online”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Has negligible overhead</a:t>
            </a:r>
          </a:p>
        </p:txBody>
      </p:sp>
    </p:spTree>
    <p:extLst>
      <p:ext uri="{BB962C8B-B14F-4D97-AF65-F5344CB8AC3E}">
        <p14:creationId xmlns:p14="http://schemas.microsoft.com/office/powerpoint/2010/main" val="7247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7" grpId="0"/>
      <p:bldP spid="18" grpId="0" animBg="1"/>
      <p:bldP spid="24" grpId="0" animBg="1"/>
      <p:bldP spid="25" grpId="0" animBg="1"/>
      <p:bldP spid="30" grpId="0"/>
      <p:bldP spid="3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CA" dirty="0" smtClean="0"/>
              <a:t>Carrefour: Performance Results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67608" y="5102477"/>
            <a:ext cx="69847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67608" y="2510189"/>
            <a:ext cx="6984776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294711" y="3621666"/>
            <a:ext cx="374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Running 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1624" y="2510189"/>
            <a:ext cx="36004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/>
              <a:t>Unchanged Linux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03712" y="2078141"/>
            <a:ext cx="0" cy="302433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52384" y="2078141"/>
            <a:ext cx="0" cy="302433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11825" y="2140857"/>
            <a:ext cx="374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With our algorithm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1852" y="5102477"/>
            <a:ext cx="1025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7030A0"/>
                </a:solidFill>
              </a:rPr>
              <a:t>Face simulation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7888" y="5102477"/>
            <a:ext cx="11521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7030A0"/>
                </a:solidFill>
              </a:rPr>
              <a:t>Data Classification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0056" y="5102477"/>
            <a:ext cx="11521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7030A0"/>
                </a:solidFill>
              </a:rPr>
              <a:t>Face Recognition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84232" y="5102477"/>
            <a:ext cx="9361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7030A0"/>
                </a:solidFill>
              </a:rPr>
              <a:t>Data Analytics</a:t>
            </a:r>
          </a:p>
        </p:txBody>
      </p:sp>
      <p:pic>
        <p:nvPicPr>
          <p:cNvPr id="24578" name="Picture 2" descr="http://www.clker.com/cliparts/7/f/3/c/1195433244102746711da5id1_Manga_Face.svg.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52" y="5462518"/>
            <a:ext cx="1187896" cy="12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079776" y="3302277"/>
            <a:ext cx="360040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212285" y="2510189"/>
            <a:ext cx="0" cy="792088"/>
          </a:xfrm>
          <a:prstGeom prst="straightConnector1">
            <a:avLst/>
          </a:prstGeom>
          <a:ln w="31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47729" y="2644624"/>
            <a:ext cx="12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37% better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19936" y="4022357"/>
            <a:ext cx="360040" cy="108012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675460" y="2510189"/>
            <a:ext cx="0" cy="1512000"/>
          </a:xfrm>
          <a:prstGeom prst="straightConnector1">
            <a:avLst/>
          </a:prstGeom>
          <a:ln w="31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99396" y="2923704"/>
            <a:ext cx="12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60% better</a:t>
            </a:r>
          </a:p>
        </p:txBody>
      </p:sp>
      <p:pic>
        <p:nvPicPr>
          <p:cNvPr id="24580" name="Picture 4" descr="Develop Data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34" y="5584671"/>
            <a:ext cx="1173991" cy="11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free-power-point-templates.com/articles/wp-content/uploads/2012/05/facial-biometry-150x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01" y="5606534"/>
            <a:ext cx="1129033" cy="1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971604" y="3950349"/>
            <a:ext cx="360040" cy="115212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6551064" y="2923704"/>
            <a:ext cx="12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58% better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139968" y="2510189"/>
            <a:ext cx="0" cy="1458000"/>
          </a:xfrm>
          <a:prstGeom prst="straightConnector1">
            <a:avLst/>
          </a:prstGeom>
          <a:ln w="31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472264" y="3302277"/>
            <a:ext cx="360040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604773" y="2510189"/>
            <a:ext cx="0" cy="792088"/>
          </a:xfrm>
          <a:prstGeom prst="straightConnector1">
            <a:avLst/>
          </a:prstGeom>
          <a:ln w="31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040217" y="2644624"/>
            <a:ext cx="120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38% better</a:t>
            </a:r>
          </a:p>
        </p:txBody>
      </p:sp>
      <p:pic>
        <p:nvPicPr>
          <p:cNvPr id="24586" name="Picture 10" descr="http://thumbs.gograph.com/gg620436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5517976"/>
            <a:ext cx="161925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40216" y="1326739"/>
            <a:ext cx="2677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/>
              <a:t>https://</a:t>
            </a:r>
            <a:r>
              <a:rPr lang="en-CA" sz="1600" b="1" i="1" dirty="0"/>
              <a:t>github</a:t>
            </a:r>
            <a:r>
              <a:rPr lang="en-CA" sz="1600" i="1" dirty="0"/>
              <a:t>.com/</a:t>
            </a:r>
            <a:r>
              <a:rPr lang="en-CA" sz="1600" b="1" i="1" dirty="0"/>
              <a:t>Carrefour</a:t>
            </a:r>
            <a:r>
              <a:rPr lang="en-CA" sz="1100" dirty="0"/>
              <a:t>‎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016" y="110713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Tahoma" charset="0"/>
              </a:rPr>
              <a:t>Mohammad </a:t>
            </a:r>
            <a:r>
              <a:rPr lang="en-US" sz="1100" dirty="0" err="1">
                <a:latin typeface="Tahoma" charset="0"/>
              </a:rPr>
              <a:t>Dashti</a:t>
            </a:r>
            <a:r>
              <a:rPr lang="en-US" sz="1100" dirty="0">
                <a:latin typeface="Tahoma" charset="0"/>
              </a:rPr>
              <a:t>, Alexandra </a:t>
            </a:r>
            <a:r>
              <a:rPr lang="en-US" sz="1100" dirty="0" err="1">
                <a:latin typeface="Tahoma" charset="0"/>
              </a:rPr>
              <a:t>Fedorova</a:t>
            </a:r>
            <a:r>
              <a:rPr lang="en-US" sz="1100" dirty="0">
                <a:latin typeface="Tahoma" charset="0"/>
              </a:rPr>
              <a:t>, Justin Funston, Fabien Gaud, Renaud </a:t>
            </a:r>
            <a:r>
              <a:rPr lang="en-US" sz="1100" dirty="0" err="1">
                <a:latin typeface="Tahoma" charset="0"/>
              </a:rPr>
              <a:t>Lachaize</a:t>
            </a:r>
            <a:r>
              <a:rPr lang="en-US" sz="1100" dirty="0">
                <a:latin typeface="Tahoma" charset="0"/>
              </a:rPr>
              <a:t>, Baptiste Lepers, Vivien </a:t>
            </a:r>
            <a:r>
              <a:rPr lang="en-US" sz="1100" dirty="0" err="1">
                <a:latin typeface="Tahoma" charset="0"/>
              </a:rPr>
              <a:t>Quema</a:t>
            </a:r>
            <a:r>
              <a:rPr lang="en-US" sz="1100" dirty="0">
                <a:latin typeface="Tahoma" charset="0"/>
              </a:rPr>
              <a:t> and Mark Roth, </a:t>
            </a:r>
            <a:r>
              <a:rPr lang="en-US" sz="1100" b="1" dirty="0">
                <a:latin typeface="Tahoma" charset="0"/>
              </a:rPr>
              <a:t>Traffic Management: A Holistic Approach to Memory Placement on NUMA Systems</a:t>
            </a:r>
            <a:r>
              <a:rPr lang="en-US" sz="1100" dirty="0">
                <a:latin typeface="Tahoma" charset="0"/>
              </a:rPr>
              <a:t>, </a:t>
            </a:r>
            <a:r>
              <a:rPr lang="en-US" sz="1100" dirty="0" err="1">
                <a:latin typeface="Tahoma" charset="0"/>
              </a:rPr>
              <a:t>Eightieenth</a:t>
            </a:r>
            <a:r>
              <a:rPr lang="en-US" sz="1100" dirty="0">
                <a:latin typeface="Tahoma" charset="0"/>
              </a:rPr>
              <a:t> International Conference on Architectural Support for Programming Languages and Operating Systems (ASPLOS), 2013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6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4" grpId="0"/>
      <p:bldP spid="26" grpId="0" animBg="1"/>
      <p:bldP spid="28" grpId="0"/>
      <p:bldP spid="33" grpId="0" animBg="1"/>
      <p:bldP spid="34" grpId="0"/>
      <p:bldP spid="36" grpId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1" y="550104"/>
            <a:ext cx="3368934" cy="5165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247" y="5822577"/>
            <a:ext cx="325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Linus Torvalds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0788" y="3643718"/>
            <a:ext cx="5195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NimbusRomNo9L" charset="0"/>
              </a:rPr>
              <a:t>“The scheduler simply isn’t that important.”</a:t>
            </a:r>
            <a:br>
              <a:rPr lang="en-US">
                <a:latin typeface="NimbusRomNo9L" charset="0"/>
              </a:rPr>
            </a:br>
            <a:r>
              <a:rPr lang="en-US">
                <a:latin typeface="NimbusRomNo9L" charset="0"/>
              </a:rPr>
              <a:t>Linus Torvalds, 2001 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36459" y="8924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NimbusRomNo9L" charset="0"/>
              </a:rPr>
              <a:t>“And you have to realize that there are not very many things that have aged as well as the scheduler. Which is just another proof that </a:t>
            </a:r>
            <a:r>
              <a:rPr lang="en-US" b="1" u="sng" dirty="0">
                <a:latin typeface="NimbusRomNo9L" charset="0"/>
              </a:rPr>
              <a:t>scheduling is easy</a:t>
            </a:r>
            <a:r>
              <a:rPr lang="en-US" dirty="0">
                <a:latin typeface="NimbusRomNo9L" charset="0"/>
              </a:rPr>
              <a:t>.” </a:t>
            </a:r>
            <a:endParaRPr lang="en-US" dirty="0"/>
          </a:p>
          <a:p>
            <a:endParaRPr lang="en-US" dirty="0" smtClean="0">
              <a:latin typeface="NimbusRomNo9L" charset="0"/>
            </a:endParaRPr>
          </a:p>
          <a:p>
            <a:r>
              <a:rPr lang="en-US" dirty="0" smtClean="0">
                <a:latin typeface="NimbusRomNo9L" charset="0"/>
              </a:rPr>
              <a:t>Linus </a:t>
            </a:r>
            <a:r>
              <a:rPr lang="en-US" dirty="0">
                <a:latin typeface="NimbusRomNo9L" charset="0"/>
              </a:rPr>
              <a:t>Torvalds, 2001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30788" y="4444409"/>
            <a:ext cx="440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Since 2001 scheduling became very important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4816" y="1877817"/>
            <a:ext cx="440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The scheduler became very very complicated…</a:t>
            </a:r>
          </a:p>
        </p:txBody>
      </p:sp>
    </p:spTree>
    <p:extLst>
      <p:ext uri="{BB962C8B-B14F-4D97-AF65-F5344CB8AC3E}">
        <p14:creationId xmlns:p14="http://schemas.microsoft.com/office/powerpoint/2010/main" val="1089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3781"/>
            <a:ext cx="10515600" cy="2852737"/>
          </a:xfrm>
        </p:spPr>
        <p:txBody>
          <a:bodyPr/>
          <a:lstStyle/>
          <a:p>
            <a:r>
              <a:rPr lang="en-US" dirty="0" smtClean="0"/>
              <a:t>A Decade of Wasted Cores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16122"/>
            <a:ext cx="10515600" cy="1500187"/>
          </a:xfrm>
        </p:spPr>
        <p:txBody>
          <a:bodyPr/>
          <a:lstStyle/>
          <a:p>
            <a:r>
              <a:rPr lang="en-US" dirty="0" smtClean="0"/>
              <a:t>How scheduler complexity led to atrocious performance bugs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08960" y="4916309"/>
            <a:ext cx="713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charset="0"/>
              </a:rPr>
              <a:t>Jean-Pierre </a:t>
            </a:r>
            <a:r>
              <a:rPr lang="en-US" dirty="0" err="1">
                <a:latin typeface="Tahoma" charset="0"/>
              </a:rPr>
              <a:t>Lozi</a:t>
            </a:r>
            <a:r>
              <a:rPr lang="en-US" dirty="0">
                <a:latin typeface="Tahoma" charset="0"/>
              </a:rPr>
              <a:t>, Baptiste Lepers, Justin Funston, Fabien Gaud, Alexandra </a:t>
            </a:r>
            <a:r>
              <a:rPr lang="en-US" dirty="0" err="1">
                <a:latin typeface="Tahoma" charset="0"/>
              </a:rPr>
              <a:t>Fedorova</a:t>
            </a:r>
            <a:r>
              <a:rPr lang="en-US" dirty="0">
                <a:latin typeface="Tahoma" charset="0"/>
              </a:rPr>
              <a:t> and Vivien </a:t>
            </a:r>
            <a:r>
              <a:rPr lang="en-US" dirty="0" err="1">
                <a:latin typeface="Tahoma" charset="0"/>
              </a:rPr>
              <a:t>Quema</a:t>
            </a:r>
            <a:r>
              <a:rPr lang="en-US" dirty="0">
                <a:latin typeface="Tahoma" charset="0"/>
              </a:rPr>
              <a:t>. </a:t>
            </a:r>
            <a:r>
              <a:rPr lang="en-US" b="1" dirty="0">
                <a:latin typeface="Tahoma" charset="0"/>
              </a:rPr>
              <a:t>The Linux Scheduler: A Decade of Wasted Cores</a:t>
            </a:r>
            <a:r>
              <a:rPr lang="en-US" dirty="0">
                <a:latin typeface="Tahoma" charset="0"/>
              </a:rPr>
              <a:t>. Eleventh </a:t>
            </a:r>
            <a:r>
              <a:rPr lang="en-US" dirty="0" smtClean="0">
                <a:latin typeface="Tahoma" charset="0"/>
              </a:rPr>
              <a:t>European </a:t>
            </a:r>
            <a:r>
              <a:rPr lang="en-US" dirty="0">
                <a:latin typeface="Tahoma" charset="0"/>
              </a:rPr>
              <a:t>Conference on Computer Systems (</a:t>
            </a:r>
            <a:r>
              <a:rPr lang="en-US" dirty="0" err="1">
                <a:latin typeface="Tahoma" charset="0"/>
              </a:rPr>
              <a:t>EuroSys</a:t>
            </a:r>
            <a:r>
              <a:rPr lang="en-US" dirty="0">
                <a:latin typeface="Tahoma" charset="0"/>
              </a:rPr>
              <a:t>),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7" y="201168"/>
            <a:ext cx="5553542" cy="5559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51" y="0"/>
            <a:ext cx="5675849" cy="3985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269" y="1792224"/>
            <a:ext cx="7287753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27" y="2735343"/>
            <a:ext cx="7583424" cy="39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5"/>
                </a:solidFill>
              </a:rPr>
              <a:t>But first, an overview of the Linux Completely Fair Scheduler</a:t>
            </a:r>
            <a:endParaRPr lang="en-US" sz="4400" dirty="0">
              <a:solidFill>
                <a:schemeClr val="accent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designed by Jean-Pierre </a:t>
            </a:r>
            <a:r>
              <a:rPr lang="en-US" dirty="0" err="1" smtClean="0"/>
              <a:t>Lozi</a:t>
            </a:r>
            <a:r>
              <a:rPr lang="en-US" dirty="0" smtClean="0"/>
              <a:t> </a:t>
            </a:r>
          </a:p>
          <a:p>
            <a:r>
              <a:rPr lang="en-US" dirty="0" smtClean="0"/>
              <a:t>University of </a:t>
            </a:r>
            <a:r>
              <a:rPr lang="en-US" smtClean="0"/>
              <a:t>Nice Sophia-Antipolis and Oracle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Connecteur droit avec flèche 50"/>
          <p:cNvCxnSpPr/>
          <p:nvPr/>
        </p:nvCxnSpPr>
        <p:spPr>
          <a:xfrm flipV="1">
            <a:off x="1946183" y="4603154"/>
            <a:ext cx="3756206" cy="642072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endCxn id="8" idx="2"/>
          </p:cNvCxnSpPr>
          <p:nvPr/>
        </p:nvCxnSpPr>
        <p:spPr>
          <a:xfrm flipV="1">
            <a:off x="4731488" y="4604012"/>
            <a:ext cx="1433503" cy="641214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endCxn id="8" idx="2"/>
          </p:cNvCxnSpPr>
          <p:nvPr/>
        </p:nvCxnSpPr>
        <p:spPr>
          <a:xfrm flipH="1" flipV="1">
            <a:off x="6164991" y="4604012"/>
            <a:ext cx="1384125" cy="718498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 flipV="1">
            <a:off x="6631037" y="4603154"/>
            <a:ext cx="3608116" cy="642072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8778" y="130356"/>
            <a:ext cx="10398912" cy="1499616"/>
          </a:xfrm>
        </p:spPr>
        <p:txBody>
          <a:bodyPr/>
          <a:lstStyle/>
          <a:p>
            <a:r>
              <a:rPr lang="fr-FR" dirty="0" smtClean="0"/>
              <a:t>The COMPLETELY FAIR SCHEDULER (CFS): Concept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29</a:t>
            </a:fld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817502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817502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593857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3593857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370211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6370211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146566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9146566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3</a:t>
            </a:r>
            <a:endParaRPr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620949" y="2252733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2967" y="2734930"/>
            <a:ext cx="903600" cy="2471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103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712967" y="3049265"/>
            <a:ext cx="903600" cy="5113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82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2967" y="3627830"/>
            <a:ext cx="903600" cy="2471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24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712967" y="3942164"/>
            <a:ext cx="903600" cy="2471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18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5712967" y="4256498"/>
            <a:ext cx="903600" cy="2471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12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127263" y="5249434"/>
            <a:ext cx="903600" cy="302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11310" y="5245226"/>
            <a:ext cx="903600" cy="302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81742" y="5245227"/>
            <a:ext cx="903600" cy="3055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464090" y="5245226"/>
            <a:ext cx="903600" cy="248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ZoneTexte 37"/>
          <p:cNvSpPr txBox="1"/>
          <p:nvPr/>
        </p:nvSpPr>
        <p:spPr>
          <a:xfrm>
            <a:off x="1418884" y="2161951"/>
            <a:ext cx="3432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One </a:t>
            </a:r>
            <a:r>
              <a:rPr lang="fr-FR" sz="2000" dirty="0" err="1" smtClean="0"/>
              <a:t>runqueue</a:t>
            </a:r>
            <a:r>
              <a:rPr lang="fr-FR" sz="2000" dirty="0" smtClean="0"/>
              <a:t> </a:t>
            </a:r>
            <a:r>
              <a:rPr lang="fr-FR" sz="2000" dirty="0" err="1" smtClean="0"/>
              <a:t>where</a:t>
            </a:r>
            <a:r>
              <a:rPr lang="fr-FR" sz="2000" dirty="0" smtClean="0"/>
              <a:t> threads</a:t>
            </a:r>
            <a:br>
              <a:rPr lang="fr-FR" sz="2000" dirty="0" smtClean="0"/>
            </a:br>
            <a:r>
              <a:rPr lang="fr-FR" sz="2000" dirty="0" smtClean="0"/>
              <a:t>are </a:t>
            </a:r>
            <a:r>
              <a:rPr lang="fr-FR" sz="2000" dirty="0" err="1" smtClean="0"/>
              <a:t>globally</a:t>
            </a:r>
            <a:r>
              <a:rPr lang="fr-FR" sz="2000" dirty="0" smtClean="0"/>
              <a:t> </a:t>
            </a:r>
            <a:r>
              <a:rPr lang="fr-FR" sz="2000" dirty="0" err="1" smtClean="0"/>
              <a:t>sorted</a:t>
            </a:r>
            <a:r>
              <a:rPr lang="fr-FR" sz="2000" dirty="0" smtClean="0"/>
              <a:t> by </a:t>
            </a:r>
            <a:r>
              <a:rPr lang="fr-FR" sz="2000" b="1" i="1" dirty="0" err="1" smtClean="0"/>
              <a:t>runtime</a:t>
            </a:r>
            <a:endParaRPr lang="fr-FR" sz="2000" b="1" i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6837054" y="2006002"/>
            <a:ext cx="3619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/>
              <a:t>When</a:t>
            </a:r>
            <a:r>
              <a:rPr lang="fr-FR" sz="2000" dirty="0" smtClean="0"/>
              <a:t> a thread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done</a:t>
            </a:r>
            <a:r>
              <a:rPr lang="fr-FR" sz="2000" dirty="0" smtClean="0"/>
              <a:t> running </a:t>
            </a:r>
            <a:br>
              <a:rPr lang="fr-FR" sz="2000" dirty="0" smtClean="0"/>
            </a:br>
            <a:r>
              <a:rPr lang="fr-FR" sz="2000" dirty="0" smtClean="0"/>
              <a:t>for </a:t>
            </a:r>
            <a:r>
              <a:rPr lang="fr-FR" sz="2000" dirty="0" err="1" smtClean="0"/>
              <a:t>its</a:t>
            </a:r>
            <a:r>
              <a:rPr lang="fr-FR" sz="2000" dirty="0" smtClean="0"/>
              <a:t> </a:t>
            </a:r>
            <a:r>
              <a:rPr lang="fr-FR" sz="2000" b="1" i="1" dirty="0" err="1" smtClean="0"/>
              <a:t>timeslice</a:t>
            </a:r>
            <a:r>
              <a:rPr lang="fr-FR" sz="2000" dirty="0" smtClean="0"/>
              <a:t> : </a:t>
            </a:r>
            <a:r>
              <a:rPr lang="fr-FR" sz="2000" dirty="0" err="1" smtClean="0"/>
              <a:t>enqueued</a:t>
            </a:r>
            <a:r>
              <a:rPr lang="fr-FR" sz="2000" dirty="0" smtClean="0"/>
              <a:t> </a:t>
            </a:r>
            <a:r>
              <a:rPr lang="fr-FR" sz="2000" dirty="0" err="1" smtClean="0"/>
              <a:t>again</a:t>
            </a:r>
            <a:endParaRPr lang="fr-FR" sz="2000" dirty="0"/>
          </a:p>
        </p:txBody>
      </p:sp>
      <p:sp>
        <p:nvSpPr>
          <p:cNvPr id="40" name="Rectangle 39"/>
          <p:cNvSpPr/>
          <p:nvPr/>
        </p:nvSpPr>
        <p:spPr>
          <a:xfrm>
            <a:off x="5712967" y="2408858"/>
            <a:ext cx="903600" cy="248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 = 112</a:t>
            </a:r>
            <a:endParaRPr lang="en-US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6865942" y="3690877"/>
            <a:ext cx="36807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/>
              <a:t>Some</a:t>
            </a:r>
            <a:r>
              <a:rPr lang="fr-FR" sz="2000" dirty="0" smtClean="0"/>
              <a:t> </a:t>
            </a:r>
            <a:r>
              <a:rPr lang="fr-FR" sz="2000" dirty="0" err="1" smtClean="0"/>
              <a:t>tasks</a:t>
            </a:r>
            <a:r>
              <a:rPr lang="fr-FR" sz="2000" dirty="0" smtClean="0"/>
              <a:t> have a </a:t>
            </a:r>
            <a:r>
              <a:rPr lang="fr-FR" sz="2000" dirty="0" err="1" smtClean="0"/>
              <a:t>lower</a:t>
            </a:r>
            <a:r>
              <a:rPr lang="fr-FR" sz="2000" dirty="0" smtClean="0"/>
              <a:t> </a:t>
            </a:r>
            <a:r>
              <a:rPr lang="fr-FR" sz="2000" b="1" i="1" dirty="0" err="1" smtClean="0"/>
              <a:t>niceness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and </a:t>
            </a:r>
            <a:r>
              <a:rPr lang="fr-FR" sz="2000" dirty="0" err="1" smtClean="0"/>
              <a:t>thus</a:t>
            </a:r>
            <a:r>
              <a:rPr lang="fr-FR" sz="2000" dirty="0" smtClean="0"/>
              <a:t> have a longer </a:t>
            </a:r>
            <a:r>
              <a:rPr lang="fr-FR" sz="2000" b="1" i="1" dirty="0" err="1" smtClean="0"/>
              <a:t>timeslice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(</a:t>
            </a:r>
            <a:r>
              <a:rPr lang="fr-FR" sz="2000" dirty="0" err="1" smtClean="0"/>
              <a:t>allowed</a:t>
            </a:r>
            <a:r>
              <a:rPr lang="fr-FR" sz="2000" dirty="0" smtClean="0"/>
              <a:t> to </a:t>
            </a:r>
            <a:r>
              <a:rPr lang="fr-FR" sz="2000" dirty="0" err="1" smtClean="0"/>
              <a:t>run</a:t>
            </a:r>
            <a:r>
              <a:rPr lang="fr-FR" sz="2000" dirty="0" smtClean="0"/>
              <a:t> longer) </a:t>
            </a:r>
            <a:endParaRPr lang="fr-FR" sz="2000" dirty="0"/>
          </a:p>
        </p:txBody>
      </p:sp>
      <p:cxnSp>
        <p:nvCxnSpPr>
          <p:cNvPr id="43" name="Connecteur droit avec flèche 42"/>
          <p:cNvCxnSpPr>
            <a:endCxn id="12" idx="3"/>
          </p:cNvCxnSpPr>
          <p:nvPr/>
        </p:nvCxnSpPr>
        <p:spPr>
          <a:xfrm flipH="1" flipV="1">
            <a:off x="6616567" y="3304960"/>
            <a:ext cx="2153362" cy="420170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1590355" y="2924593"/>
            <a:ext cx="2962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/>
              <a:t>Cores</a:t>
            </a:r>
            <a:r>
              <a:rPr lang="fr-FR" sz="2000" dirty="0" smtClean="0"/>
              <a:t> </a:t>
            </a:r>
            <a:r>
              <a:rPr lang="fr-FR" sz="2000" dirty="0" err="1" smtClean="0"/>
              <a:t>get</a:t>
            </a:r>
            <a:r>
              <a:rPr lang="fr-FR" sz="2000" dirty="0" smtClean="0"/>
              <a:t> </a:t>
            </a:r>
            <a:r>
              <a:rPr lang="fr-FR" sz="2000" dirty="0" err="1" smtClean="0"/>
              <a:t>their</a:t>
            </a:r>
            <a:r>
              <a:rPr lang="fr-FR" sz="2000" dirty="0" smtClean="0"/>
              <a:t> </a:t>
            </a:r>
            <a:r>
              <a:rPr lang="fr-FR" sz="2000" dirty="0" err="1" smtClean="0"/>
              <a:t>next</a:t>
            </a:r>
            <a:r>
              <a:rPr lang="fr-FR" sz="2000" dirty="0" smtClean="0"/>
              <a:t> </a:t>
            </a:r>
            <a:r>
              <a:rPr lang="fr-FR" sz="2000" dirty="0" err="1" smtClean="0"/>
              <a:t>task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err="1" smtClean="0"/>
              <a:t>from</a:t>
            </a:r>
            <a:r>
              <a:rPr lang="fr-FR" sz="2000" dirty="0" smtClean="0"/>
              <a:t> the global </a:t>
            </a:r>
            <a:r>
              <a:rPr lang="fr-FR" sz="2000" dirty="0" err="1" smtClean="0"/>
              <a:t>runqueue</a:t>
            </a:r>
            <a:endParaRPr lang="fr-FR" sz="2000" dirty="0"/>
          </a:p>
        </p:txBody>
      </p:sp>
      <p:sp>
        <p:nvSpPr>
          <p:cNvPr id="64" name="ZoneTexte 63"/>
          <p:cNvSpPr txBox="1"/>
          <p:nvPr/>
        </p:nvSpPr>
        <p:spPr>
          <a:xfrm>
            <a:off x="1057116" y="3793432"/>
            <a:ext cx="4148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Of course, </a:t>
            </a:r>
            <a:r>
              <a:rPr lang="fr-FR" sz="2000" b="1" dirty="0" err="1" smtClean="0">
                <a:solidFill>
                  <a:srgbClr val="FF0000"/>
                </a:solidFill>
              </a:rPr>
              <a:t>cannot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work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a single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runqueue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because</a:t>
            </a:r>
            <a:r>
              <a:rPr lang="fr-FR" sz="2000" b="1" dirty="0" smtClean="0">
                <a:solidFill>
                  <a:srgbClr val="FF0000"/>
                </a:solidFill>
              </a:rPr>
              <a:t> of contention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5620949" y="2278069"/>
            <a:ext cx="1088083" cy="2351279"/>
          </a:xfrm>
          <a:prstGeom prst="roundRect">
            <a:avLst>
              <a:gd name="adj" fmla="val 8246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emi-tour 27"/>
          <p:cNvSpPr/>
          <p:nvPr/>
        </p:nvSpPr>
        <p:spPr>
          <a:xfrm flipH="1">
            <a:off x="5870324" y="1817068"/>
            <a:ext cx="5171741" cy="3400447"/>
          </a:xfrm>
          <a:prstGeom prst="uturnArrow">
            <a:avLst>
              <a:gd name="adj1" fmla="val 5492"/>
              <a:gd name="adj2" fmla="val 8252"/>
              <a:gd name="adj3" fmla="val 6807"/>
              <a:gd name="adj4" fmla="val 9433"/>
              <a:gd name="adj5" fmla="val 16240"/>
            </a:avLst>
          </a:prstGeom>
          <a:solidFill>
            <a:srgbClr val="FFD579"/>
          </a:solidFill>
          <a:ln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 animBg="1"/>
      <p:bldP spid="41" grpId="0"/>
      <p:bldP spid="63" grpId="0"/>
      <p:bldP spid="64" grpId="0"/>
      <p:bldP spid="65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18565" y="2622176"/>
            <a:ext cx="5795682" cy="40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1031684" y="1311842"/>
            <a:ext cx="263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System software and hardware</a:t>
            </a:r>
            <a:endParaRPr lang="en-US" sz="1400" b="1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8565" y="2783543"/>
            <a:ext cx="0" cy="3899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1032800" y="4579477"/>
            <a:ext cx="263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time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94551" y="193637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50851" y="1149721"/>
            <a:ext cx="4096871" cy="786654"/>
            <a:chOff x="3224310" y="336176"/>
            <a:chExt cx="4096871" cy="786654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3227294" y="336176"/>
              <a:ext cx="4093887" cy="13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27294" y="1109382"/>
              <a:ext cx="4093887" cy="13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3224310" y="336177"/>
              <a:ext cx="2984" cy="7866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7254697" y="128419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941628" y="1290914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25938" y="1284190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310248" y="1290914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953731" y="1290913"/>
            <a:ext cx="540000" cy="54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538510" y="192292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78844" y="193637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22803" y="192292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53989" y="0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DDDDD"/>
                </a:solidFill>
              </a:rPr>
              <a:t>HARDWARE</a:t>
            </a:r>
            <a:endParaRPr lang="en-US" b="1" dirty="0">
              <a:solidFill>
                <a:srgbClr val="DDDDDD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54697" y="4419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DDDDD"/>
                </a:solidFill>
              </a:rPr>
              <a:t>SOFTWARE</a:t>
            </a:r>
            <a:endParaRPr lang="en-US" b="1" dirty="0">
              <a:solidFill>
                <a:srgbClr val="DDDDD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41421" y="652644"/>
            <a:ext cx="296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Scheduling </a:t>
            </a:r>
            <a:r>
              <a:rPr lang="en-US" b="1" dirty="0" err="1" smtClean="0"/>
              <a:t>runqueue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9261485" y="3046221"/>
            <a:ext cx="159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Tasks (threads)</a:t>
            </a:r>
            <a:endParaRPr lang="en-US"/>
          </a:p>
        </p:txBody>
      </p:sp>
      <p:cxnSp>
        <p:nvCxnSpPr>
          <p:cNvPr id="42" name="Straight Arrow Connector 41"/>
          <p:cNvCxnSpPr>
            <a:stCxn id="40" idx="0"/>
          </p:cNvCxnSpPr>
          <p:nvPr/>
        </p:nvCxnSpPr>
        <p:spPr>
          <a:xfrm flipH="1" flipV="1">
            <a:off x="7524697" y="2043953"/>
            <a:ext cx="2535685" cy="10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0" idx="0"/>
          </p:cNvCxnSpPr>
          <p:nvPr/>
        </p:nvCxnSpPr>
        <p:spPr>
          <a:xfrm flipH="1" flipV="1">
            <a:off x="8310283" y="1990165"/>
            <a:ext cx="1750099" cy="1056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0" idx="0"/>
          </p:cNvCxnSpPr>
          <p:nvPr/>
        </p:nvCxnSpPr>
        <p:spPr>
          <a:xfrm flipH="1" flipV="1">
            <a:off x="8965031" y="1990163"/>
            <a:ext cx="1095351" cy="1056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0" idx="0"/>
          </p:cNvCxnSpPr>
          <p:nvPr/>
        </p:nvCxnSpPr>
        <p:spPr>
          <a:xfrm flipH="1" flipV="1">
            <a:off x="9580249" y="1990163"/>
            <a:ext cx="480133" cy="1056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0" idx="0"/>
          </p:cNvCxnSpPr>
          <p:nvPr/>
        </p:nvCxnSpPr>
        <p:spPr>
          <a:xfrm flipV="1">
            <a:off x="10060382" y="1990163"/>
            <a:ext cx="163349" cy="1056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5399" y="240250"/>
            <a:ext cx="45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Does it matter on which core to run a thread? 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94551" y="158675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546112" y="159347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967218" y="157791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367166" y="157791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94551" y="124315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964541" y="123341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247323" y="1953183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609525" y="1943818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5143" y="3757748"/>
            <a:ext cx="2552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Threads running on cores that share a cache </a:t>
            </a:r>
            <a:r>
              <a:rPr lang="en-US" b="1" i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may</a:t>
            </a:r>
            <a:r>
              <a:rPr lang="en-US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compete for the cache and various hardware queues</a:t>
            </a:r>
          </a:p>
        </p:txBody>
      </p:sp>
      <p:cxnSp>
        <p:nvCxnSpPr>
          <p:cNvPr id="54" name="Straight Arrow Connector 53"/>
          <p:cNvCxnSpPr>
            <a:stCxn id="4" idx="0"/>
            <a:endCxn id="13" idx="2"/>
          </p:cNvCxnSpPr>
          <p:nvPr/>
        </p:nvCxnSpPr>
        <p:spPr>
          <a:xfrm flipH="1" flipV="1">
            <a:off x="1537451" y="2514598"/>
            <a:ext cx="704040" cy="1243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" idx="0"/>
            <a:endCxn id="30" idx="2"/>
          </p:cNvCxnSpPr>
          <p:nvPr/>
        </p:nvCxnSpPr>
        <p:spPr>
          <a:xfrm flipV="1">
            <a:off x="2241491" y="2501149"/>
            <a:ext cx="639919" cy="1256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avec flèche 23"/>
          <p:cNvCxnSpPr/>
          <p:nvPr/>
        </p:nvCxnSpPr>
        <p:spPr>
          <a:xfrm flipV="1">
            <a:off x="8013680" y="4013809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10790035" y="4013809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CFS: in practice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983" y="1510383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b="1" dirty="0" smtClean="0"/>
              <a:t> </a:t>
            </a:r>
            <a:r>
              <a:rPr lang="fr-FR" sz="2400" b="1" dirty="0" smtClean="0"/>
              <a:t>One </a:t>
            </a:r>
            <a:r>
              <a:rPr lang="fr-FR" sz="2400" b="1" dirty="0" err="1" smtClean="0"/>
              <a:t>runqueue</a:t>
            </a:r>
            <a:r>
              <a:rPr lang="fr-FR" sz="2400" b="1" dirty="0" smtClean="0"/>
              <a:t> per </a:t>
            </a:r>
            <a:r>
              <a:rPr lang="fr-FR" sz="2400" b="1" dirty="0" err="1" smtClean="0"/>
              <a:t>core</a:t>
            </a:r>
            <a:r>
              <a:rPr lang="fr-FR" sz="2400" dirty="0" smtClean="0"/>
              <a:t> to </a:t>
            </a:r>
            <a:r>
              <a:rPr lang="fr-FR" sz="2400" dirty="0" err="1" smtClean="0"/>
              <a:t>avoid</a:t>
            </a:r>
            <a:r>
              <a:rPr lang="fr-FR" sz="2400" dirty="0" smtClean="0"/>
              <a:t> contention</a:t>
            </a:r>
          </a:p>
          <a:p>
            <a:pPr>
              <a:buFont typeface="Wingdings" charset="2"/>
              <a:buChar char="§"/>
            </a:pPr>
            <a:r>
              <a:rPr lang="fr-FR" sz="2400" b="1" dirty="0" smtClean="0"/>
              <a:t> CFS </a:t>
            </a:r>
            <a:r>
              <a:rPr lang="fr-FR" sz="2400" b="1" dirty="0" err="1" smtClean="0">
                <a:solidFill>
                  <a:srgbClr val="FF0000"/>
                </a:solidFill>
              </a:rPr>
              <a:t>periodically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/>
              <a:t>balances </a:t>
            </a:r>
            <a:r>
              <a:rPr lang="fr-FR" sz="2400" b="1" dirty="0" err="1" smtClean="0"/>
              <a:t>average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loads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/>
              <a:t>of all </a:t>
            </a:r>
            <a:br>
              <a:rPr lang="fr-FR" sz="2400" b="1" dirty="0" smtClean="0"/>
            </a:br>
            <a:r>
              <a:rPr lang="fr-FR" sz="2400" b="1" dirty="0" err="1" smtClean="0"/>
              <a:t>tasks</a:t>
            </a:r>
            <a:r>
              <a:rPr lang="fr-FR" sz="2400" b="1" dirty="0" smtClean="0"/>
              <a:t> in the </a:t>
            </a:r>
            <a:r>
              <a:rPr lang="fr-FR" sz="2400" b="1" dirty="0" err="1" smtClean="0"/>
              <a:t>runqueue</a:t>
            </a:r>
            <a:r>
              <a:rPr lang="fr-FR" sz="2400" b="1" dirty="0" smtClean="0"/>
              <a:t>:</a:t>
            </a:r>
            <a:br>
              <a:rPr lang="fr-FR" sz="2400" b="1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b="1" dirty="0" err="1" smtClean="0">
                <a:solidFill>
                  <a:srgbClr val="FF0000"/>
                </a:solidFill>
              </a:rPr>
              <a:t>load</a:t>
            </a:r>
            <a:r>
              <a:rPr lang="fr-FR" b="1" dirty="0" smtClean="0">
                <a:solidFill>
                  <a:srgbClr val="FF0000"/>
                </a:solidFill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</a:rPr>
              <a:t>task</a:t>
            </a:r>
            <a:r>
              <a:rPr lang="fr-FR" b="1" dirty="0" smtClean="0">
                <a:solidFill>
                  <a:srgbClr val="FF0000"/>
                </a:solidFill>
              </a:rPr>
              <a:t>) = weight</a:t>
            </a:r>
            <a:r>
              <a:rPr lang="fr-FR" b="1" baseline="30000" dirty="0" smtClean="0">
                <a:solidFill>
                  <a:srgbClr val="FF0000"/>
                </a:solidFill>
              </a:rPr>
              <a:t>1</a:t>
            </a:r>
            <a:r>
              <a:rPr lang="fr-FR" b="1" dirty="0" smtClean="0">
                <a:solidFill>
                  <a:srgbClr val="FF0000"/>
                </a:solidFill>
              </a:rPr>
              <a:t> x % </a:t>
            </a:r>
            <a:r>
              <a:rPr lang="fr-FR" b="1" dirty="0" err="1" smtClean="0">
                <a:solidFill>
                  <a:srgbClr val="FF0000"/>
                </a:solidFill>
              </a:rPr>
              <a:t>cpu</a:t>
            </a:r>
            <a:r>
              <a:rPr lang="fr-FR" b="1" dirty="0" smtClean="0">
                <a:solidFill>
                  <a:srgbClr val="FF0000"/>
                </a:solidFill>
              </a:rPr>
              <a:t> use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fr-FR" sz="2400" baseline="30000" dirty="0" smtClean="0"/>
              <a:t/>
            </a:r>
            <a:br>
              <a:rPr lang="fr-FR" sz="2400" baseline="30000" dirty="0" smtClean="0"/>
            </a:br>
            <a:r>
              <a:rPr lang="fr-FR" sz="2400" baseline="30000" dirty="0" smtClean="0"/>
              <a:t>1</a:t>
            </a:r>
            <a:r>
              <a:rPr lang="fr-FR" sz="2400" dirty="0" smtClean="0"/>
              <a:t>The </a:t>
            </a:r>
            <a:r>
              <a:rPr lang="fr-FR" sz="2400" dirty="0" err="1" smtClean="0"/>
              <a:t>lower</a:t>
            </a:r>
            <a:r>
              <a:rPr lang="fr-FR" sz="2400" dirty="0" smtClean="0"/>
              <a:t> </a:t>
            </a:r>
            <a:r>
              <a:rPr lang="fr-FR" sz="2400" dirty="0"/>
              <a:t>the </a:t>
            </a:r>
            <a:r>
              <a:rPr lang="fr-FR" sz="2400" dirty="0" err="1"/>
              <a:t>niceness</a:t>
            </a:r>
            <a:r>
              <a:rPr lang="fr-FR" sz="2400" dirty="0"/>
              <a:t>, the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/>
              <a:t>the </a:t>
            </a:r>
            <a:r>
              <a:rPr lang="fr-FR" sz="2400" dirty="0" err="1" smtClean="0"/>
              <a:t>weight</a:t>
            </a:r>
            <a:endParaRPr lang="fr-FR" sz="2400" dirty="0"/>
          </a:p>
          <a:p>
            <a:pPr marL="0" indent="0">
              <a:buNone/>
            </a:pPr>
            <a:r>
              <a:rPr lang="fr-FR" sz="2400" baseline="30000" dirty="0" smtClean="0"/>
              <a:t>2</a:t>
            </a:r>
            <a:r>
              <a:rPr lang="fr-FR" sz="2400" dirty="0" smtClean="0"/>
              <a:t>We </a:t>
            </a:r>
            <a:r>
              <a:rPr lang="fr-FR" sz="2400" dirty="0" err="1"/>
              <a:t>don’t</a:t>
            </a:r>
            <a:r>
              <a:rPr lang="fr-FR" sz="2400" dirty="0"/>
              <a:t> </a:t>
            </a:r>
            <a:r>
              <a:rPr lang="fr-FR" sz="2400" dirty="0" err="1"/>
              <a:t>want</a:t>
            </a:r>
            <a:r>
              <a:rPr lang="fr-FR" sz="2400" dirty="0"/>
              <a:t> a high-</a:t>
            </a:r>
            <a:r>
              <a:rPr lang="fr-FR" sz="2400" dirty="0" err="1"/>
              <a:t>priority</a:t>
            </a:r>
            <a:r>
              <a:rPr lang="fr-FR" sz="2400" dirty="0"/>
              <a:t> thread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sleeps</a:t>
            </a:r>
            <a:r>
              <a:rPr lang="fr-FR" sz="2400" dirty="0"/>
              <a:t> </a:t>
            </a:r>
            <a:r>
              <a:rPr lang="fr-FR" sz="2400" dirty="0" smtClean="0"/>
              <a:t>a </a:t>
            </a:r>
            <a:r>
              <a:rPr lang="fr-FR" sz="2400" dirty="0"/>
              <a:t>lot to </a:t>
            </a:r>
            <a:r>
              <a:rPr lang="fr-FR" sz="2400" dirty="0" err="1"/>
              <a:t>take</a:t>
            </a:r>
            <a:r>
              <a:rPr lang="fr-FR" sz="2400" dirty="0"/>
              <a:t> a </a:t>
            </a:r>
            <a:r>
              <a:rPr lang="fr-FR" sz="2400" dirty="0" err="1"/>
              <a:t>whole</a:t>
            </a:r>
            <a:r>
              <a:rPr lang="fr-FR" sz="2400" dirty="0"/>
              <a:t> CPU for </a:t>
            </a:r>
            <a:r>
              <a:rPr lang="fr-FR" sz="2400" dirty="0" err="1"/>
              <a:t>itself</a:t>
            </a:r>
            <a:r>
              <a:rPr lang="fr-FR" sz="2400" dirty="0"/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and </a:t>
            </a:r>
            <a:r>
              <a:rPr lang="fr-FR" sz="2400" dirty="0" err="1"/>
              <a:t>then</a:t>
            </a:r>
            <a:r>
              <a:rPr lang="fr-FR" sz="2400" dirty="0"/>
              <a:t> </a:t>
            </a:r>
            <a:r>
              <a:rPr lang="fr-FR" sz="2400" dirty="0" err="1"/>
              <a:t>mostly</a:t>
            </a:r>
            <a:r>
              <a:rPr lang="fr-FR" sz="2400" dirty="0"/>
              <a:t> </a:t>
            </a:r>
            <a:r>
              <a:rPr lang="fr-FR" sz="2400" dirty="0" err="1"/>
              <a:t>sleep</a:t>
            </a:r>
            <a:r>
              <a:rPr lang="fr-FR" sz="2400" dirty="0" smtClean="0"/>
              <a:t>!</a:t>
            </a:r>
            <a:br>
              <a:rPr lang="fr-FR" sz="2400" dirty="0" smtClean="0"/>
            </a:b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pPr>
              <a:buFont typeface="Wingdings" charset="2"/>
              <a:buChar char="§"/>
            </a:pPr>
            <a:r>
              <a:rPr lang="fr-FR" sz="2400" b="1" dirty="0" smtClean="0"/>
              <a:t> </a:t>
            </a:r>
            <a:r>
              <a:rPr lang="fr-FR" sz="2400" b="1" dirty="0" err="1" smtClean="0"/>
              <a:t>Since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there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many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cores</a:t>
            </a:r>
            <a:r>
              <a:rPr lang="fr-FR" sz="2400" b="1" dirty="0" smtClean="0"/>
              <a:t>: </a:t>
            </a:r>
            <a:r>
              <a:rPr lang="fr-FR" sz="2400" b="1" dirty="0" err="1" smtClean="0"/>
              <a:t>hierarchical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approach</a:t>
            </a:r>
            <a:r>
              <a:rPr lang="fr-FR" sz="2400" b="1" dirty="0" smtClean="0"/>
              <a:t>!</a:t>
            </a:r>
            <a:endParaRPr lang="fr-FR" sz="2400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30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7469639" y="1662530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à coins arrondis 15"/>
          <p:cNvSpPr/>
          <p:nvPr/>
        </p:nvSpPr>
        <p:spPr>
          <a:xfrm>
            <a:off x="10245994" y="1662530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338012" y="2098326"/>
            <a:ext cx="903600" cy="181806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75443" y="4544564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875443" y="4948308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651798" y="4544564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9651798" y="4948308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85204" y="4599320"/>
            <a:ext cx="903600" cy="30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969251" y="4595112"/>
            <a:ext cx="903600" cy="30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61880" y="2727734"/>
            <a:ext cx="903600" cy="2471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561880" y="3041196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7561880" y="3354658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7561880" y="3668122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561880" y="2413030"/>
            <a:ext cx="903600" cy="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7561880" y="2098326"/>
            <a:ext cx="903600" cy="248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=1</a:t>
            </a:r>
            <a:endParaRPr lang="en-US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4608" y="1548286"/>
            <a:ext cx="1134007" cy="10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141"/>
          <p:cNvSpPr txBox="1"/>
          <p:nvPr/>
        </p:nvSpPr>
        <p:spPr>
          <a:xfrm>
            <a:off x="2217198" y="1457165"/>
            <a:ext cx="225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AVG(L)=3000</a:t>
            </a:r>
            <a:endParaRPr lang="en-US" sz="2800" b="1" dirty="0"/>
          </a:p>
        </p:txBody>
      </p:sp>
      <p:sp>
        <p:nvSpPr>
          <p:cNvPr id="128" name="ZoneTexte 127"/>
          <p:cNvSpPr txBox="1"/>
          <p:nvPr/>
        </p:nvSpPr>
        <p:spPr>
          <a:xfrm>
            <a:off x="7780934" y="1457762"/>
            <a:ext cx="225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AVG(L)=3500</a:t>
            </a:r>
          </a:p>
        </p:txBody>
      </p:sp>
      <p:sp>
        <p:nvSpPr>
          <p:cNvPr id="145" name="ZoneTexte 144"/>
          <p:cNvSpPr txBox="1"/>
          <p:nvPr/>
        </p:nvSpPr>
        <p:spPr>
          <a:xfrm>
            <a:off x="6906322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L=3000</a:t>
            </a:r>
            <a:endParaRPr lang="en-US" sz="24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1370329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L=2000</a:t>
            </a:r>
            <a:endParaRPr lang="en-US" sz="2400" b="1" dirty="0"/>
          </a:p>
        </p:txBody>
      </p:sp>
      <p:sp>
        <p:nvSpPr>
          <p:cNvPr id="120" name="ZoneTexte 119"/>
          <p:cNvSpPr txBox="1"/>
          <p:nvPr/>
        </p:nvSpPr>
        <p:spPr>
          <a:xfrm>
            <a:off x="6906322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L=6000</a:t>
            </a:r>
            <a:endParaRPr lang="en-US" sz="2400" b="1" dirty="0"/>
          </a:p>
        </p:txBody>
      </p:sp>
      <p:sp>
        <p:nvSpPr>
          <p:cNvPr id="121" name="ZoneTexte 120"/>
          <p:cNvSpPr txBox="1"/>
          <p:nvPr/>
        </p:nvSpPr>
        <p:spPr>
          <a:xfrm>
            <a:off x="9682340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L=1000</a:t>
            </a:r>
            <a:endParaRPr lang="en-US" sz="2400" b="1" dirty="0"/>
          </a:p>
        </p:txBody>
      </p:sp>
      <p:sp>
        <p:nvSpPr>
          <p:cNvPr id="127" name="ZoneTexte 126"/>
          <p:cNvSpPr txBox="1"/>
          <p:nvPr/>
        </p:nvSpPr>
        <p:spPr>
          <a:xfrm>
            <a:off x="2217198" y="1457165"/>
            <a:ext cx="225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AVG(L)=2500</a:t>
            </a:r>
            <a:endParaRPr lang="en-US" sz="2800" b="1" dirty="0"/>
          </a:p>
        </p:txBody>
      </p:sp>
      <p:sp>
        <p:nvSpPr>
          <p:cNvPr id="134" name="ZoneTexte 133"/>
          <p:cNvSpPr txBox="1"/>
          <p:nvPr/>
        </p:nvSpPr>
        <p:spPr>
          <a:xfrm>
            <a:off x="6906322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L=4000</a:t>
            </a:r>
            <a:endParaRPr lang="en-US" sz="2400" b="1" dirty="0"/>
          </a:p>
        </p:txBody>
      </p:sp>
      <p:sp>
        <p:nvSpPr>
          <p:cNvPr id="135" name="ZoneTexte 134"/>
          <p:cNvSpPr txBox="1"/>
          <p:nvPr/>
        </p:nvSpPr>
        <p:spPr>
          <a:xfrm>
            <a:off x="9682340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L=3000</a:t>
            </a:r>
            <a:endParaRPr lang="en-US" sz="2400" b="1" dirty="0"/>
          </a:p>
        </p:txBody>
      </p:sp>
      <p:sp>
        <p:nvSpPr>
          <p:cNvPr id="144" name="ZoneTexte 143"/>
          <p:cNvSpPr txBox="1"/>
          <p:nvPr/>
        </p:nvSpPr>
        <p:spPr>
          <a:xfrm>
            <a:off x="1370329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L=3000</a:t>
            </a:r>
            <a:endParaRPr lang="en-US" sz="2400" b="1" dirty="0"/>
          </a:p>
        </p:txBody>
      </p:sp>
      <p:sp>
        <p:nvSpPr>
          <p:cNvPr id="143" name="ZoneTexte 142"/>
          <p:cNvSpPr txBox="1"/>
          <p:nvPr/>
        </p:nvSpPr>
        <p:spPr>
          <a:xfrm>
            <a:off x="7780934" y="1457762"/>
            <a:ext cx="225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AVG(L)=3000</a:t>
            </a:r>
          </a:p>
        </p:txBody>
      </p:sp>
      <p:cxnSp>
        <p:nvCxnSpPr>
          <p:cNvPr id="112" name="Connecteur droit avec flèche 111"/>
          <p:cNvCxnSpPr>
            <a:stCxn id="100" idx="0"/>
            <a:endCxn id="59" idx="2"/>
          </p:cNvCxnSpPr>
          <p:nvPr/>
        </p:nvCxnSpPr>
        <p:spPr>
          <a:xfrm flipV="1">
            <a:off x="1955739" y="466392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>
            <a:stCxn id="102" idx="0"/>
            <a:endCxn id="75" idx="2"/>
          </p:cNvCxnSpPr>
          <p:nvPr/>
        </p:nvCxnSpPr>
        <p:spPr>
          <a:xfrm flipV="1">
            <a:off x="4732094" y="466392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 flipV="1">
            <a:off x="7483370" y="466961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V="1">
            <a:off x="10284580" y="4666006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9759" y="139821"/>
            <a:ext cx="10398912" cy="1499616"/>
          </a:xfrm>
        </p:spPr>
        <p:txBody>
          <a:bodyPr/>
          <a:lstStyle/>
          <a:p>
            <a:r>
              <a:rPr lang="fr-FR" dirty="0" smtClean="0"/>
              <a:t>CFS In Practice : </a:t>
            </a:r>
            <a:r>
              <a:rPr lang="fr-FR" dirty="0" err="1" smtClean="0"/>
              <a:t>Hierarchical</a:t>
            </a:r>
            <a:r>
              <a:rPr lang="fr-FR" dirty="0" smtClean="0"/>
              <a:t> </a:t>
            </a:r>
            <a:r>
              <a:rPr lang="fr-FR" dirty="0" err="1" smtClean="0"/>
              <a:t>load</a:t>
            </a:r>
            <a:r>
              <a:rPr lang="fr-FR" dirty="0" smtClean="0"/>
              <a:t> </a:t>
            </a:r>
            <a:r>
              <a:rPr lang="fr-FR" dirty="0" err="1" smtClean="0"/>
              <a:t>balancing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31</a:t>
            </a:fld>
            <a:endParaRPr lang="en-US" sz="2400" dirty="0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sp>
        <p:nvSpPr>
          <p:cNvPr id="59" name="Rectangle à coins arrondis 58"/>
          <p:cNvSpPr/>
          <p:nvPr/>
        </p:nvSpPr>
        <p:spPr>
          <a:xfrm>
            <a:off x="1411698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503716" y="4002075"/>
            <a:ext cx="903600" cy="2471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1503716" y="4316409"/>
            <a:ext cx="903600" cy="2471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4188053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280071" y="3686490"/>
            <a:ext cx="903600" cy="88001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L=3000</a:t>
            </a:r>
          </a:p>
        </p:txBody>
      </p:sp>
      <p:sp>
        <p:nvSpPr>
          <p:cNvPr id="91" name="Rectangle à coins arrondis 90"/>
          <p:cNvSpPr/>
          <p:nvPr/>
        </p:nvSpPr>
        <p:spPr>
          <a:xfrm>
            <a:off x="9740762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836786" y="4316409"/>
            <a:ext cx="903600" cy="2471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83" name="Rectangle à coins arrondis 82"/>
          <p:cNvSpPr/>
          <p:nvPr/>
        </p:nvSpPr>
        <p:spPr>
          <a:xfrm>
            <a:off x="6964407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056425" y="3376021"/>
            <a:ext cx="903600" cy="2471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86" name="Rectangle 85"/>
          <p:cNvSpPr/>
          <p:nvPr/>
        </p:nvSpPr>
        <p:spPr>
          <a:xfrm>
            <a:off x="7056425" y="3689483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87" name="Rectangle 86"/>
          <p:cNvSpPr/>
          <p:nvPr/>
        </p:nvSpPr>
        <p:spPr>
          <a:xfrm>
            <a:off x="7056425" y="4002945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88" name="Rectangle 87"/>
          <p:cNvSpPr/>
          <p:nvPr/>
        </p:nvSpPr>
        <p:spPr>
          <a:xfrm>
            <a:off x="7056425" y="4316409"/>
            <a:ext cx="903600" cy="24715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89" name="Rectangle 88"/>
          <p:cNvSpPr/>
          <p:nvPr/>
        </p:nvSpPr>
        <p:spPr>
          <a:xfrm>
            <a:off x="7056425" y="3061317"/>
            <a:ext cx="903600" cy="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99" name="Rectangle 98"/>
          <p:cNvSpPr/>
          <p:nvPr/>
        </p:nvSpPr>
        <p:spPr>
          <a:xfrm>
            <a:off x="7056425" y="2746613"/>
            <a:ext cx="903600" cy="248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100" name="Rectangle 99"/>
          <p:cNvSpPr/>
          <p:nvPr/>
        </p:nvSpPr>
        <p:spPr>
          <a:xfrm>
            <a:off x="817502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ZoneTexte 100"/>
          <p:cNvSpPr txBox="1"/>
          <p:nvPr/>
        </p:nvSpPr>
        <p:spPr>
          <a:xfrm>
            <a:off x="817502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0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3593857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ZoneTexte 102"/>
          <p:cNvSpPr txBox="1"/>
          <p:nvPr/>
        </p:nvSpPr>
        <p:spPr>
          <a:xfrm>
            <a:off x="3593857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6370211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ZoneTexte 104"/>
          <p:cNvSpPr txBox="1"/>
          <p:nvPr/>
        </p:nvSpPr>
        <p:spPr>
          <a:xfrm>
            <a:off x="6370211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2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9146566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ZoneTexte 106"/>
          <p:cNvSpPr txBox="1"/>
          <p:nvPr/>
        </p:nvSpPr>
        <p:spPr>
          <a:xfrm>
            <a:off x="9146566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3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2127263" y="5249434"/>
            <a:ext cx="903600" cy="30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906177" y="5245226"/>
            <a:ext cx="903600" cy="30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681742" y="5245227"/>
            <a:ext cx="903600" cy="305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0472142" y="5255795"/>
            <a:ext cx="903600" cy="305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ZoneTexte 118"/>
          <p:cNvSpPr txBox="1"/>
          <p:nvPr/>
        </p:nvSpPr>
        <p:spPr>
          <a:xfrm>
            <a:off x="4144435" y="188044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L=3000</a:t>
            </a:r>
            <a:endParaRPr lang="en-US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711979" y="1934917"/>
            <a:ext cx="5263154" cy="445173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270882" y="1929810"/>
            <a:ext cx="5263154" cy="445173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lèche vers la droite 123"/>
          <p:cNvSpPr/>
          <p:nvPr/>
        </p:nvSpPr>
        <p:spPr>
          <a:xfrm rot="1678491">
            <a:off x="7786479" y="3323325"/>
            <a:ext cx="2119809" cy="438283"/>
          </a:xfrm>
          <a:prstGeom prst="rightArrow">
            <a:avLst/>
          </a:prstGeom>
          <a:solidFill>
            <a:srgbClr val="FFD57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9836786" y="4003143"/>
            <a:ext cx="903600" cy="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126" name="Rectangle 125"/>
          <p:cNvSpPr/>
          <p:nvPr/>
        </p:nvSpPr>
        <p:spPr>
          <a:xfrm>
            <a:off x="9836786" y="3688439"/>
            <a:ext cx="903600" cy="248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cxnSp>
        <p:nvCxnSpPr>
          <p:cNvPr id="130" name="Connecteur droit avec flèche 129"/>
          <p:cNvCxnSpPr>
            <a:stCxn id="144" idx="3"/>
            <a:endCxn id="119" idx="1"/>
          </p:cNvCxnSpPr>
          <p:nvPr/>
        </p:nvCxnSpPr>
        <p:spPr>
          <a:xfrm>
            <a:off x="2545651" y="2111277"/>
            <a:ext cx="159878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>
            <a:off x="8106119" y="2111277"/>
            <a:ext cx="160069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>
            <a:stCxn id="142" idx="3"/>
            <a:endCxn id="128" idx="1"/>
          </p:cNvCxnSpPr>
          <p:nvPr/>
        </p:nvCxnSpPr>
        <p:spPr>
          <a:xfrm>
            <a:off x="4468263" y="1718775"/>
            <a:ext cx="3312671" cy="59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1504646" y="3687741"/>
            <a:ext cx="903600" cy="2471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140" name="Flèche vers la droite 139"/>
          <p:cNvSpPr/>
          <p:nvPr/>
        </p:nvSpPr>
        <p:spPr>
          <a:xfrm rot="10582597">
            <a:off x="2384073" y="3453749"/>
            <a:ext cx="4689763" cy="395197"/>
          </a:xfrm>
          <a:prstGeom prst="rightArrow">
            <a:avLst/>
          </a:prstGeom>
          <a:solidFill>
            <a:srgbClr val="FFD57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ZoneTexte 148"/>
          <p:cNvSpPr txBox="1"/>
          <p:nvPr/>
        </p:nvSpPr>
        <p:spPr>
          <a:xfrm>
            <a:off x="2778169" y="2171935"/>
            <a:ext cx="12105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Balanced!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8287437" y="2158758"/>
            <a:ext cx="12105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Balanced!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76877" y="1899788"/>
            <a:ext cx="5359057" cy="4570915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235230" y="1875324"/>
            <a:ext cx="5359057" cy="4570915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ZoneTexte 147"/>
          <p:cNvSpPr txBox="1"/>
          <p:nvPr/>
        </p:nvSpPr>
        <p:spPr>
          <a:xfrm>
            <a:off x="5418160" y="1783000"/>
            <a:ext cx="141577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Balanced!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2" grpId="1"/>
      <p:bldP spid="142" grpId="2"/>
      <p:bldP spid="128" grpId="0"/>
      <p:bldP spid="128" grpId="1"/>
      <p:bldP spid="145" grpId="0"/>
      <p:bldP spid="145" grpId="1"/>
      <p:bldP spid="31" grpId="0"/>
      <p:bldP spid="120" grpId="0"/>
      <p:bldP spid="121" grpId="0"/>
      <p:bldP spid="127" grpId="0"/>
      <p:bldP spid="127" grpId="1"/>
      <p:bldP spid="134" grpId="0"/>
      <p:bldP spid="134" grpId="1"/>
      <p:bldP spid="135" grpId="0"/>
      <p:bldP spid="144" grpId="0"/>
      <p:bldP spid="144" grpId="1"/>
      <p:bldP spid="144" grpId="2"/>
      <p:bldP spid="143" grpId="0"/>
      <p:bldP spid="143" grpId="1"/>
      <p:bldP spid="143" grpId="2"/>
      <p:bldP spid="84" grpId="0" animBg="1"/>
      <p:bldP spid="89" grpId="0" animBg="1"/>
      <p:bldP spid="99" grpId="0" animBg="1"/>
      <p:bldP spid="32" grpId="0" animBg="1"/>
      <p:bldP spid="122" grpId="0" animBg="1"/>
      <p:bldP spid="124" grpId="0" animBg="1"/>
      <p:bldP spid="124" grpId="1" animBg="1"/>
      <p:bldP spid="125" grpId="0" animBg="1"/>
      <p:bldP spid="126" grpId="0" animBg="1"/>
      <p:bldP spid="141" grpId="0" animBg="1"/>
      <p:bldP spid="140" grpId="0" animBg="1"/>
      <p:bldP spid="149" grpId="0" animBg="1"/>
      <p:bldP spid="149" grpId="1" animBg="1"/>
      <p:bldP spid="150" grpId="0" animBg="1"/>
      <p:bldP spid="150" grpId="1" animBg="1"/>
      <p:bldP spid="65" grpId="0" animBg="1"/>
      <p:bldP spid="65" grpId="1" animBg="1"/>
      <p:bldP spid="76" grpId="0" animBg="1"/>
      <p:bldP spid="76" grpId="1" animBg="1"/>
      <p:bldP spid="1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169" y="113882"/>
            <a:ext cx="10342077" cy="1499616"/>
          </a:xfrm>
        </p:spPr>
        <p:txBody>
          <a:bodyPr/>
          <a:lstStyle/>
          <a:p>
            <a:r>
              <a:rPr lang="fr-FR" dirty="0"/>
              <a:t>CFS In Practice : </a:t>
            </a:r>
            <a:r>
              <a:rPr lang="fr-FR" dirty="0" err="1"/>
              <a:t>Hierarchical</a:t>
            </a:r>
            <a:r>
              <a:rPr lang="fr-FR" dirty="0"/>
              <a:t> </a:t>
            </a:r>
            <a:r>
              <a:rPr lang="fr-FR" dirty="0" err="1"/>
              <a:t>load</a:t>
            </a:r>
            <a:r>
              <a:rPr lang="fr-FR" dirty="0"/>
              <a:t> </a:t>
            </a:r>
            <a:r>
              <a:rPr lang="fr-FR" dirty="0" err="1"/>
              <a:t>balancing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1719" y="1541967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dirty="0" smtClean="0"/>
              <a:t> </a:t>
            </a:r>
            <a:r>
              <a:rPr lang="fr-FR" b="1" dirty="0" smtClean="0"/>
              <a:t>Note </a:t>
            </a:r>
            <a:r>
              <a:rPr lang="fr-FR" b="1" dirty="0" err="1" smtClean="0"/>
              <a:t>that</a:t>
            </a:r>
            <a:r>
              <a:rPr lang="fr-FR" b="1" dirty="0" smtClean="0"/>
              <a:t> </a:t>
            </a:r>
            <a:r>
              <a:rPr lang="fr-FR" b="1" dirty="0" err="1" smtClean="0"/>
              <a:t>only</a:t>
            </a:r>
            <a:r>
              <a:rPr lang="fr-FR" b="1" dirty="0" smtClean="0"/>
              <a:t> the </a:t>
            </a:r>
            <a:r>
              <a:rPr lang="fr-FR" b="1" i="1" dirty="0" err="1" smtClean="0"/>
              <a:t>average</a:t>
            </a:r>
            <a:r>
              <a:rPr lang="fr-FR" b="1" dirty="0" smtClean="0"/>
              <a:t> </a:t>
            </a:r>
            <a:r>
              <a:rPr lang="fr-FR" b="1" dirty="0" err="1" smtClean="0"/>
              <a:t>load</a:t>
            </a:r>
            <a:r>
              <a:rPr lang="fr-FR" b="1" dirty="0" smtClean="0"/>
              <a:t> of groups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considered</a:t>
            </a:r>
            <a:endParaRPr lang="fr-FR" b="1" dirty="0" smtClean="0"/>
          </a:p>
          <a:p>
            <a:pPr>
              <a:buFont typeface="Wingdings" charset="2"/>
              <a:buChar char="§"/>
            </a:pPr>
            <a:r>
              <a:rPr lang="fr-FR" sz="2200" b="1" dirty="0"/>
              <a:t> </a:t>
            </a:r>
            <a:r>
              <a:rPr lang="fr-FR" sz="2200" dirty="0" smtClean="0"/>
              <a:t>If for </a:t>
            </a:r>
            <a:r>
              <a:rPr lang="fr-FR" sz="2200" dirty="0" err="1" smtClean="0"/>
              <a:t>some</a:t>
            </a:r>
            <a:r>
              <a:rPr lang="fr-FR" sz="2200" dirty="0" smtClean="0"/>
              <a:t> </a:t>
            </a:r>
            <a:r>
              <a:rPr lang="fr-FR" sz="2200" dirty="0" err="1" smtClean="0"/>
              <a:t>reason</a:t>
            </a:r>
            <a:r>
              <a:rPr lang="fr-FR" sz="2200" dirty="0" smtClean="0"/>
              <a:t> the </a:t>
            </a:r>
            <a:r>
              <a:rPr lang="fr-FR" sz="2200" dirty="0" err="1" smtClean="0"/>
              <a:t>lower-level</a:t>
            </a:r>
            <a:r>
              <a:rPr lang="fr-FR" sz="2200" dirty="0" smtClean="0"/>
              <a:t> </a:t>
            </a:r>
            <a:r>
              <a:rPr lang="fr-FR" sz="2200" dirty="0" err="1" smtClean="0"/>
              <a:t>load-balancing</a:t>
            </a:r>
            <a:r>
              <a:rPr lang="fr-FR" sz="2200" dirty="0" smtClean="0"/>
              <a:t> </a:t>
            </a:r>
            <a:r>
              <a:rPr lang="fr-FR" sz="2200" dirty="0" err="1" smtClean="0"/>
              <a:t>fails</a:t>
            </a:r>
            <a:r>
              <a:rPr lang="fr-FR" sz="2200" dirty="0" smtClean="0"/>
              <a:t>, </a:t>
            </a:r>
            <a:r>
              <a:rPr lang="fr-FR" sz="2200" dirty="0" err="1" smtClean="0"/>
              <a:t>nothing</a:t>
            </a:r>
            <a:r>
              <a:rPr lang="fr-FR" sz="2200" dirty="0" smtClean="0"/>
              <a:t> </a:t>
            </a:r>
            <a:r>
              <a:rPr lang="fr-FR" sz="2200" dirty="0" err="1" smtClean="0"/>
              <a:t>happens</a:t>
            </a:r>
            <a:r>
              <a:rPr lang="fr-FR" sz="2200" dirty="0" smtClean="0"/>
              <a:t> at a </a:t>
            </a:r>
            <a:r>
              <a:rPr lang="fr-FR" sz="2200" dirty="0" err="1" smtClean="0"/>
              <a:t>higher</a:t>
            </a:r>
            <a:r>
              <a:rPr lang="fr-FR" sz="2200" dirty="0" smtClean="0"/>
              <a:t> </a:t>
            </a:r>
            <a:r>
              <a:rPr lang="fr-FR" sz="2200" dirty="0" err="1" smtClean="0"/>
              <a:t>level</a:t>
            </a:r>
            <a:r>
              <a:rPr lang="fr-FR" sz="2200" dirty="0" smtClean="0"/>
              <a:t>: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32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V="1">
            <a:off x="3015662" y="5100298"/>
            <a:ext cx="1" cy="365340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926741" y="5100298"/>
            <a:ext cx="1" cy="365340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6820556" y="5104215"/>
            <a:ext cx="1" cy="365340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8748744" y="5101732"/>
            <a:ext cx="1" cy="365340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2641177" y="3481817"/>
            <a:ext cx="748973" cy="1618482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552255" y="3481817"/>
            <a:ext cx="748973" cy="1618482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15594" y="4427491"/>
            <a:ext cx="621985" cy="60574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L=3000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8374412" y="3481817"/>
            <a:ext cx="748973" cy="1618482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40509" y="4861090"/>
            <a:ext cx="621985" cy="1701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463333" y="3481817"/>
            <a:ext cx="748973" cy="1618482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26673" y="4429551"/>
            <a:ext cx="621985" cy="1701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27" name="Rectangle 26"/>
          <p:cNvSpPr/>
          <p:nvPr/>
        </p:nvSpPr>
        <p:spPr>
          <a:xfrm>
            <a:off x="6526673" y="4645320"/>
            <a:ext cx="621985" cy="1701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28" name="Rectangle 27"/>
          <p:cNvSpPr/>
          <p:nvPr/>
        </p:nvSpPr>
        <p:spPr>
          <a:xfrm>
            <a:off x="6526673" y="4861090"/>
            <a:ext cx="621985" cy="1701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31" name="Rectangle 30"/>
          <p:cNvSpPr/>
          <p:nvPr/>
        </p:nvSpPr>
        <p:spPr>
          <a:xfrm>
            <a:off x="2232167" y="5465639"/>
            <a:ext cx="1566990" cy="755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2232167" y="5886798"/>
            <a:ext cx="156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Core 0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4143245" y="5465639"/>
            <a:ext cx="1566990" cy="755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4136291" y="5886798"/>
            <a:ext cx="156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Core 1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6054324" y="5465639"/>
            <a:ext cx="1566990" cy="755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/>
          <p:cNvSpPr txBox="1"/>
          <p:nvPr/>
        </p:nvSpPr>
        <p:spPr>
          <a:xfrm>
            <a:off x="6054323" y="5886798"/>
            <a:ext cx="156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Core 2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7965402" y="5465639"/>
            <a:ext cx="1566990" cy="755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ZoneTexte 37"/>
          <p:cNvSpPr txBox="1"/>
          <p:nvPr/>
        </p:nvSpPr>
        <p:spPr>
          <a:xfrm>
            <a:off x="7965402" y="5886798"/>
            <a:ext cx="156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Core 3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3133729" y="5503330"/>
            <a:ext cx="621985" cy="2081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46569" y="5500433"/>
            <a:ext cx="621985" cy="208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957105" y="5500433"/>
            <a:ext cx="621985" cy="210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877851" y="5507708"/>
            <a:ext cx="621985" cy="210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/>
          <p:cNvSpPr txBox="1"/>
          <p:nvPr/>
        </p:nvSpPr>
        <p:spPr>
          <a:xfrm>
            <a:off x="2738638" y="3184315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L=0</a:t>
            </a:r>
            <a:endParaRPr lang="en-US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4449661" y="318431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L=6000</a:t>
            </a:r>
            <a:endParaRPr lang="en-US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6376583" y="318431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L=3000</a:t>
            </a:r>
            <a:endParaRPr lang="en-US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8271663" y="318431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L=3000</a:t>
            </a:r>
            <a:endParaRPr lang="en-US" b="1" dirty="0"/>
          </a:p>
        </p:txBody>
      </p:sp>
      <p:sp>
        <p:nvSpPr>
          <p:cNvPr id="47" name="Rectangle 46"/>
          <p:cNvSpPr/>
          <p:nvPr/>
        </p:nvSpPr>
        <p:spPr>
          <a:xfrm>
            <a:off x="2159531" y="3228616"/>
            <a:ext cx="3622844" cy="30643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961279" y="3228616"/>
            <a:ext cx="3622844" cy="30643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440509" y="4645456"/>
            <a:ext cx="621985" cy="1709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51" name="Rectangle 50"/>
          <p:cNvSpPr/>
          <p:nvPr/>
        </p:nvSpPr>
        <p:spPr>
          <a:xfrm>
            <a:off x="8440509" y="4428833"/>
            <a:ext cx="621985" cy="1709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52" name="ZoneTexte 51"/>
          <p:cNvSpPr txBox="1"/>
          <p:nvPr/>
        </p:nvSpPr>
        <p:spPr>
          <a:xfrm>
            <a:off x="3221791" y="2891998"/>
            <a:ext cx="150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AVG(L)=3000</a:t>
            </a:r>
            <a:endParaRPr lang="en-US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7046972" y="2891998"/>
            <a:ext cx="150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AVG(L)=3000</a:t>
            </a:r>
          </a:p>
        </p:txBody>
      </p:sp>
      <p:cxnSp>
        <p:nvCxnSpPr>
          <p:cNvPr id="58" name="Connecteur droit avec flèche 57"/>
          <p:cNvCxnSpPr>
            <a:stCxn id="52" idx="3"/>
            <a:endCxn id="53" idx="1"/>
          </p:cNvCxnSpPr>
          <p:nvPr/>
        </p:nvCxnSpPr>
        <p:spPr>
          <a:xfrm>
            <a:off x="4730409" y="3076664"/>
            <a:ext cx="231656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15108" y="4000137"/>
            <a:ext cx="621985" cy="1701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615108" y="4216505"/>
            <a:ext cx="621985" cy="170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59" name="Rectangle 58"/>
          <p:cNvSpPr/>
          <p:nvPr/>
        </p:nvSpPr>
        <p:spPr>
          <a:xfrm>
            <a:off x="4615748" y="3783767"/>
            <a:ext cx="621985" cy="1701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L=1000</a:t>
            </a:r>
            <a:endParaRPr lang="en-US" sz="1050" dirty="0"/>
          </a:p>
        </p:txBody>
      </p:sp>
      <p:sp>
        <p:nvSpPr>
          <p:cNvPr id="65" name="ZoneTexte 64"/>
          <p:cNvSpPr txBox="1"/>
          <p:nvPr/>
        </p:nvSpPr>
        <p:spPr>
          <a:xfrm>
            <a:off x="5289596" y="3117242"/>
            <a:ext cx="1161787" cy="3839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Balanced!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296804" y="2964029"/>
            <a:ext cx="1379270" cy="23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118178" y="2964029"/>
            <a:ext cx="1368826" cy="23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ZoneTexte 75"/>
          <p:cNvSpPr txBox="1"/>
          <p:nvPr/>
        </p:nvSpPr>
        <p:spPr>
          <a:xfrm>
            <a:off x="2655303" y="4118667"/>
            <a:ext cx="731040" cy="1151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!!!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54" name="ZoneTexte 44"/>
          <p:cNvSpPr txBox="1"/>
          <p:nvPr/>
        </p:nvSpPr>
        <p:spPr>
          <a:xfrm>
            <a:off x="3040808" y="2047364"/>
            <a:ext cx="7832593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Wait, does that work?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53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/>
      <p:bldP spid="18" grpId="0" animBg="1"/>
      <p:bldP spid="19" grpId="0" animBg="1"/>
      <p:bldP spid="59" grpId="0" animBg="1"/>
      <p:bldP spid="65" grpId="0" animBg="1"/>
      <p:bldP spid="71" grpId="0" animBg="1"/>
      <p:bldP spid="75" grpId="0" animBg="1"/>
      <p:bldP spid="76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2858" y="117384"/>
            <a:ext cx="10342077" cy="1499616"/>
          </a:xfrm>
        </p:spPr>
        <p:txBody>
          <a:bodyPr/>
          <a:lstStyle/>
          <a:p>
            <a:r>
              <a:rPr lang="fr-FR" dirty="0" smtClean="0"/>
              <a:t>CFS IN PRACTICE: MORE HEURISTICS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2858" y="1731354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sz="2200" b="1" dirty="0" smtClean="0"/>
              <a:t> </a:t>
            </a:r>
            <a:r>
              <a:rPr lang="fr-FR" sz="2200" b="1" dirty="0" err="1" smtClean="0"/>
              <a:t>Load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calculations</a:t>
            </a:r>
            <a:r>
              <a:rPr lang="fr-FR" sz="2200" b="1" dirty="0" smtClean="0"/>
              <a:t> are </a:t>
            </a:r>
            <a:r>
              <a:rPr lang="fr-FR" sz="2200" b="1" dirty="0" err="1" smtClean="0"/>
              <a:t>actually</a:t>
            </a:r>
            <a:r>
              <a:rPr lang="fr-FR" b="1" dirty="0"/>
              <a:t> </a:t>
            </a:r>
            <a:r>
              <a:rPr lang="fr-FR" b="1" dirty="0" smtClean="0"/>
              <a:t>more </a:t>
            </a:r>
            <a:r>
              <a:rPr lang="fr-FR" b="1" dirty="0" err="1" smtClean="0"/>
              <a:t>complicated</a:t>
            </a:r>
            <a:r>
              <a:rPr lang="fr-FR" b="1" dirty="0" smtClean="0"/>
              <a:t>, use more </a:t>
            </a:r>
            <a:r>
              <a:rPr lang="fr-FR" b="1" dirty="0" err="1" smtClean="0"/>
              <a:t>heuristics</a:t>
            </a:r>
            <a:r>
              <a:rPr lang="fr-FR" b="1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fr-FR" sz="2200" b="1" dirty="0"/>
              <a:t> </a:t>
            </a:r>
            <a:r>
              <a:rPr lang="fr-FR" sz="2200" b="1" dirty="0" smtClean="0">
                <a:solidFill>
                  <a:srgbClr val="FF0000"/>
                </a:solidFill>
              </a:rPr>
              <a:t>One of </a:t>
            </a:r>
            <a:r>
              <a:rPr lang="fr-FR" sz="2200" b="1" dirty="0" err="1" smtClean="0">
                <a:solidFill>
                  <a:srgbClr val="FF0000"/>
                </a:solidFill>
              </a:rPr>
              <a:t>them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aims</a:t>
            </a:r>
            <a:r>
              <a:rPr lang="fr-FR" b="1" dirty="0" smtClean="0">
                <a:solidFill>
                  <a:srgbClr val="FF0000"/>
                </a:solidFill>
              </a:rPr>
              <a:t> to</a:t>
            </a:r>
            <a:r>
              <a:rPr lang="fr-FR" sz="2200" b="1" dirty="0" smtClean="0">
                <a:solidFill>
                  <a:srgbClr val="FF0000"/>
                </a:solidFill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</a:rPr>
              <a:t>increase</a:t>
            </a:r>
            <a:r>
              <a:rPr lang="fr-FR" sz="2200" b="1" dirty="0" smtClean="0">
                <a:solidFill>
                  <a:srgbClr val="FF0000"/>
                </a:solidFill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</a:rPr>
              <a:t>fairness</a:t>
            </a:r>
            <a:r>
              <a:rPr lang="fr-FR" sz="2200" b="1" dirty="0" smtClean="0">
                <a:solidFill>
                  <a:srgbClr val="FF0000"/>
                </a:solidFill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</a:rPr>
              <a:t>between</a:t>
            </a:r>
            <a:r>
              <a:rPr lang="fr-FR" sz="2200" b="1" dirty="0" smtClean="0">
                <a:solidFill>
                  <a:srgbClr val="FF0000"/>
                </a:solidFill>
              </a:rPr>
              <a:t> “sessions”.</a:t>
            </a:r>
          </a:p>
          <a:p>
            <a:pPr>
              <a:buFont typeface="Wingdings" charset="2"/>
              <a:buChar char="§"/>
            </a:pPr>
            <a:r>
              <a:rPr lang="fr-FR" b="1" dirty="0"/>
              <a:t> </a:t>
            </a:r>
            <a:r>
              <a:rPr lang="fr-FR" sz="2200" b="1" dirty="0" smtClean="0"/>
              <a:t>Objective: </a:t>
            </a:r>
            <a:r>
              <a:rPr lang="fr-FR" sz="2200" dirty="0" err="1" smtClean="0"/>
              <a:t>making</a:t>
            </a:r>
            <a:r>
              <a:rPr lang="fr-FR" sz="2200" dirty="0" smtClean="0"/>
              <a:t> sure </a:t>
            </a:r>
            <a:r>
              <a:rPr lang="fr-FR" sz="2200" dirty="0" err="1" smtClean="0"/>
              <a:t>that</a:t>
            </a:r>
            <a:r>
              <a:rPr lang="fr-FR" sz="2200" dirty="0" smtClean="0"/>
              <a:t> </a:t>
            </a:r>
            <a:r>
              <a:rPr lang="fr-FR" sz="2200" dirty="0" err="1" smtClean="0"/>
              <a:t>launching</a:t>
            </a:r>
            <a:r>
              <a:rPr lang="fr-FR" sz="2200" dirty="0" smtClean="0"/>
              <a:t> lots of threads </a:t>
            </a:r>
            <a:r>
              <a:rPr lang="fr-FR" sz="2200" dirty="0" err="1" smtClean="0"/>
              <a:t>from</a:t>
            </a:r>
            <a:r>
              <a:rPr lang="fr-FR" sz="2200" dirty="0" smtClean="0"/>
              <a:t> one terminal </a:t>
            </a:r>
            <a:r>
              <a:rPr lang="fr-FR" sz="2200" dirty="0" err="1" smtClean="0"/>
              <a:t>doesn’t</a:t>
            </a:r>
            <a:r>
              <a:rPr lang="fr-FR" dirty="0" smtClean="0"/>
              <a:t> </a:t>
            </a:r>
            <a:r>
              <a:rPr lang="fr-FR" dirty="0" err="1" smtClean="0"/>
              <a:t>prevent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 on the machine (</a:t>
            </a:r>
            <a:r>
              <a:rPr lang="fr-FR" dirty="0" err="1" smtClean="0"/>
              <a:t>potentially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users</a:t>
            </a:r>
            <a:r>
              <a:rPr lang="fr-FR" dirty="0" smtClean="0"/>
              <a:t>) </a:t>
            </a:r>
            <a:r>
              <a:rPr lang="fr-FR" dirty="0" err="1" smtClean="0"/>
              <a:t>from</a:t>
            </a:r>
            <a:r>
              <a:rPr lang="fr-FR" dirty="0" smtClean="0"/>
              <a:t> running.</a:t>
            </a:r>
          </a:p>
          <a:p>
            <a:pPr lvl="1">
              <a:buFont typeface="Wingdings" charset="2"/>
              <a:buChar char="§"/>
            </a:pPr>
            <a:r>
              <a:rPr lang="fr-FR" sz="2200" dirty="0" smtClean="0"/>
              <a:t> </a:t>
            </a:r>
            <a:r>
              <a:rPr lang="fr-FR" sz="2200" dirty="0" err="1" smtClean="0"/>
              <a:t>Otherwise</a:t>
            </a:r>
            <a:r>
              <a:rPr lang="fr-FR" sz="2200" dirty="0" smtClean="0"/>
              <a:t>, </a:t>
            </a:r>
            <a:r>
              <a:rPr lang="fr-FR" sz="2200" dirty="0" err="1" smtClean="0"/>
              <a:t>easy</a:t>
            </a:r>
            <a:r>
              <a:rPr lang="fr-FR" sz="2200" dirty="0" smtClean="0"/>
              <a:t> to use more </a:t>
            </a:r>
            <a:r>
              <a:rPr lang="fr-FR" sz="2200" dirty="0" err="1" smtClean="0"/>
              <a:t>resources</a:t>
            </a:r>
            <a:r>
              <a:rPr lang="fr-FR" sz="2200" dirty="0" smtClean="0"/>
              <a:t> </a:t>
            </a:r>
            <a:r>
              <a:rPr lang="fr-FR" sz="2200" dirty="0" err="1" smtClean="0"/>
              <a:t>than</a:t>
            </a:r>
            <a:r>
              <a:rPr lang="fr-FR" sz="2200" dirty="0" smtClean="0"/>
              <a:t> </a:t>
            </a:r>
            <a:r>
              <a:rPr lang="fr-FR" sz="2200" dirty="0" err="1" smtClean="0"/>
              <a:t>other</a:t>
            </a:r>
            <a:r>
              <a:rPr lang="fr-FR" sz="2200" dirty="0" smtClean="0"/>
              <a:t> </a:t>
            </a:r>
            <a:r>
              <a:rPr lang="fr-FR" sz="2200" dirty="0" err="1" smtClean="0"/>
              <a:t>users</a:t>
            </a:r>
            <a:r>
              <a:rPr lang="fr-FR" sz="2200" dirty="0" smtClean="0"/>
              <a:t> by </a:t>
            </a:r>
            <a:r>
              <a:rPr lang="fr-FR" sz="2200" dirty="0" err="1" smtClean="0"/>
              <a:t>spawning</a:t>
            </a:r>
            <a:r>
              <a:rPr lang="fr-FR" sz="2200" dirty="0" smtClean="0"/>
              <a:t> </a:t>
            </a:r>
            <a:r>
              <a:rPr lang="fr-FR" sz="2200" dirty="0" err="1" smtClean="0"/>
              <a:t>many</a:t>
            </a:r>
            <a:r>
              <a:rPr lang="fr-FR" sz="2200" dirty="0" smtClean="0"/>
              <a:t> threads...</a:t>
            </a:r>
            <a:endParaRPr lang="fr-FR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33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42077" cy="1499616"/>
          </a:xfrm>
        </p:spPr>
        <p:txBody>
          <a:bodyPr/>
          <a:lstStyle/>
          <a:p>
            <a:r>
              <a:rPr lang="fr-FR" dirty="0" smtClean="0"/>
              <a:t>CFS IN PRACTICE: MORE HEURISTICS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078175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sz="2200" b="1" dirty="0" smtClean="0"/>
              <a:t> </a:t>
            </a:r>
            <a:r>
              <a:rPr lang="fr-FR" sz="2200" b="1" dirty="0" err="1" smtClean="0"/>
              <a:t>Load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calculations</a:t>
            </a:r>
            <a:r>
              <a:rPr lang="fr-FR" sz="2200" b="1" dirty="0" smtClean="0"/>
              <a:t> are </a:t>
            </a:r>
            <a:r>
              <a:rPr lang="fr-FR" sz="2200" b="1" dirty="0" err="1" smtClean="0"/>
              <a:t>actually</a:t>
            </a:r>
            <a:r>
              <a:rPr lang="fr-FR" b="1" dirty="0"/>
              <a:t> </a:t>
            </a:r>
            <a:r>
              <a:rPr lang="fr-FR" b="1" dirty="0" smtClean="0"/>
              <a:t>more </a:t>
            </a:r>
            <a:r>
              <a:rPr lang="fr-FR" b="1" dirty="0" err="1" smtClean="0"/>
              <a:t>complicated</a:t>
            </a:r>
            <a:r>
              <a:rPr lang="fr-FR" b="1" dirty="0" smtClean="0"/>
              <a:t>, use more </a:t>
            </a:r>
            <a:r>
              <a:rPr lang="fr-FR" b="1" dirty="0" err="1" smtClean="0"/>
              <a:t>heuristics</a:t>
            </a:r>
            <a:r>
              <a:rPr lang="fr-FR" b="1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fr-FR" sz="2200" b="1" dirty="0"/>
              <a:t> </a:t>
            </a:r>
            <a:r>
              <a:rPr lang="fr-FR" sz="2200" b="1" dirty="0" smtClean="0">
                <a:solidFill>
                  <a:srgbClr val="FF0000"/>
                </a:solidFill>
              </a:rPr>
              <a:t>One of </a:t>
            </a:r>
            <a:r>
              <a:rPr lang="fr-FR" sz="2200" b="1" dirty="0" err="1" smtClean="0">
                <a:solidFill>
                  <a:srgbClr val="FF0000"/>
                </a:solidFill>
              </a:rPr>
              <a:t>them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aims</a:t>
            </a:r>
            <a:r>
              <a:rPr lang="fr-FR" sz="2200" b="1" dirty="0" smtClean="0">
                <a:solidFill>
                  <a:srgbClr val="FF0000"/>
                </a:solidFill>
              </a:rPr>
              <a:t> to </a:t>
            </a:r>
            <a:r>
              <a:rPr lang="fr-FR" sz="2200" b="1" dirty="0" err="1" smtClean="0">
                <a:solidFill>
                  <a:srgbClr val="FF0000"/>
                </a:solidFill>
              </a:rPr>
              <a:t>increase</a:t>
            </a:r>
            <a:r>
              <a:rPr lang="fr-FR" sz="2200" b="1" dirty="0" smtClean="0">
                <a:solidFill>
                  <a:srgbClr val="FF0000"/>
                </a:solidFill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</a:rPr>
              <a:t>fairness</a:t>
            </a:r>
            <a:r>
              <a:rPr lang="fr-FR" sz="2200" b="1" dirty="0" smtClean="0">
                <a:solidFill>
                  <a:srgbClr val="FF0000"/>
                </a:solidFill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</a:rPr>
              <a:t>between</a:t>
            </a:r>
            <a:r>
              <a:rPr lang="fr-FR" sz="2200" b="1" dirty="0" smtClean="0">
                <a:solidFill>
                  <a:srgbClr val="FF0000"/>
                </a:solidFill>
              </a:rPr>
              <a:t> “sessions”.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34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10380368" y="3577791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22980" y="3431487"/>
            <a:ext cx="903600" cy="247158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8530070" y="3577791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17185" y="5187141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1824103" y="4874921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/>
              <a:t>L=1000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1824103" y="5188383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2917185" y="4870997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324516" y="5437931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2"/>
                </a:solidFill>
              </a:rPr>
              <a:t>) 2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324516" y="3708373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4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4"/>
                </a:solidFill>
              </a:rPr>
              <a:t>) 1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472609" y="5599591"/>
            <a:ext cx="903600" cy="247158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8629068" y="5599863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8629068" y="5268947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10472609" y="5268675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8629068" y="4939273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9" name="Flèche vers la droite 8"/>
          <p:cNvSpPr/>
          <p:nvPr/>
        </p:nvSpPr>
        <p:spPr>
          <a:xfrm>
            <a:off x="6990315" y="4224834"/>
            <a:ext cx="1225394" cy="893321"/>
          </a:xfrm>
          <a:prstGeom prst="rightArrow">
            <a:avLst/>
          </a:prstGeom>
          <a:solidFill>
            <a:srgbClr val="FFD579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/>
          <p:cNvSpPr txBox="1"/>
          <p:nvPr/>
        </p:nvSpPr>
        <p:spPr>
          <a:xfrm>
            <a:off x="4585708" y="3261943"/>
            <a:ext cx="2152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50% of a </a:t>
            </a:r>
          </a:p>
          <a:p>
            <a:pPr algn="ctr"/>
            <a:r>
              <a:rPr lang="en-US" sz="3600" b="1" dirty="0" smtClean="0"/>
              <a:t>CPU      </a:t>
            </a:r>
            <a:endParaRPr lang="en-US" sz="36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588954" y="5148912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150% </a:t>
            </a:r>
            <a:endParaRPr lang="en-US" sz="3600" b="1" dirty="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391" y="5139412"/>
            <a:ext cx="699563" cy="65841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658" y="3809795"/>
            <a:ext cx="694628" cy="65376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 rot="18914280">
            <a:off x="3409502" y="3713623"/>
            <a:ext cx="43080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Unfair!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5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23" grpId="0" animBg="1"/>
      <p:bldP spid="27" grpId="0" animBg="1"/>
      <p:bldP spid="28" grpId="0" animBg="1"/>
      <p:bldP spid="29" grpId="0" animBg="1"/>
      <p:bldP spid="7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9" grpId="0" animBg="1"/>
      <p:bldP spid="37" grpId="0"/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42077" cy="1499616"/>
          </a:xfrm>
        </p:spPr>
        <p:txBody>
          <a:bodyPr/>
          <a:lstStyle/>
          <a:p>
            <a:r>
              <a:rPr lang="fr-FR" dirty="0" smtClean="0"/>
              <a:t>CFS IN PRACTICE: MORE HEURISTICS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078175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b="1" dirty="0"/>
              <a:t> </a:t>
            </a:r>
            <a:r>
              <a:rPr lang="fr-FR" b="1" dirty="0" err="1"/>
              <a:t>Load</a:t>
            </a:r>
            <a:r>
              <a:rPr lang="fr-FR" b="1" dirty="0"/>
              <a:t> </a:t>
            </a:r>
            <a:r>
              <a:rPr lang="fr-FR" b="1" dirty="0" err="1"/>
              <a:t>calculations</a:t>
            </a:r>
            <a:r>
              <a:rPr lang="fr-FR" b="1" dirty="0"/>
              <a:t> are </a:t>
            </a:r>
            <a:r>
              <a:rPr lang="fr-FR" b="1" dirty="0" err="1"/>
              <a:t>actually</a:t>
            </a:r>
            <a:r>
              <a:rPr lang="fr-FR" b="1" dirty="0"/>
              <a:t> more </a:t>
            </a:r>
            <a:r>
              <a:rPr lang="fr-FR" b="1" dirty="0" err="1"/>
              <a:t>complicated</a:t>
            </a:r>
            <a:r>
              <a:rPr lang="fr-FR" b="1" dirty="0"/>
              <a:t>, use more </a:t>
            </a:r>
            <a:r>
              <a:rPr lang="fr-FR" b="1" dirty="0" err="1"/>
              <a:t>heuristics</a:t>
            </a:r>
            <a:r>
              <a:rPr lang="fr-FR" b="1" dirty="0" smtClean="0"/>
              <a:t>.</a:t>
            </a:r>
            <a:endParaRPr lang="fr-FR" dirty="0" smtClean="0"/>
          </a:p>
          <a:p>
            <a:pPr>
              <a:buFont typeface="Wingdings" charset="2"/>
              <a:buChar char="§"/>
            </a:pPr>
            <a:r>
              <a:rPr lang="fr-FR" sz="2200" b="1" dirty="0"/>
              <a:t> </a:t>
            </a:r>
            <a:r>
              <a:rPr lang="fr-FR" b="1" dirty="0"/>
              <a:t>Solution: </a:t>
            </a:r>
            <a:r>
              <a:rPr lang="fr-FR" dirty="0" err="1"/>
              <a:t>divide</a:t>
            </a:r>
            <a:r>
              <a:rPr lang="fr-FR" dirty="0"/>
              <a:t> the </a:t>
            </a:r>
            <a:r>
              <a:rPr lang="fr-FR" dirty="0" err="1"/>
              <a:t>load</a:t>
            </a:r>
            <a:r>
              <a:rPr lang="fr-FR" dirty="0"/>
              <a:t> of a </a:t>
            </a:r>
            <a:r>
              <a:rPr lang="fr-FR" dirty="0" err="1"/>
              <a:t>task</a:t>
            </a:r>
            <a:r>
              <a:rPr lang="fr-FR" dirty="0"/>
              <a:t> by the </a:t>
            </a:r>
            <a:r>
              <a:rPr lang="fr-FR" dirty="0" err="1"/>
              <a:t>number</a:t>
            </a:r>
            <a:r>
              <a:rPr lang="fr-FR" dirty="0"/>
              <a:t> of threads in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fr-FR" dirty="0"/>
              <a:t>...</a:t>
            </a:r>
            <a:endParaRPr lang="fr-FR" sz="2200" b="1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35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10380368" y="3577791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22980" y="3431487"/>
            <a:ext cx="903600" cy="247158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8530070" y="3577791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17185" y="5187141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1824103" y="5188383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324516" y="5437931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2"/>
                </a:solidFill>
              </a:rPr>
              <a:t>) 2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324516" y="3708373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4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4"/>
                </a:solidFill>
              </a:rPr>
              <a:t>) 1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472609" y="4604984"/>
            <a:ext cx="903600" cy="1241765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8629068" y="5599863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8629068" y="5268947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37" name="ZoneTexte 36"/>
          <p:cNvSpPr txBox="1"/>
          <p:nvPr/>
        </p:nvSpPr>
        <p:spPr>
          <a:xfrm>
            <a:off x="4571931" y="3192603"/>
            <a:ext cx="2398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100% of a </a:t>
            </a:r>
          </a:p>
          <a:p>
            <a:pPr algn="ctr"/>
            <a:r>
              <a:rPr lang="en-US" sz="3600" b="1" dirty="0" smtClean="0"/>
              <a:t>CPU      </a:t>
            </a:r>
            <a:endParaRPr lang="en-US" sz="36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661120" y="4868453"/>
            <a:ext cx="2398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100% of a </a:t>
            </a:r>
          </a:p>
          <a:p>
            <a:pPr algn="ctr"/>
            <a:r>
              <a:rPr lang="en-US" sz="3600" b="1" dirty="0"/>
              <a:t>CPU      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923944" y="3737693"/>
            <a:ext cx="704193" cy="70419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923944" y="5435541"/>
            <a:ext cx="704193" cy="70419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24103" y="4874921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2917185" y="4870997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8629068" y="4604984"/>
            <a:ext cx="903600" cy="248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8629068" y="4939273"/>
            <a:ext cx="903600" cy="247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L=250</a:t>
            </a:r>
            <a:endParaRPr lang="en-US" sz="1600" dirty="0"/>
          </a:p>
        </p:txBody>
      </p:sp>
      <p:sp>
        <p:nvSpPr>
          <p:cNvPr id="9" name="Flèche vers la droite 8"/>
          <p:cNvSpPr/>
          <p:nvPr/>
        </p:nvSpPr>
        <p:spPr>
          <a:xfrm>
            <a:off x="6990315" y="4224834"/>
            <a:ext cx="1225394" cy="893321"/>
          </a:xfrm>
          <a:prstGeom prst="rightArrow">
            <a:avLst/>
          </a:prstGeom>
          <a:solidFill>
            <a:srgbClr val="FFD579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>
            <a:off x="2220523" y="4076755"/>
            <a:ext cx="7832593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Wait, does that work?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7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23" grpId="0" animBg="1"/>
      <p:bldP spid="28" grpId="0" animBg="1"/>
      <p:bldP spid="7" grpId="0"/>
      <p:bldP spid="30" grpId="0"/>
      <p:bldP spid="31" grpId="0" animBg="1"/>
      <p:bldP spid="32" grpId="0" animBg="1"/>
      <p:bldP spid="33" grpId="0" animBg="1"/>
      <p:bldP spid="37" grpId="0"/>
      <p:bldP spid="38" grpId="0"/>
      <p:bldP spid="27" grpId="0" animBg="1"/>
      <p:bldP spid="29" grpId="0" animBg="1"/>
      <p:bldP spid="34" grpId="0" animBg="1"/>
      <p:bldP spid="35" grpId="0" animBg="1"/>
      <p:bldP spid="9" grpId="0" animBg="1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15" y="0"/>
            <a:ext cx="10342077" cy="1499616"/>
          </a:xfrm>
        </p:spPr>
        <p:txBody>
          <a:bodyPr/>
          <a:lstStyle/>
          <a:p>
            <a:r>
              <a:rPr lang="fr-FR" dirty="0" smtClean="0"/>
              <a:t>Bug 1/4: Group </a:t>
            </a:r>
            <a:r>
              <a:rPr lang="fr-FR" dirty="0" err="1" smtClean="0"/>
              <a:t>imbalance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36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sp>
        <p:nvSpPr>
          <p:cNvPr id="107" name="ZoneTexte 106"/>
          <p:cNvSpPr txBox="1"/>
          <p:nvPr/>
        </p:nvSpPr>
        <p:spPr>
          <a:xfrm>
            <a:off x="711979" y="5761426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2"/>
                </a:solidFill>
              </a:rPr>
              <a:t>) 2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730471" y="3959049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Session (</a:t>
            </a:r>
            <a:r>
              <a:rPr lang="en-US" sz="3600" b="1" dirty="0" err="1" smtClean="0">
                <a:solidFill>
                  <a:schemeClr val="accent4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tty</a:t>
            </a:r>
            <a:r>
              <a:rPr lang="en-US" sz="3600" b="1" dirty="0" smtClean="0">
                <a:solidFill>
                  <a:schemeClr val="accent4"/>
                </a:solidFill>
              </a:rPr>
              <a:t>) 1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828935" y="3690630"/>
            <a:ext cx="903600" cy="208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056850" y="1821504"/>
            <a:ext cx="7947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Load(thread) 	= %</a:t>
            </a:r>
            <a:r>
              <a:rPr lang="en-US" sz="2000" b="1" dirty="0" err="1" smtClean="0"/>
              <a:t>cpu</a:t>
            </a:r>
            <a:r>
              <a:rPr lang="en-US" sz="2000" b="1" dirty="0"/>
              <a:t>	</a:t>
            </a:r>
            <a:r>
              <a:rPr lang="en-US" sz="2000" dirty="0"/>
              <a:t>×</a:t>
            </a:r>
            <a:r>
              <a:rPr lang="en-US" sz="2000" b="1" dirty="0" smtClean="0"/>
              <a:t>	weight	/	#threads</a:t>
            </a:r>
          </a:p>
          <a:p>
            <a:r>
              <a:rPr lang="en-US" sz="2000" b="1" dirty="0" smtClean="0"/>
              <a:t>		= 100 	</a:t>
            </a:r>
            <a:r>
              <a:rPr lang="en-US" sz="2000" dirty="0"/>
              <a:t>×</a:t>
            </a:r>
            <a:r>
              <a:rPr lang="en-US" sz="2000" b="1" dirty="0" smtClean="0"/>
              <a:t>	10	</a:t>
            </a:r>
            <a:r>
              <a:rPr lang="en-US" sz="2000" b="1" dirty="0" smtClean="0">
                <a:solidFill>
                  <a:srgbClr val="FF0000"/>
                </a:solidFill>
              </a:rPr>
              <a:t>/	1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	= </a:t>
            </a:r>
            <a:r>
              <a:rPr lang="en-US" sz="2000" b="1" dirty="0" smtClean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4028847" y="4004724"/>
            <a:ext cx="6777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Load(thread) 	= %</a:t>
            </a:r>
            <a:r>
              <a:rPr lang="en-US" sz="2000" b="1" dirty="0" err="1" smtClean="0"/>
              <a:t>cpu</a:t>
            </a:r>
            <a:r>
              <a:rPr lang="en-US" sz="2000" b="1" dirty="0"/>
              <a:t>	</a:t>
            </a:r>
            <a:r>
              <a:rPr lang="en-US" sz="2000" dirty="0"/>
              <a:t>×</a:t>
            </a:r>
            <a:r>
              <a:rPr lang="en-US" sz="2000" b="1" dirty="0" smtClean="0"/>
              <a:t>	weight	/	#threads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	= 100	 </a:t>
            </a:r>
            <a:r>
              <a:rPr lang="en-US" sz="2000" dirty="0" smtClean="0"/>
              <a:t>×</a:t>
            </a:r>
            <a:r>
              <a:rPr lang="en-US" sz="2000" b="1" dirty="0" smtClean="0"/>
              <a:t>	10	</a:t>
            </a:r>
            <a:r>
              <a:rPr lang="en-US" sz="2000" b="1" dirty="0" smtClean="0">
                <a:solidFill>
                  <a:srgbClr val="FF0000"/>
                </a:solidFill>
              </a:rPr>
              <a:t>/	8</a:t>
            </a:r>
          </a:p>
          <a:p>
            <a:r>
              <a:rPr lang="en-US" sz="2000" b="1" dirty="0" smtClean="0"/>
              <a:t>		= </a:t>
            </a:r>
            <a:r>
              <a:rPr lang="en-US" sz="2000" b="1" dirty="0" smtClean="0">
                <a:solidFill>
                  <a:srgbClr val="FF0000"/>
                </a:solidFill>
              </a:rPr>
              <a:t>125</a:t>
            </a:r>
          </a:p>
        </p:txBody>
      </p:sp>
      <p:grpSp>
        <p:nvGrpSpPr>
          <p:cNvPr id="119" name="Grouper 118"/>
          <p:cNvGrpSpPr/>
          <p:nvPr/>
        </p:nvGrpSpPr>
        <p:grpSpPr>
          <a:xfrm>
            <a:off x="1219823" y="4752259"/>
            <a:ext cx="2084839" cy="1016792"/>
            <a:chOff x="1217774" y="4298257"/>
            <a:chExt cx="2084839" cy="1016792"/>
          </a:xfrm>
        </p:grpSpPr>
        <p:sp>
          <p:nvSpPr>
            <p:cNvPr id="120" name="Rectangle 119"/>
            <p:cNvSpPr/>
            <p:nvPr/>
          </p:nvSpPr>
          <p:spPr>
            <a:xfrm>
              <a:off x="1217774" y="510624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217774" y="483971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217774" y="457318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217774" y="430665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399013" y="509784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399013" y="483131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399013" y="456478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399013" y="429825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1828935" y="1821504"/>
            <a:ext cx="903600" cy="2077926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1219823" y="4752259"/>
            <a:ext cx="2084839" cy="1016792"/>
            <a:chOff x="1217774" y="4298257"/>
            <a:chExt cx="2084839" cy="1016792"/>
          </a:xfrm>
        </p:grpSpPr>
        <p:sp>
          <p:nvSpPr>
            <p:cNvPr id="109" name="Rectangle 108"/>
            <p:cNvSpPr/>
            <p:nvPr/>
          </p:nvSpPr>
          <p:spPr>
            <a:xfrm>
              <a:off x="1217774" y="510624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217774" y="483971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217774" y="457318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217774" y="4306659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399013" y="509784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399013" y="483131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399013" y="456478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399013" y="4298257"/>
              <a:ext cx="903600" cy="20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L=125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03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9" grpId="0"/>
      <p:bldP spid="118" grpId="0"/>
      <p:bldP spid="1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42077" cy="1499616"/>
          </a:xfrm>
        </p:spPr>
        <p:txBody>
          <a:bodyPr/>
          <a:lstStyle/>
          <a:p>
            <a:r>
              <a:rPr lang="fr-FR" dirty="0" smtClean="0"/>
              <a:t>Bug 1/4: Group </a:t>
            </a:r>
            <a:r>
              <a:rPr lang="fr-FR" dirty="0" err="1" smtClean="0"/>
              <a:t>imbalance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37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cxnSp>
        <p:nvCxnSpPr>
          <p:cNvPr id="36" name="Connecteur droit avec flèche 35"/>
          <p:cNvCxnSpPr/>
          <p:nvPr/>
        </p:nvCxnSpPr>
        <p:spPr>
          <a:xfrm flipV="1">
            <a:off x="1955739" y="466392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4732094" y="466392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7483370" y="4669613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10284580" y="4666006"/>
            <a:ext cx="1" cy="53075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à coins arrondis 43"/>
          <p:cNvSpPr/>
          <p:nvPr/>
        </p:nvSpPr>
        <p:spPr>
          <a:xfrm>
            <a:off x="1411698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à coins arrondis 46"/>
          <p:cNvSpPr/>
          <p:nvPr/>
        </p:nvSpPr>
        <p:spPr>
          <a:xfrm>
            <a:off x="4188053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280071" y="2488576"/>
            <a:ext cx="903600" cy="2077926"/>
          </a:xfrm>
          <a:prstGeom prst="rect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L=1000</a:t>
            </a:r>
          </a:p>
        </p:txBody>
      </p:sp>
      <p:sp>
        <p:nvSpPr>
          <p:cNvPr id="49" name="Rectangle à coins arrondis 48"/>
          <p:cNvSpPr/>
          <p:nvPr/>
        </p:nvSpPr>
        <p:spPr>
          <a:xfrm>
            <a:off x="9740762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à coins arrondis 50"/>
          <p:cNvSpPr/>
          <p:nvPr/>
        </p:nvSpPr>
        <p:spPr>
          <a:xfrm>
            <a:off x="6964407" y="2312644"/>
            <a:ext cx="1088083" cy="2351279"/>
          </a:xfrm>
          <a:prstGeom prst="roundRect">
            <a:avLst>
              <a:gd name="adj" fmla="val 82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59224" y="4353195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817502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ZoneTexte 58"/>
          <p:cNvSpPr txBox="1"/>
          <p:nvPr/>
        </p:nvSpPr>
        <p:spPr>
          <a:xfrm>
            <a:off x="817502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0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3593857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ZoneTexte 60"/>
          <p:cNvSpPr txBox="1"/>
          <p:nvPr/>
        </p:nvSpPr>
        <p:spPr>
          <a:xfrm>
            <a:off x="3593857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1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370211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ZoneTexte 62"/>
          <p:cNvSpPr txBox="1"/>
          <p:nvPr/>
        </p:nvSpPr>
        <p:spPr>
          <a:xfrm>
            <a:off x="6370211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2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9146566" y="5194678"/>
            <a:ext cx="2276474" cy="10976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/>
          <p:cNvSpPr txBox="1"/>
          <p:nvPr/>
        </p:nvSpPr>
        <p:spPr>
          <a:xfrm>
            <a:off x="9146566" y="5598422"/>
            <a:ext cx="227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Core 3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27263" y="5249434"/>
            <a:ext cx="903600" cy="30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906177" y="5245226"/>
            <a:ext cx="903600" cy="30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681742" y="5245227"/>
            <a:ext cx="903600" cy="305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0472142" y="5255795"/>
            <a:ext cx="903600" cy="3055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Texte 69"/>
          <p:cNvSpPr txBox="1"/>
          <p:nvPr/>
        </p:nvSpPr>
        <p:spPr>
          <a:xfrm>
            <a:off x="1613337" y="1904963"/>
            <a:ext cx="684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L=0</a:t>
            </a:r>
            <a:endParaRPr lang="en-US" sz="240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4144211" y="1904963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L=1000</a:t>
            </a:r>
            <a:endParaRPr lang="en-US" sz="2400" b="1" dirty="0"/>
          </a:p>
        </p:txBody>
      </p:sp>
      <p:sp>
        <p:nvSpPr>
          <p:cNvPr id="72" name="ZoneTexte 71"/>
          <p:cNvSpPr txBox="1"/>
          <p:nvPr/>
        </p:nvSpPr>
        <p:spPr>
          <a:xfrm>
            <a:off x="7006597" y="1904963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L=500</a:t>
            </a:r>
            <a:endParaRPr lang="en-US" sz="2400" b="1" dirty="0"/>
          </a:p>
        </p:txBody>
      </p:sp>
      <p:sp>
        <p:nvSpPr>
          <p:cNvPr id="73" name="ZoneTexte 72"/>
          <p:cNvSpPr txBox="1"/>
          <p:nvPr/>
        </p:nvSpPr>
        <p:spPr>
          <a:xfrm>
            <a:off x="9784465" y="1904963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L=500</a:t>
            </a:r>
            <a:endParaRPr lang="en-US" sz="2400" b="1" dirty="0"/>
          </a:p>
        </p:txBody>
      </p:sp>
      <p:sp>
        <p:nvSpPr>
          <p:cNvPr id="74" name="Rectangle 73"/>
          <p:cNvSpPr/>
          <p:nvPr/>
        </p:nvSpPr>
        <p:spPr>
          <a:xfrm>
            <a:off x="711979" y="1934917"/>
            <a:ext cx="5263154" cy="445173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270882" y="1929810"/>
            <a:ext cx="5263154" cy="445173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ZoneTexte 78"/>
          <p:cNvSpPr txBox="1"/>
          <p:nvPr/>
        </p:nvSpPr>
        <p:spPr>
          <a:xfrm>
            <a:off x="2316987" y="1455774"/>
            <a:ext cx="206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AVG(L)=500</a:t>
            </a:r>
            <a:endParaRPr lang="en-US" sz="2800" b="1" dirty="0"/>
          </a:p>
        </p:txBody>
      </p:sp>
      <p:cxnSp>
        <p:nvCxnSpPr>
          <p:cNvPr id="85" name="Connecteur droit avec flèche 84"/>
          <p:cNvCxnSpPr>
            <a:stCxn id="79" idx="3"/>
            <a:endCxn id="89" idx="1"/>
          </p:cNvCxnSpPr>
          <p:nvPr/>
        </p:nvCxnSpPr>
        <p:spPr>
          <a:xfrm>
            <a:off x="4377296" y="1717384"/>
            <a:ext cx="349901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7876312" y="1455774"/>
            <a:ext cx="206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AVG(L)=500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5418160" y="1783000"/>
            <a:ext cx="141577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Balanced!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059224" y="4086665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97" name="Rectangle 96"/>
          <p:cNvSpPr/>
          <p:nvPr/>
        </p:nvSpPr>
        <p:spPr>
          <a:xfrm>
            <a:off x="7059224" y="3820135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98" name="Rectangle 97"/>
          <p:cNvSpPr/>
          <p:nvPr/>
        </p:nvSpPr>
        <p:spPr>
          <a:xfrm>
            <a:off x="7059224" y="3553605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99" name="Rectangle 98"/>
          <p:cNvSpPr/>
          <p:nvPr/>
        </p:nvSpPr>
        <p:spPr>
          <a:xfrm>
            <a:off x="9832780" y="4360559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100" name="Rectangle 99"/>
          <p:cNvSpPr/>
          <p:nvPr/>
        </p:nvSpPr>
        <p:spPr>
          <a:xfrm>
            <a:off x="9832780" y="4094029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101" name="Rectangle 100"/>
          <p:cNvSpPr/>
          <p:nvPr/>
        </p:nvSpPr>
        <p:spPr>
          <a:xfrm>
            <a:off x="9832780" y="3827499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sp>
        <p:nvSpPr>
          <p:cNvPr id="102" name="Rectangle 101"/>
          <p:cNvSpPr/>
          <p:nvPr/>
        </p:nvSpPr>
        <p:spPr>
          <a:xfrm>
            <a:off x="9832780" y="3560969"/>
            <a:ext cx="903600" cy="20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L=125</a:t>
            </a:r>
            <a:endParaRPr lang="en-US" sz="1600" dirty="0"/>
          </a:p>
        </p:txBody>
      </p:sp>
      <p:cxnSp>
        <p:nvCxnSpPr>
          <p:cNvPr id="50" name="Connecteur droit avec flèche 49"/>
          <p:cNvCxnSpPr>
            <a:stCxn id="70" idx="3"/>
            <a:endCxn id="71" idx="1"/>
          </p:cNvCxnSpPr>
          <p:nvPr/>
        </p:nvCxnSpPr>
        <p:spPr>
          <a:xfrm>
            <a:off x="2298141" y="2135796"/>
            <a:ext cx="184607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715407" y="2192875"/>
            <a:ext cx="12105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Balanced!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/>
          <p:cNvCxnSpPr>
            <a:stCxn id="72" idx="3"/>
            <a:endCxn id="73" idx="1"/>
          </p:cNvCxnSpPr>
          <p:nvPr/>
        </p:nvCxnSpPr>
        <p:spPr>
          <a:xfrm>
            <a:off x="8018412" y="2135796"/>
            <a:ext cx="176605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8308654" y="2192875"/>
            <a:ext cx="121058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Balanced!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414118" y="3130758"/>
            <a:ext cx="11031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</a:rPr>
              <a:t>!!!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2304910" y="4404692"/>
            <a:ext cx="7839005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Fundamental issue</a:t>
            </a:r>
            <a:b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with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the load metric...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76877" y="1899788"/>
            <a:ext cx="5359057" cy="4570915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234752" y="1865386"/>
            <a:ext cx="5359057" cy="4570915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9" grpId="0"/>
      <p:bldP spid="92" grpId="0" animBg="1"/>
      <p:bldP spid="52" grpId="0" animBg="1"/>
      <p:bldP spid="54" grpId="0" animBg="1"/>
      <p:bldP spid="57" grpId="0"/>
      <p:bldP spid="76" grpId="0"/>
      <p:bldP spid="56" grpId="0" animBg="1"/>
      <p:bldP spid="56" grpId="1" animBg="1"/>
      <p:bldP spid="77" grpId="0" animBg="1"/>
      <p:bldP spid="7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BUG 1/4: GROUP IMBALANCE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078175"/>
            <a:ext cx="10424160" cy="4023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fr-FR" sz="2000" dirty="0" smtClean="0"/>
              <a:t> </a:t>
            </a:r>
            <a:r>
              <a:rPr lang="fr-FR" sz="2000" b="1" dirty="0" err="1" smtClean="0"/>
              <a:t>Another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example</a:t>
            </a:r>
            <a:r>
              <a:rPr lang="fr-FR" sz="2000" b="1" dirty="0" smtClean="0"/>
              <a:t>, on a 64-core machine,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load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balancing</a:t>
            </a:r>
            <a:r>
              <a:rPr lang="fr-FR" sz="2000" b="1" dirty="0" smtClean="0"/>
              <a:t>:</a:t>
            </a:r>
            <a:endParaRPr lang="fr-FR" sz="2000" dirty="0" smtClean="0"/>
          </a:p>
          <a:p>
            <a:pPr lvl="1">
              <a:buFont typeface="Wingdings" charset="2"/>
              <a:buChar char="§"/>
            </a:pPr>
            <a:r>
              <a:rPr lang="fr-FR" sz="2000" dirty="0"/>
              <a:t> </a:t>
            </a:r>
            <a:r>
              <a:rPr lang="fr-FR" sz="2000" dirty="0" smtClean="0"/>
              <a:t>First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pairs of </a:t>
            </a:r>
            <a:r>
              <a:rPr lang="fr-FR" sz="2000" dirty="0" err="1" smtClean="0"/>
              <a:t>cores</a:t>
            </a:r>
            <a:r>
              <a:rPr lang="fr-FR" sz="2000" dirty="0" smtClean="0"/>
              <a:t> (Bulldozer architecture, a bit </a:t>
            </a:r>
            <a:r>
              <a:rPr lang="fr-FR" sz="2000" dirty="0" err="1" smtClean="0"/>
              <a:t>like</a:t>
            </a:r>
            <a:r>
              <a:rPr lang="fr-FR" sz="2000" dirty="0" smtClean="0"/>
              <a:t> </a:t>
            </a:r>
            <a:r>
              <a:rPr lang="fr-FR" sz="2000" dirty="0" err="1" smtClean="0"/>
              <a:t>hyperthreading</a:t>
            </a:r>
            <a:r>
              <a:rPr lang="fr-FR" sz="2000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fr-FR" sz="2000" dirty="0"/>
              <a:t> </a:t>
            </a:r>
            <a:r>
              <a:rPr lang="fr-FR" sz="2000" dirty="0" err="1" smtClean="0"/>
              <a:t>Then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NUMA </a:t>
            </a:r>
            <a:r>
              <a:rPr lang="fr-FR" sz="2000" dirty="0" err="1" smtClean="0"/>
              <a:t>nodes</a:t>
            </a:r>
            <a:endParaRPr lang="fr-FR" sz="2000" dirty="0" smtClean="0"/>
          </a:p>
          <a:p>
            <a:pPr>
              <a:buFont typeface="Wingdings" charset="2"/>
              <a:buChar char="§"/>
            </a:pPr>
            <a:r>
              <a:rPr lang="fr-FR" sz="2000" b="1" dirty="0"/>
              <a:t> </a:t>
            </a:r>
            <a:r>
              <a:rPr lang="fr-FR" sz="2000" b="1" dirty="0" smtClean="0"/>
              <a:t>User 1 </a:t>
            </a:r>
            <a:r>
              <a:rPr lang="fr-FR" sz="2000" b="1" dirty="0" err="1" smtClean="0"/>
              <a:t>launches</a:t>
            </a:r>
            <a:r>
              <a:rPr lang="fr-FR" sz="2000" b="1" dirty="0" smtClean="0"/>
              <a:t> 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000" dirty="0" err="1">
                <a:latin typeface="American Typewriter" charset="0"/>
                <a:ea typeface="American Typewriter" charset="0"/>
                <a:cs typeface="American Typewriter" charset="0"/>
              </a:rPr>
              <a:t>ssh</a:t>
            </a: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&lt;machine&gt; R </a:t>
            </a:r>
            <a:r>
              <a:rPr lang="en-US" sz="2000" dirty="0" smtClean="0">
                <a:latin typeface="American Typewriter" charset="0"/>
                <a:ea typeface="American Typewriter" charset="0"/>
                <a:cs typeface="American Typewriter" charset="0"/>
              </a:rPr>
              <a:t>&amp; </a:t>
            </a:r>
            <a:br>
              <a:rPr lang="en-US" sz="2000" dirty="0" smtClean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000" dirty="0" err="1">
                <a:latin typeface="American Typewriter" charset="0"/>
                <a:ea typeface="American Typewriter" charset="0"/>
                <a:cs typeface="American Typewriter" charset="0"/>
              </a:rPr>
              <a:t>ssh</a:t>
            </a: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&lt;machine&gt; R &amp;</a:t>
            </a:r>
            <a:endParaRPr lang="fr-FR" sz="20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>
              <a:buFont typeface="Wingdings" charset="2"/>
              <a:buChar char="§"/>
            </a:pPr>
            <a:r>
              <a:rPr lang="fr-FR" sz="2000" b="1" dirty="0" smtClean="0"/>
              <a:t> User 2 </a:t>
            </a:r>
            <a:r>
              <a:rPr lang="fr-FR" sz="2000" b="1" dirty="0" err="1" smtClean="0"/>
              <a:t>launches</a:t>
            </a:r>
            <a:r>
              <a:rPr lang="fr-FR" sz="2000" b="1" dirty="0" smtClean="0"/>
              <a:t> 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000" dirty="0" err="1">
                <a:latin typeface="American Typewriter" charset="0"/>
                <a:ea typeface="American Typewriter" charset="0"/>
                <a:cs typeface="American Typewriter" charset="0"/>
              </a:rPr>
              <a:t>ssh</a:t>
            </a: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&lt;machine&gt; make –j 64 </a:t>
            </a:r>
            <a:r>
              <a:rPr lang="en-US" sz="2000" dirty="0" smtClean="0">
                <a:latin typeface="American Typewriter" charset="0"/>
                <a:ea typeface="American Typewriter" charset="0"/>
                <a:cs typeface="American Typewriter" charset="0"/>
              </a:rPr>
              <a:t>kernel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The bug happens at two levels :</a:t>
            </a:r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 One core in a pair of cores is idle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Other cores on NUMA node less busy...</a:t>
            </a:r>
            <a:endParaRPr lang="fr-FR" sz="2000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§"/>
            </a:pP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261256" y="6470704"/>
            <a:ext cx="11005648" cy="274320"/>
          </a:xfrm>
        </p:spPr>
        <p:txBody>
          <a:bodyPr/>
          <a:lstStyle/>
          <a:p>
            <a:r>
              <a:rPr lang="en-US" sz="2400" dirty="0" smtClean="0"/>
              <a:t>The Linux Scheduler: A Decade of Wasted Cores</a:t>
            </a: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2400" smtClean="0"/>
              <a:t>38</a:t>
            </a:fld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" y="6402161"/>
            <a:ext cx="682566" cy="4407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6402161"/>
            <a:ext cx="923325" cy="44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337" y="6402161"/>
            <a:ext cx="1166347" cy="425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48" y="6402162"/>
            <a:ext cx="312604" cy="42537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24" y="6402162"/>
            <a:ext cx="666444" cy="425378"/>
          </a:xfrm>
          <a:prstGeom prst="rect">
            <a:avLst/>
          </a:prstGeom>
        </p:spPr>
      </p:pic>
      <p:pic>
        <p:nvPicPr>
          <p:cNvPr id="13" name="Image 12" descr="r_bug_nthread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79" y="0"/>
            <a:ext cx="10430238" cy="4814999"/>
          </a:xfrm>
          <a:prstGeom prst="rect">
            <a:avLst/>
          </a:prstGeom>
        </p:spPr>
      </p:pic>
      <p:pic>
        <p:nvPicPr>
          <p:cNvPr id="14" name="Image 13" descr="r_bug_loa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8" y="8450"/>
            <a:ext cx="10086984" cy="48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wastes cores while threads are waiting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80" y="1723542"/>
            <a:ext cx="8493877" cy="392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624" y="590000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Threads waiting in </a:t>
            </a:r>
            <a:r>
              <a:rPr lang="en-US" dirty="0" err="1"/>
              <a:t>runqueues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75920" y="590000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Idle cores!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63752" y="3039363"/>
            <a:ext cx="216024" cy="28606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71764" y="4531854"/>
            <a:ext cx="720080" cy="13681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276020" y="2299606"/>
            <a:ext cx="180020" cy="360040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384032" y="3811774"/>
            <a:ext cx="1008112" cy="208823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0536" y="2852538"/>
            <a:ext cx="3888087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Application performance drops by &gt;2X!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322396" y="3360369"/>
            <a:ext cx="30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NUMA node ID</a:t>
            </a: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8 cores per node</a:t>
            </a:r>
          </a:p>
        </p:txBody>
      </p:sp>
    </p:spTree>
    <p:extLst>
      <p:ext uri="{BB962C8B-B14F-4D97-AF65-F5344CB8AC3E}">
        <p14:creationId xmlns:p14="http://schemas.microsoft.com/office/powerpoint/2010/main" val="4284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Contention for shared resources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358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52014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91944" y="188896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51892" y="1895684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22719" y="1888960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712998" y="1895684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07168" y="1478234"/>
            <a:ext cx="205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Threads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9819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soplex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44516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sphinx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58470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namd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45649" y="2477079"/>
            <a:ext cx="99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gamess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881" y="3213847"/>
            <a:ext cx="605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Experiment 1: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run each application alone on the machine</a:t>
            </a:r>
          </a:p>
        </p:txBody>
      </p:sp>
      <p:sp>
        <p:nvSpPr>
          <p:cNvPr id="24" name="Oval 23"/>
          <p:cNvSpPr/>
          <p:nvPr/>
        </p:nvSpPr>
        <p:spPr>
          <a:xfrm>
            <a:off x="1052299" y="3892467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49389" y="3913094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easure the running time</a:t>
            </a:r>
          </a:p>
        </p:txBody>
      </p:sp>
      <p:sp>
        <p:nvSpPr>
          <p:cNvPr id="26" name="Oval 25"/>
          <p:cNvSpPr/>
          <p:nvPr/>
        </p:nvSpPr>
        <p:spPr>
          <a:xfrm>
            <a:off x="1052299" y="4631342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49389" y="4612833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easure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 running time</a:t>
            </a:r>
          </a:p>
        </p:txBody>
      </p:sp>
      <p:sp>
        <p:nvSpPr>
          <p:cNvPr id="28" name="Oval 27"/>
          <p:cNvSpPr/>
          <p:nvPr/>
        </p:nvSpPr>
        <p:spPr>
          <a:xfrm>
            <a:off x="1052299" y="5378706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49389" y="5345696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easure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 running time</a:t>
            </a:r>
          </a:p>
        </p:txBody>
      </p:sp>
      <p:sp>
        <p:nvSpPr>
          <p:cNvPr id="30" name="Oval 29"/>
          <p:cNvSpPr/>
          <p:nvPr/>
        </p:nvSpPr>
        <p:spPr>
          <a:xfrm>
            <a:off x="1052299" y="6126070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749389" y="6134347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easure the running time</a:t>
            </a:r>
          </a:p>
        </p:txBody>
      </p:sp>
      <p:cxnSp>
        <p:nvCxnSpPr>
          <p:cNvPr id="32" name="Straight Arrow Connector 31"/>
          <p:cNvCxnSpPr>
            <a:endCxn id="32" idx="3"/>
          </p:cNvCxnSpPr>
          <p:nvPr/>
        </p:nvCxnSpPr>
        <p:spPr>
          <a:xfrm flipH="1">
            <a:off x="7116058" y="5205456"/>
            <a:ext cx="104588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57651" y="4986676"/>
            <a:ext cx="206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olo running time</a:t>
            </a:r>
          </a:p>
        </p:txBody>
      </p:sp>
      <p:sp>
        <p:nvSpPr>
          <p:cNvPr id="34" name="Right Brace 33"/>
          <p:cNvSpPr/>
          <p:nvPr/>
        </p:nvSpPr>
        <p:spPr>
          <a:xfrm>
            <a:off x="6565275" y="4002498"/>
            <a:ext cx="457201" cy="2405919"/>
          </a:xfrm>
          <a:prstGeom prst="rightBrace">
            <a:avLst>
              <a:gd name="adj1" fmla="val 4068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-37124" y="4767209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13936" y="4027504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3936" y="5468390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183216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Run #4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251899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Other examples of </a:t>
            </a:r>
            <a:r>
              <a:rPr lang="en-US" smtClean="0"/>
              <a:t>wasted 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Parallel Scientific Workload Runs 137 Times Slower!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31950"/>
            <a:ext cx="9436100" cy="4965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5850" y="3514725"/>
            <a:ext cx="9301163" cy="26003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Idle cores!</a:t>
            </a:r>
            <a:endParaRPr lang="en-US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2843" y="3081337"/>
            <a:ext cx="9111457" cy="4333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Threads waiting to run</a:t>
            </a:r>
            <a:endParaRPr lang="en-US" sz="3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111754" y="4091890"/>
            <a:ext cx="30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NUMA node ID</a:t>
            </a: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8 cores per node</a:t>
            </a:r>
          </a:p>
        </p:txBody>
      </p:sp>
    </p:spTree>
    <p:extLst>
      <p:ext uri="{BB962C8B-B14F-4D97-AF65-F5344CB8AC3E}">
        <p14:creationId xmlns:p14="http://schemas.microsoft.com/office/powerpoint/2010/main" val="1320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Widely Used Commercial Database Takes a 25% Performance Hit</a:t>
            </a:r>
            <a:endParaRPr lang="en-US" dirty="0"/>
          </a:p>
        </p:txBody>
      </p:sp>
      <p:pic>
        <p:nvPicPr>
          <p:cNvPr id="4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2455522"/>
            <a:ext cx="11612880" cy="4147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189610" y="4439362"/>
            <a:ext cx="30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NUMA node ID</a:t>
            </a:r>
          </a:p>
          <a:p>
            <a:pPr algn="ctr"/>
            <a:r>
              <a:rPr lang="en-US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8 cores per node</a:t>
            </a:r>
          </a:p>
        </p:txBody>
      </p:sp>
    </p:spTree>
    <p:extLst>
      <p:ext uri="{BB962C8B-B14F-4D97-AF65-F5344CB8AC3E}">
        <p14:creationId xmlns:p14="http://schemas.microsoft.com/office/powerpoint/2010/main" val="10147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Open Research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Summary:</a:t>
            </a:r>
          </a:p>
          <a:p>
            <a:r>
              <a:rPr lang="en-US" sz="2400" dirty="0" smtClean="0"/>
              <a:t>The hardware becomes more and more complex</a:t>
            </a:r>
          </a:p>
          <a:p>
            <a:r>
              <a:rPr lang="en-US" sz="2400" dirty="0" smtClean="0"/>
              <a:t>System use cases become more and more varied</a:t>
            </a:r>
          </a:p>
          <a:p>
            <a:r>
              <a:rPr lang="en-US" sz="2400" dirty="0" smtClean="0"/>
              <a:t>Developers are working hard to make one scheduler work for all use cases</a:t>
            </a:r>
          </a:p>
          <a:p>
            <a:r>
              <a:rPr lang="en-US" sz="2400" dirty="0" smtClean="0"/>
              <a:t>The scheduler becomes increasingly complex and rife with bugs</a:t>
            </a:r>
            <a:endParaRPr lang="en-US" sz="2400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Open problems: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smtClean="0"/>
              <a:t>How to combine multiple optimizations in a single system?</a:t>
            </a:r>
          </a:p>
          <a:p>
            <a:r>
              <a:rPr lang="en-US" dirty="0" smtClean="0"/>
              <a:t>How to make the scheduler more robust?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47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Contention for shared resources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358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52014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91944" y="188896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51892" y="1895684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22719" y="1888960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712998" y="1895684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07168" y="1478234"/>
            <a:ext cx="205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Threads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9819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soplex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44516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sphinx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58470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namd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45649" y="2477079"/>
            <a:ext cx="99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gamess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881" y="3213847"/>
            <a:ext cx="723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Experiment 2: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run threads together</a:t>
            </a:r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, co-scheduled in different ways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45124" y="3892467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6685" y="3879018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976675" y="3879018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90639" y="3879018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953487" y="462396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09269" y="4622263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21936" y="4676694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85413" y="4649161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-37124" y="4767209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13936" y="4027504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3936" y="5468390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#3</a:t>
            </a:r>
          </a:p>
        </p:txBody>
      </p:sp>
      <p:sp>
        <p:nvSpPr>
          <p:cNvPr id="44" name="Oval 43"/>
          <p:cNvSpPr/>
          <p:nvPr/>
        </p:nvSpPr>
        <p:spPr>
          <a:xfrm>
            <a:off x="3953487" y="5423334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09269" y="5421636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97705" y="5421636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145124" y="5500382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096000" y="3913037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easure the running time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02115" y="4676694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easure the running time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3412" y="5454236"/>
            <a:ext cx="31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easure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 running time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9525733" y="5029745"/>
            <a:ext cx="104588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0667326" y="4810965"/>
            <a:ext cx="144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Contended running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time</a:t>
            </a:r>
          </a:p>
        </p:txBody>
      </p:sp>
      <p:sp>
        <p:nvSpPr>
          <p:cNvPr id="58" name="Right Brace 57"/>
          <p:cNvSpPr/>
          <p:nvPr/>
        </p:nvSpPr>
        <p:spPr>
          <a:xfrm>
            <a:off x="8974950" y="3826787"/>
            <a:ext cx="457201" cy="2213595"/>
          </a:xfrm>
          <a:prstGeom prst="rightBrace">
            <a:avLst>
              <a:gd name="adj1" fmla="val 4068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7881" y="6107256"/>
            <a:ext cx="1112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Contended running times differ. We find the BEST and the WORST overall co-schedule. </a:t>
            </a:r>
            <a:b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We record the running time in that co-schedule for each application. </a:t>
            </a:r>
          </a:p>
        </p:txBody>
      </p:sp>
    </p:spTree>
    <p:extLst>
      <p:ext uri="{BB962C8B-B14F-4D97-AF65-F5344CB8AC3E}">
        <p14:creationId xmlns:p14="http://schemas.microsoft.com/office/powerpoint/2010/main" val="4685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 animBg="1"/>
      <p:bldP spid="52" grpId="0"/>
      <p:bldP spid="53" grpId="0"/>
      <p:bldP spid="54" grpId="0"/>
      <p:bldP spid="5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slowdown in co-scheduled runs?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2544"/>
            <a:ext cx="7061200" cy="3721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9835" y="2270252"/>
            <a:ext cx="5553636" cy="295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387353" y="1513481"/>
            <a:ext cx="3334871" cy="510988"/>
          </a:xfrm>
          <a:prstGeom prst="wedgeRoundRectCallout">
            <a:avLst>
              <a:gd name="adj1" fmla="val -73318"/>
              <a:gd name="adj2" fmla="val 1836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BEST co-schedule: lowest average runtime for all apps.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373471" y="2270252"/>
            <a:ext cx="3334871" cy="510988"/>
          </a:xfrm>
          <a:prstGeom prst="wedgeRoundRectCallout">
            <a:avLst>
              <a:gd name="adj1" fmla="val -94689"/>
              <a:gd name="adj2" fmla="val 13104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WORST co-schedule: highest average runtime for all apps</a:t>
            </a:r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096090" y="1281165"/>
            <a:ext cx="3358225" cy="989087"/>
          </a:xfrm>
          <a:prstGeom prst="wedgeRoundRectCallout">
            <a:avLst>
              <a:gd name="adj1" fmla="val -75229"/>
              <a:gd name="adj2" fmla="val 993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How much slower the app runs when </a:t>
            </a:r>
            <a:r>
              <a:rPr lang="en-US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contending compared to running alone</a:t>
            </a:r>
            <a:endParaRPr lang="en-US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schedule threads to minimize contention (interference)?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79399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3358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3692" y="2339785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2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7651" y="2326336"/>
            <a:ext cx="685800" cy="5782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Core 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9399" y="199016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0960" y="1996886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2066" y="1981324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19930" y="1981323"/>
            <a:ext cx="685800" cy="237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cache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399" y="164656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49389" y="1636826"/>
            <a:ext cx="2037361" cy="2588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hared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91944" y="188896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51892" y="1895684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22719" y="1888960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712998" y="1895684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07168" y="1478234"/>
            <a:ext cx="205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Threads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9819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soplex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44516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sphinx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58470" y="2477079"/>
            <a:ext cx="8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namd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45649" y="2477079"/>
            <a:ext cx="99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gamess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82063" y="3192379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We learned from the previous slide that threads don’t interfere in the same way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Some interfere more than others</a:t>
            </a:r>
          </a:p>
        </p:txBody>
      </p:sp>
      <p:sp>
        <p:nvSpPr>
          <p:cNvPr id="48" name="Oval 47"/>
          <p:cNvSpPr/>
          <p:nvPr/>
        </p:nvSpPr>
        <p:spPr>
          <a:xfrm>
            <a:off x="1145124" y="3892467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96685" y="3879018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976675" y="3879018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390639" y="3879018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953487" y="4623961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09269" y="4622263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21936" y="4676694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385413" y="4649161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-37124" y="4767209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-13936" y="4027504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-13936" y="5468390"/>
            <a:ext cx="11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Run #3</a:t>
            </a:r>
          </a:p>
        </p:txBody>
      </p:sp>
      <p:sp>
        <p:nvSpPr>
          <p:cNvPr id="65" name="Oval 64"/>
          <p:cNvSpPr/>
          <p:nvPr/>
        </p:nvSpPr>
        <p:spPr>
          <a:xfrm>
            <a:off x="3953487" y="5423334"/>
            <a:ext cx="540000" cy="540000"/>
          </a:xfrm>
          <a:prstGeom prst="ellipse">
            <a:avLst/>
          </a:prstGeom>
          <a:solidFill>
            <a:srgbClr val="BEB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09269" y="5421636"/>
            <a:ext cx="540000" cy="54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397705" y="5421636"/>
            <a:ext cx="540000" cy="54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145124" y="5500382"/>
            <a:ext cx="540000" cy="54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82063" y="4432467"/>
            <a:ext cx="355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This run is a lot worse than…</a:t>
            </a:r>
          </a:p>
        </p:txBody>
      </p:sp>
      <p:cxnSp>
        <p:nvCxnSpPr>
          <p:cNvPr id="73" name="Straight Arrow Connector 72"/>
          <p:cNvCxnSpPr>
            <a:stCxn id="27" idx="1"/>
          </p:cNvCxnSpPr>
          <p:nvPr/>
        </p:nvCxnSpPr>
        <p:spPr>
          <a:xfrm flipH="1" flipV="1">
            <a:off x="6096001" y="4162469"/>
            <a:ext cx="786062" cy="454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061564" y="5348097"/>
            <a:ext cx="338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…this run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>
            <a:off x="6106603" y="5532764"/>
            <a:ext cx="954961" cy="184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5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27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 and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Problem: </a:t>
            </a:r>
          </a:p>
          <a:p>
            <a:pPr marL="457200" lvl="1" indent="0">
              <a:buNone/>
            </a:pPr>
            <a:r>
              <a:rPr lang="en-US" sz="2800" dirty="0" smtClean="0"/>
              <a:t>Given an arbitrary set of threads, assign them to cores so as to minimize the interference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Assumption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r>
              <a:rPr lang="en-US" sz="2800" dirty="0" smtClean="0"/>
              <a:t>You know nothing about the threads before they begin running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Constraint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r>
              <a:rPr lang="en-US" sz="2800" dirty="0" smtClean="0"/>
              <a:t>You have to make decisions and schedule threads optimally on the fly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28574" y="5510257"/>
            <a:ext cx="8033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How would you tackle this problem? </a:t>
            </a:r>
          </a:p>
        </p:txBody>
      </p:sp>
    </p:spTree>
    <p:extLst>
      <p:ext uri="{BB962C8B-B14F-4D97-AF65-F5344CB8AC3E}">
        <p14:creationId xmlns:p14="http://schemas.microsoft.com/office/powerpoint/2010/main" val="20842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what first attempts were like…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727" y="5680416"/>
            <a:ext cx="270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How to predict which threads </a:t>
            </a:r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will interfere?</a:t>
            </a:r>
            <a:endParaRPr lang="en-US" b="1" dirty="0" smtClean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4" y="1308942"/>
            <a:ext cx="1705025" cy="414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53" y="1485406"/>
            <a:ext cx="3180347" cy="4961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0054" y="1782417"/>
            <a:ext cx="2103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We need to model how threads compete for cache space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9633" y="4480087"/>
            <a:ext cx="242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So, let’s measure/estimate how they use cache </a:t>
            </a:r>
            <a:r>
              <a:rPr lang="en-US" b="1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and build a model</a:t>
            </a:r>
            <a:endParaRPr lang="en-US" b="1" dirty="0" smtClean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391795" y="3071529"/>
            <a:ext cx="1" cy="1284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17" y="2930242"/>
            <a:ext cx="2951475" cy="3507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03367" y="1290855"/>
            <a:ext cx="242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But figuring out how threads use the cache is HARD!</a:t>
            </a:r>
          </a:p>
        </p:txBody>
      </p:sp>
    </p:spTree>
    <p:extLst>
      <p:ext uri="{BB962C8B-B14F-4D97-AF65-F5344CB8AC3E}">
        <p14:creationId xmlns:p14="http://schemas.microsoft.com/office/powerpoint/2010/main" val="6388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ynchronization" id="{73E6C3EE-38BA-6A4A-A81D-6B84F2E8A9FA}" vid="{065FA9A9-F423-8142-B743-7B0AC94C39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cpen331</Template>
  <TotalTime>62249</TotalTime>
  <Words>2099</Words>
  <Application>Microsoft Macintosh PowerPoint</Application>
  <PresentationFormat>Widescreen</PresentationFormat>
  <Paragraphs>557</Paragraphs>
  <Slides>43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American Typewriter</vt:lpstr>
      <vt:lpstr>Arial</vt:lpstr>
      <vt:lpstr>Calibri</vt:lpstr>
      <vt:lpstr>Calibri Light</vt:lpstr>
      <vt:lpstr>Century Schoolbook</vt:lpstr>
      <vt:lpstr>Helvetica</vt:lpstr>
      <vt:lpstr>Helvetica Neue</vt:lpstr>
      <vt:lpstr>NimbusRomNo9L</vt:lpstr>
      <vt:lpstr>Tahoma</vt:lpstr>
      <vt:lpstr>Wingdings</vt:lpstr>
      <vt:lpstr>Office Theme</vt:lpstr>
      <vt:lpstr>Advanced Scheduling:   How attempts to make schedulers better made them even more complicated </vt:lpstr>
      <vt:lpstr>Outline</vt:lpstr>
      <vt:lpstr>PowerPoint Presentation</vt:lpstr>
      <vt:lpstr>Contention for shared resources</vt:lpstr>
      <vt:lpstr>Contention for shared resources</vt:lpstr>
      <vt:lpstr>How much slowdown in co-scheduled runs? </vt:lpstr>
      <vt:lpstr>How to schedule threads to minimize contention (interference)?</vt:lpstr>
      <vt:lpstr>Problem statement and assumptions</vt:lpstr>
      <vt:lpstr>Here is what first attempts were like…</vt:lpstr>
      <vt:lpstr>Our approach</vt:lpstr>
      <vt:lpstr>PowerPoint Presentation</vt:lpstr>
      <vt:lpstr>Surprise: Cache contention not dominant!</vt:lpstr>
      <vt:lpstr>Contention for memory channels is key!</vt:lpstr>
      <vt:lpstr>Our (simplified!) approach</vt:lpstr>
      <vt:lpstr>Our (simplified!) approach</vt:lpstr>
      <vt:lpstr>Performance results</vt:lpstr>
      <vt:lpstr>PowerPoint Presentation</vt:lpstr>
      <vt:lpstr>PowerPoint Presentation</vt:lpstr>
      <vt:lpstr>PowerPoint Presentation</vt:lpstr>
      <vt:lpstr>PowerPoint Presentation</vt:lpstr>
      <vt:lpstr>Remote latency has a measurable effect</vt:lpstr>
      <vt:lpstr>But congestion can be really devastating!</vt:lpstr>
      <vt:lpstr>Carrefour: our algorithm</vt:lpstr>
      <vt:lpstr>Carrefour: Performance Results</vt:lpstr>
      <vt:lpstr>PowerPoint Presentation</vt:lpstr>
      <vt:lpstr>A Decade of Wasted Cores </vt:lpstr>
      <vt:lpstr>PowerPoint Presentation</vt:lpstr>
      <vt:lpstr>But first, an overview of the Linux Completely Fair Scheduler</vt:lpstr>
      <vt:lpstr>The COMPLETELY FAIR SCHEDULER (CFS): Concept</vt:lpstr>
      <vt:lpstr>CFS: in practice</vt:lpstr>
      <vt:lpstr>CFS In Practice : Hierarchical load balancing</vt:lpstr>
      <vt:lpstr>CFS In Practice : Hierarchical load balancing</vt:lpstr>
      <vt:lpstr>CFS IN PRACTICE: MORE HEURISTICS </vt:lpstr>
      <vt:lpstr>CFS IN PRACTICE: MORE HEURISTICS </vt:lpstr>
      <vt:lpstr>CFS IN PRACTICE: MORE HEURISTICS </vt:lpstr>
      <vt:lpstr>Bug 1/4: Group imbalance</vt:lpstr>
      <vt:lpstr>Bug 1/4: Group imbalance</vt:lpstr>
      <vt:lpstr>BUG 1/4: GROUP IMBALANCE</vt:lpstr>
      <vt:lpstr>Linux wastes cores while threads are waiting</vt:lpstr>
      <vt:lpstr>Other examples of wasted cores</vt:lpstr>
      <vt:lpstr>A Parallel Scientific Workload Runs 137 Times Slower!</vt:lpstr>
      <vt:lpstr>A Widely Used Commercial Database Takes a 25% Performance Hit</vt:lpstr>
      <vt:lpstr>Summary: Open Research Problems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Management and a New Life of a Process</dc:title>
  <dc:creator>Microsoft Office User</dc:creator>
  <cp:lastModifiedBy>Alexandra Fedorova</cp:lastModifiedBy>
  <cp:revision>125</cp:revision>
  <dcterms:created xsi:type="dcterms:W3CDTF">2016-02-24T00:43:57Z</dcterms:created>
  <dcterms:modified xsi:type="dcterms:W3CDTF">2021-10-25T17:13:30Z</dcterms:modified>
</cp:coreProperties>
</file>