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27" r:id="rId3"/>
    <p:sldId id="283" r:id="rId4"/>
    <p:sldId id="328" r:id="rId5"/>
    <p:sldId id="329" r:id="rId6"/>
    <p:sldId id="330" r:id="rId7"/>
    <p:sldId id="331" r:id="rId8"/>
    <p:sldId id="332" r:id="rId9"/>
    <p:sldId id="333" r:id="rId10"/>
    <p:sldId id="326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1F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5"/>
    <p:restoredTop sz="86169"/>
  </p:normalViewPr>
  <p:slideViewPr>
    <p:cSldViewPr snapToGrid="0" snapToObjects="1">
      <p:cViewPr varScale="1">
        <p:scale>
          <a:sx n="82" d="100"/>
          <a:sy n="82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sha/Documents/UBC-home/Misc-Work/WiredTiger/NVRAM-CACHE/performance-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02301635372502E-2"/>
          <c:y val="3.1453858003892568E-2"/>
          <c:w val="0.88442407199100115"/>
          <c:h val="0.5970276783863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'design section figures'!$C$10</c:f>
              <c:strCache>
                <c:ptCount val="1"/>
                <c:pt idx="0">
                  <c:v>alloc-read-write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'design section figures'!$A$11:$A$43</c:f>
              <c:strCache>
                <c:ptCount val="33"/>
                <c:pt idx="0">
                  <c:v>chkpt-schm-r.INS</c:v>
                </c:pt>
                <c:pt idx="1">
                  <c:v>chkpt-schm-r.READ</c:v>
                </c:pt>
                <c:pt idx="2">
                  <c:v>chkpt-schm-r.UPD</c:v>
                </c:pt>
                <c:pt idx="3">
                  <c:v>chkpt-str.UPD</c:v>
                </c:pt>
                <c:pt idx="4">
                  <c:v>chkpt-str-sch.INS</c:v>
                </c:pt>
                <c:pt idx="5">
                  <c:v>chkpt-str-sch.read</c:v>
                </c:pt>
                <c:pt idx="6">
                  <c:v>chkpt-str-sch.upd</c:v>
                </c:pt>
                <c:pt idx="7">
                  <c:v>evict-bt.READ</c:v>
                </c:pt>
                <c:pt idx="8">
                  <c:v>evict-bt1.READ</c:v>
                </c:pt>
                <c:pt idx="9">
                  <c:v>evict-bt-rdonly.READ</c:v>
                </c:pt>
                <c:pt idx="10">
                  <c:v>evict-bt-str.READ</c:v>
                </c:pt>
                <c:pt idx="11">
                  <c:v>evict-bt-str-m.READ</c:v>
                </c:pt>
                <c:pt idx="12">
                  <c:v>evict-bt-str-m.UPD</c:v>
                </c:pt>
                <c:pt idx="13">
                  <c:v>evict-fair.INS</c:v>
                </c:pt>
                <c:pt idx="14">
                  <c:v>insert-rmw.INS</c:v>
                </c:pt>
                <c:pt idx="15">
                  <c:v>large-lsm.READ</c:v>
                </c:pt>
                <c:pt idx="16">
                  <c:v>medium-btree.READ</c:v>
                </c:pt>
                <c:pt idx="17">
                  <c:v>mm-btree-log.READ</c:v>
                </c:pt>
                <c:pt idx="18">
                  <c:v>mm-lsm.READ</c:v>
                </c:pt>
                <c:pt idx="19">
                  <c:v>mm-lsm.UPD</c:v>
                </c:pt>
                <c:pt idx="20">
                  <c:v>mm-lsm-nopfx.READ</c:v>
                </c:pt>
                <c:pt idx="21">
                  <c:v>mod-lr-btree.MOD</c:v>
                </c:pt>
                <c:pt idx="22">
                  <c:v>multi-bt-zipfian.READ</c:v>
                </c:pt>
                <c:pt idx="23">
                  <c:v>overflow-130k.READ</c:v>
                </c:pt>
                <c:pt idx="24">
                  <c:v>overflow-130k.UPD</c:v>
                </c:pt>
                <c:pt idx="25">
                  <c:v>upd-chkpt-bt.INS</c:v>
                </c:pt>
                <c:pt idx="26">
                  <c:v>upd-chkpt-bt.READ</c:v>
                </c:pt>
                <c:pt idx="27">
                  <c:v>upd-chkpt-bt.UPD</c:v>
                </c:pt>
                <c:pt idx="28">
                  <c:v>upd-delta1.UPD</c:v>
                </c:pt>
                <c:pt idx="29">
                  <c:v>upd-delta2.UPD</c:v>
                </c:pt>
                <c:pt idx="30">
                  <c:v>upd-delta3.UPD</c:v>
                </c:pt>
                <c:pt idx="31">
                  <c:v>update-grow.UPD</c:v>
                </c:pt>
                <c:pt idx="32">
                  <c:v>update-shrink.UPD</c:v>
                </c:pt>
              </c:strCache>
            </c:strRef>
          </c:cat>
          <c:val>
            <c:numRef>
              <c:f>'design section figures'!$C$11:$C$43</c:f>
              <c:numCache>
                <c:formatCode>0%</c:formatCode>
                <c:ptCount val="33"/>
                <c:pt idx="0">
                  <c:v>0.52014857908369982</c:v>
                </c:pt>
                <c:pt idx="1">
                  <c:v>0.49581137253454738</c:v>
                </c:pt>
                <c:pt idx="2">
                  <c:v>0.49738345619384627</c:v>
                </c:pt>
                <c:pt idx="3">
                  <c:v>0.42515880826697683</c:v>
                </c:pt>
                <c:pt idx="4">
                  <c:v>0.27686474662777982</c:v>
                </c:pt>
                <c:pt idx="5">
                  <c:v>0.28360038601646653</c:v>
                </c:pt>
                <c:pt idx="6">
                  <c:v>0.26827782493633595</c:v>
                </c:pt>
                <c:pt idx="7">
                  <c:v>0.34254471910547274</c:v>
                </c:pt>
                <c:pt idx="8">
                  <c:v>0.29060518886062625</c:v>
                </c:pt>
                <c:pt idx="9">
                  <c:v>0.29934174232188843</c:v>
                </c:pt>
                <c:pt idx="10">
                  <c:v>0.31718085647800554</c:v>
                </c:pt>
                <c:pt idx="11">
                  <c:v>0.91301854502598656</c:v>
                </c:pt>
                <c:pt idx="12">
                  <c:v>0.91302188225306835</c:v>
                </c:pt>
                <c:pt idx="13">
                  <c:v>0.21848793485041901</c:v>
                </c:pt>
                <c:pt idx="14">
                  <c:v>3.1826609782002122E-2</c:v>
                </c:pt>
                <c:pt idx="15">
                  <c:v>3.1297217265859309E-2</c:v>
                </c:pt>
                <c:pt idx="16">
                  <c:v>0.36446769069621604</c:v>
                </c:pt>
                <c:pt idx="17">
                  <c:v>4.2585900066618693E-2</c:v>
                </c:pt>
                <c:pt idx="18">
                  <c:v>4.3523726569919936E-2</c:v>
                </c:pt>
                <c:pt idx="19">
                  <c:v>3.4864053589693876E-2</c:v>
                </c:pt>
                <c:pt idx="20">
                  <c:v>4.6490896728866055E-2</c:v>
                </c:pt>
                <c:pt idx="21">
                  <c:v>0.31821968206955598</c:v>
                </c:pt>
                <c:pt idx="22">
                  <c:v>0.21811815817112004</c:v>
                </c:pt>
                <c:pt idx="23">
                  <c:v>0.16402081977878985</c:v>
                </c:pt>
                <c:pt idx="24">
                  <c:v>0.16502756668156757</c:v>
                </c:pt>
                <c:pt idx="25">
                  <c:v>0.25576297590602404</c:v>
                </c:pt>
                <c:pt idx="26">
                  <c:v>0.51459249893303449</c:v>
                </c:pt>
                <c:pt idx="27">
                  <c:v>0.50377920787802877</c:v>
                </c:pt>
                <c:pt idx="28">
                  <c:v>0.79004355655426095</c:v>
                </c:pt>
                <c:pt idx="29">
                  <c:v>0.79969345585549456</c:v>
                </c:pt>
                <c:pt idx="30">
                  <c:v>0.79911582804066583</c:v>
                </c:pt>
                <c:pt idx="31">
                  <c:v>0.78263201355251177</c:v>
                </c:pt>
                <c:pt idx="32">
                  <c:v>0.82658643326039383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E-8A4D-85D1-DB704EF8D646}"/>
            </c:ext>
          </c:extLst>
        </c:ser>
        <c:ser>
          <c:idx val="2"/>
          <c:order val="1"/>
          <c:tx>
            <c:strRef>
              <c:f>'design section figures'!$E$10</c:f>
              <c:strCache>
                <c:ptCount val="1"/>
                <c:pt idx="0">
                  <c:v>OBP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'design section figures'!$A$11:$A$43</c:f>
              <c:strCache>
                <c:ptCount val="33"/>
                <c:pt idx="0">
                  <c:v>chkpt-schm-r.INS</c:v>
                </c:pt>
                <c:pt idx="1">
                  <c:v>chkpt-schm-r.READ</c:v>
                </c:pt>
                <c:pt idx="2">
                  <c:v>chkpt-schm-r.UPD</c:v>
                </c:pt>
                <c:pt idx="3">
                  <c:v>chkpt-str.UPD</c:v>
                </c:pt>
                <c:pt idx="4">
                  <c:v>chkpt-str-sch.INS</c:v>
                </c:pt>
                <c:pt idx="5">
                  <c:v>chkpt-str-sch.read</c:v>
                </c:pt>
                <c:pt idx="6">
                  <c:v>chkpt-str-sch.upd</c:v>
                </c:pt>
                <c:pt idx="7">
                  <c:v>evict-bt.READ</c:v>
                </c:pt>
                <c:pt idx="8">
                  <c:v>evict-bt1.READ</c:v>
                </c:pt>
                <c:pt idx="9">
                  <c:v>evict-bt-rdonly.READ</c:v>
                </c:pt>
                <c:pt idx="10">
                  <c:v>evict-bt-str.READ</c:v>
                </c:pt>
                <c:pt idx="11">
                  <c:v>evict-bt-str-m.READ</c:v>
                </c:pt>
                <c:pt idx="12">
                  <c:v>evict-bt-str-m.UPD</c:v>
                </c:pt>
                <c:pt idx="13">
                  <c:v>evict-fair.INS</c:v>
                </c:pt>
                <c:pt idx="14">
                  <c:v>insert-rmw.INS</c:v>
                </c:pt>
                <c:pt idx="15">
                  <c:v>large-lsm.READ</c:v>
                </c:pt>
                <c:pt idx="16">
                  <c:v>medium-btree.READ</c:v>
                </c:pt>
                <c:pt idx="17">
                  <c:v>mm-btree-log.READ</c:v>
                </c:pt>
                <c:pt idx="18">
                  <c:v>mm-lsm.READ</c:v>
                </c:pt>
                <c:pt idx="19">
                  <c:v>mm-lsm.UPD</c:v>
                </c:pt>
                <c:pt idx="20">
                  <c:v>mm-lsm-nopfx.READ</c:v>
                </c:pt>
                <c:pt idx="21">
                  <c:v>mod-lr-btree.MOD</c:v>
                </c:pt>
                <c:pt idx="22">
                  <c:v>multi-bt-zipfian.READ</c:v>
                </c:pt>
                <c:pt idx="23">
                  <c:v>overflow-130k.READ</c:v>
                </c:pt>
                <c:pt idx="24">
                  <c:v>overflow-130k.UPD</c:v>
                </c:pt>
                <c:pt idx="25">
                  <c:v>upd-chkpt-bt.INS</c:v>
                </c:pt>
                <c:pt idx="26">
                  <c:v>upd-chkpt-bt.READ</c:v>
                </c:pt>
                <c:pt idx="27">
                  <c:v>upd-chkpt-bt.UPD</c:v>
                </c:pt>
                <c:pt idx="28">
                  <c:v>upd-delta1.UPD</c:v>
                </c:pt>
                <c:pt idx="29">
                  <c:v>upd-delta2.UPD</c:v>
                </c:pt>
                <c:pt idx="30">
                  <c:v>upd-delta3.UPD</c:v>
                </c:pt>
                <c:pt idx="31">
                  <c:v>update-grow.UPD</c:v>
                </c:pt>
                <c:pt idx="32">
                  <c:v>update-shrink.UPD</c:v>
                </c:pt>
              </c:strCache>
            </c:strRef>
          </c:cat>
          <c:val>
            <c:numRef>
              <c:f>'design section figures'!$E$11:$E$43</c:f>
              <c:numCache>
                <c:formatCode>0%</c:formatCode>
                <c:ptCount val="33"/>
                <c:pt idx="0">
                  <c:v>5.3637423942217162E-2</c:v>
                </c:pt>
                <c:pt idx="1">
                  <c:v>5.1665889441706449E-2</c:v>
                </c:pt>
                <c:pt idx="2">
                  <c:v>1.1993058796344542E-2</c:v>
                </c:pt>
                <c:pt idx="3">
                  <c:v>9.1096163387475906E-4</c:v>
                </c:pt>
                <c:pt idx="4">
                  <c:v>-5.9788552679547935E-4</c:v>
                </c:pt>
                <c:pt idx="5">
                  <c:v>1.2884603681066935E-2</c:v>
                </c:pt>
                <c:pt idx="6">
                  <c:v>2.8301792580016978E-2</c:v>
                </c:pt>
                <c:pt idx="7">
                  <c:v>-2.9891764523730037E-3</c:v>
                </c:pt>
                <c:pt idx="8">
                  <c:v>-3.1653612605925016E-2</c:v>
                </c:pt>
                <c:pt idx="9">
                  <c:v>-2.4915740102714846E-2</c:v>
                </c:pt>
                <c:pt idx="10">
                  <c:v>-2.0424822604263142E-2</c:v>
                </c:pt>
                <c:pt idx="11">
                  <c:v>1.7079756706598451E-2</c:v>
                </c:pt>
                <c:pt idx="12">
                  <c:v>1.7068699256743942E-2</c:v>
                </c:pt>
                <c:pt idx="13">
                  <c:v>4.4148047450937589E-3</c:v>
                </c:pt>
                <c:pt idx="14">
                  <c:v>1.9187001905584828E-2</c:v>
                </c:pt>
                <c:pt idx="15">
                  <c:v>1.1647241942219354E-2</c:v>
                </c:pt>
                <c:pt idx="16">
                  <c:v>-2.0854683689853524E-2</c:v>
                </c:pt>
                <c:pt idx="17">
                  <c:v>1.5507703871227E-2</c:v>
                </c:pt>
                <c:pt idx="18">
                  <c:v>3.7694809828208116E-2</c:v>
                </c:pt>
                <c:pt idx="19">
                  <c:v>5.690896571088574E-3</c:v>
                </c:pt>
                <c:pt idx="20">
                  <c:v>2.3098134018282087E-2</c:v>
                </c:pt>
                <c:pt idx="21">
                  <c:v>1.1788180202351716E-2</c:v>
                </c:pt>
                <c:pt idx="22">
                  <c:v>-1.3714320949426179E-2</c:v>
                </c:pt>
                <c:pt idx="23">
                  <c:v>6.8314899154196486E-3</c:v>
                </c:pt>
                <c:pt idx="24">
                  <c:v>-3.1291908806437194E-3</c:v>
                </c:pt>
                <c:pt idx="25">
                  <c:v>-3.3219380358325432E-2</c:v>
                </c:pt>
                <c:pt idx="26">
                  <c:v>3.4547738693467339E-3</c:v>
                </c:pt>
                <c:pt idx="27">
                  <c:v>-2.4902041055032458E-2</c:v>
                </c:pt>
                <c:pt idx="28">
                  <c:v>-1.2682191063980422E-2</c:v>
                </c:pt>
                <c:pt idx="29">
                  <c:v>-8.5946956403406362E-5</c:v>
                </c:pt>
                <c:pt idx="30">
                  <c:v>-2.7327575112981735E-2</c:v>
                </c:pt>
                <c:pt idx="31">
                  <c:v>9.8153555406107137E-3</c:v>
                </c:pt>
                <c:pt idx="32">
                  <c:v>-3.7350033954576321E-3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E-8A4D-85D1-DB704EF8D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0508240"/>
        <c:axId val="1100510560"/>
      </c:barChart>
      <c:catAx>
        <c:axId val="11005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510560"/>
        <c:crosses val="autoZero"/>
        <c:auto val="1"/>
        <c:lblAlgn val="ctr"/>
        <c:lblOffset val="100"/>
        <c:noMultiLvlLbl val="0"/>
      </c:catAx>
      <c:valAx>
        <c:axId val="110051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Cache overhead</a:t>
                </a:r>
              </a:p>
            </c:rich>
          </c:tx>
          <c:layout>
            <c:manualLayout>
              <c:xMode val="edge"/>
              <c:yMode val="edge"/>
              <c:x val="8.7358310980358207E-4"/>
              <c:y val="4.70599106087635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50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7016500822012636"/>
          <c:y val="0"/>
          <c:w val="0.29043912780133252"/>
          <c:h val="0.17164637554155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"/>
          <a:ea typeface=""/>
          <a:cs typeface="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"/>
          <a:ea typeface=""/>
          <a:cs typeface="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"/>
          <a:ea typeface=""/>
          <a:cs typeface="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"/>
          <a:cs typeface="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"/>
          <a:ea typeface=""/>
          <a:cs typeface="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82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Writes Hurt: Lessons in Cache Design for Optane NVRAM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87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Alexandra Fedorova, </a:t>
            </a:r>
            <a:r>
              <a:rPr lang="en-CA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Helvetica" pitchFamily="2" charset="0"/>
              </a:rPr>
              <a:t>Keith A. Smith, Keith Bostic, Susan </a:t>
            </a:r>
            <a:r>
              <a:rPr lang="en-CA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Helvetica" pitchFamily="2" charset="0"/>
              </a:rPr>
              <a:t>LoVerso</a:t>
            </a:r>
            <a:r>
              <a:rPr lang="en-CA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Helvetica" pitchFamily="2" charset="0"/>
              </a:rPr>
              <a:t>, Michael Cahill and Alex </a:t>
            </a:r>
            <a:r>
              <a:rPr lang="en-CA" b="0" i="0" u="none" strike="noStrike" dirty="0" err="1">
                <a:solidFill>
                  <a:schemeClr val="bg2">
                    <a:lumMod val="25000"/>
                  </a:schemeClr>
                </a:solidFill>
                <a:effectLst/>
                <a:latin typeface="Helvetica" pitchFamily="2" charset="0"/>
              </a:rPr>
              <a:t>Gorrod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5F906A-B89B-077E-D148-BC97D4D5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315258"/>
            <a:ext cx="3276600" cy="13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4B5106-A151-06C5-B0AA-BA09C86C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216842"/>
            <a:ext cx="4140200" cy="16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D88DE-3B81-6104-90CA-407A185A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predictable than Memory Mode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8C9AC0-0A44-18FD-3951-FCA8F8DD2DFF}"/>
              </a:ext>
            </a:extLst>
          </p:cNvPr>
          <p:cNvGrpSpPr/>
          <p:nvPr/>
        </p:nvGrpSpPr>
        <p:grpSpPr>
          <a:xfrm>
            <a:off x="578601" y="1485406"/>
            <a:ext cx="5004018" cy="3060700"/>
            <a:chOff x="749082" y="1898650"/>
            <a:chExt cx="5004018" cy="3060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89BC54-5230-884E-3BA4-AEC6BD9A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98650"/>
              <a:ext cx="4914900" cy="3060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8889EB-43FC-7F1F-7676-DC89E2283862}"/>
                </a:ext>
              </a:extLst>
            </p:cNvPr>
            <p:cNvSpPr txBox="1"/>
            <p:nvPr/>
          </p:nvSpPr>
          <p:spPr>
            <a:xfrm>
              <a:off x="749082" y="2092163"/>
              <a:ext cx="2541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64 GB NVRAM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1188A0-DA03-23EF-02DC-986B5E0BCB48}"/>
              </a:ext>
            </a:extLst>
          </p:cNvPr>
          <p:cNvGrpSpPr/>
          <p:nvPr/>
        </p:nvGrpSpPr>
        <p:grpSpPr>
          <a:xfrm>
            <a:off x="6133349" y="1619292"/>
            <a:ext cx="4948372" cy="3035300"/>
            <a:chOff x="6303830" y="1924050"/>
            <a:chExt cx="4948372" cy="3035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391D40-8219-FBBD-CFFA-5408E666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902" y="1924050"/>
              <a:ext cx="4813300" cy="30353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0ADD2B-D925-761C-4D4A-BC1281DC2DF6}"/>
                </a:ext>
              </a:extLst>
            </p:cNvPr>
            <p:cNvSpPr txBox="1"/>
            <p:nvPr/>
          </p:nvSpPr>
          <p:spPr>
            <a:xfrm>
              <a:off x="6303830" y="2030171"/>
              <a:ext cx="2541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252 GB NVRAM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BADD8B-D4B9-B5FC-4E8F-CF8CE495B8B0}"/>
              </a:ext>
            </a:extLst>
          </p:cNvPr>
          <p:cNvSpPr txBox="1"/>
          <p:nvPr/>
        </p:nvSpPr>
        <p:spPr>
          <a:xfrm>
            <a:off x="838200" y="4974956"/>
            <a:ext cx="692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YCSB over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WiredTiger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– the MongoDB storage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Higher numbers are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MM = Intel Memory Mode (NVRAM is an extension of DRAM)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OpenCAS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= a cache for file systems in Linux kernel</a:t>
            </a:r>
          </a:p>
        </p:txBody>
      </p:sp>
    </p:spTree>
    <p:extLst>
      <p:ext uri="{BB962C8B-B14F-4D97-AF65-F5344CB8AC3E}">
        <p14:creationId xmlns:p14="http://schemas.microsoft.com/office/powerpoint/2010/main" val="85771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FF70-F084-9BDD-303A-A8F70AA0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5CD5F-352A-AEF5-7BD5-140844E9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Writes hurt reads on Optane NVRAM</a:t>
            </a:r>
          </a:p>
          <a:p>
            <a:r>
              <a:rPr lang="en-US" dirty="0"/>
              <a:t>Cache admission policy must ration writes</a:t>
            </a:r>
          </a:p>
          <a:p>
            <a:r>
              <a:rPr lang="en-US" dirty="0"/>
              <a:t>Overhead Bypass threshold implements write rationing</a:t>
            </a:r>
          </a:p>
          <a:p>
            <a:r>
              <a:rPr lang="en-US" dirty="0"/>
              <a:t>Useful for any memory technology, where writes significantly hurt reads</a:t>
            </a:r>
          </a:p>
        </p:txBody>
      </p:sp>
    </p:spTree>
    <p:extLst>
      <p:ext uri="{BB962C8B-B14F-4D97-AF65-F5344CB8AC3E}">
        <p14:creationId xmlns:p14="http://schemas.microsoft.com/office/powerpoint/2010/main" val="267957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4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cache that lives in Optane NVRAM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29CEE-60BA-B1DC-4756-803925D7FDF0}"/>
              </a:ext>
            </a:extLst>
          </p:cNvPr>
          <p:cNvSpPr txBox="1"/>
          <p:nvPr/>
        </p:nvSpPr>
        <p:spPr>
          <a:xfrm>
            <a:off x="7797800" y="6192173"/>
            <a:ext cx="39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*Non-volatile memory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E1549F9-E24C-7379-73E2-26F20FD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3429000"/>
            <a:ext cx="5791200" cy="143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Just another cache?</a:t>
            </a:r>
          </a:p>
          <a:p>
            <a:pPr marL="0" indent="0" algn="ctr">
              <a:buNone/>
            </a:pPr>
            <a:r>
              <a:rPr lang="en-US" sz="2400" dirty="0"/>
              <a:t>Throwing spanner in the works</a:t>
            </a:r>
          </a:p>
          <a:p>
            <a:pPr marL="0" indent="0" algn="ctr">
              <a:buNone/>
            </a:pPr>
            <a:r>
              <a:rPr lang="en-US" sz="2400" dirty="0"/>
              <a:t>NVRAM revolts…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92151B-4A54-F3F8-ACEA-7BFCE44E88C4}"/>
              </a:ext>
            </a:extLst>
          </p:cNvPr>
          <p:cNvSpPr txBox="1">
            <a:spLocks/>
          </p:cNvSpPr>
          <p:nvPr/>
        </p:nvSpPr>
        <p:spPr>
          <a:xfrm>
            <a:off x="6531003" y="4894563"/>
            <a:ext cx="5003800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"/>
                <a:ea typeface=""/>
                <a:cs typeface="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"/>
                <a:ea typeface=""/>
                <a:cs typeface="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"/>
                <a:ea typeface=""/>
                <a:cs typeface="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"/>
                <a:ea typeface=""/>
                <a:cs typeface="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"/>
                <a:ea typeface="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800" i="1" dirty="0">
                <a:solidFill>
                  <a:srgbClr val="0070C0"/>
                </a:solidFill>
              </a:rPr>
              <a:t>-- Famous Japanese Haiku, unknown author</a:t>
            </a:r>
          </a:p>
          <a:p>
            <a:pPr marL="0" indent="0" algn="ctr">
              <a:buFont typeface="Arial"/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Wrench Spanner Png Image  PNG Image">
            <a:extLst>
              <a:ext uri="{FF2B5EF4-FFF2-40B4-BE49-F238E27FC236}">
                <a16:creationId xmlns:a16="http://schemas.microsoft.com/office/drawing/2014/main" id="{306EE3C0-CBA0-FD3C-40C5-B92150E6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1065"/>
            <a:ext cx="2320899" cy="10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08FB2-143E-BA0B-4AFC-7732F448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302">
            <a:off x="630432" y="2442694"/>
            <a:ext cx="4753423" cy="23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write throughput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75BFAF-4A92-869F-6B04-7F0F34B3E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952" y="1380792"/>
            <a:ext cx="7620000" cy="43849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3531D-3780-7E17-D6D7-BF4438D49FE6}"/>
              </a:ext>
            </a:extLst>
          </p:cNvPr>
          <p:cNvSpPr txBox="1"/>
          <p:nvPr/>
        </p:nvSpPr>
        <p:spPr>
          <a:xfrm>
            <a:off x="1041400" y="5684194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Well known phenomenon: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569D9-234A-313D-DF31-D54397C9A840}"/>
              </a:ext>
            </a:extLst>
          </p:cNvPr>
          <p:cNvSpPr txBox="1"/>
          <p:nvPr/>
        </p:nvSpPr>
        <p:spPr>
          <a:xfrm>
            <a:off x="1041400" y="6088460"/>
            <a:ext cx="103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ea typeface="Helvetica" charset="0"/>
                <a:cs typeface="Helvetica" charset="0"/>
              </a:rPr>
              <a:t>Yang et al. </a:t>
            </a:r>
            <a:r>
              <a:rPr lang="en-CA" sz="1800" dirty="0">
                <a:effectLst/>
                <a:latin typeface="Helvetica" pitchFamily="2" charset="0"/>
              </a:rPr>
              <a:t>An Empirical Guide to the Behavior and Use of Scalable Persistent Memory, FAST’20</a:t>
            </a:r>
            <a:endParaRPr lang="en-CA" dirty="0">
              <a:latin typeface="Helvetica" pitchFamily="2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E554D6F-BD27-D507-EB2F-6B53F4952BD1}"/>
              </a:ext>
            </a:extLst>
          </p:cNvPr>
          <p:cNvSpPr/>
          <p:nvPr/>
        </p:nvSpPr>
        <p:spPr>
          <a:xfrm rot="8124566">
            <a:off x="8114711" y="3992784"/>
            <a:ext cx="941492" cy="2137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4179D-041C-67EE-FDE2-4B2BFB263D05}"/>
              </a:ext>
            </a:extLst>
          </p:cNvPr>
          <p:cNvSpPr txBox="1"/>
          <p:nvPr/>
        </p:nvSpPr>
        <p:spPr>
          <a:xfrm>
            <a:off x="8931655" y="3228693"/>
            <a:ext cx="106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Optane NVRAM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A9C7B-A6DA-2D73-4AE3-4A058BD02167}"/>
              </a:ext>
            </a:extLst>
          </p:cNvPr>
          <p:cNvSpPr txBox="1"/>
          <p:nvPr/>
        </p:nvSpPr>
        <p:spPr>
          <a:xfrm>
            <a:off x="8861805" y="1958382"/>
            <a:ext cx="106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Optane SSD</a:t>
            </a:r>
          </a:p>
        </p:txBody>
      </p:sp>
    </p:spTree>
    <p:extLst>
      <p:ext uri="{BB962C8B-B14F-4D97-AF65-F5344CB8AC3E}">
        <p14:creationId xmlns:p14="http://schemas.microsoft.com/office/powerpoint/2010/main" val="99268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6488-08E0-8930-2B17-7978B067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Writes hurt reads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274B6-6944-4DC6-5D8D-5697BEF9D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658" y="1485406"/>
            <a:ext cx="7150100" cy="41356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1D64-CB79-94AE-7D7B-554550A449FE}"/>
              </a:ext>
            </a:extLst>
          </p:cNvPr>
          <p:cNvSpPr/>
          <p:nvPr/>
        </p:nvSpPr>
        <p:spPr>
          <a:xfrm>
            <a:off x="1949558" y="2067336"/>
            <a:ext cx="292100" cy="2971800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292100"/>
                      <a:gd name="connsiteY0" fmla="*/ 0 h 2971800"/>
                      <a:gd name="connsiteX1" fmla="*/ 292100 w 292100"/>
                      <a:gd name="connsiteY1" fmla="*/ 0 h 2971800"/>
                      <a:gd name="connsiteX2" fmla="*/ 292100 w 292100"/>
                      <a:gd name="connsiteY2" fmla="*/ 505206 h 2971800"/>
                      <a:gd name="connsiteX3" fmla="*/ 292100 w 292100"/>
                      <a:gd name="connsiteY3" fmla="*/ 1099566 h 2971800"/>
                      <a:gd name="connsiteX4" fmla="*/ 292100 w 292100"/>
                      <a:gd name="connsiteY4" fmla="*/ 1693926 h 2971800"/>
                      <a:gd name="connsiteX5" fmla="*/ 292100 w 292100"/>
                      <a:gd name="connsiteY5" fmla="*/ 2228850 h 2971800"/>
                      <a:gd name="connsiteX6" fmla="*/ 292100 w 292100"/>
                      <a:gd name="connsiteY6" fmla="*/ 2971800 h 2971800"/>
                      <a:gd name="connsiteX7" fmla="*/ 0 w 292100"/>
                      <a:gd name="connsiteY7" fmla="*/ 2971800 h 2971800"/>
                      <a:gd name="connsiteX8" fmla="*/ 0 w 292100"/>
                      <a:gd name="connsiteY8" fmla="*/ 2466594 h 2971800"/>
                      <a:gd name="connsiteX9" fmla="*/ 0 w 292100"/>
                      <a:gd name="connsiteY9" fmla="*/ 1872234 h 2971800"/>
                      <a:gd name="connsiteX10" fmla="*/ 0 w 292100"/>
                      <a:gd name="connsiteY10" fmla="*/ 1248156 h 2971800"/>
                      <a:gd name="connsiteX11" fmla="*/ 0 w 292100"/>
                      <a:gd name="connsiteY11" fmla="*/ 713232 h 2971800"/>
                      <a:gd name="connsiteX12" fmla="*/ 0 w 292100"/>
                      <a:gd name="connsiteY12" fmla="*/ 0 h 2971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2100" h="2971800" extrusionOk="0">
                        <a:moveTo>
                          <a:pt x="0" y="0"/>
                        </a:moveTo>
                        <a:cubicBezTo>
                          <a:pt x="144642" y="-17247"/>
                          <a:pt x="196791" y="6659"/>
                          <a:pt x="292100" y="0"/>
                        </a:cubicBezTo>
                        <a:cubicBezTo>
                          <a:pt x="300162" y="234993"/>
                          <a:pt x="289800" y="275194"/>
                          <a:pt x="292100" y="505206"/>
                        </a:cubicBezTo>
                        <a:cubicBezTo>
                          <a:pt x="294400" y="735218"/>
                          <a:pt x="291455" y="881968"/>
                          <a:pt x="292100" y="1099566"/>
                        </a:cubicBezTo>
                        <a:cubicBezTo>
                          <a:pt x="292745" y="1317164"/>
                          <a:pt x="221263" y="1550245"/>
                          <a:pt x="292100" y="1693926"/>
                        </a:cubicBezTo>
                        <a:cubicBezTo>
                          <a:pt x="362937" y="1837607"/>
                          <a:pt x="234285" y="2005182"/>
                          <a:pt x="292100" y="2228850"/>
                        </a:cubicBezTo>
                        <a:cubicBezTo>
                          <a:pt x="349915" y="2452518"/>
                          <a:pt x="250366" y="2684976"/>
                          <a:pt x="292100" y="2971800"/>
                        </a:cubicBezTo>
                        <a:cubicBezTo>
                          <a:pt x="222796" y="2978845"/>
                          <a:pt x="123226" y="2940139"/>
                          <a:pt x="0" y="2971800"/>
                        </a:cubicBezTo>
                        <a:cubicBezTo>
                          <a:pt x="-28283" y="2731911"/>
                          <a:pt x="18411" y="2599649"/>
                          <a:pt x="0" y="2466594"/>
                        </a:cubicBezTo>
                        <a:cubicBezTo>
                          <a:pt x="-18411" y="2333539"/>
                          <a:pt x="32918" y="2005356"/>
                          <a:pt x="0" y="1872234"/>
                        </a:cubicBezTo>
                        <a:cubicBezTo>
                          <a:pt x="-32918" y="1739112"/>
                          <a:pt x="14507" y="1553322"/>
                          <a:pt x="0" y="1248156"/>
                        </a:cubicBezTo>
                        <a:cubicBezTo>
                          <a:pt x="-14507" y="942990"/>
                          <a:pt x="49995" y="891476"/>
                          <a:pt x="0" y="713232"/>
                        </a:cubicBezTo>
                        <a:cubicBezTo>
                          <a:pt x="-49995" y="534988"/>
                          <a:pt x="30149" y="1951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3A1666D-F1B5-DC23-9C8C-F7EE71D0D6B3}"/>
              </a:ext>
            </a:extLst>
          </p:cNvPr>
          <p:cNvSpPr/>
          <p:nvPr/>
        </p:nvSpPr>
        <p:spPr>
          <a:xfrm rot="8124566">
            <a:off x="8047354" y="4193091"/>
            <a:ext cx="941492" cy="2137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26AC2-47CE-5058-D008-6172A30A6FDF}"/>
              </a:ext>
            </a:extLst>
          </p:cNvPr>
          <p:cNvSpPr txBox="1"/>
          <p:nvPr/>
        </p:nvSpPr>
        <p:spPr>
          <a:xfrm>
            <a:off x="8864298" y="3429000"/>
            <a:ext cx="106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Optane NVRAM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D7B49-6DB9-5C3F-D62D-D277FFE430AA}"/>
              </a:ext>
            </a:extLst>
          </p:cNvPr>
          <p:cNvSpPr txBox="1"/>
          <p:nvPr/>
        </p:nvSpPr>
        <p:spPr>
          <a:xfrm>
            <a:off x="8107827" y="2794213"/>
            <a:ext cx="106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DRAM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12833-2DE3-A5B2-86A9-B485DDD7E360}"/>
              </a:ext>
            </a:extLst>
          </p:cNvPr>
          <p:cNvSpPr txBox="1"/>
          <p:nvPr/>
        </p:nvSpPr>
        <p:spPr>
          <a:xfrm>
            <a:off x="8642800" y="5308239"/>
            <a:ext cx="16505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Concurrent writers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588C732-BF60-BFDB-5224-4519181DC967}"/>
              </a:ext>
            </a:extLst>
          </p:cNvPr>
          <p:cNvSpPr/>
          <p:nvPr/>
        </p:nvSpPr>
        <p:spPr>
          <a:xfrm rot="917758" flipH="1">
            <a:off x="7117741" y="5243922"/>
            <a:ext cx="1575701" cy="1723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06CF0-E91B-51F2-B66E-A00DCF5C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4302">
            <a:off x="3719288" y="3037475"/>
            <a:ext cx="4753423" cy="239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C20DD-9A5A-4FCE-6B58-73CC1484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must ration the writes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8F29EE-5651-2226-852F-4646904C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" y="3233334"/>
            <a:ext cx="1870605" cy="19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0329E93-18B0-34C0-1314-ECDA04D0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52" y="3322233"/>
            <a:ext cx="2192294" cy="21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36E23-B6BB-4C9A-28AF-907C839EBF3B}"/>
              </a:ext>
            </a:extLst>
          </p:cNvPr>
          <p:cNvSpPr txBox="1"/>
          <p:nvPr/>
        </p:nvSpPr>
        <p:spPr>
          <a:xfrm rot="1173119">
            <a:off x="4572145" y="5146031"/>
            <a:ext cx="220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NVRAM CACHE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CD56DC8-34E0-D20F-4155-8356D45F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6503" y="3370653"/>
            <a:ext cx="243744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91BF6-FA7A-D4AD-BA6C-6DE17BEA1455}"/>
              </a:ext>
            </a:extLst>
          </p:cNvPr>
          <p:cNvSpPr txBox="1"/>
          <p:nvPr/>
        </p:nvSpPr>
        <p:spPr>
          <a:xfrm>
            <a:off x="9384959" y="5330698"/>
            <a:ext cx="220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APPLICATION MEMORY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A103F0F-D106-3857-598B-C2559B07D8F3}"/>
              </a:ext>
            </a:extLst>
          </p:cNvPr>
          <p:cNvSpPr/>
          <p:nvPr/>
        </p:nvSpPr>
        <p:spPr>
          <a:xfrm>
            <a:off x="6498993" y="2737927"/>
            <a:ext cx="3543300" cy="584307"/>
          </a:xfrm>
          <a:custGeom>
            <a:avLst/>
            <a:gdLst>
              <a:gd name="connsiteX0" fmla="*/ 0 w 3543300"/>
              <a:gd name="connsiteY0" fmla="*/ 584307 h 584307"/>
              <a:gd name="connsiteX1" fmla="*/ 1752600 w 3543300"/>
              <a:gd name="connsiteY1" fmla="*/ 107 h 584307"/>
              <a:gd name="connsiteX2" fmla="*/ 3543300 w 3543300"/>
              <a:gd name="connsiteY2" fmla="*/ 546207 h 58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584307">
                <a:moveTo>
                  <a:pt x="0" y="584307"/>
                </a:moveTo>
                <a:cubicBezTo>
                  <a:pt x="581025" y="295382"/>
                  <a:pt x="1162050" y="6457"/>
                  <a:pt x="1752600" y="107"/>
                </a:cubicBezTo>
                <a:cubicBezTo>
                  <a:pt x="2343150" y="-6243"/>
                  <a:pt x="2943225" y="269982"/>
                  <a:pt x="3543300" y="546207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4A301-B595-6EC0-5AF3-275781275525}"/>
              </a:ext>
            </a:extLst>
          </p:cNvPr>
          <p:cNvSpPr txBox="1"/>
          <p:nvPr/>
        </p:nvSpPr>
        <p:spPr>
          <a:xfrm>
            <a:off x="7496239" y="2140654"/>
            <a:ext cx="15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LOOKUP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998A5-DACF-9821-63C5-B20151F816CA}"/>
              </a:ext>
            </a:extLst>
          </p:cNvPr>
          <p:cNvSpPr txBox="1"/>
          <p:nvPr/>
        </p:nvSpPr>
        <p:spPr>
          <a:xfrm>
            <a:off x="7518599" y="2786985"/>
            <a:ext cx="15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READ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2741621-E140-911A-D7B6-496531DFED3F}"/>
              </a:ext>
            </a:extLst>
          </p:cNvPr>
          <p:cNvSpPr/>
          <p:nvPr/>
        </p:nvSpPr>
        <p:spPr>
          <a:xfrm flipV="1">
            <a:off x="2656518" y="4502903"/>
            <a:ext cx="2192294" cy="295188"/>
          </a:xfrm>
          <a:custGeom>
            <a:avLst/>
            <a:gdLst>
              <a:gd name="connsiteX0" fmla="*/ 0 w 3543300"/>
              <a:gd name="connsiteY0" fmla="*/ 584307 h 584307"/>
              <a:gd name="connsiteX1" fmla="*/ 1752600 w 3543300"/>
              <a:gd name="connsiteY1" fmla="*/ 107 h 584307"/>
              <a:gd name="connsiteX2" fmla="*/ 3543300 w 3543300"/>
              <a:gd name="connsiteY2" fmla="*/ 546207 h 58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3300" h="584307">
                <a:moveTo>
                  <a:pt x="0" y="584307"/>
                </a:moveTo>
                <a:cubicBezTo>
                  <a:pt x="581025" y="295382"/>
                  <a:pt x="1162050" y="6457"/>
                  <a:pt x="1752600" y="107"/>
                </a:cubicBezTo>
                <a:cubicBezTo>
                  <a:pt x="2343150" y="-6243"/>
                  <a:pt x="2943225" y="269982"/>
                  <a:pt x="3543300" y="546207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08B71-67A6-91A6-3562-EA4AFD80F20B}"/>
              </a:ext>
            </a:extLst>
          </p:cNvPr>
          <p:cNvSpPr txBox="1"/>
          <p:nvPr/>
        </p:nvSpPr>
        <p:spPr>
          <a:xfrm>
            <a:off x="2938285" y="4788461"/>
            <a:ext cx="15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ADMIT NEW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4438B-DF32-7CF8-BDFA-81B6D2C24D01}"/>
              </a:ext>
            </a:extLst>
          </p:cNvPr>
          <p:cNvSpPr txBox="1"/>
          <p:nvPr/>
        </p:nvSpPr>
        <p:spPr>
          <a:xfrm>
            <a:off x="2978261" y="4318237"/>
            <a:ext cx="15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602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40D0-1D5F-FF40-73BE-305D6EBA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Bypass heuristic (OBP)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8AC86D-1389-4901-6082-D49C64A3EB02}"/>
              </a:ext>
            </a:extLst>
          </p:cNvPr>
          <p:cNvSpPr/>
          <p:nvPr/>
        </p:nvSpPr>
        <p:spPr>
          <a:xfrm>
            <a:off x="1782305" y="2084269"/>
            <a:ext cx="2014780" cy="111975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Helvetica" pitchFamily="2" charset="0"/>
              </a:rPr>
              <a:t>ADMIT DATA INTO CACHE?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96350E-1C0B-0FEB-C4DF-B5987AC8E11E}"/>
              </a:ext>
            </a:extLst>
          </p:cNvPr>
          <p:cNvSpPr/>
          <p:nvPr/>
        </p:nvSpPr>
        <p:spPr>
          <a:xfrm>
            <a:off x="4910379" y="2084268"/>
            <a:ext cx="2014780" cy="11197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OBP THRESHOLD EXCEEDED?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2ECFCB-D810-6D52-6B41-B2F587E99C3D}"/>
              </a:ext>
            </a:extLst>
          </p:cNvPr>
          <p:cNvCxnSpPr>
            <a:endCxn id="5" idx="1"/>
          </p:cNvCxnSpPr>
          <p:nvPr/>
        </p:nvCxnSpPr>
        <p:spPr>
          <a:xfrm>
            <a:off x="3797085" y="2644144"/>
            <a:ext cx="1113294" cy="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0CDDB5-C0D9-2E04-85DC-C37DFB4AC07C}"/>
              </a:ext>
            </a:extLst>
          </p:cNvPr>
          <p:cNvSpPr/>
          <p:nvPr/>
        </p:nvSpPr>
        <p:spPr>
          <a:xfrm>
            <a:off x="8127569" y="1485406"/>
            <a:ext cx="1246322" cy="5184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Helvetica" pitchFamily="2" charset="0"/>
              </a:rPr>
              <a:t>ADMIT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8340AC-11AC-42B1-DAD0-67F328E381C1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6925159" y="2644145"/>
            <a:ext cx="1113294" cy="4308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0DCBFF-ED45-08C5-ACEE-33320DAA7A6E}"/>
              </a:ext>
            </a:extLst>
          </p:cNvPr>
          <p:cNvSpPr txBox="1"/>
          <p:nvPr/>
        </p:nvSpPr>
        <p:spPr>
          <a:xfrm>
            <a:off x="6905141" y="1768163"/>
            <a:ext cx="83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BA8B6F-6737-C796-7505-64BC02D574C0}"/>
              </a:ext>
            </a:extLst>
          </p:cNvPr>
          <p:cNvSpPr/>
          <p:nvPr/>
        </p:nvSpPr>
        <p:spPr>
          <a:xfrm>
            <a:off x="8038453" y="2729187"/>
            <a:ext cx="1644112" cy="691537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DO NOT ADMIT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74544C-BF0F-AE5E-6B40-F43828074C5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925159" y="1770146"/>
            <a:ext cx="1202410" cy="87399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0D83C6-9AA0-145F-B6D0-4E952C79E752}"/>
              </a:ext>
            </a:extLst>
          </p:cNvPr>
          <p:cNvSpPr txBox="1"/>
          <p:nvPr/>
        </p:nvSpPr>
        <p:spPr>
          <a:xfrm>
            <a:off x="6930323" y="2928885"/>
            <a:ext cx="81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C47C9D-BA30-F693-60F1-638F25E6F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78020"/>
            <a:ext cx="8579540" cy="1204146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3AE868CB-9AAC-6F82-432F-377266C272B3}"/>
              </a:ext>
            </a:extLst>
          </p:cNvPr>
          <p:cNvSpPr/>
          <p:nvPr/>
        </p:nvSpPr>
        <p:spPr>
          <a:xfrm rot="19846813" flipH="1">
            <a:off x="8651723" y="4075608"/>
            <a:ext cx="1000219" cy="2329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6375E-78B2-1706-1BC2-1D1516EDFA63}"/>
              </a:ext>
            </a:extLst>
          </p:cNvPr>
          <p:cNvSpPr/>
          <p:nvPr/>
        </p:nvSpPr>
        <p:spPr>
          <a:xfrm>
            <a:off x="3067373" y="4189845"/>
            <a:ext cx="5611678" cy="436084"/>
          </a:xfrm>
          <a:prstGeom prst="rect">
            <a:avLst/>
          </a:pr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876630916">
                  <a:custGeom>
                    <a:avLst/>
                    <a:gdLst>
                      <a:gd name="connsiteX0" fmla="*/ 0 w 5611678"/>
                      <a:gd name="connsiteY0" fmla="*/ 0 h 436084"/>
                      <a:gd name="connsiteX1" fmla="*/ 617285 w 5611678"/>
                      <a:gd name="connsiteY1" fmla="*/ 0 h 436084"/>
                      <a:gd name="connsiteX2" fmla="*/ 1010102 w 5611678"/>
                      <a:gd name="connsiteY2" fmla="*/ 0 h 436084"/>
                      <a:gd name="connsiteX3" fmla="*/ 1683503 w 5611678"/>
                      <a:gd name="connsiteY3" fmla="*/ 0 h 436084"/>
                      <a:gd name="connsiteX4" fmla="*/ 2356905 w 5611678"/>
                      <a:gd name="connsiteY4" fmla="*/ 0 h 436084"/>
                      <a:gd name="connsiteX5" fmla="*/ 2861956 w 5611678"/>
                      <a:gd name="connsiteY5" fmla="*/ 0 h 436084"/>
                      <a:gd name="connsiteX6" fmla="*/ 3310890 w 5611678"/>
                      <a:gd name="connsiteY6" fmla="*/ 0 h 436084"/>
                      <a:gd name="connsiteX7" fmla="*/ 3703707 w 5611678"/>
                      <a:gd name="connsiteY7" fmla="*/ 0 h 436084"/>
                      <a:gd name="connsiteX8" fmla="*/ 4320992 w 5611678"/>
                      <a:gd name="connsiteY8" fmla="*/ 0 h 436084"/>
                      <a:gd name="connsiteX9" fmla="*/ 4826043 w 5611678"/>
                      <a:gd name="connsiteY9" fmla="*/ 0 h 436084"/>
                      <a:gd name="connsiteX10" fmla="*/ 5611678 w 5611678"/>
                      <a:gd name="connsiteY10" fmla="*/ 0 h 436084"/>
                      <a:gd name="connsiteX11" fmla="*/ 5611678 w 5611678"/>
                      <a:gd name="connsiteY11" fmla="*/ 436084 h 436084"/>
                      <a:gd name="connsiteX12" fmla="*/ 5050510 w 5611678"/>
                      <a:gd name="connsiteY12" fmla="*/ 436084 h 436084"/>
                      <a:gd name="connsiteX13" fmla="*/ 4489342 w 5611678"/>
                      <a:gd name="connsiteY13" fmla="*/ 436084 h 436084"/>
                      <a:gd name="connsiteX14" fmla="*/ 3815941 w 5611678"/>
                      <a:gd name="connsiteY14" fmla="*/ 436084 h 436084"/>
                      <a:gd name="connsiteX15" fmla="*/ 3310890 w 5611678"/>
                      <a:gd name="connsiteY15" fmla="*/ 436084 h 436084"/>
                      <a:gd name="connsiteX16" fmla="*/ 2749722 w 5611678"/>
                      <a:gd name="connsiteY16" fmla="*/ 436084 h 436084"/>
                      <a:gd name="connsiteX17" fmla="*/ 2356905 w 5611678"/>
                      <a:gd name="connsiteY17" fmla="*/ 436084 h 436084"/>
                      <a:gd name="connsiteX18" fmla="*/ 1907971 w 5611678"/>
                      <a:gd name="connsiteY18" fmla="*/ 436084 h 436084"/>
                      <a:gd name="connsiteX19" fmla="*/ 1290686 w 5611678"/>
                      <a:gd name="connsiteY19" fmla="*/ 436084 h 436084"/>
                      <a:gd name="connsiteX20" fmla="*/ 785635 w 5611678"/>
                      <a:gd name="connsiteY20" fmla="*/ 436084 h 436084"/>
                      <a:gd name="connsiteX21" fmla="*/ 0 w 5611678"/>
                      <a:gd name="connsiteY21" fmla="*/ 436084 h 436084"/>
                      <a:gd name="connsiteX22" fmla="*/ 0 w 5611678"/>
                      <a:gd name="connsiteY22" fmla="*/ 0 h 436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611678" h="436084" extrusionOk="0">
                        <a:moveTo>
                          <a:pt x="0" y="0"/>
                        </a:moveTo>
                        <a:cubicBezTo>
                          <a:pt x="156629" y="-25189"/>
                          <a:pt x="316934" y="19578"/>
                          <a:pt x="617285" y="0"/>
                        </a:cubicBezTo>
                        <a:cubicBezTo>
                          <a:pt x="917636" y="-19578"/>
                          <a:pt x="874537" y="19078"/>
                          <a:pt x="1010102" y="0"/>
                        </a:cubicBezTo>
                        <a:cubicBezTo>
                          <a:pt x="1145667" y="-19078"/>
                          <a:pt x="1371357" y="70596"/>
                          <a:pt x="1683503" y="0"/>
                        </a:cubicBezTo>
                        <a:cubicBezTo>
                          <a:pt x="1995649" y="-70596"/>
                          <a:pt x="2189731" y="26676"/>
                          <a:pt x="2356905" y="0"/>
                        </a:cubicBezTo>
                        <a:cubicBezTo>
                          <a:pt x="2524079" y="-26676"/>
                          <a:pt x="2756770" y="4785"/>
                          <a:pt x="2861956" y="0"/>
                        </a:cubicBezTo>
                        <a:cubicBezTo>
                          <a:pt x="2967142" y="-4785"/>
                          <a:pt x="3196577" y="465"/>
                          <a:pt x="3310890" y="0"/>
                        </a:cubicBezTo>
                        <a:cubicBezTo>
                          <a:pt x="3425203" y="-465"/>
                          <a:pt x="3557468" y="41240"/>
                          <a:pt x="3703707" y="0"/>
                        </a:cubicBezTo>
                        <a:cubicBezTo>
                          <a:pt x="3849946" y="-41240"/>
                          <a:pt x="4056613" y="58357"/>
                          <a:pt x="4320992" y="0"/>
                        </a:cubicBezTo>
                        <a:cubicBezTo>
                          <a:pt x="4585372" y="-58357"/>
                          <a:pt x="4664543" y="17763"/>
                          <a:pt x="4826043" y="0"/>
                        </a:cubicBezTo>
                        <a:cubicBezTo>
                          <a:pt x="4987543" y="-17763"/>
                          <a:pt x="5408455" y="22783"/>
                          <a:pt x="5611678" y="0"/>
                        </a:cubicBezTo>
                        <a:cubicBezTo>
                          <a:pt x="5616526" y="173520"/>
                          <a:pt x="5574396" y="302443"/>
                          <a:pt x="5611678" y="436084"/>
                        </a:cubicBezTo>
                        <a:cubicBezTo>
                          <a:pt x="5481181" y="475024"/>
                          <a:pt x="5271085" y="403678"/>
                          <a:pt x="5050510" y="436084"/>
                        </a:cubicBezTo>
                        <a:cubicBezTo>
                          <a:pt x="4829935" y="468490"/>
                          <a:pt x="4619824" y="431548"/>
                          <a:pt x="4489342" y="436084"/>
                        </a:cubicBezTo>
                        <a:cubicBezTo>
                          <a:pt x="4358860" y="440620"/>
                          <a:pt x="4102324" y="392513"/>
                          <a:pt x="3815941" y="436084"/>
                        </a:cubicBezTo>
                        <a:cubicBezTo>
                          <a:pt x="3529558" y="479655"/>
                          <a:pt x="3463852" y="376022"/>
                          <a:pt x="3310890" y="436084"/>
                        </a:cubicBezTo>
                        <a:cubicBezTo>
                          <a:pt x="3157928" y="496146"/>
                          <a:pt x="2898180" y="419021"/>
                          <a:pt x="2749722" y="436084"/>
                        </a:cubicBezTo>
                        <a:cubicBezTo>
                          <a:pt x="2601264" y="453147"/>
                          <a:pt x="2459689" y="408107"/>
                          <a:pt x="2356905" y="436084"/>
                        </a:cubicBezTo>
                        <a:cubicBezTo>
                          <a:pt x="2254121" y="464061"/>
                          <a:pt x="2036112" y="390607"/>
                          <a:pt x="1907971" y="436084"/>
                        </a:cubicBezTo>
                        <a:cubicBezTo>
                          <a:pt x="1779830" y="481561"/>
                          <a:pt x="1520486" y="421493"/>
                          <a:pt x="1290686" y="436084"/>
                        </a:cubicBezTo>
                        <a:cubicBezTo>
                          <a:pt x="1060887" y="450675"/>
                          <a:pt x="996281" y="410805"/>
                          <a:pt x="785635" y="436084"/>
                        </a:cubicBezTo>
                        <a:cubicBezTo>
                          <a:pt x="574989" y="461363"/>
                          <a:pt x="290625" y="411285"/>
                          <a:pt x="0" y="436084"/>
                        </a:cubicBezTo>
                        <a:cubicBezTo>
                          <a:pt x="-43033" y="325460"/>
                          <a:pt x="45639" y="1181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64D3F7-DFAC-8FC2-718F-F9FB8A24B842}"/>
              </a:ext>
            </a:extLst>
          </p:cNvPr>
          <p:cNvSpPr txBox="1"/>
          <p:nvPr/>
        </p:nvSpPr>
        <p:spPr>
          <a:xfrm>
            <a:off x="9495230" y="36616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699A8A-46F6-AACA-A4C3-BB2BAC9C7CEA}"/>
              </a:ext>
            </a:extLst>
          </p:cNvPr>
          <p:cNvSpPr/>
          <p:nvPr/>
        </p:nvSpPr>
        <p:spPr>
          <a:xfrm>
            <a:off x="4260742" y="4730109"/>
            <a:ext cx="3190068" cy="434424"/>
          </a:xfrm>
          <a:prstGeom prst="rect">
            <a:avLst/>
          </a:prstGeom>
          <a:noFill/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3876630916">
                  <a:custGeom>
                    <a:avLst/>
                    <a:gdLst>
                      <a:gd name="connsiteX0" fmla="*/ 0 w 3190068"/>
                      <a:gd name="connsiteY0" fmla="*/ 0 h 434424"/>
                      <a:gd name="connsiteX1" fmla="*/ 563579 w 3190068"/>
                      <a:gd name="connsiteY1" fmla="*/ 0 h 434424"/>
                      <a:gd name="connsiteX2" fmla="*/ 999555 w 3190068"/>
                      <a:gd name="connsiteY2" fmla="*/ 0 h 434424"/>
                      <a:gd name="connsiteX3" fmla="*/ 1595034 w 3190068"/>
                      <a:gd name="connsiteY3" fmla="*/ 0 h 434424"/>
                      <a:gd name="connsiteX4" fmla="*/ 2190513 w 3190068"/>
                      <a:gd name="connsiteY4" fmla="*/ 0 h 434424"/>
                      <a:gd name="connsiteX5" fmla="*/ 2690291 w 3190068"/>
                      <a:gd name="connsiteY5" fmla="*/ 0 h 434424"/>
                      <a:gd name="connsiteX6" fmla="*/ 3190068 w 3190068"/>
                      <a:gd name="connsiteY6" fmla="*/ 0 h 434424"/>
                      <a:gd name="connsiteX7" fmla="*/ 3190068 w 3190068"/>
                      <a:gd name="connsiteY7" fmla="*/ 434424 h 434424"/>
                      <a:gd name="connsiteX8" fmla="*/ 2754092 w 3190068"/>
                      <a:gd name="connsiteY8" fmla="*/ 434424 h 434424"/>
                      <a:gd name="connsiteX9" fmla="*/ 2286215 w 3190068"/>
                      <a:gd name="connsiteY9" fmla="*/ 434424 h 434424"/>
                      <a:gd name="connsiteX10" fmla="*/ 1786438 w 3190068"/>
                      <a:gd name="connsiteY10" fmla="*/ 434424 h 434424"/>
                      <a:gd name="connsiteX11" fmla="*/ 1318561 w 3190068"/>
                      <a:gd name="connsiteY11" fmla="*/ 434424 h 434424"/>
                      <a:gd name="connsiteX12" fmla="*/ 754983 w 3190068"/>
                      <a:gd name="connsiteY12" fmla="*/ 434424 h 434424"/>
                      <a:gd name="connsiteX13" fmla="*/ 0 w 3190068"/>
                      <a:gd name="connsiteY13" fmla="*/ 434424 h 434424"/>
                      <a:gd name="connsiteX14" fmla="*/ 0 w 3190068"/>
                      <a:gd name="connsiteY14" fmla="*/ 0 h 43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190068" h="434424" extrusionOk="0">
                        <a:moveTo>
                          <a:pt x="0" y="0"/>
                        </a:moveTo>
                        <a:cubicBezTo>
                          <a:pt x="178226" y="-48154"/>
                          <a:pt x="298136" y="26226"/>
                          <a:pt x="563579" y="0"/>
                        </a:cubicBezTo>
                        <a:cubicBezTo>
                          <a:pt x="829022" y="-26226"/>
                          <a:pt x="801825" y="22193"/>
                          <a:pt x="999555" y="0"/>
                        </a:cubicBezTo>
                        <a:cubicBezTo>
                          <a:pt x="1197285" y="-22193"/>
                          <a:pt x="1321067" y="18345"/>
                          <a:pt x="1595034" y="0"/>
                        </a:cubicBezTo>
                        <a:cubicBezTo>
                          <a:pt x="1869001" y="-18345"/>
                          <a:pt x="2070147" y="27317"/>
                          <a:pt x="2190513" y="0"/>
                        </a:cubicBezTo>
                        <a:cubicBezTo>
                          <a:pt x="2310879" y="-27317"/>
                          <a:pt x="2587452" y="29458"/>
                          <a:pt x="2690291" y="0"/>
                        </a:cubicBezTo>
                        <a:cubicBezTo>
                          <a:pt x="2793130" y="-29458"/>
                          <a:pt x="3031964" y="40024"/>
                          <a:pt x="3190068" y="0"/>
                        </a:cubicBezTo>
                        <a:cubicBezTo>
                          <a:pt x="3211333" y="94947"/>
                          <a:pt x="3165728" y="338160"/>
                          <a:pt x="3190068" y="434424"/>
                        </a:cubicBezTo>
                        <a:cubicBezTo>
                          <a:pt x="2993581" y="469814"/>
                          <a:pt x="2881763" y="416586"/>
                          <a:pt x="2754092" y="434424"/>
                        </a:cubicBezTo>
                        <a:cubicBezTo>
                          <a:pt x="2626421" y="452262"/>
                          <a:pt x="2429928" y="400109"/>
                          <a:pt x="2286215" y="434424"/>
                        </a:cubicBezTo>
                        <a:cubicBezTo>
                          <a:pt x="2142502" y="468739"/>
                          <a:pt x="1969757" y="392221"/>
                          <a:pt x="1786438" y="434424"/>
                        </a:cubicBezTo>
                        <a:cubicBezTo>
                          <a:pt x="1603119" y="476627"/>
                          <a:pt x="1464271" y="402318"/>
                          <a:pt x="1318561" y="434424"/>
                        </a:cubicBezTo>
                        <a:cubicBezTo>
                          <a:pt x="1172851" y="466530"/>
                          <a:pt x="961236" y="418967"/>
                          <a:pt x="754983" y="434424"/>
                        </a:cubicBezTo>
                        <a:cubicBezTo>
                          <a:pt x="548730" y="449881"/>
                          <a:pt x="333123" y="428184"/>
                          <a:pt x="0" y="434424"/>
                        </a:cubicBezTo>
                        <a:cubicBezTo>
                          <a:pt x="-30186" y="280430"/>
                          <a:pt x="46046" y="1177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19DB9-955D-5C59-DF4B-3A2836DBEAFD}"/>
              </a:ext>
            </a:extLst>
          </p:cNvPr>
          <p:cNvSpPr txBox="1"/>
          <p:nvPr/>
        </p:nvSpPr>
        <p:spPr>
          <a:xfrm>
            <a:off x="8170091" y="5058000"/>
            <a:ext cx="117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Helvetica" charset="0"/>
                <a:ea typeface="Helvetica" charset="0"/>
                <a:cs typeface="Helvetica" charset="0"/>
              </a:rPr>
              <a:t>BENEFIT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B1EAD65-5A1D-1461-9BDF-624985E3E322}"/>
              </a:ext>
            </a:extLst>
          </p:cNvPr>
          <p:cNvSpPr/>
          <p:nvPr/>
        </p:nvSpPr>
        <p:spPr>
          <a:xfrm rot="1114928" flipH="1">
            <a:off x="7463920" y="4977862"/>
            <a:ext cx="776166" cy="20926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1F77AF-11DD-B3BE-B4CC-39E8571BB9BD}"/>
              </a:ext>
            </a:extLst>
          </p:cNvPr>
          <p:cNvSpPr txBox="1"/>
          <p:nvPr/>
        </p:nvSpPr>
        <p:spPr>
          <a:xfrm>
            <a:off x="3279266" y="5858358"/>
            <a:ext cx="587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OBP captures dynamic workload properties</a:t>
            </a:r>
          </a:p>
        </p:txBody>
      </p:sp>
    </p:spTree>
    <p:extLst>
      <p:ext uri="{BB962C8B-B14F-4D97-AF65-F5344CB8AC3E}">
        <p14:creationId xmlns:p14="http://schemas.microsoft.com/office/powerpoint/2010/main" val="36859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/>
      <p:bldP spid="13" grpId="0" animBg="1"/>
      <p:bldP spid="20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8D50-D704-766B-AC3E-6C726F90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OBP threshold?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0F718-5C52-0E74-C1D9-BB94033809BD}"/>
              </a:ext>
            </a:extLst>
          </p:cNvPr>
          <p:cNvSpPr txBox="1"/>
          <p:nvPr/>
        </p:nvSpPr>
        <p:spPr>
          <a:xfrm>
            <a:off x="838200" y="2504608"/>
            <a:ext cx="72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WRITES REALLY HURT?       LOW THRESHOLD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D71841CB-9DAB-2052-79A0-C80924C8A694}"/>
              </a:ext>
            </a:extLst>
          </p:cNvPr>
          <p:cNvSpPr/>
          <p:nvPr/>
        </p:nvSpPr>
        <p:spPr>
          <a:xfrm>
            <a:off x="4633993" y="2423356"/>
            <a:ext cx="278969" cy="62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E9399-E1B1-6DF8-5C5C-6B3C6BCA1A50}"/>
              </a:ext>
            </a:extLst>
          </p:cNvPr>
          <p:cNvSpPr txBox="1"/>
          <p:nvPr/>
        </p:nvSpPr>
        <p:spPr>
          <a:xfrm>
            <a:off x="4004373" y="4145554"/>
            <a:ext cx="72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WRITES DON’T HURT?       HIGH THRESHOLD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43C75A8-6E5C-AFC4-2F80-B253D26CFA65}"/>
              </a:ext>
            </a:extLst>
          </p:cNvPr>
          <p:cNvSpPr/>
          <p:nvPr/>
        </p:nvSpPr>
        <p:spPr>
          <a:xfrm rot="10800000">
            <a:off x="7483096" y="3985475"/>
            <a:ext cx="278969" cy="62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E1EA-1A14-9CE0-3236-81C7DC5C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OBP protects from the pain of writes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C6F5C0-943D-814E-AA02-786C2367A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0216"/>
              </p:ext>
            </p:extLst>
          </p:nvPr>
        </p:nvGraphicFramePr>
        <p:xfrm>
          <a:off x="317500" y="2929413"/>
          <a:ext cx="11557000" cy="335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EB2708-0506-AFD1-0076-AB9ECF8E1BB6}"/>
              </a:ext>
            </a:extLst>
          </p:cNvPr>
          <p:cNvSpPr txBox="1"/>
          <p:nvPr/>
        </p:nvSpPr>
        <p:spPr>
          <a:xfrm>
            <a:off x="838200" y="1485406"/>
            <a:ext cx="889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 experiment where caching has no benefit (small datasets and/or lots of writes)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WiredTiger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-- the MongoDB storage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Caching should have zero effect on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765D3-9C5E-803A-B05F-16BB747C22FA}"/>
              </a:ext>
            </a:extLst>
          </p:cNvPr>
          <p:cNvSpPr txBox="1"/>
          <p:nvPr/>
        </p:nvSpPr>
        <p:spPr>
          <a:xfrm>
            <a:off x="6198030" y="3075166"/>
            <a:ext cx="1814593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admit 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18F7F-FEFD-8F3A-73CA-32B3592B7A9E}"/>
              </a:ext>
            </a:extLst>
          </p:cNvPr>
          <p:cNvSpPr txBox="1"/>
          <p:nvPr/>
        </p:nvSpPr>
        <p:spPr>
          <a:xfrm>
            <a:off x="1376013" y="3059668"/>
            <a:ext cx="327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Higher numbers are worse</a:t>
            </a:r>
          </a:p>
        </p:txBody>
      </p:sp>
    </p:spTree>
    <p:extLst>
      <p:ext uri="{BB962C8B-B14F-4D97-AF65-F5344CB8AC3E}">
        <p14:creationId xmlns:p14="http://schemas.microsoft.com/office/powerpoint/2010/main" val="24444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5C7A-88F5-7DE6-C775-7ADDD3D6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190840"/>
            <a:ext cx="11049000" cy="1325563"/>
          </a:xfrm>
        </p:spPr>
        <p:txBody>
          <a:bodyPr/>
          <a:lstStyle/>
          <a:p>
            <a:r>
              <a:rPr lang="en-US" dirty="0"/>
              <a:t>OBP needed for read-only workloads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860CE-5096-876C-7253-C583870E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4" y="1717881"/>
            <a:ext cx="7366000" cy="4559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653D9-E4FA-E1E6-0301-34944C82EE24}"/>
              </a:ext>
            </a:extLst>
          </p:cNvPr>
          <p:cNvSpPr txBox="1"/>
          <p:nvPr/>
        </p:nvSpPr>
        <p:spPr>
          <a:xfrm>
            <a:off x="7884332" y="1874264"/>
            <a:ext cx="4137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No OBP in this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Eager eviction </a:t>
            </a:r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admits more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Generates </a:t>
            </a:r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more writes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E65D1-B10F-A319-A7ED-C27EAF17760E}"/>
              </a:ext>
            </a:extLst>
          </p:cNvPr>
          <p:cNvSpPr txBox="1"/>
          <p:nvPr/>
        </p:nvSpPr>
        <p:spPr>
          <a:xfrm>
            <a:off x="4076053" y="1326002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Higher is better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E68AE4-BCC3-D72D-E8A0-A061C4541E3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44678" y="1695334"/>
            <a:ext cx="2076772" cy="9083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38FE1C-B0E3-B6B3-4477-E293040B39C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228453" y="1695334"/>
            <a:ext cx="792997" cy="8632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68B3E3-A27E-D9BA-7F03-2D19666BB0DA}"/>
              </a:ext>
            </a:extLst>
          </p:cNvPr>
          <p:cNvCxnSpPr>
            <a:cxnSpLocks/>
          </p:cNvCxnSpPr>
          <p:nvPr/>
        </p:nvCxnSpPr>
        <p:spPr>
          <a:xfrm>
            <a:off x="5021449" y="1717881"/>
            <a:ext cx="774917" cy="8406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6E7A92-05C4-AE0C-08D8-DC52D6A122DF}"/>
              </a:ext>
            </a:extLst>
          </p:cNvPr>
          <p:cNvCxnSpPr>
            <a:cxnSpLocks/>
          </p:cNvCxnSpPr>
          <p:nvPr/>
        </p:nvCxnSpPr>
        <p:spPr>
          <a:xfrm>
            <a:off x="5013701" y="1717881"/>
            <a:ext cx="2263613" cy="8406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2F8DA-C118-114B-3188-C32A81F3E890}"/>
              </a:ext>
            </a:extLst>
          </p:cNvPr>
          <p:cNvSpPr/>
          <p:nvPr/>
        </p:nvSpPr>
        <p:spPr>
          <a:xfrm>
            <a:off x="3983064" y="2889927"/>
            <a:ext cx="641887" cy="2844446"/>
          </a:xfrm>
          <a:prstGeom prst="rect">
            <a:avLst/>
          </a:prstGeom>
          <a:noFill/>
          <a:ln w="57150"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DF8F5E-B7C2-115A-A225-BCC9EEB3F620}"/>
              </a:ext>
            </a:extLst>
          </p:cNvPr>
          <p:cNvSpPr/>
          <p:nvPr/>
        </p:nvSpPr>
        <p:spPr>
          <a:xfrm>
            <a:off x="2477146" y="2904528"/>
            <a:ext cx="963478" cy="2844446"/>
          </a:xfrm>
          <a:prstGeom prst="rect">
            <a:avLst/>
          </a:pr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748439840">
                  <a:custGeom>
                    <a:avLst/>
                    <a:gdLst>
                      <a:gd name="connsiteX0" fmla="*/ 0 w 963478"/>
                      <a:gd name="connsiteY0" fmla="*/ 0 h 2844446"/>
                      <a:gd name="connsiteX1" fmla="*/ 472104 w 963478"/>
                      <a:gd name="connsiteY1" fmla="*/ 0 h 2844446"/>
                      <a:gd name="connsiteX2" fmla="*/ 963478 w 963478"/>
                      <a:gd name="connsiteY2" fmla="*/ 0 h 2844446"/>
                      <a:gd name="connsiteX3" fmla="*/ 963478 w 963478"/>
                      <a:gd name="connsiteY3" fmla="*/ 625778 h 2844446"/>
                      <a:gd name="connsiteX4" fmla="*/ 963478 w 963478"/>
                      <a:gd name="connsiteY4" fmla="*/ 1137778 h 2844446"/>
                      <a:gd name="connsiteX5" fmla="*/ 963478 w 963478"/>
                      <a:gd name="connsiteY5" fmla="*/ 1621334 h 2844446"/>
                      <a:gd name="connsiteX6" fmla="*/ 963478 w 963478"/>
                      <a:gd name="connsiteY6" fmla="*/ 2247112 h 2844446"/>
                      <a:gd name="connsiteX7" fmla="*/ 963478 w 963478"/>
                      <a:gd name="connsiteY7" fmla="*/ 2844446 h 2844446"/>
                      <a:gd name="connsiteX8" fmla="*/ 481739 w 963478"/>
                      <a:gd name="connsiteY8" fmla="*/ 2844446 h 2844446"/>
                      <a:gd name="connsiteX9" fmla="*/ 0 w 963478"/>
                      <a:gd name="connsiteY9" fmla="*/ 2844446 h 2844446"/>
                      <a:gd name="connsiteX10" fmla="*/ 0 w 963478"/>
                      <a:gd name="connsiteY10" fmla="*/ 2332446 h 2844446"/>
                      <a:gd name="connsiteX11" fmla="*/ 0 w 963478"/>
                      <a:gd name="connsiteY11" fmla="*/ 1763557 h 2844446"/>
                      <a:gd name="connsiteX12" fmla="*/ 0 w 963478"/>
                      <a:gd name="connsiteY12" fmla="*/ 1166223 h 2844446"/>
                      <a:gd name="connsiteX13" fmla="*/ 0 w 963478"/>
                      <a:gd name="connsiteY13" fmla="*/ 568889 h 2844446"/>
                      <a:gd name="connsiteX14" fmla="*/ 0 w 963478"/>
                      <a:gd name="connsiteY14" fmla="*/ 0 h 284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63478" h="2844446" extrusionOk="0">
                        <a:moveTo>
                          <a:pt x="0" y="0"/>
                        </a:moveTo>
                        <a:cubicBezTo>
                          <a:pt x="114998" y="-18618"/>
                          <a:pt x="365296" y="4280"/>
                          <a:pt x="472104" y="0"/>
                        </a:cubicBezTo>
                        <a:cubicBezTo>
                          <a:pt x="578912" y="-4280"/>
                          <a:pt x="839460" y="33071"/>
                          <a:pt x="963478" y="0"/>
                        </a:cubicBezTo>
                        <a:cubicBezTo>
                          <a:pt x="969784" y="165664"/>
                          <a:pt x="939022" y="363566"/>
                          <a:pt x="963478" y="625778"/>
                        </a:cubicBezTo>
                        <a:cubicBezTo>
                          <a:pt x="987934" y="887990"/>
                          <a:pt x="942074" y="932352"/>
                          <a:pt x="963478" y="1137778"/>
                        </a:cubicBezTo>
                        <a:cubicBezTo>
                          <a:pt x="984882" y="1343204"/>
                          <a:pt x="929932" y="1400646"/>
                          <a:pt x="963478" y="1621334"/>
                        </a:cubicBezTo>
                        <a:cubicBezTo>
                          <a:pt x="997024" y="1842022"/>
                          <a:pt x="938687" y="2107481"/>
                          <a:pt x="963478" y="2247112"/>
                        </a:cubicBezTo>
                        <a:cubicBezTo>
                          <a:pt x="988269" y="2386743"/>
                          <a:pt x="936839" y="2570849"/>
                          <a:pt x="963478" y="2844446"/>
                        </a:cubicBezTo>
                        <a:cubicBezTo>
                          <a:pt x="864358" y="2851693"/>
                          <a:pt x="688132" y="2837311"/>
                          <a:pt x="481739" y="2844446"/>
                        </a:cubicBezTo>
                        <a:cubicBezTo>
                          <a:pt x="275346" y="2851581"/>
                          <a:pt x="117002" y="2835378"/>
                          <a:pt x="0" y="2844446"/>
                        </a:cubicBezTo>
                        <a:cubicBezTo>
                          <a:pt x="-45292" y="2626086"/>
                          <a:pt x="30251" y="2445688"/>
                          <a:pt x="0" y="2332446"/>
                        </a:cubicBezTo>
                        <a:cubicBezTo>
                          <a:pt x="-30251" y="2219204"/>
                          <a:pt x="5012" y="1974698"/>
                          <a:pt x="0" y="1763557"/>
                        </a:cubicBezTo>
                        <a:cubicBezTo>
                          <a:pt x="-5012" y="1552416"/>
                          <a:pt x="30062" y="1382575"/>
                          <a:pt x="0" y="1166223"/>
                        </a:cubicBezTo>
                        <a:cubicBezTo>
                          <a:pt x="-30062" y="949871"/>
                          <a:pt x="4496" y="849391"/>
                          <a:pt x="0" y="568889"/>
                        </a:cubicBezTo>
                        <a:cubicBezTo>
                          <a:pt x="-4496" y="288387"/>
                          <a:pt x="20421" y="1556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78102</TotalTime>
  <Words>302</Words>
  <Application>Microsoft Macintosh PowerPoint</Application>
  <PresentationFormat>Widescreen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Office Theme</vt:lpstr>
      <vt:lpstr>Writes Hurt: Lessons in Cache Design for Optane NVRAM</vt:lpstr>
      <vt:lpstr>A cache that lives in Optane NVRAM*</vt:lpstr>
      <vt:lpstr>Limited write throughput</vt:lpstr>
      <vt:lpstr>Writes hurt reads</vt:lpstr>
      <vt:lpstr>Cache must ration the writes</vt:lpstr>
      <vt:lpstr>Overhead Bypass heuristic (OBP)</vt:lpstr>
      <vt:lpstr>How to set OBP threshold?</vt:lpstr>
      <vt:lpstr>OBP protects from the pain of writes</vt:lpstr>
      <vt:lpstr>OBP needed for read-only workloads too</vt:lpstr>
      <vt:lpstr>More predictable than Memory Mode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Management and a New Life of a Process</dc:title>
  <dc:creator>Microsoft Office User</dc:creator>
  <cp:lastModifiedBy>Microsoft Office User</cp:lastModifiedBy>
  <cp:revision>130</cp:revision>
  <dcterms:created xsi:type="dcterms:W3CDTF">2016-02-24T00:43:57Z</dcterms:created>
  <dcterms:modified xsi:type="dcterms:W3CDTF">2022-11-08T00:46:50Z</dcterms:modified>
</cp:coreProperties>
</file>