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avi" ContentType="video/x-msvide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3" r:id="rId1"/>
  </p:sldMasterIdLst>
  <p:notesMasterIdLst>
    <p:notesMasterId r:id="rId23"/>
  </p:notesMasterIdLst>
  <p:sldIdLst>
    <p:sldId id="256" r:id="rId2"/>
    <p:sldId id="257" r:id="rId3"/>
    <p:sldId id="258" r:id="rId4"/>
    <p:sldId id="268" r:id="rId5"/>
    <p:sldId id="261" r:id="rId6"/>
    <p:sldId id="259" r:id="rId7"/>
    <p:sldId id="260" r:id="rId8"/>
    <p:sldId id="262" r:id="rId9"/>
    <p:sldId id="263" r:id="rId10"/>
    <p:sldId id="267" r:id="rId11"/>
    <p:sldId id="264" r:id="rId12"/>
    <p:sldId id="265" r:id="rId13"/>
    <p:sldId id="273" r:id="rId14"/>
    <p:sldId id="275" r:id="rId15"/>
    <p:sldId id="274" r:id="rId16"/>
    <p:sldId id="276" r:id="rId17"/>
    <p:sldId id="277" r:id="rId18"/>
    <p:sldId id="278" r:id="rId19"/>
    <p:sldId id="271" r:id="rId20"/>
    <p:sldId id="269"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F58"/>
    <a:srgbClr val="FFFFFF"/>
    <a:srgbClr val="D95319"/>
    <a:srgbClr val="2D80B8"/>
    <a:srgbClr val="0072BD"/>
    <a:srgbClr val="699331"/>
    <a:srgbClr val="C00000"/>
    <a:srgbClr val="00FFFF"/>
    <a:srgbClr val="C5E0B4"/>
    <a:srgbClr val="056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7209" autoAdjust="0"/>
  </p:normalViewPr>
  <p:slideViewPr>
    <p:cSldViewPr snapToGrid="0">
      <p:cViewPr varScale="1">
        <p:scale>
          <a:sx n="60" d="100"/>
          <a:sy n="60" d="100"/>
        </p:scale>
        <p:origin x="821" y="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E3240-0B81-4142-AA11-3BA821CFA1AE}" type="datetimeFigureOut">
              <a:rPr lang="en-CA" smtClean="0"/>
              <a:t>20/03/2020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B9BBB-B341-4940-BDF5-45999218E8B2}" type="slidenum">
              <a:rPr lang="en-CA" smtClean="0"/>
              <a:t>‹#›</a:t>
            </a:fld>
            <a:endParaRPr lang="en-CA"/>
          </a:p>
        </p:txBody>
      </p:sp>
    </p:spTree>
    <p:extLst>
      <p:ext uri="{BB962C8B-B14F-4D97-AF65-F5344CB8AC3E}">
        <p14:creationId xmlns:p14="http://schemas.microsoft.com/office/powerpoint/2010/main" val="190291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CB9BBB-B341-4940-BDF5-45999218E8B2}" type="slidenum">
              <a:rPr lang="en-CA" smtClean="0"/>
              <a:t>6</a:t>
            </a:fld>
            <a:endParaRPr lang="en-CA"/>
          </a:p>
        </p:txBody>
      </p:sp>
    </p:spTree>
    <p:extLst>
      <p:ext uri="{BB962C8B-B14F-4D97-AF65-F5344CB8AC3E}">
        <p14:creationId xmlns:p14="http://schemas.microsoft.com/office/powerpoint/2010/main" val="229732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Our proposed RNN setup is able to accurately learn how to model normal traffic. </a:t>
            </a:r>
            <a:r>
              <a:rPr lang="en-CA" sz="1200" b="0" i="0" u="none" strike="noStrike" kern="1200" dirty="0" smtClean="0">
                <a:solidFill>
                  <a:schemeClr val="tx1"/>
                </a:solidFill>
                <a:effectLst/>
                <a:latin typeface="+mn-lt"/>
                <a:ea typeface="+mn-ea"/>
                <a:cs typeface="+mn-cs"/>
              </a:rPr>
              <a:t>Figure 3</a:t>
            </a:r>
            <a:r>
              <a:rPr lang="en-CA" sz="1200" b="0" i="0" kern="1200" dirty="0" smtClean="0">
                <a:solidFill>
                  <a:schemeClr val="tx1"/>
                </a:solidFill>
                <a:effectLst/>
                <a:latin typeface="+mn-lt"/>
                <a:ea typeface="+mn-ea"/>
                <a:cs typeface="+mn-cs"/>
              </a:rPr>
              <a:t> illustrates the average loss value of the training and validation dataset during the process of learning. It is worth noticing that the training loss is higher than the validation loss, contrary to intuition, as the loss function for validation does not use regularization and the learning process uses three times more data, resulting in higher average loss values. After each batch of training, the weights of the network are adjusted and the average loss of all batches is reported. The RNN is able to learn, in only few epochs, an accurate representation of normality, as can be appreciated from the low loss in the validation data.</a:t>
            </a:r>
            <a:endParaRPr lang="en-CA" dirty="0"/>
          </a:p>
        </p:txBody>
      </p:sp>
      <p:sp>
        <p:nvSpPr>
          <p:cNvPr id="4" name="Slide Number Placeholder 3"/>
          <p:cNvSpPr>
            <a:spLocks noGrp="1"/>
          </p:cNvSpPr>
          <p:nvPr>
            <p:ph type="sldNum" sz="quarter" idx="10"/>
          </p:nvPr>
        </p:nvSpPr>
        <p:spPr/>
        <p:txBody>
          <a:bodyPr/>
          <a:lstStyle/>
          <a:p>
            <a:fld id="{8ECB9BBB-B341-4940-BDF5-45999218E8B2}" type="slidenum">
              <a:rPr lang="en-CA" smtClean="0"/>
              <a:t>11</a:t>
            </a:fld>
            <a:endParaRPr lang="en-CA"/>
          </a:p>
        </p:txBody>
      </p:sp>
    </p:spTree>
    <p:extLst>
      <p:ext uri="{BB962C8B-B14F-4D97-AF65-F5344CB8AC3E}">
        <p14:creationId xmlns:p14="http://schemas.microsoft.com/office/powerpoint/2010/main" val="214140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CB9BBB-B341-4940-BDF5-45999218E8B2}" type="slidenum">
              <a:rPr lang="en-CA" smtClean="0"/>
              <a:t>17</a:t>
            </a:fld>
            <a:endParaRPr lang="en-CA"/>
          </a:p>
        </p:txBody>
      </p:sp>
    </p:spTree>
    <p:extLst>
      <p:ext uri="{BB962C8B-B14F-4D97-AF65-F5344CB8AC3E}">
        <p14:creationId xmlns:p14="http://schemas.microsoft.com/office/powerpoint/2010/main" val="18670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02748"/>
            <a:ext cx="9144000" cy="2387600"/>
          </a:xfrm>
        </p:spPr>
        <p:txBody>
          <a:bodyPr anchor="b"/>
          <a:lstStyle>
            <a:lvl1pPr algn="ctr">
              <a:defRPr sz="6000" spc="-150">
                <a:solidFill>
                  <a:srgbClr val="032F58"/>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388332"/>
            <a:ext cx="9144000" cy="907473"/>
          </a:xfrm>
        </p:spPr>
        <p:txBody>
          <a:bodyPr/>
          <a:lstStyle>
            <a:lvl1pPr marL="0" indent="0" algn="ctr">
              <a:buNone/>
              <a:defRPr sz="2400">
                <a:solidFill>
                  <a:srgbClr val="032F58"/>
                </a:solidFill>
                <a:latin typeface="Helvetica"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4141CA3-CF19-440C-AD68-D1EF307AC933}" type="datetime1">
              <a:rPr lang="en-CA" smtClean="0"/>
              <a:t>20/03/2020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68A6A9-9717-4CE3-B8C4-E1F2AB08D2E9}" type="slidenum">
              <a:rPr lang="en-CA" smtClean="0"/>
              <a:t>‹#›</a:t>
            </a:fld>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52" y="5957375"/>
            <a:ext cx="601504" cy="820233"/>
          </a:xfrm>
          <a:prstGeom prst="rect">
            <a:avLst/>
          </a:prstGeom>
        </p:spPr>
      </p:pic>
      <p:pic>
        <p:nvPicPr>
          <p:cNvPr id="1026" name="Picture 2" descr="https://lh4.googleusercontent.com/YoIvd6a7XjCPSu6TX3roYsXqcNAhrjrvAAJnYiJmsTCSkxzN2Tsk4DPD82CTRwZJaruuaIGZQKLycRvWcqrk354ipds35WUWcr_FZ8wKJOGt9sIppQ=w117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2192000" cy="31751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3538312" y="2535258"/>
            <a:ext cx="8951559" cy="62889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Rectangle 10"/>
          <p:cNvSpPr/>
          <p:nvPr userDrawn="1"/>
        </p:nvSpPr>
        <p:spPr>
          <a:xfrm>
            <a:off x="3410918" y="2466294"/>
            <a:ext cx="9206346" cy="830997"/>
          </a:xfrm>
          <a:prstGeom prst="rect">
            <a:avLst/>
          </a:prstGeom>
        </p:spPr>
        <p:txBody>
          <a:bodyPr wrap="square">
            <a:spAutoFit/>
          </a:bodyPr>
          <a:lstStyle/>
          <a:p>
            <a:pPr algn="ctr"/>
            <a:r>
              <a:rPr lang="en-CA" sz="4800" b="0" i="0" spc="300" dirty="0" smtClean="0">
                <a:solidFill>
                  <a:srgbClr val="41A2E8"/>
                </a:solidFill>
                <a:effectLst/>
                <a:latin typeface="+mn-lt"/>
                <a:cs typeface="Helvetica" panose="020B0604020202020204" pitchFamily="34" charset="0"/>
              </a:rPr>
              <a:t>MLMIR 2019 </a:t>
            </a:r>
            <a:endParaRPr lang="en-CA" sz="4800" b="0" i="0" spc="300" dirty="0">
              <a:solidFill>
                <a:srgbClr val="41A2E8"/>
              </a:solidFill>
              <a:effectLst/>
              <a:latin typeface="+mn-lt"/>
              <a:cs typeface="Helvetica" panose="020B0604020202020204" pitchFamily="34" charset="0"/>
            </a:endParaRPr>
          </a:p>
        </p:txBody>
      </p:sp>
    </p:spTree>
    <p:extLst>
      <p:ext uri="{BB962C8B-B14F-4D97-AF65-F5344CB8AC3E}">
        <p14:creationId xmlns:p14="http://schemas.microsoft.com/office/powerpoint/2010/main" val="4045212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51"/>
            <a:ext cx="10515600" cy="615238"/>
          </a:xfrm>
        </p:spPr>
        <p:txBody>
          <a:bodyPr/>
          <a:lstStyle>
            <a:lvl1pPr>
              <a:defRPr>
                <a:solidFill>
                  <a:srgbClr val="032F58"/>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solidFill>
                  <a:srgbClr val="032F58"/>
                </a:solidFill>
                <a:latin typeface="Helvetica" pitchFamily="34" charset="0"/>
              </a:defRPr>
            </a:lvl1pPr>
            <a:lvl2pPr>
              <a:defRPr sz="1800">
                <a:solidFill>
                  <a:srgbClr val="032F58"/>
                </a:solidFill>
                <a:latin typeface="Helvetica" pitchFamily="34" charset="0"/>
              </a:defRPr>
            </a:lvl2pPr>
            <a:lvl3pPr>
              <a:defRPr sz="1800">
                <a:solidFill>
                  <a:srgbClr val="032F58"/>
                </a:solidFill>
                <a:latin typeface="Helvetica" pitchFamily="34" charset="0"/>
              </a:defRPr>
            </a:lvl3pPr>
            <a:lvl4pPr>
              <a:defRPr>
                <a:solidFill>
                  <a:srgbClr val="032F58"/>
                </a:solidFill>
                <a:latin typeface="Helvetica" pitchFamily="34" charset="0"/>
              </a:defRPr>
            </a:lvl4pPr>
            <a:lvl5pPr>
              <a:defRPr>
                <a:solidFill>
                  <a:srgbClr val="032F58"/>
                </a:solidFill>
                <a:latin typeface="Helvetica"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5D3663-E456-4858-833D-537EFFD0EA21}" type="datetime1">
              <a:rPr lang="en-CA" smtClean="0"/>
              <a:t>20/03/2020</a:t>
            </a:fld>
            <a:endParaRPr lang="en-CA"/>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8610600" y="6356350"/>
            <a:ext cx="2339898" cy="365125"/>
          </a:xfrm>
        </p:spPr>
        <p:txBody>
          <a:bodyPr/>
          <a:lstStyle>
            <a:lvl1pPr marL="0" indent="0">
              <a:buNone/>
              <a:defRPr>
                <a:latin typeface="Helvetica" pitchFamily="34" charset="0"/>
              </a:defRPr>
            </a:lvl1pPr>
          </a:lstStyle>
          <a:p>
            <a:fld id="{425B88E2-4C19-4B05-B3EC-BB37CC02EB8C}" type="slidenum">
              <a:rPr lang="en-CA" smtClean="0"/>
              <a:pPr/>
              <a:t>‹#›</a:t>
            </a:fld>
            <a:endParaRPr lang="en-CA" dirty="0" smtClean="0"/>
          </a:p>
        </p:txBody>
      </p:sp>
      <p:sp>
        <p:nvSpPr>
          <p:cNvPr id="7" name="Rectangle 6"/>
          <p:cNvSpPr/>
          <p:nvPr userDrawn="1"/>
        </p:nvSpPr>
        <p:spPr>
          <a:xfrm>
            <a:off x="-1155032" y="-33130"/>
            <a:ext cx="13423232" cy="929193"/>
          </a:xfrm>
          <a:prstGeom prst="rect">
            <a:avLst/>
          </a:prstGeom>
          <a:solidFill>
            <a:srgbClr val="0560B2"/>
          </a:solidFill>
          <a:ln>
            <a:solidFill>
              <a:srgbClr val="E8F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52" y="5957375"/>
            <a:ext cx="601504" cy="820233"/>
          </a:xfrm>
          <a:prstGeom prst="rect">
            <a:avLst/>
          </a:prstGeom>
        </p:spPr>
      </p:pic>
      <p:pic>
        <p:nvPicPr>
          <p:cNvPr id="10" name="Picture 9"/>
          <p:cNvPicPr>
            <a:picLocks noChangeAspect="1"/>
          </p:cNvPicPr>
          <p:nvPr userDrawn="1"/>
        </p:nvPicPr>
        <p:blipFill>
          <a:blip r:embed="rId3"/>
          <a:stretch>
            <a:fillRect/>
          </a:stretch>
        </p:blipFill>
        <p:spPr>
          <a:xfrm>
            <a:off x="10635476" y="228990"/>
            <a:ext cx="1436648" cy="542985"/>
          </a:xfrm>
          <a:prstGeom prst="rect">
            <a:avLst/>
          </a:prstGeom>
        </p:spPr>
      </p:pic>
    </p:spTree>
    <p:extLst>
      <p:ext uri="{BB962C8B-B14F-4D97-AF65-F5344CB8AC3E}">
        <p14:creationId xmlns:p14="http://schemas.microsoft.com/office/powerpoint/2010/main" val="41641218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32F58"/>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07E7C270-9616-41F6-BEF1-2C9B2FCC9518}" type="datetime1">
              <a:rPr lang="en-CA" smtClean="0"/>
              <a:t>20/03/2020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3516407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9D7A218-70A7-4141-89F2-5D854129E26B}" type="datetime1">
              <a:rPr lang="en-CA" smtClean="0"/>
              <a:t>20/03/2020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3527784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954195-30DD-4345-A2E2-5786776A5D99}" type="datetime1">
              <a:rPr lang="en-CA" smtClean="0"/>
              <a:t>20/03/2020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690530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D9D773-6E08-463C-9927-0C8FB776536F}" type="datetime1">
              <a:rPr lang="en-CA" smtClean="0"/>
              <a:t>20/03/2020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962280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F0D54-0517-4E68-BFA8-41EAF0D0FBF0}" type="datetime1">
              <a:rPr lang="en-CA" smtClean="0"/>
              <a:t>20/03/2020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1435051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8C7E2E-5950-493C-B154-2D0AA7A9283D}" type="datetime1">
              <a:rPr lang="en-CA" smtClean="0"/>
              <a:t>20/03/2020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24262274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2D0DD7-2375-4B4F-8DAE-6CF5DA58EAD2}" type="datetime1">
              <a:rPr lang="en-CA" smtClean="0"/>
              <a:t>20/03/2020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68A6A9-9717-4CE3-B8C4-E1F2AB08D2E9}" type="slidenum">
              <a:rPr lang="en-CA" smtClean="0"/>
              <a:t>‹#›</a:t>
            </a:fld>
            <a:endParaRPr lang="en-CA"/>
          </a:p>
        </p:txBody>
      </p:sp>
    </p:spTree>
    <p:extLst>
      <p:ext uri="{BB962C8B-B14F-4D97-AF65-F5344CB8AC3E}">
        <p14:creationId xmlns:p14="http://schemas.microsoft.com/office/powerpoint/2010/main" val="2295374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134E3-E6AB-4192-9A03-6D680656487E}" type="datetime1">
              <a:rPr lang="en-CA" smtClean="0"/>
              <a:t>20/03/2020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8A6A9-9717-4CE3-B8C4-E1F2AB08D2E9}" type="slidenum">
              <a:rPr lang="en-CA" smtClean="0"/>
              <a:t>‹#›</a:t>
            </a:fld>
            <a:endParaRPr lang="en-CA"/>
          </a:p>
        </p:txBody>
      </p:sp>
    </p:spTree>
    <p:extLst>
      <p:ext uri="{BB962C8B-B14F-4D97-AF65-F5344CB8AC3E}">
        <p14:creationId xmlns:p14="http://schemas.microsoft.com/office/powerpoint/2010/main" val="74213910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6.gif"/><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37.emf"/><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slideLayout" Target="../slideLayouts/slideLayout2.xml"/><Relationship Id="rId7" Type="http://schemas.openxmlformats.org/officeDocument/2006/relationships/image" Target="../media/image7.tiff"/><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6.tiff"/><Relationship Id="rId11" Type="http://schemas.openxmlformats.org/officeDocument/2006/relationships/image" Target="../media/image11.png"/><Relationship Id="rId5" Type="http://schemas.openxmlformats.org/officeDocument/2006/relationships/image" Target="../media/image5.tiff"/><Relationship Id="rId10" Type="http://schemas.openxmlformats.org/officeDocument/2006/relationships/image" Target="../media/image10.tiff"/><Relationship Id="rId4" Type="http://schemas.openxmlformats.org/officeDocument/2006/relationships/image" Target="../media/image4.tif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microsoft.com/office/2007/relationships/hdphoto" Target="../media/hdphoto2.wdp"/><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3.avi"/><Relationship Id="rId7" Type="http://schemas.openxmlformats.org/officeDocument/2006/relationships/image" Target="../media/image16.emf"/><Relationship Id="rId2" Type="http://schemas.openxmlformats.org/officeDocument/2006/relationships/video" Target="../media/media2.avi"/><Relationship Id="rId1" Type="http://schemas.microsoft.com/office/2007/relationships/media" Target="../media/media2.avi"/><Relationship Id="rId6" Type="http://schemas.openxmlformats.org/officeDocument/2006/relationships/image" Target="../media/image15.emf"/><Relationship Id="rId5" Type="http://schemas.openxmlformats.org/officeDocument/2006/relationships/slideLayout" Target="../slideLayouts/slideLayout2.xml"/><Relationship Id="rId10" Type="http://schemas.openxmlformats.org/officeDocument/2006/relationships/image" Target="../media/image19.png"/><Relationship Id="rId4" Type="http://schemas.openxmlformats.org/officeDocument/2006/relationships/video" Target="../media/media3.avi"/><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3" Type="http://schemas.openxmlformats.org/officeDocument/2006/relationships/image" Target="../media/image20.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6.emf"/><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image" Target="../media/image15.emf"/><Relationship Id="rId9" Type="http://schemas.openxmlformats.org/officeDocument/2006/relationships/image" Target="../media/image24.emf"/><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avi"/><Relationship Id="rId1" Type="http://schemas.microsoft.com/office/2007/relationships/media" Target="../media/media4.avi"/><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8720" y="5575300"/>
            <a:ext cx="9852660" cy="791539"/>
          </a:xfrm>
        </p:spPr>
        <p:txBody>
          <a:bodyPr>
            <a:normAutofit/>
          </a:bodyPr>
          <a:lstStyle/>
          <a:p>
            <a:r>
              <a:rPr lang="en-CA" sz="1600" dirty="0" smtClean="0">
                <a:solidFill>
                  <a:srgbClr val="032F58"/>
                </a:solidFill>
                <a:latin typeface="NimbusRomNo9L-Regu"/>
              </a:rPr>
              <a:t>The University </a:t>
            </a:r>
            <a:r>
              <a:rPr lang="en-CA" sz="1600" dirty="0">
                <a:solidFill>
                  <a:srgbClr val="032F58"/>
                </a:solidFill>
                <a:latin typeface="NimbusRomNo9L-Regu"/>
              </a:rPr>
              <a:t>of British Columbia, Vancouver, British Columbia, </a:t>
            </a:r>
            <a:r>
              <a:rPr lang="en-CA" sz="1600" dirty="0" smtClean="0">
                <a:solidFill>
                  <a:srgbClr val="032F58"/>
                </a:solidFill>
                <a:latin typeface="NimbusRomNo9L-Regu"/>
              </a:rPr>
              <a:t>Canada</a:t>
            </a:r>
            <a:endParaRPr lang="en-CA" sz="1600" dirty="0">
              <a:solidFill>
                <a:srgbClr val="032F58"/>
              </a:solidFill>
              <a:latin typeface="NimbusRomNo9L-Regu"/>
            </a:endParaRPr>
          </a:p>
        </p:txBody>
      </p:sp>
      <p:sp>
        <p:nvSpPr>
          <p:cNvPr id="9" name="Title 1"/>
          <p:cNvSpPr txBox="1">
            <a:spLocks/>
          </p:cNvSpPr>
          <p:nvPr/>
        </p:nvSpPr>
        <p:spPr>
          <a:xfrm>
            <a:off x="1645920" y="4121150"/>
            <a:ext cx="9250680" cy="791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3200" b="1" spc="-150" dirty="0" err="1">
                <a:solidFill>
                  <a:srgbClr val="032F58"/>
                </a:solidFill>
                <a:latin typeface="Helvetica" panose="020B0604020202020204" pitchFamily="34" charset="0"/>
                <a:cs typeface="Helvetica" panose="020B0604020202020204" pitchFamily="34" charset="0"/>
              </a:rPr>
              <a:t>PredictUS</a:t>
            </a:r>
            <a:r>
              <a:rPr lang="en-CA" sz="3200" b="1" spc="-150" dirty="0">
                <a:solidFill>
                  <a:srgbClr val="032F58"/>
                </a:solidFill>
                <a:latin typeface="Helvetica" panose="020B0604020202020204" pitchFamily="34" charset="0"/>
                <a:cs typeface="Helvetica" panose="020B0604020202020204" pitchFamily="34" charset="0"/>
              </a:rPr>
              <a:t>: </a:t>
            </a:r>
            <a:r>
              <a:rPr lang="en-CA" sz="3200" spc="-150" dirty="0">
                <a:solidFill>
                  <a:srgbClr val="032F58"/>
                </a:solidFill>
                <a:latin typeface="Helvetica" panose="020B0604020202020204" pitchFamily="34" charset="0"/>
                <a:cs typeface="Helvetica" panose="020B0604020202020204" pitchFamily="34" charset="0"/>
              </a:rPr>
              <a:t>A Method to Extend </a:t>
            </a:r>
            <a:r>
              <a:rPr lang="en-CA" sz="3200" spc="-150" dirty="0" smtClean="0">
                <a:solidFill>
                  <a:srgbClr val="032F58"/>
                </a:solidFill>
                <a:latin typeface="Helvetica" panose="020B0604020202020204" pitchFamily="34" charset="0"/>
                <a:cs typeface="Helvetica" panose="020B0604020202020204" pitchFamily="34" charset="0"/>
              </a:rPr>
              <a:t>the Resolution Precision Trade-off </a:t>
            </a:r>
            <a:r>
              <a:rPr lang="en-CA" sz="3200" spc="-150" dirty="0">
                <a:solidFill>
                  <a:srgbClr val="032F58"/>
                </a:solidFill>
                <a:latin typeface="Helvetica" panose="020B0604020202020204" pitchFamily="34" charset="0"/>
                <a:cs typeface="Helvetica" panose="020B0604020202020204" pitchFamily="34" charset="0"/>
              </a:rPr>
              <a:t>in </a:t>
            </a:r>
            <a:r>
              <a:rPr lang="en-CA" sz="3200" spc="-150" dirty="0" smtClean="0">
                <a:solidFill>
                  <a:srgbClr val="032F58"/>
                </a:solidFill>
                <a:latin typeface="Helvetica" panose="020B0604020202020204" pitchFamily="34" charset="0"/>
                <a:cs typeface="Helvetica" panose="020B0604020202020204" pitchFamily="34" charset="0"/>
              </a:rPr>
              <a:t>Quantitative Ultrasound </a:t>
            </a:r>
            <a:r>
              <a:rPr lang="en-CA" sz="3200" spc="-150" dirty="0">
                <a:solidFill>
                  <a:srgbClr val="032F58"/>
                </a:solidFill>
                <a:latin typeface="Helvetica" panose="020B0604020202020204" pitchFamily="34" charset="0"/>
                <a:cs typeface="Helvetica" panose="020B0604020202020204" pitchFamily="34" charset="0"/>
              </a:rPr>
              <a:t>Image Reconstruction</a:t>
            </a:r>
          </a:p>
        </p:txBody>
      </p:sp>
      <p:sp>
        <p:nvSpPr>
          <p:cNvPr id="6" name="Rectangle 5"/>
          <p:cNvSpPr/>
          <p:nvPr/>
        </p:nvSpPr>
        <p:spPr>
          <a:xfrm>
            <a:off x="2613103" y="5010449"/>
            <a:ext cx="6096000" cy="369332"/>
          </a:xfrm>
          <a:prstGeom prst="rect">
            <a:avLst/>
          </a:prstGeom>
        </p:spPr>
        <p:txBody>
          <a:bodyPr>
            <a:spAutoFit/>
          </a:bodyPr>
          <a:lstStyle/>
          <a:p>
            <a:endParaRPr lang="en-CA" dirty="0"/>
          </a:p>
        </p:txBody>
      </p:sp>
      <p:sp>
        <p:nvSpPr>
          <p:cNvPr id="12" name="Subtitle 2"/>
          <p:cNvSpPr txBox="1">
            <a:spLocks/>
          </p:cNvSpPr>
          <p:nvPr/>
        </p:nvSpPr>
        <p:spPr>
          <a:xfrm>
            <a:off x="1143000" y="5165369"/>
            <a:ext cx="9944100" cy="409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Helvetica"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000" dirty="0" smtClean="0">
                <a:solidFill>
                  <a:srgbClr val="032F58"/>
                </a:solidFill>
              </a:rPr>
              <a:t>Farah </a:t>
            </a:r>
            <a:r>
              <a:rPr lang="en-CA" sz="2000" dirty="0" err="1" smtClean="0">
                <a:solidFill>
                  <a:srgbClr val="032F58"/>
                </a:solidFill>
              </a:rPr>
              <a:t>Deeba</a:t>
            </a:r>
            <a:r>
              <a:rPr lang="en-CA" sz="2000" dirty="0" smtClean="0">
                <a:solidFill>
                  <a:srgbClr val="032F58"/>
                </a:solidFill>
              </a:rPr>
              <a:t>, Robert Rohling</a:t>
            </a:r>
            <a:endParaRPr lang="en-CA" sz="2000" dirty="0">
              <a:solidFill>
                <a:srgbClr val="032F58"/>
              </a:solidFill>
              <a:latin typeface="Corbel" panose="020B0503020204020204" pitchFamily="34" charset="0"/>
            </a:endParaRPr>
          </a:p>
        </p:txBody>
      </p:sp>
    </p:spTree>
    <p:extLst>
      <p:ext uri="{BB962C8B-B14F-4D97-AF65-F5344CB8AC3E}">
        <p14:creationId xmlns:p14="http://schemas.microsoft.com/office/powerpoint/2010/main" val="2532434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Receptive Field</a:t>
            </a:r>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10</a:t>
            </a:fld>
            <a:endParaRPr lang="en-CA" dirty="0" smtClean="0"/>
          </a:p>
        </p:txBody>
      </p:sp>
      <p:pic>
        <p:nvPicPr>
          <p:cNvPr id="2050" name="Picture 2" descr="WaveNet"/>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161" y="2517493"/>
            <a:ext cx="5429250" cy="24955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6462230" y="3810612"/>
                <a:ext cx="5197262" cy="1283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solidFill>
                            <a:srgbClr val="032F58"/>
                          </a:solidFill>
                          <a:latin typeface="Cambria Math" panose="02040503050406030204" pitchFamily="18" charset="0"/>
                        </a:rPr>
                        <m:t>𝑟𝑒𝑐𝑒𝑝𝑡𝑖𝑣</m:t>
                      </m:r>
                      <m:sSub>
                        <m:sSubPr>
                          <m:ctrlPr>
                            <a:rPr lang="en-CA" b="0" i="1" smtClean="0">
                              <a:solidFill>
                                <a:srgbClr val="032F58"/>
                              </a:solidFill>
                              <a:latin typeface="Cambria Math" panose="02040503050406030204" pitchFamily="18" charset="0"/>
                            </a:rPr>
                          </m:ctrlPr>
                        </m:sSubPr>
                        <m:e>
                          <m:r>
                            <a:rPr lang="en-CA" b="0" i="1" smtClean="0">
                              <a:solidFill>
                                <a:srgbClr val="032F58"/>
                              </a:solidFill>
                              <a:latin typeface="Cambria Math" panose="02040503050406030204" pitchFamily="18" charset="0"/>
                            </a:rPr>
                            <m:t>𝑒</m:t>
                          </m:r>
                        </m:e>
                        <m:sub>
                          <m:r>
                            <a:rPr lang="en-CA" b="0" i="1" smtClean="0">
                              <a:solidFill>
                                <a:srgbClr val="032F58"/>
                              </a:solidFill>
                              <a:latin typeface="Cambria Math" panose="02040503050406030204" pitchFamily="18" charset="0"/>
                            </a:rPr>
                            <m:t>𝑓𝑖𝑒𝑙𝑑</m:t>
                          </m:r>
                        </m:sub>
                      </m:sSub>
                      <m:r>
                        <a:rPr lang="en-CA" b="0" i="1" smtClean="0">
                          <a:solidFill>
                            <a:srgbClr val="032F58"/>
                          </a:solidFill>
                          <a:latin typeface="Cambria Math" panose="02040503050406030204" pitchFamily="18" charset="0"/>
                        </a:rPr>
                        <m:t>=</m:t>
                      </m:r>
                      <m:d>
                        <m:dPr>
                          <m:ctrlPr>
                            <a:rPr lang="en-CA" b="0" i="1" smtClean="0">
                              <a:solidFill>
                                <a:srgbClr val="032F58"/>
                              </a:solidFill>
                              <a:latin typeface="Cambria Math" panose="02040503050406030204" pitchFamily="18" charset="0"/>
                            </a:rPr>
                          </m:ctrlPr>
                        </m:dPr>
                        <m:e>
                          <m:r>
                            <a:rPr lang="en-CA" b="0" i="1" smtClean="0">
                              <a:solidFill>
                                <a:srgbClr val="032F58"/>
                              </a:solidFill>
                              <a:latin typeface="Cambria Math" panose="02040503050406030204" pitchFamily="18" charset="0"/>
                            </a:rPr>
                            <m:t>𝑓𝑖𝑙𝑡𝑒</m:t>
                          </m:r>
                          <m:sSub>
                            <m:sSubPr>
                              <m:ctrlPr>
                                <a:rPr lang="en-CA" b="0" i="1" smtClean="0">
                                  <a:solidFill>
                                    <a:srgbClr val="032F58"/>
                                  </a:solidFill>
                                  <a:latin typeface="Cambria Math" panose="02040503050406030204" pitchFamily="18" charset="0"/>
                                </a:rPr>
                              </m:ctrlPr>
                            </m:sSubPr>
                            <m:e>
                              <m:r>
                                <a:rPr lang="en-CA" b="0" i="1" smtClean="0">
                                  <a:solidFill>
                                    <a:srgbClr val="032F58"/>
                                  </a:solidFill>
                                  <a:latin typeface="Cambria Math" panose="02040503050406030204" pitchFamily="18" charset="0"/>
                                </a:rPr>
                                <m:t>𝑟</m:t>
                              </m:r>
                            </m:e>
                            <m:sub>
                              <m:r>
                                <a:rPr lang="en-CA" b="0" i="1" smtClean="0">
                                  <a:solidFill>
                                    <a:srgbClr val="032F58"/>
                                  </a:solidFill>
                                  <a:latin typeface="Cambria Math" panose="02040503050406030204" pitchFamily="18" charset="0"/>
                                </a:rPr>
                                <m:t>𝑤𝑖𝑑𝑡h</m:t>
                              </m:r>
                            </m:sub>
                          </m:sSub>
                          <m:r>
                            <a:rPr lang="en-CA" b="0" i="1" smtClean="0">
                              <a:solidFill>
                                <a:srgbClr val="032F58"/>
                              </a:solidFill>
                              <a:latin typeface="Cambria Math" panose="02040503050406030204" pitchFamily="18" charset="0"/>
                            </a:rPr>
                            <m:t>−1</m:t>
                          </m:r>
                        </m:e>
                      </m:d>
                      <m:r>
                        <a:rPr lang="en-CA" b="0" i="1" smtClean="0">
                          <a:solidFill>
                            <a:srgbClr val="032F58"/>
                          </a:solidFill>
                          <a:latin typeface="Cambria Math" panose="02040503050406030204" pitchFamily="18" charset="0"/>
                        </a:rPr>
                        <m:t>×</m:t>
                      </m:r>
                      <m:d>
                        <m:dPr>
                          <m:ctrlPr>
                            <a:rPr lang="en-CA" b="0" i="1" smtClean="0">
                              <a:solidFill>
                                <a:srgbClr val="032F58"/>
                              </a:solidFill>
                              <a:latin typeface="Cambria Math" panose="02040503050406030204" pitchFamily="18" charset="0"/>
                            </a:rPr>
                          </m:ctrlPr>
                        </m:dPr>
                        <m:e>
                          <m:nary>
                            <m:naryPr>
                              <m:chr m:val="∑"/>
                              <m:ctrlPr>
                                <a:rPr lang="en-CA" b="0" i="1" smtClean="0">
                                  <a:solidFill>
                                    <a:srgbClr val="032F58"/>
                                  </a:solidFill>
                                  <a:latin typeface="Cambria Math" panose="02040503050406030204" pitchFamily="18" charset="0"/>
                                </a:rPr>
                              </m:ctrlPr>
                            </m:naryPr>
                            <m:sub>
                              <m:r>
                                <a:rPr lang="en-CA" b="0" i="1" smtClean="0">
                                  <a:solidFill>
                                    <a:srgbClr val="032F58"/>
                                  </a:solidFill>
                                  <a:latin typeface="Cambria Math" panose="02040503050406030204" pitchFamily="18" charset="0"/>
                                </a:rPr>
                                <m:t>𝑑</m:t>
                              </m:r>
                            </m:sub>
                            <m:sup>
                              <m:r>
                                <a:rPr lang="en-CA" b="0" i="1" smtClean="0">
                                  <a:solidFill>
                                    <a:srgbClr val="032F58"/>
                                  </a:solidFill>
                                  <a:latin typeface="Cambria Math" panose="02040503050406030204" pitchFamily="18" charset="0"/>
                                </a:rPr>
                                <m:t>𝑑𝑖𝑙𝑎𝑡𝑖𝑜𝑛𝑠</m:t>
                              </m:r>
                            </m:sup>
                            <m:e>
                              <m:r>
                                <a:rPr lang="en-CA" b="0" i="1" smtClean="0">
                                  <a:solidFill>
                                    <a:srgbClr val="032F58"/>
                                  </a:solidFill>
                                  <a:latin typeface="Cambria Math" panose="02040503050406030204" pitchFamily="18" charset="0"/>
                                </a:rPr>
                                <m:t>𝑑</m:t>
                              </m:r>
                            </m:e>
                          </m:nary>
                        </m:e>
                      </m:d>
                      <m:r>
                        <a:rPr lang="en-CA" b="0" i="1" smtClean="0">
                          <a:solidFill>
                            <a:srgbClr val="032F58"/>
                          </a:solidFill>
                          <a:latin typeface="Cambria Math" panose="02040503050406030204" pitchFamily="18" charset="0"/>
                        </a:rPr>
                        <m:t>+1=</m:t>
                      </m:r>
                      <m:r>
                        <a:rPr lang="en-CA" b="0" i="1" smtClean="0">
                          <a:solidFill>
                            <a:srgbClr val="C00000"/>
                          </a:solidFill>
                          <a:latin typeface="Cambria Math" panose="02040503050406030204" pitchFamily="18" charset="0"/>
                        </a:rPr>
                        <m:t>256</m:t>
                      </m:r>
                    </m:oMath>
                  </m:oMathPara>
                </a14:m>
                <a:endParaRPr lang="en-CA"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62230" y="3810612"/>
                <a:ext cx="5197262" cy="1283300"/>
              </a:xfrm>
              <a:prstGeom prst="rect">
                <a:avLst/>
              </a:prstGeom>
              <a:blipFill>
                <a:blip r:embed="rId3"/>
                <a:stretch>
                  <a:fillRect/>
                </a:stretch>
              </a:blipFill>
            </p:spPr>
            <p:txBody>
              <a:bodyPr/>
              <a:lstStyle/>
              <a:p>
                <a:r>
                  <a:rPr lang="en-CA">
                    <a:noFill/>
                  </a:rPr>
                  <a:t> </a:t>
                </a:r>
              </a:p>
            </p:txBody>
          </p:sp>
        </mc:Fallback>
      </mc:AlternateContent>
      <p:sp>
        <p:nvSpPr>
          <p:cNvPr id="8" name="Rounded Rectangle 7"/>
          <p:cNvSpPr/>
          <p:nvPr/>
        </p:nvSpPr>
        <p:spPr>
          <a:xfrm>
            <a:off x="6569765" y="2147299"/>
            <a:ext cx="5381603" cy="1530849"/>
          </a:xfrm>
          <a:prstGeom prst="roundRect">
            <a:avLst/>
          </a:prstGeom>
          <a:noFill/>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CA"/>
          </a:p>
        </p:txBody>
      </p:sp>
      <p:grpSp>
        <p:nvGrpSpPr>
          <p:cNvPr id="2051" name="Group 2050"/>
          <p:cNvGrpSpPr/>
          <p:nvPr/>
        </p:nvGrpSpPr>
        <p:grpSpPr>
          <a:xfrm>
            <a:off x="7008946" y="2247014"/>
            <a:ext cx="4651557" cy="1150900"/>
            <a:chOff x="7008946" y="2247014"/>
            <a:chExt cx="4651557" cy="1150900"/>
          </a:xfrm>
        </p:grpSpPr>
        <mc:AlternateContent xmlns:mc="http://schemas.openxmlformats.org/markup-compatibility/2006" xmlns:a14="http://schemas.microsoft.com/office/drawing/2010/main">
          <mc:Choice Requires="a14">
            <p:sp>
              <p:nvSpPr>
                <p:cNvPr id="10" name="Rounded Rectangle 9"/>
                <p:cNvSpPr/>
                <p:nvPr/>
              </p:nvSpPr>
              <p:spPr>
                <a:xfrm>
                  <a:off x="7009957" y="2247014"/>
                  <a:ext cx="418259" cy="369871"/>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0</m:t>
                            </m:r>
                          </m:sup>
                        </m:sSup>
                      </m:oMath>
                    </m:oMathPara>
                  </a14:m>
                  <a:endParaRPr lang="en-CA" dirty="0"/>
                </a:p>
              </p:txBody>
            </p:sp>
          </mc:Choice>
          <mc:Fallback xmlns="">
            <p:sp>
              <p:nvSpPr>
                <p:cNvPr id="10" name="Rounded Rectangle 9"/>
                <p:cNvSpPr>
                  <a:spLocks noRot="1" noChangeAspect="1" noMove="1" noResize="1" noEditPoints="1" noAdjustHandles="1" noChangeArrowheads="1" noChangeShapeType="1" noTextEdit="1"/>
                </p:cNvSpPr>
                <p:nvPr/>
              </p:nvSpPr>
              <p:spPr>
                <a:xfrm>
                  <a:off x="7009957" y="2247014"/>
                  <a:ext cx="418259" cy="369871"/>
                </a:xfrm>
                <a:prstGeom prst="roundRect">
                  <a:avLst/>
                </a:prstGeom>
                <a:blipFill>
                  <a:blip r:embed="rId4"/>
                  <a:stretch>
                    <a:fillRect l="-2778"/>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7708600" y="2251753"/>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1</m:t>
                            </m:r>
                          </m:sup>
                        </m:sSup>
                      </m:oMath>
                    </m:oMathPara>
                  </a14:m>
                  <a:endParaRPr lang="en-CA" dirty="0"/>
                </a:p>
              </p:txBody>
            </p:sp>
          </mc:Choice>
          <mc:Fallback xmlns="">
            <p:sp>
              <p:nvSpPr>
                <p:cNvPr id="12" name="Rounded Rectangle 11"/>
                <p:cNvSpPr>
                  <a:spLocks noRot="1" noChangeAspect="1" noMove="1" noResize="1" noEditPoints="1" noAdjustHandles="1" noChangeArrowheads="1" noChangeShapeType="1" noTextEdit="1"/>
                </p:cNvSpPr>
                <p:nvPr/>
              </p:nvSpPr>
              <p:spPr>
                <a:xfrm>
                  <a:off x="7708600" y="2251753"/>
                  <a:ext cx="418259" cy="365132"/>
                </a:xfrm>
                <a:prstGeom prst="roundRect">
                  <a:avLst/>
                </a:prstGeom>
                <a:blipFill>
                  <a:blip r:embed="rId5"/>
                  <a:stretch>
                    <a:fillRect l="-2817"/>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8394269" y="2247014"/>
                  <a:ext cx="418259" cy="369871"/>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2</m:t>
                            </m:r>
                          </m:sup>
                        </m:sSup>
                      </m:oMath>
                    </m:oMathPara>
                  </a14:m>
                  <a:endParaRPr lang="en-CA"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8394269" y="2247014"/>
                  <a:ext cx="418259" cy="369871"/>
                </a:xfrm>
                <a:prstGeom prst="roundRect">
                  <a:avLst/>
                </a:prstGeom>
                <a:blipFill>
                  <a:blip r:embed="rId6"/>
                  <a:stretch>
                    <a:fillRect l="-2778"/>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ounded Rectangle 14"/>
                <p:cNvSpPr/>
                <p:nvPr/>
              </p:nvSpPr>
              <p:spPr>
                <a:xfrm>
                  <a:off x="9107967" y="2251753"/>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3</m:t>
                            </m:r>
                          </m:sup>
                        </m:sSup>
                      </m:oMath>
                    </m:oMathPara>
                  </a14:m>
                  <a:endParaRPr lang="en-CA" dirty="0"/>
                </a:p>
              </p:txBody>
            </p:sp>
          </mc:Choice>
          <mc:Fallback xmlns="">
            <p:sp>
              <p:nvSpPr>
                <p:cNvPr id="15" name="Rounded Rectangle 14"/>
                <p:cNvSpPr>
                  <a:spLocks noRot="1" noChangeAspect="1" noMove="1" noResize="1" noEditPoints="1" noAdjustHandles="1" noChangeArrowheads="1" noChangeShapeType="1" noTextEdit="1"/>
                </p:cNvSpPr>
                <p:nvPr/>
              </p:nvSpPr>
              <p:spPr>
                <a:xfrm>
                  <a:off x="9107967" y="2251753"/>
                  <a:ext cx="418259" cy="365132"/>
                </a:xfrm>
                <a:prstGeom prst="roundRect">
                  <a:avLst/>
                </a:prstGeom>
                <a:blipFill>
                  <a:blip r:embed="rId7"/>
                  <a:stretch>
                    <a:fillRect l="-2778"/>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9821665" y="2258519"/>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4</m:t>
                            </m:r>
                          </m:sup>
                        </m:sSup>
                      </m:oMath>
                    </m:oMathPara>
                  </a14:m>
                  <a:endParaRPr lang="en-CA" dirty="0"/>
                </a:p>
              </p:txBody>
            </p:sp>
          </mc:Choice>
          <mc:Fallback xmlns="">
            <p:sp>
              <p:nvSpPr>
                <p:cNvPr id="16" name="Rounded Rectangle 15"/>
                <p:cNvSpPr>
                  <a:spLocks noRot="1" noChangeAspect="1" noMove="1" noResize="1" noEditPoints="1" noAdjustHandles="1" noChangeArrowheads="1" noChangeShapeType="1" noTextEdit="1"/>
                </p:cNvSpPr>
                <p:nvPr/>
              </p:nvSpPr>
              <p:spPr>
                <a:xfrm>
                  <a:off x="9821665" y="2258519"/>
                  <a:ext cx="418259" cy="365132"/>
                </a:xfrm>
                <a:prstGeom prst="roundRect">
                  <a:avLst/>
                </a:prstGeom>
                <a:blipFill>
                  <a:blip r:embed="rId8"/>
                  <a:stretch>
                    <a:fillRect l="-1389"/>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ounded Rectangle 16"/>
                <p:cNvSpPr/>
                <p:nvPr/>
              </p:nvSpPr>
              <p:spPr>
                <a:xfrm>
                  <a:off x="10526884" y="2258519"/>
                  <a:ext cx="418259" cy="369871"/>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5</m:t>
                            </m:r>
                          </m:sup>
                        </m:sSup>
                      </m:oMath>
                    </m:oMathPara>
                  </a14:m>
                  <a:endParaRPr lang="en-CA" dirty="0"/>
                </a:p>
              </p:txBody>
            </p:sp>
          </mc:Choice>
          <mc:Fallback xmlns="">
            <p:sp>
              <p:nvSpPr>
                <p:cNvPr id="17" name="Rounded Rectangle 16"/>
                <p:cNvSpPr>
                  <a:spLocks noRot="1" noChangeAspect="1" noMove="1" noResize="1" noEditPoints="1" noAdjustHandles="1" noChangeArrowheads="1" noChangeShapeType="1" noTextEdit="1"/>
                </p:cNvSpPr>
                <p:nvPr/>
              </p:nvSpPr>
              <p:spPr>
                <a:xfrm>
                  <a:off x="10526884" y="2258519"/>
                  <a:ext cx="418259" cy="369871"/>
                </a:xfrm>
                <a:prstGeom prst="roundRect">
                  <a:avLst/>
                </a:prstGeom>
                <a:blipFill>
                  <a:blip r:embed="rId9"/>
                  <a:stretch>
                    <a:fillRect l="-2817"/>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ounded Rectangle 17"/>
                <p:cNvSpPr/>
                <p:nvPr/>
              </p:nvSpPr>
              <p:spPr>
                <a:xfrm>
                  <a:off x="11242244" y="2259112"/>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6</m:t>
                            </m:r>
                          </m:sup>
                        </m:sSup>
                      </m:oMath>
                    </m:oMathPara>
                  </a14:m>
                  <a:endParaRPr lang="en-CA" dirty="0"/>
                </a:p>
              </p:txBody>
            </p:sp>
          </mc:Choice>
          <mc:Fallback xmlns="">
            <p:sp>
              <p:nvSpPr>
                <p:cNvPr id="18" name="Rounded Rectangle 17"/>
                <p:cNvSpPr>
                  <a:spLocks noRot="1" noChangeAspect="1" noMove="1" noResize="1" noEditPoints="1" noAdjustHandles="1" noChangeArrowheads="1" noChangeShapeType="1" noTextEdit="1"/>
                </p:cNvSpPr>
                <p:nvPr/>
              </p:nvSpPr>
              <p:spPr>
                <a:xfrm>
                  <a:off x="11242244" y="2259112"/>
                  <a:ext cx="418259" cy="365132"/>
                </a:xfrm>
                <a:prstGeom prst="roundRect">
                  <a:avLst/>
                </a:prstGeom>
                <a:blipFill>
                  <a:blip r:embed="rId10"/>
                  <a:stretch>
                    <a:fillRect l="-1389"/>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p:cxnSp>
          <p:nvCxnSpPr>
            <p:cNvPr id="26" name="Straight Arrow Connector 25"/>
            <p:cNvCxnSpPr>
              <a:stCxn id="10" idx="3"/>
              <a:endCxn id="12" idx="1"/>
            </p:cNvCxnSpPr>
            <p:nvPr/>
          </p:nvCxnSpPr>
          <p:spPr>
            <a:xfrm>
              <a:off x="7428216" y="2431950"/>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28" name="Straight Arrow Connector 27"/>
            <p:cNvCxnSpPr/>
            <p:nvPr/>
          </p:nvCxnSpPr>
          <p:spPr>
            <a:xfrm>
              <a:off x="8126859" y="2438716"/>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p:cNvCxnSpPr/>
            <p:nvPr/>
          </p:nvCxnSpPr>
          <p:spPr>
            <a:xfrm>
              <a:off x="8811517" y="2441085"/>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30" name="Straight Arrow Connector 29"/>
            <p:cNvCxnSpPr/>
            <p:nvPr/>
          </p:nvCxnSpPr>
          <p:spPr>
            <a:xfrm>
              <a:off x="9532524" y="2442704"/>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31" name="Straight Arrow Connector 30"/>
            <p:cNvCxnSpPr/>
            <p:nvPr/>
          </p:nvCxnSpPr>
          <p:spPr>
            <a:xfrm>
              <a:off x="10226547" y="2438716"/>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32" name="Straight Arrow Connector 31"/>
            <p:cNvCxnSpPr/>
            <p:nvPr/>
          </p:nvCxnSpPr>
          <p:spPr>
            <a:xfrm>
              <a:off x="10940648" y="2433394"/>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a14="http://schemas.microsoft.com/office/drawing/2010/main">
          <mc:Choice Requires="a14">
            <p:sp>
              <p:nvSpPr>
                <p:cNvPr id="33" name="Rounded Rectangle 32"/>
                <p:cNvSpPr/>
                <p:nvPr/>
              </p:nvSpPr>
              <p:spPr>
                <a:xfrm>
                  <a:off x="7008946" y="3016538"/>
                  <a:ext cx="418259" cy="369871"/>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0</m:t>
                            </m:r>
                          </m:sup>
                        </m:sSup>
                      </m:oMath>
                    </m:oMathPara>
                  </a14:m>
                  <a:endParaRPr lang="en-CA" dirty="0"/>
                </a:p>
              </p:txBody>
            </p:sp>
          </mc:Choice>
          <mc:Fallback xmlns="">
            <p:sp>
              <p:nvSpPr>
                <p:cNvPr id="33" name="Rounded Rectangle 32"/>
                <p:cNvSpPr>
                  <a:spLocks noRot="1" noChangeAspect="1" noMove="1" noResize="1" noEditPoints="1" noAdjustHandles="1" noChangeArrowheads="1" noChangeShapeType="1" noTextEdit="1"/>
                </p:cNvSpPr>
                <p:nvPr/>
              </p:nvSpPr>
              <p:spPr>
                <a:xfrm>
                  <a:off x="7008946" y="3016538"/>
                  <a:ext cx="418259" cy="369871"/>
                </a:xfrm>
                <a:prstGeom prst="roundRect">
                  <a:avLst/>
                </a:prstGeom>
                <a:blipFill>
                  <a:blip r:embed="rId11"/>
                  <a:stretch>
                    <a:fillRect l="-2817"/>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Rounded Rectangle 33"/>
                <p:cNvSpPr/>
                <p:nvPr/>
              </p:nvSpPr>
              <p:spPr>
                <a:xfrm>
                  <a:off x="7707589" y="3021277"/>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1</m:t>
                            </m:r>
                          </m:sup>
                        </m:sSup>
                      </m:oMath>
                    </m:oMathPara>
                  </a14:m>
                  <a:endParaRPr lang="en-CA" dirty="0"/>
                </a:p>
              </p:txBody>
            </p:sp>
          </mc:Choice>
          <mc:Fallback xmlns="">
            <p:sp>
              <p:nvSpPr>
                <p:cNvPr id="34" name="Rounded Rectangle 33"/>
                <p:cNvSpPr>
                  <a:spLocks noRot="1" noChangeAspect="1" noMove="1" noResize="1" noEditPoints="1" noAdjustHandles="1" noChangeArrowheads="1" noChangeShapeType="1" noTextEdit="1"/>
                </p:cNvSpPr>
                <p:nvPr/>
              </p:nvSpPr>
              <p:spPr>
                <a:xfrm>
                  <a:off x="7707589" y="3021277"/>
                  <a:ext cx="418259" cy="365132"/>
                </a:xfrm>
                <a:prstGeom prst="roundRect">
                  <a:avLst/>
                </a:prstGeom>
                <a:blipFill>
                  <a:blip r:embed="rId12"/>
                  <a:stretch>
                    <a:fillRect l="-1389"/>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Rounded Rectangle 34"/>
                <p:cNvSpPr/>
                <p:nvPr/>
              </p:nvSpPr>
              <p:spPr>
                <a:xfrm>
                  <a:off x="8393258" y="3016538"/>
                  <a:ext cx="418259" cy="369871"/>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2</m:t>
                            </m:r>
                          </m:sup>
                        </m:sSup>
                      </m:oMath>
                    </m:oMathPara>
                  </a14:m>
                  <a:endParaRPr lang="en-CA" dirty="0"/>
                </a:p>
              </p:txBody>
            </p:sp>
          </mc:Choice>
          <mc:Fallback xmlns="">
            <p:sp>
              <p:nvSpPr>
                <p:cNvPr id="35" name="Rounded Rectangle 34"/>
                <p:cNvSpPr>
                  <a:spLocks noRot="1" noChangeAspect="1" noMove="1" noResize="1" noEditPoints="1" noAdjustHandles="1" noChangeArrowheads="1" noChangeShapeType="1" noTextEdit="1"/>
                </p:cNvSpPr>
                <p:nvPr/>
              </p:nvSpPr>
              <p:spPr>
                <a:xfrm>
                  <a:off x="8393258" y="3016538"/>
                  <a:ext cx="418259" cy="369871"/>
                </a:xfrm>
                <a:prstGeom prst="roundRect">
                  <a:avLst/>
                </a:prstGeom>
                <a:blipFill>
                  <a:blip r:embed="rId13"/>
                  <a:stretch>
                    <a:fillRect l="-2817"/>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Rounded Rectangle 35"/>
                <p:cNvSpPr/>
                <p:nvPr/>
              </p:nvSpPr>
              <p:spPr>
                <a:xfrm>
                  <a:off x="9106956" y="3021277"/>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3</m:t>
                            </m:r>
                          </m:sup>
                        </m:sSup>
                      </m:oMath>
                    </m:oMathPara>
                  </a14:m>
                  <a:endParaRPr lang="en-CA" dirty="0"/>
                </a:p>
              </p:txBody>
            </p:sp>
          </mc:Choice>
          <mc:Fallback xmlns="">
            <p:sp>
              <p:nvSpPr>
                <p:cNvPr id="36" name="Rounded Rectangle 35"/>
                <p:cNvSpPr>
                  <a:spLocks noRot="1" noChangeAspect="1" noMove="1" noResize="1" noEditPoints="1" noAdjustHandles="1" noChangeArrowheads="1" noChangeShapeType="1" noTextEdit="1"/>
                </p:cNvSpPr>
                <p:nvPr/>
              </p:nvSpPr>
              <p:spPr>
                <a:xfrm>
                  <a:off x="9106956" y="3021277"/>
                  <a:ext cx="418259" cy="365132"/>
                </a:xfrm>
                <a:prstGeom prst="roundRect">
                  <a:avLst/>
                </a:prstGeom>
                <a:blipFill>
                  <a:blip r:embed="rId14"/>
                  <a:stretch>
                    <a:fillRect l="-2778"/>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Rounded Rectangle 36"/>
                <p:cNvSpPr/>
                <p:nvPr/>
              </p:nvSpPr>
              <p:spPr>
                <a:xfrm>
                  <a:off x="9820654" y="3028043"/>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4</m:t>
                            </m:r>
                          </m:sup>
                        </m:sSup>
                      </m:oMath>
                    </m:oMathPara>
                  </a14:m>
                  <a:endParaRPr lang="en-CA" dirty="0"/>
                </a:p>
              </p:txBody>
            </p:sp>
          </mc:Choice>
          <mc:Fallback xmlns="">
            <p:sp>
              <p:nvSpPr>
                <p:cNvPr id="37" name="Rounded Rectangle 36"/>
                <p:cNvSpPr>
                  <a:spLocks noRot="1" noChangeAspect="1" noMove="1" noResize="1" noEditPoints="1" noAdjustHandles="1" noChangeArrowheads="1" noChangeShapeType="1" noTextEdit="1"/>
                </p:cNvSpPr>
                <p:nvPr/>
              </p:nvSpPr>
              <p:spPr>
                <a:xfrm>
                  <a:off x="9820654" y="3028043"/>
                  <a:ext cx="418259" cy="365132"/>
                </a:xfrm>
                <a:prstGeom prst="roundRect">
                  <a:avLst/>
                </a:prstGeom>
                <a:blipFill>
                  <a:blip r:embed="rId15"/>
                  <a:stretch>
                    <a:fillRect l="-2778"/>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Rounded Rectangle 37"/>
                <p:cNvSpPr/>
                <p:nvPr/>
              </p:nvSpPr>
              <p:spPr>
                <a:xfrm>
                  <a:off x="10525873" y="3028043"/>
                  <a:ext cx="418259" cy="369871"/>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5</m:t>
                            </m:r>
                          </m:sup>
                        </m:sSup>
                      </m:oMath>
                    </m:oMathPara>
                  </a14:m>
                  <a:endParaRPr lang="en-CA" dirty="0"/>
                </a:p>
              </p:txBody>
            </p:sp>
          </mc:Choice>
          <mc:Fallback xmlns="">
            <p:sp>
              <p:nvSpPr>
                <p:cNvPr id="38" name="Rounded Rectangle 37"/>
                <p:cNvSpPr>
                  <a:spLocks noRot="1" noChangeAspect="1" noMove="1" noResize="1" noEditPoints="1" noAdjustHandles="1" noChangeArrowheads="1" noChangeShapeType="1" noTextEdit="1"/>
                </p:cNvSpPr>
                <p:nvPr/>
              </p:nvSpPr>
              <p:spPr>
                <a:xfrm>
                  <a:off x="10525873" y="3028043"/>
                  <a:ext cx="418259" cy="369871"/>
                </a:xfrm>
                <a:prstGeom prst="roundRect">
                  <a:avLst/>
                </a:prstGeom>
                <a:blipFill>
                  <a:blip r:embed="rId16"/>
                  <a:stretch>
                    <a:fillRect l="-2817"/>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Rounded Rectangle 38"/>
                <p:cNvSpPr/>
                <p:nvPr/>
              </p:nvSpPr>
              <p:spPr>
                <a:xfrm>
                  <a:off x="11241233" y="3028636"/>
                  <a:ext cx="418259" cy="365132"/>
                </a:xfrm>
                <a:prstGeom prst="round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6</m:t>
                            </m:r>
                          </m:sup>
                        </m:sSup>
                      </m:oMath>
                    </m:oMathPara>
                  </a14:m>
                  <a:endParaRPr lang="en-CA" dirty="0"/>
                </a:p>
              </p:txBody>
            </p:sp>
          </mc:Choice>
          <mc:Fallback xmlns="">
            <p:sp>
              <p:nvSpPr>
                <p:cNvPr id="39" name="Rounded Rectangle 38"/>
                <p:cNvSpPr>
                  <a:spLocks noRot="1" noChangeAspect="1" noMove="1" noResize="1" noEditPoints="1" noAdjustHandles="1" noChangeArrowheads="1" noChangeShapeType="1" noTextEdit="1"/>
                </p:cNvSpPr>
                <p:nvPr/>
              </p:nvSpPr>
              <p:spPr>
                <a:xfrm>
                  <a:off x="11241233" y="3028636"/>
                  <a:ext cx="418259" cy="365132"/>
                </a:xfrm>
                <a:prstGeom prst="roundRect">
                  <a:avLst/>
                </a:prstGeom>
                <a:blipFill>
                  <a:blip r:embed="rId17"/>
                  <a:stretch>
                    <a:fillRect l="-2778"/>
                  </a:stretch>
                </a:blipFill>
                <a:ln w="19050" cap="flat" cmpd="sng" algn="ctr">
                  <a:solidFill>
                    <a:srgbClr val="C00000"/>
                  </a:solidFill>
                  <a:prstDash val="solid"/>
                  <a:round/>
                  <a:headEnd type="none" w="med" len="med"/>
                  <a:tailEnd type="none" w="med" len="med"/>
                </a:ln>
              </p:spPr>
              <p:txBody>
                <a:bodyPr/>
                <a:lstStyle/>
                <a:p>
                  <a:r>
                    <a:rPr lang="en-CA">
                      <a:noFill/>
                    </a:rPr>
                    <a:t> </a:t>
                  </a:r>
                </a:p>
              </p:txBody>
            </p:sp>
          </mc:Fallback>
        </mc:AlternateContent>
        <p:cxnSp>
          <p:nvCxnSpPr>
            <p:cNvPr id="40" name="Straight Arrow Connector 39"/>
            <p:cNvCxnSpPr>
              <a:stCxn id="33" idx="3"/>
              <a:endCxn id="34" idx="1"/>
            </p:cNvCxnSpPr>
            <p:nvPr/>
          </p:nvCxnSpPr>
          <p:spPr>
            <a:xfrm>
              <a:off x="7427205" y="3201474"/>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41" name="Straight Arrow Connector 40"/>
            <p:cNvCxnSpPr/>
            <p:nvPr/>
          </p:nvCxnSpPr>
          <p:spPr>
            <a:xfrm>
              <a:off x="8125848" y="3208240"/>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42" name="Straight Arrow Connector 41"/>
            <p:cNvCxnSpPr/>
            <p:nvPr/>
          </p:nvCxnSpPr>
          <p:spPr>
            <a:xfrm>
              <a:off x="8810506" y="3210609"/>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43" name="Straight Arrow Connector 42"/>
            <p:cNvCxnSpPr/>
            <p:nvPr/>
          </p:nvCxnSpPr>
          <p:spPr>
            <a:xfrm>
              <a:off x="9531513" y="3212228"/>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44" name="Straight Arrow Connector 43"/>
            <p:cNvCxnSpPr/>
            <p:nvPr/>
          </p:nvCxnSpPr>
          <p:spPr>
            <a:xfrm>
              <a:off x="10225536" y="3208240"/>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45" name="Straight Arrow Connector 44"/>
            <p:cNvCxnSpPr/>
            <p:nvPr/>
          </p:nvCxnSpPr>
          <p:spPr>
            <a:xfrm>
              <a:off x="10939637" y="3202918"/>
              <a:ext cx="280384" cy="2369"/>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cxnSp>
          <p:nvCxnSpPr>
            <p:cNvPr id="2049" name="Elbow Connector 2048"/>
            <p:cNvCxnSpPr>
              <a:stCxn id="18" idx="3"/>
              <a:endCxn id="33" idx="1"/>
            </p:cNvCxnSpPr>
            <p:nvPr/>
          </p:nvCxnSpPr>
          <p:spPr>
            <a:xfrm flipH="1">
              <a:off x="7008946" y="2441678"/>
              <a:ext cx="4651557" cy="759796"/>
            </a:xfrm>
            <a:prstGeom prst="bentConnector5">
              <a:avLst>
                <a:gd name="adj1" fmla="val -4914"/>
                <a:gd name="adj2" fmla="val 49844"/>
                <a:gd name="adj3" fmla="val 104914"/>
              </a:avLst>
            </a:prstGeom>
            <a:ln w="12700">
              <a:tailEnd type="triangle"/>
            </a:ln>
          </p:spPr>
          <p:style>
            <a:lnRef idx="1">
              <a:schemeClr val="accent5"/>
            </a:lnRef>
            <a:fillRef idx="0">
              <a:schemeClr val="accent5"/>
            </a:fillRef>
            <a:effectRef idx="0">
              <a:schemeClr val="accent5"/>
            </a:effectRef>
            <a:fontRef idx="minor">
              <a:schemeClr val="tx1"/>
            </a:fontRef>
          </p:style>
        </p:cxnSp>
      </p:grpSp>
      <mc:AlternateContent xmlns:mc="http://schemas.openxmlformats.org/markup-compatibility/2006" xmlns:a14="http://schemas.microsoft.com/office/drawing/2010/main">
        <mc:Choice Requires="a14">
          <p:sp>
            <p:nvSpPr>
              <p:cNvPr id="50" name="TextBox 49"/>
              <p:cNvSpPr txBox="1"/>
              <p:nvPr/>
            </p:nvSpPr>
            <p:spPr>
              <a:xfrm>
                <a:off x="4936078" y="1620305"/>
                <a:ext cx="2281997"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CA" dirty="0" smtClean="0">
                    <a:solidFill>
                      <a:schemeClr val="bg1"/>
                    </a:solidFill>
                    <a:latin typeface="Helvetica" panose="020B0604020202020204" pitchFamily="34" charset="0"/>
                    <a:cs typeface="Helvetica" panose="020B0604020202020204" pitchFamily="34" charset="0"/>
                  </a:rPr>
                  <a:t>Dilation Factors, </a:t>
                </a:r>
                <a14:m>
                  <m:oMath xmlns:m="http://schemas.openxmlformats.org/officeDocument/2006/math">
                    <m:r>
                      <a:rPr lang="en-CA" b="0" i="1" smtClean="0">
                        <a:solidFill>
                          <a:schemeClr val="bg1"/>
                        </a:solidFill>
                        <a:latin typeface="Cambria Math" panose="02040503050406030204" pitchFamily="18" charset="0"/>
                        <a:cs typeface="Helvetica" panose="020B0604020202020204" pitchFamily="34" charset="0"/>
                      </a:rPr>
                      <m:t>𝑑</m:t>
                    </m:r>
                  </m:oMath>
                </a14:m>
                <a:endParaRPr lang="en-CA" dirty="0">
                  <a:solidFill>
                    <a:schemeClr val="bg1"/>
                  </a:solidFill>
                  <a:latin typeface="Helvetica" panose="020B0604020202020204" pitchFamily="34" charset="0"/>
                  <a:cs typeface="Helvetica" panose="020B060402020202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936078" y="1620305"/>
                <a:ext cx="2281997" cy="369332"/>
              </a:xfrm>
              <a:prstGeom prst="rect">
                <a:avLst/>
              </a:prstGeom>
              <a:blipFill>
                <a:blip r:embed="rId18"/>
                <a:stretch>
                  <a:fillRect t="-7937"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724870" y="4162624"/>
                <a:ext cx="948752"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CA" sz="1400" b="0" i="1" smtClean="0">
                          <a:solidFill>
                            <a:srgbClr val="032F58"/>
                          </a:solidFill>
                          <a:latin typeface="Cambria Math" panose="02040503050406030204" pitchFamily="18" charset="0"/>
                          <a:cs typeface="Helvetica" panose="020B0604020202020204" pitchFamily="34" charset="0"/>
                        </a:rPr>
                        <m:t>𝑑</m:t>
                      </m:r>
                      <m:r>
                        <a:rPr lang="en-CA" sz="1400" b="0" i="1" smtClean="0">
                          <a:solidFill>
                            <a:srgbClr val="032F58"/>
                          </a:solidFill>
                          <a:latin typeface="Cambria Math" panose="02040503050406030204" pitchFamily="18" charset="0"/>
                          <a:cs typeface="Helvetica" panose="020B0604020202020204" pitchFamily="34" charset="0"/>
                        </a:rPr>
                        <m:t>=</m:t>
                      </m:r>
                      <m:sSup>
                        <m:sSupPr>
                          <m:ctrlPr>
                            <a:rPr lang="en-CA" sz="1400" i="1" smtClean="0">
                              <a:solidFill>
                                <a:srgbClr val="032F58"/>
                              </a:solidFill>
                              <a:latin typeface="Cambria Math" panose="02040503050406030204" pitchFamily="18" charset="0"/>
                            </a:rPr>
                          </m:ctrlPr>
                        </m:sSupPr>
                        <m:e>
                          <m:r>
                            <a:rPr lang="en-CA" sz="1400" i="1">
                              <a:solidFill>
                                <a:srgbClr val="032F58"/>
                              </a:solidFill>
                              <a:latin typeface="Cambria Math" panose="02040503050406030204" pitchFamily="18" charset="0"/>
                            </a:rPr>
                            <m:t>2</m:t>
                          </m:r>
                        </m:e>
                        <m:sup>
                          <m:r>
                            <a:rPr lang="en-CA" sz="1400" i="1">
                              <a:solidFill>
                                <a:srgbClr val="032F58"/>
                              </a:solidFill>
                              <a:latin typeface="Cambria Math" panose="02040503050406030204" pitchFamily="18" charset="0"/>
                            </a:rPr>
                            <m:t>0</m:t>
                          </m:r>
                        </m:sup>
                      </m:sSup>
                    </m:oMath>
                  </m:oMathPara>
                </a14:m>
                <a:endParaRPr lang="en-CA" sz="1400" dirty="0">
                  <a:solidFill>
                    <a:srgbClr val="032F58"/>
                  </a:solidFill>
                  <a:latin typeface="Helvetica" panose="020B0604020202020204" pitchFamily="34" charset="0"/>
                  <a:cs typeface="Helvetica" panose="020B060402020202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724870" y="4162624"/>
                <a:ext cx="948752" cy="307777"/>
              </a:xfrm>
              <a:prstGeom prst="rect">
                <a:avLst/>
              </a:prstGeom>
              <a:blipFill>
                <a:blip r:embed="rId1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724870" y="3595333"/>
                <a:ext cx="948752"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CA" sz="1400" b="0" i="1" smtClean="0">
                          <a:solidFill>
                            <a:srgbClr val="032F58"/>
                          </a:solidFill>
                          <a:latin typeface="Cambria Math" panose="02040503050406030204" pitchFamily="18" charset="0"/>
                          <a:cs typeface="Helvetica" panose="020B0604020202020204" pitchFamily="34" charset="0"/>
                        </a:rPr>
                        <m:t>𝑑</m:t>
                      </m:r>
                      <m:r>
                        <a:rPr lang="en-CA" sz="1400" b="0" i="1" smtClean="0">
                          <a:solidFill>
                            <a:srgbClr val="032F58"/>
                          </a:solidFill>
                          <a:latin typeface="Cambria Math" panose="02040503050406030204" pitchFamily="18" charset="0"/>
                          <a:cs typeface="Helvetica" panose="020B0604020202020204" pitchFamily="34" charset="0"/>
                        </a:rPr>
                        <m:t>=</m:t>
                      </m:r>
                      <m:sSup>
                        <m:sSupPr>
                          <m:ctrlPr>
                            <a:rPr lang="en-CA" sz="1400" i="1" smtClean="0">
                              <a:solidFill>
                                <a:srgbClr val="032F58"/>
                              </a:solidFill>
                              <a:latin typeface="Cambria Math" panose="02040503050406030204" pitchFamily="18" charset="0"/>
                            </a:rPr>
                          </m:ctrlPr>
                        </m:sSupPr>
                        <m:e>
                          <m:r>
                            <a:rPr lang="en-CA" sz="1400" i="1">
                              <a:solidFill>
                                <a:srgbClr val="032F58"/>
                              </a:solidFill>
                              <a:latin typeface="Cambria Math" panose="02040503050406030204" pitchFamily="18" charset="0"/>
                            </a:rPr>
                            <m:t>2</m:t>
                          </m:r>
                        </m:e>
                        <m:sup>
                          <m:r>
                            <a:rPr lang="en-CA" sz="1400" b="0" i="1" smtClean="0">
                              <a:solidFill>
                                <a:srgbClr val="032F58"/>
                              </a:solidFill>
                              <a:latin typeface="Cambria Math" panose="02040503050406030204" pitchFamily="18" charset="0"/>
                            </a:rPr>
                            <m:t>1</m:t>
                          </m:r>
                        </m:sup>
                      </m:sSup>
                    </m:oMath>
                  </m:oMathPara>
                </a14:m>
                <a:endParaRPr lang="en-CA" sz="1400" dirty="0">
                  <a:solidFill>
                    <a:srgbClr val="032F58"/>
                  </a:solidFill>
                  <a:latin typeface="Helvetica" panose="020B0604020202020204" pitchFamily="34" charset="0"/>
                  <a:cs typeface="Helvetica" panose="020B0604020202020204"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724870" y="3595333"/>
                <a:ext cx="948752" cy="307777"/>
              </a:xfrm>
              <a:prstGeom prst="rect">
                <a:avLst/>
              </a:prstGeom>
              <a:blipFill>
                <a:blip r:embed="rId2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732325" y="3028043"/>
                <a:ext cx="948752"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CA" sz="1400" b="0" i="1" smtClean="0">
                          <a:solidFill>
                            <a:srgbClr val="032F58"/>
                          </a:solidFill>
                          <a:latin typeface="Cambria Math" panose="02040503050406030204" pitchFamily="18" charset="0"/>
                          <a:cs typeface="Helvetica" panose="020B0604020202020204" pitchFamily="34" charset="0"/>
                        </a:rPr>
                        <m:t>𝑑</m:t>
                      </m:r>
                      <m:r>
                        <a:rPr lang="en-CA" sz="1400" b="0" i="1" smtClean="0">
                          <a:solidFill>
                            <a:srgbClr val="032F58"/>
                          </a:solidFill>
                          <a:latin typeface="Cambria Math" panose="02040503050406030204" pitchFamily="18" charset="0"/>
                          <a:cs typeface="Helvetica" panose="020B0604020202020204" pitchFamily="34" charset="0"/>
                        </a:rPr>
                        <m:t>=</m:t>
                      </m:r>
                      <m:sSup>
                        <m:sSupPr>
                          <m:ctrlPr>
                            <a:rPr lang="en-CA" sz="1400" i="1" smtClean="0">
                              <a:solidFill>
                                <a:srgbClr val="032F58"/>
                              </a:solidFill>
                              <a:latin typeface="Cambria Math" panose="02040503050406030204" pitchFamily="18" charset="0"/>
                            </a:rPr>
                          </m:ctrlPr>
                        </m:sSupPr>
                        <m:e>
                          <m:r>
                            <a:rPr lang="en-CA" sz="1400" i="1">
                              <a:solidFill>
                                <a:srgbClr val="032F58"/>
                              </a:solidFill>
                              <a:latin typeface="Cambria Math" panose="02040503050406030204" pitchFamily="18" charset="0"/>
                            </a:rPr>
                            <m:t>2</m:t>
                          </m:r>
                        </m:e>
                        <m:sup>
                          <m:r>
                            <a:rPr lang="en-CA" sz="1400" b="0" i="1" smtClean="0">
                              <a:solidFill>
                                <a:srgbClr val="032F58"/>
                              </a:solidFill>
                              <a:latin typeface="Cambria Math" panose="02040503050406030204" pitchFamily="18" charset="0"/>
                            </a:rPr>
                            <m:t>2</m:t>
                          </m:r>
                        </m:sup>
                      </m:sSup>
                    </m:oMath>
                  </m:oMathPara>
                </a14:m>
                <a:endParaRPr lang="en-CA" sz="1400" dirty="0">
                  <a:solidFill>
                    <a:srgbClr val="032F58"/>
                  </a:solidFill>
                  <a:latin typeface="Helvetica" panose="020B0604020202020204" pitchFamily="34" charset="0"/>
                  <a:cs typeface="Helvetica" panose="020B0604020202020204" pitchFamily="34"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732325" y="3028043"/>
                <a:ext cx="948752" cy="307777"/>
              </a:xfrm>
              <a:prstGeom prst="rect">
                <a:avLst/>
              </a:prstGeom>
              <a:blipFill>
                <a:blip r:embed="rId2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721624" y="2445073"/>
                <a:ext cx="948752"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CA" sz="1400" b="0" i="1" smtClean="0">
                          <a:solidFill>
                            <a:srgbClr val="032F58"/>
                          </a:solidFill>
                          <a:latin typeface="Cambria Math" panose="02040503050406030204" pitchFamily="18" charset="0"/>
                          <a:cs typeface="Helvetica" panose="020B0604020202020204" pitchFamily="34" charset="0"/>
                        </a:rPr>
                        <m:t>𝑑</m:t>
                      </m:r>
                      <m:r>
                        <a:rPr lang="en-CA" sz="1400" b="0" i="1" smtClean="0">
                          <a:solidFill>
                            <a:srgbClr val="032F58"/>
                          </a:solidFill>
                          <a:latin typeface="Cambria Math" panose="02040503050406030204" pitchFamily="18" charset="0"/>
                          <a:cs typeface="Helvetica" panose="020B0604020202020204" pitchFamily="34" charset="0"/>
                        </a:rPr>
                        <m:t>=</m:t>
                      </m:r>
                      <m:sSup>
                        <m:sSupPr>
                          <m:ctrlPr>
                            <a:rPr lang="en-CA" sz="1400" i="1" smtClean="0">
                              <a:solidFill>
                                <a:srgbClr val="032F58"/>
                              </a:solidFill>
                              <a:latin typeface="Cambria Math" panose="02040503050406030204" pitchFamily="18" charset="0"/>
                            </a:rPr>
                          </m:ctrlPr>
                        </m:sSupPr>
                        <m:e>
                          <m:r>
                            <a:rPr lang="en-CA" sz="1400" i="1">
                              <a:solidFill>
                                <a:srgbClr val="032F58"/>
                              </a:solidFill>
                              <a:latin typeface="Cambria Math" panose="02040503050406030204" pitchFamily="18" charset="0"/>
                            </a:rPr>
                            <m:t>2</m:t>
                          </m:r>
                        </m:e>
                        <m:sup>
                          <m:r>
                            <a:rPr lang="en-CA" sz="1400" b="0" i="1" smtClean="0">
                              <a:solidFill>
                                <a:srgbClr val="032F58"/>
                              </a:solidFill>
                              <a:latin typeface="Cambria Math" panose="02040503050406030204" pitchFamily="18" charset="0"/>
                            </a:rPr>
                            <m:t>3</m:t>
                          </m:r>
                        </m:sup>
                      </m:sSup>
                    </m:oMath>
                  </m:oMathPara>
                </a14:m>
                <a:endParaRPr lang="en-CA" sz="1400" dirty="0">
                  <a:solidFill>
                    <a:srgbClr val="032F58"/>
                  </a:solidFill>
                  <a:latin typeface="Helvetica" panose="020B0604020202020204" pitchFamily="34" charset="0"/>
                  <a:cs typeface="Helvetica" panose="020B0604020202020204"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721624" y="2445073"/>
                <a:ext cx="948752" cy="307777"/>
              </a:xfrm>
              <a:prstGeom prst="rect">
                <a:avLst/>
              </a:prstGeom>
              <a:blipFill>
                <a:blip r:embed="rId22"/>
                <a:stretch>
                  <a:fillRect/>
                </a:stretch>
              </a:blipFill>
            </p:spPr>
            <p:txBody>
              <a:bodyPr/>
              <a:lstStyle/>
              <a:p>
                <a:r>
                  <a:rPr lang="en-CA">
                    <a:noFill/>
                  </a:rPr>
                  <a:t> </a:t>
                </a:r>
              </a:p>
            </p:txBody>
          </p:sp>
        </mc:Fallback>
      </mc:AlternateContent>
      <p:grpSp>
        <p:nvGrpSpPr>
          <p:cNvPr id="2058" name="Group 2057"/>
          <p:cNvGrpSpPr/>
          <p:nvPr/>
        </p:nvGrpSpPr>
        <p:grpSpPr>
          <a:xfrm>
            <a:off x="6374987" y="5093912"/>
            <a:ext cx="4062490" cy="1350564"/>
            <a:chOff x="479629" y="5233122"/>
            <a:chExt cx="4062490" cy="1350564"/>
          </a:xfrm>
        </p:grpSpPr>
        <p:pic>
          <p:nvPicPr>
            <p:cNvPr id="2053" name="Picture 2052"/>
            <p:cNvPicPr>
              <a:picLocks noChangeAspect="1"/>
            </p:cNvPicPr>
            <p:nvPr/>
          </p:nvPicPr>
          <p:blipFill rotWithShape="1">
            <a:blip r:embed="rId23"/>
            <a:srcRect l="4353" t="13595" r="8607" b="594"/>
            <a:stretch/>
          </p:blipFill>
          <p:spPr>
            <a:xfrm>
              <a:off x="479629" y="5546165"/>
              <a:ext cx="4062490" cy="1037521"/>
            </a:xfrm>
            <a:prstGeom prst="rect">
              <a:avLst/>
            </a:prstGeom>
          </p:spPr>
        </p:pic>
        <p:cxnSp>
          <p:nvCxnSpPr>
            <p:cNvPr id="2055" name="Straight Arrow Connector 2054"/>
            <p:cNvCxnSpPr/>
            <p:nvPr/>
          </p:nvCxnSpPr>
          <p:spPr>
            <a:xfrm>
              <a:off x="884518" y="5420659"/>
              <a:ext cx="3657601"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057" name="TextBox 2056"/>
                <p:cNvSpPr txBox="1"/>
                <p:nvPr/>
              </p:nvSpPr>
              <p:spPr>
                <a:xfrm>
                  <a:off x="2456329" y="5233122"/>
                  <a:ext cx="627530"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smtClean="0">
                            <a:solidFill>
                              <a:srgbClr val="C00000"/>
                            </a:solidFill>
                            <a:latin typeface="Cambria Math" panose="02040503050406030204" pitchFamily="18" charset="0"/>
                            <a:ea typeface="Cambria Math" panose="02040503050406030204" pitchFamily="18" charset="0"/>
                          </a:rPr>
                          <m:t>≈</m:t>
                        </m:r>
                        <m:r>
                          <a:rPr lang="en-CA" sz="1400" b="0" i="1" smtClean="0">
                            <a:solidFill>
                              <a:srgbClr val="C00000"/>
                            </a:solidFill>
                            <a:latin typeface="Cambria Math" panose="02040503050406030204" pitchFamily="18" charset="0"/>
                            <a:ea typeface="Cambria Math" panose="02040503050406030204" pitchFamily="18" charset="0"/>
                          </a:rPr>
                          <m:t>13</m:t>
                        </m:r>
                        <m:r>
                          <a:rPr lang="en-CA" sz="1400" i="1" smtClean="0">
                            <a:solidFill>
                              <a:srgbClr val="C00000"/>
                            </a:solidFill>
                            <a:latin typeface="Cambria Math" panose="02040503050406030204" pitchFamily="18" charset="0"/>
                            <a:ea typeface="Cambria Math" panose="02040503050406030204" pitchFamily="18" charset="0"/>
                          </a:rPr>
                          <m:t>𝜆</m:t>
                        </m:r>
                      </m:oMath>
                    </m:oMathPara>
                  </a14:m>
                  <a:endParaRPr lang="en-CA" sz="1400" dirty="0">
                    <a:solidFill>
                      <a:srgbClr val="C00000"/>
                    </a:solidFill>
                  </a:endParaRPr>
                </a:p>
              </p:txBody>
            </p:sp>
          </mc:Choice>
          <mc:Fallback xmlns="">
            <p:sp>
              <p:nvSpPr>
                <p:cNvPr id="2057" name="TextBox 2056"/>
                <p:cNvSpPr txBox="1">
                  <a:spLocks noRot="1" noChangeAspect="1" noMove="1" noResize="1" noEditPoints="1" noAdjustHandles="1" noChangeArrowheads="1" noChangeShapeType="1" noTextEdit="1"/>
                </p:cNvSpPr>
                <p:nvPr/>
              </p:nvSpPr>
              <p:spPr>
                <a:xfrm>
                  <a:off x="2456329" y="5233122"/>
                  <a:ext cx="627530" cy="307777"/>
                </a:xfrm>
                <a:prstGeom prst="rect">
                  <a:avLst/>
                </a:prstGeom>
                <a:blipFill>
                  <a:blip r:embed="rId24"/>
                  <a:stretch>
                    <a:fillRect/>
                  </a:stretch>
                </a:blipFill>
              </p:spPr>
              <p:txBody>
                <a:bodyPr/>
                <a:lstStyle/>
                <a:p>
                  <a:r>
                    <a:rPr lang="en-CA">
                      <a:noFill/>
                    </a:rPr>
                    <a:t> </a:t>
                  </a:r>
                </a:p>
              </p:txBody>
            </p:sp>
          </mc:Fallback>
        </mc:AlternateContent>
      </p:grpSp>
    </p:spTree>
    <p:extLst>
      <p:ext uri="{BB962C8B-B14F-4D97-AF65-F5344CB8AC3E}">
        <p14:creationId xmlns:p14="http://schemas.microsoft.com/office/powerpoint/2010/main" val="39992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50" grpId="0" animBg="1"/>
      <p:bldP spid="51" grpId="0"/>
      <p:bldP spid="51" grpId="1"/>
      <p:bldP spid="53" grpId="0"/>
      <p:bldP spid="53" grpId="1"/>
      <p:bldP spid="54" grpId="0"/>
      <p:bldP spid="54" grpId="1"/>
      <p:bldP spid="55" grpId="0"/>
      <p:bldP spid="5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Data and Experiment</a:t>
            </a:r>
            <a:endParaRPr lang="en-CA" dirty="0"/>
          </a:p>
        </p:txBody>
      </p:sp>
      <p:sp>
        <p:nvSpPr>
          <p:cNvPr id="3" name="Content Placeholder 2"/>
          <p:cNvSpPr>
            <a:spLocks noGrp="1"/>
          </p:cNvSpPr>
          <p:nvPr>
            <p:ph idx="1"/>
          </p:nvPr>
        </p:nvSpPr>
        <p:spPr>
          <a:xfrm>
            <a:off x="838199" y="1825625"/>
            <a:ext cx="5386331" cy="4351338"/>
          </a:xfrm>
        </p:spPr>
        <p:txBody>
          <a:bodyPr/>
          <a:lstStyle/>
          <a:p>
            <a:r>
              <a:rPr lang="en-CA" dirty="0" smtClean="0"/>
              <a:t>Training examples: 106,496 data segments (ACE = 0.1</a:t>
            </a:r>
            <a:r>
              <a:rPr lang="en-CA" dirty="0"/>
              <a:t> dB/cm/MHz</a:t>
            </a:r>
            <a:r>
              <a:rPr lang="en-CA" dirty="0" smtClean="0"/>
              <a:t> - </a:t>
            </a:r>
            <a:r>
              <a:rPr lang="en-CA" dirty="0"/>
              <a:t>1.65 </a:t>
            </a:r>
            <a:r>
              <a:rPr lang="en-CA" dirty="0" smtClean="0"/>
              <a:t>dB/cm/MHz).</a:t>
            </a:r>
          </a:p>
          <a:p>
            <a:r>
              <a:rPr lang="en-CA" dirty="0" smtClean="0"/>
              <a:t>Test examples: 550 data segments (</a:t>
            </a:r>
            <a:r>
              <a:rPr lang="en-CA" dirty="0"/>
              <a:t>ACE = 0.1 dB/cm/MHz - </a:t>
            </a:r>
            <a:r>
              <a:rPr lang="en-CA" dirty="0" smtClean="0"/>
              <a:t>1.5 dB/cm/MHz)</a:t>
            </a:r>
          </a:p>
          <a:p>
            <a:endParaRPr lang="en-CA" dirty="0"/>
          </a:p>
        </p:txBody>
      </p:sp>
      <p:pic>
        <p:nvPicPr>
          <p:cNvPr id="5" name="Picture 4"/>
          <p:cNvPicPr>
            <a:picLocks noChangeAspect="1"/>
          </p:cNvPicPr>
          <p:nvPr/>
        </p:nvPicPr>
        <p:blipFill rotWithShape="1">
          <a:blip r:embed="rId3"/>
          <a:srcRect t="6982"/>
          <a:stretch/>
        </p:blipFill>
        <p:spPr>
          <a:xfrm>
            <a:off x="838199" y="3839831"/>
            <a:ext cx="4272971" cy="2708197"/>
          </a:xfrm>
          <a:prstGeom prst="rect">
            <a:avLst/>
          </a:prstGeom>
        </p:spPr>
      </p:pic>
      <p:pic>
        <p:nvPicPr>
          <p:cNvPr id="8" name="Picture 7"/>
          <p:cNvPicPr>
            <a:picLocks noChangeAspect="1"/>
          </p:cNvPicPr>
          <p:nvPr/>
        </p:nvPicPr>
        <p:blipFill rotWithShape="1">
          <a:blip r:embed="rId4"/>
          <a:srcRect t="6495"/>
          <a:stretch/>
        </p:blipFill>
        <p:spPr>
          <a:xfrm>
            <a:off x="5702925" y="3839831"/>
            <a:ext cx="4311637" cy="2707200"/>
          </a:xfrm>
          <a:prstGeom prst="rect">
            <a:avLst/>
          </a:prstGeom>
        </p:spPr>
      </p:pic>
    </p:spTree>
    <p:extLst>
      <p:ext uri="{BB962C8B-B14F-4D97-AF65-F5344CB8AC3E}">
        <p14:creationId xmlns:p14="http://schemas.microsoft.com/office/powerpoint/2010/main" val="3291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0692" y="2876764"/>
            <a:ext cx="11332396" cy="2599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Result: Ultrasound RF Data Prediction</a:t>
            </a:r>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12</a:t>
            </a:fld>
            <a:endParaRPr lang="en-CA" dirty="0" smtClean="0"/>
          </a:p>
        </p:txBody>
      </p:sp>
      <p:pic>
        <p:nvPicPr>
          <p:cNvPr id="6" name="Picture 5"/>
          <p:cNvPicPr>
            <a:picLocks noChangeAspect="1"/>
          </p:cNvPicPr>
          <p:nvPr/>
        </p:nvPicPr>
        <p:blipFill>
          <a:blip r:embed="rId2"/>
          <a:stretch>
            <a:fillRect/>
          </a:stretch>
        </p:blipFill>
        <p:spPr>
          <a:xfrm>
            <a:off x="7857364" y="3130888"/>
            <a:ext cx="3553649" cy="2160000"/>
          </a:xfrm>
          <a:prstGeom prst="rect">
            <a:avLst/>
          </a:prstGeom>
        </p:spPr>
      </p:pic>
      <p:pic>
        <p:nvPicPr>
          <p:cNvPr id="7" name="Picture 6"/>
          <p:cNvPicPr>
            <a:picLocks noChangeAspect="1"/>
          </p:cNvPicPr>
          <p:nvPr/>
        </p:nvPicPr>
        <p:blipFill rotWithShape="1">
          <a:blip r:embed="rId3"/>
          <a:srcRect t="-1" b="-213"/>
          <a:stretch/>
        </p:blipFill>
        <p:spPr>
          <a:xfrm>
            <a:off x="4254682" y="3126274"/>
            <a:ext cx="3545469" cy="2164614"/>
          </a:xfrm>
          <a:prstGeom prst="rect">
            <a:avLst/>
          </a:prstGeom>
        </p:spPr>
      </p:pic>
      <p:pic>
        <p:nvPicPr>
          <p:cNvPr id="8" name="Picture 7"/>
          <p:cNvPicPr>
            <a:picLocks noChangeAspect="1"/>
          </p:cNvPicPr>
          <p:nvPr/>
        </p:nvPicPr>
        <p:blipFill rotWithShape="1">
          <a:blip r:embed="rId4"/>
          <a:srcRect t="1" b="165"/>
          <a:stretch/>
        </p:blipFill>
        <p:spPr>
          <a:xfrm>
            <a:off x="509668" y="3126274"/>
            <a:ext cx="3535101" cy="2156375"/>
          </a:xfrm>
          <a:prstGeom prst="rect">
            <a:avLst/>
          </a:prstGeom>
        </p:spPr>
      </p:pic>
      <p:sp>
        <p:nvSpPr>
          <p:cNvPr id="9" name="Rounded Rectangle 8"/>
          <p:cNvSpPr/>
          <p:nvPr/>
        </p:nvSpPr>
        <p:spPr>
          <a:xfrm>
            <a:off x="3505990" y="2174661"/>
            <a:ext cx="4714134"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dirty="0" smtClean="0">
                <a:latin typeface="Helvetica" panose="020B0604020202020204" pitchFamily="34" charset="0"/>
                <a:cs typeface="Helvetica" panose="020B0604020202020204" pitchFamily="34" charset="0"/>
              </a:rPr>
              <a:t>          Input             Predicted              Target  </a:t>
            </a:r>
            <a:endParaRPr lang="en-CA" dirty="0">
              <a:latin typeface="Helvetica" panose="020B0604020202020204" pitchFamily="34" charset="0"/>
              <a:cs typeface="Helvetica" panose="020B0604020202020204" pitchFamily="34" charset="0"/>
            </a:endParaRPr>
          </a:p>
        </p:txBody>
      </p:sp>
      <p:cxnSp>
        <p:nvCxnSpPr>
          <p:cNvPr id="11" name="Straight Connector 10"/>
          <p:cNvCxnSpPr/>
          <p:nvPr/>
        </p:nvCxnSpPr>
        <p:spPr>
          <a:xfrm>
            <a:off x="3657600" y="2372379"/>
            <a:ext cx="276726"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61926" y="2394797"/>
            <a:ext cx="276726"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8537" y="2394797"/>
            <a:ext cx="276726"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Result: Ultrasound RF Data Prediction</a:t>
            </a:r>
          </a:p>
        </p:txBody>
      </p:sp>
      <p:sp>
        <p:nvSpPr>
          <p:cNvPr id="4" name="Slide Number Placeholder 3"/>
          <p:cNvSpPr>
            <a:spLocks noGrp="1"/>
          </p:cNvSpPr>
          <p:nvPr>
            <p:ph type="sldNum" sz="quarter" idx="12"/>
          </p:nvPr>
        </p:nvSpPr>
        <p:spPr/>
        <p:txBody>
          <a:bodyPr/>
          <a:lstStyle/>
          <a:p>
            <a:fld id="{425B88E2-4C19-4B05-B3EC-BB37CC02EB8C}" type="slidenum">
              <a:rPr lang="en-CA" smtClean="0"/>
              <a:pPr/>
              <a:t>13</a:t>
            </a:fld>
            <a:endParaRPr lang="en-CA" dirty="0" smtClean="0"/>
          </a:p>
        </p:txBody>
      </p:sp>
      <p:pic>
        <p:nvPicPr>
          <p:cNvPr id="5" name="Picture 4"/>
          <p:cNvPicPr>
            <a:picLocks noChangeAspect="1"/>
          </p:cNvPicPr>
          <p:nvPr/>
        </p:nvPicPr>
        <p:blipFill>
          <a:blip r:embed="rId2"/>
          <a:stretch>
            <a:fillRect/>
          </a:stretch>
        </p:blipFill>
        <p:spPr>
          <a:xfrm>
            <a:off x="838200" y="2895204"/>
            <a:ext cx="4180327" cy="3136789"/>
          </a:xfrm>
          <a:prstGeom prst="rect">
            <a:avLst/>
          </a:prstGeom>
        </p:spPr>
      </p:pic>
      <p:cxnSp>
        <p:nvCxnSpPr>
          <p:cNvPr id="8" name="Straight Connector 7"/>
          <p:cNvCxnSpPr/>
          <p:nvPr/>
        </p:nvCxnSpPr>
        <p:spPr>
          <a:xfrm flipV="1">
            <a:off x="1496429" y="4471253"/>
            <a:ext cx="3127523" cy="282"/>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04238" y="4471253"/>
            <a:ext cx="0" cy="97200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5400000">
            <a:off x="1927654" y="5254454"/>
            <a:ext cx="430887" cy="626043"/>
          </a:xfrm>
          <a:prstGeom prst="rect">
            <a:avLst/>
          </a:prstGeom>
          <a:noFill/>
        </p:spPr>
        <p:txBody>
          <a:bodyPr vert="vert270" wrap="square" rtlCol="0">
            <a:spAutoFit/>
          </a:bodyPr>
          <a:lstStyle/>
          <a:p>
            <a:r>
              <a:rPr lang="en-CA" sz="1600" dirty="0">
                <a:solidFill>
                  <a:srgbClr val="032F58"/>
                </a:solidFill>
              </a:rPr>
              <a:t>n</a:t>
            </a:r>
            <a:r>
              <a:rPr lang="en-CA" sz="1600" dirty="0" smtClean="0">
                <a:solidFill>
                  <a:srgbClr val="032F58"/>
                </a:solidFill>
              </a:rPr>
              <a:t> =16</a:t>
            </a:r>
            <a:endParaRPr lang="en-CA" sz="1600" dirty="0">
              <a:solidFill>
                <a:srgbClr val="032F58"/>
              </a:solidFill>
            </a:endParaRPr>
          </a:p>
        </p:txBody>
      </p:sp>
      <p:pic>
        <p:nvPicPr>
          <p:cNvPr id="16" name="Picture 15"/>
          <p:cNvPicPr>
            <a:picLocks noChangeAspect="1"/>
          </p:cNvPicPr>
          <p:nvPr/>
        </p:nvPicPr>
        <p:blipFill>
          <a:blip r:embed="rId3"/>
          <a:stretch>
            <a:fillRect/>
          </a:stretch>
        </p:blipFill>
        <p:spPr>
          <a:xfrm>
            <a:off x="6318618" y="2819398"/>
            <a:ext cx="4178742" cy="3135600"/>
          </a:xfrm>
          <a:prstGeom prst="rect">
            <a:avLst/>
          </a:prstGeom>
        </p:spPr>
      </p:pic>
      <p:sp>
        <p:nvSpPr>
          <p:cNvPr id="23" name="TextBox 22"/>
          <p:cNvSpPr txBox="1"/>
          <p:nvPr/>
        </p:nvSpPr>
        <p:spPr>
          <a:xfrm>
            <a:off x="7220263" y="2619343"/>
            <a:ext cx="3091069" cy="400110"/>
          </a:xfrm>
          <a:prstGeom prst="rect">
            <a:avLst/>
          </a:prstGeom>
          <a:noFill/>
        </p:spPr>
        <p:txBody>
          <a:bodyPr vert="horz" wrap="square" rtlCol="0">
            <a:spAutoFit/>
          </a:bodyPr>
          <a:lstStyle/>
          <a:p>
            <a:r>
              <a:rPr lang="en-CA" sz="2000" dirty="0" smtClean="0">
                <a:solidFill>
                  <a:srgbClr val="032F58"/>
                </a:solidFill>
                <a:latin typeface="Helvetica" panose="020B0604020202020204" pitchFamily="34" charset="0"/>
                <a:cs typeface="Helvetica" panose="020B0604020202020204" pitchFamily="34" charset="0"/>
              </a:rPr>
              <a:t>n =15 step prediction</a:t>
            </a:r>
            <a:endParaRPr lang="en-CA" sz="2000" dirty="0">
              <a:solidFill>
                <a:srgbClr val="032F58"/>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933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Result: ACE Computation</a:t>
            </a:r>
            <a:endParaRPr lang="en-CA" dirty="0"/>
          </a:p>
        </p:txBody>
      </p:sp>
      <p:sp>
        <p:nvSpPr>
          <p:cNvPr id="5" name="Content Placeholder 4"/>
          <p:cNvSpPr>
            <a:spLocks noGrp="1"/>
          </p:cNvSpPr>
          <p:nvPr>
            <p:ph idx="1"/>
          </p:nvPr>
        </p:nvSpPr>
        <p:spPr>
          <a:xfrm>
            <a:off x="838199" y="1975961"/>
            <a:ext cx="10515600" cy="424089"/>
          </a:xfrm>
        </p:spPr>
        <p:txBody>
          <a:bodyPr/>
          <a:lstStyle/>
          <a:p>
            <a:r>
              <a:rPr lang="en-CA" dirty="0" smtClean="0"/>
              <a:t>For resolution comparison, we define </a:t>
            </a:r>
            <a:r>
              <a:rPr lang="en-CA" dirty="0"/>
              <a:t>an axial </a:t>
            </a:r>
            <a:r>
              <a:rPr lang="en-CA" dirty="0" smtClean="0"/>
              <a:t>dimension of </a:t>
            </a:r>
            <a:r>
              <a:rPr lang="en-CA" dirty="0">
                <a:solidFill>
                  <a:srgbClr val="C00000"/>
                </a:solidFill>
              </a:rPr>
              <a:t>10</a:t>
            </a:r>
            <a:r>
              <a:rPr lang="en-CA" i="1" dirty="0">
                <a:solidFill>
                  <a:srgbClr val="C00000"/>
                </a:solidFill>
              </a:rPr>
              <a:t>λ</a:t>
            </a:r>
            <a:r>
              <a:rPr lang="en-CA" i="1" dirty="0"/>
              <a:t> </a:t>
            </a:r>
            <a:r>
              <a:rPr lang="en-CA" dirty="0" smtClean="0"/>
              <a:t>to </a:t>
            </a:r>
            <a:r>
              <a:rPr lang="en-CA" dirty="0"/>
              <a:t>be the </a:t>
            </a:r>
            <a:r>
              <a:rPr lang="en-CA" dirty="0" smtClean="0"/>
              <a:t>optimum.</a:t>
            </a:r>
          </a:p>
          <a:p>
            <a:endParaRPr lang="en-CA" dirty="0"/>
          </a:p>
          <a:p>
            <a:endParaRPr lang="en-CA" dirty="0" smtClean="0"/>
          </a:p>
          <a:p>
            <a:endParaRPr lang="en-CA" dirty="0"/>
          </a:p>
          <a:p>
            <a:endParaRPr lang="en-CA" dirty="0"/>
          </a:p>
        </p:txBody>
      </p:sp>
      <p:sp>
        <p:nvSpPr>
          <p:cNvPr id="6" name="Rectangle 5"/>
          <p:cNvSpPr/>
          <p:nvPr/>
        </p:nvSpPr>
        <p:spPr>
          <a:xfrm>
            <a:off x="1088570" y="2530678"/>
            <a:ext cx="10014857" cy="584775"/>
          </a:xfrm>
          <a:prstGeom prst="rect">
            <a:avLst/>
          </a:prstGeom>
        </p:spPr>
        <p:txBody>
          <a:bodyPr wrap="square">
            <a:spAutoFit/>
          </a:bodyPr>
          <a:lstStyle/>
          <a:p>
            <a:r>
              <a:rPr lang="en-CA" sz="1600" dirty="0">
                <a:solidFill>
                  <a:srgbClr val="002060"/>
                </a:solidFill>
                <a:latin typeface="Helvetica" panose="020B0604020202020204" pitchFamily="34" charset="0"/>
                <a:cs typeface="Helvetica" panose="020B0604020202020204" pitchFamily="34" charset="0"/>
              </a:rPr>
              <a:t>Liu, W., </a:t>
            </a:r>
            <a:r>
              <a:rPr lang="en-CA" sz="1600" dirty="0" err="1">
                <a:solidFill>
                  <a:srgbClr val="002060"/>
                </a:solidFill>
                <a:latin typeface="Helvetica" panose="020B0604020202020204" pitchFamily="34" charset="0"/>
                <a:cs typeface="Helvetica" panose="020B0604020202020204" pitchFamily="34" charset="0"/>
              </a:rPr>
              <a:t>Zagzebski</a:t>
            </a:r>
            <a:r>
              <a:rPr lang="en-CA" sz="1600" dirty="0">
                <a:solidFill>
                  <a:srgbClr val="002060"/>
                </a:solidFill>
                <a:latin typeface="Helvetica" panose="020B0604020202020204" pitchFamily="34" charset="0"/>
                <a:cs typeface="Helvetica" panose="020B0604020202020204" pitchFamily="34" charset="0"/>
              </a:rPr>
              <a:t>, J.A.: Trade-offs in data acquisition and processing </a:t>
            </a:r>
            <a:r>
              <a:rPr lang="en-CA" sz="1600" dirty="0" smtClean="0">
                <a:solidFill>
                  <a:srgbClr val="002060"/>
                </a:solidFill>
                <a:latin typeface="Helvetica" panose="020B0604020202020204" pitchFamily="34" charset="0"/>
                <a:cs typeface="Helvetica" panose="020B0604020202020204" pitchFamily="34" charset="0"/>
              </a:rPr>
              <a:t>parameters for </a:t>
            </a:r>
            <a:r>
              <a:rPr lang="en-CA" sz="1600" dirty="0">
                <a:solidFill>
                  <a:srgbClr val="002060"/>
                </a:solidFill>
                <a:latin typeface="Helvetica" panose="020B0604020202020204" pitchFamily="34" charset="0"/>
                <a:cs typeface="Helvetica" panose="020B0604020202020204" pitchFamily="34" charset="0"/>
              </a:rPr>
              <a:t>backscatter and </a:t>
            </a:r>
            <a:r>
              <a:rPr lang="en-CA" sz="1600" dirty="0" err="1">
                <a:solidFill>
                  <a:srgbClr val="002060"/>
                </a:solidFill>
                <a:latin typeface="Helvetica" panose="020B0604020202020204" pitchFamily="34" charset="0"/>
                <a:cs typeface="Helvetica" panose="020B0604020202020204" pitchFamily="34" charset="0"/>
              </a:rPr>
              <a:t>scatterer</a:t>
            </a:r>
            <a:r>
              <a:rPr lang="en-CA" sz="1600" dirty="0">
                <a:solidFill>
                  <a:srgbClr val="002060"/>
                </a:solidFill>
                <a:latin typeface="Helvetica" panose="020B0604020202020204" pitchFamily="34" charset="0"/>
                <a:cs typeface="Helvetica" panose="020B0604020202020204" pitchFamily="34" charset="0"/>
              </a:rPr>
              <a:t> size estimations. IEEE Trans. </a:t>
            </a:r>
            <a:r>
              <a:rPr lang="en-CA" sz="1600" dirty="0" err="1">
                <a:solidFill>
                  <a:srgbClr val="002060"/>
                </a:solidFill>
                <a:latin typeface="Helvetica" panose="020B0604020202020204" pitchFamily="34" charset="0"/>
                <a:cs typeface="Helvetica" panose="020B0604020202020204" pitchFamily="34" charset="0"/>
              </a:rPr>
              <a:t>Ultrason</a:t>
            </a:r>
            <a:r>
              <a:rPr lang="en-CA" sz="1600" dirty="0">
                <a:solidFill>
                  <a:srgbClr val="002060"/>
                </a:solidFill>
                <a:latin typeface="Helvetica" panose="020B0604020202020204" pitchFamily="34" charset="0"/>
                <a:cs typeface="Helvetica" panose="020B0604020202020204" pitchFamily="34" charset="0"/>
              </a:rPr>
              <a:t>. </a:t>
            </a:r>
            <a:r>
              <a:rPr lang="en-CA" sz="1600" dirty="0" err="1" smtClean="0">
                <a:solidFill>
                  <a:srgbClr val="002060"/>
                </a:solidFill>
                <a:latin typeface="Helvetica" panose="020B0604020202020204" pitchFamily="34" charset="0"/>
                <a:cs typeface="Helvetica" panose="020B0604020202020204" pitchFamily="34" charset="0"/>
              </a:rPr>
              <a:t>Ferroelectr</a:t>
            </a:r>
            <a:r>
              <a:rPr lang="en-CA" sz="1600" dirty="0" smtClean="0">
                <a:solidFill>
                  <a:srgbClr val="002060"/>
                </a:solidFill>
                <a:latin typeface="Helvetica" panose="020B0604020202020204" pitchFamily="34" charset="0"/>
                <a:cs typeface="Helvetica" panose="020B0604020202020204" pitchFamily="34" charset="0"/>
              </a:rPr>
              <a:t>. Freq</a:t>
            </a:r>
            <a:r>
              <a:rPr lang="en-CA" sz="1600" dirty="0">
                <a:solidFill>
                  <a:srgbClr val="002060"/>
                </a:solidFill>
                <a:latin typeface="Helvetica" panose="020B0604020202020204" pitchFamily="34" charset="0"/>
                <a:cs typeface="Helvetica" panose="020B0604020202020204" pitchFamily="34" charset="0"/>
              </a:rPr>
              <a:t>. Control </a:t>
            </a:r>
            <a:r>
              <a:rPr lang="en-CA" sz="1600" b="1" dirty="0">
                <a:solidFill>
                  <a:srgbClr val="002060"/>
                </a:solidFill>
                <a:latin typeface="Helvetica" panose="020B0604020202020204" pitchFamily="34" charset="0"/>
                <a:cs typeface="Helvetica" panose="020B0604020202020204" pitchFamily="34" charset="0"/>
              </a:rPr>
              <a:t>57</a:t>
            </a:r>
            <a:r>
              <a:rPr lang="en-CA" sz="1600" dirty="0">
                <a:solidFill>
                  <a:srgbClr val="002060"/>
                </a:solidFill>
                <a:latin typeface="Helvetica" panose="020B0604020202020204" pitchFamily="34" charset="0"/>
                <a:cs typeface="Helvetica" panose="020B0604020202020204" pitchFamily="34" charset="0"/>
              </a:rPr>
              <a:t>(2), 340–352 (2010)</a:t>
            </a:r>
          </a:p>
        </p:txBody>
      </p:sp>
      <p:sp>
        <p:nvSpPr>
          <p:cNvPr id="19" name="Content Placeholder 4"/>
          <p:cNvSpPr txBox="1">
            <a:spLocks/>
          </p:cNvSpPr>
          <p:nvPr/>
        </p:nvSpPr>
        <p:spPr>
          <a:xfrm>
            <a:off x="838198" y="3507219"/>
            <a:ext cx="10515600" cy="2307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32F58"/>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We consider following three cases with same axial size (</a:t>
            </a:r>
            <a:r>
              <a:rPr lang="en-CA" dirty="0">
                <a:solidFill>
                  <a:srgbClr val="C00000"/>
                </a:solidFill>
              </a:rPr>
              <a:t>10</a:t>
            </a:r>
            <a:r>
              <a:rPr lang="en-CA" i="1" dirty="0">
                <a:solidFill>
                  <a:srgbClr val="C00000"/>
                </a:solidFill>
              </a:rPr>
              <a:t>λ</a:t>
            </a:r>
            <a:r>
              <a:rPr lang="en-CA" dirty="0" smtClean="0"/>
              <a:t>) with varying input and predicted data length. The </a:t>
            </a:r>
            <a:r>
              <a:rPr lang="en-CA" dirty="0" smtClean="0">
                <a:solidFill>
                  <a:srgbClr val="C00000"/>
                </a:solidFill>
              </a:rPr>
              <a:t>input data length </a:t>
            </a:r>
            <a:r>
              <a:rPr lang="en-CA" dirty="0" smtClean="0"/>
              <a:t>for the three cases are:</a:t>
            </a:r>
          </a:p>
          <a:p>
            <a:pPr lvl="1">
              <a:buFont typeface="Wingdings" panose="05000000000000000000" pitchFamily="2" charset="2"/>
              <a:buChar char="q"/>
            </a:pPr>
            <a:r>
              <a:rPr lang="en-CA" dirty="0" smtClean="0"/>
              <a:t>Case </a:t>
            </a:r>
            <a:r>
              <a:rPr lang="en-CA" dirty="0"/>
              <a:t>I: </a:t>
            </a:r>
            <a:r>
              <a:rPr lang="en-CA" dirty="0" smtClean="0">
                <a:solidFill>
                  <a:srgbClr val="C00000"/>
                </a:solidFill>
              </a:rPr>
              <a:t>7.5</a:t>
            </a:r>
            <a:r>
              <a:rPr lang="en-CA" i="1" dirty="0" smtClean="0">
                <a:solidFill>
                  <a:srgbClr val="C00000"/>
                </a:solidFill>
              </a:rPr>
              <a:t>λ  </a:t>
            </a:r>
            <a:endParaRPr lang="en-CA" dirty="0" smtClean="0"/>
          </a:p>
          <a:p>
            <a:pPr lvl="1">
              <a:buFont typeface="Wingdings" panose="05000000000000000000" pitchFamily="2" charset="2"/>
              <a:buChar char="q"/>
            </a:pPr>
            <a:r>
              <a:rPr lang="en-CA" dirty="0" smtClean="0"/>
              <a:t>Case </a:t>
            </a:r>
            <a:r>
              <a:rPr lang="en-CA" dirty="0"/>
              <a:t>II</a:t>
            </a:r>
            <a:r>
              <a:rPr lang="en-CA" dirty="0" smtClean="0"/>
              <a:t>: </a:t>
            </a:r>
            <a:r>
              <a:rPr lang="en-CA" dirty="0" smtClean="0">
                <a:solidFill>
                  <a:srgbClr val="C00000"/>
                </a:solidFill>
              </a:rPr>
              <a:t>5</a:t>
            </a:r>
            <a:r>
              <a:rPr lang="en-CA" i="1" dirty="0" smtClean="0">
                <a:solidFill>
                  <a:srgbClr val="C00000"/>
                </a:solidFill>
              </a:rPr>
              <a:t>λ  </a:t>
            </a:r>
            <a:endParaRPr lang="en-CA" dirty="0"/>
          </a:p>
          <a:p>
            <a:pPr lvl="1">
              <a:buFont typeface="Wingdings" panose="05000000000000000000" pitchFamily="2" charset="2"/>
              <a:buChar char="q"/>
            </a:pPr>
            <a:r>
              <a:rPr lang="en-CA" dirty="0" smtClean="0"/>
              <a:t>Case </a:t>
            </a:r>
            <a:r>
              <a:rPr lang="en-CA" dirty="0"/>
              <a:t>III: </a:t>
            </a:r>
            <a:r>
              <a:rPr lang="en-CA" dirty="0" smtClean="0">
                <a:solidFill>
                  <a:srgbClr val="C00000"/>
                </a:solidFill>
              </a:rPr>
              <a:t>2.5</a:t>
            </a:r>
            <a:r>
              <a:rPr lang="en-CA" i="1" dirty="0" smtClean="0">
                <a:solidFill>
                  <a:srgbClr val="C00000"/>
                </a:solidFill>
              </a:rPr>
              <a:t>λ  </a:t>
            </a:r>
            <a:endParaRPr lang="en-CA" dirty="0"/>
          </a:p>
          <a:p>
            <a:endParaRPr lang="en-CA" dirty="0" smtClean="0"/>
          </a:p>
          <a:p>
            <a:endParaRPr lang="en-CA" dirty="0"/>
          </a:p>
        </p:txBody>
      </p:sp>
    </p:spTree>
    <p:extLst>
      <p:ext uri="{BB962C8B-B14F-4D97-AF65-F5344CB8AC3E}">
        <p14:creationId xmlns:p14="http://schemas.microsoft.com/office/powerpoint/2010/main" val="280177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Result: ACE Computation</a:t>
            </a:r>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15</a:t>
            </a:fld>
            <a:endParaRPr lang="en-CA" dirty="0" smtClean="0"/>
          </a:p>
        </p:txBody>
      </p:sp>
      <p:pic>
        <p:nvPicPr>
          <p:cNvPr id="8" name="Picture 7"/>
          <p:cNvPicPr>
            <a:picLocks noChangeAspect="1"/>
          </p:cNvPicPr>
          <p:nvPr/>
        </p:nvPicPr>
        <p:blipFill rotWithShape="1">
          <a:blip r:embed="rId2"/>
          <a:srcRect t="1" b="165"/>
          <a:stretch/>
        </p:blipFill>
        <p:spPr>
          <a:xfrm>
            <a:off x="1653433" y="3369734"/>
            <a:ext cx="3535101" cy="2156375"/>
          </a:xfrm>
          <a:prstGeom prst="rect">
            <a:avLst/>
          </a:prstGeom>
        </p:spPr>
      </p:pic>
      <p:sp>
        <p:nvSpPr>
          <p:cNvPr id="9" name="Rounded Rectangle 8"/>
          <p:cNvSpPr/>
          <p:nvPr/>
        </p:nvSpPr>
        <p:spPr>
          <a:xfrm>
            <a:off x="5923720" y="2736351"/>
            <a:ext cx="6084000"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sz="1600" dirty="0" smtClean="0">
                <a:latin typeface="Helvetica" panose="020B0604020202020204" pitchFamily="34" charset="0"/>
                <a:cs typeface="Helvetica" panose="020B0604020202020204" pitchFamily="34" charset="0"/>
              </a:rPr>
              <a:t>          Small Window        </a:t>
            </a:r>
            <a:r>
              <a:rPr lang="en-CA" sz="1600" dirty="0" err="1" smtClean="0">
                <a:latin typeface="Helvetica" panose="020B0604020202020204" pitchFamily="34" charset="0"/>
                <a:cs typeface="Helvetica" panose="020B0604020202020204" pitchFamily="34" charset="0"/>
              </a:rPr>
              <a:t>PredictUS</a:t>
            </a:r>
            <a:r>
              <a:rPr lang="en-CA" sz="1600" dirty="0" smtClean="0">
                <a:latin typeface="Helvetica" panose="020B0604020202020204" pitchFamily="34" charset="0"/>
                <a:cs typeface="Helvetica" panose="020B0604020202020204" pitchFamily="34" charset="0"/>
              </a:rPr>
              <a:t> Window       Large Window</a:t>
            </a:r>
            <a:endParaRPr lang="en-CA" sz="1600" dirty="0">
              <a:latin typeface="Helvetica" panose="020B0604020202020204" pitchFamily="34" charset="0"/>
              <a:cs typeface="Helvetica" panose="020B0604020202020204" pitchFamily="34" charset="0"/>
            </a:endParaRPr>
          </a:p>
        </p:txBody>
      </p:sp>
      <p:cxnSp>
        <p:nvCxnSpPr>
          <p:cNvPr id="11" name="Straight Connector 10"/>
          <p:cNvCxnSpPr/>
          <p:nvPr/>
        </p:nvCxnSpPr>
        <p:spPr>
          <a:xfrm>
            <a:off x="6139208" y="2931617"/>
            <a:ext cx="211753"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7350" y="2951434"/>
            <a:ext cx="211753"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67368" y="2931617"/>
            <a:ext cx="211753"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7879490" y="3369734"/>
            <a:ext cx="2878583" cy="2160000"/>
          </a:xfrm>
          <a:prstGeom prst="rect">
            <a:avLst/>
          </a:prstGeom>
        </p:spPr>
      </p:pic>
      <p:grpSp>
        <p:nvGrpSpPr>
          <p:cNvPr id="26" name="Group 25"/>
          <p:cNvGrpSpPr/>
          <p:nvPr/>
        </p:nvGrpSpPr>
        <p:grpSpPr>
          <a:xfrm>
            <a:off x="1254914" y="2727280"/>
            <a:ext cx="4112216" cy="393240"/>
            <a:chOff x="3505990" y="2174661"/>
            <a:chExt cx="4714134" cy="393240"/>
          </a:xfrm>
        </p:grpSpPr>
        <p:sp>
          <p:nvSpPr>
            <p:cNvPr id="27" name="Rounded Rectangle 26"/>
            <p:cNvSpPr/>
            <p:nvPr/>
          </p:nvSpPr>
          <p:spPr>
            <a:xfrm>
              <a:off x="3505990" y="2174661"/>
              <a:ext cx="4714134"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sz="1600" dirty="0" smtClean="0">
                  <a:latin typeface="Helvetica" panose="020B0604020202020204" pitchFamily="34" charset="0"/>
                  <a:cs typeface="Helvetica" panose="020B0604020202020204" pitchFamily="34" charset="0"/>
                </a:rPr>
                <a:t>          Input         Predicted         Target  </a:t>
              </a:r>
              <a:endParaRPr lang="en-CA" sz="1600" dirty="0">
                <a:latin typeface="Helvetica" panose="020B0604020202020204" pitchFamily="34" charset="0"/>
                <a:cs typeface="Helvetica" panose="020B0604020202020204" pitchFamily="34" charset="0"/>
              </a:endParaRPr>
            </a:p>
          </p:txBody>
        </p:sp>
        <p:cxnSp>
          <p:nvCxnSpPr>
            <p:cNvPr id="28" name="Straight Connector 27"/>
            <p:cNvCxnSpPr/>
            <p:nvPr/>
          </p:nvCxnSpPr>
          <p:spPr>
            <a:xfrm>
              <a:off x="3657600" y="2372379"/>
              <a:ext cx="276726"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36113" y="2380352"/>
              <a:ext cx="276726"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68919" y="2367873"/>
              <a:ext cx="276726"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838200" y="1862388"/>
            <a:ext cx="4730493"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rtlCol="0">
            <a:spAutoFit/>
          </a:bodyPr>
          <a:lstStyle/>
          <a:p>
            <a:r>
              <a:rPr lang="en-CA" dirty="0" smtClean="0">
                <a:latin typeface="Helvetica" panose="020B0604020202020204" pitchFamily="34" charset="0"/>
                <a:cs typeface="Helvetica" panose="020B0604020202020204" pitchFamily="34" charset="0"/>
              </a:rPr>
              <a:t>Case </a:t>
            </a:r>
            <a:r>
              <a:rPr lang="en-CA" dirty="0">
                <a:latin typeface="Helvetica" panose="020B0604020202020204" pitchFamily="34" charset="0"/>
                <a:cs typeface="Helvetica" panose="020B0604020202020204" pitchFamily="34" charset="0"/>
              </a:rPr>
              <a:t>I: </a:t>
            </a:r>
            <a:r>
              <a:rPr lang="en-CA" dirty="0" smtClean="0">
                <a:latin typeface="Helvetica" panose="020B0604020202020204" pitchFamily="34" charset="0"/>
                <a:cs typeface="Helvetica" panose="020B0604020202020204" pitchFamily="34" charset="0"/>
              </a:rPr>
              <a:t>Input window Length </a:t>
            </a:r>
            <a:r>
              <a:rPr lang="en-CA" dirty="0" smtClean="0">
                <a:solidFill>
                  <a:srgbClr val="FFFFFF"/>
                </a:solidFill>
                <a:latin typeface="Helvetica" panose="020B0604020202020204" pitchFamily="34" charset="0"/>
                <a:cs typeface="Helvetica" panose="020B0604020202020204" pitchFamily="34" charset="0"/>
              </a:rPr>
              <a:t>7.5</a:t>
            </a:r>
            <a:r>
              <a:rPr lang="en-CA" i="1" dirty="0" smtClean="0">
                <a:solidFill>
                  <a:srgbClr val="FFFFFF"/>
                </a:solidFill>
                <a:latin typeface="Helvetica" panose="020B0604020202020204" pitchFamily="34" charset="0"/>
                <a:cs typeface="Helvetica" panose="020B0604020202020204" pitchFamily="34" charset="0"/>
              </a:rPr>
              <a:t>λ</a:t>
            </a:r>
            <a:r>
              <a:rPr lang="en-CA" i="1" dirty="0" smtClean="0">
                <a:solidFill>
                  <a:srgbClr val="C00000"/>
                </a:solidFill>
                <a:latin typeface="Helvetica" panose="020B0604020202020204" pitchFamily="34" charset="0"/>
                <a:cs typeface="Helvetica" panose="020B0604020202020204" pitchFamily="34" charset="0"/>
              </a:rPr>
              <a:t>  </a:t>
            </a:r>
            <a:endParaRPr lang="en-CA" dirty="0">
              <a:latin typeface="Helvetica" panose="020B0604020202020204" pitchFamily="34" charset="0"/>
              <a:cs typeface="Helvetica" panose="020B0604020202020204" pitchFamily="34" charset="0"/>
            </a:endParaRPr>
          </a:p>
        </p:txBody>
      </p:sp>
      <p:sp>
        <p:nvSpPr>
          <p:cNvPr id="35" name="Rectangle 34"/>
          <p:cNvSpPr/>
          <p:nvPr/>
        </p:nvSpPr>
        <p:spPr>
          <a:xfrm>
            <a:off x="7318513" y="3290591"/>
            <a:ext cx="3717235" cy="2334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p:cNvPicPr>
            <a:picLocks noChangeAspect="1"/>
          </p:cNvPicPr>
          <p:nvPr/>
        </p:nvPicPr>
        <p:blipFill>
          <a:blip r:embed="rId4"/>
          <a:stretch>
            <a:fillRect/>
          </a:stretch>
        </p:blipFill>
        <p:spPr>
          <a:xfrm>
            <a:off x="7911208" y="3290591"/>
            <a:ext cx="2870056" cy="2160000"/>
          </a:xfrm>
          <a:prstGeom prst="rect">
            <a:avLst/>
          </a:prstGeom>
        </p:spPr>
      </p:pic>
    </p:spTree>
    <p:extLst>
      <p:ext uri="{BB962C8B-B14F-4D97-AF65-F5344CB8AC3E}">
        <p14:creationId xmlns:p14="http://schemas.microsoft.com/office/powerpoint/2010/main" val="86812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Result: ACE Computation</a:t>
            </a:r>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16</a:t>
            </a:fld>
            <a:endParaRPr lang="en-CA" dirty="0" smtClean="0"/>
          </a:p>
        </p:txBody>
      </p:sp>
      <p:sp>
        <p:nvSpPr>
          <p:cNvPr id="9" name="Rounded Rectangle 8"/>
          <p:cNvSpPr/>
          <p:nvPr/>
        </p:nvSpPr>
        <p:spPr>
          <a:xfrm>
            <a:off x="5923720" y="2736351"/>
            <a:ext cx="6084000"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sz="1600" dirty="0" smtClean="0">
                <a:latin typeface="Helvetica" panose="020B0604020202020204" pitchFamily="34" charset="0"/>
                <a:cs typeface="Helvetica" panose="020B0604020202020204" pitchFamily="34" charset="0"/>
              </a:rPr>
              <a:t>          Small Window        </a:t>
            </a:r>
            <a:r>
              <a:rPr lang="en-CA" sz="1600" dirty="0" err="1" smtClean="0">
                <a:latin typeface="Helvetica" panose="020B0604020202020204" pitchFamily="34" charset="0"/>
                <a:cs typeface="Helvetica" panose="020B0604020202020204" pitchFamily="34" charset="0"/>
              </a:rPr>
              <a:t>PredictUS</a:t>
            </a:r>
            <a:r>
              <a:rPr lang="en-CA" sz="1600" dirty="0" smtClean="0">
                <a:latin typeface="Helvetica" panose="020B0604020202020204" pitchFamily="34" charset="0"/>
                <a:cs typeface="Helvetica" panose="020B0604020202020204" pitchFamily="34" charset="0"/>
              </a:rPr>
              <a:t> Window       Large Window</a:t>
            </a:r>
            <a:endParaRPr lang="en-CA" sz="1600" dirty="0">
              <a:latin typeface="Helvetica" panose="020B0604020202020204" pitchFamily="34" charset="0"/>
              <a:cs typeface="Helvetica" panose="020B0604020202020204" pitchFamily="34" charset="0"/>
            </a:endParaRPr>
          </a:p>
        </p:txBody>
      </p:sp>
      <p:cxnSp>
        <p:nvCxnSpPr>
          <p:cNvPr id="11" name="Straight Connector 10"/>
          <p:cNvCxnSpPr/>
          <p:nvPr/>
        </p:nvCxnSpPr>
        <p:spPr>
          <a:xfrm>
            <a:off x="6139208" y="2931617"/>
            <a:ext cx="211753"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7350" y="2951434"/>
            <a:ext cx="211753"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67368" y="2931617"/>
            <a:ext cx="211753"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254914" y="2727280"/>
            <a:ext cx="4112216" cy="393240"/>
            <a:chOff x="3505990" y="2174661"/>
            <a:chExt cx="4714134" cy="393240"/>
          </a:xfrm>
        </p:grpSpPr>
        <p:sp>
          <p:nvSpPr>
            <p:cNvPr id="27" name="Rounded Rectangle 26"/>
            <p:cNvSpPr/>
            <p:nvPr/>
          </p:nvSpPr>
          <p:spPr>
            <a:xfrm>
              <a:off x="3505990" y="2174661"/>
              <a:ext cx="4714134"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sz="1600" dirty="0" smtClean="0">
                  <a:latin typeface="Helvetica" panose="020B0604020202020204" pitchFamily="34" charset="0"/>
                  <a:cs typeface="Helvetica" panose="020B0604020202020204" pitchFamily="34" charset="0"/>
                </a:rPr>
                <a:t>          Input         Predicted         Target  </a:t>
              </a:r>
              <a:endParaRPr lang="en-CA" sz="1600" dirty="0">
                <a:latin typeface="Helvetica" panose="020B0604020202020204" pitchFamily="34" charset="0"/>
                <a:cs typeface="Helvetica" panose="020B0604020202020204" pitchFamily="34" charset="0"/>
              </a:endParaRPr>
            </a:p>
          </p:txBody>
        </p:sp>
        <p:cxnSp>
          <p:nvCxnSpPr>
            <p:cNvPr id="28" name="Straight Connector 27"/>
            <p:cNvCxnSpPr/>
            <p:nvPr/>
          </p:nvCxnSpPr>
          <p:spPr>
            <a:xfrm>
              <a:off x="3657600" y="2372379"/>
              <a:ext cx="276726"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36113" y="2380352"/>
              <a:ext cx="276726"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68919" y="2367873"/>
              <a:ext cx="276726"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838200" y="1862388"/>
            <a:ext cx="4730493"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rtlCol="0">
            <a:spAutoFit/>
          </a:bodyPr>
          <a:lstStyle/>
          <a:p>
            <a:r>
              <a:rPr lang="en-CA" dirty="0" smtClean="0">
                <a:latin typeface="Helvetica" panose="020B0604020202020204" pitchFamily="34" charset="0"/>
                <a:cs typeface="Helvetica" panose="020B0604020202020204" pitchFamily="34" charset="0"/>
              </a:rPr>
              <a:t>Case II</a:t>
            </a:r>
            <a:r>
              <a:rPr lang="en-CA" dirty="0">
                <a:latin typeface="Helvetica" panose="020B0604020202020204" pitchFamily="34" charset="0"/>
                <a:cs typeface="Helvetica" panose="020B0604020202020204" pitchFamily="34" charset="0"/>
              </a:rPr>
              <a:t>: </a:t>
            </a:r>
            <a:r>
              <a:rPr lang="en-CA" dirty="0" smtClean="0">
                <a:latin typeface="Helvetica" panose="020B0604020202020204" pitchFamily="34" charset="0"/>
                <a:cs typeface="Helvetica" panose="020B0604020202020204" pitchFamily="34" charset="0"/>
              </a:rPr>
              <a:t>Input window Length </a:t>
            </a:r>
            <a:r>
              <a:rPr lang="en-CA" dirty="0" smtClean="0">
                <a:solidFill>
                  <a:srgbClr val="FFFFFF"/>
                </a:solidFill>
                <a:latin typeface="Helvetica" panose="020B0604020202020204" pitchFamily="34" charset="0"/>
                <a:cs typeface="Helvetica" panose="020B0604020202020204" pitchFamily="34" charset="0"/>
              </a:rPr>
              <a:t>5</a:t>
            </a:r>
            <a:r>
              <a:rPr lang="en-CA" i="1" dirty="0" smtClean="0">
                <a:solidFill>
                  <a:srgbClr val="FFFFFF"/>
                </a:solidFill>
                <a:latin typeface="Helvetica" panose="020B0604020202020204" pitchFamily="34" charset="0"/>
                <a:cs typeface="Helvetica" panose="020B0604020202020204" pitchFamily="34" charset="0"/>
              </a:rPr>
              <a:t>λ</a:t>
            </a:r>
            <a:r>
              <a:rPr lang="en-CA" i="1" dirty="0" smtClean="0">
                <a:solidFill>
                  <a:srgbClr val="C00000"/>
                </a:solidFill>
                <a:latin typeface="Helvetica" panose="020B0604020202020204" pitchFamily="34" charset="0"/>
                <a:cs typeface="Helvetica" panose="020B0604020202020204" pitchFamily="34" charset="0"/>
              </a:rPr>
              <a:t>  </a:t>
            </a:r>
            <a:endParaRPr lang="en-CA" dirty="0">
              <a:latin typeface="Helvetica" panose="020B0604020202020204" pitchFamily="34" charset="0"/>
              <a:cs typeface="Helvetica" panose="020B0604020202020204" pitchFamily="34" charset="0"/>
            </a:endParaRPr>
          </a:p>
        </p:txBody>
      </p:sp>
      <p:pic>
        <p:nvPicPr>
          <p:cNvPr id="16" name="Picture 15"/>
          <p:cNvPicPr>
            <a:picLocks noChangeAspect="1"/>
          </p:cNvPicPr>
          <p:nvPr/>
        </p:nvPicPr>
        <p:blipFill rotWithShape="1">
          <a:blip r:embed="rId2"/>
          <a:srcRect t="-1" b="-213"/>
          <a:stretch/>
        </p:blipFill>
        <p:spPr>
          <a:xfrm>
            <a:off x="1538287" y="3166518"/>
            <a:ext cx="3545469" cy="2164614"/>
          </a:xfrm>
          <a:prstGeom prst="rect">
            <a:avLst/>
          </a:prstGeom>
        </p:spPr>
      </p:pic>
      <p:pic>
        <p:nvPicPr>
          <p:cNvPr id="17" name="Picture 16"/>
          <p:cNvPicPr>
            <a:picLocks noChangeAspect="1"/>
          </p:cNvPicPr>
          <p:nvPr/>
        </p:nvPicPr>
        <p:blipFill>
          <a:blip r:embed="rId3"/>
          <a:stretch>
            <a:fillRect/>
          </a:stretch>
        </p:blipFill>
        <p:spPr>
          <a:xfrm>
            <a:off x="7645697" y="3203459"/>
            <a:ext cx="2878583" cy="2160000"/>
          </a:xfrm>
          <a:prstGeom prst="rect">
            <a:avLst/>
          </a:prstGeom>
        </p:spPr>
      </p:pic>
      <p:sp>
        <p:nvSpPr>
          <p:cNvPr id="21" name="Rectangle 20"/>
          <p:cNvSpPr/>
          <p:nvPr/>
        </p:nvSpPr>
        <p:spPr>
          <a:xfrm>
            <a:off x="6904472" y="3197215"/>
            <a:ext cx="3717235" cy="2334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4"/>
          <a:stretch>
            <a:fillRect/>
          </a:stretch>
        </p:blipFill>
        <p:spPr>
          <a:xfrm>
            <a:off x="7645697" y="3197215"/>
            <a:ext cx="2878583" cy="2160000"/>
          </a:xfrm>
          <a:prstGeom prst="rect">
            <a:avLst/>
          </a:prstGeom>
        </p:spPr>
      </p:pic>
    </p:spTree>
    <p:extLst>
      <p:ext uri="{BB962C8B-B14F-4D97-AF65-F5344CB8AC3E}">
        <p14:creationId xmlns:p14="http://schemas.microsoft.com/office/powerpoint/2010/main" val="7863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7706170" y="3313732"/>
            <a:ext cx="2882001" cy="2160000"/>
          </a:xfrm>
          <a:prstGeom prst="rect">
            <a:avLst/>
          </a:prstGeom>
        </p:spPr>
      </p:pic>
      <p:sp>
        <p:nvSpPr>
          <p:cNvPr id="2" name="Title 1"/>
          <p:cNvSpPr>
            <a:spLocks noGrp="1"/>
          </p:cNvSpPr>
          <p:nvPr>
            <p:ph type="title"/>
          </p:nvPr>
        </p:nvSpPr>
        <p:spPr/>
        <p:txBody>
          <a:bodyPr>
            <a:normAutofit fontScale="90000"/>
          </a:bodyPr>
          <a:lstStyle/>
          <a:p>
            <a:r>
              <a:rPr lang="en-CA" dirty="0" smtClean="0"/>
              <a:t>Result: ACE Computation</a:t>
            </a:r>
            <a:endParaRPr lang="en-CA" dirty="0"/>
          </a:p>
        </p:txBody>
      </p:sp>
      <p:sp>
        <p:nvSpPr>
          <p:cNvPr id="20" name="Rectangle 19"/>
          <p:cNvSpPr/>
          <p:nvPr/>
        </p:nvSpPr>
        <p:spPr>
          <a:xfrm>
            <a:off x="7233263" y="3166518"/>
            <a:ext cx="3717235" cy="2334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p:txBody>
          <a:bodyPr/>
          <a:lstStyle/>
          <a:p>
            <a:fld id="{425B88E2-4C19-4B05-B3EC-BB37CC02EB8C}" type="slidenum">
              <a:rPr lang="en-CA" smtClean="0"/>
              <a:pPr/>
              <a:t>17</a:t>
            </a:fld>
            <a:endParaRPr lang="en-CA" dirty="0" smtClean="0"/>
          </a:p>
        </p:txBody>
      </p:sp>
      <p:sp>
        <p:nvSpPr>
          <p:cNvPr id="9" name="Rounded Rectangle 8"/>
          <p:cNvSpPr/>
          <p:nvPr/>
        </p:nvSpPr>
        <p:spPr>
          <a:xfrm>
            <a:off x="5923720" y="2736351"/>
            <a:ext cx="6084000"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sz="1600" dirty="0" smtClean="0">
                <a:latin typeface="Helvetica" panose="020B0604020202020204" pitchFamily="34" charset="0"/>
                <a:cs typeface="Helvetica" panose="020B0604020202020204" pitchFamily="34" charset="0"/>
              </a:rPr>
              <a:t>          Small Window        </a:t>
            </a:r>
            <a:r>
              <a:rPr lang="en-CA" sz="1600" dirty="0" err="1" smtClean="0">
                <a:latin typeface="Helvetica" panose="020B0604020202020204" pitchFamily="34" charset="0"/>
                <a:cs typeface="Helvetica" panose="020B0604020202020204" pitchFamily="34" charset="0"/>
              </a:rPr>
              <a:t>PredictUS</a:t>
            </a:r>
            <a:r>
              <a:rPr lang="en-CA" sz="1600" dirty="0" smtClean="0">
                <a:latin typeface="Helvetica" panose="020B0604020202020204" pitchFamily="34" charset="0"/>
                <a:cs typeface="Helvetica" panose="020B0604020202020204" pitchFamily="34" charset="0"/>
              </a:rPr>
              <a:t> Window       Large Window</a:t>
            </a:r>
            <a:endParaRPr lang="en-CA" sz="1600" dirty="0">
              <a:latin typeface="Helvetica" panose="020B0604020202020204" pitchFamily="34" charset="0"/>
              <a:cs typeface="Helvetica" panose="020B0604020202020204" pitchFamily="34" charset="0"/>
            </a:endParaRPr>
          </a:p>
        </p:txBody>
      </p:sp>
      <p:cxnSp>
        <p:nvCxnSpPr>
          <p:cNvPr id="11" name="Straight Connector 10"/>
          <p:cNvCxnSpPr/>
          <p:nvPr/>
        </p:nvCxnSpPr>
        <p:spPr>
          <a:xfrm>
            <a:off x="6139208" y="2931617"/>
            <a:ext cx="211753"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7350" y="2951434"/>
            <a:ext cx="211753"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67368" y="2931617"/>
            <a:ext cx="211753"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254914" y="2727280"/>
            <a:ext cx="4112216" cy="393240"/>
            <a:chOff x="3505990" y="2174661"/>
            <a:chExt cx="4714134" cy="393240"/>
          </a:xfrm>
        </p:grpSpPr>
        <p:sp>
          <p:nvSpPr>
            <p:cNvPr id="27" name="Rounded Rectangle 26"/>
            <p:cNvSpPr/>
            <p:nvPr/>
          </p:nvSpPr>
          <p:spPr>
            <a:xfrm>
              <a:off x="3505990" y="2174661"/>
              <a:ext cx="4714134" cy="39324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CA" sz="1600" dirty="0" smtClean="0">
                  <a:latin typeface="Helvetica" panose="020B0604020202020204" pitchFamily="34" charset="0"/>
                  <a:cs typeface="Helvetica" panose="020B0604020202020204" pitchFamily="34" charset="0"/>
                </a:rPr>
                <a:t>          Input         Predicted         Target  </a:t>
              </a:r>
              <a:endParaRPr lang="en-CA" sz="1600" dirty="0">
                <a:latin typeface="Helvetica" panose="020B0604020202020204" pitchFamily="34" charset="0"/>
                <a:cs typeface="Helvetica" panose="020B0604020202020204" pitchFamily="34" charset="0"/>
              </a:endParaRPr>
            </a:p>
          </p:txBody>
        </p:sp>
        <p:cxnSp>
          <p:nvCxnSpPr>
            <p:cNvPr id="28" name="Straight Connector 27"/>
            <p:cNvCxnSpPr/>
            <p:nvPr/>
          </p:nvCxnSpPr>
          <p:spPr>
            <a:xfrm>
              <a:off x="3657600" y="2372379"/>
              <a:ext cx="276726" cy="0"/>
            </a:xfrm>
            <a:prstGeom prst="line">
              <a:avLst/>
            </a:prstGeom>
            <a:ln w="19050">
              <a:solidFill>
                <a:srgbClr val="0072B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36113" y="2380352"/>
              <a:ext cx="276726" cy="0"/>
            </a:xfrm>
            <a:prstGeom prst="line">
              <a:avLst/>
            </a:prstGeom>
            <a:ln w="19050">
              <a:solidFill>
                <a:srgbClr val="2D80B8"/>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68919" y="2367873"/>
              <a:ext cx="276726" cy="0"/>
            </a:xfrm>
            <a:prstGeom prst="line">
              <a:avLst/>
            </a:prstGeom>
            <a:ln w="19050">
              <a:solidFill>
                <a:srgbClr val="D95319"/>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838200" y="1862388"/>
            <a:ext cx="4730493"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rtlCol="0">
            <a:spAutoFit/>
          </a:bodyPr>
          <a:lstStyle/>
          <a:p>
            <a:r>
              <a:rPr lang="en-CA" dirty="0" smtClean="0">
                <a:latin typeface="Helvetica" panose="020B0604020202020204" pitchFamily="34" charset="0"/>
                <a:cs typeface="Helvetica" panose="020B0604020202020204" pitchFamily="34" charset="0"/>
              </a:rPr>
              <a:t>Case III: Input window Length 2.</a:t>
            </a:r>
            <a:r>
              <a:rPr lang="en-CA" dirty="0" smtClean="0">
                <a:solidFill>
                  <a:srgbClr val="FFFFFF"/>
                </a:solidFill>
                <a:latin typeface="Helvetica" panose="020B0604020202020204" pitchFamily="34" charset="0"/>
                <a:cs typeface="Helvetica" panose="020B0604020202020204" pitchFamily="34" charset="0"/>
              </a:rPr>
              <a:t>5</a:t>
            </a:r>
            <a:r>
              <a:rPr lang="en-CA" i="1" dirty="0" smtClean="0">
                <a:solidFill>
                  <a:srgbClr val="FFFFFF"/>
                </a:solidFill>
                <a:latin typeface="Helvetica" panose="020B0604020202020204" pitchFamily="34" charset="0"/>
                <a:cs typeface="Helvetica" panose="020B0604020202020204" pitchFamily="34" charset="0"/>
              </a:rPr>
              <a:t>λ</a:t>
            </a:r>
            <a:r>
              <a:rPr lang="en-CA" i="1" dirty="0" smtClean="0">
                <a:solidFill>
                  <a:srgbClr val="C00000"/>
                </a:solidFill>
                <a:latin typeface="Helvetica" panose="020B0604020202020204" pitchFamily="34" charset="0"/>
                <a:cs typeface="Helvetica" panose="020B0604020202020204" pitchFamily="34" charset="0"/>
              </a:rPr>
              <a:t>  </a:t>
            </a:r>
            <a:endParaRPr lang="en-CA" dirty="0">
              <a:latin typeface="Helvetica" panose="020B0604020202020204" pitchFamily="34" charset="0"/>
              <a:cs typeface="Helvetica" panose="020B0604020202020204" pitchFamily="34" charset="0"/>
            </a:endParaRPr>
          </a:p>
        </p:txBody>
      </p:sp>
      <p:pic>
        <p:nvPicPr>
          <p:cNvPr id="18" name="Picture 17"/>
          <p:cNvPicPr>
            <a:picLocks noChangeAspect="1"/>
          </p:cNvPicPr>
          <p:nvPr/>
        </p:nvPicPr>
        <p:blipFill>
          <a:blip r:embed="rId4"/>
          <a:stretch>
            <a:fillRect/>
          </a:stretch>
        </p:blipFill>
        <p:spPr>
          <a:xfrm>
            <a:off x="1387166" y="3313732"/>
            <a:ext cx="3553649" cy="2160000"/>
          </a:xfrm>
          <a:prstGeom prst="rect">
            <a:avLst/>
          </a:prstGeom>
        </p:spPr>
      </p:pic>
      <p:pic>
        <p:nvPicPr>
          <p:cNvPr id="5" name="Picture 4"/>
          <p:cNvPicPr>
            <a:picLocks noChangeAspect="1"/>
          </p:cNvPicPr>
          <p:nvPr/>
        </p:nvPicPr>
        <p:blipFill>
          <a:blip r:embed="rId5"/>
          <a:stretch>
            <a:fillRect/>
          </a:stretch>
        </p:blipFill>
        <p:spPr>
          <a:xfrm>
            <a:off x="7726561" y="3324857"/>
            <a:ext cx="2861610" cy="2160000"/>
          </a:xfrm>
          <a:prstGeom prst="rect">
            <a:avLst/>
          </a:prstGeom>
        </p:spPr>
      </p:pic>
    </p:spTree>
    <p:extLst>
      <p:ext uri="{BB962C8B-B14F-4D97-AF65-F5344CB8AC3E}">
        <p14:creationId xmlns:p14="http://schemas.microsoft.com/office/powerpoint/2010/main" val="103375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Conclusion</a:t>
            </a:r>
            <a:endParaRPr lang="en-CA" dirty="0"/>
          </a:p>
        </p:txBody>
      </p:sp>
      <p:sp>
        <p:nvSpPr>
          <p:cNvPr id="3" name="Content Placeholder 2"/>
          <p:cNvSpPr>
            <a:spLocks noGrp="1"/>
          </p:cNvSpPr>
          <p:nvPr>
            <p:ph idx="1"/>
          </p:nvPr>
        </p:nvSpPr>
        <p:spPr>
          <a:xfrm>
            <a:off x="838200" y="1825625"/>
            <a:ext cx="10515600" cy="718792"/>
          </a:xfrm>
        </p:spPr>
        <p:txBody>
          <a:bodyPr/>
          <a:lstStyle/>
          <a:p>
            <a:r>
              <a:rPr lang="en-CA" dirty="0" smtClean="0"/>
              <a:t>We conduct a simulation based proof-of-study to extend the trade-off between resolution and ACE measurement quality.</a:t>
            </a:r>
          </a:p>
          <a:p>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18</a:t>
            </a:fld>
            <a:endParaRPr lang="en-CA" dirty="0" smtClean="0"/>
          </a:p>
        </p:txBody>
      </p:sp>
      <p:sp>
        <p:nvSpPr>
          <p:cNvPr id="5" name="Content Placeholder 2"/>
          <p:cNvSpPr txBox="1">
            <a:spLocks/>
          </p:cNvSpPr>
          <p:nvPr/>
        </p:nvSpPr>
        <p:spPr>
          <a:xfrm>
            <a:off x="838200" y="2877863"/>
            <a:ext cx="10515600" cy="718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32F58"/>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A resolution improvement up to 50% (input axial dimension was reduced from 5</a:t>
            </a:r>
            <a:r>
              <a:rPr lang="el-GR" dirty="0" smtClean="0">
                <a:cs typeface="Helvetica" panose="020B0604020202020204" pitchFamily="34" charset="0"/>
              </a:rPr>
              <a:t>λ</a:t>
            </a:r>
            <a:r>
              <a:rPr lang="en-CA" i="1" dirty="0" smtClean="0">
                <a:cs typeface="Helvetica" panose="020B0604020202020204" pitchFamily="34" charset="0"/>
              </a:rPr>
              <a:t> </a:t>
            </a:r>
            <a:r>
              <a:rPr lang="en-CA" dirty="0" smtClean="0">
                <a:cs typeface="Helvetica" panose="020B0604020202020204" pitchFamily="34" charset="0"/>
              </a:rPr>
              <a:t>from the optimal requirement of 10</a:t>
            </a:r>
            <a:r>
              <a:rPr lang="el-GR" dirty="0">
                <a:cs typeface="Helvetica" panose="020B0604020202020204" pitchFamily="34" charset="0"/>
              </a:rPr>
              <a:t>λ</a:t>
            </a:r>
            <a:r>
              <a:rPr lang="en-CA" dirty="0" smtClean="0"/>
              <a:t>) was attained with comparable measurement quality.</a:t>
            </a:r>
          </a:p>
          <a:p>
            <a:endParaRPr lang="en-CA" dirty="0"/>
          </a:p>
        </p:txBody>
      </p:sp>
      <p:sp>
        <p:nvSpPr>
          <p:cNvPr id="6" name="Content Placeholder 2"/>
          <p:cNvSpPr txBox="1">
            <a:spLocks/>
          </p:cNvSpPr>
          <p:nvPr/>
        </p:nvSpPr>
        <p:spPr>
          <a:xfrm>
            <a:off x="838200" y="3930101"/>
            <a:ext cx="10515600" cy="718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32F58"/>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32F58"/>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Future work includes extension of the method to other Quantitative Ultrasound parameters and application on physical phantom and biological tissue.</a:t>
            </a:r>
            <a:endParaRPr lang="en-CA" dirty="0"/>
          </a:p>
        </p:txBody>
      </p:sp>
    </p:spTree>
    <p:extLst>
      <p:ext uri="{BB962C8B-B14F-4D97-AF65-F5344CB8AC3E}">
        <p14:creationId xmlns:p14="http://schemas.microsoft.com/office/powerpoint/2010/main" val="11185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Appendix</a:t>
            </a:r>
            <a:endParaRPr lang="en-CA" dirty="0"/>
          </a:p>
        </p:txBody>
      </p:sp>
      <p:sp>
        <p:nvSpPr>
          <p:cNvPr id="6" name="Text Placeholder 5"/>
          <p:cNvSpPr>
            <a:spLocks noGrp="1"/>
          </p:cNvSpPr>
          <p:nvPr>
            <p:ph type="body" idx="1"/>
          </p:nvPr>
        </p:nvSpPr>
        <p:spPr/>
        <p:txBody>
          <a:bodyPr/>
          <a:lstStyle/>
          <a:p>
            <a:endParaRPr lang="en-CA"/>
          </a:p>
        </p:txBody>
      </p:sp>
      <p:sp>
        <p:nvSpPr>
          <p:cNvPr id="4" name="Slide Number Placeholder 3"/>
          <p:cNvSpPr>
            <a:spLocks noGrp="1"/>
          </p:cNvSpPr>
          <p:nvPr>
            <p:ph type="sldNum" sz="quarter" idx="12"/>
          </p:nvPr>
        </p:nvSpPr>
        <p:spPr/>
        <p:txBody>
          <a:bodyPr/>
          <a:lstStyle/>
          <a:p>
            <a:fld id="{425B88E2-4C19-4B05-B3EC-BB37CC02EB8C}" type="slidenum">
              <a:rPr lang="en-CA" smtClean="0"/>
              <a:pPr/>
              <a:t>19</a:t>
            </a:fld>
            <a:endParaRPr lang="en-CA" dirty="0" smtClean="0"/>
          </a:p>
        </p:txBody>
      </p:sp>
    </p:spTree>
    <p:extLst>
      <p:ext uri="{BB962C8B-B14F-4D97-AF65-F5344CB8AC3E}">
        <p14:creationId xmlns:p14="http://schemas.microsoft.com/office/powerpoint/2010/main" val="2497117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Attenuation Coefficient Estimate (ACE)</a:t>
            </a:r>
            <a:endParaRPr lang="en-CA" dirty="0"/>
          </a:p>
        </p:txBody>
      </p:sp>
      <p:sp>
        <p:nvSpPr>
          <p:cNvPr id="3" name="Content Placeholder 2"/>
          <p:cNvSpPr>
            <a:spLocks noGrp="1"/>
          </p:cNvSpPr>
          <p:nvPr>
            <p:ph idx="1"/>
          </p:nvPr>
        </p:nvSpPr>
        <p:spPr>
          <a:xfrm>
            <a:off x="954586" y="2076282"/>
            <a:ext cx="3814798" cy="4351338"/>
          </a:xfrm>
        </p:spPr>
        <p:txBody>
          <a:bodyPr/>
          <a:lstStyle/>
          <a:p>
            <a:r>
              <a:rPr lang="en-CA" sz="2000" dirty="0" smtClean="0">
                <a:solidFill>
                  <a:srgbClr val="002060"/>
                </a:solidFill>
              </a:rPr>
              <a:t>A promising clinical tool to detect and monitor fatty liver;</a:t>
            </a:r>
          </a:p>
          <a:p>
            <a:endParaRPr lang="en-CA" dirty="0">
              <a:solidFill>
                <a:srgbClr val="002060"/>
              </a:solidFill>
            </a:endParaRPr>
          </a:p>
          <a:p>
            <a:endParaRPr lang="en-CA" sz="2000" dirty="0" smtClean="0">
              <a:solidFill>
                <a:srgbClr val="002060"/>
              </a:solidFill>
            </a:endParaRPr>
          </a:p>
          <a:p>
            <a:endParaRPr lang="en-CA" dirty="0">
              <a:solidFill>
                <a:srgbClr val="002060"/>
              </a:solidFill>
            </a:endParaRPr>
          </a:p>
        </p:txBody>
      </p:sp>
      <p:sp>
        <p:nvSpPr>
          <p:cNvPr id="22" name="Content Placeholder 2"/>
          <p:cNvSpPr txBox="1">
            <a:spLocks/>
          </p:cNvSpPr>
          <p:nvPr/>
        </p:nvSpPr>
        <p:spPr>
          <a:xfrm>
            <a:off x="5033005" y="2017484"/>
            <a:ext cx="5971857" cy="4284462"/>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C:\k-WAVE\k-Wave\miccai\IUS\IUS Oral</a:t>
            </a:r>
          </a:p>
        </p:txBody>
      </p:sp>
      <p:sp>
        <p:nvSpPr>
          <p:cNvPr id="24" name="Slide Number Placeholder 3"/>
          <p:cNvSpPr>
            <a:spLocks noGrp="1"/>
          </p:cNvSpPr>
          <p:nvPr>
            <p:ph type="sldNum" sz="quarter" idx="12"/>
          </p:nvPr>
        </p:nvSpPr>
        <p:spPr>
          <a:xfrm>
            <a:off x="8664964" y="6324634"/>
            <a:ext cx="2339898" cy="365125"/>
          </a:xfrm>
        </p:spPr>
        <p:txBody>
          <a:bodyPr/>
          <a:lstStyle/>
          <a:p>
            <a:fld id="{425B88E2-4C19-4B05-B3EC-BB37CC02EB8C}" type="slidenum">
              <a:rPr lang="en-CA" smtClean="0"/>
              <a:pPr/>
              <a:t>2</a:t>
            </a:fld>
            <a:endParaRPr lang="en-CA" dirty="0" smtClean="0"/>
          </a:p>
        </p:txBody>
      </p:sp>
      <p:pic>
        <p:nvPicPr>
          <p:cNvPr id="25" name="Content Placeholder 12"/>
          <p:cNvPicPr>
            <a:picLocks noChangeAspect="1"/>
          </p:cNvPicPr>
          <p:nvPr/>
        </p:nvPicPr>
        <p:blipFill rotWithShape="1">
          <a:blip r:embed="rId4" cstate="print">
            <a:extLst>
              <a:ext uri="{28A0092B-C50C-407E-A947-70E740481C1C}">
                <a14:useLocalDpi xmlns:a14="http://schemas.microsoft.com/office/drawing/2010/main" val="0"/>
              </a:ext>
            </a:extLst>
          </a:blip>
          <a:srcRect l="13071" r="13233" b="18278"/>
          <a:stretch/>
        </p:blipFill>
        <p:spPr>
          <a:xfrm>
            <a:off x="5338965" y="4434872"/>
            <a:ext cx="917317" cy="720000"/>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11181" t="1" r="15776" b="19077"/>
          <a:stretch/>
        </p:blipFill>
        <p:spPr>
          <a:xfrm>
            <a:off x="5263008" y="3388077"/>
            <a:ext cx="918160" cy="7200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1898" t="2" r="14145" b="16797"/>
          <a:stretch/>
        </p:blipFill>
        <p:spPr>
          <a:xfrm>
            <a:off x="5268096" y="2263607"/>
            <a:ext cx="918909" cy="720000"/>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l="16085" t="17743" r="18676" b="21166"/>
          <a:stretch/>
        </p:blipFill>
        <p:spPr>
          <a:xfrm>
            <a:off x="6489640" y="5389704"/>
            <a:ext cx="1178934" cy="828000"/>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15831" t="10871" r="9897" b="16303"/>
          <a:stretch/>
        </p:blipFill>
        <p:spPr>
          <a:xfrm>
            <a:off x="7999510" y="5380557"/>
            <a:ext cx="1126353" cy="828000"/>
          </a:xfrm>
          <a:prstGeom prst="rect">
            <a:avLst/>
          </a:prstGeom>
        </p:spPr>
      </p:pic>
      <p:pic>
        <p:nvPicPr>
          <p:cNvPr id="31" name="ACE_PDF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2030" t="3101" r="5487" b="2105"/>
          <a:stretch/>
        </p:blipFill>
        <p:spPr>
          <a:xfrm>
            <a:off x="6716791" y="2054755"/>
            <a:ext cx="3423545" cy="2994104"/>
          </a:xfrm>
          <a:prstGeom prst="rect">
            <a:avLst/>
          </a:prstGeom>
        </p:spPr>
      </p:pic>
      <p:pic>
        <p:nvPicPr>
          <p:cNvPr id="32" name="Picture 31"/>
          <p:cNvPicPr>
            <a:picLocks noChangeAspect="1"/>
          </p:cNvPicPr>
          <p:nvPr/>
        </p:nvPicPr>
        <p:blipFill rotWithShape="1">
          <a:blip r:embed="rId10" cstate="print">
            <a:extLst>
              <a:ext uri="{28A0092B-C50C-407E-A947-70E740481C1C}">
                <a14:useLocalDpi xmlns:a14="http://schemas.microsoft.com/office/drawing/2010/main" val="0"/>
              </a:ext>
            </a:extLst>
          </a:blip>
          <a:srcRect l="15000" t="7863" r="12569" b="11632"/>
          <a:stretch/>
        </p:blipFill>
        <p:spPr>
          <a:xfrm>
            <a:off x="9488564" y="5375654"/>
            <a:ext cx="955914" cy="828000"/>
          </a:xfrm>
          <a:prstGeom prst="rect">
            <a:avLst/>
          </a:prstGeom>
        </p:spPr>
      </p:pic>
      <p:sp>
        <p:nvSpPr>
          <p:cNvPr id="33" name="Right Arrow 32"/>
          <p:cNvSpPr/>
          <p:nvPr/>
        </p:nvSpPr>
        <p:spPr>
          <a:xfrm>
            <a:off x="7690902" y="5639321"/>
            <a:ext cx="248153" cy="333667"/>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ight Arrow 33"/>
          <p:cNvSpPr/>
          <p:nvPr/>
        </p:nvSpPr>
        <p:spPr>
          <a:xfrm>
            <a:off x="9149639" y="5610545"/>
            <a:ext cx="232162" cy="333667"/>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ight Arrow 34"/>
          <p:cNvSpPr/>
          <p:nvPr/>
        </p:nvSpPr>
        <p:spPr>
          <a:xfrm rot="16200000">
            <a:off x="5697272" y="4254267"/>
            <a:ext cx="132920" cy="11665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ight Arrow 35"/>
          <p:cNvSpPr/>
          <p:nvPr/>
        </p:nvSpPr>
        <p:spPr>
          <a:xfrm rot="16200000">
            <a:off x="5691780" y="3058767"/>
            <a:ext cx="132920" cy="11665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p:cNvSpPr txBox="1"/>
          <p:nvPr/>
        </p:nvSpPr>
        <p:spPr>
          <a:xfrm>
            <a:off x="7591509" y="5034421"/>
            <a:ext cx="2016413" cy="369332"/>
          </a:xfrm>
          <a:prstGeom prst="rect">
            <a:avLst/>
          </a:prstGeom>
          <a:noFill/>
        </p:spPr>
        <p:txBody>
          <a:bodyPr wrap="square" rtlCol="0">
            <a:spAutoFit/>
          </a:bodyPr>
          <a:lstStyle/>
          <a:p>
            <a:r>
              <a:rPr lang="en-CA" dirty="0" smtClean="0">
                <a:solidFill>
                  <a:schemeClr val="bg1"/>
                </a:solidFill>
                <a:latin typeface="Helvetica" pitchFamily="34" charset="0"/>
              </a:rPr>
              <a:t>Fat Fraction (%) </a:t>
            </a:r>
            <a:endParaRPr lang="en-CA" dirty="0">
              <a:solidFill>
                <a:schemeClr val="bg1"/>
              </a:solidFill>
              <a:latin typeface="Helvetica" pitchFamily="34" charset="0"/>
            </a:endParaRPr>
          </a:p>
        </p:txBody>
      </p:sp>
      <p:sp>
        <p:nvSpPr>
          <p:cNvPr id="38" name="TextBox 37"/>
          <p:cNvSpPr txBox="1"/>
          <p:nvPr/>
        </p:nvSpPr>
        <p:spPr>
          <a:xfrm rot="16200000">
            <a:off x="5850016" y="3263534"/>
            <a:ext cx="1326035" cy="400110"/>
          </a:xfrm>
          <a:prstGeom prst="rect">
            <a:avLst/>
          </a:prstGeom>
          <a:noFill/>
        </p:spPr>
        <p:txBody>
          <a:bodyPr wrap="square" rtlCol="0">
            <a:spAutoFit/>
          </a:bodyPr>
          <a:lstStyle/>
          <a:p>
            <a:pPr algn="ctr"/>
            <a:r>
              <a:rPr lang="en-CA" sz="2000" dirty="0" smtClean="0">
                <a:solidFill>
                  <a:schemeClr val="bg1"/>
                </a:solidFill>
                <a:latin typeface="Helvetica" pitchFamily="34" charset="0"/>
              </a:rPr>
              <a:t>ACE</a:t>
            </a:r>
            <a:endParaRPr lang="en-CA" sz="2000" dirty="0">
              <a:solidFill>
                <a:schemeClr val="bg1"/>
              </a:solidFill>
              <a:latin typeface="Helvetica" pitchFamily="34" charset="0"/>
            </a:endParaRPr>
          </a:p>
        </p:txBody>
      </p:sp>
      <mc:AlternateContent xmlns:mc="http://schemas.openxmlformats.org/markup-compatibility/2006" xmlns:a14="http://schemas.microsoft.com/office/drawing/2010/main">
        <mc:Choice Requires="a14">
          <p:sp>
            <p:nvSpPr>
              <p:cNvPr id="39" name="TextBox 38"/>
              <p:cNvSpPr txBox="1"/>
              <p:nvPr/>
            </p:nvSpPr>
            <p:spPr>
              <a:xfrm>
                <a:off x="8534142" y="2263607"/>
                <a:ext cx="132603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CA" sz="1600" i="1" dirty="0" smtClean="0">
                          <a:solidFill>
                            <a:schemeClr val="bg1"/>
                          </a:solidFill>
                          <a:latin typeface="Cambria Math" panose="02040503050406030204" pitchFamily="18" charset="0"/>
                        </a:rPr>
                        <m:t>𝑟</m:t>
                      </m:r>
                      <m:r>
                        <a:rPr lang="en-CA" sz="1600" i="1" dirty="0" smtClean="0">
                          <a:solidFill>
                            <a:schemeClr val="bg1"/>
                          </a:solidFill>
                          <a:latin typeface="Cambria Math" panose="02040503050406030204" pitchFamily="18" charset="0"/>
                        </a:rPr>
                        <m:t> =0.95</m:t>
                      </m:r>
                    </m:oMath>
                  </m:oMathPara>
                </a14:m>
                <a:endParaRPr lang="en-CA" sz="1600" dirty="0">
                  <a:solidFill>
                    <a:schemeClr val="bg1"/>
                  </a:solidFill>
                  <a:latin typeface="Helvetica"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534142" y="2263607"/>
                <a:ext cx="1326035" cy="338554"/>
              </a:xfrm>
              <a:prstGeom prst="rect">
                <a:avLst/>
              </a:prstGeom>
              <a:blipFill>
                <a:blip r:embed="rId11"/>
                <a:stretch>
                  <a:fillRect/>
                </a:stretch>
              </a:blipFill>
            </p:spPr>
            <p:txBody>
              <a:bodyPr/>
              <a:lstStyle/>
              <a:p>
                <a:r>
                  <a:rPr lang="en-CA">
                    <a:noFill/>
                  </a:rPr>
                  <a:t> </a:t>
                </a:r>
              </a:p>
            </p:txBody>
          </p:sp>
        </mc:Fallback>
      </mc:AlternateContent>
      <p:sp>
        <p:nvSpPr>
          <p:cNvPr id="13" name="Rectangle 12"/>
          <p:cNvSpPr/>
          <p:nvPr/>
        </p:nvSpPr>
        <p:spPr>
          <a:xfrm>
            <a:off x="1137612" y="3015984"/>
            <a:ext cx="3053500" cy="1384995"/>
          </a:xfrm>
          <a:prstGeom prst="rect">
            <a:avLst/>
          </a:prstGeom>
        </p:spPr>
        <p:txBody>
          <a:bodyPr wrap="square">
            <a:spAutoFit/>
          </a:bodyPr>
          <a:lstStyle/>
          <a:p>
            <a:r>
              <a:rPr lang="en-CA" sz="1200" dirty="0" err="1">
                <a:solidFill>
                  <a:srgbClr val="222222"/>
                </a:solidFill>
                <a:latin typeface="Helvetica" panose="020B0604020202020204" pitchFamily="34" charset="0"/>
                <a:cs typeface="Helvetica" panose="020B0604020202020204" pitchFamily="34" charset="0"/>
              </a:rPr>
              <a:t>Deeba</a:t>
            </a:r>
            <a:r>
              <a:rPr lang="en-CA" sz="1200" dirty="0">
                <a:solidFill>
                  <a:srgbClr val="222222"/>
                </a:solidFill>
                <a:latin typeface="Helvetica" panose="020B0604020202020204" pitchFamily="34" charset="0"/>
                <a:cs typeface="Helvetica" panose="020B0604020202020204" pitchFamily="34" charset="0"/>
              </a:rPr>
              <a:t>, F., et al.: SWTV-ACE: spatially weighted regularization based attenuation</a:t>
            </a:r>
          </a:p>
          <a:p>
            <a:r>
              <a:rPr lang="en-CA" sz="1200" dirty="0">
                <a:solidFill>
                  <a:srgbClr val="222222"/>
                </a:solidFill>
                <a:latin typeface="Helvetica" panose="020B0604020202020204" pitchFamily="34" charset="0"/>
                <a:cs typeface="Helvetica" panose="020B0604020202020204" pitchFamily="34" charset="0"/>
              </a:rPr>
              <a:t>coefficient estimation method for hepatic steatosis detection. In: International Conference on Medical Image Computing and Computer-Assisted Intervention (2019)</a:t>
            </a:r>
            <a:endParaRPr lang="en-CA"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91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31"/>
                                        </p:tgtEl>
                                      </p:cBhvr>
                                    </p:cmd>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7000"/>
                            </p:stCondLst>
                            <p:childTnLst>
                              <p:par>
                                <p:cTn id="12" presetID="1" presetClass="entr" presetSubtype="0" fill="hold" grpId="0" nodeType="afterEffect">
                                  <p:stCondLst>
                                    <p:cond delay="100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150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9500"/>
                            </p:stCondLst>
                            <p:childTnLst>
                              <p:par>
                                <p:cTn id="22" presetID="1" presetClass="entr" presetSubtype="0" fill="hold" grpId="0" nodeType="afterEffect">
                                  <p:stCondLst>
                                    <p:cond delay="150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grpId="0" nodeType="withEffect">
                                  <p:stCondLst>
                                    <p:cond delay="1500"/>
                                  </p:stCondLst>
                                  <p:childTnLst>
                                    <p:set>
                                      <p:cBhvr>
                                        <p:cTn id="25" dur="1" fill="hold">
                                          <p:stCondLst>
                                            <p:cond delay="0"/>
                                          </p:stCondLst>
                                        </p:cTn>
                                        <p:tgtEl>
                                          <p:spTgt spid="34"/>
                                        </p:tgtEl>
                                        <p:attrNameLst>
                                          <p:attrName>style.visibility</p:attrName>
                                        </p:attrNameLst>
                                      </p:cBhvr>
                                      <p:to>
                                        <p:strVal val="visible"/>
                                      </p:to>
                                    </p:set>
                                  </p:childTnLst>
                                </p:cTn>
                              </p:par>
                            </p:childTnLst>
                          </p:cTn>
                        </p:par>
                        <p:par>
                          <p:cTn id="26" fill="hold">
                            <p:stCondLst>
                              <p:cond delay="11000"/>
                            </p:stCondLst>
                            <p:childTnLst>
                              <p:par>
                                <p:cTn id="27" presetID="1" presetClass="entr" presetSubtype="0" fill="hold" nodeType="afterEffect">
                                  <p:stCondLst>
                                    <p:cond delay="150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150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12500"/>
                            </p:stCondLst>
                            <p:childTnLst>
                              <p:par>
                                <p:cTn id="32" presetID="1"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31"/>
                </p:tgtEl>
              </p:cMediaNode>
            </p:video>
          </p:childTnLst>
        </p:cTn>
      </p:par>
    </p:tnLst>
    <p:bldLst>
      <p:bldP spid="33" grpId="0" animBg="1"/>
      <p:bldP spid="34" grpId="0" animBg="1"/>
      <p:bldP spid="35" grpId="0" animBg="1"/>
      <p:bldP spid="36"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Training: 1-step Ahead Prediction</a:t>
            </a:r>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20</a:t>
            </a:fld>
            <a:endParaRPr lang="en-CA" dirty="0" smtClean="0"/>
          </a:p>
        </p:txBody>
      </p:sp>
      <p:sp>
        <p:nvSpPr>
          <p:cNvPr id="5" name="Rectangle 4"/>
          <p:cNvSpPr/>
          <p:nvPr/>
        </p:nvSpPr>
        <p:spPr>
          <a:xfrm>
            <a:off x="1623848" y="2464993"/>
            <a:ext cx="3457903" cy="1313793"/>
          </a:xfrm>
          <a:prstGeom prst="rect">
            <a:avLst/>
          </a:prstGeom>
          <a:ln w="19050">
            <a:solidFill>
              <a:srgbClr val="C00000"/>
            </a:solidFill>
            <a:prstDash val="lg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Encode</a:t>
            </a:r>
            <a:endParaRPr lang="en-CA" dirty="0"/>
          </a:p>
        </p:txBody>
      </p:sp>
      <p:sp>
        <p:nvSpPr>
          <p:cNvPr id="9" name="Rectangle 8"/>
          <p:cNvSpPr/>
          <p:nvPr/>
        </p:nvSpPr>
        <p:spPr>
          <a:xfrm>
            <a:off x="4022834" y="2464992"/>
            <a:ext cx="1353207" cy="1313793"/>
          </a:xfrm>
          <a:prstGeom prst="rect">
            <a:avLst/>
          </a:prstGeom>
          <a:ln w="28575">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Predict</a:t>
            </a:r>
            <a:endParaRPr lang="en-CA" dirty="0"/>
          </a:p>
        </p:txBody>
      </p:sp>
      <p:cxnSp>
        <p:nvCxnSpPr>
          <p:cNvPr id="10" name="Straight Connector 9"/>
          <p:cNvCxnSpPr/>
          <p:nvPr/>
        </p:nvCxnSpPr>
        <p:spPr>
          <a:xfrm>
            <a:off x="5081751" y="2464993"/>
            <a:ext cx="0" cy="1313793"/>
          </a:xfrm>
          <a:prstGeom prst="line">
            <a:avLst/>
          </a:prstGeom>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p:cNvSpPr/>
          <p:nvPr/>
        </p:nvSpPr>
        <p:spPr>
          <a:xfrm>
            <a:off x="2977055" y="3778786"/>
            <a:ext cx="3457903" cy="1313793"/>
          </a:xfrm>
          <a:prstGeom prst="rect">
            <a:avLst/>
          </a:prstGeom>
          <a:ln w="28575">
            <a:solidFill>
              <a:schemeClr val="accent2">
                <a:lumMod val="75000"/>
              </a:schemeClr>
            </a:solidFill>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CA" dirty="0" smtClean="0"/>
              <a:t>Encode</a:t>
            </a:r>
            <a:endParaRPr lang="en-CA" dirty="0"/>
          </a:p>
        </p:txBody>
      </p:sp>
      <p:sp>
        <p:nvSpPr>
          <p:cNvPr id="13" name="Rectangle 12"/>
          <p:cNvSpPr/>
          <p:nvPr/>
        </p:nvSpPr>
        <p:spPr>
          <a:xfrm>
            <a:off x="5376041" y="3778785"/>
            <a:ext cx="1353207" cy="1313793"/>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n-CA" dirty="0" smtClean="0"/>
              <a:t>Predict</a:t>
            </a:r>
            <a:endParaRPr lang="en-CA" dirty="0"/>
          </a:p>
        </p:txBody>
      </p:sp>
      <p:cxnSp>
        <p:nvCxnSpPr>
          <p:cNvPr id="14" name="Straight Connector 13"/>
          <p:cNvCxnSpPr/>
          <p:nvPr/>
        </p:nvCxnSpPr>
        <p:spPr>
          <a:xfrm>
            <a:off x="6434958" y="3778786"/>
            <a:ext cx="0" cy="1313793"/>
          </a:xfrm>
          <a:prstGeom prst="line">
            <a:avLst/>
          </a:prstGeom>
          <a:ln w="38100">
            <a:solidFill>
              <a:srgbClr val="699331"/>
            </a:solidFill>
            <a:prstDash val="lg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149772" y="2937222"/>
            <a:ext cx="133240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CA" dirty="0" smtClean="0">
                <a:solidFill>
                  <a:schemeClr val="bg1"/>
                </a:solidFill>
                <a:latin typeface="Helvetica" panose="020B0604020202020204" pitchFamily="34" charset="0"/>
                <a:cs typeface="Helvetica" panose="020B0604020202020204" pitchFamily="34" charset="0"/>
              </a:rPr>
              <a:t>Training</a:t>
            </a:r>
            <a:endParaRPr lang="en-CA" dirty="0">
              <a:solidFill>
                <a:schemeClr val="bg1"/>
              </a:solidFill>
              <a:latin typeface="Helvetica" panose="020B0604020202020204" pitchFamily="34" charset="0"/>
              <a:cs typeface="Helvetica" panose="020B0604020202020204" pitchFamily="34" charset="0"/>
            </a:endParaRPr>
          </a:p>
        </p:txBody>
      </p:sp>
      <p:sp>
        <p:nvSpPr>
          <p:cNvPr id="19" name="TextBox 18"/>
          <p:cNvSpPr txBox="1"/>
          <p:nvPr/>
        </p:nvSpPr>
        <p:spPr>
          <a:xfrm>
            <a:off x="149772" y="4510376"/>
            <a:ext cx="133240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CA" dirty="0" smtClean="0">
                <a:solidFill>
                  <a:schemeClr val="bg1"/>
                </a:solidFill>
                <a:latin typeface="Helvetica" panose="020B0604020202020204" pitchFamily="34" charset="0"/>
                <a:cs typeface="Helvetica" panose="020B0604020202020204" pitchFamily="34" charset="0"/>
              </a:rPr>
              <a:t>Validation</a:t>
            </a:r>
            <a:endParaRPr lang="en-CA" dirty="0">
              <a:solidFill>
                <a:schemeClr val="bg1"/>
              </a:solidFill>
              <a:latin typeface="Helvetica" panose="020B0604020202020204" pitchFamily="34" charset="0"/>
              <a:cs typeface="Helvetica" panose="020B0604020202020204" pitchFamily="34" charset="0"/>
            </a:endParaRPr>
          </a:p>
        </p:txBody>
      </p:sp>
      <p:sp>
        <p:nvSpPr>
          <p:cNvPr id="11" name="Rectangle 10"/>
          <p:cNvSpPr/>
          <p:nvPr/>
        </p:nvSpPr>
        <p:spPr>
          <a:xfrm>
            <a:off x="554854" y="1965979"/>
            <a:ext cx="2570319" cy="369332"/>
          </a:xfrm>
          <a:prstGeom prst="rect">
            <a:avLst/>
          </a:prstGeom>
        </p:spPr>
        <p:txBody>
          <a:bodyPr wrap="none">
            <a:spAutoFit/>
          </a:bodyPr>
          <a:lstStyle/>
          <a:p>
            <a:r>
              <a:rPr lang="en-CA" dirty="0" smtClean="0"/>
              <a:t>Walk-Forward </a:t>
            </a:r>
            <a:r>
              <a:rPr lang="en-CA" dirty="0"/>
              <a:t>Split Mode</a:t>
            </a:r>
          </a:p>
        </p:txBody>
      </p:sp>
    </p:spTree>
    <p:extLst>
      <p:ext uri="{BB962C8B-B14F-4D97-AF65-F5344CB8AC3E}">
        <p14:creationId xmlns:p14="http://schemas.microsoft.com/office/powerpoint/2010/main" val="11373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Testing: n-step Ahead Prediction</a:t>
            </a:r>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21</a:t>
            </a:fld>
            <a:endParaRPr lang="en-CA" dirty="0" smtClean="0"/>
          </a:p>
        </p:txBody>
      </p:sp>
      <p:sp>
        <p:nvSpPr>
          <p:cNvPr id="5" name="Rectangle 4"/>
          <p:cNvSpPr/>
          <p:nvPr/>
        </p:nvSpPr>
        <p:spPr>
          <a:xfrm>
            <a:off x="2572281" y="2052829"/>
            <a:ext cx="3457903" cy="1313793"/>
          </a:xfrm>
          <a:prstGeom prst="rect">
            <a:avLst/>
          </a:prstGeom>
          <a:ln w="19050">
            <a:solidFill>
              <a:srgbClr val="C00000"/>
            </a:solidFill>
            <a:prstDash val="lg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Encode</a:t>
            </a:r>
            <a:endParaRPr lang="en-CA" dirty="0"/>
          </a:p>
        </p:txBody>
      </p:sp>
      <p:sp>
        <p:nvSpPr>
          <p:cNvPr id="6" name="Rectangle 5"/>
          <p:cNvSpPr/>
          <p:nvPr/>
        </p:nvSpPr>
        <p:spPr>
          <a:xfrm>
            <a:off x="4971267" y="2052828"/>
            <a:ext cx="1353207" cy="1313793"/>
          </a:xfrm>
          <a:prstGeom prst="rect">
            <a:avLst/>
          </a:prstGeom>
          <a:ln w="28575">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Predict</a:t>
            </a:r>
            <a:endParaRPr lang="en-CA" dirty="0"/>
          </a:p>
        </p:txBody>
      </p:sp>
      <p:cxnSp>
        <p:nvCxnSpPr>
          <p:cNvPr id="7" name="Straight Connector 6"/>
          <p:cNvCxnSpPr/>
          <p:nvPr/>
        </p:nvCxnSpPr>
        <p:spPr>
          <a:xfrm>
            <a:off x="6030184" y="2052829"/>
            <a:ext cx="0" cy="1313793"/>
          </a:xfrm>
          <a:prstGeom prst="line">
            <a:avLst/>
          </a:prstGeom>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624480" y="4311082"/>
            <a:ext cx="133240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CA" dirty="0" smtClean="0">
                <a:solidFill>
                  <a:schemeClr val="bg1"/>
                </a:solidFill>
                <a:latin typeface="Helvetica" panose="020B0604020202020204" pitchFamily="34" charset="0"/>
                <a:cs typeface="Helvetica" panose="020B0604020202020204" pitchFamily="34" charset="0"/>
              </a:rPr>
              <a:t>Testing</a:t>
            </a:r>
            <a:endParaRPr lang="en-CA" dirty="0">
              <a:solidFill>
                <a:schemeClr val="bg1"/>
              </a:solidFill>
              <a:latin typeface="Helvetica" panose="020B0604020202020204" pitchFamily="34" charset="0"/>
              <a:cs typeface="Helvetica" panose="020B0604020202020204" pitchFamily="34" charset="0"/>
            </a:endParaRPr>
          </a:p>
        </p:txBody>
      </p:sp>
      <p:sp>
        <p:nvSpPr>
          <p:cNvPr id="9" name="Rectangle 8"/>
          <p:cNvSpPr/>
          <p:nvPr/>
        </p:nvSpPr>
        <p:spPr>
          <a:xfrm>
            <a:off x="2866571" y="3654185"/>
            <a:ext cx="3457903" cy="1313793"/>
          </a:xfrm>
          <a:prstGeom prst="rect">
            <a:avLst/>
          </a:prstGeom>
          <a:ln w="19050">
            <a:solidFill>
              <a:srgbClr val="C00000"/>
            </a:solidFill>
            <a:prstDash val="lg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Encode</a:t>
            </a:r>
            <a:endParaRPr lang="en-CA" dirty="0"/>
          </a:p>
        </p:txBody>
      </p:sp>
      <p:sp>
        <p:nvSpPr>
          <p:cNvPr id="10" name="Rectangle 9"/>
          <p:cNvSpPr/>
          <p:nvPr/>
        </p:nvSpPr>
        <p:spPr>
          <a:xfrm>
            <a:off x="5265557" y="3654184"/>
            <a:ext cx="1353207" cy="1313793"/>
          </a:xfrm>
          <a:prstGeom prst="rect">
            <a:avLst/>
          </a:prstGeom>
          <a:ln w="28575">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Predict</a:t>
            </a:r>
            <a:endParaRPr lang="en-CA" dirty="0"/>
          </a:p>
        </p:txBody>
      </p:sp>
      <p:cxnSp>
        <p:nvCxnSpPr>
          <p:cNvPr id="11" name="Straight Connector 10"/>
          <p:cNvCxnSpPr/>
          <p:nvPr/>
        </p:nvCxnSpPr>
        <p:spPr>
          <a:xfrm>
            <a:off x="6324474" y="3654185"/>
            <a:ext cx="0" cy="1313793"/>
          </a:xfrm>
          <a:prstGeom prst="line">
            <a:avLst/>
          </a:prstGeom>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p:cNvSpPr/>
          <p:nvPr/>
        </p:nvSpPr>
        <p:spPr>
          <a:xfrm>
            <a:off x="4971267" y="5407682"/>
            <a:ext cx="3457903" cy="1313793"/>
          </a:xfrm>
          <a:prstGeom prst="rect">
            <a:avLst/>
          </a:prstGeom>
          <a:ln w="19050">
            <a:solidFill>
              <a:srgbClr val="C00000"/>
            </a:solidFill>
            <a:prstDash val="lg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Encode</a:t>
            </a:r>
            <a:endParaRPr lang="en-CA" dirty="0"/>
          </a:p>
        </p:txBody>
      </p:sp>
      <p:sp>
        <p:nvSpPr>
          <p:cNvPr id="13" name="Rectangle 12"/>
          <p:cNvSpPr/>
          <p:nvPr/>
        </p:nvSpPr>
        <p:spPr>
          <a:xfrm>
            <a:off x="7370253" y="5407681"/>
            <a:ext cx="1353207" cy="1313793"/>
          </a:xfrm>
          <a:prstGeom prst="rect">
            <a:avLst/>
          </a:prstGeom>
          <a:ln w="28575">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Predict</a:t>
            </a:r>
            <a:endParaRPr lang="en-CA" dirty="0"/>
          </a:p>
        </p:txBody>
      </p:sp>
      <p:cxnSp>
        <p:nvCxnSpPr>
          <p:cNvPr id="14" name="Straight Connector 13"/>
          <p:cNvCxnSpPr/>
          <p:nvPr/>
        </p:nvCxnSpPr>
        <p:spPr>
          <a:xfrm>
            <a:off x="8429170" y="5407682"/>
            <a:ext cx="0" cy="1313793"/>
          </a:xfrm>
          <a:prstGeom prst="line">
            <a:avLst/>
          </a:prstGeom>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p:cNvSpPr txBox="1"/>
          <p:nvPr/>
        </p:nvSpPr>
        <p:spPr>
          <a:xfrm>
            <a:off x="6096000" y="4680414"/>
            <a:ext cx="2398986" cy="646331"/>
          </a:xfrm>
          <a:prstGeom prst="rect">
            <a:avLst/>
          </a:prstGeom>
          <a:noFill/>
        </p:spPr>
        <p:txBody>
          <a:bodyPr wrap="square" rtlCol="0">
            <a:spAutoFit/>
          </a:bodyPr>
          <a:lstStyle/>
          <a:p>
            <a:r>
              <a:rPr lang="en-CA" sz="3600" dirty="0" smtClean="0">
                <a:solidFill>
                  <a:srgbClr val="C00000"/>
                </a:solidFill>
              </a:rPr>
              <a:t>… </a:t>
            </a:r>
            <a:endParaRPr lang="en-CA" sz="3600" dirty="0">
              <a:solidFill>
                <a:srgbClr val="C00000"/>
              </a:solidFill>
            </a:endParaRPr>
          </a:p>
        </p:txBody>
      </p:sp>
      <p:cxnSp>
        <p:nvCxnSpPr>
          <p:cNvPr id="17" name="Curved Connector 16"/>
          <p:cNvCxnSpPr/>
          <p:nvPr/>
        </p:nvCxnSpPr>
        <p:spPr>
          <a:xfrm rot="5400000">
            <a:off x="6064224" y="3482860"/>
            <a:ext cx="287563" cy="55084"/>
          </a:xfrm>
          <a:prstGeom prst="curvedConnector3">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559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5888441" y="2076282"/>
            <a:ext cx="5442093" cy="3724973"/>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C:\k-WAVE\k-Wave\miccai\IUS\IUS Oral</a:t>
            </a:r>
          </a:p>
        </p:txBody>
      </p:sp>
      <p:sp>
        <p:nvSpPr>
          <p:cNvPr id="2" name="Title 1"/>
          <p:cNvSpPr>
            <a:spLocks noGrp="1"/>
          </p:cNvSpPr>
          <p:nvPr>
            <p:ph type="title"/>
          </p:nvPr>
        </p:nvSpPr>
        <p:spPr>
          <a:xfrm>
            <a:off x="814934" y="1057949"/>
            <a:ext cx="10515600" cy="615238"/>
          </a:xfrm>
        </p:spPr>
        <p:txBody>
          <a:bodyPr>
            <a:normAutofit fontScale="90000"/>
          </a:bodyPr>
          <a:lstStyle/>
          <a:p>
            <a:r>
              <a:rPr lang="en-CA" dirty="0" smtClean="0"/>
              <a:t>Attenuation Coefficient Estimate (ACE)</a:t>
            </a:r>
            <a:endParaRPr lang="en-CA" dirty="0"/>
          </a:p>
        </p:txBody>
      </p:sp>
      <p:sp>
        <p:nvSpPr>
          <p:cNvPr id="3" name="Content Placeholder 2"/>
          <p:cNvSpPr>
            <a:spLocks noGrp="1"/>
          </p:cNvSpPr>
          <p:nvPr>
            <p:ph idx="1"/>
          </p:nvPr>
        </p:nvSpPr>
        <p:spPr>
          <a:xfrm>
            <a:off x="954586" y="2076282"/>
            <a:ext cx="5118148" cy="4351338"/>
          </a:xfrm>
        </p:spPr>
        <p:txBody>
          <a:bodyPr/>
          <a:lstStyle/>
          <a:p>
            <a:r>
              <a:rPr lang="en-CA" sz="2000" dirty="0" smtClean="0">
                <a:solidFill>
                  <a:srgbClr val="002060"/>
                </a:solidFill>
              </a:rPr>
              <a:t>A promising clinical tool to detect and monitor fatty liver</a:t>
            </a:r>
          </a:p>
          <a:p>
            <a:endParaRPr lang="en-CA" dirty="0">
              <a:solidFill>
                <a:srgbClr val="002060"/>
              </a:solidFill>
            </a:endParaRPr>
          </a:p>
          <a:p>
            <a:endParaRPr lang="en-CA" sz="2000" dirty="0" smtClean="0">
              <a:solidFill>
                <a:srgbClr val="002060"/>
              </a:solidFill>
            </a:endParaRPr>
          </a:p>
          <a:p>
            <a:endParaRPr lang="en-CA" dirty="0">
              <a:solidFill>
                <a:srgbClr val="002060"/>
              </a:solidFill>
            </a:endParaRPr>
          </a:p>
          <a:p>
            <a:r>
              <a:rPr lang="en-CA" dirty="0" smtClean="0">
                <a:solidFill>
                  <a:srgbClr val="002060"/>
                </a:solidFill>
              </a:rPr>
              <a:t>Potential for placental tissue characterization;</a:t>
            </a:r>
            <a:endParaRPr lang="en-CA" sz="2000" dirty="0" smtClean="0">
              <a:solidFill>
                <a:srgbClr val="002060"/>
              </a:solidFill>
            </a:endParaRPr>
          </a:p>
          <a:p>
            <a:endParaRPr lang="en-CA" dirty="0">
              <a:solidFill>
                <a:srgbClr val="002060"/>
              </a:solidFill>
            </a:endParaRPr>
          </a:p>
        </p:txBody>
      </p:sp>
      <p:sp>
        <p:nvSpPr>
          <p:cNvPr id="4" name="Slide Number Placeholder 3"/>
          <p:cNvSpPr>
            <a:spLocks noGrp="1"/>
          </p:cNvSpPr>
          <p:nvPr>
            <p:ph type="sldNum" sz="quarter" idx="12"/>
          </p:nvPr>
        </p:nvSpPr>
        <p:spPr/>
        <p:txBody>
          <a:bodyPr/>
          <a:lstStyle/>
          <a:p>
            <a:fld id="{425B88E2-4C19-4B05-B3EC-BB37CC02EB8C}" type="slidenum">
              <a:rPr lang="en-CA" smtClean="0"/>
              <a:pPr/>
              <a:t>3</a:t>
            </a:fld>
            <a:endParaRPr lang="en-CA" dirty="0" smtClean="0"/>
          </a:p>
        </p:txBody>
      </p:sp>
      <p:pic>
        <p:nvPicPr>
          <p:cNvPr id="26" name="Picture 25"/>
          <p:cNvPicPr>
            <a:picLocks noChangeAspect="1"/>
          </p:cNvPicPr>
          <p:nvPr/>
        </p:nvPicPr>
        <p:blipFill>
          <a:blip r:embed="rId2"/>
          <a:stretch>
            <a:fillRect/>
          </a:stretch>
        </p:blipFill>
        <p:spPr>
          <a:xfrm>
            <a:off x="6404352" y="3788683"/>
            <a:ext cx="2468384" cy="1848166"/>
          </a:xfrm>
          <a:prstGeom prst="rect">
            <a:avLst/>
          </a:prstGeom>
        </p:spPr>
      </p:pic>
      <p:pic>
        <p:nvPicPr>
          <p:cNvPr id="5" name="Picture 4"/>
          <p:cNvPicPr>
            <a:picLocks noChangeAspect="1"/>
          </p:cNvPicPr>
          <p:nvPr/>
        </p:nvPicPr>
        <p:blipFill rotWithShape="1">
          <a:blip r:embed="rId3"/>
          <a:srcRect l="13354" t="18810" r="9687" b="21639"/>
          <a:stretch/>
        </p:blipFill>
        <p:spPr>
          <a:xfrm>
            <a:off x="6410662" y="2322837"/>
            <a:ext cx="2246318" cy="1301441"/>
          </a:xfrm>
          <a:prstGeom prst="rect">
            <a:avLst/>
          </a:prstGeom>
        </p:spPr>
      </p:pic>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6300" b="87076" l="14355" r="89885"/>
                    </a14:imgEffect>
                  </a14:imgLayer>
                </a14:imgProps>
              </a:ext>
              <a:ext uri="{28A0092B-C50C-407E-A947-70E740481C1C}">
                <a14:useLocalDpi xmlns:a14="http://schemas.microsoft.com/office/drawing/2010/main" val="0"/>
              </a:ext>
            </a:extLst>
          </a:blip>
          <a:stretch>
            <a:fillRect/>
          </a:stretch>
        </p:blipFill>
        <p:spPr>
          <a:xfrm>
            <a:off x="9408527" y="2440739"/>
            <a:ext cx="1598273" cy="11987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4" name="Picture 2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a:off x="9408527" y="3938767"/>
            <a:ext cx="1598400" cy="1198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Rounded Rectangle 12"/>
          <p:cNvSpPr/>
          <p:nvPr/>
        </p:nvSpPr>
        <p:spPr>
          <a:xfrm>
            <a:off x="7138254" y="2659654"/>
            <a:ext cx="791133" cy="21327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CA" dirty="0" smtClean="0"/>
              <a:t>Fetal</a:t>
            </a:r>
            <a:endParaRPr lang="en-CA" dirty="0"/>
          </a:p>
        </p:txBody>
      </p:sp>
      <p:sp>
        <p:nvSpPr>
          <p:cNvPr id="25" name="Rounded Rectangle 24"/>
          <p:cNvSpPr/>
          <p:nvPr/>
        </p:nvSpPr>
        <p:spPr>
          <a:xfrm>
            <a:off x="6946453" y="2967512"/>
            <a:ext cx="1134058" cy="279817"/>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CA" dirty="0" smtClean="0"/>
              <a:t>Maternal</a:t>
            </a:r>
            <a:endParaRPr lang="en-CA" dirty="0"/>
          </a:p>
        </p:txBody>
      </p:sp>
      <p:sp>
        <p:nvSpPr>
          <p:cNvPr id="29" name="TextBox 28"/>
          <p:cNvSpPr txBox="1"/>
          <p:nvPr/>
        </p:nvSpPr>
        <p:spPr>
          <a:xfrm rot="16200000">
            <a:off x="5807008" y="4450970"/>
            <a:ext cx="1326035" cy="276999"/>
          </a:xfrm>
          <a:prstGeom prst="rect">
            <a:avLst/>
          </a:prstGeom>
          <a:noFill/>
        </p:spPr>
        <p:txBody>
          <a:bodyPr wrap="square" rtlCol="0">
            <a:spAutoFit/>
          </a:bodyPr>
          <a:lstStyle/>
          <a:p>
            <a:pPr algn="ctr"/>
            <a:r>
              <a:rPr lang="en-CA" sz="1200" dirty="0" smtClean="0">
                <a:solidFill>
                  <a:schemeClr val="bg1"/>
                </a:solidFill>
                <a:latin typeface="Helvetica" pitchFamily="34" charset="0"/>
              </a:rPr>
              <a:t>ACE</a:t>
            </a:r>
            <a:endParaRPr lang="en-CA" sz="1200" dirty="0">
              <a:solidFill>
                <a:schemeClr val="bg1"/>
              </a:solidFill>
              <a:latin typeface="Helvetica" pitchFamily="34" charset="0"/>
            </a:endParaRPr>
          </a:p>
        </p:txBody>
      </p:sp>
      <p:sp>
        <p:nvSpPr>
          <p:cNvPr id="9" name="Rectangle 8"/>
          <p:cNvSpPr/>
          <p:nvPr/>
        </p:nvSpPr>
        <p:spPr>
          <a:xfrm>
            <a:off x="1194923" y="4768536"/>
            <a:ext cx="3959704" cy="646331"/>
          </a:xfrm>
          <a:prstGeom prst="rect">
            <a:avLst/>
          </a:prstGeom>
        </p:spPr>
        <p:txBody>
          <a:bodyPr wrap="square">
            <a:spAutoFit/>
          </a:bodyPr>
          <a:lstStyle/>
          <a:p>
            <a:pPr lvl="0"/>
            <a:r>
              <a:rPr lang="en-CA" sz="1200" dirty="0" err="1">
                <a:solidFill>
                  <a:srgbClr val="222222"/>
                </a:solidFill>
                <a:latin typeface="Helvetica" panose="020B0604020202020204" pitchFamily="34" charset="0"/>
                <a:cs typeface="Helvetica" panose="020B0604020202020204" pitchFamily="34" charset="0"/>
              </a:rPr>
              <a:t>Deeba</a:t>
            </a:r>
            <a:r>
              <a:rPr lang="en-CA" sz="1200" dirty="0">
                <a:solidFill>
                  <a:srgbClr val="222222"/>
                </a:solidFill>
                <a:latin typeface="Helvetica" panose="020B0604020202020204" pitchFamily="34" charset="0"/>
                <a:cs typeface="Helvetica" panose="020B0604020202020204" pitchFamily="34" charset="0"/>
              </a:rPr>
              <a:t>, F., et al.: Attenuation coefficient estimation of normal placentas. Ultrasound Med. Biol. 45(5), 1081–1093 (2019)</a:t>
            </a:r>
            <a:endParaRPr lang="en-CA" sz="12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865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34" y="1057949"/>
            <a:ext cx="10515600" cy="615238"/>
          </a:xfrm>
        </p:spPr>
        <p:txBody>
          <a:bodyPr>
            <a:normAutofit fontScale="90000"/>
          </a:bodyPr>
          <a:lstStyle/>
          <a:p>
            <a:r>
              <a:rPr lang="en-CA" dirty="0" smtClean="0"/>
              <a:t>ACE</a:t>
            </a:r>
            <a:r>
              <a:rPr lang="en-CA" dirty="0"/>
              <a:t> </a:t>
            </a:r>
            <a:r>
              <a:rPr lang="en-CA" dirty="0" smtClean="0"/>
              <a:t>Computatio</a:t>
            </a:r>
            <a:r>
              <a:rPr lang="en-CA" dirty="0"/>
              <a:t>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167327" y="2156337"/>
                <a:ext cx="5163207" cy="4351338"/>
              </a:xfrm>
            </p:spPr>
            <p:txBody>
              <a:bodyPr/>
              <a:lstStyle/>
              <a:p>
                <a:pPr marL="0" indent="0">
                  <a:buNone/>
                </a:pPr>
                <a14:m>
                  <m:oMath xmlns:m="http://schemas.openxmlformats.org/officeDocument/2006/math">
                    <m:r>
                      <a:rPr lang="en-CA" b="1" smtClean="0">
                        <a:latin typeface="Cambria Math" panose="02040503050406030204" pitchFamily="18" charset="0"/>
                      </a:rPr>
                      <m:t>𝐲</m:t>
                    </m:r>
                  </m:oMath>
                </a14:m>
                <a:r>
                  <a:rPr lang="en-CA" dirty="0" smtClean="0"/>
                  <a:t> = Power Spectral Density (PSD) Term</a:t>
                </a:r>
              </a:p>
              <a:p>
                <a:pPr marL="0" indent="0">
                  <a:buNone/>
                </a:pPr>
                <a:r>
                  <a:rPr lang="en-CA" dirty="0"/>
                  <a:t>𝒙=[𝛼 𝛽</a:t>
                </a:r>
                <a:r>
                  <a:rPr lang="en-CA" dirty="0" smtClean="0"/>
                  <a:t>];</a:t>
                </a:r>
              </a:p>
              <a:p>
                <a:pPr marL="0" indent="0">
                  <a:buNone/>
                </a:pPr>
                <a14:m>
                  <m:oMath xmlns:m="http://schemas.openxmlformats.org/officeDocument/2006/math">
                    <m:r>
                      <a:rPr lang="en-CA" b="0" i="1" smtClean="0">
                        <a:latin typeface="Cambria Math" panose="02040503050406030204" pitchFamily="18" charset="0"/>
                      </a:rPr>
                      <m:t>𝛼</m:t>
                    </m:r>
                    <m:r>
                      <a:rPr lang="en-CA" b="0" i="1" smtClean="0">
                        <a:latin typeface="Cambria Math" panose="02040503050406030204" pitchFamily="18" charset="0"/>
                      </a:rPr>
                      <m:t> </m:t>
                    </m:r>
                  </m:oMath>
                </a14:m>
                <a:r>
                  <a:rPr lang="en-CA" dirty="0" smtClean="0"/>
                  <a:t>= Attenuation Coefficient Estimate</a:t>
                </a:r>
              </a:p>
              <a:p>
                <a:pPr marL="0" indent="0">
                  <a:buNone/>
                </a:pPr>
                <a14:m>
                  <m:oMath xmlns:m="http://schemas.openxmlformats.org/officeDocument/2006/math">
                    <m:r>
                      <a:rPr lang="en-CA" b="0" i="1" smtClean="0">
                        <a:latin typeface="Cambria Math" panose="02040503050406030204" pitchFamily="18" charset="0"/>
                      </a:rPr>
                      <m:t>𝛽</m:t>
                    </m:r>
                  </m:oMath>
                </a14:m>
                <a:r>
                  <a:rPr lang="en-CA" dirty="0" smtClean="0"/>
                  <a:t> = Backscatter Coefficient</a:t>
                </a:r>
              </a:p>
              <a:p>
                <a:pPr marL="0" indent="0">
                  <a:buNone/>
                </a:pPr>
                <a14:m>
                  <m:oMath xmlns:m="http://schemas.openxmlformats.org/officeDocument/2006/math">
                    <m:r>
                      <a:rPr lang="en-CA" b="1">
                        <a:latin typeface="Cambria Math" panose="02040503050406030204" pitchFamily="18" charset="0"/>
                      </a:rPr>
                      <m:t>𝐀</m:t>
                    </m:r>
                  </m:oMath>
                </a14:m>
                <a:r>
                  <a:rPr lang="en-CA" dirty="0" smtClean="0"/>
                  <a:t> = System Matrix</a:t>
                </a:r>
                <a:endParaRPr lang="en-CA"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167327" y="2156337"/>
                <a:ext cx="5163207" cy="4351338"/>
              </a:xfrm>
              <a:blipFill>
                <a:blip r:embed="rId2"/>
                <a:stretch>
                  <a:fillRect l="-1299" t="-140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85402" y="2156337"/>
                <a:ext cx="4122625" cy="586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i="1" smtClean="0">
                              <a:solidFill>
                                <a:srgbClr val="032F58"/>
                              </a:solidFill>
                              <a:latin typeface="Cambria Math" panose="02040503050406030204" pitchFamily="18" charset="0"/>
                            </a:rPr>
                          </m:ctrlPr>
                        </m:accPr>
                        <m:e>
                          <m:r>
                            <a:rPr lang="en-CA" sz="2400" i="1">
                              <a:solidFill>
                                <a:srgbClr val="032F58"/>
                              </a:solidFill>
                              <a:latin typeface="Cambria Math" panose="02040503050406030204" pitchFamily="18" charset="0"/>
                            </a:rPr>
                            <m:t>𝑥</m:t>
                          </m:r>
                        </m:e>
                      </m:acc>
                      <m:r>
                        <a:rPr lang="en-CA" sz="2400" i="1">
                          <a:solidFill>
                            <a:srgbClr val="032F58"/>
                          </a:solidFill>
                          <a:latin typeface="Cambria Math" panose="02040503050406030204" pitchFamily="18" charset="0"/>
                        </a:rPr>
                        <m:t>=</m:t>
                      </m:r>
                      <m:func>
                        <m:funcPr>
                          <m:ctrlPr>
                            <a:rPr lang="en-CA" sz="2400" i="1">
                              <a:solidFill>
                                <a:srgbClr val="032F58"/>
                              </a:solidFill>
                              <a:latin typeface="Cambria Math" panose="02040503050406030204" pitchFamily="18" charset="0"/>
                            </a:rPr>
                          </m:ctrlPr>
                        </m:funcPr>
                        <m:fName>
                          <m:r>
                            <m:rPr>
                              <m:sty m:val="p"/>
                            </m:rPr>
                            <a:rPr lang="en-CA" sz="2400">
                              <a:solidFill>
                                <a:srgbClr val="032F58"/>
                              </a:solidFill>
                              <a:latin typeface="Cambria Math" panose="02040503050406030204" pitchFamily="18" charset="0"/>
                            </a:rPr>
                            <m:t>arg</m:t>
                          </m:r>
                        </m:fName>
                        <m:e>
                          <m:func>
                            <m:funcPr>
                              <m:ctrlPr>
                                <a:rPr lang="en-CA" sz="2400" i="1">
                                  <a:solidFill>
                                    <a:srgbClr val="032F58"/>
                                  </a:solidFill>
                                  <a:latin typeface="Cambria Math" panose="02040503050406030204" pitchFamily="18" charset="0"/>
                                </a:rPr>
                              </m:ctrlPr>
                            </m:funcPr>
                            <m:fName>
                              <m:limLow>
                                <m:limLowPr>
                                  <m:ctrlPr>
                                    <a:rPr lang="en-CA" sz="2400" i="1">
                                      <a:solidFill>
                                        <a:srgbClr val="032F58"/>
                                      </a:solidFill>
                                      <a:latin typeface="Cambria Math" panose="02040503050406030204" pitchFamily="18" charset="0"/>
                                    </a:rPr>
                                  </m:ctrlPr>
                                </m:limLowPr>
                                <m:e>
                                  <m:r>
                                    <m:rPr>
                                      <m:sty m:val="p"/>
                                    </m:rPr>
                                    <a:rPr lang="en-CA" sz="2400">
                                      <a:solidFill>
                                        <a:srgbClr val="032F58"/>
                                      </a:solidFill>
                                      <a:latin typeface="Cambria Math" panose="02040503050406030204" pitchFamily="18" charset="0"/>
                                    </a:rPr>
                                    <m:t>min</m:t>
                                  </m:r>
                                </m:e>
                                <m:lim>
                                  <m:r>
                                    <a:rPr lang="en-CA" sz="2400" i="1">
                                      <a:solidFill>
                                        <a:srgbClr val="032F58"/>
                                      </a:solidFill>
                                      <a:latin typeface="Cambria Math" panose="02040503050406030204" pitchFamily="18" charset="0"/>
                                    </a:rPr>
                                    <m:t>𝑥</m:t>
                                  </m:r>
                                </m:lim>
                              </m:limLow>
                            </m:fName>
                            <m:e>
                              <m:sSubSup>
                                <m:sSubSupPr>
                                  <m:ctrlPr>
                                    <a:rPr lang="en-CA" sz="2400" i="1">
                                      <a:solidFill>
                                        <a:srgbClr val="032F58"/>
                                      </a:solidFill>
                                      <a:latin typeface="Cambria Math" panose="02040503050406030204" pitchFamily="18" charset="0"/>
                                    </a:rPr>
                                  </m:ctrlPr>
                                </m:sSubSupPr>
                                <m:e>
                                  <m:d>
                                    <m:dPr>
                                      <m:begChr m:val="‖"/>
                                      <m:endChr m:val="‖"/>
                                      <m:ctrlPr>
                                        <a:rPr lang="en-CA" sz="2400" i="1">
                                          <a:solidFill>
                                            <a:srgbClr val="032F58"/>
                                          </a:solidFill>
                                          <a:latin typeface="Cambria Math" panose="02040503050406030204" pitchFamily="18" charset="0"/>
                                        </a:rPr>
                                      </m:ctrlPr>
                                    </m:dPr>
                                    <m:e>
                                      <m:r>
                                        <a:rPr lang="en-CA" sz="2400" b="1">
                                          <a:solidFill>
                                            <a:srgbClr val="032F58"/>
                                          </a:solidFill>
                                          <a:latin typeface="Cambria Math" panose="02040503050406030204" pitchFamily="18" charset="0"/>
                                        </a:rPr>
                                        <m:t>𝐲</m:t>
                                      </m:r>
                                      <m:r>
                                        <a:rPr lang="en-CA" sz="2400" i="1">
                                          <a:solidFill>
                                            <a:srgbClr val="032F58"/>
                                          </a:solidFill>
                                          <a:latin typeface="Cambria Math" panose="02040503050406030204" pitchFamily="18" charset="0"/>
                                        </a:rPr>
                                        <m:t>−</m:t>
                                      </m:r>
                                      <m:r>
                                        <a:rPr lang="en-CA" sz="2400" b="1">
                                          <a:solidFill>
                                            <a:srgbClr val="032F58"/>
                                          </a:solidFill>
                                          <a:latin typeface="Cambria Math" panose="02040503050406030204" pitchFamily="18" charset="0"/>
                                        </a:rPr>
                                        <m:t>𝐀</m:t>
                                      </m:r>
                                      <m:r>
                                        <a:rPr lang="en-CA" sz="2400" b="1" i="1">
                                          <a:solidFill>
                                            <a:srgbClr val="032F58"/>
                                          </a:solidFill>
                                          <a:latin typeface="Cambria Math" panose="02040503050406030204" pitchFamily="18" charset="0"/>
                                        </a:rPr>
                                        <m:t>𝒙</m:t>
                                      </m:r>
                                    </m:e>
                                  </m:d>
                                </m:e>
                                <m:sub>
                                  <m:r>
                                    <a:rPr lang="en-CA" sz="2400" i="1">
                                      <a:solidFill>
                                        <a:srgbClr val="032F58"/>
                                      </a:solidFill>
                                      <a:latin typeface="Cambria Math" panose="02040503050406030204" pitchFamily="18" charset="0"/>
                                    </a:rPr>
                                    <m:t>2</m:t>
                                  </m:r>
                                </m:sub>
                                <m:sup>
                                  <m:r>
                                    <a:rPr lang="en-CA" sz="2400" i="1">
                                      <a:solidFill>
                                        <a:srgbClr val="032F58"/>
                                      </a:solidFill>
                                      <a:latin typeface="Cambria Math" panose="02040503050406030204" pitchFamily="18" charset="0"/>
                                    </a:rPr>
                                    <m:t>2</m:t>
                                  </m:r>
                                </m:sup>
                              </m:sSubSup>
                            </m:e>
                          </m:func>
                        </m:e>
                      </m:func>
                    </m:oMath>
                  </m:oMathPara>
                </a14:m>
                <a:endParaRPr lang="en-CA" sz="2400" dirty="0">
                  <a:solidFill>
                    <a:srgbClr val="032F58"/>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85402" y="2156337"/>
                <a:ext cx="4122625" cy="586314"/>
              </a:xfrm>
              <a:prstGeom prst="rect">
                <a:avLst/>
              </a:prstGeom>
              <a:blipFill>
                <a:blip r:embed="rId3"/>
                <a:stretch>
                  <a:fillRect b="-1042"/>
                </a:stretch>
              </a:blipFill>
            </p:spPr>
            <p:txBody>
              <a:bodyPr/>
              <a:lstStyle/>
              <a:p>
                <a:r>
                  <a:rPr lang="en-CA">
                    <a:noFill/>
                  </a:rPr>
                  <a:t> </a:t>
                </a:r>
              </a:p>
            </p:txBody>
          </p:sp>
        </mc:Fallback>
      </mc:AlternateContent>
    </p:spTree>
    <p:extLst>
      <p:ext uri="{BB962C8B-B14F-4D97-AF65-F5344CB8AC3E}">
        <p14:creationId xmlns:p14="http://schemas.microsoft.com/office/powerpoint/2010/main" val="228659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p:cNvPicPr>
            <a:picLocks noChangeAspect="1"/>
          </p:cNvPicPr>
          <p:nvPr/>
        </p:nvPicPr>
        <p:blipFill rotWithShape="1">
          <a:blip r:embed="rId6"/>
          <a:srcRect l="14336" t="8959" r="11497" b="13250"/>
          <a:stretch/>
        </p:blipFill>
        <p:spPr>
          <a:xfrm>
            <a:off x="1731448" y="3481985"/>
            <a:ext cx="2105751" cy="1576800"/>
          </a:xfrm>
          <a:prstGeom prst="rect">
            <a:avLst/>
          </a:prstGeom>
        </p:spPr>
      </p:pic>
      <p:sp>
        <p:nvSpPr>
          <p:cNvPr id="2" name="Title 1"/>
          <p:cNvSpPr>
            <a:spLocks noGrp="1"/>
          </p:cNvSpPr>
          <p:nvPr>
            <p:ph type="title"/>
          </p:nvPr>
        </p:nvSpPr>
        <p:spPr/>
        <p:txBody>
          <a:bodyPr>
            <a:normAutofit/>
          </a:bodyPr>
          <a:lstStyle/>
          <a:p>
            <a:r>
              <a:rPr lang="en-CA" sz="3200" dirty="0"/>
              <a:t>ACE </a:t>
            </a:r>
            <a:r>
              <a:rPr lang="en-CA" sz="3200" dirty="0" smtClean="0"/>
              <a:t>Computation: The Fundamental Trade-off</a:t>
            </a:r>
            <a:endParaRPr lang="en-CA" sz="3200" dirty="0"/>
          </a:p>
        </p:txBody>
      </p:sp>
      <p:pic>
        <p:nvPicPr>
          <p:cNvPr id="73" name="Picture 72"/>
          <p:cNvPicPr>
            <a:picLocks noChangeAspect="1"/>
          </p:cNvPicPr>
          <p:nvPr/>
        </p:nvPicPr>
        <p:blipFill rotWithShape="1">
          <a:blip r:embed="rId7"/>
          <a:srcRect l="16344" t="10652" r="13294" b="13618"/>
          <a:stretch/>
        </p:blipFill>
        <p:spPr>
          <a:xfrm>
            <a:off x="1093076" y="2875768"/>
            <a:ext cx="3342470" cy="2693503"/>
          </a:xfrm>
          <a:prstGeom prst="rect">
            <a:avLst/>
          </a:prstGeom>
        </p:spPr>
      </p:pic>
      <p:sp>
        <p:nvSpPr>
          <p:cNvPr id="25" name="Rectangle 24"/>
          <p:cNvSpPr/>
          <p:nvPr/>
        </p:nvSpPr>
        <p:spPr>
          <a:xfrm flipV="1">
            <a:off x="1825236" y="3565355"/>
            <a:ext cx="1956894" cy="1332500"/>
          </a:xfrm>
          <a:prstGeom prst="rect">
            <a:avLst/>
          </a:prstGeom>
          <a:solidFill>
            <a:srgbClr val="00FFFF"/>
          </a:solidFill>
          <a:ln>
            <a:solidFill>
              <a:srgbClr val="00FFF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59" name="Content Placeholder 2"/>
          <p:cNvSpPr>
            <a:spLocks noGrp="1"/>
          </p:cNvSpPr>
          <p:nvPr>
            <p:ph idx="1"/>
          </p:nvPr>
        </p:nvSpPr>
        <p:spPr>
          <a:xfrm>
            <a:off x="443998" y="3398436"/>
            <a:ext cx="3587181" cy="2230657"/>
          </a:xfrm>
        </p:spPr>
        <p:txBody>
          <a:bodyPr>
            <a:normAutofit/>
          </a:bodyPr>
          <a:lstStyle/>
          <a:p>
            <a:pPr marL="0" indent="0">
              <a:buNone/>
            </a:pPr>
            <a:endParaRPr lang="en-CA" sz="2000" dirty="0" smtClean="0"/>
          </a:p>
          <a:p>
            <a:endParaRPr lang="en-CA" dirty="0"/>
          </a:p>
          <a:p>
            <a:endParaRPr lang="en-CA" sz="2000" dirty="0" smtClean="0"/>
          </a:p>
          <a:p>
            <a:endParaRPr lang="en-CA" dirty="0"/>
          </a:p>
          <a:p>
            <a:endParaRPr lang="en-CA" dirty="0"/>
          </a:p>
        </p:txBody>
      </p:sp>
      <p:sp>
        <p:nvSpPr>
          <p:cNvPr id="49" name="Content Placeholder 2"/>
          <p:cNvSpPr txBox="1">
            <a:spLocks/>
          </p:cNvSpPr>
          <p:nvPr/>
        </p:nvSpPr>
        <p:spPr>
          <a:xfrm>
            <a:off x="6276643" y="2140960"/>
            <a:ext cx="4451596" cy="3875167"/>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CA" dirty="0"/>
          </a:p>
        </p:txBody>
      </p:sp>
      <p:pic>
        <p:nvPicPr>
          <p:cNvPr id="10" name="fig_mlmr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1811" t="2163" r="5046" b="2293"/>
          <a:stretch/>
        </p:blipFill>
        <p:spPr>
          <a:xfrm>
            <a:off x="6738913" y="2923505"/>
            <a:ext cx="3467100" cy="2616200"/>
          </a:xfrm>
          <a:prstGeom prst="rect">
            <a:avLst/>
          </a:prstGeom>
        </p:spPr>
      </p:pic>
      <p:sp>
        <p:nvSpPr>
          <p:cNvPr id="50" name="TextBox 49"/>
          <p:cNvSpPr txBox="1"/>
          <p:nvPr/>
        </p:nvSpPr>
        <p:spPr>
          <a:xfrm rot="16200000">
            <a:off x="5723807" y="3943319"/>
            <a:ext cx="1748754" cy="400110"/>
          </a:xfrm>
          <a:prstGeom prst="rect">
            <a:avLst/>
          </a:prstGeom>
          <a:noFill/>
        </p:spPr>
        <p:txBody>
          <a:bodyPr wrap="square" rtlCol="0">
            <a:spAutoFit/>
          </a:bodyPr>
          <a:lstStyle/>
          <a:p>
            <a:pPr algn="ctr"/>
            <a:r>
              <a:rPr lang="en-CA" sz="2000" dirty="0" smtClean="0">
                <a:solidFill>
                  <a:schemeClr val="bg1"/>
                </a:solidFill>
                <a:latin typeface="Helvetica" pitchFamily="34" charset="0"/>
              </a:rPr>
              <a:t>PSD (dB)</a:t>
            </a:r>
            <a:endParaRPr lang="en-CA" sz="2000" dirty="0">
              <a:solidFill>
                <a:schemeClr val="bg1"/>
              </a:solidFill>
              <a:latin typeface="Helvetica" pitchFamily="34" charset="0"/>
            </a:endParaRPr>
          </a:p>
        </p:txBody>
      </p:sp>
      <p:sp>
        <p:nvSpPr>
          <p:cNvPr id="51" name="TextBox 50"/>
          <p:cNvSpPr txBox="1"/>
          <p:nvPr/>
        </p:nvSpPr>
        <p:spPr>
          <a:xfrm>
            <a:off x="7433376" y="5550341"/>
            <a:ext cx="2804692" cy="372529"/>
          </a:xfrm>
          <a:prstGeom prst="rect">
            <a:avLst/>
          </a:prstGeom>
          <a:noFill/>
        </p:spPr>
        <p:txBody>
          <a:bodyPr wrap="square" rtlCol="0">
            <a:spAutoFit/>
          </a:bodyPr>
          <a:lstStyle/>
          <a:p>
            <a:pPr algn="ctr"/>
            <a:r>
              <a:rPr lang="en-CA" sz="2000" dirty="0" smtClean="0">
                <a:solidFill>
                  <a:schemeClr val="bg1"/>
                </a:solidFill>
                <a:latin typeface="Helvetica" pitchFamily="34" charset="0"/>
              </a:rPr>
              <a:t>Frequency (MHz)</a:t>
            </a:r>
            <a:endParaRPr lang="en-CA" sz="2000" dirty="0">
              <a:solidFill>
                <a:schemeClr val="bg1"/>
              </a:solidFill>
              <a:latin typeface="Helvetica" pitchFamily="34" charset="0"/>
            </a:endParaRPr>
          </a:p>
        </p:txBody>
      </p:sp>
      <p:sp>
        <p:nvSpPr>
          <p:cNvPr id="12" name="Rectangle 11"/>
          <p:cNvSpPr/>
          <p:nvPr/>
        </p:nvSpPr>
        <p:spPr>
          <a:xfrm>
            <a:off x="7627845" y="2243229"/>
            <a:ext cx="1749198" cy="369332"/>
          </a:xfrm>
          <a:prstGeom prst="rect">
            <a:avLst/>
          </a:prstGeom>
        </p:spPr>
        <p:txBody>
          <a:bodyPr wrap="none">
            <a:spAutoFit/>
          </a:bodyPr>
          <a:lstStyle/>
          <a:p>
            <a:pPr algn="ctr"/>
            <a:r>
              <a:rPr lang="en-CA" dirty="0" smtClean="0">
                <a:solidFill>
                  <a:schemeClr val="bg1"/>
                </a:solidFill>
                <a:latin typeface="Helvetica" pitchFamily="34" charset="0"/>
              </a:rPr>
              <a:t>Estimated PSD</a:t>
            </a:r>
            <a:endParaRPr lang="en-CA" dirty="0">
              <a:solidFill>
                <a:schemeClr val="bg1"/>
              </a:solidFill>
              <a:latin typeface="Helvetica" pitchFamily="34" charset="0"/>
            </a:endParaRPr>
          </a:p>
        </p:txBody>
      </p:sp>
      <p:cxnSp>
        <p:nvCxnSpPr>
          <p:cNvPr id="15" name="Straight Arrow Connector 14"/>
          <p:cNvCxnSpPr/>
          <p:nvPr/>
        </p:nvCxnSpPr>
        <p:spPr>
          <a:xfrm>
            <a:off x="838200" y="2833009"/>
            <a:ext cx="0" cy="2746898"/>
          </a:xfrm>
          <a:prstGeom prst="straightConnector1">
            <a:avLst/>
          </a:prstGeom>
          <a:ln w="31750" cmpd="sng">
            <a:solidFill>
              <a:srgbClr val="032F5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3998" y="3874334"/>
            <a:ext cx="649078" cy="369332"/>
          </a:xfrm>
          <a:prstGeom prst="rect">
            <a:avLst/>
          </a:prstGeom>
          <a:solidFill>
            <a:schemeClr val="bg1"/>
          </a:solidFill>
        </p:spPr>
        <p:txBody>
          <a:bodyPr wrap="square" rtlCol="0">
            <a:spAutoFit/>
          </a:bodyPr>
          <a:lstStyle/>
          <a:p>
            <a:r>
              <a:rPr lang="en-CA" dirty="0"/>
              <a:t>2</a:t>
            </a:r>
            <a:r>
              <a:rPr lang="en-CA" dirty="0" smtClean="0"/>
              <a:t> cm</a:t>
            </a:r>
            <a:endParaRPr lang="en-CA" dirty="0"/>
          </a:p>
        </p:txBody>
      </p:sp>
      <p:pic>
        <p:nvPicPr>
          <p:cNvPr id="28" name="fig_mlmr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3526" t="2163" r="6820" b="91280"/>
          <a:stretch/>
        </p:blipFill>
        <p:spPr>
          <a:xfrm>
            <a:off x="1094610" y="2696206"/>
            <a:ext cx="3337226" cy="179562"/>
          </a:xfrm>
          <a:prstGeom prst="rect">
            <a:avLst/>
          </a:prstGeom>
        </p:spPr>
      </p:pic>
      <mc:AlternateContent xmlns:mc="http://schemas.openxmlformats.org/markup-compatibility/2006" xmlns:a14="http://schemas.microsoft.com/office/drawing/2010/main">
        <mc:Choice Requires="a14">
          <p:sp>
            <p:nvSpPr>
              <p:cNvPr id="30" name="TextBox 29"/>
              <p:cNvSpPr txBox="1"/>
              <p:nvPr/>
            </p:nvSpPr>
            <p:spPr>
              <a:xfrm>
                <a:off x="6598184" y="6068461"/>
                <a:ext cx="4122625" cy="586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i="1" smtClean="0">
                              <a:solidFill>
                                <a:srgbClr val="032F58"/>
                              </a:solidFill>
                              <a:latin typeface="Cambria Math" panose="02040503050406030204" pitchFamily="18" charset="0"/>
                            </a:rPr>
                          </m:ctrlPr>
                        </m:accPr>
                        <m:e>
                          <m:r>
                            <a:rPr lang="en-CA" sz="2400" i="1">
                              <a:solidFill>
                                <a:srgbClr val="032F58"/>
                              </a:solidFill>
                              <a:latin typeface="Cambria Math" panose="02040503050406030204" pitchFamily="18" charset="0"/>
                            </a:rPr>
                            <m:t>𝑥</m:t>
                          </m:r>
                        </m:e>
                      </m:acc>
                      <m:r>
                        <a:rPr lang="en-CA" sz="2400" i="1">
                          <a:solidFill>
                            <a:srgbClr val="032F58"/>
                          </a:solidFill>
                          <a:latin typeface="Cambria Math" panose="02040503050406030204" pitchFamily="18" charset="0"/>
                        </a:rPr>
                        <m:t>=</m:t>
                      </m:r>
                      <m:func>
                        <m:funcPr>
                          <m:ctrlPr>
                            <a:rPr lang="en-CA" sz="2400" i="1">
                              <a:solidFill>
                                <a:srgbClr val="032F58"/>
                              </a:solidFill>
                              <a:latin typeface="Cambria Math" panose="02040503050406030204" pitchFamily="18" charset="0"/>
                            </a:rPr>
                          </m:ctrlPr>
                        </m:funcPr>
                        <m:fName>
                          <m:r>
                            <m:rPr>
                              <m:sty m:val="p"/>
                            </m:rPr>
                            <a:rPr lang="en-CA" sz="2400">
                              <a:solidFill>
                                <a:srgbClr val="032F58"/>
                              </a:solidFill>
                              <a:latin typeface="Cambria Math" panose="02040503050406030204" pitchFamily="18" charset="0"/>
                            </a:rPr>
                            <m:t>arg</m:t>
                          </m:r>
                        </m:fName>
                        <m:e>
                          <m:func>
                            <m:funcPr>
                              <m:ctrlPr>
                                <a:rPr lang="en-CA" sz="2400" i="1">
                                  <a:solidFill>
                                    <a:srgbClr val="032F58"/>
                                  </a:solidFill>
                                  <a:latin typeface="Cambria Math" panose="02040503050406030204" pitchFamily="18" charset="0"/>
                                </a:rPr>
                              </m:ctrlPr>
                            </m:funcPr>
                            <m:fName>
                              <m:limLow>
                                <m:limLowPr>
                                  <m:ctrlPr>
                                    <a:rPr lang="en-CA" sz="2400" i="1">
                                      <a:solidFill>
                                        <a:srgbClr val="032F58"/>
                                      </a:solidFill>
                                      <a:latin typeface="Cambria Math" panose="02040503050406030204" pitchFamily="18" charset="0"/>
                                    </a:rPr>
                                  </m:ctrlPr>
                                </m:limLowPr>
                                <m:e>
                                  <m:r>
                                    <m:rPr>
                                      <m:sty m:val="p"/>
                                    </m:rPr>
                                    <a:rPr lang="en-CA" sz="2400">
                                      <a:solidFill>
                                        <a:srgbClr val="032F58"/>
                                      </a:solidFill>
                                      <a:latin typeface="Cambria Math" panose="02040503050406030204" pitchFamily="18" charset="0"/>
                                    </a:rPr>
                                    <m:t>min</m:t>
                                  </m:r>
                                </m:e>
                                <m:lim>
                                  <m:r>
                                    <a:rPr lang="en-CA" sz="2400" i="1">
                                      <a:solidFill>
                                        <a:srgbClr val="032F58"/>
                                      </a:solidFill>
                                      <a:latin typeface="Cambria Math" panose="02040503050406030204" pitchFamily="18" charset="0"/>
                                    </a:rPr>
                                    <m:t>𝑥</m:t>
                                  </m:r>
                                </m:lim>
                              </m:limLow>
                            </m:fName>
                            <m:e>
                              <m:sSubSup>
                                <m:sSubSupPr>
                                  <m:ctrlPr>
                                    <a:rPr lang="en-CA" sz="2400" i="1">
                                      <a:solidFill>
                                        <a:srgbClr val="032F58"/>
                                      </a:solidFill>
                                      <a:latin typeface="Cambria Math" panose="02040503050406030204" pitchFamily="18" charset="0"/>
                                    </a:rPr>
                                  </m:ctrlPr>
                                </m:sSubSupPr>
                                <m:e>
                                  <m:d>
                                    <m:dPr>
                                      <m:begChr m:val="‖"/>
                                      <m:endChr m:val="‖"/>
                                      <m:ctrlPr>
                                        <a:rPr lang="en-CA" sz="2400" i="1">
                                          <a:solidFill>
                                            <a:srgbClr val="032F58"/>
                                          </a:solidFill>
                                          <a:latin typeface="Cambria Math" panose="02040503050406030204" pitchFamily="18" charset="0"/>
                                        </a:rPr>
                                      </m:ctrlPr>
                                    </m:dPr>
                                    <m:e>
                                      <m:r>
                                        <a:rPr lang="en-CA" sz="2400" b="1" smtClean="0">
                                          <a:solidFill>
                                            <a:srgbClr val="C00000"/>
                                          </a:solidFill>
                                          <a:latin typeface="Cambria Math" panose="02040503050406030204" pitchFamily="18" charset="0"/>
                                        </a:rPr>
                                        <m:t>𝐲</m:t>
                                      </m:r>
                                      <m:r>
                                        <a:rPr lang="en-CA" sz="2400" i="1">
                                          <a:solidFill>
                                            <a:srgbClr val="032F58"/>
                                          </a:solidFill>
                                          <a:latin typeface="Cambria Math" panose="02040503050406030204" pitchFamily="18" charset="0"/>
                                        </a:rPr>
                                        <m:t>−</m:t>
                                      </m:r>
                                      <m:r>
                                        <a:rPr lang="en-CA" sz="2400" b="1">
                                          <a:solidFill>
                                            <a:srgbClr val="032F58"/>
                                          </a:solidFill>
                                          <a:latin typeface="Cambria Math" panose="02040503050406030204" pitchFamily="18" charset="0"/>
                                        </a:rPr>
                                        <m:t>𝐀</m:t>
                                      </m:r>
                                      <m:r>
                                        <a:rPr lang="en-CA" sz="2400" b="1" i="1">
                                          <a:solidFill>
                                            <a:srgbClr val="032F58"/>
                                          </a:solidFill>
                                          <a:latin typeface="Cambria Math" panose="02040503050406030204" pitchFamily="18" charset="0"/>
                                        </a:rPr>
                                        <m:t>𝒙</m:t>
                                      </m:r>
                                    </m:e>
                                  </m:d>
                                </m:e>
                                <m:sub>
                                  <m:r>
                                    <a:rPr lang="en-CA" sz="2400" i="1">
                                      <a:solidFill>
                                        <a:srgbClr val="032F58"/>
                                      </a:solidFill>
                                      <a:latin typeface="Cambria Math" panose="02040503050406030204" pitchFamily="18" charset="0"/>
                                    </a:rPr>
                                    <m:t>2</m:t>
                                  </m:r>
                                </m:sub>
                                <m:sup>
                                  <m:r>
                                    <a:rPr lang="en-CA" sz="2400" i="1">
                                      <a:solidFill>
                                        <a:srgbClr val="032F58"/>
                                      </a:solidFill>
                                      <a:latin typeface="Cambria Math" panose="02040503050406030204" pitchFamily="18" charset="0"/>
                                    </a:rPr>
                                    <m:t>2</m:t>
                                  </m:r>
                                </m:sup>
                              </m:sSubSup>
                            </m:e>
                          </m:func>
                        </m:e>
                      </m:func>
                    </m:oMath>
                  </m:oMathPara>
                </a14:m>
                <a:endParaRPr lang="en-CA" sz="2400" dirty="0">
                  <a:solidFill>
                    <a:srgbClr val="032F58"/>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598184" y="6068461"/>
                <a:ext cx="4122625" cy="586314"/>
              </a:xfrm>
              <a:prstGeom prst="rect">
                <a:avLst/>
              </a:prstGeom>
              <a:blipFill>
                <a:blip r:embed="rId9"/>
                <a:stretch>
                  <a:fillRect/>
                </a:stretch>
              </a:blipFill>
            </p:spPr>
            <p:txBody>
              <a:bodyPr/>
              <a:lstStyle/>
              <a:p>
                <a:r>
                  <a:rPr lang="en-CA">
                    <a:noFill/>
                  </a:rPr>
                  <a:t> </a:t>
                </a:r>
              </a:p>
            </p:txBody>
          </p:sp>
        </mc:Fallback>
      </mc:AlternateContent>
      <p:sp>
        <p:nvSpPr>
          <p:cNvPr id="4" name="Right Arrow 3"/>
          <p:cNvSpPr/>
          <p:nvPr/>
        </p:nvSpPr>
        <p:spPr>
          <a:xfrm>
            <a:off x="4669551" y="3481985"/>
            <a:ext cx="1413111" cy="1111036"/>
          </a:xfrm>
          <a:prstGeom prst="rightArrow">
            <a:avLst/>
          </a:prstGeom>
          <a:solidFill>
            <a:srgbClr val="056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501800" y="3112653"/>
            <a:ext cx="1800494" cy="369332"/>
          </a:xfrm>
          <a:prstGeom prst="rect">
            <a:avLst/>
          </a:prstGeom>
        </p:spPr>
        <p:txBody>
          <a:bodyPr wrap="none">
            <a:spAutoFit/>
          </a:bodyPr>
          <a:lstStyle/>
          <a:p>
            <a:pPr algn="ctr"/>
            <a:r>
              <a:rPr lang="en-CA" dirty="0" smtClean="0">
                <a:solidFill>
                  <a:srgbClr val="C00000"/>
                </a:solidFill>
                <a:latin typeface="Helvetica" pitchFamily="34" charset="0"/>
              </a:rPr>
              <a:t>PSD Estimation</a:t>
            </a:r>
            <a:endParaRPr lang="en-CA" dirty="0">
              <a:solidFill>
                <a:srgbClr val="C00000"/>
              </a:solidFill>
              <a:latin typeface="Helvetica" pitchFamily="34" charset="0"/>
            </a:endParaRPr>
          </a:p>
        </p:txBody>
      </p:sp>
      <p:sp>
        <p:nvSpPr>
          <p:cNvPr id="35" name="Rectangle 34"/>
          <p:cNvSpPr/>
          <p:nvPr/>
        </p:nvSpPr>
        <p:spPr>
          <a:xfrm>
            <a:off x="1743373" y="2295438"/>
            <a:ext cx="2287806" cy="369332"/>
          </a:xfrm>
          <a:prstGeom prst="rect">
            <a:avLst/>
          </a:prstGeom>
        </p:spPr>
        <p:txBody>
          <a:bodyPr wrap="none">
            <a:spAutoFit/>
          </a:bodyPr>
          <a:lstStyle/>
          <a:p>
            <a:pPr algn="ctr"/>
            <a:r>
              <a:rPr lang="en-CA" dirty="0" smtClean="0">
                <a:solidFill>
                  <a:srgbClr val="032F58"/>
                </a:solidFill>
                <a:latin typeface="Helvetica" pitchFamily="34" charset="0"/>
              </a:rPr>
              <a:t>Ultrasound RF Data</a:t>
            </a:r>
            <a:endParaRPr lang="en-CA" dirty="0">
              <a:solidFill>
                <a:srgbClr val="032F58"/>
              </a:solidFill>
              <a:latin typeface="Helvetica" pitchFamily="34" charset="0"/>
            </a:endParaRPr>
          </a:p>
        </p:txBody>
      </p:sp>
      <p:pic>
        <p:nvPicPr>
          <p:cNvPr id="14" name="fig_mlmir1">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0"/>
          <a:srcRect l="21153" t="7743" r="12491" b="15106"/>
          <a:stretch/>
        </p:blipFill>
        <p:spPr>
          <a:xfrm>
            <a:off x="2539433" y="3568889"/>
            <a:ext cx="450922" cy="1296538"/>
          </a:xfrm>
          <a:prstGeom prst="rect">
            <a:avLst/>
          </a:prstGeom>
        </p:spPr>
      </p:pic>
      <p:pic>
        <p:nvPicPr>
          <p:cNvPr id="41" name="Picture 40"/>
          <p:cNvPicPr>
            <a:picLocks noChangeAspect="1"/>
          </p:cNvPicPr>
          <p:nvPr/>
        </p:nvPicPr>
        <p:blipFill rotWithShape="1">
          <a:blip r:embed="rId7"/>
          <a:srcRect l="16344" t="10652" r="13294" b="13618"/>
          <a:stretch/>
        </p:blipFill>
        <p:spPr>
          <a:xfrm>
            <a:off x="1082318" y="2696207"/>
            <a:ext cx="3342470" cy="2911370"/>
          </a:xfrm>
          <a:prstGeom prst="rect">
            <a:avLst/>
          </a:prstGeom>
        </p:spPr>
      </p:pic>
      <p:sp>
        <p:nvSpPr>
          <p:cNvPr id="17" name="Rectangle 16"/>
          <p:cNvSpPr/>
          <p:nvPr/>
        </p:nvSpPr>
        <p:spPr>
          <a:xfrm>
            <a:off x="4551397" y="2033195"/>
            <a:ext cx="6421404" cy="4621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49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par>
                                <p:cTn id="10" presetID="10" presetClass="exit" presetSubtype="0" fill="hold" grpId="0" nodeType="with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000" fill="hold"/>
                                        <p:tgtEl>
                                          <p:spTgt spid="10"/>
                                        </p:tgtEl>
                                      </p:cBhvr>
                                    </p:cmd>
                                  </p:childTnLst>
                                </p:cTn>
                              </p:par>
                              <p:par>
                                <p:cTn id="17" presetID="1" presetClass="mediacall" presetSubtype="0" fill="hold" nodeType="withEffect">
                                  <p:stCondLst>
                                    <p:cond delay="0"/>
                                  </p:stCondLst>
                                  <p:childTnLst>
                                    <p:cmd type="call" cmd="playFrom(0.0)">
                                      <p:cBhvr>
                                        <p:cTn id="18" dur="7000" fill="hold"/>
                                        <p:tgtEl>
                                          <p:spTgt spid="28"/>
                                        </p:tgtEl>
                                      </p:cBhvr>
                                    </p:cmd>
                                  </p:childTnLst>
                                </p:cTn>
                              </p:par>
                              <p:par>
                                <p:cTn id="19" presetID="1" presetClass="mediacall" presetSubtype="0" fill="hold" nodeType="withEffect">
                                  <p:stCondLst>
                                    <p:cond delay="0"/>
                                  </p:stCondLst>
                                  <p:childTnLst>
                                    <p:cmd type="call" cmd="playFrom(0.0)">
                                      <p:cBhvr>
                                        <p:cTn id="20" dur="70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10"/>
                </p:tgtEl>
              </p:cMediaNode>
            </p:video>
            <p:video>
              <p:cMediaNode vol="80000">
                <p:cTn id="22" fill="hold" display="0">
                  <p:stCondLst>
                    <p:cond delay="indefinite"/>
                  </p:stCondLst>
                </p:cTn>
                <p:tgtEl>
                  <p:spTgt spid="28"/>
                </p:tgtEl>
              </p:cMediaNode>
            </p:video>
            <p:video>
              <p:cMediaNode vol="80000">
                <p:cTn id="23" fill="hold" display="0">
                  <p:stCondLst>
                    <p:cond delay="indefinite"/>
                  </p:stCondLst>
                </p:cTn>
                <p:tgtEl>
                  <p:spTgt spid="14"/>
                </p:tgtEl>
              </p:cMediaNode>
            </p:video>
          </p:childTnLst>
        </p:cTn>
      </p:par>
    </p:tnLst>
    <p:bldLst>
      <p:bldP spid="35"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0266" y="1763463"/>
            <a:ext cx="5266286" cy="4552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38"/>
          <p:cNvPicPr>
            <a:picLocks noChangeAspect="1"/>
          </p:cNvPicPr>
          <p:nvPr/>
        </p:nvPicPr>
        <p:blipFill rotWithShape="1">
          <a:blip r:embed="rId3"/>
          <a:srcRect l="79084" r="4469" b="7109"/>
          <a:stretch/>
        </p:blipFill>
        <p:spPr>
          <a:xfrm>
            <a:off x="4464660" y="2648138"/>
            <a:ext cx="723652" cy="3060000"/>
          </a:xfrm>
          <a:prstGeom prst="rect">
            <a:avLst/>
          </a:prstGeom>
        </p:spPr>
      </p:pic>
      <p:pic>
        <p:nvPicPr>
          <p:cNvPr id="97" name="Picture 96"/>
          <p:cNvPicPr>
            <a:picLocks noChangeAspect="1"/>
          </p:cNvPicPr>
          <p:nvPr/>
        </p:nvPicPr>
        <p:blipFill rotWithShape="1">
          <a:blip r:embed="rId4"/>
          <a:srcRect l="14336" t="8959" r="11497" b="13250"/>
          <a:stretch/>
        </p:blipFill>
        <p:spPr>
          <a:xfrm>
            <a:off x="1731448" y="3481985"/>
            <a:ext cx="2105751" cy="1576800"/>
          </a:xfrm>
          <a:prstGeom prst="rect">
            <a:avLst/>
          </a:prstGeom>
        </p:spPr>
      </p:pic>
      <p:sp>
        <p:nvSpPr>
          <p:cNvPr id="19" name="Content Placeholder 2"/>
          <p:cNvSpPr txBox="1">
            <a:spLocks/>
          </p:cNvSpPr>
          <p:nvPr/>
        </p:nvSpPr>
        <p:spPr>
          <a:xfrm>
            <a:off x="5970717" y="2290855"/>
            <a:ext cx="4451596" cy="3875167"/>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dirty="0"/>
              <a:t>C:\k-WAVE\k-Wave\miccai\IUS\IUS Oral</a:t>
            </a:r>
          </a:p>
        </p:txBody>
      </p:sp>
      <p:pic>
        <p:nvPicPr>
          <p:cNvPr id="90" name="Picture 89"/>
          <p:cNvPicPr>
            <a:picLocks noChangeAspect="1"/>
          </p:cNvPicPr>
          <p:nvPr/>
        </p:nvPicPr>
        <p:blipFill>
          <a:blip r:embed="rId5"/>
          <a:stretch>
            <a:fillRect/>
          </a:stretch>
        </p:blipFill>
        <p:spPr>
          <a:xfrm>
            <a:off x="6385606" y="2559565"/>
            <a:ext cx="4036707" cy="3020397"/>
          </a:xfrm>
          <a:prstGeom prst="rect">
            <a:avLst/>
          </a:prstGeom>
        </p:spPr>
      </p:pic>
      <p:sp>
        <p:nvSpPr>
          <p:cNvPr id="2" name="Title 1"/>
          <p:cNvSpPr>
            <a:spLocks noGrp="1"/>
          </p:cNvSpPr>
          <p:nvPr>
            <p:ph type="title"/>
          </p:nvPr>
        </p:nvSpPr>
        <p:spPr/>
        <p:txBody>
          <a:bodyPr>
            <a:normAutofit/>
          </a:bodyPr>
          <a:lstStyle/>
          <a:p>
            <a:r>
              <a:rPr lang="en-CA" sz="3200" dirty="0"/>
              <a:t>ACE Computation: The Fundamental Trade-off</a:t>
            </a:r>
          </a:p>
        </p:txBody>
      </p:sp>
      <p:sp>
        <p:nvSpPr>
          <p:cNvPr id="4" name="Slide Number Placeholder 3"/>
          <p:cNvSpPr>
            <a:spLocks noGrp="1"/>
          </p:cNvSpPr>
          <p:nvPr>
            <p:ph type="sldNum" sz="quarter" idx="12"/>
          </p:nvPr>
        </p:nvSpPr>
        <p:spPr/>
        <p:txBody>
          <a:bodyPr/>
          <a:lstStyle/>
          <a:p>
            <a:fld id="{425B88E2-4C19-4B05-B3EC-BB37CC02EB8C}" type="slidenum">
              <a:rPr lang="en-CA" smtClean="0"/>
              <a:pPr/>
              <a:t>6</a:t>
            </a:fld>
            <a:endParaRPr lang="en-CA" dirty="0" smtClean="0"/>
          </a:p>
        </p:txBody>
      </p:sp>
      <p:sp>
        <p:nvSpPr>
          <p:cNvPr id="52" name="TextBox 51"/>
          <p:cNvSpPr txBox="1"/>
          <p:nvPr/>
        </p:nvSpPr>
        <p:spPr>
          <a:xfrm rot="16200000">
            <a:off x="5403587" y="3737522"/>
            <a:ext cx="1878226" cy="400110"/>
          </a:xfrm>
          <a:prstGeom prst="rect">
            <a:avLst/>
          </a:prstGeom>
          <a:noFill/>
        </p:spPr>
        <p:txBody>
          <a:bodyPr wrap="square" rtlCol="0">
            <a:spAutoFit/>
          </a:bodyPr>
          <a:lstStyle/>
          <a:p>
            <a:pPr algn="ctr"/>
            <a:r>
              <a:rPr lang="en-CA" sz="2000" dirty="0" smtClean="0">
                <a:solidFill>
                  <a:schemeClr val="bg1"/>
                </a:solidFill>
                <a:latin typeface="Helvetica" pitchFamily="34" charset="0"/>
              </a:rPr>
              <a:t>ACE Error</a:t>
            </a:r>
            <a:endParaRPr lang="en-CA" sz="2000" dirty="0">
              <a:solidFill>
                <a:schemeClr val="bg1"/>
              </a:solidFill>
              <a:latin typeface="Helvetica" pitchFamily="34" charset="0"/>
            </a:endParaRPr>
          </a:p>
        </p:txBody>
      </p:sp>
      <p:sp>
        <p:nvSpPr>
          <p:cNvPr id="53" name="TextBox 52"/>
          <p:cNvSpPr txBox="1"/>
          <p:nvPr/>
        </p:nvSpPr>
        <p:spPr>
          <a:xfrm>
            <a:off x="1209600"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2 mm</a:t>
            </a:r>
            <a:endParaRPr lang="en-CA" sz="2000" dirty="0">
              <a:solidFill>
                <a:schemeClr val="bg1"/>
              </a:solidFill>
              <a:latin typeface="Helvetica" pitchFamily="34" charset="0"/>
            </a:endParaRPr>
          </a:p>
        </p:txBody>
      </p:sp>
      <p:pic>
        <p:nvPicPr>
          <p:cNvPr id="73" name="Picture 72"/>
          <p:cNvPicPr>
            <a:picLocks noChangeAspect="1"/>
          </p:cNvPicPr>
          <p:nvPr/>
        </p:nvPicPr>
        <p:blipFill rotWithShape="1">
          <a:blip r:embed="rId6"/>
          <a:srcRect l="16344" t="10652" r="13294" b="13618"/>
          <a:stretch/>
        </p:blipFill>
        <p:spPr>
          <a:xfrm>
            <a:off x="1093076" y="2875768"/>
            <a:ext cx="3342470" cy="2693503"/>
          </a:xfrm>
          <a:prstGeom prst="rect">
            <a:avLst/>
          </a:prstGeom>
        </p:spPr>
      </p:pic>
      <p:sp>
        <p:nvSpPr>
          <p:cNvPr id="25" name="Rectangle 24"/>
          <p:cNvSpPr/>
          <p:nvPr/>
        </p:nvSpPr>
        <p:spPr>
          <a:xfrm>
            <a:off x="1786224" y="3564363"/>
            <a:ext cx="1956894" cy="1332500"/>
          </a:xfrm>
          <a:prstGeom prst="rect">
            <a:avLst/>
          </a:prstGeom>
          <a:solidFill>
            <a:srgbClr val="00FFFF">
              <a:alpha val="50000"/>
            </a:srgbClr>
          </a:solidFill>
          <a:ln>
            <a:solidFill>
              <a:srgbClr val="00FFF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74" name="Picture 73"/>
          <p:cNvPicPr>
            <a:picLocks noChangeAspect="1"/>
          </p:cNvPicPr>
          <p:nvPr/>
        </p:nvPicPr>
        <p:blipFill rotWithShape="1">
          <a:blip r:embed="rId7"/>
          <a:srcRect l="13761" t="8499" r="10145" b="12678"/>
          <a:stretch/>
        </p:blipFill>
        <p:spPr>
          <a:xfrm>
            <a:off x="1727833" y="3474179"/>
            <a:ext cx="2056459" cy="1560687"/>
          </a:xfrm>
          <a:prstGeom prst="rect">
            <a:avLst/>
          </a:prstGeom>
        </p:spPr>
      </p:pic>
      <p:pic>
        <p:nvPicPr>
          <p:cNvPr id="76" name="Picture 75"/>
          <p:cNvPicPr>
            <a:picLocks noChangeAspect="1"/>
          </p:cNvPicPr>
          <p:nvPr/>
        </p:nvPicPr>
        <p:blipFill rotWithShape="1">
          <a:blip r:embed="rId8"/>
          <a:srcRect l="14003" t="9101" r="10099" b="11896"/>
          <a:stretch/>
        </p:blipFill>
        <p:spPr>
          <a:xfrm>
            <a:off x="1728000" y="3474000"/>
            <a:ext cx="2056459" cy="1564257"/>
          </a:xfrm>
          <a:prstGeom prst="rect">
            <a:avLst/>
          </a:prstGeom>
        </p:spPr>
      </p:pic>
      <p:pic>
        <p:nvPicPr>
          <p:cNvPr id="75" name="Picture 74"/>
          <p:cNvPicPr>
            <a:picLocks noChangeAspect="1"/>
          </p:cNvPicPr>
          <p:nvPr/>
        </p:nvPicPr>
        <p:blipFill rotWithShape="1">
          <a:blip r:embed="rId9"/>
          <a:srcRect l="14221" t="8421" r="10318" b="12866"/>
          <a:stretch/>
        </p:blipFill>
        <p:spPr>
          <a:xfrm>
            <a:off x="1728000" y="3474000"/>
            <a:ext cx="2050707" cy="1558506"/>
          </a:xfrm>
          <a:prstGeom prst="rect">
            <a:avLst/>
          </a:prstGeom>
        </p:spPr>
      </p:pic>
      <p:pic>
        <p:nvPicPr>
          <p:cNvPr id="77" name="Picture 76"/>
          <p:cNvPicPr>
            <a:picLocks noChangeAspect="1"/>
          </p:cNvPicPr>
          <p:nvPr/>
        </p:nvPicPr>
        <p:blipFill rotWithShape="1">
          <a:blip r:embed="rId10"/>
          <a:srcRect l="13915" t="9280" r="10187" b="12298"/>
          <a:stretch/>
        </p:blipFill>
        <p:spPr>
          <a:xfrm>
            <a:off x="1728000" y="3474000"/>
            <a:ext cx="2076539" cy="1572189"/>
          </a:xfrm>
          <a:prstGeom prst="rect">
            <a:avLst/>
          </a:prstGeom>
        </p:spPr>
      </p:pic>
      <p:pic>
        <p:nvPicPr>
          <p:cNvPr id="78" name="Picture 77"/>
          <p:cNvPicPr>
            <a:picLocks noChangeAspect="1"/>
          </p:cNvPicPr>
          <p:nvPr/>
        </p:nvPicPr>
        <p:blipFill rotWithShape="1">
          <a:blip r:embed="rId11"/>
          <a:srcRect l="13948" t="9700" r="10363" b="13040"/>
          <a:stretch/>
        </p:blipFill>
        <p:spPr>
          <a:xfrm>
            <a:off x="1728000" y="3474000"/>
            <a:ext cx="2088786" cy="1560687"/>
          </a:xfrm>
          <a:prstGeom prst="rect">
            <a:avLst/>
          </a:prstGeom>
        </p:spPr>
      </p:pic>
      <p:sp>
        <p:nvSpPr>
          <p:cNvPr id="80" name="Oval 79"/>
          <p:cNvSpPr>
            <a:spLocks noChangeAspect="1"/>
          </p:cNvSpPr>
          <p:nvPr/>
        </p:nvSpPr>
        <p:spPr>
          <a:xfrm>
            <a:off x="7223123" y="3644339"/>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Oval 80"/>
          <p:cNvSpPr>
            <a:spLocks noChangeAspect="1"/>
          </p:cNvSpPr>
          <p:nvPr/>
        </p:nvSpPr>
        <p:spPr>
          <a:xfrm>
            <a:off x="7627482" y="3874334"/>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Oval 81"/>
          <p:cNvSpPr>
            <a:spLocks noChangeAspect="1"/>
          </p:cNvSpPr>
          <p:nvPr/>
        </p:nvSpPr>
        <p:spPr>
          <a:xfrm>
            <a:off x="7995353" y="4111118"/>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val 82"/>
          <p:cNvSpPr>
            <a:spLocks noChangeAspect="1"/>
          </p:cNvSpPr>
          <p:nvPr/>
        </p:nvSpPr>
        <p:spPr>
          <a:xfrm>
            <a:off x="8388398" y="4401622"/>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Oval 85"/>
          <p:cNvSpPr>
            <a:spLocks noChangeAspect="1"/>
          </p:cNvSpPr>
          <p:nvPr/>
        </p:nvSpPr>
        <p:spPr>
          <a:xfrm>
            <a:off x="8784215" y="4537681"/>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Oval 86"/>
          <p:cNvSpPr>
            <a:spLocks noChangeAspect="1"/>
          </p:cNvSpPr>
          <p:nvPr/>
        </p:nvSpPr>
        <p:spPr>
          <a:xfrm>
            <a:off x="9174816" y="4869436"/>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Oval 88"/>
          <p:cNvSpPr>
            <a:spLocks noChangeAspect="1"/>
          </p:cNvSpPr>
          <p:nvPr/>
        </p:nvSpPr>
        <p:spPr>
          <a:xfrm>
            <a:off x="9567715" y="4886970"/>
            <a:ext cx="168975" cy="180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TextBox 91"/>
          <p:cNvSpPr txBox="1"/>
          <p:nvPr/>
        </p:nvSpPr>
        <p:spPr>
          <a:xfrm>
            <a:off x="1208046"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3 mm</a:t>
            </a:r>
            <a:endParaRPr lang="en-CA" sz="2000" dirty="0">
              <a:solidFill>
                <a:schemeClr val="bg1"/>
              </a:solidFill>
              <a:latin typeface="Helvetica" pitchFamily="34" charset="0"/>
            </a:endParaRPr>
          </a:p>
        </p:txBody>
      </p:sp>
      <p:sp>
        <p:nvSpPr>
          <p:cNvPr id="91" name="TextBox 90"/>
          <p:cNvSpPr txBox="1"/>
          <p:nvPr/>
        </p:nvSpPr>
        <p:spPr>
          <a:xfrm>
            <a:off x="7053861" y="5519049"/>
            <a:ext cx="2804692" cy="707886"/>
          </a:xfrm>
          <a:prstGeom prst="rect">
            <a:avLst/>
          </a:prstGeom>
          <a:noFill/>
        </p:spPr>
        <p:txBody>
          <a:bodyPr wrap="square" rtlCol="0">
            <a:spAutoFit/>
          </a:bodyPr>
          <a:lstStyle/>
          <a:p>
            <a:pPr algn="ctr"/>
            <a:r>
              <a:rPr lang="en-CA" sz="2000" dirty="0" smtClean="0">
                <a:solidFill>
                  <a:schemeClr val="bg1"/>
                </a:solidFill>
                <a:latin typeface="Helvetica" pitchFamily="34" charset="0"/>
              </a:rPr>
              <a:t>Axial Window Size (mm)</a:t>
            </a:r>
            <a:endParaRPr lang="en-CA" sz="2000" dirty="0">
              <a:solidFill>
                <a:schemeClr val="bg1"/>
              </a:solidFill>
              <a:latin typeface="Helvetica" pitchFamily="34" charset="0"/>
            </a:endParaRPr>
          </a:p>
        </p:txBody>
      </p:sp>
      <p:sp>
        <p:nvSpPr>
          <p:cNvPr id="93" name="TextBox 92"/>
          <p:cNvSpPr txBox="1"/>
          <p:nvPr/>
        </p:nvSpPr>
        <p:spPr>
          <a:xfrm>
            <a:off x="1209600"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4 mm</a:t>
            </a:r>
            <a:endParaRPr lang="en-CA" sz="2000" dirty="0">
              <a:solidFill>
                <a:schemeClr val="bg1"/>
              </a:solidFill>
              <a:latin typeface="Helvetica" pitchFamily="34" charset="0"/>
            </a:endParaRPr>
          </a:p>
        </p:txBody>
      </p:sp>
      <p:sp>
        <p:nvSpPr>
          <p:cNvPr id="94" name="TextBox 93"/>
          <p:cNvSpPr txBox="1"/>
          <p:nvPr/>
        </p:nvSpPr>
        <p:spPr>
          <a:xfrm>
            <a:off x="1209600"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5 mm</a:t>
            </a:r>
            <a:endParaRPr lang="en-CA" sz="2000" dirty="0">
              <a:solidFill>
                <a:schemeClr val="bg1"/>
              </a:solidFill>
              <a:latin typeface="Helvetica" pitchFamily="34" charset="0"/>
            </a:endParaRPr>
          </a:p>
        </p:txBody>
      </p:sp>
      <p:sp>
        <p:nvSpPr>
          <p:cNvPr id="95" name="TextBox 94"/>
          <p:cNvSpPr txBox="1"/>
          <p:nvPr/>
        </p:nvSpPr>
        <p:spPr>
          <a:xfrm>
            <a:off x="1209600"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6 mm</a:t>
            </a:r>
            <a:endParaRPr lang="en-CA" sz="2000" dirty="0">
              <a:solidFill>
                <a:schemeClr val="bg1"/>
              </a:solidFill>
              <a:latin typeface="Helvetica" pitchFamily="34" charset="0"/>
            </a:endParaRPr>
          </a:p>
        </p:txBody>
      </p:sp>
      <p:pic>
        <p:nvPicPr>
          <p:cNvPr id="101" name="Picture 100"/>
          <p:cNvPicPr>
            <a:picLocks noChangeAspect="1"/>
          </p:cNvPicPr>
          <p:nvPr/>
        </p:nvPicPr>
        <p:blipFill rotWithShape="1">
          <a:blip r:embed="rId12"/>
          <a:srcRect l="14276" t="8330" r="11879" b="11782"/>
          <a:stretch/>
        </p:blipFill>
        <p:spPr>
          <a:xfrm>
            <a:off x="1728000" y="3474000"/>
            <a:ext cx="2107371" cy="1576800"/>
          </a:xfrm>
          <a:prstGeom prst="rect">
            <a:avLst/>
          </a:prstGeom>
        </p:spPr>
      </p:pic>
      <p:sp>
        <p:nvSpPr>
          <p:cNvPr id="59" name="Content Placeholder 2"/>
          <p:cNvSpPr>
            <a:spLocks noGrp="1"/>
          </p:cNvSpPr>
          <p:nvPr>
            <p:ph idx="1"/>
          </p:nvPr>
        </p:nvSpPr>
        <p:spPr>
          <a:xfrm>
            <a:off x="443998" y="3398436"/>
            <a:ext cx="3587181" cy="2230657"/>
          </a:xfrm>
        </p:spPr>
        <p:txBody>
          <a:bodyPr>
            <a:normAutofit/>
          </a:bodyPr>
          <a:lstStyle/>
          <a:p>
            <a:pPr marL="0" indent="0">
              <a:buNone/>
            </a:pPr>
            <a:endParaRPr lang="en-CA" sz="2000" dirty="0" smtClean="0"/>
          </a:p>
          <a:p>
            <a:endParaRPr lang="en-CA" dirty="0"/>
          </a:p>
          <a:p>
            <a:endParaRPr lang="en-CA" sz="2000" dirty="0" smtClean="0"/>
          </a:p>
          <a:p>
            <a:endParaRPr lang="en-CA" dirty="0"/>
          </a:p>
          <a:p>
            <a:endParaRPr lang="en-CA" dirty="0"/>
          </a:p>
        </p:txBody>
      </p:sp>
      <p:pic>
        <p:nvPicPr>
          <p:cNvPr id="79" name="Picture 78"/>
          <p:cNvPicPr>
            <a:picLocks noChangeAspect="1"/>
          </p:cNvPicPr>
          <p:nvPr/>
        </p:nvPicPr>
        <p:blipFill rotWithShape="1">
          <a:blip r:embed="rId13"/>
          <a:srcRect l="14030" t="8328" r="10508" b="12089"/>
          <a:stretch/>
        </p:blipFill>
        <p:spPr>
          <a:xfrm>
            <a:off x="1728000" y="3474000"/>
            <a:ext cx="2094493" cy="1575758"/>
          </a:xfrm>
          <a:prstGeom prst="rect">
            <a:avLst/>
          </a:prstGeom>
        </p:spPr>
      </p:pic>
      <p:sp>
        <p:nvSpPr>
          <p:cNvPr id="40" name="TextBox 39"/>
          <p:cNvSpPr txBox="1"/>
          <p:nvPr/>
        </p:nvSpPr>
        <p:spPr>
          <a:xfrm>
            <a:off x="1209600"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7 mm</a:t>
            </a:r>
            <a:endParaRPr lang="en-CA" sz="2000" dirty="0">
              <a:solidFill>
                <a:schemeClr val="bg1"/>
              </a:solidFill>
              <a:latin typeface="Helvetica" pitchFamily="34" charset="0"/>
            </a:endParaRPr>
          </a:p>
        </p:txBody>
      </p:sp>
      <p:sp>
        <p:nvSpPr>
          <p:cNvPr id="96" name="TextBox 95"/>
          <p:cNvSpPr txBox="1"/>
          <p:nvPr/>
        </p:nvSpPr>
        <p:spPr>
          <a:xfrm>
            <a:off x="1209600" y="2444400"/>
            <a:ext cx="321851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2000" dirty="0" smtClean="0">
                <a:solidFill>
                  <a:schemeClr val="bg1"/>
                </a:solidFill>
                <a:latin typeface="Helvetica" pitchFamily="34" charset="0"/>
              </a:rPr>
              <a:t>Window Size = 8 mm</a:t>
            </a:r>
            <a:endParaRPr lang="en-CA" sz="2000" dirty="0">
              <a:solidFill>
                <a:schemeClr val="bg1"/>
              </a:solidFill>
              <a:latin typeface="Helvetica" pitchFamily="34" charset="0"/>
            </a:endParaRPr>
          </a:p>
        </p:txBody>
      </p:sp>
      <p:sp>
        <p:nvSpPr>
          <p:cNvPr id="41" name="TextBox 40"/>
          <p:cNvSpPr txBox="1"/>
          <p:nvPr/>
        </p:nvSpPr>
        <p:spPr>
          <a:xfrm>
            <a:off x="6415621" y="2277610"/>
            <a:ext cx="3612768" cy="400110"/>
          </a:xfrm>
          <a:prstGeom prst="rect">
            <a:avLst/>
          </a:prstGeom>
          <a:noFill/>
        </p:spPr>
        <p:txBody>
          <a:bodyPr wrap="square" rtlCol="0">
            <a:spAutoFit/>
          </a:bodyPr>
          <a:lstStyle/>
          <a:p>
            <a:pPr algn="ctr"/>
            <a:r>
              <a:rPr lang="en-CA" sz="2000" dirty="0" smtClean="0">
                <a:solidFill>
                  <a:schemeClr val="bg1"/>
                </a:solidFill>
                <a:latin typeface="Helvetica" pitchFamily="34" charset="0"/>
              </a:rPr>
              <a:t>Spectral based Method</a:t>
            </a:r>
            <a:endParaRPr lang="en-CA" sz="2000" dirty="0">
              <a:solidFill>
                <a:schemeClr val="bg1"/>
              </a:solidFill>
              <a:latin typeface="Helvetica" pitchFamily="34" charset="0"/>
            </a:endParaRPr>
          </a:p>
        </p:txBody>
      </p:sp>
      <p:cxnSp>
        <p:nvCxnSpPr>
          <p:cNvPr id="15" name="Straight Arrow Connector 14"/>
          <p:cNvCxnSpPr/>
          <p:nvPr/>
        </p:nvCxnSpPr>
        <p:spPr>
          <a:xfrm>
            <a:off x="838200" y="2833009"/>
            <a:ext cx="0" cy="2746898"/>
          </a:xfrm>
          <a:prstGeom prst="straightConnector1">
            <a:avLst/>
          </a:prstGeom>
          <a:ln w="31750" cmpd="sng">
            <a:solidFill>
              <a:srgbClr val="032F5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3998" y="3874334"/>
            <a:ext cx="649078" cy="369332"/>
          </a:xfrm>
          <a:prstGeom prst="rect">
            <a:avLst/>
          </a:prstGeom>
          <a:solidFill>
            <a:schemeClr val="bg1"/>
          </a:solidFill>
        </p:spPr>
        <p:txBody>
          <a:bodyPr wrap="square" rtlCol="0">
            <a:spAutoFit/>
          </a:bodyPr>
          <a:lstStyle/>
          <a:p>
            <a:r>
              <a:rPr lang="en-CA" dirty="0"/>
              <a:t>2</a:t>
            </a:r>
            <a:r>
              <a:rPr lang="en-CA" dirty="0" smtClean="0"/>
              <a:t> cm</a:t>
            </a:r>
            <a:endParaRPr lang="en-CA" dirty="0"/>
          </a:p>
        </p:txBody>
      </p:sp>
      <mc:AlternateContent xmlns:mc="http://schemas.openxmlformats.org/markup-compatibility/2006" xmlns:a14="http://schemas.microsoft.com/office/drawing/2010/main">
        <mc:Choice Requires="a14">
          <p:sp>
            <p:nvSpPr>
              <p:cNvPr id="45" name="TextBox 44"/>
              <p:cNvSpPr txBox="1"/>
              <p:nvPr/>
            </p:nvSpPr>
            <p:spPr>
              <a:xfrm>
                <a:off x="6160692" y="6240477"/>
                <a:ext cx="4122625" cy="586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i="1" smtClean="0">
                              <a:solidFill>
                                <a:srgbClr val="C00000"/>
                              </a:solidFill>
                              <a:latin typeface="Cambria Math" panose="02040503050406030204" pitchFamily="18" charset="0"/>
                            </a:rPr>
                          </m:ctrlPr>
                        </m:accPr>
                        <m:e>
                          <m:r>
                            <a:rPr lang="en-CA" sz="2400" i="1">
                              <a:solidFill>
                                <a:srgbClr val="C00000"/>
                              </a:solidFill>
                              <a:latin typeface="Cambria Math" panose="02040503050406030204" pitchFamily="18" charset="0"/>
                            </a:rPr>
                            <m:t>𝑥</m:t>
                          </m:r>
                        </m:e>
                      </m:acc>
                      <m:r>
                        <a:rPr lang="en-CA" sz="2400" i="1">
                          <a:solidFill>
                            <a:srgbClr val="032F58"/>
                          </a:solidFill>
                          <a:latin typeface="Cambria Math" panose="02040503050406030204" pitchFamily="18" charset="0"/>
                        </a:rPr>
                        <m:t>=</m:t>
                      </m:r>
                      <m:func>
                        <m:funcPr>
                          <m:ctrlPr>
                            <a:rPr lang="en-CA" sz="2400" i="1">
                              <a:solidFill>
                                <a:srgbClr val="032F58"/>
                              </a:solidFill>
                              <a:latin typeface="Cambria Math" panose="02040503050406030204" pitchFamily="18" charset="0"/>
                            </a:rPr>
                          </m:ctrlPr>
                        </m:funcPr>
                        <m:fName>
                          <m:r>
                            <m:rPr>
                              <m:sty m:val="p"/>
                            </m:rPr>
                            <a:rPr lang="en-CA" sz="2400">
                              <a:solidFill>
                                <a:srgbClr val="032F58"/>
                              </a:solidFill>
                              <a:latin typeface="Cambria Math" panose="02040503050406030204" pitchFamily="18" charset="0"/>
                            </a:rPr>
                            <m:t>arg</m:t>
                          </m:r>
                        </m:fName>
                        <m:e>
                          <m:func>
                            <m:funcPr>
                              <m:ctrlPr>
                                <a:rPr lang="en-CA" sz="2400" i="1">
                                  <a:solidFill>
                                    <a:srgbClr val="032F58"/>
                                  </a:solidFill>
                                  <a:latin typeface="Cambria Math" panose="02040503050406030204" pitchFamily="18" charset="0"/>
                                </a:rPr>
                              </m:ctrlPr>
                            </m:funcPr>
                            <m:fName>
                              <m:limLow>
                                <m:limLowPr>
                                  <m:ctrlPr>
                                    <a:rPr lang="en-CA" sz="2400" i="1">
                                      <a:solidFill>
                                        <a:srgbClr val="032F58"/>
                                      </a:solidFill>
                                      <a:latin typeface="Cambria Math" panose="02040503050406030204" pitchFamily="18" charset="0"/>
                                    </a:rPr>
                                  </m:ctrlPr>
                                </m:limLowPr>
                                <m:e>
                                  <m:r>
                                    <m:rPr>
                                      <m:sty m:val="p"/>
                                    </m:rPr>
                                    <a:rPr lang="en-CA" sz="2400">
                                      <a:solidFill>
                                        <a:srgbClr val="032F58"/>
                                      </a:solidFill>
                                      <a:latin typeface="Cambria Math" panose="02040503050406030204" pitchFamily="18" charset="0"/>
                                    </a:rPr>
                                    <m:t>min</m:t>
                                  </m:r>
                                </m:e>
                                <m:lim>
                                  <m:r>
                                    <a:rPr lang="en-CA" sz="2400" i="1">
                                      <a:solidFill>
                                        <a:srgbClr val="032F58"/>
                                      </a:solidFill>
                                      <a:latin typeface="Cambria Math" panose="02040503050406030204" pitchFamily="18" charset="0"/>
                                    </a:rPr>
                                    <m:t>𝑥</m:t>
                                  </m:r>
                                </m:lim>
                              </m:limLow>
                            </m:fName>
                            <m:e>
                              <m:sSubSup>
                                <m:sSubSupPr>
                                  <m:ctrlPr>
                                    <a:rPr lang="en-CA" sz="2400" i="1">
                                      <a:solidFill>
                                        <a:srgbClr val="032F58"/>
                                      </a:solidFill>
                                      <a:latin typeface="Cambria Math" panose="02040503050406030204" pitchFamily="18" charset="0"/>
                                    </a:rPr>
                                  </m:ctrlPr>
                                </m:sSubSupPr>
                                <m:e>
                                  <m:d>
                                    <m:dPr>
                                      <m:begChr m:val="‖"/>
                                      <m:endChr m:val="‖"/>
                                      <m:ctrlPr>
                                        <a:rPr lang="en-CA" sz="2400" i="1">
                                          <a:solidFill>
                                            <a:srgbClr val="032F58"/>
                                          </a:solidFill>
                                          <a:latin typeface="Cambria Math" panose="02040503050406030204" pitchFamily="18" charset="0"/>
                                        </a:rPr>
                                      </m:ctrlPr>
                                    </m:dPr>
                                    <m:e>
                                      <m:r>
                                        <a:rPr lang="en-CA" sz="2400" b="1" smtClean="0">
                                          <a:solidFill>
                                            <a:srgbClr val="032F58"/>
                                          </a:solidFill>
                                          <a:latin typeface="Cambria Math" panose="02040503050406030204" pitchFamily="18" charset="0"/>
                                        </a:rPr>
                                        <m:t>𝐲</m:t>
                                      </m:r>
                                      <m:r>
                                        <a:rPr lang="en-CA" sz="2400" i="1">
                                          <a:solidFill>
                                            <a:srgbClr val="032F58"/>
                                          </a:solidFill>
                                          <a:latin typeface="Cambria Math" panose="02040503050406030204" pitchFamily="18" charset="0"/>
                                        </a:rPr>
                                        <m:t>−</m:t>
                                      </m:r>
                                      <m:r>
                                        <a:rPr lang="en-CA" sz="2400" b="1">
                                          <a:solidFill>
                                            <a:srgbClr val="032F58"/>
                                          </a:solidFill>
                                          <a:latin typeface="Cambria Math" panose="02040503050406030204" pitchFamily="18" charset="0"/>
                                        </a:rPr>
                                        <m:t>𝐀</m:t>
                                      </m:r>
                                      <m:r>
                                        <a:rPr lang="en-CA" sz="2400" b="1" i="1">
                                          <a:solidFill>
                                            <a:srgbClr val="032F58"/>
                                          </a:solidFill>
                                          <a:latin typeface="Cambria Math" panose="02040503050406030204" pitchFamily="18" charset="0"/>
                                        </a:rPr>
                                        <m:t>𝒙</m:t>
                                      </m:r>
                                    </m:e>
                                  </m:d>
                                </m:e>
                                <m:sub>
                                  <m:r>
                                    <a:rPr lang="en-CA" sz="2400" i="1">
                                      <a:solidFill>
                                        <a:srgbClr val="032F58"/>
                                      </a:solidFill>
                                      <a:latin typeface="Cambria Math" panose="02040503050406030204" pitchFamily="18" charset="0"/>
                                    </a:rPr>
                                    <m:t>2</m:t>
                                  </m:r>
                                </m:sub>
                                <m:sup>
                                  <m:r>
                                    <a:rPr lang="en-CA" sz="2400" i="1">
                                      <a:solidFill>
                                        <a:srgbClr val="032F58"/>
                                      </a:solidFill>
                                      <a:latin typeface="Cambria Math" panose="02040503050406030204" pitchFamily="18" charset="0"/>
                                    </a:rPr>
                                    <m:t>2</m:t>
                                  </m:r>
                                </m:sup>
                              </m:sSubSup>
                            </m:e>
                          </m:func>
                        </m:e>
                      </m:func>
                    </m:oMath>
                  </m:oMathPara>
                </a14:m>
                <a:endParaRPr lang="en-CA" sz="2400" dirty="0">
                  <a:solidFill>
                    <a:srgbClr val="032F58"/>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160692" y="6240477"/>
                <a:ext cx="4122625" cy="586314"/>
              </a:xfrm>
              <a:prstGeom prst="rect">
                <a:avLst/>
              </a:prstGeom>
              <a:blipFill>
                <a:blip r:embed="rId14"/>
                <a:stretch>
                  <a:fillRect b="-1042"/>
                </a:stretch>
              </a:blipFill>
            </p:spPr>
            <p:txBody>
              <a:bodyPr/>
              <a:lstStyle/>
              <a:p>
                <a:r>
                  <a:rPr lang="en-CA">
                    <a:noFill/>
                  </a:rPr>
                  <a:t> </a:t>
                </a:r>
              </a:p>
            </p:txBody>
          </p:sp>
        </mc:Fallback>
      </mc:AlternateContent>
      <p:pic>
        <p:nvPicPr>
          <p:cNvPr id="46" name="Picture 45"/>
          <p:cNvPicPr>
            <a:picLocks noChangeAspect="1"/>
          </p:cNvPicPr>
          <p:nvPr/>
        </p:nvPicPr>
        <p:blipFill rotWithShape="1">
          <a:blip r:embed="rId8"/>
          <a:srcRect l="14003" t="9101" r="10099" b="11896"/>
          <a:stretch/>
        </p:blipFill>
        <p:spPr>
          <a:xfrm>
            <a:off x="1728000" y="3474000"/>
            <a:ext cx="2056459" cy="1564257"/>
          </a:xfrm>
          <a:prstGeom prst="rect">
            <a:avLst/>
          </a:prstGeom>
        </p:spPr>
      </p:pic>
      <p:pic>
        <p:nvPicPr>
          <p:cNvPr id="47" name="Picture 46"/>
          <p:cNvPicPr>
            <a:picLocks noChangeAspect="1"/>
          </p:cNvPicPr>
          <p:nvPr/>
        </p:nvPicPr>
        <p:blipFill rotWithShape="1">
          <a:blip r:embed="rId13"/>
          <a:srcRect l="14030" t="8328" r="10508" b="12089"/>
          <a:stretch/>
        </p:blipFill>
        <p:spPr>
          <a:xfrm>
            <a:off x="1728000" y="3474000"/>
            <a:ext cx="2094493" cy="1575758"/>
          </a:xfrm>
          <a:prstGeom prst="rect">
            <a:avLst/>
          </a:prstGeom>
        </p:spPr>
      </p:pic>
      <p:pic>
        <p:nvPicPr>
          <p:cNvPr id="48" name="Picture 47"/>
          <p:cNvPicPr>
            <a:picLocks noChangeAspect="1"/>
          </p:cNvPicPr>
          <p:nvPr/>
        </p:nvPicPr>
        <p:blipFill rotWithShape="1">
          <a:blip r:embed="rId12"/>
          <a:srcRect l="14276" t="8330" r="11879" b="11782"/>
          <a:stretch/>
        </p:blipFill>
        <p:spPr>
          <a:xfrm>
            <a:off x="1728000" y="3474000"/>
            <a:ext cx="2107371" cy="1576800"/>
          </a:xfrm>
          <a:prstGeom prst="rect">
            <a:avLst/>
          </a:prstGeom>
        </p:spPr>
      </p:pic>
      <p:pic>
        <p:nvPicPr>
          <p:cNvPr id="49" name="Picture 48"/>
          <p:cNvPicPr>
            <a:picLocks noChangeAspect="1"/>
          </p:cNvPicPr>
          <p:nvPr/>
        </p:nvPicPr>
        <p:blipFill rotWithShape="1">
          <a:blip r:embed="rId8"/>
          <a:srcRect l="14003" t="9101" r="10099" b="11896"/>
          <a:stretch/>
        </p:blipFill>
        <p:spPr>
          <a:xfrm>
            <a:off x="1728000" y="3474000"/>
            <a:ext cx="2056459" cy="1564257"/>
          </a:xfrm>
          <a:prstGeom prst="rect">
            <a:avLst/>
          </a:prstGeom>
        </p:spPr>
      </p:pic>
      <p:pic>
        <p:nvPicPr>
          <p:cNvPr id="50" name="Picture 49"/>
          <p:cNvPicPr>
            <a:picLocks noChangeAspect="1"/>
          </p:cNvPicPr>
          <p:nvPr/>
        </p:nvPicPr>
        <p:blipFill rotWithShape="1">
          <a:blip r:embed="rId13"/>
          <a:srcRect l="14030" t="8328" r="10508" b="12089"/>
          <a:stretch/>
        </p:blipFill>
        <p:spPr>
          <a:xfrm>
            <a:off x="1728000" y="3474000"/>
            <a:ext cx="2094493" cy="1575758"/>
          </a:xfrm>
          <a:prstGeom prst="rect">
            <a:avLst/>
          </a:prstGeom>
        </p:spPr>
      </p:pic>
      <p:sp>
        <p:nvSpPr>
          <p:cNvPr id="55" name="Rectangle 54"/>
          <p:cNvSpPr/>
          <p:nvPr/>
        </p:nvSpPr>
        <p:spPr>
          <a:xfrm>
            <a:off x="241510" y="2013123"/>
            <a:ext cx="5174836" cy="431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6" name="Group 55"/>
          <p:cNvGrpSpPr/>
          <p:nvPr/>
        </p:nvGrpSpPr>
        <p:grpSpPr>
          <a:xfrm>
            <a:off x="1102900" y="3224659"/>
            <a:ext cx="3735030" cy="1597720"/>
            <a:chOff x="832292" y="2926690"/>
            <a:chExt cx="3735030" cy="1597720"/>
          </a:xfrm>
        </p:grpSpPr>
        <p:sp>
          <p:nvSpPr>
            <p:cNvPr id="57" name="Isosceles Triangle 56"/>
            <p:cNvSpPr/>
            <p:nvPr/>
          </p:nvSpPr>
          <p:spPr>
            <a:xfrm>
              <a:off x="2314932" y="3824507"/>
              <a:ext cx="710408" cy="699903"/>
            </a:xfrm>
            <a:prstGeom prst="triangle">
              <a:avLst/>
            </a:prstGeom>
            <a:solidFill>
              <a:srgbClr val="002060"/>
            </a:solidFill>
            <a:ln>
              <a:noFill/>
            </a:ln>
            <a:effectLst>
              <a:glow rad="63500">
                <a:schemeClr val="accent3">
                  <a:satMod val="175000"/>
                  <a:alpha val="40000"/>
                </a:schemeClr>
              </a:glow>
              <a:reflection blurRad="6350" stA="52000" endA="300" endPos="35000" dir="5400000" sy="-100000" algn="bl" rotWithShape="0"/>
              <a:softEdge rad="317500"/>
            </a:effectLst>
            <a:scene3d>
              <a:camera prst="perspectiveRigh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58" name="Rectangle 57"/>
            <p:cNvSpPr/>
            <p:nvPr/>
          </p:nvSpPr>
          <p:spPr>
            <a:xfrm rot="20846329">
              <a:off x="1443591" y="3736013"/>
              <a:ext cx="2411840" cy="107418"/>
            </a:xfrm>
            <a:prstGeom prst="rect">
              <a:avLst/>
            </a:prstGeom>
            <a:solidFill>
              <a:srgbClr val="002060"/>
            </a:solidFill>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62" name="Rounded Rectangle 61"/>
            <p:cNvSpPr/>
            <p:nvPr/>
          </p:nvSpPr>
          <p:spPr>
            <a:xfrm>
              <a:off x="832292" y="3397538"/>
              <a:ext cx="1401694" cy="3753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solidFill>
                    <a:srgbClr val="002060"/>
                  </a:solidFill>
                </a:rPr>
                <a:t>Resolution</a:t>
              </a:r>
              <a:endParaRPr lang="en-CA" dirty="0">
                <a:solidFill>
                  <a:srgbClr val="002060"/>
                </a:solidFill>
              </a:endParaRPr>
            </a:p>
          </p:txBody>
        </p:sp>
        <p:sp>
          <p:nvSpPr>
            <p:cNvPr id="65" name="Rounded Rectangle 64"/>
            <p:cNvSpPr/>
            <p:nvPr/>
          </p:nvSpPr>
          <p:spPr>
            <a:xfrm>
              <a:off x="3109174" y="2926690"/>
              <a:ext cx="1458148" cy="4950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solidFill>
                    <a:srgbClr val="002060"/>
                  </a:solidFill>
                </a:rPr>
                <a:t>Accuracy &amp; Precision</a:t>
              </a:r>
              <a:endParaRPr lang="en-CA" dirty="0">
                <a:solidFill>
                  <a:srgbClr val="002060"/>
                </a:solidFill>
              </a:endParaRPr>
            </a:p>
          </p:txBody>
        </p:sp>
      </p:grpSp>
    </p:spTree>
    <p:extLst>
      <p:ext uri="{BB962C8B-B14F-4D97-AF65-F5344CB8AC3E}">
        <p14:creationId xmlns:p14="http://schemas.microsoft.com/office/powerpoint/2010/main" val="1039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75"/>
            </p:par>
          </p:childTnLst>
        </p:cTn>
      </p:par>
    </p:tnLst>
    <p:bldLst>
      <p:bldP spid="3" grpId="0" animBg="1"/>
      <p:bldP spid="53" grpId="0" animBg="1"/>
      <p:bldP spid="80" grpId="0" animBg="1"/>
      <p:bldP spid="81" grpId="0" animBg="1"/>
      <p:bldP spid="82" grpId="0" animBg="1"/>
      <p:bldP spid="83" grpId="0" animBg="1"/>
      <p:bldP spid="86" grpId="0" animBg="1"/>
      <p:bldP spid="87" grpId="0" animBg="1"/>
      <p:bldP spid="89" grpId="0" animBg="1"/>
      <p:bldP spid="92" grpId="0" animBg="1"/>
      <p:bldP spid="93" grpId="0" animBg="1"/>
      <p:bldP spid="94" grpId="0" animBg="1"/>
      <p:bldP spid="95" grpId="0" animBg="1"/>
      <p:bldP spid="40" grpId="0" animBg="1"/>
      <p:bldP spid="96"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not choose the largest window?</a:t>
            </a:r>
            <a:endParaRPr lang="en-CA" dirty="0"/>
          </a:p>
        </p:txBody>
      </p:sp>
      <p:sp>
        <p:nvSpPr>
          <p:cNvPr id="3" name="Content Placeholder 2"/>
          <p:cNvSpPr>
            <a:spLocks noGrp="1"/>
          </p:cNvSpPr>
          <p:nvPr>
            <p:ph idx="1"/>
          </p:nvPr>
        </p:nvSpPr>
        <p:spPr>
          <a:xfrm>
            <a:off x="838200" y="2161033"/>
            <a:ext cx="4675134" cy="4015930"/>
          </a:xfrm>
        </p:spPr>
        <p:txBody>
          <a:bodyPr/>
          <a:lstStyle/>
          <a:p>
            <a:pPr marL="0" indent="0">
              <a:buNone/>
            </a:pPr>
            <a:r>
              <a:rPr lang="en-CA" dirty="0" smtClean="0"/>
              <a:t>Poor resolution will limit the clinical uptake for</a:t>
            </a:r>
          </a:p>
          <a:p>
            <a:pPr marL="0" indent="0">
              <a:buNone/>
            </a:pPr>
            <a:endParaRPr lang="en-CA" dirty="0" smtClean="0"/>
          </a:p>
          <a:p>
            <a:r>
              <a:rPr lang="en-CA" dirty="0" smtClean="0"/>
              <a:t>Heterogeneous tissue (e.g. placenta);</a:t>
            </a:r>
          </a:p>
          <a:p>
            <a:endParaRPr lang="en-CA" dirty="0"/>
          </a:p>
          <a:p>
            <a:endParaRPr lang="en-CA" dirty="0" smtClean="0"/>
          </a:p>
          <a:p>
            <a:r>
              <a:rPr lang="en-CA" dirty="0" smtClean="0"/>
              <a:t>Thin tissue (e.g. dermis with 1-2 mm thickness)</a:t>
            </a:r>
          </a:p>
          <a:p>
            <a:endParaRPr lang="en-CA"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7</a:t>
            </a:fld>
            <a:endParaRPr lang="en-CA" dirty="0" smtClean="0"/>
          </a:p>
        </p:txBody>
      </p:sp>
      <p:sp>
        <p:nvSpPr>
          <p:cNvPr id="11" name="Content Placeholder 2"/>
          <p:cNvSpPr txBox="1">
            <a:spLocks/>
          </p:cNvSpPr>
          <p:nvPr/>
        </p:nvSpPr>
        <p:spPr>
          <a:xfrm>
            <a:off x="7037302" y="2161033"/>
            <a:ext cx="3783097" cy="3724973"/>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C:\k-WAVE\k-Wave\miccai\IUS\IUS Oral</a:t>
            </a:r>
          </a:p>
        </p:txBody>
      </p:sp>
      <p:pic>
        <p:nvPicPr>
          <p:cNvPr id="12" name="Picture 11"/>
          <p:cNvPicPr>
            <a:picLocks noChangeAspect="1"/>
          </p:cNvPicPr>
          <p:nvPr/>
        </p:nvPicPr>
        <p:blipFill rotWithShape="1">
          <a:blip r:embed="rId2"/>
          <a:srcRect l="13354" t="18810" r="9687" b="21639"/>
          <a:stretch/>
        </p:blipFill>
        <p:spPr>
          <a:xfrm>
            <a:off x="7805691" y="2289545"/>
            <a:ext cx="2246318" cy="1301441"/>
          </a:xfrm>
          <a:prstGeom prst="rect">
            <a:avLst/>
          </a:prstGeom>
        </p:spPr>
      </p:pic>
      <p:pic>
        <p:nvPicPr>
          <p:cNvPr id="1026" name="Picture 2" descr="https://www.researchgate.net/profile/Ximena_Wortsman/publication/230815200/figure/fig2/AS:646074888900610@1531047665279/Normal-skin-gray-scale-ultrasound-A-Normal-nonglabrous-skin-transverse-view_W640.jpg"/>
          <p:cNvPicPr>
            <a:picLocks noChangeAspect="1" noChangeArrowheads="1"/>
          </p:cNvPicPr>
          <p:nvPr/>
        </p:nvPicPr>
        <p:blipFill rotWithShape="1">
          <a:blip r:embed="rId3">
            <a:extLst>
              <a:ext uri="{28A0092B-C50C-407E-A947-70E740481C1C}">
                <a14:useLocalDpi xmlns:a14="http://schemas.microsoft.com/office/drawing/2010/main" val="0"/>
              </a:ext>
            </a:extLst>
          </a:blip>
          <a:srcRect t="8942" r="60916" b="28988"/>
          <a:stretch/>
        </p:blipFill>
        <p:spPr bwMode="auto">
          <a:xfrm>
            <a:off x="7928068" y="4061330"/>
            <a:ext cx="2382580" cy="169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a:srcRect l="18699" t="7905" r="12619" b="40165"/>
          <a:stretch/>
        </p:blipFill>
        <p:spPr>
          <a:xfrm>
            <a:off x="6229324" y="3667647"/>
            <a:ext cx="573128" cy="2650474"/>
          </a:xfrm>
          <a:prstGeom prst="rect">
            <a:avLst/>
          </a:prstGeom>
        </p:spPr>
      </p:pic>
      <p:pic>
        <p:nvPicPr>
          <p:cNvPr id="41" name="Picture 40"/>
          <p:cNvPicPr>
            <a:picLocks noChangeAspect="1"/>
          </p:cNvPicPr>
          <p:nvPr/>
        </p:nvPicPr>
        <p:blipFill rotWithShape="1">
          <a:blip r:embed="rId3"/>
          <a:srcRect l="51831" t="62721" r="35055" b="29304"/>
          <a:stretch/>
        </p:blipFill>
        <p:spPr>
          <a:xfrm>
            <a:off x="4041296" y="3974183"/>
            <a:ext cx="1461200" cy="1441636"/>
          </a:xfrm>
          <a:prstGeom prst="rect">
            <a:avLst/>
          </a:prstGeom>
        </p:spPr>
      </p:pic>
      <p:pic>
        <p:nvPicPr>
          <p:cNvPr id="3" name="Picture 2"/>
          <p:cNvPicPr>
            <a:picLocks noChangeAspect="1"/>
          </p:cNvPicPr>
          <p:nvPr/>
        </p:nvPicPr>
        <p:blipFill rotWithShape="1">
          <a:blip r:embed="rId3"/>
          <a:srcRect l="15890" t="13377" r="11312" b="13817"/>
          <a:stretch/>
        </p:blipFill>
        <p:spPr>
          <a:xfrm>
            <a:off x="868863" y="2869701"/>
            <a:ext cx="2681028" cy="2012007"/>
          </a:xfrm>
          <a:prstGeom prst="rect">
            <a:avLst/>
          </a:prstGeom>
        </p:spPr>
      </p:pic>
      <p:sp>
        <p:nvSpPr>
          <p:cNvPr id="2" name="Title 1"/>
          <p:cNvSpPr>
            <a:spLocks noGrp="1"/>
          </p:cNvSpPr>
          <p:nvPr>
            <p:ph type="title"/>
          </p:nvPr>
        </p:nvSpPr>
        <p:spPr>
          <a:xfrm>
            <a:off x="236751" y="1099971"/>
            <a:ext cx="10515600" cy="615238"/>
          </a:xfrm>
        </p:spPr>
        <p:txBody>
          <a:bodyPr>
            <a:normAutofit fontScale="90000"/>
          </a:bodyPr>
          <a:lstStyle/>
          <a:p>
            <a:r>
              <a:rPr lang="en-CA" dirty="0" smtClean="0"/>
              <a:t>Proposed Solution: </a:t>
            </a:r>
            <a:r>
              <a:rPr lang="en-CA" dirty="0" err="1" smtClean="0"/>
              <a:t>PredictUS</a:t>
            </a:r>
            <a:endParaRPr lang="en-CA" dirty="0"/>
          </a:p>
        </p:txBody>
      </p:sp>
      <p:sp>
        <p:nvSpPr>
          <p:cNvPr id="10" name="Rectangle 9"/>
          <p:cNvSpPr/>
          <p:nvPr/>
        </p:nvSpPr>
        <p:spPr>
          <a:xfrm>
            <a:off x="2209377" y="4296871"/>
            <a:ext cx="334200" cy="27475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624568" y="4924831"/>
            <a:ext cx="3013360" cy="584775"/>
          </a:xfrm>
          <a:prstGeom prst="rect">
            <a:avLst/>
          </a:prstGeom>
          <a:no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1600" dirty="0" smtClean="0">
                <a:solidFill>
                  <a:srgbClr val="032F58"/>
                </a:solidFill>
                <a:latin typeface="Helvetica" pitchFamily="34" charset="0"/>
              </a:rPr>
              <a:t>Axial Window Size =2  mm </a:t>
            </a:r>
          </a:p>
          <a:p>
            <a:pPr algn="ctr"/>
            <a:r>
              <a:rPr lang="en-CA" sz="1600" dirty="0" smtClean="0">
                <a:solidFill>
                  <a:srgbClr val="032F58"/>
                </a:solidFill>
                <a:latin typeface="Helvetica" pitchFamily="34" charset="0"/>
              </a:rPr>
              <a:t>(100 RF samples) </a:t>
            </a:r>
            <a:endParaRPr lang="en-CA" sz="1600" dirty="0">
              <a:solidFill>
                <a:srgbClr val="032F58"/>
              </a:solidFill>
              <a:latin typeface="Helvetica" pitchFamily="34" charset="0"/>
            </a:endParaRPr>
          </a:p>
        </p:txBody>
      </p:sp>
      <p:sp>
        <p:nvSpPr>
          <p:cNvPr id="64" name="TextBox 63"/>
          <p:cNvSpPr txBox="1"/>
          <p:nvPr/>
        </p:nvSpPr>
        <p:spPr>
          <a:xfrm>
            <a:off x="6874076" y="4172638"/>
            <a:ext cx="1514692"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1400" dirty="0" smtClean="0">
                <a:solidFill>
                  <a:schemeClr val="bg1"/>
                </a:solidFill>
                <a:latin typeface="Helvetica" pitchFamily="34" charset="0"/>
              </a:rPr>
              <a:t>100 RF samples (original) </a:t>
            </a:r>
            <a:endParaRPr lang="en-CA" sz="1400" dirty="0">
              <a:solidFill>
                <a:schemeClr val="bg1"/>
              </a:solidFill>
              <a:latin typeface="Helvetica" pitchFamily="34" charset="0"/>
            </a:endParaRPr>
          </a:p>
        </p:txBody>
      </p:sp>
      <p:sp>
        <p:nvSpPr>
          <p:cNvPr id="65" name="TextBox 64"/>
          <p:cNvSpPr txBox="1"/>
          <p:nvPr/>
        </p:nvSpPr>
        <p:spPr>
          <a:xfrm>
            <a:off x="6874076" y="5633394"/>
            <a:ext cx="1514692"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CA" sz="1400" dirty="0" smtClean="0">
                <a:solidFill>
                  <a:schemeClr val="bg1"/>
                </a:solidFill>
                <a:latin typeface="Helvetica" pitchFamily="34" charset="0"/>
              </a:rPr>
              <a:t>50 RF samples (predicted) </a:t>
            </a:r>
            <a:endParaRPr lang="en-CA" sz="1400" dirty="0">
              <a:solidFill>
                <a:schemeClr val="bg1"/>
              </a:solidFill>
              <a:latin typeface="Helvetica" pitchFamily="34" charset="0"/>
            </a:endParaRPr>
          </a:p>
        </p:txBody>
      </p:sp>
      <p:pic>
        <p:nvPicPr>
          <p:cNvPr id="21" name="Picture 20"/>
          <p:cNvPicPr>
            <a:picLocks noChangeAspect="1"/>
          </p:cNvPicPr>
          <p:nvPr/>
        </p:nvPicPr>
        <p:blipFill rotWithShape="1">
          <a:blip r:embed="rId3"/>
          <a:srcRect l="15890" t="13377" r="11312" b="13817"/>
          <a:stretch/>
        </p:blipFill>
        <p:spPr>
          <a:xfrm>
            <a:off x="896290" y="2862098"/>
            <a:ext cx="2681028" cy="2012007"/>
          </a:xfrm>
          <a:prstGeom prst="rect">
            <a:avLst/>
          </a:prstGeom>
        </p:spPr>
      </p:pic>
      <p:sp>
        <p:nvSpPr>
          <p:cNvPr id="22" name="Rectangle 21"/>
          <p:cNvSpPr/>
          <p:nvPr/>
        </p:nvSpPr>
        <p:spPr>
          <a:xfrm>
            <a:off x="2236804" y="4289268"/>
            <a:ext cx="334200" cy="27475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22"/>
          <p:cNvPicPr>
            <a:picLocks noChangeAspect="1"/>
          </p:cNvPicPr>
          <p:nvPr/>
        </p:nvPicPr>
        <p:blipFill rotWithShape="1">
          <a:blip r:embed="rId3"/>
          <a:srcRect l="51831" t="62722" r="35055" b="31535"/>
          <a:stretch/>
        </p:blipFill>
        <p:spPr>
          <a:xfrm>
            <a:off x="4045425" y="3974557"/>
            <a:ext cx="1461200" cy="1038162"/>
          </a:xfrm>
          <a:prstGeom prst="rect">
            <a:avLst/>
          </a:prstGeom>
        </p:spPr>
      </p:pic>
      <p:cxnSp>
        <p:nvCxnSpPr>
          <p:cNvPr id="32" name="Straight Connector 31"/>
          <p:cNvCxnSpPr/>
          <p:nvPr/>
        </p:nvCxnSpPr>
        <p:spPr>
          <a:xfrm flipV="1">
            <a:off x="2571004" y="3974557"/>
            <a:ext cx="1473680" cy="307108"/>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33" name="Straight Connector 32"/>
          <p:cNvCxnSpPr/>
          <p:nvPr/>
        </p:nvCxnSpPr>
        <p:spPr>
          <a:xfrm>
            <a:off x="2571004" y="4571626"/>
            <a:ext cx="1473680" cy="463346"/>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42" name="Straight Connector 41"/>
          <p:cNvCxnSpPr/>
          <p:nvPr/>
        </p:nvCxnSpPr>
        <p:spPr>
          <a:xfrm flipV="1">
            <a:off x="5496327" y="3667646"/>
            <a:ext cx="732996" cy="324058"/>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43" name="Straight Connector 42"/>
          <p:cNvCxnSpPr/>
          <p:nvPr/>
        </p:nvCxnSpPr>
        <p:spPr>
          <a:xfrm>
            <a:off x="5494551" y="4992884"/>
            <a:ext cx="737300" cy="486605"/>
          </a:xfrm>
          <a:prstGeom prst="line">
            <a:avLst/>
          </a:prstGeom>
          <a:ln w="19050"/>
        </p:spPr>
        <p:style>
          <a:lnRef idx="2">
            <a:schemeClr val="accent4"/>
          </a:lnRef>
          <a:fillRef idx="0">
            <a:schemeClr val="accent4"/>
          </a:fillRef>
          <a:effectRef idx="1">
            <a:schemeClr val="accent4"/>
          </a:effectRef>
          <a:fontRef idx="minor">
            <a:schemeClr val="tx1"/>
          </a:fontRef>
        </p:style>
      </p:cxnSp>
      <p:pic>
        <p:nvPicPr>
          <p:cNvPr id="34" name="Picture 33"/>
          <p:cNvPicPr>
            <a:picLocks noChangeAspect="1"/>
          </p:cNvPicPr>
          <p:nvPr/>
        </p:nvPicPr>
        <p:blipFill rotWithShape="1">
          <a:blip r:embed="rId2"/>
          <a:srcRect l="18699" t="7905" r="12619" b="56745"/>
          <a:stretch/>
        </p:blipFill>
        <p:spPr>
          <a:xfrm>
            <a:off x="6227723" y="3667647"/>
            <a:ext cx="573128" cy="1804239"/>
          </a:xfrm>
          <a:prstGeom prst="rect">
            <a:avLst/>
          </a:prstGeom>
        </p:spPr>
      </p:pic>
      <p:sp>
        <p:nvSpPr>
          <p:cNvPr id="35" name="Rectangle 34"/>
          <p:cNvSpPr/>
          <p:nvPr/>
        </p:nvSpPr>
        <p:spPr>
          <a:xfrm>
            <a:off x="4041296" y="4924832"/>
            <a:ext cx="1461200" cy="490988"/>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CA"/>
          </a:p>
        </p:txBody>
      </p:sp>
      <p:sp>
        <p:nvSpPr>
          <p:cNvPr id="52" name="Rectangle 51"/>
          <p:cNvSpPr/>
          <p:nvPr/>
        </p:nvSpPr>
        <p:spPr>
          <a:xfrm>
            <a:off x="6227722" y="5471887"/>
            <a:ext cx="573130" cy="846234"/>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CA"/>
          </a:p>
        </p:txBody>
      </p:sp>
      <p:pic>
        <p:nvPicPr>
          <p:cNvPr id="53" name="Picture 2" descr="block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47" t="6218" r="11426" b="17855"/>
          <a:stretch/>
        </p:blipFill>
        <p:spPr bwMode="auto">
          <a:xfrm>
            <a:off x="7633716" y="1083270"/>
            <a:ext cx="4071258" cy="203562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7633716" y="1004019"/>
            <a:ext cx="4071258" cy="219269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CA"/>
          </a:p>
        </p:txBody>
      </p:sp>
    </p:spTree>
    <p:extLst>
      <p:ext uri="{BB962C8B-B14F-4D97-AF65-F5344CB8AC3E}">
        <p14:creationId xmlns:p14="http://schemas.microsoft.com/office/powerpoint/2010/main" val="374725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22" grpId="0" animBg="1"/>
      <p:bldP spid="35" grpId="0" animBg="1"/>
      <p:bldP spid="52"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fig_mlmri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3919" t="13412" r="37259" b="14587"/>
          <a:stretch/>
        </p:blipFill>
        <p:spPr>
          <a:xfrm>
            <a:off x="2921101" y="6029332"/>
            <a:ext cx="1451724" cy="708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Autofit/>
          </a:bodyPr>
          <a:lstStyle/>
          <a:p>
            <a:r>
              <a:rPr lang="en-CA" sz="2400" dirty="0" err="1" smtClean="0"/>
              <a:t>WaveNet</a:t>
            </a:r>
            <a:r>
              <a:rPr lang="en-CA" sz="2400" dirty="0" smtClean="0"/>
              <a:t> Model based Sequence-to-Sequence Convolution Neural Network</a:t>
            </a:r>
            <a:endParaRPr lang="en-CA" sz="2400" dirty="0"/>
          </a:p>
        </p:txBody>
      </p:sp>
      <p:sp>
        <p:nvSpPr>
          <p:cNvPr id="4" name="Slide Number Placeholder 3"/>
          <p:cNvSpPr>
            <a:spLocks noGrp="1"/>
          </p:cNvSpPr>
          <p:nvPr>
            <p:ph type="sldNum" sz="quarter" idx="12"/>
          </p:nvPr>
        </p:nvSpPr>
        <p:spPr/>
        <p:txBody>
          <a:bodyPr/>
          <a:lstStyle/>
          <a:p>
            <a:fld id="{425B88E2-4C19-4B05-B3EC-BB37CC02EB8C}" type="slidenum">
              <a:rPr lang="en-CA" smtClean="0"/>
              <a:pPr/>
              <a:t>9</a:t>
            </a:fld>
            <a:endParaRPr lang="en-CA" dirty="0" smtClean="0"/>
          </a:p>
        </p:txBody>
      </p:sp>
      <p:pic>
        <p:nvPicPr>
          <p:cNvPr id="5" name="Picture 2" descr="blocks"/>
          <p:cNvPicPr>
            <a:picLocks noChangeAspect="1" noChangeArrowheads="1"/>
          </p:cNvPicPr>
          <p:nvPr/>
        </p:nvPicPr>
        <p:blipFill rotWithShape="1">
          <a:blip r:embed="rId5">
            <a:extLst>
              <a:ext uri="{28A0092B-C50C-407E-A947-70E740481C1C}">
                <a14:useLocalDpi xmlns:a14="http://schemas.microsoft.com/office/drawing/2010/main" val="0"/>
              </a:ext>
            </a:extLst>
          </a:blip>
          <a:srcRect l="5447" t="6218" r="11426" b="17855"/>
          <a:stretch/>
        </p:blipFill>
        <p:spPr bwMode="auto">
          <a:xfrm>
            <a:off x="2474363" y="1818290"/>
            <a:ext cx="8200103" cy="41000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836505" y="2798846"/>
            <a:ext cx="904701" cy="359214"/>
          </a:xfrm>
          <a:prstGeom prst="rect">
            <a:avLst/>
          </a:prstGeom>
          <a:solidFill>
            <a:srgbClr val="E0F8CE"/>
          </a:solidFill>
          <a:ln>
            <a:solidFill>
              <a:srgbClr val="4E5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dirty="0">
                <a:solidFill>
                  <a:prstClr val="black"/>
                </a:solidFill>
                <a:latin typeface="Helvetica" panose="020B0604020202020204" pitchFamily="34" charset="0"/>
                <a:cs typeface="Helvetica" panose="020B0604020202020204" pitchFamily="34" charset="0"/>
              </a:rPr>
              <a:t>Linear</a:t>
            </a:r>
          </a:p>
        </p:txBody>
      </p:sp>
      <p:pic>
        <p:nvPicPr>
          <p:cNvPr id="15" name="fig_mlmri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64554" t="13412" r="13974" b="14587"/>
          <a:stretch/>
        </p:blipFill>
        <p:spPr>
          <a:xfrm>
            <a:off x="9935577" y="3162672"/>
            <a:ext cx="638871" cy="707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0" name="Curved Connector 19"/>
          <p:cNvCxnSpPr>
            <a:stCxn id="15" idx="3"/>
          </p:cNvCxnSpPr>
          <p:nvPr/>
        </p:nvCxnSpPr>
        <p:spPr>
          <a:xfrm flipH="1">
            <a:off x="4427145" y="3516601"/>
            <a:ext cx="6147303" cy="2867108"/>
          </a:xfrm>
          <a:prstGeom prst="curvedConnector3">
            <a:avLst>
              <a:gd name="adj1" fmla="val -7990"/>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568749" y="1569954"/>
            <a:ext cx="492443" cy="2714023"/>
          </a:xfrm>
          <a:prstGeom prst="rect">
            <a:avLst/>
          </a:prstGeom>
          <a:solidFill>
            <a:schemeClr val="bg1"/>
          </a:solidFill>
        </p:spPr>
        <p:txBody>
          <a:bodyPr vert="vert270" wrap="square" rtlCol="0">
            <a:spAutoFit/>
          </a:bodyPr>
          <a:lstStyle/>
          <a:p>
            <a:r>
              <a:rPr lang="en-CA" sz="2000" dirty="0" smtClean="0">
                <a:solidFill>
                  <a:srgbClr val="032F58"/>
                </a:solidFill>
              </a:rPr>
              <a:t>Training Stage</a:t>
            </a:r>
            <a:endParaRPr lang="en-CA" sz="2000" dirty="0">
              <a:solidFill>
                <a:srgbClr val="032F58"/>
              </a:solidFill>
            </a:endParaRPr>
          </a:p>
        </p:txBody>
      </p:sp>
      <p:sp>
        <p:nvSpPr>
          <p:cNvPr id="12" name="TextBox 11"/>
          <p:cNvSpPr txBox="1"/>
          <p:nvPr/>
        </p:nvSpPr>
        <p:spPr>
          <a:xfrm>
            <a:off x="9328402" y="3939677"/>
            <a:ext cx="1645856" cy="646331"/>
          </a:xfrm>
          <a:prstGeom prst="rect">
            <a:avLst/>
          </a:prstGeom>
          <a:noFill/>
        </p:spPr>
        <p:txBody>
          <a:bodyPr wrap="square" rtlCol="0">
            <a:spAutoFit/>
          </a:bodyPr>
          <a:lstStyle/>
          <a:p>
            <a:pPr algn="ctr"/>
            <a:r>
              <a:rPr lang="en-CA" dirty="0" smtClean="0">
                <a:solidFill>
                  <a:srgbClr val="032F58"/>
                </a:solidFill>
                <a:latin typeface="Helvetica" panose="020B0604020202020204" pitchFamily="34" charset="0"/>
                <a:cs typeface="Helvetica" panose="020B0604020202020204" pitchFamily="34" charset="0"/>
              </a:rPr>
              <a:t>1-step ahead prediction</a:t>
            </a:r>
            <a:endParaRPr lang="en-CA" dirty="0">
              <a:solidFill>
                <a:srgbClr val="032F58"/>
              </a:solidFill>
              <a:latin typeface="Helvetica" panose="020B0604020202020204" pitchFamily="34" charset="0"/>
              <a:cs typeface="Helvetica" panose="020B0604020202020204" pitchFamily="34" charset="0"/>
            </a:endParaRPr>
          </a:p>
        </p:txBody>
      </p:sp>
      <p:sp>
        <p:nvSpPr>
          <p:cNvPr id="18" name="TextBox 17"/>
          <p:cNvSpPr txBox="1"/>
          <p:nvPr/>
        </p:nvSpPr>
        <p:spPr>
          <a:xfrm>
            <a:off x="1547540" y="1569953"/>
            <a:ext cx="492443" cy="2714023"/>
          </a:xfrm>
          <a:prstGeom prst="rect">
            <a:avLst/>
          </a:prstGeom>
          <a:solidFill>
            <a:schemeClr val="bg1"/>
          </a:solidFill>
        </p:spPr>
        <p:txBody>
          <a:bodyPr vert="vert270" wrap="square" rtlCol="0">
            <a:spAutoFit/>
          </a:bodyPr>
          <a:lstStyle/>
          <a:p>
            <a:r>
              <a:rPr lang="en-CA" sz="2000" dirty="0" smtClean="0">
                <a:solidFill>
                  <a:srgbClr val="032F58"/>
                </a:solidFill>
              </a:rPr>
              <a:t>Testing Stage</a:t>
            </a:r>
            <a:endParaRPr lang="en-CA" sz="2000" dirty="0">
              <a:solidFill>
                <a:srgbClr val="032F58"/>
              </a:solidFill>
            </a:endParaRPr>
          </a:p>
        </p:txBody>
      </p:sp>
      <p:sp>
        <p:nvSpPr>
          <p:cNvPr id="21" name="TextBox 20"/>
          <p:cNvSpPr txBox="1"/>
          <p:nvPr/>
        </p:nvSpPr>
        <p:spPr>
          <a:xfrm>
            <a:off x="9191059" y="3898412"/>
            <a:ext cx="1630330" cy="681598"/>
          </a:xfrm>
          <a:prstGeom prst="rect">
            <a:avLst/>
          </a:prstGeom>
          <a:solidFill>
            <a:schemeClr val="bg1"/>
          </a:solidFill>
        </p:spPr>
        <p:txBody>
          <a:bodyPr wrap="square" rtlCol="0">
            <a:spAutoFit/>
          </a:bodyPr>
          <a:lstStyle/>
          <a:p>
            <a:pPr algn="ctr"/>
            <a:endParaRPr lang="en-CA" dirty="0">
              <a:solidFill>
                <a:srgbClr val="032F58"/>
              </a:solidFill>
              <a:latin typeface="Helvetica" panose="020B0604020202020204" pitchFamily="34" charset="0"/>
              <a:cs typeface="Helvetica" panose="020B0604020202020204" pitchFamily="34" charset="0"/>
            </a:endParaRPr>
          </a:p>
        </p:txBody>
      </p:sp>
      <p:sp>
        <p:nvSpPr>
          <p:cNvPr id="19" name="TextBox 18"/>
          <p:cNvSpPr txBox="1"/>
          <p:nvPr/>
        </p:nvSpPr>
        <p:spPr>
          <a:xfrm>
            <a:off x="9359618" y="3939677"/>
            <a:ext cx="1538205" cy="646331"/>
          </a:xfrm>
          <a:prstGeom prst="rect">
            <a:avLst/>
          </a:prstGeom>
          <a:noFill/>
        </p:spPr>
        <p:txBody>
          <a:bodyPr wrap="square" rtlCol="0">
            <a:spAutoFit/>
          </a:bodyPr>
          <a:lstStyle/>
          <a:p>
            <a:pPr algn="ctr"/>
            <a:r>
              <a:rPr lang="en-CA" dirty="0" smtClean="0">
                <a:solidFill>
                  <a:srgbClr val="032F58"/>
                </a:solidFill>
                <a:latin typeface="Helvetica" panose="020B0604020202020204" pitchFamily="34" charset="0"/>
                <a:cs typeface="Helvetica" panose="020B0604020202020204" pitchFamily="34" charset="0"/>
              </a:rPr>
              <a:t>n-step ahead prediction</a:t>
            </a:r>
            <a:endParaRPr lang="en-CA" dirty="0">
              <a:solidFill>
                <a:srgbClr val="032F58"/>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09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mediacall" presetSubtype="0" fill="hold" nodeType="withEffect">
                                  <p:stCondLst>
                                    <p:cond delay="0"/>
                                  </p:stCondLst>
                                  <p:childTnLst>
                                    <p:cmd type="call" cmd="togglePause">
                                      <p:cBhvr>
                                        <p:cTn id="8" dur="1" fill="hold"/>
                                        <p:tgtEl>
                                          <p:spTgt spid="15"/>
                                        </p:tgtEl>
                                      </p:cBhvr>
                                    </p:cmd>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15"/>
                </p:tgtEl>
              </p:cMediaNode>
            </p:video>
            <p:video>
              <p:cMediaNode vol="80000">
                <p:cTn id="24" fill="hold" display="0">
                  <p:stCondLst>
                    <p:cond delay="indefinite"/>
                  </p:stCondLst>
                </p:cTn>
                <p:tgtEl>
                  <p:spTgt spid="16"/>
                </p:tgtEl>
              </p:cMediaNode>
            </p:video>
          </p:childTnLst>
        </p:cTn>
      </p:par>
    </p:tnLst>
    <p:bldLst>
      <p:bldP spid="8" grpId="0" animBg="1"/>
      <p:bldP spid="12" grpId="0"/>
      <p:bldP spid="18" grpId="0" animBg="1"/>
      <p:bldP spid="21" grpId="0" animBg="1"/>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3402</TotalTime>
  <Words>1039</Words>
  <Application>Microsoft Office PowerPoint</Application>
  <PresentationFormat>Widescreen</PresentationFormat>
  <Paragraphs>171</Paragraphs>
  <Slides>21</Slides>
  <Notes>3</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Cambria Math</vt:lpstr>
      <vt:lpstr>Corbel</vt:lpstr>
      <vt:lpstr>Helvetica</vt:lpstr>
      <vt:lpstr>NimbusRomNo9L-Regu</vt:lpstr>
      <vt:lpstr>Wingdings</vt:lpstr>
      <vt:lpstr>Office Theme</vt:lpstr>
      <vt:lpstr>PowerPoint Presentation</vt:lpstr>
      <vt:lpstr>Attenuation Coefficient Estimate (ACE)</vt:lpstr>
      <vt:lpstr>Attenuation Coefficient Estimate (ACE)</vt:lpstr>
      <vt:lpstr>ACE Computation</vt:lpstr>
      <vt:lpstr>ACE Computation: The Fundamental Trade-off</vt:lpstr>
      <vt:lpstr>ACE Computation: The Fundamental Trade-off</vt:lpstr>
      <vt:lpstr>Why not choose the largest window?</vt:lpstr>
      <vt:lpstr>Proposed Solution: PredictUS</vt:lpstr>
      <vt:lpstr>WaveNet Model based Sequence-to-Sequence Convolution Neural Network</vt:lpstr>
      <vt:lpstr>Receptive Field</vt:lpstr>
      <vt:lpstr>Data and Experiment</vt:lpstr>
      <vt:lpstr>Result: Ultrasound RF Data Prediction</vt:lpstr>
      <vt:lpstr>Result: Ultrasound RF Data Prediction</vt:lpstr>
      <vt:lpstr>Result: ACE Computation</vt:lpstr>
      <vt:lpstr>Result: ACE Computation</vt:lpstr>
      <vt:lpstr>Result: ACE Computation</vt:lpstr>
      <vt:lpstr>Result: ACE Computation</vt:lpstr>
      <vt:lpstr>Conclusion</vt:lpstr>
      <vt:lpstr>Appendix</vt:lpstr>
      <vt:lpstr>Training: 1-step Ahead Prediction</vt:lpstr>
      <vt:lpstr>Testing: n-step Ahead Prediction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Farah</dc:creator>
  <cp:lastModifiedBy>Farah</cp:lastModifiedBy>
  <cp:revision>368</cp:revision>
  <dcterms:created xsi:type="dcterms:W3CDTF">2019-09-29T18:19:35Z</dcterms:created>
  <dcterms:modified xsi:type="dcterms:W3CDTF">2020-03-20T17:53:56Z</dcterms:modified>
</cp:coreProperties>
</file>