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3341" autoAdjust="0"/>
  </p:normalViewPr>
  <p:slideViewPr>
    <p:cSldViewPr>
      <p:cViewPr>
        <p:scale>
          <a:sx n="75" d="100"/>
          <a:sy n="75" d="100"/>
        </p:scale>
        <p:origin x="-20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6E65A-3AEC-4331-B57B-E01E91531F84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C002B-95A0-44C8-B24E-7D0946FD6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3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C002B-95A0-44C8-B24E-7D0946FD6B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2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 a uses 100% AM, while </a:t>
            </a:r>
            <a:r>
              <a:rPr lang="en-US" dirty="0" err="1" smtClean="0"/>
              <a:t>theyp</a:t>
            </a:r>
            <a:r>
              <a:rPr lang="en-US" dirty="0" smtClean="0"/>
              <a:t> B</a:t>
            </a:r>
            <a:r>
              <a:rPr lang="en-US" baseline="0" dirty="0" smtClean="0"/>
              <a:t> uses 10%AM to create a NRZ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C002B-95A0-44C8-B24E-7D0946FD6B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the power and the clock signal are transmitted though the antenna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C002B-95A0-44C8-B24E-7D0946FD6B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0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 A signaling utilizes 100% amplitude modulation of the RF field for communication</a:t>
            </a:r>
          </a:p>
          <a:p>
            <a:r>
              <a:rPr lang="en-US" dirty="0" smtClean="0"/>
              <a:t>from the reader to the card with Modified Miller encoded data (see Figure 2).</a:t>
            </a:r>
          </a:p>
          <a:p>
            <a:endParaRPr lang="en-US" dirty="0" smtClean="0"/>
          </a:p>
          <a:p>
            <a:r>
              <a:rPr lang="en-US" dirty="0" smtClean="0"/>
              <a:t>847.5 kHz transmissions</a:t>
            </a:r>
            <a:r>
              <a:rPr lang="en-US" baseline="0" dirty="0" smtClean="0"/>
              <a:t> uses On/Off Keying Modulation of the </a:t>
            </a:r>
            <a:r>
              <a:rPr lang="en-US" dirty="0" smtClean="0"/>
              <a:t>subcarrier requires the system</a:t>
            </a:r>
          </a:p>
          <a:p>
            <a:r>
              <a:rPr lang="en-US" dirty="0" smtClean="0"/>
              <a:t>To be able to handle receiving no power for short periods of time</a:t>
            </a:r>
          </a:p>
          <a:p>
            <a:endParaRPr lang="en-US" dirty="0" smtClean="0"/>
          </a:p>
          <a:p>
            <a:r>
              <a:rPr lang="en-US" dirty="0" smtClean="0"/>
              <a:t>with Manchester encoded data (see Figure 3). In Type A signaling, the RF</a:t>
            </a:r>
          </a:p>
          <a:p>
            <a:r>
              <a:rPr lang="en-US" dirty="0" smtClean="0"/>
              <a:t>field is turned off for short periods of time when the reader is transmitting. The integrated</a:t>
            </a:r>
          </a:p>
          <a:p>
            <a:r>
              <a:rPr lang="en-US" dirty="0" smtClean="0"/>
              <a:t>circuit must store enough energy on internal capacitors to continue functioning while the</a:t>
            </a:r>
          </a:p>
          <a:p>
            <a:r>
              <a:rPr lang="en-US" dirty="0" smtClean="0"/>
              <a:t>RF field is momentarily off during field modulation.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C002B-95A0-44C8-B24E-7D0946FD6B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1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Amplitude Shift Keying Modulation</a:t>
            </a:r>
          </a:p>
          <a:p>
            <a:endParaRPr lang="en-US" dirty="0" smtClean="0"/>
          </a:p>
          <a:p>
            <a:r>
              <a:rPr lang="en-US" dirty="0" smtClean="0"/>
              <a:t>Type B signaling utilizes 10% amplitude modulation of the RF field for communication</a:t>
            </a:r>
          </a:p>
          <a:p>
            <a:r>
              <a:rPr lang="en-US" dirty="0" smtClean="0"/>
              <a:t>from the reader to the card with NRZ encoded data. Communication from card to reader</a:t>
            </a:r>
          </a:p>
          <a:p>
            <a:r>
              <a:rPr lang="en-US" dirty="0" smtClean="0"/>
              <a:t>utilizes BPSK modulation of an 847.5 kHz subcarrier with NRZ-L encoded data. The RF</a:t>
            </a:r>
          </a:p>
          <a:p>
            <a:r>
              <a:rPr lang="en-US" dirty="0" smtClean="0"/>
              <a:t>field is continuously on for Type B communications.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C002B-95A0-44C8-B24E-7D0946FD6B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1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communication between the card and reader is performed using an LSB-first data</a:t>
            </a:r>
          </a:p>
          <a:p>
            <a:r>
              <a:rPr lang="en-US" dirty="0" smtClean="0"/>
              <a:t>Format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Despite the fact that data transmissions occur LSB-first, all of the commands and data in</a:t>
            </a:r>
          </a:p>
          <a:p>
            <a:r>
              <a:rPr lang="en-US" dirty="0" smtClean="0"/>
              <a:t>ISO/IEC 14443 are listed in the conventional manner, with MSB on the left and LSB on</a:t>
            </a:r>
          </a:p>
          <a:p>
            <a:r>
              <a:rPr lang="en-US" dirty="0" smtClean="0"/>
              <a:t>the right. </a:t>
            </a:r>
          </a:p>
          <a:p>
            <a:r>
              <a:rPr lang="en-US" dirty="0" smtClean="0"/>
              <a:t>Frame Format Data transmitted by the PCD or PICC is sent as frames. The default frame consists of</a:t>
            </a:r>
          </a:p>
          <a:p>
            <a:r>
              <a:rPr lang="en-US" dirty="0" smtClean="0"/>
              <a:t>the Start of Frame (SOF), several characters, and the End of Frame (EOF). The SOF</a:t>
            </a:r>
          </a:p>
          <a:p>
            <a:r>
              <a:rPr lang="en-US" dirty="0" smtClean="0"/>
              <a:t>and EOF requirements are illustrated in Figure 10.</a:t>
            </a:r>
          </a:p>
          <a:p>
            <a:endParaRPr lang="en-US" dirty="0" smtClean="0"/>
          </a:p>
          <a:p>
            <a:r>
              <a:rPr lang="en-US" dirty="0" smtClean="0"/>
              <a:t>132.16useonds before </a:t>
            </a:r>
            <a:r>
              <a:rPr lang="en-US" dirty="0" err="1" smtClean="0"/>
              <a:t>tnasmite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C002B-95A0-44C8-B24E-7D0946FD6B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1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2 of ISO/IEC 14443 specifies that the PICC waits silently for a command from the</a:t>
            </a:r>
          </a:p>
          <a:p>
            <a:r>
              <a:rPr lang="en-US" dirty="0" smtClean="0"/>
              <a:t>PCD after being activated by the RF field. </a:t>
            </a:r>
          </a:p>
          <a:p>
            <a:r>
              <a:rPr lang="en-US" dirty="0" smtClean="0"/>
              <a:t>After receiving a valid command from the</a:t>
            </a:r>
            <a:r>
              <a:rPr lang="en-US" baseline="0" dirty="0" smtClean="0"/>
              <a:t> </a:t>
            </a:r>
            <a:r>
              <a:rPr lang="en-US" dirty="0" smtClean="0"/>
              <a:t>PCD, the PICC will turn on the subcarrier only if it intends to transmit a response. The</a:t>
            </a:r>
          </a:p>
          <a:p>
            <a:r>
              <a:rPr lang="en-US" dirty="0" smtClean="0"/>
              <a:t>PICC response consists of TR1, SOF, several characters of data followed by a two-byte</a:t>
            </a:r>
          </a:p>
          <a:p>
            <a:endParaRPr lang="en-US" dirty="0" smtClean="0"/>
          </a:p>
          <a:p>
            <a:r>
              <a:rPr lang="en-US" dirty="0" smtClean="0"/>
              <a:t>2 ETUs after the</a:t>
            </a:r>
            <a:r>
              <a:rPr lang="en-US" baseline="0" dirty="0" smtClean="0"/>
              <a:t> </a:t>
            </a:r>
            <a:r>
              <a:rPr lang="en-US" dirty="0" smtClean="0"/>
              <a:t>EOF.</a:t>
            </a:r>
          </a:p>
          <a:p>
            <a:endParaRPr lang="en-US" dirty="0" smtClean="0"/>
          </a:p>
          <a:p>
            <a:r>
              <a:rPr lang="en-US" dirty="0" smtClean="0"/>
              <a:t>TR0 max of 32 ETUs</a:t>
            </a:r>
          </a:p>
          <a:p>
            <a:r>
              <a:rPr lang="en-US" dirty="0" smtClean="0"/>
              <a:t>TR1 max of 25 ETUs</a:t>
            </a:r>
          </a:p>
          <a:p>
            <a:endParaRPr lang="en-US" dirty="0" smtClean="0"/>
          </a:p>
          <a:p>
            <a:r>
              <a:rPr lang="en-US" dirty="0" smtClean="0"/>
              <a:t>CRC_B, and the EOF. The subcarrier must be turned off no later than The subcarrier is turned on and remains </a:t>
            </a:r>
            <a:r>
              <a:rPr lang="en-US" dirty="0" err="1" smtClean="0"/>
              <a:t>unmodulated</a:t>
            </a:r>
            <a:r>
              <a:rPr lang="en-US" dirty="0" smtClean="0"/>
              <a:t> for a time period known as the</a:t>
            </a:r>
          </a:p>
          <a:p>
            <a:r>
              <a:rPr lang="en-US" dirty="0" smtClean="0"/>
              <a:t>synchronization time (TR1). The phase of the subcarrier during TR1 defines logical “1”</a:t>
            </a:r>
          </a:p>
          <a:p>
            <a:r>
              <a:rPr lang="en-US" dirty="0" smtClean="0"/>
              <a:t>and permits the PCD demodulator to lock on to the subcarrier signal. The subcarrier</a:t>
            </a:r>
          </a:p>
          <a:p>
            <a:r>
              <a:rPr lang="en-US" dirty="0" smtClean="0"/>
              <a:t>must remain on until after the EOF transmission is complete.</a:t>
            </a:r>
          </a:p>
          <a:p>
            <a:endParaRPr lang="en-US" dirty="0" smtClean="0"/>
          </a:p>
          <a:p>
            <a:r>
              <a:rPr lang="en-US" dirty="0" smtClean="0"/>
              <a:t>When</a:t>
            </a:r>
            <a:r>
              <a:rPr lang="en-US" baseline="0" dirty="0" smtClean="0"/>
              <a:t> the card is transmitting there Reader still transmits the Carrier, but in an undulated form</a:t>
            </a:r>
          </a:p>
          <a:p>
            <a:endParaRPr lang="en-US" baseline="0" dirty="0" smtClean="0"/>
          </a:p>
          <a:p>
            <a:r>
              <a:rPr lang="en-US" dirty="0" smtClean="0"/>
              <a:t>Elementary Time Unit = 128 Carrier Cycles (9.4395 µS) = 8 Subcarrier Units</a:t>
            </a:r>
          </a:p>
          <a:p>
            <a:endParaRPr lang="en-US" dirty="0" smtClean="0"/>
          </a:p>
          <a:p>
            <a:r>
              <a:rPr lang="en-US" dirty="0" smtClean="0"/>
              <a:t>One the card has </a:t>
            </a:r>
            <a:r>
              <a:rPr lang="en-US" dirty="0" err="1" smtClean="0"/>
              <a:t>stopeed</a:t>
            </a:r>
            <a:r>
              <a:rPr lang="en-US" dirty="0" smtClean="0"/>
              <a:t> </a:t>
            </a:r>
            <a:r>
              <a:rPr lang="en-US" dirty="0" err="1" smtClean="0"/>
              <a:t>tansmitting</a:t>
            </a:r>
            <a:r>
              <a:rPr lang="en-US" dirty="0" smtClean="0"/>
              <a:t> there is a final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garud</a:t>
            </a:r>
            <a:r>
              <a:rPr lang="en-US" baseline="0" dirty="0" smtClean="0"/>
              <a:t> time of </a:t>
            </a:r>
            <a:r>
              <a:rPr lang="nl-NL" baseline="0" dirty="0" smtClean="0"/>
              <a:t>14 ETUs before the reader can transmite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C002B-95A0-44C8-B24E-7D0946FD6B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7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0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8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9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6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0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0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7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4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0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0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7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ISO/IEC 14443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Basic Overview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Clock Frequency: 		13.56 MHz</a:t>
            </a:r>
          </a:p>
          <a:p>
            <a:pPr marL="400050" lvl="1" indent="0">
              <a:buNone/>
            </a:pPr>
            <a:r>
              <a:rPr lang="en-US" dirty="0" smtClean="0"/>
              <a:t>Load Frequency</a:t>
            </a:r>
            <a:r>
              <a:rPr lang="en-US" dirty="0"/>
              <a:t>: </a:t>
            </a:r>
            <a:r>
              <a:rPr lang="en-US" dirty="0" smtClean="0"/>
              <a:t>		847.5 kHz</a:t>
            </a:r>
          </a:p>
          <a:p>
            <a:pPr marL="400050" lvl="1" indent="0">
              <a:buNone/>
            </a:pPr>
            <a:r>
              <a:rPr lang="en-US" dirty="0" smtClean="0"/>
              <a:t>Modulation Card:		AM/NRZ</a:t>
            </a:r>
          </a:p>
          <a:p>
            <a:pPr marL="400050" lvl="1" indent="0">
              <a:buNone/>
            </a:pPr>
            <a:r>
              <a:rPr lang="en-US" dirty="0" smtClean="0"/>
              <a:t>Modulation Reader:</a:t>
            </a:r>
            <a:r>
              <a:rPr lang="en-US" dirty="0"/>
              <a:t>		</a:t>
            </a:r>
            <a:r>
              <a:rPr lang="en-US" dirty="0" smtClean="0"/>
              <a:t>BPSK</a:t>
            </a:r>
          </a:p>
          <a:p>
            <a:pPr marL="400050" lvl="1" indent="0">
              <a:buNone/>
            </a:pPr>
            <a:r>
              <a:rPr lang="en-US" dirty="0" smtClean="0"/>
              <a:t>Data Rate:			106 </a:t>
            </a:r>
            <a:r>
              <a:rPr lang="en-US" dirty="0" err="1" smtClean="0"/>
              <a:t>kbit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Communication mode:	Half Duplex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5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ISO/IEC 14443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Diagram of the antenna loop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4352201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06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Card</a:t>
            </a:r>
            <a:endParaRPr lang="en-US" dirty="0"/>
          </a:p>
          <a:p>
            <a:r>
              <a:rPr lang="en-US" dirty="0" smtClean="0"/>
              <a:t>100% AM</a:t>
            </a:r>
          </a:p>
          <a:p>
            <a:r>
              <a:rPr lang="en-US" dirty="0"/>
              <a:t>Modified Miller </a:t>
            </a:r>
            <a:r>
              <a:rPr lang="en-US" dirty="0" smtClean="0"/>
              <a:t>encoded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Reader</a:t>
            </a:r>
            <a:endParaRPr lang="en-US" dirty="0"/>
          </a:p>
          <a:p>
            <a:r>
              <a:rPr lang="en-US" dirty="0" smtClean="0"/>
              <a:t>On/Off Keying Modulation</a:t>
            </a:r>
          </a:p>
          <a:p>
            <a:r>
              <a:rPr lang="en-US" dirty="0" smtClean="0"/>
              <a:t>Manchester encoding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873" y="1643148"/>
            <a:ext cx="48768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873" y="3886200"/>
            <a:ext cx="49053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61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Card</a:t>
            </a:r>
            <a:endParaRPr lang="en-US" dirty="0"/>
          </a:p>
          <a:p>
            <a:r>
              <a:rPr lang="en-US" dirty="0" smtClean="0"/>
              <a:t>10% AM</a:t>
            </a:r>
          </a:p>
          <a:p>
            <a:r>
              <a:rPr lang="en-US" dirty="0"/>
              <a:t>Non-Return to </a:t>
            </a:r>
            <a:r>
              <a:rPr lang="en-US" dirty="0" smtClean="0"/>
              <a:t>Zero encoding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Reader</a:t>
            </a:r>
            <a:endParaRPr lang="en-US" dirty="0"/>
          </a:p>
          <a:p>
            <a:r>
              <a:rPr lang="en-US" dirty="0"/>
              <a:t>Binary Phase Shift Keying </a:t>
            </a:r>
            <a:r>
              <a:rPr lang="en-US" dirty="0" smtClean="0"/>
              <a:t>Modulation</a:t>
            </a:r>
          </a:p>
          <a:p>
            <a:r>
              <a:rPr lang="en-US" dirty="0"/>
              <a:t>Non-Return to Zero </a:t>
            </a:r>
            <a:r>
              <a:rPr lang="en-US" dirty="0" smtClean="0"/>
              <a:t>encoding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873" y="3886200"/>
            <a:ext cx="49053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773" y="1828800"/>
            <a:ext cx="49434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215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98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Byte Format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Start of Frame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End of Frame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4" y="1752600"/>
            <a:ext cx="81248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1" y="3429000"/>
            <a:ext cx="79343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4" y="5181600"/>
            <a:ext cx="7934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83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686800" cy="80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68580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4867276"/>
            <a:ext cx="2819399" cy="22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905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2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580</Words>
  <Application>Microsoft Office PowerPoint</Application>
  <PresentationFormat>On-screen Show (4:3)</PresentationFormat>
  <Paragraphs>95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Smart Cards</vt:lpstr>
      <vt:lpstr>ISO/IEC 14443 </vt:lpstr>
      <vt:lpstr>ISO/IEC 14443 </vt:lpstr>
      <vt:lpstr>Type A</vt:lpstr>
      <vt:lpstr>Type B</vt:lpstr>
      <vt:lpstr>Reader Transmission</vt:lpstr>
      <vt:lpstr>Card Transmission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Cards</dc:title>
  <dc:creator>student</dc:creator>
  <cp:lastModifiedBy>Michael</cp:lastModifiedBy>
  <cp:revision>10</cp:revision>
  <dcterms:created xsi:type="dcterms:W3CDTF">2006-08-16T00:00:00Z</dcterms:created>
  <dcterms:modified xsi:type="dcterms:W3CDTF">2013-05-14T20:35:12Z</dcterms:modified>
</cp:coreProperties>
</file>