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handoutMasterIdLst>
    <p:handoutMasterId r:id="rId14"/>
  </p:handoutMasterIdLst>
  <p:sldIdLst>
    <p:sldId id="256" r:id="rId2"/>
    <p:sldId id="258" r:id="rId3"/>
    <p:sldId id="263" r:id="rId4"/>
    <p:sldId id="262" r:id="rId5"/>
    <p:sldId id="265" r:id="rId6"/>
    <p:sldId id="259" r:id="rId7"/>
    <p:sldId id="268" r:id="rId8"/>
    <p:sldId id="261" r:id="rId9"/>
    <p:sldId id="267" r:id="rId10"/>
    <p:sldId id="269" r:id="rId11"/>
    <p:sldId id="260" r:id="rId12"/>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018" autoAdjust="0"/>
  </p:normalViewPr>
  <p:slideViewPr>
    <p:cSldViewPr>
      <p:cViewPr>
        <p:scale>
          <a:sx n="66" d="100"/>
          <a:sy n="66" d="100"/>
        </p:scale>
        <p:origin x="-642" y="5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188"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4463" y="0"/>
            <a:ext cx="3024187" cy="457200"/>
          </a:xfrm>
          <a:prstGeom prst="rect">
            <a:avLst/>
          </a:prstGeom>
        </p:spPr>
        <p:txBody>
          <a:bodyPr vert="horz" lIns="91440" tIns="45720" rIns="91440" bIns="45720" rtlCol="0"/>
          <a:lstStyle>
            <a:lvl1pPr algn="r">
              <a:defRPr sz="1200"/>
            </a:lvl1pPr>
          </a:lstStyle>
          <a:p>
            <a:fld id="{6055B201-4AF0-4CBE-AAD0-96840F21C4E0}" type="datetimeFigureOut">
              <a:rPr lang="en-US" smtClean="0"/>
              <a:t>5/14/2013</a:t>
            </a:fld>
            <a:endParaRPr lang="en-US"/>
          </a:p>
        </p:txBody>
      </p:sp>
      <p:sp>
        <p:nvSpPr>
          <p:cNvPr id="4" name="Footer Placeholder 3"/>
          <p:cNvSpPr>
            <a:spLocks noGrp="1"/>
          </p:cNvSpPr>
          <p:nvPr>
            <p:ph type="ftr" sz="quarter" idx="2"/>
          </p:nvPr>
        </p:nvSpPr>
        <p:spPr>
          <a:xfrm>
            <a:off x="0" y="8685213"/>
            <a:ext cx="3024188"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4463" y="8685213"/>
            <a:ext cx="3024187" cy="457200"/>
          </a:xfrm>
          <a:prstGeom prst="rect">
            <a:avLst/>
          </a:prstGeom>
        </p:spPr>
        <p:txBody>
          <a:bodyPr vert="horz" lIns="91440" tIns="45720" rIns="91440" bIns="45720" rtlCol="0" anchor="b"/>
          <a:lstStyle>
            <a:lvl1pPr algn="r">
              <a:defRPr sz="1200"/>
            </a:lvl1pPr>
          </a:lstStyle>
          <a:p>
            <a:fld id="{6695B703-4BAF-4399-ACD2-4D9D6D258413}" type="slidenum">
              <a:rPr lang="en-US" smtClean="0"/>
              <a:t>‹#›</a:t>
            </a:fld>
            <a:endParaRPr lang="en-US"/>
          </a:p>
        </p:txBody>
      </p:sp>
    </p:spTree>
    <p:extLst>
      <p:ext uri="{BB962C8B-B14F-4D97-AF65-F5344CB8AC3E}">
        <p14:creationId xmlns:p14="http://schemas.microsoft.com/office/powerpoint/2010/main" val="3831833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3853" y="0"/>
            <a:ext cx="3024770" cy="457200"/>
          </a:xfrm>
          <a:prstGeom prst="rect">
            <a:avLst/>
          </a:prstGeom>
        </p:spPr>
        <p:txBody>
          <a:bodyPr vert="horz" lIns="91440" tIns="45720" rIns="91440" bIns="45720" rtlCol="0"/>
          <a:lstStyle>
            <a:lvl1pPr algn="r">
              <a:defRPr sz="1200"/>
            </a:lvl1pPr>
          </a:lstStyle>
          <a:p>
            <a:fld id="{F31B10C6-E30D-4FE2-A136-19422CB17E5C}" type="datetimeFigureOut">
              <a:rPr lang="en-US" smtClean="0"/>
              <a:t>5/14/2013</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024" y="4343400"/>
            <a:ext cx="558419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302477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3853" y="8685213"/>
            <a:ext cx="3024770" cy="457200"/>
          </a:xfrm>
          <a:prstGeom prst="rect">
            <a:avLst/>
          </a:prstGeom>
        </p:spPr>
        <p:txBody>
          <a:bodyPr vert="horz" lIns="91440" tIns="45720" rIns="91440" bIns="45720" rtlCol="0" anchor="b"/>
          <a:lstStyle>
            <a:lvl1pPr algn="r">
              <a:defRPr sz="1200"/>
            </a:lvl1pPr>
          </a:lstStyle>
          <a:p>
            <a:fld id="{BCC88F90-35B9-4980-94F9-6E94FC80C94F}" type="slidenum">
              <a:rPr lang="en-US" smtClean="0"/>
              <a:t>‹#›</a:t>
            </a:fld>
            <a:endParaRPr lang="en-US"/>
          </a:p>
        </p:txBody>
      </p:sp>
    </p:spTree>
    <p:extLst>
      <p:ext uri="{BB962C8B-B14F-4D97-AF65-F5344CB8AC3E}">
        <p14:creationId xmlns:p14="http://schemas.microsoft.com/office/powerpoint/2010/main" val="2424636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List_of_devices_with_LT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n.wikipedia.org/wiki/Wireless"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en.wikipedia.org/wiki/Fading" TargetMode="External"/><Relationship Id="rId5" Type="http://schemas.openxmlformats.org/officeDocument/2006/relationships/hyperlink" Target="http://en.wikipedia.org/wiki/Diversity_gain" TargetMode="External"/><Relationship Id="rId4" Type="http://schemas.openxmlformats.org/officeDocument/2006/relationships/hyperlink" Target="http://en.wikipedia.org/wiki/Array_gai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Latest standard in the mobile network technology </a:t>
            </a:r>
            <a:r>
              <a:rPr lang="en-US" dirty="0" smtClean="0"/>
              <a:t>sector</a:t>
            </a:r>
          </a:p>
          <a:p>
            <a:endParaRPr lang="en-US" dirty="0" smtClean="0"/>
          </a:p>
          <a:p>
            <a:r>
              <a:rPr lang="en-US" dirty="0" smtClean="0"/>
              <a:t>It aims to provide seamless Internet Protocol (IP) connectivity between</a:t>
            </a:r>
          </a:p>
          <a:p>
            <a:r>
              <a:rPr lang="en-US" dirty="0" smtClean="0"/>
              <a:t>user </a:t>
            </a:r>
            <a:r>
              <a:rPr lang="en-US" dirty="0" err="1" smtClean="0"/>
              <a:t>equipments</a:t>
            </a:r>
            <a:r>
              <a:rPr lang="en-US" dirty="0" smtClean="0"/>
              <a:t> (UE) and the packet data network (PDN) without any</a:t>
            </a:r>
          </a:p>
          <a:p>
            <a:r>
              <a:rPr lang="en-US" dirty="0" smtClean="0"/>
              <a:t>disruption to the end </a:t>
            </a:r>
            <a:r>
              <a:rPr lang="en-US" dirty="0" err="1" smtClean="0"/>
              <a:t>users’applications</a:t>
            </a:r>
            <a:r>
              <a:rPr lang="en-US" dirty="0" smtClean="0"/>
              <a:t> </a:t>
            </a:r>
            <a:r>
              <a:rPr lang="en-US" dirty="0" err="1" smtClean="0"/>
              <a:t>duringmobility</a:t>
            </a:r>
            <a:r>
              <a:rPr lang="en-US" dirty="0" smtClean="0"/>
              <a:t>.</a:t>
            </a:r>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DEFINITION LIVE STREAMS, or 1080P Movies (TV</a:t>
            </a:r>
            <a:r>
              <a:rPr lang="en-US" baseline="0" dirty="0" smtClean="0"/>
              <a:t> Shows and Movies on HD), also with Cloud Systems we are always streaming movies, pictures from our media drives.  We want to be able to download the files or stream the files at MAXIMUM BANDWIDTH</a:t>
            </a:r>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LTE capabilities include:</a:t>
            </a:r>
          </a:p>
          <a:p>
            <a:r>
              <a:rPr lang="en-US" sz="1200" b="0" i="0" kern="1200" dirty="0" smtClean="0">
                <a:solidFill>
                  <a:schemeClr val="tx1"/>
                </a:solidFill>
                <a:latin typeface="+mn-lt"/>
                <a:ea typeface="+mn-ea"/>
                <a:cs typeface="+mn-cs"/>
              </a:rPr>
              <a:t>Downlink peak data rates up to 326 Mbps with 20 MHz bandwidth</a:t>
            </a:r>
          </a:p>
          <a:p>
            <a:r>
              <a:rPr lang="en-US" sz="1200" b="0" i="0" kern="1200" dirty="0" smtClean="0">
                <a:solidFill>
                  <a:schemeClr val="tx1"/>
                </a:solidFill>
                <a:latin typeface="+mn-lt"/>
                <a:ea typeface="+mn-ea"/>
                <a:cs typeface="+mn-cs"/>
              </a:rPr>
              <a:t>Uplink peak data rates up to 86.4 Mbps with 20 MHz bandwidth</a:t>
            </a:r>
          </a:p>
          <a:p>
            <a:r>
              <a:rPr lang="en-US" sz="1200" b="0" i="0" kern="1200" dirty="0" smtClean="0">
                <a:solidFill>
                  <a:schemeClr val="tx1"/>
                </a:solidFill>
                <a:latin typeface="+mn-lt"/>
                <a:ea typeface="+mn-ea"/>
                <a:cs typeface="+mn-cs"/>
              </a:rPr>
              <a:t>Operation in both TDD and FDD modes</a:t>
            </a:r>
          </a:p>
          <a:p>
            <a:r>
              <a:rPr lang="en-US" sz="1200" b="0" i="0" kern="1200" dirty="0" smtClean="0">
                <a:solidFill>
                  <a:schemeClr val="tx1"/>
                </a:solidFill>
                <a:latin typeface="+mn-lt"/>
                <a:ea typeface="+mn-ea"/>
                <a:cs typeface="+mn-cs"/>
              </a:rPr>
              <a:t>Scalable bandwidth up to 20 MHz, covering 1.4 MHz, 3 MHz, 5 MHz, 10 MHz, 15 MHz, and 20 MHz in the study phase</a:t>
            </a:r>
          </a:p>
          <a:p>
            <a:r>
              <a:rPr lang="en-US" sz="1200" b="0" i="0" kern="1200" dirty="0" smtClean="0">
                <a:solidFill>
                  <a:schemeClr val="tx1"/>
                </a:solidFill>
                <a:latin typeface="+mn-lt"/>
                <a:ea typeface="+mn-ea"/>
                <a:cs typeface="+mn-cs"/>
              </a:rPr>
              <a:t>Increased spectral efficiency over Release 6 HSPA by two to four times</a:t>
            </a:r>
          </a:p>
          <a:p>
            <a:r>
              <a:rPr lang="en-US" sz="1200" b="0" i="0" kern="1200" dirty="0" smtClean="0">
                <a:solidFill>
                  <a:schemeClr val="tx1"/>
                </a:solidFill>
                <a:latin typeface="+mn-lt"/>
                <a:ea typeface="+mn-ea"/>
                <a:cs typeface="+mn-cs"/>
              </a:rPr>
              <a:t>Reduced latency, up to 10 milliseconds (ms) round-trip times between user equipment and the base station, and to less than 100 ms transition times from inactive to active</a:t>
            </a:r>
          </a:p>
          <a:p>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dirty="0" smtClean="0"/>
              <a:t>BASIC SYSTEM ARCHITECHTURE Without getting into details, the system revolves</a:t>
            </a:r>
            <a:r>
              <a:rPr lang="en-US" baseline="0" dirty="0" smtClean="0"/>
              <a:t> around the users Smartphone or 4G Enabled device </a:t>
            </a:r>
            <a:r>
              <a:rPr lang="en-US" sz="1200" b="0" i="0" kern="1200" dirty="0" smtClean="0">
                <a:solidFill>
                  <a:schemeClr val="tx1"/>
                </a:solidFill>
                <a:latin typeface="+mn-lt"/>
                <a:ea typeface="+mn-ea"/>
                <a:cs typeface="+mn-cs"/>
              </a:rPr>
              <a:t>BlackBerry Z10</a:t>
            </a:r>
          </a:p>
          <a:p>
            <a:r>
              <a:rPr lang="en-US" sz="1200" b="0" i="0" kern="1200" dirty="0" smtClean="0">
                <a:solidFill>
                  <a:schemeClr val="tx1"/>
                </a:solidFill>
                <a:latin typeface="+mn-lt"/>
                <a:ea typeface="+mn-ea"/>
                <a:cs typeface="+mn-cs"/>
              </a:rPr>
              <a:t>Samsung Galaxy Note II N7100</a:t>
            </a:r>
          </a:p>
          <a:p>
            <a:r>
              <a:rPr lang="en-US" sz="1200" b="0" i="0" u="sng" kern="1200" dirty="0" smtClean="0">
                <a:solidFill>
                  <a:schemeClr val="tx1"/>
                </a:solidFill>
                <a:latin typeface="+mn-lt"/>
                <a:ea typeface="+mn-ea"/>
                <a:cs typeface="+mn-cs"/>
                <a:hlinkClick r:id="rId3" tooltip="Click to Continue &gt; by Browse to Save"/>
              </a:rPr>
              <a:t>Apple</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iPhone</a:t>
            </a:r>
            <a:r>
              <a:rPr lang="en-US" sz="1200" b="0" i="0" kern="1200" dirty="0" smtClean="0">
                <a:solidFill>
                  <a:schemeClr val="tx1"/>
                </a:solidFill>
                <a:latin typeface="+mn-lt"/>
                <a:ea typeface="+mn-ea"/>
                <a:cs typeface="+mn-cs"/>
              </a:rPr>
              <a:t> 5</a:t>
            </a:r>
          </a:p>
          <a:p>
            <a:r>
              <a:rPr lang="en-US" sz="1200" b="0" i="0" kern="1200" dirty="0" smtClean="0">
                <a:solidFill>
                  <a:schemeClr val="tx1"/>
                </a:solidFill>
                <a:latin typeface="+mn-lt"/>
                <a:ea typeface="+mn-ea"/>
                <a:cs typeface="+mn-cs"/>
              </a:rPr>
              <a:t>Nokia </a:t>
            </a:r>
            <a:r>
              <a:rPr lang="en-US" sz="1200" b="0" i="0" kern="1200" dirty="0" err="1" smtClean="0">
                <a:solidFill>
                  <a:schemeClr val="tx1"/>
                </a:solidFill>
                <a:latin typeface="+mn-lt"/>
                <a:ea typeface="+mn-ea"/>
                <a:cs typeface="+mn-cs"/>
              </a:rPr>
              <a:t>Lumia</a:t>
            </a:r>
            <a:r>
              <a:rPr lang="en-US" sz="1200" b="0" i="0" kern="1200" dirty="0" smtClean="0">
                <a:solidFill>
                  <a:schemeClr val="tx1"/>
                </a:solidFill>
                <a:latin typeface="+mn-lt"/>
                <a:ea typeface="+mn-ea"/>
                <a:cs typeface="+mn-cs"/>
              </a:rPr>
              <a:t> 920</a:t>
            </a:r>
          </a:p>
          <a:p>
            <a:r>
              <a:rPr lang="en-US" sz="1200" b="0" i="0" kern="1200" dirty="0" smtClean="0">
                <a:solidFill>
                  <a:schemeClr val="tx1"/>
                </a:solidFill>
                <a:latin typeface="+mn-lt"/>
                <a:ea typeface="+mn-ea"/>
                <a:cs typeface="+mn-cs"/>
              </a:rPr>
              <a:t>Samsung Galaxy Camera GC100</a:t>
            </a:r>
          </a:p>
          <a:p>
            <a:r>
              <a:rPr lang="en-US" sz="1200" b="0" i="0" kern="1200" dirty="0" smtClean="0">
                <a:solidFill>
                  <a:schemeClr val="tx1"/>
                </a:solidFill>
                <a:latin typeface="+mn-lt"/>
                <a:ea typeface="+mn-ea"/>
                <a:cs typeface="+mn-cs"/>
              </a:rPr>
              <a:t>Samsung Galaxy Note N7000</a:t>
            </a:r>
          </a:p>
          <a:p>
            <a:r>
              <a:rPr lang="en-US" sz="1200" b="0" i="0" kern="1200" dirty="0" smtClean="0">
                <a:solidFill>
                  <a:schemeClr val="tx1"/>
                </a:solidFill>
                <a:latin typeface="+mn-lt"/>
                <a:ea typeface="+mn-ea"/>
                <a:cs typeface="+mn-cs"/>
              </a:rPr>
              <a:t>HTC DROID DNA</a:t>
            </a:r>
          </a:p>
          <a:p>
            <a:r>
              <a:rPr lang="en-US" sz="1200" b="0" i="0" kern="1200" dirty="0" smtClean="0">
                <a:solidFill>
                  <a:schemeClr val="tx1"/>
                </a:solidFill>
                <a:latin typeface="+mn-lt"/>
                <a:ea typeface="+mn-ea"/>
                <a:cs typeface="+mn-cs"/>
              </a:rPr>
              <a:t>Samsung I9305 Galaxy S III</a:t>
            </a:r>
          </a:p>
          <a:p>
            <a:r>
              <a:rPr lang="en-US" sz="1200" b="0" i="0" kern="1200" dirty="0" smtClean="0">
                <a:solidFill>
                  <a:schemeClr val="tx1"/>
                </a:solidFill>
                <a:latin typeface="+mn-lt"/>
                <a:ea typeface="+mn-ea"/>
                <a:cs typeface="+mn-cs"/>
              </a:rPr>
              <a:t>Sony </a:t>
            </a:r>
            <a:r>
              <a:rPr lang="en-US" sz="1200" b="0" i="0" kern="1200" dirty="0" err="1" smtClean="0">
                <a:solidFill>
                  <a:schemeClr val="tx1"/>
                </a:solidFill>
                <a:latin typeface="+mn-lt"/>
                <a:ea typeface="+mn-ea"/>
                <a:cs typeface="+mn-cs"/>
              </a:rPr>
              <a:t>Xperia</a:t>
            </a:r>
            <a:r>
              <a:rPr lang="en-US" sz="1200" b="0" i="0" kern="1200" dirty="0" smtClean="0">
                <a:solidFill>
                  <a:schemeClr val="tx1"/>
                </a:solidFill>
                <a:latin typeface="+mn-lt"/>
                <a:ea typeface="+mn-ea"/>
                <a:cs typeface="+mn-cs"/>
              </a:rPr>
              <a:t> T LTE</a:t>
            </a:r>
          </a:p>
          <a:p>
            <a:r>
              <a:rPr lang="en-US" sz="1200" b="0" i="0" kern="1200" dirty="0" smtClean="0">
                <a:solidFill>
                  <a:schemeClr val="tx1"/>
                </a:solidFill>
                <a:latin typeface="+mn-lt"/>
                <a:ea typeface="+mn-ea"/>
                <a:cs typeface="+mn-cs"/>
              </a:rPr>
              <a:t>Samsung Galaxy Axiom R830</a:t>
            </a:r>
          </a:p>
          <a:p>
            <a:r>
              <a:rPr lang="en-US" sz="1200" b="0" i="0" kern="1200" dirty="0" smtClean="0">
                <a:solidFill>
                  <a:schemeClr val="tx1"/>
                </a:solidFill>
                <a:latin typeface="+mn-lt"/>
                <a:ea typeface="+mn-ea"/>
                <a:cs typeface="+mn-cs"/>
              </a:rPr>
              <a:t>Nokia </a:t>
            </a:r>
            <a:r>
              <a:rPr lang="en-US" sz="1200" b="0" i="0" kern="1200" dirty="0" err="1" smtClean="0">
                <a:solidFill>
                  <a:schemeClr val="tx1"/>
                </a:solidFill>
                <a:latin typeface="+mn-lt"/>
                <a:ea typeface="+mn-ea"/>
                <a:cs typeface="+mn-cs"/>
              </a:rPr>
              <a:t>Lumia</a:t>
            </a:r>
            <a:r>
              <a:rPr lang="en-US" sz="1200" b="0" i="0" kern="1200" dirty="0" smtClean="0">
                <a:solidFill>
                  <a:schemeClr val="tx1"/>
                </a:solidFill>
                <a:latin typeface="+mn-lt"/>
                <a:ea typeface="+mn-ea"/>
                <a:cs typeface="+mn-cs"/>
              </a:rPr>
              <a:t> 820</a:t>
            </a:r>
          </a:p>
          <a:p>
            <a:r>
              <a:rPr lang="en-US" sz="1200" b="0" i="0" kern="1200" dirty="0" smtClean="0">
                <a:solidFill>
                  <a:schemeClr val="tx1"/>
                </a:solidFill>
                <a:latin typeface="+mn-lt"/>
                <a:ea typeface="+mn-ea"/>
                <a:cs typeface="+mn-cs"/>
              </a:rPr>
              <a:t>Sony </a:t>
            </a:r>
            <a:r>
              <a:rPr lang="en-US" sz="1200" b="0" i="0" kern="1200" dirty="0" err="1" smtClean="0">
                <a:solidFill>
                  <a:schemeClr val="tx1"/>
                </a:solidFill>
                <a:latin typeface="+mn-lt"/>
                <a:ea typeface="+mn-ea"/>
                <a:cs typeface="+mn-cs"/>
              </a:rPr>
              <a:t>Xperia</a:t>
            </a:r>
            <a:r>
              <a:rPr lang="en-US" sz="1200" b="0" i="0" kern="1200" dirty="0" smtClean="0">
                <a:solidFill>
                  <a:schemeClr val="tx1"/>
                </a:solidFill>
                <a:latin typeface="+mn-lt"/>
                <a:ea typeface="+mn-ea"/>
                <a:cs typeface="+mn-cs"/>
              </a:rPr>
              <a:t> V</a:t>
            </a:r>
          </a:p>
          <a:p>
            <a:r>
              <a:rPr lang="en-US" sz="1200" b="0" i="0" kern="1200" dirty="0" smtClean="0">
                <a:solidFill>
                  <a:schemeClr val="tx1"/>
                </a:solidFill>
                <a:latin typeface="+mn-lt"/>
                <a:ea typeface="+mn-ea"/>
                <a:cs typeface="+mn-cs"/>
              </a:rPr>
              <a:t>HTC One X+</a:t>
            </a:r>
          </a:p>
          <a:p>
            <a:r>
              <a:rPr lang="en-US" sz="1200" b="0" i="0" kern="1200" dirty="0" smtClean="0">
                <a:solidFill>
                  <a:schemeClr val="tx1"/>
                </a:solidFill>
                <a:latin typeface="+mn-lt"/>
                <a:ea typeface="+mn-ea"/>
                <a:cs typeface="+mn-cs"/>
              </a:rPr>
              <a:t>Samsung Galaxy S IV</a:t>
            </a:r>
          </a:p>
          <a:p>
            <a:r>
              <a:rPr lang="en-US" sz="1200" b="0" i="0" kern="1200" dirty="0" smtClean="0">
                <a:solidFill>
                  <a:schemeClr val="tx1"/>
                </a:solidFill>
                <a:latin typeface="+mn-lt"/>
                <a:ea typeface="+mn-ea"/>
                <a:cs typeface="+mn-cs"/>
              </a:rPr>
              <a:t>HTC </a:t>
            </a:r>
            <a:r>
              <a:rPr lang="en-US" sz="1200" b="0" i="0" u="sng" kern="1200" dirty="0" smtClean="0">
                <a:solidFill>
                  <a:schemeClr val="tx1"/>
                </a:solidFill>
                <a:latin typeface="+mn-lt"/>
                <a:ea typeface="+mn-ea"/>
                <a:cs typeface="+mn-cs"/>
                <a:hlinkClick r:id="rId3" tooltip="Click to Continue &gt; by Browse to Save"/>
              </a:rPr>
              <a:t>Windows</a:t>
            </a:r>
            <a:r>
              <a:rPr lang="en-US" sz="1200" b="0" i="0" kern="1200" dirty="0" smtClean="0">
                <a:solidFill>
                  <a:schemeClr val="tx1"/>
                </a:solidFill>
                <a:latin typeface="+mn-lt"/>
                <a:ea typeface="+mn-ea"/>
                <a:cs typeface="+mn-cs"/>
              </a:rPr>
              <a:t> Phone 8X</a:t>
            </a:r>
          </a:p>
          <a:p>
            <a:r>
              <a:rPr lang="en-US" sz="1200" b="0" i="0" kern="1200" dirty="0" smtClean="0">
                <a:solidFill>
                  <a:schemeClr val="tx1"/>
                </a:solidFill>
                <a:latin typeface="+mn-lt"/>
                <a:ea typeface="+mn-ea"/>
                <a:cs typeface="+mn-cs"/>
              </a:rPr>
              <a:t>Samsung Galaxy Premier I9260</a:t>
            </a:r>
          </a:p>
          <a:p>
            <a:r>
              <a:rPr lang="en-US" sz="1200" b="0" i="0" kern="1200" dirty="0" smtClean="0">
                <a:solidFill>
                  <a:schemeClr val="tx1"/>
                </a:solidFill>
                <a:latin typeface="+mn-lt"/>
                <a:ea typeface="+mn-ea"/>
                <a:cs typeface="+mn-cs"/>
              </a:rPr>
              <a:t>Sony </a:t>
            </a:r>
            <a:r>
              <a:rPr lang="en-US" sz="1200" b="0" i="0" kern="1200" dirty="0" err="1" smtClean="0">
                <a:solidFill>
                  <a:schemeClr val="tx1"/>
                </a:solidFill>
                <a:latin typeface="+mn-lt"/>
                <a:ea typeface="+mn-ea"/>
                <a:cs typeface="+mn-cs"/>
              </a:rPr>
              <a:t>Xperia</a:t>
            </a:r>
            <a:r>
              <a:rPr lang="en-US" sz="1200" b="0" i="0" kern="1200" dirty="0" smtClean="0">
                <a:solidFill>
                  <a:schemeClr val="tx1"/>
                </a:solidFill>
                <a:latin typeface="+mn-lt"/>
                <a:ea typeface="+mn-ea"/>
                <a:cs typeface="+mn-cs"/>
              </a:rPr>
              <a:t> ion LTE</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G E973</a:t>
            </a:r>
          </a:p>
          <a:p>
            <a:r>
              <a:rPr lang="en-US" sz="1200" b="0" i="0" kern="1200" dirty="0" smtClean="0">
                <a:solidFill>
                  <a:schemeClr val="tx1"/>
                </a:solidFill>
                <a:latin typeface="+mn-lt"/>
                <a:ea typeface="+mn-ea"/>
                <a:cs typeface="+mn-cs"/>
              </a:rPr>
              <a:t>Motorola DROID RAZR MAXX HD</a:t>
            </a:r>
          </a:p>
          <a:p>
            <a:r>
              <a:rPr lang="en-US" sz="1200" b="0" i="0" kern="1200" dirty="0" smtClean="0">
                <a:solidFill>
                  <a:schemeClr val="tx1"/>
                </a:solidFill>
                <a:latin typeface="+mn-lt"/>
                <a:ea typeface="+mn-ea"/>
                <a:cs typeface="+mn-cs"/>
              </a:rPr>
              <a:t>Apple </a:t>
            </a:r>
            <a:r>
              <a:rPr lang="en-US" sz="1200" b="0" i="0" kern="1200" dirty="0" err="1" smtClean="0">
                <a:solidFill>
                  <a:schemeClr val="tx1"/>
                </a:solidFill>
                <a:latin typeface="+mn-lt"/>
                <a:ea typeface="+mn-ea"/>
                <a:cs typeface="+mn-cs"/>
              </a:rPr>
              <a:t>iPad</a:t>
            </a:r>
            <a:r>
              <a:rPr lang="en-US" sz="1200" b="0" i="0" kern="1200" dirty="0" smtClean="0">
                <a:solidFill>
                  <a:schemeClr val="tx1"/>
                </a:solidFill>
                <a:latin typeface="+mn-lt"/>
                <a:ea typeface="+mn-ea"/>
                <a:cs typeface="+mn-cs"/>
              </a:rPr>
              <a:t> mini Wi-Fi + Cellular</a:t>
            </a:r>
          </a:p>
          <a:p>
            <a:r>
              <a:rPr lang="en-US" sz="1200" b="0" i="0" kern="1200" dirty="0" smtClean="0">
                <a:solidFill>
                  <a:schemeClr val="tx1"/>
                </a:solidFill>
                <a:latin typeface="+mn-lt"/>
                <a:ea typeface="+mn-ea"/>
                <a:cs typeface="+mn-cs"/>
              </a:rPr>
              <a:t>Nokia </a:t>
            </a:r>
            <a:r>
              <a:rPr lang="en-US" sz="1200" b="0" i="0" kern="1200" dirty="0" err="1" smtClean="0">
                <a:solidFill>
                  <a:schemeClr val="tx1"/>
                </a:solidFill>
                <a:latin typeface="+mn-lt"/>
                <a:ea typeface="+mn-ea"/>
                <a:cs typeface="+mn-cs"/>
              </a:rPr>
              <a:t>Lumia</a:t>
            </a:r>
            <a:r>
              <a:rPr lang="en-US" sz="1200" b="0" i="0" kern="1200" dirty="0" smtClean="0">
                <a:solidFill>
                  <a:schemeClr val="tx1"/>
                </a:solidFill>
                <a:latin typeface="+mn-lt"/>
                <a:ea typeface="+mn-ea"/>
                <a:cs typeface="+mn-cs"/>
              </a:rPr>
              <a:t> 822</a:t>
            </a:r>
          </a:p>
          <a:p>
            <a:r>
              <a:rPr lang="en-US" sz="1200" b="0" i="0" kern="1200" dirty="0" smtClean="0">
                <a:solidFill>
                  <a:schemeClr val="tx1"/>
                </a:solidFill>
                <a:latin typeface="+mn-lt"/>
                <a:ea typeface="+mn-ea"/>
                <a:cs typeface="+mn-cs"/>
              </a:rPr>
              <a:t>Apple </a:t>
            </a:r>
            <a:r>
              <a:rPr lang="en-US" sz="1200" b="0" i="0" kern="1200" dirty="0" err="1" smtClean="0">
                <a:solidFill>
                  <a:schemeClr val="tx1"/>
                </a:solidFill>
                <a:latin typeface="+mn-lt"/>
                <a:ea typeface="+mn-ea"/>
                <a:cs typeface="+mn-cs"/>
              </a:rPr>
              <a:t>iPad</a:t>
            </a:r>
            <a:r>
              <a:rPr lang="en-US" sz="1200" b="0" i="0" kern="1200" dirty="0" smtClean="0">
                <a:solidFill>
                  <a:schemeClr val="tx1"/>
                </a:solidFill>
                <a:latin typeface="+mn-lt"/>
                <a:ea typeface="+mn-ea"/>
                <a:cs typeface="+mn-cs"/>
              </a:rPr>
              <a:t> 4 Wi-Fi + Cellular</a:t>
            </a:r>
          </a:p>
          <a:p>
            <a:r>
              <a:rPr lang="en-US" sz="1200" b="0" i="0" kern="1200" dirty="0" smtClean="0">
                <a:solidFill>
                  <a:schemeClr val="tx1"/>
                </a:solidFill>
                <a:latin typeface="+mn-lt"/>
                <a:ea typeface="+mn-ea"/>
                <a:cs typeface="+mn-cs"/>
              </a:rPr>
              <a:t>Motorola Electrify M XT905</a:t>
            </a:r>
          </a:p>
          <a:p>
            <a:r>
              <a:rPr lang="en-US" sz="1200" b="0" i="0" kern="1200" dirty="0" smtClean="0">
                <a:solidFill>
                  <a:schemeClr val="tx1"/>
                </a:solidFill>
                <a:latin typeface="+mn-lt"/>
                <a:ea typeface="+mn-ea"/>
                <a:cs typeface="+mn-cs"/>
              </a:rPr>
              <a:t>Samsung Galaxy Stratosphere II I415</a:t>
            </a:r>
          </a:p>
          <a:p>
            <a:r>
              <a:rPr lang="en-US" sz="1200" b="0" i="0" kern="1200" dirty="0" smtClean="0">
                <a:solidFill>
                  <a:schemeClr val="tx1"/>
                </a:solidFill>
                <a:latin typeface="+mn-lt"/>
                <a:ea typeface="+mn-ea"/>
                <a:cs typeface="+mn-cs"/>
              </a:rPr>
              <a:t>Motorola DROID RAZR HD</a:t>
            </a:r>
          </a:p>
          <a:p>
            <a:r>
              <a:rPr lang="en-US" sz="1200" b="0" i="0" kern="1200" dirty="0" smtClean="0">
                <a:solidFill>
                  <a:schemeClr val="tx1"/>
                </a:solidFill>
                <a:latin typeface="+mn-lt"/>
                <a:ea typeface="+mn-ea"/>
                <a:cs typeface="+mn-cs"/>
              </a:rPr>
              <a:t>Asus </a:t>
            </a:r>
            <a:r>
              <a:rPr lang="en-US" sz="1200" b="0" i="0" kern="1200" dirty="0" err="1" smtClean="0">
                <a:solidFill>
                  <a:schemeClr val="tx1"/>
                </a:solidFill>
                <a:latin typeface="+mn-lt"/>
                <a:ea typeface="+mn-ea"/>
                <a:cs typeface="+mn-cs"/>
              </a:rPr>
              <a:t>PadFone</a:t>
            </a:r>
            <a:r>
              <a:rPr lang="en-US" sz="1200" b="0" i="0" kern="1200" dirty="0" smtClean="0">
                <a:solidFill>
                  <a:schemeClr val="tx1"/>
                </a:solidFill>
                <a:latin typeface="+mn-lt"/>
                <a:ea typeface="+mn-ea"/>
                <a:cs typeface="+mn-cs"/>
              </a:rPr>
              <a:t> 2</a:t>
            </a:r>
          </a:p>
          <a:p>
            <a:r>
              <a:rPr lang="en-US" sz="1200" b="0" i="0" kern="1200" dirty="0" smtClean="0">
                <a:solidFill>
                  <a:schemeClr val="tx1"/>
                </a:solidFill>
                <a:latin typeface="+mn-lt"/>
                <a:ea typeface="+mn-ea"/>
                <a:cs typeface="+mn-cs"/>
              </a:rPr>
              <a:t>HTC One SV</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G LS970</a:t>
            </a:r>
          </a:p>
          <a:p>
            <a:r>
              <a:rPr lang="en-US" sz="1200" b="0" i="0" kern="1200" dirty="0" smtClean="0">
                <a:solidFill>
                  <a:schemeClr val="tx1"/>
                </a:solidFill>
                <a:latin typeface="+mn-lt"/>
                <a:ea typeface="+mn-ea"/>
                <a:cs typeface="+mn-cs"/>
              </a:rPr>
              <a:t>HTC One XL</a:t>
            </a:r>
          </a:p>
          <a:p>
            <a:r>
              <a:rPr lang="en-US" sz="1200" b="0" i="0" kern="1200" dirty="0" smtClean="0">
                <a:solidFill>
                  <a:schemeClr val="tx1"/>
                </a:solidFill>
                <a:latin typeface="+mn-lt"/>
                <a:ea typeface="+mn-ea"/>
                <a:cs typeface="+mn-cs"/>
              </a:rPr>
              <a:t>Apple </a:t>
            </a:r>
            <a:r>
              <a:rPr lang="en-US" sz="1200" b="0" i="0" kern="1200" dirty="0" err="1" smtClean="0">
                <a:solidFill>
                  <a:schemeClr val="tx1"/>
                </a:solidFill>
                <a:latin typeface="+mn-lt"/>
                <a:ea typeface="+mn-ea"/>
                <a:cs typeface="+mn-cs"/>
              </a:rPr>
              <a:t>iPad</a:t>
            </a:r>
            <a:r>
              <a:rPr lang="en-US" sz="1200" b="0" i="0" kern="1200" dirty="0" smtClean="0">
                <a:solidFill>
                  <a:schemeClr val="tx1"/>
                </a:solidFill>
                <a:latin typeface="+mn-lt"/>
                <a:ea typeface="+mn-ea"/>
                <a:cs typeface="+mn-cs"/>
              </a:rPr>
              <a:t> 3 Wi-Fi + Cellular</a:t>
            </a:r>
          </a:p>
          <a:p>
            <a:r>
              <a:rPr lang="en-US" sz="1200" b="0" i="0" kern="1200" dirty="0" smtClean="0">
                <a:solidFill>
                  <a:schemeClr val="tx1"/>
                </a:solidFill>
                <a:latin typeface="+mn-lt"/>
                <a:ea typeface="+mn-ea"/>
                <a:cs typeface="+mn-cs"/>
              </a:rPr>
              <a:t>Samsung Galaxy Note I717</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G E970</a:t>
            </a:r>
          </a:p>
          <a:p>
            <a:r>
              <a:rPr lang="en-US" sz="1200" b="0" i="0" u="sng" kern="1200" dirty="0" smtClean="0">
                <a:solidFill>
                  <a:schemeClr val="tx1"/>
                </a:solidFill>
                <a:latin typeface="+mn-lt"/>
                <a:ea typeface="+mn-ea"/>
                <a:cs typeface="+mn-cs"/>
                <a:hlinkClick r:id="rId3" tooltip="Click to Continue &gt; by Browse to Save"/>
              </a:rPr>
              <a:t>Samsung Galaxy Tab</a:t>
            </a:r>
            <a:r>
              <a:rPr lang="en-US" sz="1200" b="0" i="0" kern="1200" dirty="0" smtClean="0">
                <a:solidFill>
                  <a:schemeClr val="tx1"/>
                </a:solidFill>
                <a:latin typeface="+mn-lt"/>
                <a:ea typeface="+mn-ea"/>
                <a:cs typeface="+mn-cs"/>
              </a:rPr>
              <a:t> 2 7.0 I705</a:t>
            </a:r>
          </a:p>
          <a:p>
            <a:r>
              <a:rPr lang="en-US" sz="1200" b="0" i="0" kern="1200" dirty="0" smtClean="0">
                <a:solidFill>
                  <a:schemeClr val="tx1"/>
                </a:solidFill>
                <a:latin typeface="+mn-lt"/>
                <a:ea typeface="+mn-ea"/>
                <a:cs typeface="+mn-cs"/>
              </a:rPr>
              <a:t>HTC One VX</a:t>
            </a:r>
          </a:p>
          <a:p>
            <a:r>
              <a:rPr lang="en-US" sz="1200" b="0" i="0" kern="1200" dirty="0" smtClean="0">
                <a:solidFill>
                  <a:schemeClr val="tx1"/>
                </a:solidFill>
                <a:latin typeface="+mn-lt"/>
                <a:ea typeface="+mn-ea"/>
                <a:cs typeface="+mn-cs"/>
              </a:rPr>
              <a:t>Motorola RAZR HD XT925</a:t>
            </a:r>
          </a:p>
          <a:p>
            <a:r>
              <a:rPr lang="en-US" sz="1200" b="0" i="0" kern="1200" dirty="0" smtClean="0">
                <a:solidFill>
                  <a:schemeClr val="tx1"/>
                </a:solidFill>
                <a:latin typeface="+mn-lt"/>
                <a:ea typeface="+mn-ea"/>
                <a:cs typeface="+mn-cs"/>
              </a:rPr>
              <a:t>Nokia </a:t>
            </a:r>
            <a:r>
              <a:rPr lang="en-US" sz="1200" b="0" i="0" kern="1200" dirty="0" err="1" smtClean="0">
                <a:solidFill>
                  <a:schemeClr val="tx1"/>
                </a:solidFill>
                <a:latin typeface="+mn-lt"/>
                <a:ea typeface="+mn-ea"/>
                <a:cs typeface="+mn-cs"/>
              </a:rPr>
              <a:t>Lumia</a:t>
            </a:r>
            <a:r>
              <a:rPr lang="en-US" sz="1200" b="0" i="0" kern="1200" dirty="0" smtClean="0">
                <a:solidFill>
                  <a:schemeClr val="tx1"/>
                </a:solidFill>
                <a:latin typeface="+mn-lt"/>
                <a:ea typeface="+mn-ea"/>
                <a:cs typeface="+mn-cs"/>
              </a:rPr>
              <a:t> 900 AT&amp;T</a:t>
            </a:r>
          </a:p>
          <a:p>
            <a:r>
              <a:rPr lang="en-US" sz="1200" b="0" i="0" kern="1200" dirty="0" smtClean="0">
                <a:solidFill>
                  <a:schemeClr val="tx1"/>
                </a:solidFill>
                <a:latin typeface="+mn-lt"/>
                <a:ea typeface="+mn-ea"/>
                <a:cs typeface="+mn-cs"/>
              </a:rPr>
              <a:t>Samsung Galaxy Express I437</a:t>
            </a:r>
          </a:p>
          <a:p>
            <a:r>
              <a:rPr lang="en-US" sz="1200" b="0" i="0" kern="1200" dirty="0" smtClean="0">
                <a:solidFill>
                  <a:schemeClr val="tx1"/>
                </a:solidFill>
                <a:latin typeface="+mn-lt"/>
                <a:ea typeface="+mn-ea"/>
                <a:cs typeface="+mn-cs"/>
              </a:rPr>
              <a:t>Samsung Galaxy S II Skyrocket HD I757</a:t>
            </a:r>
          </a:p>
          <a:p>
            <a:r>
              <a:rPr lang="en-US" sz="1200" b="0" i="0" kern="1200" dirty="0" smtClean="0">
                <a:solidFill>
                  <a:schemeClr val="tx1"/>
                </a:solidFill>
                <a:latin typeface="+mn-lt"/>
                <a:ea typeface="+mn-ea"/>
                <a:cs typeface="+mn-cs"/>
              </a:rPr>
              <a:t>HTC Windows Phone 8X CDMA</a:t>
            </a:r>
          </a:p>
          <a:p>
            <a:r>
              <a:rPr lang="en-US" sz="1200" b="0" i="0" kern="1200" dirty="0" smtClean="0">
                <a:solidFill>
                  <a:schemeClr val="tx1"/>
                </a:solidFill>
                <a:latin typeface="+mn-lt"/>
                <a:ea typeface="+mn-ea"/>
                <a:cs typeface="+mn-cs"/>
              </a:rPr>
              <a:t>HTC Deluxe</a:t>
            </a:r>
          </a:p>
          <a:p>
            <a:r>
              <a:rPr lang="en-US" sz="1200" b="0" i="0" kern="1200" dirty="0" smtClean="0">
                <a:solidFill>
                  <a:schemeClr val="tx1"/>
                </a:solidFill>
                <a:latin typeface="+mn-lt"/>
                <a:ea typeface="+mn-ea"/>
                <a:cs typeface="+mn-cs"/>
              </a:rPr>
              <a:t>Motorola DROID RAZR XT912</a:t>
            </a:r>
          </a:p>
          <a:p>
            <a:r>
              <a:rPr lang="en-US" sz="1200" b="0" i="0" kern="1200" dirty="0" smtClean="0">
                <a:solidFill>
                  <a:schemeClr val="tx1"/>
                </a:solidFill>
                <a:latin typeface="+mn-lt"/>
                <a:ea typeface="+mn-ea"/>
                <a:cs typeface="+mn-cs"/>
              </a:rPr>
              <a:t>Samsung Galaxy S III I747</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Vu II F200</a:t>
            </a:r>
          </a:p>
          <a:p>
            <a:r>
              <a:rPr lang="en-US" sz="1200" b="0" i="0" kern="1200" dirty="0" smtClean="0">
                <a:solidFill>
                  <a:schemeClr val="tx1"/>
                </a:solidFill>
                <a:latin typeface="+mn-lt"/>
                <a:ea typeface="+mn-ea"/>
                <a:cs typeface="+mn-cs"/>
              </a:rPr>
              <a:t>BlackBerry 4G LTE </a:t>
            </a:r>
            <a:r>
              <a:rPr lang="en-US" sz="1200" b="0" i="0" kern="1200" dirty="0" err="1" smtClean="0">
                <a:solidFill>
                  <a:schemeClr val="tx1"/>
                </a:solidFill>
                <a:latin typeface="+mn-lt"/>
                <a:ea typeface="+mn-ea"/>
                <a:cs typeface="+mn-cs"/>
              </a:rPr>
              <a:t>PlayBook</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Sony </a:t>
            </a:r>
            <a:r>
              <a:rPr lang="en-US" sz="1200" b="0" i="0" kern="1200" dirty="0" err="1" smtClean="0">
                <a:solidFill>
                  <a:schemeClr val="tx1"/>
                </a:solidFill>
                <a:latin typeface="+mn-lt"/>
                <a:ea typeface="+mn-ea"/>
                <a:cs typeface="+mn-cs"/>
              </a:rPr>
              <a:t>Xperia</a:t>
            </a:r>
            <a:r>
              <a:rPr lang="en-US" sz="1200" b="0" i="0" kern="1200" dirty="0" smtClean="0">
                <a:solidFill>
                  <a:schemeClr val="tx1"/>
                </a:solidFill>
                <a:latin typeface="+mn-lt"/>
                <a:ea typeface="+mn-ea"/>
                <a:cs typeface="+mn-cs"/>
              </a:rPr>
              <a:t> SX SO-05D</a:t>
            </a:r>
          </a:p>
          <a:p>
            <a:r>
              <a:rPr lang="en-US" sz="1200" b="0" i="0" kern="1200" dirty="0" smtClean="0">
                <a:solidFill>
                  <a:schemeClr val="tx1"/>
                </a:solidFill>
                <a:latin typeface="+mn-lt"/>
                <a:ea typeface="+mn-ea"/>
                <a:cs typeface="+mn-cs"/>
              </a:rPr>
              <a:t>Samsung Galaxy Rugby Pro I547</a:t>
            </a:r>
          </a:p>
          <a:p>
            <a:r>
              <a:rPr lang="en-US" sz="1200" b="0" i="0" kern="1200" dirty="0" smtClean="0">
                <a:solidFill>
                  <a:schemeClr val="tx1"/>
                </a:solidFill>
                <a:latin typeface="+mn-lt"/>
                <a:ea typeface="+mn-ea"/>
                <a:cs typeface="+mn-cs"/>
              </a:rPr>
              <a:t>Motorola DROID RAZR MAXX</a:t>
            </a:r>
          </a:p>
          <a:p>
            <a:r>
              <a:rPr lang="en-US" sz="1200" b="0" i="0" kern="1200" dirty="0" smtClean="0">
                <a:solidFill>
                  <a:schemeClr val="tx1"/>
                </a:solidFill>
                <a:latin typeface="+mn-lt"/>
                <a:ea typeface="+mn-ea"/>
                <a:cs typeface="+mn-cs"/>
              </a:rPr>
              <a:t>Samsung Galaxy S II HD LTE</a:t>
            </a:r>
          </a:p>
          <a:p>
            <a:r>
              <a:rPr lang="en-US" sz="1200" b="0" i="0" kern="1200" dirty="0" smtClean="0">
                <a:solidFill>
                  <a:schemeClr val="tx1"/>
                </a:solidFill>
                <a:latin typeface="+mn-lt"/>
                <a:ea typeface="+mn-ea"/>
                <a:cs typeface="+mn-cs"/>
              </a:rPr>
              <a:t>Motorola DROID RAZR M</a:t>
            </a:r>
          </a:p>
          <a:p>
            <a:r>
              <a:rPr lang="en-US" sz="1200" b="0" i="0" kern="1200" dirty="0" smtClean="0">
                <a:solidFill>
                  <a:schemeClr val="tx1"/>
                </a:solidFill>
                <a:latin typeface="+mn-lt"/>
                <a:ea typeface="+mn-ea"/>
                <a:cs typeface="+mn-cs"/>
              </a:rPr>
              <a:t>HTC Vivid</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Vu F100S</a:t>
            </a:r>
          </a:p>
          <a:p>
            <a:r>
              <a:rPr lang="en-US" sz="1200" b="0" i="0" kern="1200" dirty="0" smtClean="0">
                <a:solidFill>
                  <a:schemeClr val="tx1"/>
                </a:solidFill>
                <a:latin typeface="+mn-lt"/>
                <a:ea typeface="+mn-ea"/>
                <a:cs typeface="+mn-cs"/>
              </a:rPr>
              <a:t>Samsung Galaxy Victory 4G LTE L300</a:t>
            </a:r>
          </a:p>
          <a:p>
            <a:r>
              <a:rPr lang="en-US" sz="1200" b="0" i="0" kern="1200" dirty="0" smtClean="0">
                <a:solidFill>
                  <a:schemeClr val="tx1"/>
                </a:solidFill>
                <a:latin typeface="+mn-lt"/>
                <a:ea typeface="+mn-ea"/>
                <a:cs typeface="+mn-cs"/>
              </a:rPr>
              <a:t>HTC </a:t>
            </a:r>
            <a:r>
              <a:rPr lang="en-US" sz="1200" b="0" i="0" kern="1200" dirty="0" err="1" smtClean="0">
                <a:solidFill>
                  <a:schemeClr val="tx1"/>
                </a:solidFill>
                <a:latin typeface="+mn-lt"/>
                <a:ea typeface="+mn-ea"/>
                <a:cs typeface="+mn-cs"/>
              </a:rPr>
              <a:t>Evo</a:t>
            </a:r>
            <a:r>
              <a:rPr lang="en-US" sz="1200" b="0" i="0" kern="1200" dirty="0" smtClean="0">
                <a:solidFill>
                  <a:schemeClr val="tx1"/>
                </a:solidFill>
                <a:latin typeface="+mn-lt"/>
                <a:ea typeface="+mn-ea"/>
                <a:cs typeface="+mn-cs"/>
              </a:rPr>
              <a:t> 4G LTE</a:t>
            </a:r>
          </a:p>
          <a:p>
            <a:r>
              <a:rPr lang="en-US" sz="1200" b="0" i="0" kern="1200" dirty="0" smtClean="0">
                <a:solidFill>
                  <a:schemeClr val="tx1"/>
                </a:solidFill>
                <a:latin typeface="+mn-lt"/>
                <a:ea typeface="+mn-ea"/>
                <a:cs typeface="+mn-cs"/>
              </a:rPr>
              <a:t>Motorola ATRIX HD MB886</a:t>
            </a:r>
          </a:p>
          <a:p>
            <a:r>
              <a:rPr lang="en-US" sz="1200" b="0" i="0" kern="1200" dirty="0" smtClean="0">
                <a:solidFill>
                  <a:schemeClr val="tx1"/>
                </a:solidFill>
                <a:latin typeface="+mn-lt"/>
                <a:ea typeface="+mn-ea"/>
                <a:cs typeface="+mn-cs"/>
              </a:rPr>
              <a:t>Samsung Galaxy S III CDMA</a:t>
            </a:r>
          </a:p>
          <a:p>
            <a:r>
              <a:rPr lang="en-US" sz="1200" b="0" i="0" kern="1200" dirty="0" smtClean="0">
                <a:solidFill>
                  <a:schemeClr val="tx1"/>
                </a:solidFill>
                <a:latin typeface="+mn-lt"/>
                <a:ea typeface="+mn-ea"/>
                <a:cs typeface="+mn-cs"/>
              </a:rPr>
              <a:t>LG Spectrum II 4G VS930</a:t>
            </a:r>
          </a:p>
          <a:p>
            <a:r>
              <a:rPr lang="en-US" sz="1200" b="0" i="0" kern="1200" dirty="0" smtClean="0">
                <a:solidFill>
                  <a:schemeClr val="tx1"/>
                </a:solidFill>
                <a:latin typeface="+mn-lt"/>
                <a:ea typeface="+mn-ea"/>
                <a:cs typeface="+mn-cs"/>
              </a:rPr>
              <a:t>HTC One SV CDMA</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LTE LU6200</a:t>
            </a:r>
          </a:p>
          <a:p>
            <a:r>
              <a:rPr lang="en-US" sz="1200" b="0" i="0" kern="1200" dirty="0" smtClean="0">
                <a:solidFill>
                  <a:schemeClr val="tx1"/>
                </a:solidFill>
                <a:latin typeface="+mn-lt"/>
                <a:ea typeface="+mn-ea"/>
                <a:cs typeface="+mn-cs"/>
              </a:rPr>
              <a:t>Samsung Galaxy S II Skyrocket i727</a:t>
            </a:r>
          </a:p>
          <a:p>
            <a:r>
              <a:rPr lang="en-US" sz="1200" b="0" i="0" kern="1200" dirty="0" smtClean="0">
                <a:solidFill>
                  <a:schemeClr val="tx1"/>
                </a:solidFill>
                <a:latin typeface="+mn-lt"/>
                <a:ea typeface="+mn-ea"/>
                <a:cs typeface="+mn-cs"/>
              </a:rPr>
              <a:t>Sony </a:t>
            </a:r>
            <a:r>
              <a:rPr lang="en-US" sz="1200" b="0" i="0" kern="1200" dirty="0" err="1" smtClean="0">
                <a:solidFill>
                  <a:schemeClr val="tx1"/>
                </a:solidFill>
                <a:latin typeface="+mn-lt"/>
                <a:ea typeface="+mn-ea"/>
                <a:cs typeface="+mn-cs"/>
              </a:rPr>
              <a:t>Xperia</a:t>
            </a:r>
            <a:r>
              <a:rPr lang="en-US" sz="1200" b="0" i="0" kern="1200" dirty="0" smtClean="0">
                <a:solidFill>
                  <a:schemeClr val="tx1"/>
                </a:solidFill>
                <a:latin typeface="+mn-lt"/>
                <a:ea typeface="+mn-ea"/>
                <a:cs typeface="+mn-cs"/>
              </a:rPr>
              <a:t> GX SO-04D</a:t>
            </a:r>
          </a:p>
          <a:p>
            <a:r>
              <a:rPr lang="en-US" sz="1200" b="0" i="0" kern="1200" dirty="0" smtClean="0">
                <a:solidFill>
                  <a:schemeClr val="tx1"/>
                </a:solidFill>
                <a:latin typeface="+mn-lt"/>
                <a:ea typeface="+mn-ea"/>
                <a:cs typeface="+mn-cs"/>
              </a:rPr>
              <a:t>Samsung Galaxy Nexus LTE L700</a:t>
            </a:r>
          </a:p>
          <a:p>
            <a:r>
              <a:rPr lang="en-US" sz="1200" b="0" i="0" kern="1200" dirty="0" smtClean="0">
                <a:solidFill>
                  <a:schemeClr val="tx1"/>
                </a:solidFill>
                <a:latin typeface="+mn-lt"/>
                <a:ea typeface="+mn-ea"/>
                <a:cs typeface="+mn-cs"/>
              </a:rPr>
              <a:t>HTC </a:t>
            </a:r>
            <a:r>
              <a:rPr lang="en-US" sz="1200" b="0" i="0" kern="1200" dirty="0" err="1" smtClean="0">
                <a:solidFill>
                  <a:schemeClr val="tx1"/>
                </a:solidFill>
                <a:latin typeface="+mn-lt"/>
                <a:ea typeface="+mn-ea"/>
                <a:cs typeface="+mn-cs"/>
              </a:rPr>
              <a:t>Rezound</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HTC DROID Incredible 4G LTE</a:t>
            </a:r>
          </a:p>
          <a:p>
            <a:r>
              <a:rPr lang="en-US" sz="1200" b="0" i="0" kern="1200" dirty="0" smtClean="0">
                <a:solidFill>
                  <a:schemeClr val="tx1"/>
                </a:solidFill>
                <a:latin typeface="+mn-lt"/>
                <a:ea typeface="+mn-ea"/>
                <a:cs typeface="+mn-cs"/>
              </a:rPr>
              <a:t>Samsung Galaxy Tab 8.9 4G P7320T</a:t>
            </a:r>
          </a:p>
          <a:p>
            <a:r>
              <a:rPr lang="en-US" sz="1200" b="0" i="0" kern="1200" dirty="0" smtClean="0">
                <a:solidFill>
                  <a:schemeClr val="tx1"/>
                </a:solidFill>
                <a:latin typeface="+mn-lt"/>
                <a:ea typeface="+mn-ea"/>
                <a:cs typeface="+mn-cs"/>
              </a:rPr>
              <a:t>HTC One X AT&amp;T</a:t>
            </a:r>
          </a:p>
          <a:p>
            <a:r>
              <a:rPr lang="en-US" sz="1200" b="0" i="0" kern="1200" dirty="0" smtClean="0">
                <a:solidFill>
                  <a:schemeClr val="tx1"/>
                </a:solidFill>
                <a:latin typeface="+mn-lt"/>
                <a:ea typeface="+mn-ea"/>
                <a:cs typeface="+mn-cs"/>
              </a:rPr>
              <a:t>Samsung Galaxy S II LTE I9210</a:t>
            </a:r>
          </a:p>
          <a:p>
            <a:r>
              <a:rPr lang="en-US" sz="1200" b="0" i="0" kern="1200" dirty="0" err="1" smtClean="0">
                <a:solidFill>
                  <a:schemeClr val="tx1"/>
                </a:solidFill>
                <a:latin typeface="+mn-lt"/>
                <a:ea typeface="+mn-ea"/>
                <a:cs typeface="+mn-cs"/>
              </a:rPr>
              <a:t>Pantech</a:t>
            </a:r>
            <a:r>
              <a:rPr lang="en-US" sz="1200" b="0" i="0" kern="1200" dirty="0" smtClean="0">
                <a:solidFill>
                  <a:schemeClr val="tx1"/>
                </a:solidFill>
                <a:latin typeface="+mn-lt"/>
                <a:ea typeface="+mn-ea"/>
                <a:cs typeface="+mn-cs"/>
              </a:rPr>
              <a:t> Vega R3 IM-A850L</a:t>
            </a:r>
          </a:p>
          <a:p>
            <a:r>
              <a:rPr lang="en-US" sz="1200" b="0" i="0" kern="1200" dirty="0" smtClean="0">
                <a:solidFill>
                  <a:schemeClr val="tx1"/>
                </a:solidFill>
                <a:latin typeface="+mn-lt"/>
                <a:ea typeface="+mn-ea"/>
                <a:cs typeface="+mn-cs"/>
              </a:rPr>
              <a:t>Samsung Galaxy Tab 7.7 LTE I815</a:t>
            </a:r>
          </a:p>
          <a:p>
            <a:r>
              <a:rPr lang="en-US" sz="1200" b="0" i="0" kern="1200" dirty="0" smtClean="0">
                <a:solidFill>
                  <a:schemeClr val="tx1"/>
                </a:solidFill>
                <a:latin typeface="+mn-lt"/>
                <a:ea typeface="+mn-ea"/>
                <a:cs typeface="+mn-cs"/>
              </a:rPr>
              <a:t>Motorola Photon Q 4G LTE</a:t>
            </a:r>
          </a:p>
          <a:p>
            <a:r>
              <a:rPr lang="en-US" sz="1200" b="0" i="0" kern="1200" dirty="0" smtClean="0">
                <a:solidFill>
                  <a:schemeClr val="tx1"/>
                </a:solidFill>
                <a:latin typeface="+mn-lt"/>
                <a:ea typeface="+mn-ea"/>
                <a:cs typeface="+mn-cs"/>
              </a:rPr>
              <a:t>Samsung Galaxy Nexus i515</a:t>
            </a:r>
          </a:p>
          <a:p>
            <a:r>
              <a:rPr lang="en-US" sz="1200" b="0" i="0" kern="1200" dirty="0" smtClean="0">
                <a:solidFill>
                  <a:schemeClr val="tx1"/>
                </a:solidFill>
                <a:latin typeface="+mn-lt"/>
                <a:ea typeface="+mn-ea"/>
                <a:cs typeface="+mn-cs"/>
              </a:rPr>
              <a:t>LG </a:t>
            </a:r>
            <a:r>
              <a:rPr lang="en-US" sz="1200" b="0" i="0" kern="1200" dirty="0" err="1" smtClean="0">
                <a:solidFill>
                  <a:schemeClr val="tx1"/>
                </a:solidFill>
                <a:latin typeface="+mn-lt"/>
                <a:ea typeface="+mn-ea"/>
                <a:cs typeface="+mn-cs"/>
              </a:rPr>
              <a:t>Optimus</a:t>
            </a:r>
            <a:r>
              <a:rPr lang="en-US" sz="1200" b="0" i="0" kern="1200" dirty="0" smtClean="0">
                <a:solidFill>
                  <a:schemeClr val="tx1"/>
                </a:solidFill>
                <a:latin typeface="+mn-lt"/>
                <a:ea typeface="+mn-ea"/>
                <a:cs typeface="+mn-cs"/>
              </a:rPr>
              <a:t> LTE2</a:t>
            </a:r>
          </a:p>
          <a:p>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LTE supports both frequency-division duplex (FDD) and time-division duplex (TDD), as well as a wide range of system bandwidths in order to operate in a large number of different spectrum </a:t>
            </a:r>
            <a:r>
              <a:rPr lang="en-US" dirty="0" smtClean="0"/>
              <a:t>allocations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MIMO</a:t>
            </a:r>
            <a:r>
              <a:rPr lang="en-US" baseline="0" dirty="0" smtClean="0"/>
              <a:t> – offers significant increases in data throughput </a:t>
            </a:r>
            <a:endParaRPr lang="en-US" dirty="0" smtClean="0"/>
          </a:p>
          <a:p>
            <a:r>
              <a:rPr lang="en-US" sz="1200" b="0" i="0" kern="1200" dirty="0" smtClean="0">
                <a:solidFill>
                  <a:schemeClr val="tx1"/>
                </a:solidFill>
                <a:effectLst/>
                <a:latin typeface="+mn-lt"/>
                <a:ea typeface="+mn-ea"/>
                <a:cs typeface="+mn-cs"/>
              </a:rPr>
              <a:t>MIMO technology has attracted attention in </a:t>
            </a:r>
            <a:r>
              <a:rPr lang="en-US" sz="1200" b="0" i="0" u="none" strike="noStrike" kern="1200" dirty="0" smtClean="0">
                <a:solidFill>
                  <a:schemeClr val="tx1"/>
                </a:solidFill>
                <a:effectLst/>
                <a:latin typeface="+mn-lt"/>
                <a:ea typeface="+mn-ea"/>
                <a:cs typeface="+mn-cs"/>
                <a:hlinkClick r:id="rId3" tooltip="Wireless"/>
              </a:rPr>
              <a:t>wireless</a:t>
            </a:r>
            <a:r>
              <a:rPr lang="en-US" sz="1200" b="0" i="0" kern="1200" dirty="0" smtClean="0">
                <a:solidFill>
                  <a:schemeClr val="tx1"/>
                </a:solidFill>
                <a:effectLst/>
                <a:latin typeface="+mn-lt"/>
                <a:ea typeface="+mn-ea"/>
                <a:cs typeface="+mn-cs"/>
              </a:rPr>
              <a:t> communications, because it offers significant increases in data throughput and link range without additional bandwidth or increased transmit power. It achieves this goal by spreading the same total transmit power over the antennas to achieve an </a:t>
            </a:r>
            <a:r>
              <a:rPr lang="en-US" sz="1200" b="0" i="0" u="none" strike="noStrike" kern="1200" dirty="0" smtClean="0">
                <a:solidFill>
                  <a:schemeClr val="tx1"/>
                </a:solidFill>
                <a:effectLst/>
                <a:latin typeface="+mn-lt"/>
                <a:ea typeface="+mn-ea"/>
                <a:cs typeface="+mn-cs"/>
                <a:hlinkClick r:id="rId4" tooltip="Array gain"/>
              </a:rPr>
              <a:t>array gain</a:t>
            </a:r>
            <a:r>
              <a:rPr lang="en-US" sz="1200" b="0" i="0" kern="1200" dirty="0" smtClean="0">
                <a:solidFill>
                  <a:schemeClr val="tx1"/>
                </a:solidFill>
                <a:effectLst/>
                <a:latin typeface="+mn-lt"/>
                <a:ea typeface="+mn-ea"/>
                <a:cs typeface="+mn-cs"/>
              </a:rPr>
              <a:t> that improves the spectral efficiency (more bits per second per hertz of bandwidth) and/or to achieve a </a:t>
            </a:r>
            <a:r>
              <a:rPr lang="en-US" sz="1200" b="0" i="0" u="none" strike="noStrike" kern="1200" dirty="0" smtClean="0">
                <a:solidFill>
                  <a:schemeClr val="tx1"/>
                </a:solidFill>
                <a:effectLst/>
                <a:latin typeface="+mn-lt"/>
                <a:ea typeface="+mn-ea"/>
                <a:cs typeface="+mn-cs"/>
                <a:hlinkClick r:id="rId5" tooltip="Diversity gain"/>
              </a:rPr>
              <a:t>diversity gain</a:t>
            </a:r>
            <a:r>
              <a:rPr lang="en-US" sz="1200" b="0" i="0" kern="1200" dirty="0" smtClean="0">
                <a:solidFill>
                  <a:schemeClr val="tx1"/>
                </a:solidFill>
                <a:effectLst/>
                <a:latin typeface="+mn-lt"/>
                <a:ea typeface="+mn-ea"/>
                <a:cs typeface="+mn-cs"/>
              </a:rPr>
              <a:t> that improves the link reliability (reduced </a:t>
            </a:r>
            <a:r>
              <a:rPr lang="en-US" sz="1200" b="0" i="0" u="none" strike="noStrike" kern="1200" dirty="0" smtClean="0">
                <a:solidFill>
                  <a:schemeClr val="tx1"/>
                </a:solidFill>
                <a:effectLst/>
                <a:latin typeface="+mn-lt"/>
                <a:ea typeface="+mn-ea"/>
                <a:cs typeface="+mn-cs"/>
                <a:hlinkClick r:id="rId6" tooltip="Fading"/>
              </a:rPr>
              <a:t>fading</a:t>
            </a:r>
            <a:r>
              <a:rPr lang="en-US" sz="1200" b="0" i="0" kern="1200" dirty="0" smtClean="0">
                <a:solidFill>
                  <a:schemeClr val="tx1"/>
                </a:solidFill>
                <a:effectLst/>
                <a:latin typeface="+mn-lt"/>
                <a:ea typeface="+mn-ea"/>
                <a:cs typeface="+mn-cs"/>
              </a:rPr>
              <a:t>).</a:t>
            </a:r>
            <a:endParaRPr lang="en-US" dirty="0" smtClean="0"/>
          </a:p>
          <a:p>
            <a:r>
              <a:rPr lang="en-US" dirty="0" smtClean="0"/>
              <a:t>Orthogonal frequency-division </a:t>
            </a:r>
            <a:r>
              <a:rPr lang="en-US" dirty="0" smtClean="0"/>
              <a:t>multiplexing Access – </a:t>
            </a:r>
          </a:p>
          <a:p>
            <a:endParaRPr lang="en-US" dirty="0" smtClean="0"/>
          </a:p>
          <a:p>
            <a:r>
              <a:rPr lang="en-US" dirty="0" smtClean="0"/>
              <a:t>(OFDM), with data</a:t>
            </a:r>
            <a:r>
              <a:rPr lang="en-US" b="1" dirty="0" smtClean="0"/>
              <a:t> transmitted on a large number of parallel, </a:t>
            </a:r>
            <a:r>
              <a:rPr lang="en-US" dirty="0" smtClean="0"/>
              <a:t>narrow-band subcarriers, is the</a:t>
            </a:r>
          </a:p>
          <a:p>
            <a:r>
              <a:rPr lang="en-US" dirty="0" smtClean="0"/>
              <a:t>core of the LTE downlink radio transmission</a:t>
            </a:r>
          </a:p>
          <a:p>
            <a:endParaRPr lang="en-US" dirty="0" smtClean="0"/>
          </a:p>
          <a:p>
            <a:r>
              <a:rPr lang="en-US" dirty="0" smtClean="0"/>
              <a:t>Multiple Antennas </a:t>
            </a:r>
          </a:p>
          <a:p>
            <a:endParaRPr lang="en-US" dirty="0" smtClean="0"/>
          </a:p>
          <a:p>
            <a:r>
              <a:rPr lang="en-US" sz="1200" b="0" i="0" kern="1200" dirty="0" smtClean="0">
                <a:solidFill>
                  <a:schemeClr val="tx1"/>
                </a:solidFill>
                <a:latin typeface="+mn-lt"/>
                <a:ea typeface="+mn-ea"/>
                <a:cs typeface="+mn-cs"/>
              </a:rPr>
              <a:t>LTE capabilities include:</a:t>
            </a:r>
          </a:p>
          <a:p>
            <a:r>
              <a:rPr lang="en-US" sz="1200" b="0" i="0" kern="1200" dirty="0" smtClean="0">
                <a:solidFill>
                  <a:schemeClr val="tx1"/>
                </a:solidFill>
                <a:latin typeface="+mn-lt"/>
                <a:ea typeface="+mn-ea"/>
                <a:cs typeface="+mn-cs"/>
              </a:rPr>
              <a:t>Downlink peak data rates up to 326 Mbps with 20 MHz bandwidth</a:t>
            </a:r>
          </a:p>
          <a:p>
            <a:r>
              <a:rPr lang="en-US" sz="1200" b="0" i="0" kern="1200" dirty="0" smtClean="0">
                <a:solidFill>
                  <a:schemeClr val="tx1"/>
                </a:solidFill>
                <a:latin typeface="+mn-lt"/>
                <a:ea typeface="+mn-ea"/>
                <a:cs typeface="+mn-cs"/>
              </a:rPr>
              <a:t>Uplink peak data rates up to 86.4 Mbps with 20 MHz bandwidth</a:t>
            </a:r>
          </a:p>
          <a:p>
            <a:r>
              <a:rPr lang="en-US" sz="1200" b="0" i="0" kern="1200" dirty="0" smtClean="0">
                <a:solidFill>
                  <a:schemeClr val="tx1"/>
                </a:solidFill>
                <a:latin typeface="+mn-lt"/>
                <a:ea typeface="+mn-ea"/>
                <a:cs typeface="+mn-cs"/>
              </a:rPr>
              <a:t>Operation in both TDD and FDD modes</a:t>
            </a:r>
          </a:p>
          <a:p>
            <a:r>
              <a:rPr lang="en-US" sz="1200" b="0" i="0" kern="1200" dirty="0" smtClean="0">
                <a:solidFill>
                  <a:schemeClr val="tx1"/>
                </a:solidFill>
                <a:latin typeface="+mn-lt"/>
                <a:ea typeface="+mn-ea"/>
                <a:cs typeface="+mn-cs"/>
              </a:rPr>
              <a:t>Scalable bandwidth up to 20 MHz, covering 1.4 MHz, 3 MHz, 5 MHz, 10 MHz, 15 MHz, and 20 MHz in the study phase</a:t>
            </a:r>
          </a:p>
          <a:p>
            <a:r>
              <a:rPr lang="en-US" sz="1200" b="0" i="0" kern="1200" dirty="0" smtClean="0">
                <a:solidFill>
                  <a:schemeClr val="tx1"/>
                </a:solidFill>
                <a:latin typeface="+mn-lt"/>
                <a:ea typeface="+mn-ea"/>
                <a:cs typeface="+mn-cs"/>
              </a:rPr>
              <a:t>Increased spectral efficiency over Release 6 HSPA by two to four times</a:t>
            </a:r>
          </a:p>
          <a:p>
            <a:r>
              <a:rPr lang="en-US" sz="1200" b="0" i="0" kern="1200" dirty="0" smtClean="0">
                <a:solidFill>
                  <a:schemeClr val="tx1"/>
                </a:solidFill>
                <a:latin typeface="+mn-lt"/>
                <a:ea typeface="+mn-ea"/>
                <a:cs typeface="+mn-cs"/>
              </a:rPr>
              <a:t>Reduced latency, up to 10 milliseconds (ms) round-trip times between user equipment and the base station, and to less than 100 ms transition times from inactive to active</a:t>
            </a:r>
          </a:p>
          <a:p>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5 security levels:</a:t>
            </a:r>
          </a:p>
          <a:p>
            <a:r>
              <a:rPr lang="en-US" dirty="0" smtClean="0"/>
              <a:t>– Network </a:t>
            </a:r>
            <a:r>
              <a:rPr lang="en-US" dirty="0" err="1" smtClean="0"/>
              <a:t>accesssecurity</a:t>
            </a:r>
            <a:r>
              <a:rPr lang="en-US" dirty="0" smtClean="0"/>
              <a:t> (I):</a:t>
            </a:r>
          </a:p>
          <a:p>
            <a:r>
              <a:rPr lang="en-US" dirty="0" smtClean="0"/>
              <a:t>• The set </a:t>
            </a:r>
            <a:r>
              <a:rPr lang="en-US" dirty="0" err="1" smtClean="0"/>
              <a:t>ofsecurity</a:t>
            </a:r>
            <a:r>
              <a:rPr lang="en-US" dirty="0" smtClean="0"/>
              <a:t> </a:t>
            </a:r>
            <a:r>
              <a:rPr lang="en-US" dirty="0" err="1" smtClean="0"/>
              <a:t>featuresthat</a:t>
            </a:r>
            <a:r>
              <a:rPr lang="en-US" dirty="0" smtClean="0"/>
              <a:t> </a:t>
            </a:r>
            <a:r>
              <a:rPr lang="en-US" dirty="0" err="1" smtClean="0"/>
              <a:t>providesthe</a:t>
            </a:r>
            <a:r>
              <a:rPr lang="en-US" dirty="0" smtClean="0"/>
              <a:t> UEs with secure </a:t>
            </a:r>
            <a:r>
              <a:rPr lang="en-US" dirty="0" err="1" smtClean="0"/>
              <a:t>accessto</a:t>
            </a:r>
            <a:r>
              <a:rPr lang="en-US" dirty="0" smtClean="0"/>
              <a:t> the</a:t>
            </a:r>
          </a:p>
          <a:p>
            <a:r>
              <a:rPr lang="en-US" dirty="0" err="1" smtClean="0"/>
              <a:t>EPCand</a:t>
            </a:r>
            <a:r>
              <a:rPr lang="en-US" dirty="0" smtClean="0"/>
              <a:t> protect against various attacks on the radio link.</a:t>
            </a:r>
          </a:p>
          <a:p>
            <a:r>
              <a:rPr lang="en-US" dirty="0" smtClean="0"/>
              <a:t>– Network domain security (II):</a:t>
            </a:r>
          </a:p>
          <a:p>
            <a:r>
              <a:rPr lang="en-US" dirty="0" smtClean="0"/>
              <a:t>• The set of security features that protects against attacks on the wire line</a:t>
            </a:r>
          </a:p>
          <a:p>
            <a:r>
              <a:rPr lang="en-US" dirty="0" smtClean="0"/>
              <a:t>network and enable nodes to exchange </a:t>
            </a:r>
            <a:r>
              <a:rPr lang="en-US" dirty="0" err="1" smtClean="0"/>
              <a:t>signalling</a:t>
            </a:r>
            <a:r>
              <a:rPr lang="en-US" dirty="0" smtClean="0"/>
              <a:t> data and user data in a</a:t>
            </a:r>
          </a:p>
          <a:p>
            <a:r>
              <a:rPr lang="en-US" dirty="0" smtClean="0"/>
              <a:t>secure manner</a:t>
            </a:r>
          </a:p>
          <a:p>
            <a:r>
              <a:rPr lang="en-US" dirty="0" smtClean="0"/>
              <a:t>– User domain security (III):</a:t>
            </a:r>
          </a:p>
          <a:p>
            <a:r>
              <a:rPr lang="en-US" dirty="0" smtClean="0"/>
              <a:t>• The set of security features that provides a mutual authentication between</a:t>
            </a:r>
          </a:p>
          <a:p>
            <a:r>
              <a:rPr lang="en-US" dirty="0" smtClean="0"/>
              <a:t>the USIM and the ME before the USIM </a:t>
            </a:r>
            <a:r>
              <a:rPr lang="en-US" dirty="0" err="1" smtClean="0"/>
              <a:t>accessto</a:t>
            </a:r>
            <a:r>
              <a:rPr lang="en-US" dirty="0" smtClean="0"/>
              <a:t> the ME.</a:t>
            </a:r>
          </a:p>
          <a:p>
            <a:r>
              <a:rPr lang="en-US" dirty="0" smtClean="0"/>
              <a:t>– Application domain security (IV):</a:t>
            </a:r>
          </a:p>
          <a:p>
            <a:r>
              <a:rPr lang="en-US" dirty="0" smtClean="0"/>
              <a:t>• The set of security features that enables applications in the UE and in the</a:t>
            </a:r>
          </a:p>
          <a:p>
            <a:r>
              <a:rPr lang="en-US" dirty="0" smtClean="0"/>
              <a:t>provider domain to securely exchange messages.</a:t>
            </a:r>
          </a:p>
          <a:p>
            <a:r>
              <a:rPr lang="en-US" dirty="0" smtClean="0"/>
              <a:t>– Non 3GPPdomain security (V):</a:t>
            </a:r>
          </a:p>
          <a:p>
            <a:r>
              <a:rPr lang="en-US" dirty="0" smtClean="0"/>
              <a:t>• The set of features that enables the UEs to securely access to the EPC via</a:t>
            </a:r>
          </a:p>
          <a:p>
            <a:r>
              <a:rPr lang="en-US" dirty="0" smtClean="0"/>
              <a:t>non-3GPP access networks and provides security protection on the radio</a:t>
            </a:r>
          </a:p>
          <a:p>
            <a:r>
              <a:rPr lang="en-US" dirty="0" err="1" smtClean="0"/>
              <a:t>accesslink</a:t>
            </a:r>
            <a:r>
              <a:rPr lang="en-US" dirty="0" smtClean="0"/>
              <a:t>.</a:t>
            </a:r>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7</a:t>
            </a:fld>
            <a:endParaRPr lang="en-US"/>
          </a:p>
        </p:txBody>
      </p:sp>
    </p:spTree>
    <p:extLst>
      <p:ext uri="{BB962C8B-B14F-4D97-AF65-F5344CB8AC3E}">
        <p14:creationId xmlns:p14="http://schemas.microsoft.com/office/powerpoint/2010/main" val="1172313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TX Power, Antenna</a:t>
            </a:r>
            <a:r>
              <a:rPr lang="en-US" baseline="0" dirty="0" smtClean="0"/>
              <a:t> Gain, Cable and Body Loss and EIRP (Equivalent </a:t>
            </a:r>
            <a:r>
              <a:rPr lang="en-US" baseline="0" dirty="0" err="1" smtClean="0"/>
              <a:t>Isotropically</a:t>
            </a:r>
            <a:r>
              <a:rPr lang="en-US" baseline="0" dirty="0" smtClean="0"/>
              <a:t> Radiated Power)</a:t>
            </a:r>
          </a:p>
          <a:p>
            <a:endParaRPr lang="en-US" baseline="0" dirty="0" smtClean="0"/>
          </a:p>
          <a:p>
            <a:r>
              <a:rPr lang="en-US" baseline="0" dirty="0" smtClean="0"/>
              <a:t>Noise Figure, Thermal Figure, Receiver noise floor, SINR, RX Sensitivity, Interface margin, Cable loss, Antenna gain, body loss, fast fade margin, </a:t>
            </a:r>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C88F90-35B9-4980-94F9-6E94FC80C94F}"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D85FCDE-1920-47D0-ADD3-96BB79BED949}" type="datetimeFigureOut">
              <a:rPr lang="en-US" smtClean="0"/>
              <a:pPr/>
              <a:t>5/14/2013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24BEB3C-846F-4233-94A8-880486C850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4BEB3C-846F-4233-94A8-880486C850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4BEB3C-846F-4233-94A8-880486C85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4BEB3C-846F-4233-94A8-880486C850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4BEB3C-846F-4233-94A8-880486C850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24BEB3C-846F-4233-94A8-880486C850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24BEB3C-846F-4233-94A8-880486C850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24BEB3C-846F-4233-94A8-880486C850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85FCDE-1920-47D0-ADD3-96BB79BED949}" type="datetimeFigureOut">
              <a:rPr lang="en-US" smtClean="0"/>
              <a:pPr/>
              <a:t>5/14/2013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24BEB3C-846F-4233-94A8-880486C850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D85FCDE-1920-47D0-ADD3-96BB79BED949}" type="datetimeFigureOut">
              <a:rPr lang="en-US" smtClean="0"/>
              <a:pPr/>
              <a:t>5/14/2013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24BEB3C-846F-4233-94A8-880486C850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85FCDE-1920-47D0-ADD3-96BB79BED949}" type="datetimeFigureOut">
              <a:rPr lang="en-US" smtClean="0"/>
              <a:pPr/>
              <a:t>5/14/2013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24BEB3C-846F-4233-94A8-880486C850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85FCDE-1920-47D0-ADD3-96BB79BED949}" type="datetimeFigureOut">
              <a:rPr lang="en-US" smtClean="0"/>
              <a:pPr/>
              <a:t>5/14/2013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24BEB3C-846F-4233-94A8-880486C850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ee.washington.edu/research/ieee-comm/event_may_19_2009_files/LTE_overview_titus.pdf" TargetMode="External"/><Relationship Id="rId3" Type="http://schemas.openxmlformats.org/officeDocument/2006/relationships/hyperlink" Target="http://en.wikipedia.org/wiki/LTE_(telecommunication)" TargetMode="External"/><Relationship Id="rId7" Type="http://schemas.openxmlformats.org/officeDocument/2006/relationships/hyperlink" Target="http://www.3gpp.org/LT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comsoc.org/files/Publications/Tech%20Focus/pdf/2010/jan-sample/6.pdf" TargetMode="External"/><Relationship Id="rId5" Type="http://schemas.openxmlformats.org/officeDocument/2006/relationships/hyperlink" Target="http://projects.comelec.enst.fr/EW2007/Documents/Comparison_LTE_WiMax_BALL_EW2007.pdf" TargetMode="External"/><Relationship Id="rId10" Type="http://schemas.openxmlformats.org/officeDocument/2006/relationships/hyperlink" Target="https://sites.google.com/site/lteencyclopedia/lte-radio-link-budgeting-and-rf-planning/lte-link-budget-comparison" TargetMode="External"/><Relationship Id="rId4" Type="http://schemas.openxmlformats.org/officeDocument/2006/relationships/hyperlink" Target="http://www.4gamericas.org/index.cfm?fuseaction=page&amp;sectionid=249" TargetMode="External"/><Relationship Id="rId9" Type="http://schemas.openxmlformats.org/officeDocument/2006/relationships/hyperlink" Target="http://www.radio-electronics.com/info/cellulartelecomms/lte-long-term-evolution/lte-frequency-spectrum.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ites.google.com/site/lteencyclopedia/lte-radio-link-budgeting-and-rf-planning/lte-link-budget-comparison" TargetMode="Externa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asktel.com/personal/promotions/images/img-600x450-4g-lte-infographic-20130116.jpg"/>
          <p:cNvPicPr>
            <a:picLocks noChangeAspect="1" noChangeArrowheads="1"/>
          </p:cNvPicPr>
          <p:nvPr/>
        </p:nvPicPr>
        <p:blipFill>
          <a:blip r:embed="rId3" cstate="print"/>
          <a:srcRect/>
          <a:stretch>
            <a:fillRect/>
          </a:stretch>
        </p:blipFill>
        <p:spPr bwMode="auto">
          <a:xfrm>
            <a:off x="1981200" y="838200"/>
            <a:ext cx="5003800" cy="3752850"/>
          </a:xfrm>
          <a:prstGeom prst="rect">
            <a:avLst/>
          </a:prstGeom>
          <a:noFill/>
        </p:spPr>
      </p:pic>
      <p:sp>
        <p:nvSpPr>
          <p:cNvPr id="5" name="TextBox 4"/>
          <p:cNvSpPr txBox="1"/>
          <p:nvPr/>
        </p:nvSpPr>
        <p:spPr>
          <a:xfrm>
            <a:off x="228600" y="228600"/>
            <a:ext cx="6477000" cy="646331"/>
          </a:xfrm>
          <a:prstGeom prst="rect">
            <a:avLst/>
          </a:prstGeom>
          <a:noFill/>
        </p:spPr>
        <p:txBody>
          <a:bodyPr wrap="square" rtlCol="0">
            <a:spAutoFit/>
          </a:bodyPr>
          <a:lstStyle/>
          <a:p>
            <a:r>
              <a:rPr lang="en-US" sz="3600" b="1" dirty="0" smtClean="0">
                <a:latin typeface="Century Gothic" pitchFamily="34" charset="0"/>
              </a:rPr>
              <a:t>LTE</a:t>
            </a:r>
            <a:r>
              <a:rPr lang="en-US" sz="3600" dirty="0" smtClean="0">
                <a:latin typeface="Century Gothic" pitchFamily="34" charset="0"/>
              </a:rPr>
              <a:t> – </a:t>
            </a:r>
            <a:r>
              <a:rPr lang="en-US" sz="3600" b="1" dirty="0" smtClean="0">
                <a:solidFill>
                  <a:schemeClr val="accent1">
                    <a:lumMod val="50000"/>
                  </a:schemeClr>
                </a:solidFill>
                <a:latin typeface="Century Gothic" pitchFamily="34" charset="0"/>
              </a:rPr>
              <a:t>L</a:t>
            </a:r>
            <a:r>
              <a:rPr lang="en-US" sz="3600" dirty="0" smtClean="0">
                <a:latin typeface="Century Gothic" pitchFamily="34" charset="0"/>
              </a:rPr>
              <a:t>ong </a:t>
            </a:r>
            <a:r>
              <a:rPr lang="en-US" sz="3600" b="1" dirty="0" smtClean="0">
                <a:solidFill>
                  <a:schemeClr val="accent1">
                    <a:lumMod val="50000"/>
                  </a:schemeClr>
                </a:solidFill>
                <a:latin typeface="Century Gothic" pitchFamily="34" charset="0"/>
              </a:rPr>
              <a:t>T</a:t>
            </a:r>
            <a:r>
              <a:rPr lang="en-US" sz="3600" dirty="0" smtClean="0">
                <a:latin typeface="Century Gothic" pitchFamily="34" charset="0"/>
              </a:rPr>
              <a:t>erm </a:t>
            </a:r>
            <a:r>
              <a:rPr lang="en-US" sz="3600" b="1" dirty="0" smtClean="0">
                <a:solidFill>
                  <a:schemeClr val="accent1">
                    <a:lumMod val="50000"/>
                  </a:schemeClr>
                </a:solidFill>
                <a:latin typeface="Century Gothic" pitchFamily="34" charset="0"/>
              </a:rPr>
              <a:t>E</a:t>
            </a:r>
            <a:r>
              <a:rPr lang="en-US" sz="3600" dirty="0" smtClean="0">
                <a:latin typeface="Century Gothic" pitchFamily="34" charset="0"/>
              </a:rPr>
              <a:t>volution</a:t>
            </a:r>
            <a:endParaRPr lang="en-US" sz="3600" dirty="0">
              <a:latin typeface="Century Gothic" pitchFamily="34" charset="0"/>
            </a:endParaRPr>
          </a:p>
        </p:txBody>
      </p:sp>
      <p:sp>
        <p:nvSpPr>
          <p:cNvPr id="6" name="TextBox 5"/>
          <p:cNvSpPr txBox="1"/>
          <p:nvPr/>
        </p:nvSpPr>
        <p:spPr>
          <a:xfrm>
            <a:off x="304800" y="5715000"/>
            <a:ext cx="4559261" cy="923330"/>
          </a:xfrm>
          <a:prstGeom prst="rect">
            <a:avLst/>
          </a:prstGeom>
          <a:noFill/>
        </p:spPr>
        <p:txBody>
          <a:bodyPr wrap="none" rtlCol="0">
            <a:spAutoFit/>
          </a:bodyPr>
          <a:lstStyle/>
          <a:p>
            <a:r>
              <a:rPr lang="en-US" dirty="0" smtClean="0"/>
              <a:t>Presented by: Ron </a:t>
            </a:r>
            <a:r>
              <a:rPr lang="en-US" dirty="0" err="1" smtClean="0"/>
              <a:t>Doria</a:t>
            </a:r>
            <a:endParaRPr lang="en-US" dirty="0" smtClean="0"/>
          </a:p>
          <a:p>
            <a:r>
              <a:rPr lang="en-US" dirty="0" smtClean="0"/>
              <a:t>ELEX 7860 – Wireless Systems</a:t>
            </a:r>
          </a:p>
          <a:p>
            <a:r>
              <a:rPr lang="en-US" dirty="0" smtClean="0"/>
              <a:t>British Columbia Institute of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a:xfrm>
            <a:off x="457200" y="228600"/>
            <a:ext cx="3581400" cy="838200"/>
          </a:xfrm>
        </p:spPr>
        <p:txBody>
          <a:bodyPr/>
          <a:lstStyle/>
          <a:p>
            <a:r>
              <a:rPr lang="en-US" dirty="0" smtClean="0"/>
              <a:t>Appendix</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47638"/>
            <a:ext cx="4562475" cy="656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2"/>
          <p:cNvSpPr txBox="1">
            <a:spLocks/>
          </p:cNvSpPr>
          <p:nvPr/>
        </p:nvSpPr>
        <p:spPr>
          <a:xfrm>
            <a:off x="400050" y="1066800"/>
            <a:ext cx="3581400" cy="8382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z="1600" dirty="0" smtClean="0"/>
              <a:t>Comparison of FDD and TDD LTE</a:t>
            </a:r>
            <a:endParaRPr lang="en-US" sz="1600" dirty="0"/>
          </a:p>
        </p:txBody>
      </p:sp>
    </p:spTree>
    <p:extLst>
      <p:ext uri="{BB962C8B-B14F-4D97-AF65-F5344CB8AC3E}">
        <p14:creationId xmlns:p14="http://schemas.microsoft.com/office/powerpoint/2010/main" val="3657072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1200" b="1" dirty="0" smtClean="0"/>
              <a:t>Basic Understanding of LTE</a:t>
            </a:r>
          </a:p>
          <a:p>
            <a:r>
              <a:rPr lang="en-US" sz="1200" dirty="0" smtClean="0">
                <a:hlinkClick r:id="rId3"/>
              </a:rPr>
              <a:t>http://en.wikipedia.org/wiki/LTE_(telecommunication)</a:t>
            </a:r>
            <a:endParaRPr lang="en-US" sz="1200" dirty="0" smtClean="0"/>
          </a:p>
          <a:p>
            <a:r>
              <a:rPr lang="en-US" sz="1200" dirty="0" smtClean="0">
                <a:hlinkClick r:id="rId4"/>
              </a:rPr>
              <a:t>http://www.4gamericas.org/index.cfm?fuseaction=page&amp;sectionid=249</a:t>
            </a:r>
            <a:endParaRPr lang="en-US" sz="1200" dirty="0" smtClean="0"/>
          </a:p>
          <a:p>
            <a:r>
              <a:rPr lang="en-US" sz="1200" b="1" dirty="0" smtClean="0"/>
              <a:t>Comparing Wireless Standards</a:t>
            </a:r>
            <a:endParaRPr lang="en-US" sz="1200" b="1" dirty="0" smtClean="0">
              <a:hlinkClick r:id="rId5"/>
            </a:endParaRPr>
          </a:p>
          <a:p>
            <a:r>
              <a:rPr lang="en-US" sz="1200" dirty="0" smtClean="0">
                <a:hlinkClick r:id="rId5"/>
              </a:rPr>
              <a:t>http://projects.comelec.enst.fr/EW2007/Documents/Comparison_LTE_WiMax_BALL_EW2007.pdf</a:t>
            </a:r>
            <a:endParaRPr lang="en-US" sz="1200" dirty="0" smtClean="0"/>
          </a:p>
          <a:p>
            <a:r>
              <a:rPr lang="en-US" sz="1200" b="1" dirty="0" smtClean="0"/>
              <a:t>Transmission Scheme (Spectrum Flexibility)</a:t>
            </a:r>
          </a:p>
          <a:p>
            <a:r>
              <a:rPr lang="en-US" sz="1200" dirty="0" smtClean="0">
                <a:hlinkClick r:id="rId6"/>
              </a:rPr>
              <a:t>http://www.comsoc.org/files/Publications/Tech%20Focus/pdf/2010/jan-sample/6.pdf</a:t>
            </a:r>
            <a:endParaRPr lang="en-US" sz="1200" dirty="0" smtClean="0"/>
          </a:p>
          <a:p>
            <a:r>
              <a:rPr lang="en-US" sz="1200" b="1" dirty="0" smtClean="0"/>
              <a:t>Sponsoring Organization</a:t>
            </a:r>
          </a:p>
          <a:p>
            <a:r>
              <a:rPr lang="en-US" sz="1200" dirty="0" smtClean="0">
                <a:hlinkClick r:id="rId7"/>
              </a:rPr>
              <a:t>http://www.3gpp.org/LTE</a:t>
            </a:r>
            <a:endParaRPr lang="en-US" sz="1200" dirty="0" smtClean="0"/>
          </a:p>
          <a:p>
            <a:r>
              <a:rPr lang="en-US" sz="1200" b="1" dirty="0" smtClean="0"/>
              <a:t>Understanding LTE System and Architecture </a:t>
            </a:r>
          </a:p>
          <a:p>
            <a:r>
              <a:rPr lang="en-US" sz="1200" dirty="0" smtClean="0">
                <a:hlinkClick r:id="rId8"/>
              </a:rPr>
              <a:t>http://www.ee.washington.edu/research/ieee-comm/event_may_19_2009_files/LTE_overview_titus.pdf</a:t>
            </a:r>
            <a:endParaRPr lang="en-US" sz="1200" dirty="0" smtClean="0"/>
          </a:p>
          <a:p>
            <a:r>
              <a:rPr lang="en-US" sz="1200" b="1" dirty="0" smtClean="0"/>
              <a:t>Frequency Band Allocations</a:t>
            </a:r>
          </a:p>
          <a:p>
            <a:r>
              <a:rPr lang="en-US" sz="1200" dirty="0" smtClean="0">
                <a:hlinkClick r:id="rId9"/>
              </a:rPr>
              <a:t>http://</a:t>
            </a:r>
            <a:r>
              <a:rPr lang="en-US" sz="1200" dirty="0" smtClean="0">
                <a:hlinkClick r:id="rId9"/>
              </a:rPr>
              <a:t>www.radio-electronics.com/info/cellulartelecomms/lte-long-term-evolution/lte-frequency-spectrum.php</a:t>
            </a:r>
            <a:endParaRPr lang="en-US" sz="1200" dirty="0" smtClean="0"/>
          </a:p>
          <a:p>
            <a:r>
              <a:rPr lang="en-US" sz="1200" b="1" dirty="0" smtClean="0"/>
              <a:t>Security Investigation for LTE</a:t>
            </a:r>
            <a:endParaRPr lang="en-US" sz="1200" dirty="0" smtClean="0"/>
          </a:p>
          <a:p>
            <a:r>
              <a:rPr lang="en-US" sz="1200" b="1" u="sng" dirty="0">
                <a:solidFill>
                  <a:schemeClr val="accent3">
                    <a:lumMod val="60000"/>
                    <a:lumOff val="40000"/>
                  </a:schemeClr>
                </a:solidFill>
              </a:rPr>
              <a:t>http://www.ieee-globecom.org/2012/private/T10F.pdf</a:t>
            </a:r>
            <a:endParaRPr lang="en-US" sz="1200" b="1" u="sng" dirty="0" smtClean="0">
              <a:solidFill>
                <a:schemeClr val="accent3">
                  <a:lumMod val="60000"/>
                  <a:lumOff val="40000"/>
                </a:schemeClr>
              </a:solidFill>
            </a:endParaRPr>
          </a:p>
          <a:p>
            <a:r>
              <a:rPr lang="en-US" sz="1200" b="1" dirty="0" smtClean="0"/>
              <a:t>Link Budget:</a:t>
            </a:r>
          </a:p>
          <a:p>
            <a:r>
              <a:rPr lang="en-US" sz="1200" dirty="0" smtClean="0">
                <a:hlinkClick r:id="rId10"/>
              </a:rPr>
              <a:t>https://sites.google.com/site/lteencyclopedia/lte-radio-link-budgeting-and-rf-planning/lte-link-budget-comparison</a:t>
            </a:r>
            <a:endParaRPr lang="en-US" sz="1200" dirty="0" smtClean="0"/>
          </a:p>
          <a:p>
            <a:pPr lvl="1"/>
            <a:r>
              <a:rPr lang="en-US" sz="1200" dirty="0" smtClean="0"/>
              <a:t>[1] </a:t>
            </a:r>
            <a:r>
              <a:rPr lang="en-US" sz="1200" dirty="0" err="1" smtClean="0"/>
              <a:t>H.Holma</a:t>
            </a:r>
            <a:r>
              <a:rPr lang="en-US" sz="1200" dirty="0" smtClean="0"/>
              <a:t> &amp; </a:t>
            </a:r>
            <a:r>
              <a:rPr lang="en-US" sz="1200" dirty="0" err="1" smtClean="0"/>
              <a:t>A.Toskala</a:t>
            </a:r>
            <a:r>
              <a:rPr lang="en-US" sz="1200" dirty="0" smtClean="0"/>
              <a:t>, “WCDMA for UMTS: HSPA Evolution and LTE”, John Wiley &amp; Sons, 2010</a:t>
            </a:r>
          </a:p>
          <a:p>
            <a:pPr lvl="1"/>
            <a:r>
              <a:rPr lang="en-US" sz="1200" dirty="0" smtClean="0"/>
              <a:t>[2] </a:t>
            </a:r>
            <a:r>
              <a:rPr lang="en-US" sz="1200" dirty="0" err="1" smtClean="0"/>
              <a:t>H.Holma</a:t>
            </a:r>
            <a:r>
              <a:rPr lang="en-US" sz="1200" dirty="0" smtClean="0"/>
              <a:t> &amp; </a:t>
            </a:r>
            <a:r>
              <a:rPr lang="en-US" sz="1200" dirty="0" err="1" smtClean="0"/>
              <a:t>A.Toskala</a:t>
            </a:r>
            <a:r>
              <a:rPr lang="en-US" sz="1200" dirty="0" smtClean="0"/>
              <a:t>, “LTE for UMTS: OFDMA and SC-FDMA based radio access”, John Wiley &amp; Sons, 2009</a:t>
            </a:r>
          </a:p>
        </p:txBody>
      </p:sp>
      <p:sp>
        <p:nvSpPr>
          <p:cNvPr id="3" name="Title 2"/>
          <p:cNvSpPr>
            <a:spLocks noGrp="1"/>
          </p:cNvSpPr>
          <p:nvPr>
            <p:ph type="title"/>
          </p:nvPr>
        </p:nvSpPr>
        <p:spPr/>
        <p:txBody>
          <a:bodyPr/>
          <a:lstStyle/>
          <a:p>
            <a:r>
              <a:rPr lang="en-US" dirty="0" smtClean="0"/>
              <a:t>References	</a:t>
            </a:r>
            <a:endParaRPr lang="en-US" dirty="0"/>
          </a:p>
        </p:txBody>
      </p:sp>
      <p:sp>
        <p:nvSpPr>
          <p:cNvPr id="4" name="Rectangle 3"/>
          <p:cNvSpPr/>
          <p:nvPr/>
        </p:nvSpPr>
        <p:spPr>
          <a:xfrm>
            <a:off x="838200" y="2438400"/>
            <a:ext cx="68580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8229600" cy="1143000"/>
          </a:xfrm>
        </p:spPr>
        <p:txBody>
          <a:bodyPr/>
          <a:lstStyle/>
          <a:p>
            <a:r>
              <a:rPr lang="en-US" dirty="0" smtClean="0"/>
              <a:t>Purpose (End User)</a:t>
            </a:r>
            <a:endParaRPr lang="en-US" dirty="0"/>
          </a:p>
        </p:txBody>
      </p:sp>
      <p:pic>
        <p:nvPicPr>
          <p:cNvPr id="16388" name="Picture 4" descr="https://encrypted-tbn0.gstatic.com/images?q=tbn:ANd9GcT1VGQ01pne1RFFnGrxUcAZCy_TB2YnfL8CZ2EvHn1q-IyVjZL1dQ"/>
          <p:cNvPicPr>
            <a:picLocks noChangeAspect="1" noChangeArrowheads="1"/>
          </p:cNvPicPr>
          <p:nvPr/>
        </p:nvPicPr>
        <p:blipFill>
          <a:blip r:embed="rId3" cstate="print"/>
          <a:srcRect/>
          <a:stretch>
            <a:fillRect/>
          </a:stretch>
        </p:blipFill>
        <p:spPr bwMode="auto">
          <a:xfrm>
            <a:off x="609600" y="1219200"/>
            <a:ext cx="2362200" cy="1769371"/>
          </a:xfrm>
          <a:prstGeom prst="rect">
            <a:avLst/>
          </a:prstGeom>
          <a:noFill/>
        </p:spPr>
      </p:pic>
      <p:sp>
        <p:nvSpPr>
          <p:cNvPr id="12" name="TextBox 11"/>
          <p:cNvSpPr txBox="1"/>
          <p:nvPr/>
        </p:nvSpPr>
        <p:spPr>
          <a:xfrm>
            <a:off x="533400" y="2971800"/>
            <a:ext cx="2584362" cy="369332"/>
          </a:xfrm>
          <a:prstGeom prst="rect">
            <a:avLst/>
          </a:prstGeom>
          <a:noFill/>
        </p:spPr>
        <p:txBody>
          <a:bodyPr wrap="none" rtlCol="0">
            <a:spAutoFit/>
          </a:bodyPr>
          <a:lstStyle/>
          <a:p>
            <a:r>
              <a:rPr lang="en-US" dirty="0" smtClean="0"/>
              <a:t>Developing Hardware</a:t>
            </a:r>
            <a:endParaRPr lang="en-US" dirty="0"/>
          </a:p>
        </p:txBody>
      </p:sp>
      <p:sp>
        <p:nvSpPr>
          <p:cNvPr id="13" name="TextBox 12"/>
          <p:cNvSpPr txBox="1"/>
          <p:nvPr/>
        </p:nvSpPr>
        <p:spPr>
          <a:xfrm>
            <a:off x="3429000" y="1905000"/>
            <a:ext cx="633507" cy="769441"/>
          </a:xfrm>
          <a:prstGeom prst="rect">
            <a:avLst/>
          </a:prstGeom>
          <a:noFill/>
        </p:spPr>
        <p:txBody>
          <a:bodyPr wrap="none" rtlCol="0">
            <a:spAutoFit/>
          </a:bodyPr>
          <a:lstStyle/>
          <a:p>
            <a:r>
              <a:rPr lang="en-US"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en-US" sz="4400" dirty="0"/>
          </a:p>
        </p:txBody>
      </p:sp>
      <p:sp>
        <p:nvSpPr>
          <p:cNvPr id="16390" name="AutoShape 6" descr="data:image/jpeg;base64,/9j/4AAQSkZJRgABAQAAAQABAAD/2wCEAAkGBhQSERUUEhQUFBQVGBgaFxgYFRcXGBcVFBocFxcYGBQXHCYfFxokGhQVHy8gIycpLCwsGB4xNTAqNSYrLCkBCQoKDgwOGg8PGiwkHSQsLCwsLCwsLCwsLCwsLywvLCwsLCwsLCwsKSwsMiwsLCwsLCwsLCwsLCwsLCwsLCwsLP/AABEIALgBEQMBIgACEQEDEQH/xAAcAAABBQEBAQAAAAAAAAAAAAAAAQIDBAUHBgj/xABOEAABAgQDAwYKBQYNBQEAAAABAAIDESExBBJBBQYHEyIyUXGRCDVCYYGhsbKz8BQ0c3ThIyQlUlNyFTNEg5KTosHCw9HT8UNjgoSjYv/EABsBAAEFAQEAAAAAAAAAAAAAAAABAgQFBgMH/8QANhEAAQIDBQYEBAYDAQAAAAAAAAECAxESBAUTIfAxMkFRgaEVNGGRYnGxwRQiJDPR4UJy8VL/2gAMAwEAAhEDEQA/AOcy5t7FOdd1RUJCOlTz9icBUUuO9Vh6AicNcUEbdtRZNFhWx+SlZZtNZJzmmTrXr+CA4T1sGuHSqU4XF6tTiDM2q1IzybIHSz1zGCzTLVKRQ0se4IIpezk53lVSCSy1yAippcU/1Q01bbVKBUXq1MaOje6JDuOvQAKaXSv8qvUkLaGlinkVNLj5KAlr3EnW92prfJupGzm2miYLC1CgPXXAQihoaOTiKukNPkpHDpV170sq3NvkJATXcGzm21qJonIdqVg6N0EUNNe5EheGvQR3lV6ktJ62TnNq61vUgTm2ot3IDjrmMFm01QbOp+CXS+qVwHOugTXYNbyomTsni4pp3psjK2qBQMq3Si4pp3pXXdUIFxXRAa7jJGXpSm5qk09KcBU00+SgSQ3qRK6cAaIIvX8UBLXQSVQmmxrr3pxuEhFDRABSeqTQ0T6zCYbFAkgl5kqSfzNKgZIcbmt2pGEc2qc2c2mlpJosLUKcOVdeympuzu3Gx8YwIGTMGuiExHFrcrSGnotJnNw0XqYnBfaADj+bGlAIr5kjqnDAn2qTgl4zi6/mzviQ13MqdDY2lMjMWy2x4cZzGukiHylsXCuxUaDBhAcpFdkGYyaDWZcRoADbqXod5+HeLwGH+kRuQcxrmtOSI9zhnOUUcwCU5C81FujghA2/DhSyiHi4zAOoDlAwdxauqcb/ABRE+1gfEan4TE4EZ152hZKiy9jhDXgh0u3sqnuMp26Pqks7DHnEda0HAS16J+QocSHS6RorFaltEKpdqa+57TY/CfHYiDCjtOGa2Ixr2h0R+YNeMwnKGRORGpVl3BbaAHSwtK/xsT/aXXNyvF2D+7QfhtXJn+EBiJEfRYM6ied4FyBTs86mYbeRm3XjaU/z+hzqDiA9pMyJ6K7gcG6PHhQYci+M5rG5iQAXUqayA7FhQSWkCa3tmbQdAjwI7Q1zoL2vDSZB2U2J0nO6jvhta9ORdWa2xY8B0k/Onc9oOCmPpXCf1sT/AGkHgrj+vC3/AGsT/aXr9wOKr9o4rkHYdkICG98xELjNjmACRaP1z3LT4kb/ALtltgObCbF5VzwQXlssjQRIgHUqTQz/AMp3KVbwtSZK7sn8HEt6d342z44g4gQ8z2B7Sxxc3LMt1AIM2lZ7ZzFrK1v3vk7aeIbGdDELJDEMNDi6zi4kuIGrurRZuCdOWslHjw0RJoW12Xg+K/DiZrwU3N1914+PiOh4fk5w253F7y0SJyiUmuJNDovSu4L7Qr9W/rn/AO0r/Ar61ivsofvuXrOInEx2zI0KG2A2KIjHuJLyyRa4AWaaVPqXSExqtzSZDtdvjsjOa10kOQb17rxtnxIbMSIf5Vri0seXDmEAgzaJXHesgeTRam/2/btqRYT3QmwRCY5oAeXzLyCSSWiXREhJYeEfMCpuucaGm1MiZdt4RIr8OJn6mnsnZUTEx2YeC1piRSZZjlAyNLzN0jISBWpvTuVi8BDEXENhhj3BgLImYhxBImMopJpVvhd44wv8/wDBeve8fB+joX3lnuRE6ExqtzQ5W+3R4MdWsXI4w108tfwTSBLW/qVXAvOYBXSL1F1GiMpdIuLHafxMKuWfH2LmxtixsXG5HDww+IWF0i4NAa2QJzHzuHep95N2cTgDCGKhtZymbIWva+ZZLNOVuk2916Tg341Ff5NF96GtfwhR9R7cR7ISlQITHNzQprdeEeDaFa1ckllI5fOhrr3pdaTJMhIal1AO8qthHGRCtRGnKZXlTtFR6wormUukXMG0LGgYjUkv3PR7R4cbQgQnRYmG5kNpc8iLCcQ1omTlDpmQGixtj7Ki4uKIWGh8q9zS4NBa2TWymS5xAFxrqvpPBRRi8Ex0+biIImR/3WV94rkvAHZpGJxL3UMKEyEQdHOec3dyPrU1YLFSaIZxL1tCTRVT22HkNv7qYvBNY/FQDCY92Vrs8NwzEF0uY4yMmm/Usgtoarp3hB47nYSD1CLEI/osb7XLlOEiEzFFzjwWo1HNJ1gvOJEiYcXOewsaj5mk0KcdK/gmkXUE0Ik0I70IOU1HN8kyN0uWjpDXuqknzb2cnnyqm3z6E4dw1ykdB4Jj9JRtPzY/EYu3coJkTqADLzGYHsPcuI8EW/pGKZ/yX/MauosxxG1XwtHYRj/PNkZ7f8asIe6hjbx8y85TisEIe9gaBR0dkQfzkGZ/tZl7fjf4oifawPiBY2+GCy7zbOiD/qMEx54XKiZ9Dx3LZ43+KYn2sD4gXZeBXnz5hOmtFx5oroVnYPphaDuhpSahR99DUXT5Z3X7H0zuaf0dg/u8H4bV8ovue13vFfV253i7CfdoHw2r57dwu2nU/RIkpk9KF1k2zqY1JmZfvGRDhinNnMdVynNHRomYeKHBpBpLuTxKQvdVbtuZvYFKw0VvL+D3XBlv6UNB9Xi+/DWx4Q/8Xgv343uNWRwa8aH7vF9+Gtfwhv4vBfvxvcap8DdQyN5+YccfwUMOdzrK5DYABLrVXZ3SV0TlpdRo6rVIvboY38OjpZ55nSOBX1vF/ZQ/fcqnhBH87wv2MT3wrnA365i/sofvuVvjRunisXiMO7DQHxWshRA4tlQlwIBmRopcDd6GevHK0P8Amcg2eydwD2qy1shSQqpsZsKPg3tZiYT4TnjM0Oy85oMiQQTr6VHKhpqodomj8zR3TStnRU25nqeGHjjDV/bfBevfcevF0P7zD9yIvA8MfHGFp+2+A9e+49eLYf3mH7kRSYG6Ul7eZU4Rg+ktCXSp+Cz8H0loGUzcqPaN8uLmzgL8/se44OD9KD7tF96GtXwhv5D24j2QllcHPGjfu8X3oa1fCGH1HtxHshqVZ9nuUl6+Zd0+hybBG6vNuKKjgdexXhpX8FEj75oLqT9MnX6ne+EWO5TZUEawjEhn/wAHnL/ZLU7h/sL6PG2kZS5TGPLZ/qZWxAeycVy83wKx3NxcCdnsiDse3I71wx3rqbYYE5amZ7ZAewBTIbvymVtLKIzm+p888asfym1Xt/YwoTB2mcQ+n8oO5eNwbaFXt8dpDEY7FRRZ8eJl87WHI0+lrAfSquEbzepJasmyJt0MrtCLymP6qIldGgqlkKyVWbIjn2ISISzOeRKQeda4KeCZ3FWppFXUu2f4pWXbS470o5NuuZ0Hgf8AX4vmw3+Y1e62vjRD2/gm6xcLiGH0FsQT/oHvXh+Bw/P43mw/+a3/AEWxxIxnI7c2TEsJls/M+IGO9T/WrODup8jE3gv6hx6DfbZ89o7JjU5uIistU8pBc4V6hyR71W43+KX/AGsD4gXpt4sHnOFd+yxMN3e18My/rF5njef0S/7WB8QJ/Ignz5hOmFoRG811LTWfhOktGMaProfSokbfQ010+Wf1+h9M7nn9H4T7tA+G1eCfx9wpaR9GxEyCLw5TqL5rL3m6Xi7CfdoPwmr5Qn7T7SpSGadtFwry3KOqQWtOhrqqzMC2QNb9atFvSp1FQYz2uXI192WaLAYtexc09j3PBvxqfu0T3oS1/CG6GC/fje41ZHBrxp/6sT34S1/CG6GC/fje41SoG6hQXr5pxyDZ91flemvcqGBuVeMucokffL+6PLJ81OlcDfrmK+xhe85e73w4jYfZsSHDjsiuMRjnAww0yDSBI5nDr9S8JwM+t4r7GF77lT8II/nWE+xie+1S4W6hnbx8y/5mBxR33hbSjQHwGRGNhMe05w0HM9wNA1xpJt15rCxczTMqrh4AcDPQq9DgBuYA6LlHe2VJZ3RZorXJF/xWepHquGPjfCfz3wXr3/HrxdD+8w/ciLwPDHxvhOyN8GIve8e/F0L7zD9yIutn2IQ738yvQ4Tg7rSNzUCizsJ0logVtoo1p3i5uX9jqe14OH9KN+7xvehrY8IYUwX70f3Yax+DnjRv3eN70NbHhDWwX70f3Yak2fYhR3r5l3T6IckwAqdaK82woFS2fcq42wuokffNBdPlk6/U6lwMwk42Mi/qiFDHpzPd/hXXSuecEcJlwMWJ+1jvI7GBsMetpXrtg7W5c4gW5LEPhf0GtI9TlLhpJqGXtr6o719VPlnaeEMONFhu6UOLEYe1jy019CswxKVJ0WtxNwnJbWxYlIGI2IJa8oxrvaSfSsmGbdibbVmsy1uKVbueQaBLqapuidKttFWmoQgklSpU7I55kgImKmrUjD0b3StdVletNzc29nfJSoE0264HRuBv1/Efd/8AMCl8IGOWR8A9t2CM4drHQXD1hR8D/GGJrP8AN2+t4T/CEH5XBdRZiPbCVlC2IYq8E/UvT1OxMc2KxrhVrsrwe5wK8Nxy8VO+2g++vQcP8byuzMG/UwIYPawZD62rzXHTEN/gsiYmY8ESnWhJNOwE+hP4kE4Hh+ktKNZ0yOifYszC9JaTxSgFW/3FRI++hqLo/Yd8z6Y3TH6Owv3aD8Jq+aIG5uNc3M3CYktqZ8i+Ugeshdo3f4tbOg4PDQ4kZwe2BCa5ohRHZXMYGkEhsrjrRtDjjs8NcGDERCQQJQpVsJl7gpiKZd204lBeCyYPVJSnyqGyycJGLQB5gD6Fq5xO/k/8KtisocbW7rW20QuSpt7nuuDHjP8A9aL8SEtbwh+hgv343uNXh9z97f4OxIxHJGMDCfDLc2U85zXTnI/qetP4i8Rv4U5ACDyIgl5q/OXF4aNGiQGU96mQF/KZ29mqloVZbZfQ8rgdfQtF1zUWWdgPKWgL28lRY++aC6PLJ8/5Ok8DD+d4ms/yML33Kj4QX1vC/YxPfC87ujvpE2ZEfFhwmReVYGEOcWyyEkGYB6yqO/O+79pxYcV8NkLk2Fga1xdPM7MSSQOoUUuCv5TOXmxzbQ5VTaZGBsVc1NNP7rqjgTRyuzExeyhR99TS3V5ZuuKnqeGHjbB0Fo/wXrp/F7d2PjMFDh4aGYj2x2OLQ5reaGvBM3kC7guL7tbe+hYqBiRDMQQi+bZ5Zh7HMoZGR5010RvhCQ9cHE9EVp/wqXZ3ZFBfDVS0T4KiHN9q7m4vAgPxUB0JjnBgdmhuGYgkDmOJnJp7lVEpi9l67iRxRhbSwrIEODEhuEVsRxeWkSa1wkMpmTNw6rLwuBjkkDuTbQyaVISLntiMdgu4rkdB4N+NG/YRvehrY8IXo4L96P7sNeU4ebxwcFjxGxDi2HycRmYNLuc4tImGifklaHGbfHC476KMLE5TkzFL+a9uXMGBvSAqZOsn2fdId6p+pd0PAbP6SutdS9iqOzzVWo88jhrbvp/eo0b9yRe3Y6mxz/2PovhnguS2VhQbuh5z2xnGJ/jl6F5vgztjl3bSMyZ4t0UT/VizDfVDXt4x+i4I1pAgGv2UO/8AZXIPB6xUsRiIf68CG/0seQT/APQKciSZ7GSctTlUqceMDk2jDiAUiwG/0ob3NP8AZcxeHwjqBdV8IXBczBxZGj4kMnTntDh7hXJdnuXO0pNiKWV0RKLSic8iybX1SmU9bJDY0SzqOxVZtCOfmSpZedCSYklEBo2go5K6cnWv8yTJ0NDR3cnOHSobfJXYjJs1yUv7L3gxODivi4WIIb3w8rjla6baOs4ETmLrO27vPicY5rsVGdFLAQ2YaMocQXSDGgVkO5PbcUu1RthjmmQvL/ld2RqUkpVWy7Ujvrasl49hkHHxuSDWxooY0mTBEeGidSQ0GQr7VTe0kkyJM6mVe9aJsbX+ZJznGbqioS/iFOXg8NUTPPj67SlhoRDrGyvMPRoUgdUV0TWuo2uq5Per1mWdks7bM2lqz0hHGw2YAgSM5KI4A1qKKzOhqel8zSuPSobISI9ElM5xLBAiOqc3P/pXGzpHpaTVtrqtqLJouKGre9I09GnWmucr9pIgWeFAnhpKY4OoK6qvEwbecZm+mqlM5dhTneVbT5CRrnJmg+JChxUk9J/8I4eHa0mU7KVtxQ2STrfyUNf0a/gkVVcuY6GxkNJNSSf2DbCmqhfgxUylI6FSTprQpT5VChFVuwbEhw4qSekxIcDJMDUaqRp6NdO5JqKaJGmjbIVVXNToxrYaUtSSBOgqbqGNhGkuImNVKTQ1F0rnVNdEI5WrkMiwocZtL0mVf4P85qJ2T4GGLZGc5lTg1FTb5kmzprdPdFcqSIzLDZ2OR7W5p/Q97ZhwMrqlEwZnQg06/Urn61EonMUFkjHuZsOloskK0pJ6FXCQy01orRAk6hPzqm5qelK49KqR7lcsx1ngMgw8Nuz+hI+Mjta5rYsbI9snN5R8nN1BbORCZsLbkfCxeVw0Qw4ki3MJGbTIkEOBBFB3KQGoqbV/BMyiVqg9y7NjqiSUrI90Q3vrYsuaGlvNv5jcbCbBxURr2seHiUNrTmDS0EloqJPd3rBwT+cFdiQQTIt0pVQtwoEiOtPx0c2SnBLriQY6Phrkik58q6U+SkLulUJM1q/goRo6tdSSR/VCEzKPOhNHzUjJo6us0pNTU1b601zulUWCUPqK6dy7kCrXVQaejdILWs71JrXUbXUocaOvdLIbUktcv6JHDpUSgVsKtTHGrr2Q01FDUJB1ST1zHNnzbaj/AJSTMtLprTRtNfkIdY0F0SCrLXIe53Srr3pSamp6PyE1x6VhRGaoroiQtWuqitu29kjTQXoUkN3Rr1pM1L+UiQVa9hzx0qWPcnG5poo3u6V0pNdbIkLVnr1JGkzb2JoNBXVNa7o0STp6USCrXsPcaGuvegm9TZIT0rIzVvp6kBVr3FBqL2+ZJBYU1SB/Rr+CbOnpSSCrXsSHyqfgnTM9KhRGVbpwNRTREhUdmOa7o1SE0NdU0GgtdK517IVAR2ug43N7IaaiiaX1vomh1q6okLUO0tr3J5ubWURIrdOF7aIkCOHT6KQmhrqmB1B2pxPSsiQlWugoNdbJot2FGbo1/BIXUNdUSCokrm9CbMyHakDhPWybOnpRIRXFjOesIUWbzIRQdsQj1sKt+SkY7o2+etMFxQ1Ca00bTVdZFXia9iTNzdLpXnpVGiY7yqapTc2siQVLs1xH5q38nuSMd0alIx1W2sozFk0EmgKJCrElmutikk6a0KV/lLJj4xztaE2UOc/JXVIXMrH3m1Fk1Jm6TW2iGu6NlhZvOUT+ZpcH1G+K/D3NwGgtdDndKouFhzQT50YIeKfD3N0uvXT5CGutXTuWHmPnSZj1lGCL4r8Pc3A6g7UE37ViZijMesowfUTxX4e5uTv2IBqLWWFmRm86MEXxX4e5uB1Ba6UuvXVYeb5mjMesowQ8Vy3e5uTvXRANrrEBPWe9GY9Z70YIvivw9zb09KDrRYec9ZQXnrKTB9Q8V+HubrXVFrJuaml1iZz1lODXEFwzSEpmshO0zpNLg+oeK/D3NpzulVAdUV0WHnPWe9SQsU5uvem4PqObeqKubTWzUtqnammighx8zb6qTNX0LmrZFiyMjkRUUdmtZBd0rKPNQJ3XRJIdXroPzVFfwTZ0NdU3NaiCbokFeug+falUc0JxzxlI2u6KTNTW6aHWrqkLrieqfIh4mWuRK49K6UGttFE51TXRKDUXsiQ+vPXMkYeiq2MPM/8AJSNNB2qLFDmm90rUzOUZ84a/L7FFCCgKQUJs7obv/TsZCw2fk+ULudlzSDGl5k2Ymeb61r4zh85zMM/BuiRvpMSJCZDiwhAiB8IZiZF5aWSBOadJLI3Q3h+g4yFicmfk83NzZZ5mOZeRlLNP0KzsDfKLAxkHExnRMQYWcBr4jjSIxzSGudPKJumlQCHDbmYqI+IxjGHkiwPfy0LkmmJRg5YuyFziZATmlwm5WMiOiNEHKYTxDfyj2QwIrujDnEcA5xlQDzdYV3dPfQYTDxoDmxMsV0N4fBexkRr4WnPa5paeynnV7Y3EJsLEYiNGZiIjY8QPdCMWG+HEaJjJGbEhkP05zQ0iVEqIgmZh7P3KxceHykOCXNJeG85jXRDCrEEJhdmiZZVygp+y9x8ZiIbIsGEHNiZ+T/KQ2uiGH0xDhucHPI8wW/geJgZAhwxDjQjAdHMLkIrGNy4hxeGOzQyQGkgTaQZdRWdsnfvkf4OnCLvoESM8nPLlOWcHSFObKXnS5BmUou5eIbhMPigGubiHuYxjSDEzNdlaMk5uLjOgnKVZTCj2nuZi8OWCJBM4j+TbkcyJ+V/ZHkycsT/8mq1cJv4GQsL+RJjYTEvjwznHJubGeHvY9ss05tkCCrO0uJGaPBiwmx8sLE/SeTixWFmYmeVoYwHVwzOJMiEZcQzMva240XDYM4iMWtd9IEHkw5jyDkL3FzmOIa4ESymqz8PsB8SAyKxr3GJiBAaA0ZS9zA4APzTzEkCUpedam8G9UGLhnwMPBisETFOxL3RIjXkOc0tDG5WjmjMTM1UWxt7+QgQIXJ5uRxrcVPNLMGta3JKVDzSZpHS4AhU2xujisKzPGhyZnMMua+HEDYrbscWOOV0tD1K/w43Yh4/aELDxS4QyHudlMiRDbmyg6T61HtLe/lcPiYPJ5fpGM+lTzTyghwySlU84V8xS8Pd5mYDHw8REDnMAe12WrgIjcuYA3leSQVDsGL4e7EhR4kB8CIHQoAjuJxEUAsLnNkJxKu5h7ws7D7rbDiHDtZhY5ficOcQwCPEnkaec0ziSzCTqDqKo7Z3x2PisVFxEWPiCYuGOHy/RyQwH/qNn5XV6VmnbOymjDclj8XCfhoDoAc3CzLmxHOLyQQZTERwpalV0nsGF/encTZcTZETHbPztyDMCXvdOTgx0N7Hk5SM2nULhccK6xt3fjZsLZD8BgDGfnAbN7C2pcHviPc4CZOWUgOrqXMNnxmtjQ3P6LXsLqT5ocCZjWgKY5cpiouRr7u7pPxEM4g5fo8ONBhxedJ0oz2tOUayDh36r3W3cDCwuA2zh4DZQ24mAGzJcQJQzKZqZGcp9ao4/fbCH6cGOMo2Lw0SGBDIDmQsnKOlKlWEyMiaKrvLvhhosLabYb3E4nEQnwuYRmYwNDiZ9Hom/mUVXvVUy5HGp7uEtn2OelIgpFIJBdwJo5XA6oqFRwQoVazWkuD0mpd2R8oSa4j81L6pS6pUc79qXPX0JkiSj9e44GyAalRzpdGat0SBHjplCizIRI4VqJmoO1KXXUc/alJuusiPXr3JC72JA6yZmqidkSDE17D83tQ7VMzX7UpddEha+GuJA/DVp1KPkD1K3m9iQaJ01IywWKs0KvIHqRyLupW/9UdaKhMBvMq8iepHInqVoH2InZFQYDeZV5I9SDBPUrU/alJuioMBvMqciepHJHqKtk+xAcioTAbzKnJHqRyJ6lan7UdaKgwG8yryJ6kckepWkA2RULgN5lXkj1I5I9RVqdEpKKhPw7eZT5I9SOSPUVcnZJNFSi4DeZUEI9SORd1K2TdE0VKJgN5lQQT1JzMOdaKxNE7omKkBo5gAolnZMzInRNkSa0RJIPndE6hMnVE7IkOxB+aiWdfQo53RNJIEia6i9yEZkIkOqQjmlJ9iZ1oJXSRAqHA2RP2poQiQVD53QT7EzrShEgrHZrWRNNnZJNJIWsfO6Wd0wm6JokFY8GyJ2TQbJJpZBWPmlJUc0s0SCseSkBTUTRIKx00TTJomiQK8eEgKbNE0SCsfNE0yd0TRIKx87JMybNBN0CK4fNJOybmRNEhax00TTZomkkJWOBRNMJRNEgrHzSTTZoJSyCsfNISmzSTRIKyTMlUeZCBcQbO6JoQnHAJomhCQOApQkQgUEpKRCAFQChCACaVIhAComhCBJiTslmkQgJioQhAoJChCACaJoQgSYTRNIhATFSIQgBSUIQgBJoKEIAJomhCAmE0iVCAGoQhA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 name="Picture 14" descr="http://e1.cdnl3.neulion.com/nhlgc/player/nhlgc/images/signup/ipad.jpg"/>
          <p:cNvPicPr>
            <a:picLocks noChangeAspect="1" noChangeArrowheads="1"/>
          </p:cNvPicPr>
          <p:nvPr/>
        </p:nvPicPr>
        <p:blipFill>
          <a:blip r:embed="rId4" cstate="print"/>
          <a:srcRect l="3175" t="17977" r="20635" b="5618"/>
          <a:stretch>
            <a:fillRect/>
          </a:stretch>
        </p:blipFill>
        <p:spPr bwMode="auto">
          <a:xfrm>
            <a:off x="4876800" y="4648200"/>
            <a:ext cx="1828800" cy="1295400"/>
          </a:xfrm>
          <a:prstGeom prst="rect">
            <a:avLst/>
          </a:prstGeom>
          <a:noFill/>
        </p:spPr>
      </p:pic>
      <p:pic>
        <p:nvPicPr>
          <p:cNvPr id="22" name="Picture 16" descr="https://encrypted-tbn3.gstatic.com/images?q=tbn:ANd9GcQRzQVM9xyspC0C8FN-XkBNztk1onQsS14Dy3IpSx8ZaxPIlyj_"/>
          <p:cNvPicPr>
            <a:picLocks noChangeAspect="1" noChangeArrowheads="1"/>
          </p:cNvPicPr>
          <p:nvPr/>
        </p:nvPicPr>
        <p:blipFill>
          <a:blip r:embed="rId5" cstate="print"/>
          <a:srcRect b="9278"/>
          <a:stretch>
            <a:fillRect/>
          </a:stretch>
        </p:blipFill>
        <p:spPr bwMode="auto">
          <a:xfrm>
            <a:off x="2209800" y="4343400"/>
            <a:ext cx="2466975" cy="1600200"/>
          </a:xfrm>
          <a:prstGeom prst="rect">
            <a:avLst/>
          </a:prstGeom>
          <a:noFill/>
        </p:spPr>
      </p:pic>
      <p:pic>
        <p:nvPicPr>
          <p:cNvPr id="23" name="Picture 8" descr="http://www.avrev.com/images/stories/news/March10/Netflix%20HD.jpg"/>
          <p:cNvPicPr>
            <a:picLocks noChangeAspect="1" noChangeArrowheads="1"/>
          </p:cNvPicPr>
          <p:nvPr/>
        </p:nvPicPr>
        <p:blipFill>
          <a:blip r:embed="rId6" cstate="print"/>
          <a:srcRect/>
          <a:stretch>
            <a:fillRect/>
          </a:stretch>
        </p:blipFill>
        <p:spPr bwMode="auto">
          <a:xfrm>
            <a:off x="6934200" y="4648200"/>
            <a:ext cx="1981200" cy="1337311"/>
          </a:xfrm>
          <a:prstGeom prst="rect">
            <a:avLst/>
          </a:prstGeom>
          <a:noFill/>
        </p:spPr>
      </p:pic>
      <p:pic>
        <p:nvPicPr>
          <p:cNvPr id="16402" name="Picture 18" descr="http://cdn.slashgear.com/wp-content/uploads/2012/02/att_4g_lte_logo-580x376.jpg"/>
          <p:cNvPicPr>
            <a:picLocks noChangeAspect="1" noChangeArrowheads="1"/>
          </p:cNvPicPr>
          <p:nvPr/>
        </p:nvPicPr>
        <p:blipFill>
          <a:blip r:embed="rId7" cstate="print"/>
          <a:srcRect t="12507" b="8281"/>
          <a:stretch>
            <a:fillRect/>
          </a:stretch>
        </p:blipFill>
        <p:spPr bwMode="auto">
          <a:xfrm>
            <a:off x="4572000" y="1379985"/>
            <a:ext cx="2819400" cy="1447800"/>
          </a:xfrm>
          <a:prstGeom prst="rect">
            <a:avLst/>
          </a:prstGeom>
          <a:noFill/>
        </p:spPr>
      </p:pic>
      <p:sp>
        <p:nvSpPr>
          <p:cNvPr id="25" name="Rectangle 24"/>
          <p:cNvSpPr/>
          <p:nvPr/>
        </p:nvSpPr>
        <p:spPr>
          <a:xfrm>
            <a:off x="3429000" y="3733800"/>
            <a:ext cx="593432" cy="707886"/>
          </a:xfrm>
          <a:prstGeom prst="rect">
            <a:avLst/>
          </a:prstGeom>
        </p:spPr>
        <p:txBody>
          <a:bodyPr wrap="none">
            <a:spAutoFit/>
          </a:bodyPr>
          <a:lstStyle/>
          <a:p>
            <a:r>
              <a:rPr lang="en-US"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en-US" sz="4000" dirty="0"/>
          </a:p>
        </p:txBody>
      </p:sp>
      <p:sp>
        <p:nvSpPr>
          <p:cNvPr id="26" name="TextBox 25"/>
          <p:cNvSpPr txBox="1"/>
          <p:nvPr/>
        </p:nvSpPr>
        <p:spPr>
          <a:xfrm>
            <a:off x="4991269" y="2971800"/>
            <a:ext cx="2015295" cy="369332"/>
          </a:xfrm>
          <a:prstGeom prst="rect">
            <a:avLst/>
          </a:prstGeom>
          <a:noFill/>
        </p:spPr>
        <p:txBody>
          <a:bodyPr wrap="none" rtlCol="0">
            <a:spAutoFit/>
          </a:bodyPr>
          <a:lstStyle/>
          <a:p>
            <a:r>
              <a:rPr lang="en-US" dirty="0" smtClean="0">
                <a:solidFill>
                  <a:srgbClr val="FF0000"/>
                </a:solidFill>
              </a:rPr>
              <a:t>FASTER</a:t>
            </a:r>
            <a:r>
              <a:rPr lang="en-US" dirty="0" smtClean="0"/>
              <a:t> Network</a:t>
            </a:r>
            <a:endParaRPr lang="en-US" dirty="0"/>
          </a:p>
        </p:txBody>
      </p:sp>
      <p:sp>
        <p:nvSpPr>
          <p:cNvPr id="27" name="TextBox 26"/>
          <p:cNvSpPr txBox="1"/>
          <p:nvPr/>
        </p:nvSpPr>
        <p:spPr>
          <a:xfrm>
            <a:off x="5638800" y="6172200"/>
            <a:ext cx="2302233" cy="369332"/>
          </a:xfrm>
          <a:prstGeom prst="rect">
            <a:avLst/>
          </a:prstGeom>
          <a:noFill/>
        </p:spPr>
        <p:txBody>
          <a:bodyPr wrap="none" rtlCol="0">
            <a:spAutoFit/>
          </a:bodyPr>
          <a:lstStyle/>
          <a:p>
            <a:r>
              <a:rPr lang="en-US" dirty="0" smtClean="0"/>
              <a:t>Better Applications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02"/>
                                        </p:tgtEl>
                                        <p:attrNameLst>
                                          <p:attrName>style.visibility</p:attrName>
                                        </p:attrNameLst>
                                      </p:cBhvr>
                                      <p:to>
                                        <p:strVal val="visible"/>
                                      </p:to>
                                    </p:set>
                                    <p:animEffect transition="in" filter="fade">
                                      <p:cBhvr>
                                        <p:cTn id="7" dur="500"/>
                                        <p:tgtEl>
                                          <p:spTgt spid="164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70037"/>
            <a:ext cx="8229600" cy="4525963"/>
          </a:xfrm>
        </p:spPr>
        <p:txBody>
          <a:bodyPr>
            <a:normAutofit/>
          </a:bodyPr>
          <a:lstStyle/>
          <a:p>
            <a:r>
              <a:rPr lang="en-US" dirty="0" smtClean="0"/>
              <a:t>High Spectral Efficiency</a:t>
            </a:r>
          </a:p>
          <a:p>
            <a:pPr lvl="1"/>
            <a:r>
              <a:rPr lang="en-US" sz="1400" dirty="0" smtClean="0"/>
              <a:t>Information rate that can be transmitted over a given bandwidth (OFDMA</a:t>
            </a:r>
            <a:r>
              <a:rPr lang="en-US" sz="1400" dirty="0" smtClean="0"/>
              <a:t>)</a:t>
            </a:r>
          </a:p>
          <a:p>
            <a:pPr lvl="2"/>
            <a:r>
              <a:rPr lang="en-US" sz="1200" dirty="0" smtClean="0"/>
              <a:t>MIMO and OFDMA – Impact on Spectral Efficiency</a:t>
            </a:r>
            <a:endParaRPr lang="en-US" sz="1200" dirty="0" smtClean="0"/>
          </a:p>
          <a:p>
            <a:r>
              <a:rPr lang="en-US" dirty="0" smtClean="0"/>
              <a:t>High Peak Data Rates</a:t>
            </a:r>
          </a:p>
          <a:p>
            <a:pPr lvl="1"/>
            <a:r>
              <a:rPr lang="en-US" sz="1400" dirty="0" smtClean="0"/>
              <a:t>Capability of transmitting more information between equipment (Uplink/Downlink)</a:t>
            </a:r>
          </a:p>
          <a:p>
            <a:r>
              <a:rPr lang="en-US" dirty="0" smtClean="0"/>
              <a:t>Short Round Trip Time</a:t>
            </a:r>
          </a:p>
          <a:p>
            <a:pPr lvl="1"/>
            <a:r>
              <a:rPr lang="en-US" sz="1400" dirty="0" smtClean="0"/>
              <a:t>Length of time it takes a signal to be sent out + time of acknowledgment </a:t>
            </a:r>
          </a:p>
          <a:p>
            <a:r>
              <a:rPr lang="en-US" dirty="0" smtClean="0"/>
              <a:t>And Frequency Flexibility</a:t>
            </a:r>
          </a:p>
          <a:p>
            <a:r>
              <a:rPr lang="en-US" dirty="0" smtClean="0"/>
              <a:t>Low-cost implementation </a:t>
            </a:r>
            <a:endParaRPr lang="en-US" dirty="0" smtClean="0"/>
          </a:p>
          <a:p>
            <a:endParaRPr lang="en-US" dirty="0"/>
          </a:p>
        </p:txBody>
      </p:sp>
      <p:sp>
        <p:nvSpPr>
          <p:cNvPr id="3" name="Title 2"/>
          <p:cNvSpPr>
            <a:spLocks noGrp="1"/>
          </p:cNvSpPr>
          <p:nvPr>
            <p:ph type="title"/>
          </p:nvPr>
        </p:nvSpPr>
        <p:spPr/>
        <p:txBody>
          <a:bodyPr/>
          <a:lstStyle/>
          <a:p>
            <a:r>
              <a:rPr lang="en-US" dirty="0" smtClean="0"/>
              <a:t>What LTE Offers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Information</a:t>
            </a:r>
            <a:endParaRPr lang="en-US" dirty="0"/>
          </a:p>
        </p:txBody>
      </p:sp>
      <p:sp>
        <p:nvSpPr>
          <p:cNvPr id="5" name="TextBox 4"/>
          <p:cNvSpPr txBox="1"/>
          <p:nvPr/>
        </p:nvSpPr>
        <p:spPr>
          <a:xfrm>
            <a:off x="304800" y="5105400"/>
            <a:ext cx="3505200" cy="646331"/>
          </a:xfrm>
          <a:prstGeom prst="rect">
            <a:avLst/>
          </a:prstGeom>
          <a:noFill/>
          <a:ln>
            <a:solidFill>
              <a:schemeClr val="tx1"/>
            </a:solidFill>
          </a:ln>
        </p:spPr>
        <p:txBody>
          <a:bodyPr wrap="square" rtlCol="0">
            <a:spAutoFit/>
          </a:bodyPr>
          <a:lstStyle/>
          <a:p>
            <a:r>
              <a:rPr lang="en-US" b="1" dirty="0" smtClean="0">
                <a:solidFill>
                  <a:srgbClr val="FF0000"/>
                </a:solidFill>
              </a:rPr>
              <a:t>Faster</a:t>
            </a:r>
            <a:r>
              <a:rPr lang="en-US" dirty="0" smtClean="0">
                <a:solidFill>
                  <a:srgbClr val="FF0000"/>
                </a:solidFill>
              </a:rPr>
              <a:t> </a:t>
            </a:r>
            <a:r>
              <a:rPr lang="en-US" dirty="0" smtClean="0"/>
              <a:t>Uplink and Downlink compared to other standards </a:t>
            </a:r>
            <a:endParaRPr lang="en-US" dirty="0"/>
          </a:p>
        </p:txBody>
      </p:sp>
      <p:sp>
        <p:nvSpPr>
          <p:cNvPr id="7" name="Rectangle 6"/>
          <p:cNvSpPr/>
          <p:nvPr/>
        </p:nvSpPr>
        <p:spPr>
          <a:xfrm>
            <a:off x="6257925" y="1774775"/>
            <a:ext cx="2619375" cy="2308324"/>
          </a:xfrm>
          <a:prstGeom prst="rect">
            <a:avLst/>
          </a:prstGeom>
          <a:ln>
            <a:solidFill>
              <a:schemeClr val="tx1"/>
            </a:solidFill>
          </a:ln>
        </p:spPr>
        <p:txBody>
          <a:bodyPr wrap="square">
            <a:spAutoFit/>
          </a:bodyPr>
          <a:lstStyle/>
          <a:p>
            <a:r>
              <a:rPr lang="en-US" sz="1200" b="1" u="sng" dirty="0" smtClean="0"/>
              <a:t>SMARTPHONE</a:t>
            </a:r>
          </a:p>
          <a:p>
            <a:r>
              <a:rPr lang="en-US" sz="1200" dirty="0" smtClean="0"/>
              <a:t>(LTE Enabled Devices)</a:t>
            </a:r>
          </a:p>
          <a:p>
            <a:endParaRPr lang="en-US" sz="1200" dirty="0" smtClean="0"/>
          </a:p>
          <a:p>
            <a:pPr>
              <a:buFont typeface="Arial" pitchFamily="34" charset="0"/>
              <a:buChar char="•"/>
            </a:pPr>
            <a:r>
              <a:rPr lang="en-US" sz="1200" dirty="0" smtClean="0"/>
              <a:t>BlackBerry Z10</a:t>
            </a:r>
          </a:p>
          <a:p>
            <a:pPr>
              <a:buFont typeface="Arial" pitchFamily="34" charset="0"/>
              <a:buChar char="•"/>
            </a:pPr>
            <a:r>
              <a:rPr lang="en-US" sz="1200" dirty="0" smtClean="0"/>
              <a:t>Samsung Galaxy Note II N7100</a:t>
            </a:r>
          </a:p>
          <a:p>
            <a:pPr>
              <a:buFont typeface="Arial" pitchFamily="34" charset="0"/>
              <a:buChar char="•"/>
            </a:pPr>
            <a:r>
              <a:rPr lang="en-US" sz="1200" dirty="0" smtClean="0"/>
              <a:t>Apple </a:t>
            </a:r>
            <a:r>
              <a:rPr lang="en-US" sz="1200" dirty="0" err="1" smtClean="0"/>
              <a:t>iPhone</a:t>
            </a:r>
            <a:r>
              <a:rPr lang="en-US" sz="1200" dirty="0" smtClean="0"/>
              <a:t> 5</a:t>
            </a:r>
          </a:p>
          <a:p>
            <a:pPr>
              <a:buFont typeface="Arial" pitchFamily="34" charset="0"/>
              <a:buChar char="•"/>
            </a:pPr>
            <a:r>
              <a:rPr lang="en-US" sz="1200" dirty="0" smtClean="0"/>
              <a:t>Nokia </a:t>
            </a:r>
            <a:r>
              <a:rPr lang="en-US" sz="1200" dirty="0" err="1" smtClean="0"/>
              <a:t>Lumia</a:t>
            </a:r>
            <a:r>
              <a:rPr lang="en-US" sz="1200" dirty="0" smtClean="0"/>
              <a:t> 920</a:t>
            </a:r>
          </a:p>
          <a:p>
            <a:pPr>
              <a:buFont typeface="Arial" pitchFamily="34" charset="0"/>
              <a:buChar char="•"/>
            </a:pPr>
            <a:r>
              <a:rPr lang="en-US" sz="1200" dirty="0" smtClean="0"/>
              <a:t>Samsung Galaxy Camera GC100</a:t>
            </a:r>
          </a:p>
          <a:p>
            <a:pPr>
              <a:buFont typeface="Arial" pitchFamily="34" charset="0"/>
              <a:buChar char="•"/>
            </a:pPr>
            <a:r>
              <a:rPr lang="en-US" sz="1200" dirty="0" smtClean="0"/>
              <a:t>Samsung Galaxy Note N7000</a:t>
            </a:r>
          </a:p>
          <a:p>
            <a:pPr>
              <a:buFont typeface="Arial" pitchFamily="34" charset="0"/>
              <a:buChar char="•"/>
            </a:pPr>
            <a:r>
              <a:rPr lang="en-US" sz="1200" dirty="0" smtClean="0"/>
              <a:t>HTC DROID DNA</a:t>
            </a:r>
          </a:p>
          <a:p>
            <a:pPr>
              <a:buFont typeface="Arial" pitchFamily="34" charset="0"/>
              <a:buChar char="•"/>
            </a:pPr>
            <a:endParaRPr lang="en-US" sz="1200" dirty="0" smtClean="0"/>
          </a:p>
          <a:p>
            <a:r>
              <a:rPr lang="en-US" sz="1200" dirty="0" smtClean="0"/>
              <a:t>AND MUCH MORE….</a:t>
            </a:r>
            <a:endParaRPr lang="en-US" sz="1200" dirty="0"/>
          </a:p>
        </p:txBody>
      </p:sp>
      <p:sp>
        <p:nvSpPr>
          <p:cNvPr id="8" name="TextBox 7"/>
          <p:cNvSpPr txBox="1"/>
          <p:nvPr/>
        </p:nvSpPr>
        <p:spPr>
          <a:xfrm>
            <a:off x="4267200" y="5105400"/>
            <a:ext cx="4648200" cy="646331"/>
          </a:xfrm>
          <a:prstGeom prst="rect">
            <a:avLst/>
          </a:prstGeom>
          <a:noFill/>
          <a:ln>
            <a:solidFill>
              <a:schemeClr val="tx1"/>
            </a:solidFill>
          </a:ln>
        </p:spPr>
        <p:txBody>
          <a:bodyPr wrap="square" rtlCol="0">
            <a:spAutoFit/>
          </a:bodyPr>
          <a:lstStyle/>
          <a:p>
            <a:r>
              <a:rPr lang="en-US" dirty="0" smtClean="0"/>
              <a:t>The standards is developed by the 3GPP (3</a:t>
            </a:r>
            <a:r>
              <a:rPr lang="en-US" baseline="30000" dirty="0" smtClean="0"/>
              <a:t>rd</a:t>
            </a:r>
            <a:r>
              <a:rPr lang="en-US" dirty="0" smtClean="0"/>
              <a:t> Generation Partnership Project)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33525"/>
            <a:ext cx="6048375" cy="3114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Market</a:t>
            </a:r>
            <a:endParaRPr lang="en-US" dirty="0"/>
          </a:p>
        </p:txBody>
      </p:sp>
      <p:pic>
        <p:nvPicPr>
          <p:cNvPr id="28674" name="Picture 2" descr="gartner-phones"/>
          <p:cNvPicPr>
            <a:picLocks noChangeAspect="1" noChangeArrowheads="1"/>
          </p:cNvPicPr>
          <p:nvPr/>
        </p:nvPicPr>
        <p:blipFill>
          <a:blip r:embed="rId3" cstate="print"/>
          <a:srcRect t="53782" r="312"/>
          <a:stretch>
            <a:fillRect/>
          </a:stretch>
        </p:blipFill>
        <p:spPr bwMode="auto">
          <a:xfrm>
            <a:off x="533400" y="1295400"/>
            <a:ext cx="6096000" cy="3667126"/>
          </a:xfrm>
          <a:prstGeom prst="rect">
            <a:avLst/>
          </a:prstGeom>
          <a:noFill/>
        </p:spPr>
      </p:pic>
      <p:sp>
        <p:nvSpPr>
          <p:cNvPr id="6" name="Rectangle 5"/>
          <p:cNvSpPr/>
          <p:nvPr/>
        </p:nvSpPr>
        <p:spPr>
          <a:xfrm>
            <a:off x="2286000" y="1524000"/>
            <a:ext cx="1066800" cy="3200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5334000"/>
            <a:ext cx="7606570" cy="646331"/>
          </a:xfrm>
          <a:prstGeom prst="rect">
            <a:avLst/>
          </a:prstGeom>
          <a:noFill/>
        </p:spPr>
        <p:txBody>
          <a:bodyPr wrap="none" rtlCol="0">
            <a:spAutoFit/>
          </a:bodyPr>
          <a:lstStyle/>
          <a:p>
            <a:r>
              <a:rPr lang="en-US" b="1" dirty="0" smtClean="0"/>
              <a:t>Equipment Sales</a:t>
            </a:r>
            <a:r>
              <a:rPr lang="en-US" dirty="0" smtClean="0"/>
              <a:t>: 1.75 Million * $500 = $ 875 </a:t>
            </a:r>
            <a:r>
              <a:rPr lang="en-US" b="1" dirty="0" smtClean="0"/>
              <a:t>million</a:t>
            </a:r>
            <a:r>
              <a:rPr lang="en-US" dirty="0" smtClean="0"/>
              <a:t> dollars/year</a:t>
            </a:r>
          </a:p>
          <a:p>
            <a:r>
              <a:rPr lang="en-US" b="1" dirty="0" smtClean="0"/>
              <a:t>Service</a:t>
            </a:r>
            <a:r>
              <a:rPr lang="en-US" dirty="0" smtClean="0"/>
              <a:t>: 1.75 Million * $40 = $ 70 </a:t>
            </a:r>
            <a:r>
              <a:rPr lang="en-US" b="1" dirty="0" smtClean="0"/>
              <a:t>million</a:t>
            </a:r>
            <a:r>
              <a:rPr lang="en-US" dirty="0" smtClean="0"/>
              <a:t> dollars/year </a:t>
            </a:r>
            <a:endParaRPr lang="en-US" dirty="0"/>
          </a:p>
        </p:txBody>
      </p:sp>
      <p:sp>
        <p:nvSpPr>
          <p:cNvPr id="8" name="Rectangle 7"/>
          <p:cNvSpPr/>
          <p:nvPr/>
        </p:nvSpPr>
        <p:spPr>
          <a:xfrm>
            <a:off x="4191000" y="6172200"/>
            <a:ext cx="4876800" cy="461665"/>
          </a:xfrm>
          <a:prstGeom prst="rect">
            <a:avLst/>
          </a:prstGeom>
        </p:spPr>
        <p:txBody>
          <a:bodyPr wrap="square">
            <a:spAutoFit/>
          </a:bodyPr>
          <a:lstStyle/>
          <a:p>
            <a:r>
              <a:rPr lang="en-US" sz="1200" dirty="0" smtClean="0"/>
              <a:t>**We only look at 2012 sales for mobile technology because</a:t>
            </a:r>
          </a:p>
          <a:p>
            <a:r>
              <a:rPr lang="en-US" sz="1200" dirty="0" smtClean="0"/>
              <a:t>these devices for sure have LTE Capability.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229600" cy="4525963"/>
          </a:xfrm>
        </p:spPr>
        <p:txBody>
          <a:bodyPr>
            <a:normAutofit fontScale="92500" lnSpcReduction="20000"/>
          </a:bodyPr>
          <a:lstStyle/>
          <a:p>
            <a:r>
              <a:rPr lang="en-US" dirty="0"/>
              <a:t>Data Rate (Theoretical):</a:t>
            </a:r>
          </a:p>
          <a:p>
            <a:pPr lvl="1"/>
            <a:r>
              <a:rPr lang="en-US" sz="2000" dirty="0"/>
              <a:t>Uplink = 170 Mbps </a:t>
            </a:r>
            <a:r>
              <a:rPr lang="en-US" sz="2000" dirty="0" smtClean="0"/>
              <a:t>– Utilizes SC-FDMA </a:t>
            </a:r>
          </a:p>
          <a:p>
            <a:pPr lvl="1"/>
            <a:r>
              <a:rPr lang="en-US" sz="2000" dirty="0" smtClean="0"/>
              <a:t>Downlink </a:t>
            </a:r>
            <a:r>
              <a:rPr lang="en-US" sz="2000" dirty="0"/>
              <a:t>= 300 </a:t>
            </a:r>
            <a:r>
              <a:rPr lang="en-US" sz="2000" dirty="0" smtClean="0"/>
              <a:t>Mbps – Utilizes OFDMA </a:t>
            </a:r>
          </a:p>
          <a:p>
            <a:r>
              <a:rPr lang="en-US" dirty="0"/>
              <a:t>Multiple Access Techniques: </a:t>
            </a:r>
          </a:p>
          <a:p>
            <a:pPr lvl="1"/>
            <a:r>
              <a:rPr lang="en-US" sz="2000" dirty="0"/>
              <a:t>Orthogonal Frequency Division Multiple Access (OFDMA</a:t>
            </a:r>
            <a:r>
              <a:rPr lang="en-US" sz="2000" dirty="0" smtClean="0"/>
              <a:t>)</a:t>
            </a:r>
            <a:endParaRPr lang="en-US" sz="2800" dirty="0" smtClean="0"/>
          </a:p>
          <a:p>
            <a:r>
              <a:rPr lang="en-US" sz="2800" dirty="0" smtClean="0"/>
              <a:t>MIMO (Multiple </a:t>
            </a:r>
            <a:r>
              <a:rPr lang="en-US" sz="2800" dirty="0"/>
              <a:t>Input Multiple Output)</a:t>
            </a:r>
            <a:endParaRPr lang="en-US" dirty="0" smtClean="0"/>
          </a:p>
          <a:p>
            <a:r>
              <a:rPr lang="en-US" dirty="0"/>
              <a:t>Frequency Bands &amp; Channelization: </a:t>
            </a:r>
            <a:endParaRPr lang="en-US" dirty="0" smtClean="0"/>
          </a:p>
          <a:p>
            <a:pPr lvl="1"/>
            <a:r>
              <a:rPr lang="en-US" sz="1900" dirty="0" smtClean="0"/>
              <a:t>Frequency-division </a:t>
            </a:r>
            <a:r>
              <a:rPr lang="en-US" sz="1900" dirty="0" smtClean="0"/>
              <a:t>duplex (FDD) and time-division duplex (TDD)</a:t>
            </a:r>
          </a:p>
          <a:p>
            <a:pPr lvl="1"/>
            <a:r>
              <a:rPr lang="en-US" sz="1900" dirty="0" smtClean="0"/>
              <a:t>Large allocated frequency bands (Possible Options</a:t>
            </a:r>
            <a:r>
              <a:rPr lang="en-US" sz="1900" dirty="0" smtClean="0"/>
              <a:t>)</a:t>
            </a:r>
          </a:p>
          <a:p>
            <a:pPr lvl="1"/>
            <a:r>
              <a:rPr lang="en-US" sz="1900" dirty="0" smtClean="0"/>
              <a:t>In </a:t>
            </a:r>
            <a:r>
              <a:rPr lang="en-US" sz="1900" dirty="0"/>
              <a:t>North </a:t>
            </a:r>
            <a:r>
              <a:rPr lang="en-US" sz="1900" dirty="0" smtClean="0"/>
              <a:t>America </a:t>
            </a:r>
            <a:r>
              <a:rPr lang="en-US" sz="1900" dirty="0"/>
              <a:t>700, 800, 1900 and </a:t>
            </a:r>
            <a:r>
              <a:rPr lang="en-US" sz="1900" b="1" dirty="0"/>
              <a:t>1700/2100</a:t>
            </a:r>
            <a:r>
              <a:rPr lang="en-US" sz="1900" dirty="0"/>
              <a:t> MHz</a:t>
            </a:r>
            <a:endParaRPr lang="en-US" sz="1900" dirty="0" smtClean="0"/>
          </a:p>
          <a:p>
            <a:r>
              <a:rPr lang="en-US" dirty="0" smtClean="0"/>
              <a:t>Flexible and Large Bandwidths: </a:t>
            </a:r>
          </a:p>
          <a:p>
            <a:pPr lvl="1"/>
            <a:r>
              <a:rPr lang="en-US" sz="1800" dirty="0"/>
              <a:t>1.4 MHz, 3 MHz, 5 MHz, 10 MHz, 15 MHz, and 20 </a:t>
            </a:r>
            <a:r>
              <a:rPr lang="en-US" sz="1800" dirty="0" smtClean="0"/>
              <a:t>MHz </a:t>
            </a:r>
            <a:r>
              <a:rPr lang="en-US" sz="1800" dirty="0" smtClean="0"/>
              <a:t>(Later provides highest LTE Data Rates)</a:t>
            </a:r>
          </a:p>
          <a:p>
            <a:r>
              <a:rPr lang="en-US" dirty="0"/>
              <a:t>Modulation: 64 QAM</a:t>
            </a:r>
          </a:p>
          <a:p>
            <a:pPr lvl="1"/>
            <a:endParaRPr lang="en-US" sz="1800" dirty="0" smtClean="0"/>
          </a:p>
        </p:txBody>
      </p:sp>
      <p:sp>
        <p:nvSpPr>
          <p:cNvPr id="5" name="Title 2"/>
          <p:cNvSpPr>
            <a:spLocks noGrp="1"/>
          </p:cNvSpPr>
          <p:nvPr>
            <p:ph type="title"/>
          </p:nvPr>
        </p:nvSpPr>
        <p:spPr>
          <a:xfrm>
            <a:off x="381000" y="228600"/>
            <a:ext cx="8229600" cy="1143000"/>
          </a:xfrm>
        </p:spPr>
        <p:txBody>
          <a:bodyPr/>
          <a:lstStyle/>
          <a:p>
            <a:r>
              <a:rPr lang="en-US" dirty="0" smtClean="0"/>
              <a:t>Wireless Standards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3"/>
          </a:xfrm>
        </p:spPr>
        <p:txBody>
          <a:bodyPr>
            <a:normAutofit fontScale="85000" lnSpcReduction="20000"/>
          </a:bodyPr>
          <a:lstStyle/>
          <a:p>
            <a:pPr marL="109728" indent="0">
              <a:buNone/>
            </a:pPr>
            <a:r>
              <a:rPr lang="en-US" b="1" dirty="0" smtClean="0"/>
              <a:t>5-Security Levels</a:t>
            </a:r>
          </a:p>
          <a:p>
            <a:r>
              <a:rPr lang="en-US" dirty="0" smtClean="0"/>
              <a:t>Network access security (</a:t>
            </a:r>
            <a:r>
              <a:rPr lang="en-US" dirty="0" err="1" smtClean="0"/>
              <a:t>i</a:t>
            </a:r>
            <a:r>
              <a:rPr lang="en-US" dirty="0" smtClean="0"/>
              <a:t>)</a:t>
            </a:r>
          </a:p>
          <a:p>
            <a:r>
              <a:rPr lang="en-US" dirty="0" smtClean="0"/>
              <a:t>Network domain security (ii)</a:t>
            </a:r>
          </a:p>
          <a:p>
            <a:r>
              <a:rPr lang="en-US" dirty="0" smtClean="0"/>
              <a:t>User domain security (iii)</a:t>
            </a:r>
          </a:p>
          <a:p>
            <a:r>
              <a:rPr lang="en-US" dirty="0" smtClean="0"/>
              <a:t>Application domain Security (iv)</a:t>
            </a:r>
          </a:p>
          <a:p>
            <a:r>
              <a:rPr lang="en-US" dirty="0" smtClean="0"/>
              <a:t>Non 3GPP domain security (v)</a:t>
            </a:r>
          </a:p>
          <a:p>
            <a:endParaRPr lang="en-US" dirty="0" smtClean="0"/>
          </a:p>
          <a:p>
            <a:pPr marL="109728" indent="0">
              <a:buNone/>
            </a:pPr>
            <a:r>
              <a:rPr lang="en-US" b="1" dirty="0" smtClean="0"/>
              <a:t>5 Network access security Levels</a:t>
            </a:r>
          </a:p>
          <a:p>
            <a:r>
              <a:rPr lang="en-US" dirty="0" smtClean="0"/>
              <a:t>LTE cellular security</a:t>
            </a:r>
          </a:p>
          <a:p>
            <a:r>
              <a:rPr lang="en-US" dirty="0" smtClean="0"/>
              <a:t>LTE handover security </a:t>
            </a:r>
          </a:p>
          <a:p>
            <a:r>
              <a:rPr lang="en-US" dirty="0" smtClean="0"/>
              <a:t>IMS security</a:t>
            </a:r>
          </a:p>
          <a:p>
            <a:r>
              <a:rPr lang="en-US" dirty="0" err="1" smtClean="0"/>
              <a:t>HeNB</a:t>
            </a:r>
            <a:r>
              <a:rPr lang="en-US" dirty="0" smtClean="0"/>
              <a:t> security </a:t>
            </a:r>
          </a:p>
          <a:p>
            <a:r>
              <a:rPr lang="en-US" dirty="0" smtClean="0"/>
              <a:t>MTC security </a:t>
            </a:r>
            <a:endParaRPr lang="en-US" dirty="0"/>
          </a:p>
        </p:txBody>
      </p:sp>
      <p:sp>
        <p:nvSpPr>
          <p:cNvPr id="3" name="Title 2"/>
          <p:cNvSpPr>
            <a:spLocks noGrp="1"/>
          </p:cNvSpPr>
          <p:nvPr>
            <p:ph type="title"/>
          </p:nvPr>
        </p:nvSpPr>
        <p:spPr/>
        <p:txBody>
          <a:bodyPr/>
          <a:lstStyle/>
          <a:p>
            <a:r>
              <a:rPr lang="en-US" dirty="0" smtClean="0"/>
              <a:t>Security </a:t>
            </a:r>
            <a:endParaRPr lang="en-US" dirty="0"/>
          </a:p>
        </p:txBody>
      </p:sp>
      <p:sp>
        <p:nvSpPr>
          <p:cNvPr id="4" name="Rectangle 3"/>
          <p:cNvSpPr/>
          <p:nvPr/>
        </p:nvSpPr>
        <p:spPr>
          <a:xfrm>
            <a:off x="457200" y="1104900"/>
            <a:ext cx="6858000" cy="369332"/>
          </a:xfrm>
          <a:prstGeom prst="rect">
            <a:avLst/>
          </a:prstGeom>
        </p:spPr>
        <p:txBody>
          <a:bodyPr wrap="square">
            <a:spAutoFit/>
          </a:bodyPr>
          <a:lstStyle/>
          <a:p>
            <a:r>
              <a:rPr lang="en-US" b="1" u="sng" dirty="0">
                <a:solidFill>
                  <a:schemeClr val="accent3">
                    <a:lumMod val="60000"/>
                    <a:lumOff val="40000"/>
                  </a:schemeClr>
                </a:solidFill>
              </a:rPr>
              <a:t>http://www.ieee-globecom.org/2012/private/T10F.pdf</a:t>
            </a:r>
          </a:p>
        </p:txBody>
      </p:sp>
    </p:spTree>
    <p:extLst>
      <p:ext uri="{BB962C8B-B14F-4D97-AF65-F5344CB8AC3E}">
        <p14:creationId xmlns:p14="http://schemas.microsoft.com/office/powerpoint/2010/main" val="4211860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
            <a:ext cx="8229600" cy="838200"/>
          </a:xfrm>
        </p:spPr>
        <p:txBody>
          <a:bodyPr/>
          <a:lstStyle/>
          <a:p>
            <a:r>
              <a:rPr lang="en-US" dirty="0" smtClean="0"/>
              <a:t>Link Budget</a:t>
            </a:r>
            <a:endParaRPr lang="en-US" dirty="0"/>
          </a:p>
        </p:txBody>
      </p:sp>
      <p:pic>
        <p:nvPicPr>
          <p:cNvPr id="19458" name="Picture 2"/>
          <p:cNvPicPr>
            <a:picLocks noGrp="1" noChangeAspect="1" noChangeArrowheads="1"/>
          </p:cNvPicPr>
          <p:nvPr>
            <p:ph idx="1"/>
          </p:nvPr>
        </p:nvPicPr>
        <p:blipFill>
          <a:blip r:embed="rId3" cstate="print"/>
          <a:srcRect/>
          <a:stretch>
            <a:fillRect/>
          </a:stretch>
        </p:blipFill>
        <p:spPr bwMode="auto">
          <a:xfrm>
            <a:off x="76200" y="1219200"/>
            <a:ext cx="4343400" cy="5444781"/>
          </a:xfrm>
          <a:prstGeom prst="rect">
            <a:avLst/>
          </a:prstGeom>
          <a:noFill/>
          <a:ln w="9525">
            <a:noFill/>
            <a:miter lim="800000"/>
            <a:headEnd/>
            <a:tailEnd/>
          </a:ln>
        </p:spPr>
      </p:pic>
      <p:pic>
        <p:nvPicPr>
          <p:cNvPr id="19459" name="Picture 3"/>
          <p:cNvPicPr>
            <a:picLocks noChangeAspect="1" noChangeArrowheads="1"/>
          </p:cNvPicPr>
          <p:nvPr/>
        </p:nvPicPr>
        <p:blipFill>
          <a:blip r:embed="rId4" cstate="print"/>
          <a:srcRect/>
          <a:stretch>
            <a:fillRect/>
          </a:stretch>
        </p:blipFill>
        <p:spPr bwMode="auto">
          <a:xfrm>
            <a:off x="4419600" y="1143000"/>
            <a:ext cx="4572000" cy="5410200"/>
          </a:xfrm>
          <a:prstGeom prst="rect">
            <a:avLst/>
          </a:prstGeom>
          <a:noFill/>
          <a:ln w="9525">
            <a:noFill/>
            <a:miter lim="800000"/>
            <a:headEnd/>
            <a:tailEnd/>
          </a:ln>
        </p:spPr>
      </p:pic>
      <p:sp>
        <p:nvSpPr>
          <p:cNvPr id="6" name="Rectangle 5"/>
          <p:cNvSpPr/>
          <p:nvPr/>
        </p:nvSpPr>
        <p:spPr>
          <a:xfrm>
            <a:off x="3581400" y="1295400"/>
            <a:ext cx="762000" cy="5181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153400" y="1295400"/>
            <a:ext cx="762000" cy="5181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a:t>
            </a:r>
            <a:endParaRPr lang="en-US" dirty="0"/>
          </a:p>
        </p:txBody>
      </p:sp>
      <p:sp>
        <p:nvSpPr>
          <p:cNvPr id="8" name="TextBox 7"/>
          <p:cNvSpPr txBox="1"/>
          <p:nvPr/>
        </p:nvSpPr>
        <p:spPr>
          <a:xfrm>
            <a:off x="76200" y="914400"/>
            <a:ext cx="5844870" cy="369332"/>
          </a:xfrm>
          <a:prstGeom prst="rect">
            <a:avLst/>
          </a:prstGeom>
          <a:noFill/>
        </p:spPr>
        <p:txBody>
          <a:bodyPr wrap="none" rtlCol="0">
            <a:spAutoFit/>
          </a:bodyPr>
          <a:lstStyle/>
          <a:p>
            <a:r>
              <a:rPr lang="en-US" dirty="0" smtClean="0"/>
              <a:t>UPLINK				          DOWNLINK</a:t>
            </a:r>
            <a:endParaRPr lang="en-US" dirty="0"/>
          </a:p>
        </p:txBody>
      </p:sp>
      <p:sp>
        <p:nvSpPr>
          <p:cNvPr id="2" name="Rectangle 1"/>
          <p:cNvSpPr/>
          <p:nvPr/>
        </p:nvSpPr>
        <p:spPr>
          <a:xfrm>
            <a:off x="0" y="6581001"/>
            <a:ext cx="9677400" cy="276999"/>
          </a:xfrm>
          <a:prstGeom prst="rect">
            <a:avLst/>
          </a:prstGeom>
        </p:spPr>
        <p:txBody>
          <a:bodyPr wrap="square">
            <a:spAutoFit/>
          </a:bodyPr>
          <a:lstStyle/>
          <a:p>
            <a:r>
              <a:rPr lang="en-US" sz="1200" dirty="0">
                <a:hlinkClick r:id="rId5"/>
              </a:rPr>
              <a:t>https://sites.google.com/site/lteencyclopedia/lte-radio-link-budgeting-and-rf-planning/lte-link-budget-comparison</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l="10226"/>
          <a:stretch>
            <a:fillRect/>
          </a:stretch>
        </p:blipFill>
        <p:spPr bwMode="auto">
          <a:xfrm>
            <a:off x="762000" y="1295400"/>
            <a:ext cx="3344689" cy="4572000"/>
          </a:xfrm>
          <a:prstGeom prst="rect">
            <a:avLst/>
          </a:prstGeom>
          <a:noFill/>
          <a:ln w="9525">
            <a:noFill/>
            <a:miter lim="800000"/>
            <a:headEnd/>
            <a:tailEnd/>
          </a:ln>
        </p:spPr>
      </p:pic>
      <p:sp>
        <p:nvSpPr>
          <p:cNvPr id="6" name="Title 2"/>
          <p:cNvSpPr>
            <a:spLocks noGrp="1"/>
          </p:cNvSpPr>
          <p:nvPr>
            <p:ph type="title"/>
          </p:nvPr>
        </p:nvSpPr>
        <p:spPr>
          <a:xfrm>
            <a:off x="457200" y="228600"/>
            <a:ext cx="8229600" cy="838200"/>
          </a:xfrm>
        </p:spPr>
        <p:txBody>
          <a:bodyPr/>
          <a:lstStyle/>
          <a:p>
            <a:r>
              <a:rPr lang="en-US" dirty="0" smtClean="0"/>
              <a:t>Appendix </a:t>
            </a:r>
            <a:endParaRPr lang="en-US" dirty="0"/>
          </a:p>
        </p:txBody>
      </p:sp>
      <p:sp>
        <p:nvSpPr>
          <p:cNvPr id="7" name="Rectangle 6"/>
          <p:cNvSpPr/>
          <p:nvPr/>
        </p:nvSpPr>
        <p:spPr>
          <a:xfrm>
            <a:off x="762000" y="990600"/>
            <a:ext cx="4572000" cy="923330"/>
          </a:xfrm>
          <a:prstGeom prst="rect">
            <a:avLst/>
          </a:prstGeom>
        </p:spPr>
        <p:txBody>
          <a:bodyPr>
            <a:spAutoFit/>
          </a:bodyPr>
          <a:lstStyle/>
          <a:p>
            <a:pPr fontAlgn="base"/>
            <a:r>
              <a:rPr lang="en-US" dirty="0" smtClean="0"/>
              <a:t>FDD LTE frequency band allocations</a:t>
            </a:r>
          </a:p>
          <a:p>
            <a:r>
              <a:rPr lang="en-US" dirty="0" smtClean="0"/>
              <a:t/>
            </a:r>
            <a:br>
              <a:rPr lang="en-US" dirty="0" smtClean="0"/>
            </a:br>
            <a:endParaRPr lang="en-US" dirty="0"/>
          </a:p>
        </p:txBody>
      </p:sp>
      <p:pic>
        <p:nvPicPr>
          <p:cNvPr id="30722" name="Picture 2"/>
          <p:cNvPicPr>
            <a:picLocks noChangeAspect="1" noChangeArrowheads="1"/>
          </p:cNvPicPr>
          <p:nvPr/>
        </p:nvPicPr>
        <p:blipFill>
          <a:blip r:embed="rId3" cstate="print"/>
          <a:srcRect/>
          <a:stretch>
            <a:fillRect/>
          </a:stretch>
        </p:blipFill>
        <p:spPr bwMode="auto">
          <a:xfrm>
            <a:off x="4533900" y="2895600"/>
            <a:ext cx="4610100" cy="3048000"/>
          </a:xfrm>
          <a:prstGeom prst="rect">
            <a:avLst/>
          </a:prstGeom>
          <a:noFill/>
          <a:ln w="9525">
            <a:noFill/>
            <a:miter lim="800000"/>
            <a:headEnd/>
            <a:tailEnd/>
          </a:ln>
        </p:spPr>
      </p:pic>
      <p:sp>
        <p:nvSpPr>
          <p:cNvPr id="9" name="Rectangle 8"/>
          <p:cNvSpPr/>
          <p:nvPr/>
        </p:nvSpPr>
        <p:spPr>
          <a:xfrm>
            <a:off x="4598937" y="2667000"/>
            <a:ext cx="4240263" cy="369332"/>
          </a:xfrm>
          <a:prstGeom prst="rect">
            <a:avLst/>
          </a:prstGeom>
        </p:spPr>
        <p:txBody>
          <a:bodyPr wrap="none">
            <a:spAutoFit/>
          </a:bodyPr>
          <a:lstStyle/>
          <a:p>
            <a:pPr fontAlgn="base"/>
            <a:r>
              <a:rPr lang="en-US" dirty="0" smtClean="0"/>
              <a:t>TDD LTE frequency band allocations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2336</TotalTime>
  <Words>959</Words>
  <Application>Microsoft Office PowerPoint</Application>
  <PresentationFormat>On-screen Show (4:3)</PresentationFormat>
  <Paragraphs>231</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PowerPoint Presentation</vt:lpstr>
      <vt:lpstr>Purpose (End User)</vt:lpstr>
      <vt:lpstr>What LTE Offers</vt:lpstr>
      <vt:lpstr>General Information</vt:lpstr>
      <vt:lpstr>Market</vt:lpstr>
      <vt:lpstr>Wireless Standards</vt:lpstr>
      <vt:lpstr>Security </vt:lpstr>
      <vt:lpstr>Link Budget</vt:lpstr>
      <vt:lpstr>Appendix </vt:lpstr>
      <vt:lpstr>Appendix</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roNdo</dc:creator>
  <cp:lastModifiedBy>BCIT</cp:lastModifiedBy>
  <cp:revision>230</cp:revision>
  <cp:lastPrinted>2013-05-14T19:54:04Z</cp:lastPrinted>
  <dcterms:created xsi:type="dcterms:W3CDTF">2013-05-11T22:19:18Z</dcterms:created>
  <dcterms:modified xsi:type="dcterms:W3CDTF">2013-05-14T19:59:40Z</dcterms:modified>
</cp:coreProperties>
</file>