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8"/>
  </p:notesMasterIdLst>
  <p:handoutMasterIdLst>
    <p:handoutMasterId r:id="rId189"/>
  </p:handoutMasterIdLst>
  <p:sldIdLst>
    <p:sldId id="256" r:id="rId2"/>
    <p:sldId id="270" r:id="rId3"/>
    <p:sldId id="553" r:id="rId4"/>
    <p:sldId id="393" r:id="rId5"/>
    <p:sldId id="554" r:id="rId6"/>
    <p:sldId id="555" r:id="rId7"/>
    <p:sldId id="434" r:id="rId8"/>
    <p:sldId id="558" r:id="rId9"/>
    <p:sldId id="552" r:id="rId10"/>
    <p:sldId id="369" r:id="rId11"/>
    <p:sldId id="258" r:id="rId12"/>
    <p:sldId id="508" r:id="rId13"/>
    <p:sldId id="550" r:id="rId14"/>
    <p:sldId id="432" r:id="rId15"/>
    <p:sldId id="404" r:id="rId16"/>
    <p:sldId id="271" r:id="rId17"/>
    <p:sldId id="556" r:id="rId18"/>
    <p:sldId id="272" r:id="rId19"/>
    <p:sldId id="296" r:id="rId20"/>
    <p:sldId id="439" r:id="rId21"/>
    <p:sldId id="275" r:id="rId22"/>
    <p:sldId id="276" r:id="rId23"/>
    <p:sldId id="408" r:id="rId24"/>
    <p:sldId id="407" r:id="rId25"/>
    <p:sldId id="405" r:id="rId26"/>
    <p:sldId id="406" r:id="rId27"/>
    <p:sldId id="415" r:id="rId28"/>
    <p:sldId id="427" r:id="rId29"/>
    <p:sldId id="413" r:id="rId30"/>
    <p:sldId id="414" r:id="rId31"/>
    <p:sldId id="277" r:id="rId32"/>
    <p:sldId id="416" r:id="rId33"/>
    <p:sldId id="299" r:id="rId34"/>
    <p:sldId id="425" r:id="rId35"/>
    <p:sldId id="426" r:id="rId36"/>
    <p:sldId id="557" r:id="rId37"/>
    <p:sldId id="422" r:id="rId38"/>
    <p:sldId id="421" r:id="rId39"/>
    <p:sldId id="420" r:id="rId40"/>
    <p:sldId id="428" r:id="rId41"/>
    <p:sldId id="423" r:id="rId42"/>
    <p:sldId id="424" r:id="rId43"/>
    <p:sldId id="429" r:id="rId44"/>
    <p:sldId id="430" r:id="rId45"/>
    <p:sldId id="419" r:id="rId46"/>
    <p:sldId id="431" r:id="rId47"/>
    <p:sldId id="456" r:id="rId48"/>
    <p:sldId id="457" r:id="rId49"/>
    <p:sldId id="458" r:id="rId50"/>
    <p:sldId id="546" r:id="rId51"/>
    <p:sldId id="411" r:id="rId52"/>
    <p:sldId id="412" r:id="rId53"/>
    <p:sldId id="433" r:id="rId54"/>
    <p:sldId id="566" r:id="rId55"/>
    <p:sldId id="295" r:id="rId56"/>
    <p:sldId id="304" r:id="rId57"/>
    <p:sldId id="306" r:id="rId58"/>
    <p:sldId id="303" r:id="rId59"/>
    <p:sldId id="302" r:id="rId60"/>
    <p:sldId id="305" r:id="rId61"/>
    <p:sldId id="312" r:id="rId62"/>
    <p:sldId id="313" r:id="rId63"/>
    <p:sldId id="563" r:id="rId64"/>
    <p:sldId id="314" r:id="rId65"/>
    <p:sldId id="561" r:id="rId66"/>
    <p:sldId id="297" r:id="rId67"/>
    <p:sldId id="326" r:id="rId68"/>
    <p:sldId id="370" r:id="rId69"/>
    <p:sldId id="307" r:id="rId70"/>
    <p:sldId id="308" r:id="rId71"/>
    <p:sldId id="309" r:id="rId72"/>
    <p:sldId id="315" r:id="rId73"/>
    <p:sldId id="310" r:id="rId74"/>
    <p:sldId id="311" r:id="rId75"/>
    <p:sldId id="324" r:id="rId76"/>
    <p:sldId id="325" r:id="rId77"/>
    <p:sldId id="327" r:id="rId78"/>
    <p:sldId id="559" r:id="rId79"/>
    <p:sldId id="284" r:id="rId80"/>
    <p:sldId id="394" r:id="rId81"/>
    <p:sldId id="395" r:id="rId82"/>
    <p:sldId id="396" r:id="rId83"/>
    <p:sldId id="397" r:id="rId84"/>
    <p:sldId id="398" r:id="rId85"/>
    <p:sldId id="469" r:id="rId86"/>
    <p:sldId id="400" r:id="rId87"/>
    <p:sldId id="436" r:id="rId88"/>
    <p:sldId id="438" r:id="rId89"/>
    <p:sldId id="435" r:id="rId90"/>
    <p:sldId id="372" r:id="rId91"/>
    <p:sldId id="441" r:id="rId92"/>
    <p:sldId id="442" r:id="rId93"/>
    <p:sldId id="443" r:id="rId94"/>
    <p:sldId id="444" r:id="rId95"/>
    <p:sldId id="445" r:id="rId96"/>
    <p:sldId id="446" r:id="rId97"/>
    <p:sldId id="447" r:id="rId98"/>
    <p:sldId id="449" r:id="rId99"/>
    <p:sldId id="448" r:id="rId100"/>
    <p:sldId id="375" r:id="rId101"/>
    <p:sldId id="560" r:id="rId102"/>
    <p:sldId id="450" r:id="rId103"/>
    <p:sldId id="451" r:id="rId104"/>
    <p:sldId id="452" r:id="rId105"/>
    <p:sldId id="453" r:id="rId106"/>
    <p:sldId id="454" r:id="rId107"/>
    <p:sldId id="455" r:id="rId108"/>
    <p:sldId id="437" r:id="rId109"/>
    <p:sldId id="371" r:id="rId110"/>
    <p:sldId id="544" r:id="rId111"/>
    <p:sldId id="512" r:id="rId112"/>
    <p:sldId id="513" r:id="rId113"/>
    <p:sldId id="514" r:id="rId114"/>
    <p:sldId id="328" r:id="rId115"/>
    <p:sldId id="329" r:id="rId116"/>
    <p:sldId id="330" r:id="rId117"/>
    <p:sldId id="331" r:id="rId118"/>
    <p:sldId id="332" r:id="rId119"/>
    <p:sldId id="333" r:id="rId120"/>
    <p:sldId id="354" r:id="rId121"/>
    <p:sldId id="504" r:id="rId122"/>
    <p:sldId id="358" r:id="rId123"/>
    <p:sldId id="359" r:id="rId124"/>
    <p:sldId id="360" r:id="rId125"/>
    <p:sldId id="378" r:id="rId126"/>
    <p:sldId id="503" r:id="rId127"/>
    <p:sldId id="506" r:id="rId128"/>
    <p:sldId id="507" r:id="rId129"/>
    <p:sldId id="547" r:id="rId130"/>
    <p:sldId id="509" r:id="rId131"/>
    <p:sldId id="516" r:id="rId132"/>
    <p:sldId id="517" r:id="rId133"/>
    <p:sldId id="518" r:id="rId134"/>
    <p:sldId id="519" r:id="rId135"/>
    <p:sldId id="520" r:id="rId136"/>
    <p:sldId id="522" r:id="rId137"/>
    <p:sldId id="523" r:id="rId138"/>
    <p:sldId id="524" r:id="rId139"/>
    <p:sldId id="525" r:id="rId140"/>
    <p:sldId id="526" r:id="rId141"/>
    <p:sldId id="527" r:id="rId142"/>
    <p:sldId id="528" r:id="rId143"/>
    <p:sldId id="529" r:id="rId144"/>
    <p:sldId id="530" r:id="rId145"/>
    <p:sldId id="531" r:id="rId146"/>
    <p:sldId id="532" r:id="rId147"/>
    <p:sldId id="533" r:id="rId148"/>
    <p:sldId id="534" r:id="rId149"/>
    <p:sldId id="535" r:id="rId150"/>
    <p:sldId id="536" r:id="rId151"/>
    <p:sldId id="537" r:id="rId152"/>
    <p:sldId id="538" r:id="rId153"/>
    <p:sldId id="565" r:id="rId154"/>
    <p:sldId id="548" r:id="rId155"/>
    <p:sldId id="540" r:id="rId156"/>
    <p:sldId id="541" r:id="rId157"/>
    <p:sldId id="542" r:id="rId158"/>
    <p:sldId id="543" r:id="rId159"/>
    <p:sldId id="551" r:id="rId160"/>
    <p:sldId id="539" r:id="rId161"/>
    <p:sldId id="515" r:id="rId162"/>
    <p:sldId id="376" r:id="rId163"/>
    <p:sldId id="510" r:id="rId164"/>
    <p:sldId id="337" r:id="rId165"/>
    <p:sldId id="338" r:id="rId166"/>
    <p:sldId id="339" r:id="rId167"/>
    <p:sldId id="340" r:id="rId168"/>
    <p:sldId id="341" r:id="rId169"/>
    <p:sldId id="342" r:id="rId170"/>
    <p:sldId id="343" r:id="rId171"/>
    <p:sldId id="344" r:id="rId172"/>
    <p:sldId id="345" r:id="rId173"/>
    <p:sldId id="346" r:id="rId174"/>
    <p:sldId id="347" r:id="rId175"/>
    <p:sldId id="382" r:id="rId176"/>
    <p:sldId id="383" r:id="rId177"/>
    <p:sldId id="381" r:id="rId178"/>
    <p:sldId id="379" r:id="rId179"/>
    <p:sldId id="380" r:id="rId180"/>
    <p:sldId id="384" r:id="rId181"/>
    <p:sldId id="385" r:id="rId182"/>
    <p:sldId id="386" r:id="rId183"/>
    <p:sldId id="387" r:id="rId184"/>
    <p:sldId id="390" r:id="rId185"/>
    <p:sldId id="502" r:id="rId186"/>
    <p:sldId id="549" r:id="rId1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51" autoAdjust="0"/>
    <p:restoredTop sz="96774" autoAdjust="0"/>
  </p:normalViewPr>
  <p:slideViewPr>
    <p:cSldViewPr snapToObjects="1">
      <p:cViewPr>
        <p:scale>
          <a:sx n="100" d="100"/>
          <a:sy n="100" d="100"/>
        </p:scale>
        <p:origin x="-79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3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notesMaster" Target="notesMasters/notesMaster1.xml"/><Relationship Id="rId189"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printerSettings" Target="printerSettings/printerSettings1.bin"/><Relationship Id="rId191" Type="http://schemas.openxmlformats.org/officeDocument/2006/relationships/presProps" Target="presProps.xml"/><Relationship Id="rId192"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theme" Target="theme/theme1.xml"/><Relationship Id="rId194"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Tor\Documents\My%20Dropbox\Stuff\QuadroFX5800-GPGPU-sim.diff.xls" TargetMode="External"/><Relationship Id="rId3"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taamodt:Documents:research:BF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im\Documents\nvidia-warp-sizing\figures\all_data.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im\Dropbox\3mt\results-2.xlsx" TargetMode="External"/><Relationship Id="rId2"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1.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Tim\AppData\Local\Temp\p4v\tgrogers-new-pc_aamodt-pc08.ece.ubc.ca_1666\depot\papers\warp_scheduling_2\figures\all_results%2397.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lfung\Documents\AeroFS\MiscData\TMProject\KiloTM-PowerData-2013-09-18.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wlfung\Documents\AeroFS\MiscData\TMProject\KiloTM-PowerData-2013-0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lang="en-CA" sz="1800" b="0" i="0" u="none" strike="noStrike" baseline="0">
                <a:solidFill>
                  <a:srgbClr val="000000"/>
                </a:solidFill>
                <a:latin typeface="Arial"/>
                <a:ea typeface="Arial"/>
                <a:cs typeface="Arial"/>
              </a:defRPr>
            </a:pPr>
            <a:r>
              <a:rPr lang="en-CA"/>
              <a:t>HW - GPGPU-Sim Comparison</a:t>
            </a:r>
          </a:p>
        </c:rich>
      </c:tx>
      <c:layout>
        <c:manualLayout>
          <c:xMode val="edge"/>
          <c:yMode val="edge"/>
          <c:x val="0.227202495914426"/>
          <c:y val="0.0297767544808111"/>
        </c:manualLayout>
      </c:layout>
      <c:overlay val="0"/>
      <c:spPr>
        <a:noFill/>
        <a:ln w="25400">
          <a:noFill/>
        </a:ln>
      </c:spPr>
    </c:title>
    <c:autoTitleDeleted val="0"/>
    <c:plotArea>
      <c:layout>
        <c:manualLayout>
          <c:layoutTarget val="inner"/>
          <c:xMode val="edge"/>
          <c:yMode val="edge"/>
          <c:x val="0.151986879326325"/>
          <c:y val="0.166253001019574"/>
          <c:w val="0.691293053646144"/>
          <c:h val="0.679900332527812"/>
        </c:manualLayout>
      </c:layout>
      <c:scatterChart>
        <c:scatterStyle val="lineMarker"/>
        <c:varyColors val="0"/>
        <c:ser>
          <c:idx val="2"/>
          <c:order val="0"/>
          <c:tx>
            <c:v>tor 1</c:v>
          </c:tx>
          <c:spPr>
            <a:ln w="28575">
              <a:noFill/>
            </a:ln>
          </c:spPr>
          <c:marker>
            <c:spPr>
              <a:solidFill>
                <a:srgbClr val="9BBB59"/>
              </a:solidFill>
              <a:ln>
                <a:solidFill>
                  <a:srgbClr val="99CC00"/>
                </a:solidFill>
                <a:prstDash val="solid"/>
              </a:ln>
            </c:spPr>
          </c:marker>
          <c:xVal>
            <c:numRef>
              <c:f>'data '!$K$3:$K$100</c:f>
              <c:numCache>
                <c:formatCode>0.00</c:formatCode>
                <c:ptCount val="98"/>
                <c:pt idx="0">
                  <c:v>57.56845441724717</c:v>
                </c:pt>
                <c:pt idx="1">
                  <c:v>61.30657748049039</c:v>
                </c:pt>
                <c:pt idx="2">
                  <c:v>63.89960492679526</c:v>
                </c:pt>
                <c:pt idx="3">
                  <c:v>63.11444652908054</c:v>
                </c:pt>
                <c:pt idx="4">
                  <c:v>64.37045541523148</c:v>
                </c:pt>
                <c:pt idx="5">
                  <c:v>22.1061685917916</c:v>
                </c:pt>
                <c:pt idx="6">
                  <c:v>21.6903785869303</c:v>
                </c:pt>
                <c:pt idx="7">
                  <c:v>22.86600496277914</c:v>
                </c:pt>
                <c:pt idx="8">
                  <c:v>24.19270149645576</c:v>
                </c:pt>
                <c:pt idx="9">
                  <c:v>18.19563152896485</c:v>
                </c:pt>
                <c:pt idx="10">
                  <c:v>18.99286280729579</c:v>
                </c:pt>
                <c:pt idx="11">
                  <c:v>10.68950243614352</c:v>
                </c:pt>
                <c:pt idx="12">
                  <c:v>10.567800321121</c:v>
                </c:pt>
                <c:pt idx="13">
                  <c:v>73.17903335602408</c:v>
                </c:pt>
                <c:pt idx="14">
                  <c:v>79.89594946116686</c:v>
                </c:pt>
                <c:pt idx="15">
                  <c:v>44.64794464794454</c:v>
                </c:pt>
                <c:pt idx="16">
                  <c:v>43.05337519623232</c:v>
                </c:pt>
                <c:pt idx="17">
                  <c:v>34.38034188034187</c:v>
                </c:pt>
                <c:pt idx="18">
                  <c:v>37.50582750582739</c:v>
                </c:pt>
                <c:pt idx="19">
                  <c:v>18.51762820512819</c:v>
                </c:pt>
                <c:pt idx="20">
                  <c:v>17.63583638583638</c:v>
                </c:pt>
                <c:pt idx="21">
                  <c:v>22.32397232397232</c:v>
                </c:pt>
                <c:pt idx="22">
                  <c:v>24.10989010989014</c:v>
                </c:pt>
                <c:pt idx="23">
                  <c:v>10.91852226720648</c:v>
                </c:pt>
                <c:pt idx="24">
                  <c:v>11.81220914317</c:v>
                </c:pt>
                <c:pt idx="25">
                  <c:v>3.590496288510807</c:v>
                </c:pt>
                <c:pt idx="26">
                  <c:v>193.009957072457</c:v>
                </c:pt>
                <c:pt idx="27">
                  <c:v>108.9533417402269</c:v>
                </c:pt>
                <c:pt idx="28">
                  <c:v>116.1801926316243</c:v>
                </c:pt>
                <c:pt idx="29">
                  <c:v>114.083269405119</c:v>
                </c:pt>
                <c:pt idx="30">
                  <c:v>121.3441139381353</c:v>
                </c:pt>
                <c:pt idx="31">
                  <c:v>0.0253036437246964</c:v>
                </c:pt>
                <c:pt idx="32">
                  <c:v>0.0256410256410257</c:v>
                </c:pt>
                <c:pt idx="33">
                  <c:v>16.9178185096154</c:v>
                </c:pt>
                <c:pt idx="34">
                  <c:v>0.0224749843652283</c:v>
                </c:pt>
                <c:pt idx="35">
                  <c:v>42.27727075184691</c:v>
                </c:pt>
                <c:pt idx="36">
                  <c:v>44.80884385076</c:v>
                </c:pt>
                <c:pt idx="37">
                  <c:v>66.24601205246347</c:v>
                </c:pt>
                <c:pt idx="38">
                  <c:v>41.80489901160273</c:v>
                </c:pt>
                <c:pt idx="39">
                  <c:v>42.76043956043956</c:v>
                </c:pt>
                <c:pt idx="40">
                  <c:v>69.22336090875415</c:v>
                </c:pt>
                <c:pt idx="41">
                  <c:v>65.6410256410257</c:v>
                </c:pt>
                <c:pt idx="42">
                  <c:v>41.57264957264944</c:v>
                </c:pt>
                <c:pt idx="43">
                  <c:v>44.54212454212456</c:v>
                </c:pt>
                <c:pt idx="44">
                  <c:v>70.9311740890689</c:v>
                </c:pt>
                <c:pt idx="45">
                  <c:v>0.910064799331103</c:v>
                </c:pt>
                <c:pt idx="46">
                  <c:v>83.37278106508847</c:v>
                </c:pt>
                <c:pt idx="47">
                  <c:v>115.6273515886287</c:v>
                </c:pt>
                <c:pt idx="48">
                  <c:v>28.34697217675941</c:v>
                </c:pt>
                <c:pt idx="49">
                  <c:v>77.36263736263724</c:v>
                </c:pt>
                <c:pt idx="50">
                  <c:v>55.18493306103925</c:v>
                </c:pt>
                <c:pt idx="51">
                  <c:v>53.31484706238616</c:v>
                </c:pt>
                <c:pt idx="52">
                  <c:v>119.4968694096602</c:v>
                </c:pt>
                <c:pt idx="53">
                  <c:v>30.06075594271371</c:v>
                </c:pt>
                <c:pt idx="54">
                  <c:v>120.1269457458063</c:v>
                </c:pt>
                <c:pt idx="55">
                  <c:v>137.758547008547</c:v>
                </c:pt>
                <c:pt idx="56">
                  <c:v>60.64750633981403</c:v>
                </c:pt>
                <c:pt idx="57">
                  <c:v>61.87133494308383</c:v>
                </c:pt>
                <c:pt idx="58">
                  <c:v>0.16457100591716</c:v>
                </c:pt>
                <c:pt idx="59">
                  <c:v>110.0077924969386</c:v>
                </c:pt>
                <c:pt idx="60">
                  <c:v>61.55286660904618</c:v>
                </c:pt>
                <c:pt idx="61">
                  <c:v>97.96703296703296</c:v>
                </c:pt>
                <c:pt idx="62">
                  <c:v>59.79789886039886</c:v>
                </c:pt>
                <c:pt idx="63">
                  <c:v>3.407787485357282</c:v>
                </c:pt>
                <c:pt idx="64">
                  <c:v>0.269945426195426</c:v>
                </c:pt>
                <c:pt idx="65">
                  <c:v>16.56760551395507</c:v>
                </c:pt>
                <c:pt idx="66">
                  <c:v>1.185260052447552</c:v>
                </c:pt>
                <c:pt idx="67">
                  <c:v>65.56520890277235</c:v>
                </c:pt>
                <c:pt idx="68">
                  <c:v>3.54266034097828</c:v>
                </c:pt>
                <c:pt idx="69">
                  <c:v>0.265167631041525</c:v>
                </c:pt>
                <c:pt idx="70">
                  <c:v>18.00134060650888</c:v>
                </c:pt>
                <c:pt idx="71">
                  <c:v>1.37240637651822</c:v>
                </c:pt>
                <c:pt idx="72">
                  <c:v>91.19037387193808</c:v>
                </c:pt>
                <c:pt idx="73">
                  <c:v>21.16462976276059</c:v>
                </c:pt>
                <c:pt idx="74">
                  <c:v>86.39205955334988</c:v>
                </c:pt>
                <c:pt idx="75">
                  <c:v>21.82761816496756</c:v>
                </c:pt>
                <c:pt idx="76">
                  <c:v>82.15195847097688</c:v>
                </c:pt>
                <c:pt idx="81">
                  <c:v>1.006993006993007</c:v>
                </c:pt>
              </c:numCache>
            </c:numRef>
          </c:xVal>
          <c:yVal>
            <c:numRef>
              <c:f>'data '!$L$3:$L$100</c:f>
              <c:numCache>
                <c:formatCode>0.00</c:formatCode>
                <c:ptCount val="98"/>
                <c:pt idx="0">
                  <c:v>69.15118351258951</c:v>
                </c:pt>
                <c:pt idx="1">
                  <c:v>49.4199056391822</c:v>
                </c:pt>
                <c:pt idx="2">
                  <c:v>54.8822355289421</c:v>
                </c:pt>
                <c:pt idx="3">
                  <c:v>54.54398054316985</c:v>
                </c:pt>
                <c:pt idx="4">
                  <c:v>64.35198469631762</c:v>
                </c:pt>
                <c:pt idx="5">
                  <c:v>20.75869032165009</c:v>
                </c:pt>
                <c:pt idx="6">
                  <c:v>20.66331658291457</c:v>
                </c:pt>
                <c:pt idx="7">
                  <c:v>26.02188492763857</c:v>
                </c:pt>
                <c:pt idx="8">
                  <c:v>30.36243822075781</c:v>
                </c:pt>
                <c:pt idx="9">
                  <c:v>20.44278474259802</c:v>
                </c:pt>
                <c:pt idx="10">
                  <c:v>20.8430785966821</c:v>
                </c:pt>
                <c:pt idx="11">
                  <c:v>11.6258530710558</c:v>
                </c:pt>
                <c:pt idx="12">
                  <c:v>12.58309797957854</c:v>
                </c:pt>
                <c:pt idx="13">
                  <c:v>86.64987405541561</c:v>
                </c:pt>
                <c:pt idx="14">
                  <c:v>98.11751283513975</c:v>
                </c:pt>
                <c:pt idx="15">
                  <c:v>52.08308605341223</c:v>
                </c:pt>
                <c:pt idx="16">
                  <c:v>58.11920529801324</c:v>
                </c:pt>
                <c:pt idx="17">
                  <c:v>47.42815033161388</c:v>
                </c:pt>
                <c:pt idx="18">
                  <c:v>43.13672922252015</c:v>
                </c:pt>
                <c:pt idx="19">
                  <c:v>22.94935451837138</c:v>
                </c:pt>
                <c:pt idx="20">
                  <c:v>23.40253164556951</c:v>
                </c:pt>
                <c:pt idx="21">
                  <c:v>31.9359534206696</c:v>
                </c:pt>
                <c:pt idx="22">
                  <c:v>32.50370370370371</c:v>
                </c:pt>
                <c:pt idx="23">
                  <c:v>13.86902370429892</c:v>
                </c:pt>
                <c:pt idx="24">
                  <c:v>13.93058918482647</c:v>
                </c:pt>
                <c:pt idx="25">
                  <c:v>4.308029556650244</c:v>
                </c:pt>
                <c:pt idx="26">
                  <c:v>168.5972969564486</c:v>
                </c:pt>
                <c:pt idx="27">
                  <c:v>130.6439854191979</c:v>
                </c:pt>
                <c:pt idx="28">
                  <c:v>140.4016441573695</c:v>
                </c:pt>
                <c:pt idx="29">
                  <c:v>141.2490016189962</c:v>
                </c:pt>
                <c:pt idx="30">
                  <c:v>134.6231869149264</c:v>
                </c:pt>
                <c:pt idx="31">
                  <c:v>0.0417536534446764</c:v>
                </c:pt>
                <c:pt idx="32">
                  <c:v>0.0355555555555556</c:v>
                </c:pt>
                <c:pt idx="33">
                  <c:v>20.27701080432168</c:v>
                </c:pt>
                <c:pt idx="34">
                  <c:v>0.0296697626418989</c:v>
                </c:pt>
                <c:pt idx="35">
                  <c:v>41.32979288369619</c:v>
                </c:pt>
                <c:pt idx="36">
                  <c:v>47.1660606060606</c:v>
                </c:pt>
                <c:pt idx="37">
                  <c:v>79.36860732613674</c:v>
                </c:pt>
                <c:pt idx="38">
                  <c:v>50.76581865622961</c:v>
                </c:pt>
                <c:pt idx="39">
                  <c:v>48.48847352024919</c:v>
                </c:pt>
                <c:pt idx="40">
                  <c:v>82.62932940309505</c:v>
                </c:pt>
                <c:pt idx="41">
                  <c:v>71.0072992700731</c:v>
                </c:pt>
                <c:pt idx="42">
                  <c:v>47.3958587088916</c:v>
                </c:pt>
                <c:pt idx="43">
                  <c:v>51.09914642153642</c:v>
                </c:pt>
                <c:pt idx="44">
                  <c:v>85.59389312977098</c:v>
                </c:pt>
                <c:pt idx="45">
                  <c:v>1.333460949464012</c:v>
                </c:pt>
                <c:pt idx="46">
                  <c:v>77.57075268817206</c:v>
                </c:pt>
                <c:pt idx="47">
                  <c:v>144.3531445720252</c:v>
                </c:pt>
                <c:pt idx="48">
                  <c:v>34.56751971672301</c:v>
                </c:pt>
                <c:pt idx="49">
                  <c:v>85.79329739864073</c:v>
                </c:pt>
                <c:pt idx="50">
                  <c:v>59.09187547456339</c:v>
                </c:pt>
                <c:pt idx="51">
                  <c:v>56.76602176541714</c:v>
                </c:pt>
                <c:pt idx="52">
                  <c:v>134.4377358490566</c:v>
                </c:pt>
                <c:pt idx="53">
                  <c:v>27.75942463698956</c:v>
                </c:pt>
                <c:pt idx="54">
                  <c:v>119.6657884832517</c:v>
                </c:pt>
                <c:pt idx="55">
                  <c:v>121.7008022652195</c:v>
                </c:pt>
                <c:pt idx="56">
                  <c:v>54.49753133308016</c:v>
                </c:pt>
                <c:pt idx="57">
                  <c:v>58.34193941858101</c:v>
                </c:pt>
                <c:pt idx="58">
                  <c:v>0.232039397450753</c:v>
                </c:pt>
                <c:pt idx="59">
                  <c:v>129.5575221238938</c:v>
                </c:pt>
                <c:pt idx="60">
                  <c:v>90.79415670650732</c:v>
                </c:pt>
                <c:pt idx="61">
                  <c:v>99.7676316300758</c:v>
                </c:pt>
                <c:pt idx="62">
                  <c:v>72.37607758620659</c:v>
                </c:pt>
                <c:pt idx="63">
                  <c:v>3.874514428412874</c:v>
                </c:pt>
                <c:pt idx="64">
                  <c:v>0.300361445783132</c:v>
                </c:pt>
                <c:pt idx="65">
                  <c:v>17.15440528634361</c:v>
                </c:pt>
                <c:pt idx="66">
                  <c:v>1.112564102564102</c:v>
                </c:pt>
                <c:pt idx="67">
                  <c:v>75.55118110236218</c:v>
                </c:pt>
                <c:pt idx="68">
                  <c:v>4.0533381712627</c:v>
                </c:pt>
                <c:pt idx="69">
                  <c:v>0.299064299424184</c:v>
                </c:pt>
                <c:pt idx="70">
                  <c:v>18.09502788104088</c:v>
                </c:pt>
                <c:pt idx="71">
                  <c:v>1.475850340136054</c:v>
                </c:pt>
                <c:pt idx="72">
                  <c:v>83.34430402763887</c:v>
                </c:pt>
                <c:pt idx="73">
                  <c:v>18.54488188976378</c:v>
                </c:pt>
                <c:pt idx="74">
                  <c:v>91.68136932192233</c:v>
                </c:pt>
                <c:pt idx="75">
                  <c:v>15.57671957671958</c:v>
                </c:pt>
                <c:pt idx="76">
                  <c:v>102.929785661493</c:v>
                </c:pt>
                <c:pt idx="79">
                  <c:v>52.23000000000001</c:v>
                </c:pt>
                <c:pt idx="81">
                  <c:v>1.936134453781513</c:v>
                </c:pt>
                <c:pt idx="83">
                  <c:v>1.922689075630253</c:v>
                </c:pt>
              </c:numCache>
            </c:numRef>
          </c:yVal>
          <c:smooth val="0"/>
        </c:ser>
        <c:ser>
          <c:idx val="0"/>
          <c:order val="1"/>
          <c:tx>
            <c:v>tor 2</c:v>
          </c:tx>
          <c:spPr>
            <a:ln w="28575">
              <a:noFill/>
            </a:ln>
          </c:spPr>
          <c:marker>
            <c:spPr>
              <a:solidFill>
                <a:srgbClr val="4F81BD"/>
              </a:solidFill>
              <a:ln>
                <a:solidFill>
                  <a:srgbClr val="666699"/>
                </a:solidFill>
                <a:prstDash val="solid"/>
              </a:ln>
            </c:spPr>
          </c:marker>
          <c:xVal>
            <c:numRef>
              <c:f>'data tor (2)'!$K$3:$K$100</c:f>
              <c:numCache>
                <c:formatCode>0.00</c:formatCode>
                <c:ptCount val="98"/>
                <c:pt idx="0">
                  <c:v>57.56845441724717</c:v>
                </c:pt>
                <c:pt idx="1">
                  <c:v>61.30657748049039</c:v>
                </c:pt>
                <c:pt idx="2">
                  <c:v>63.89960492679526</c:v>
                </c:pt>
                <c:pt idx="3">
                  <c:v>63.11444652908054</c:v>
                </c:pt>
                <c:pt idx="4">
                  <c:v>64.37045541523148</c:v>
                </c:pt>
                <c:pt idx="5">
                  <c:v>22.1061685917916</c:v>
                </c:pt>
                <c:pt idx="6">
                  <c:v>21.6903785869303</c:v>
                </c:pt>
                <c:pt idx="7">
                  <c:v>22.86600496277914</c:v>
                </c:pt>
                <c:pt idx="8">
                  <c:v>24.19270149645576</c:v>
                </c:pt>
                <c:pt idx="9">
                  <c:v>18.19563152896485</c:v>
                </c:pt>
                <c:pt idx="10">
                  <c:v>18.99286280729579</c:v>
                </c:pt>
                <c:pt idx="11">
                  <c:v>10.68950243614352</c:v>
                </c:pt>
                <c:pt idx="12">
                  <c:v>10.567800321121</c:v>
                </c:pt>
                <c:pt idx="13">
                  <c:v>73.17903335602408</c:v>
                </c:pt>
                <c:pt idx="14">
                  <c:v>79.89594946116686</c:v>
                </c:pt>
                <c:pt idx="15">
                  <c:v>44.64794464794454</c:v>
                </c:pt>
                <c:pt idx="16">
                  <c:v>43.05337519623232</c:v>
                </c:pt>
                <c:pt idx="17">
                  <c:v>34.38034188034187</c:v>
                </c:pt>
                <c:pt idx="18">
                  <c:v>37.50582750582739</c:v>
                </c:pt>
                <c:pt idx="19">
                  <c:v>18.51762820512819</c:v>
                </c:pt>
                <c:pt idx="20">
                  <c:v>17.63583638583638</c:v>
                </c:pt>
                <c:pt idx="21">
                  <c:v>22.32397232397232</c:v>
                </c:pt>
                <c:pt idx="22">
                  <c:v>24.10989010989014</c:v>
                </c:pt>
                <c:pt idx="23">
                  <c:v>10.91852226720648</c:v>
                </c:pt>
                <c:pt idx="24">
                  <c:v>11.81220914317</c:v>
                </c:pt>
                <c:pt idx="25">
                  <c:v>3.590496288510807</c:v>
                </c:pt>
                <c:pt idx="26">
                  <c:v>193.009957072457</c:v>
                </c:pt>
                <c:pt idx="27">
                  <c:v>108.9533417402269</c:v>
                </c:pt>
                <c:pt idx="28">
                  <c:v>116.1801926316243</c:v>
                </c:pt>
                <c:pt idx="29">
                  <c:v>114.083269405119</c:v>
                </c:pt>
                <c:pt idx="30">
                  <c:v>121.3441139381353</c:v>
                </c:pt>
                <c:pt idx="31">
                  <c:v>0.0253036437246964</c:v>
                </c:pt>
                <c:pt idx="32">
                  <c:v>0.0256410256410257</c:v>
                </c:pt>
                <c:pt idx="33">
                  <c:v>16.9178185096154</c:v>
                </c:pt>
                <c:pt idx="34">
                  <c:v>0.0224749843652283</c:v>
                </c:pt>
                <c:pt idx="35">
                  <c:v>42.27727075184691</c:v>
                </c:pt>
                <c:pt idx="36">
                  <c:v>44.80884385076</c:v>
                </c:pt>
                <c:pt idx="37">
                  <c:v>66.24601205246347</c:v>
                </c:pt>
                <c:pt idx="38">
                  <c:v>41.80489901160273</c:v>
                </c:pt>
                <c:pt idx="39">
                  <c:v>42.76043956043956</c:v>
                </c:pt>
                <c:pt idx="40">
                  <c:v>69.22336090875415</c:v>
                </c:pt>
                <c:pt idx="41">
                  <c:v>65.6410256410257</c:v>
                </c:pt>
                <c:pt idx="42">
                  <c:v>41.57264957264944</c:v>
                </c:pt>
                <c:pt idx="43">
                  <c:v>44.54212454212456</c:v>
                </c:pt>
                <c:pt idx="44">
                  <c:v>70.9311740890689</c:v>
                </c:pt>
                <c:pt idx="45">
                  <c:v>0.910064799331103</c:v>
                </c:pt>
                <c:pt idx="46">
                  <c:v>83.37278106508847</c:v>
                </c:pt>
                <c:pt idx="47">
                  <c:v>115.6273515886287</c:v>
                </c:pt>
                <c:pt idx="48">
                  <c:v>28.34697217675941</c:v>
                </c:pt>
                <c:pt idx="49">
                  <c:v>77.36263736263724</c:v>
                </c:pt>
                <c:pt idx="50">
                  <c:v>55.18493306103925</c:v>
                </c:pt>
                <c:pt idx="51">
                  <c:v>53.31484706238616</c:v>
                </c:pt>
                <c:pt idx="52">
                  <c:v>119.4968694096602</c:v>
                </c:pt>
                <c:pt idx="53">
                  <c:v>30.06075594271371</c:v>
                </c:pt>
                <c:pt idx="54">
                  <c:v>120.1269457458063</c:v>
                </c:pt>
                <c:pt idx="55">
                  <c:v>137.758547008547</c:v>
                </c:pt>
                <c:pt idx="56">
                  <c:v>60.64750633981403</c:v>
                </c:pt>
                <c:pt idx="57">
                  <c:v>61.87133494308383</c:v>
                </c:pt>
                <c:pt idx="58">
                  <c:v>0.16457100591716</c:v>
                </c:pt>
                <c:pt idx="59">
                  <c:v>110.0077924969386</c:v>
                </c:pt>
                <c:pt idx="60">
                  <c:v>61.55286660904618</c:v>
                </c:pt>
                <c:pt idx="61">
                  <c:v>97.96703296703296</c:v>
                </c:pt>
                <c:pt idx="62">
                  <c:v>59.79789886039886</c:v>
                </c:pt>
                <c:pt idx="63">
                  <c:v>3.407787485357282</c:v>
                </c:pt>
                <c:pt idx="64">
                  <c:v>0.269945426195426</c:v>
                </c:pt>
                <c:pt idx="65">
                  <c:v>16.56760551395507</c:v>
                </c:pt>
                <c:pt idx="66">
                  <c:v>1.185260052447552</c:v>
                </c:pt>
                <c:pt idx="67">
                  <c:v>65.56520890277235</c:v>
                </c:pt>
                <c:pt idx="68">
                  <c:v>3.54266034097828</c:v>
                </c:pt>
                <c:pt idx="69">
                  <c:v>0.265167631041525</c:v>
                </c:pt>
                <c:pt idx="70">
                  <c:v>18.00134060650888</c:v>
                </c:pt>
                <c:pt idx="71">
                  <c:v>1.37240637651822</c:v>
                </c:pt>
                <c:pt idx="72">
                  <c:v>91.19037387193808</c:v>
                </c:pt>
                <c:pt idx="73">
                  <c:v>21.16462976276059</c:v>
                </c:pt>
                <c:pt idx="74">
                  <c:v>86.39205955334988</c:v>
                </c:pt>
                <c:pt idx="75">
                  <c:v>21.82761816496756</c:v>
                </c:pt>
                <c:pt idx="76">
                  <c:v>82.15195847097688</c:v>
                </c:pt>
              </c:numCache>
            </c:numRef>
          </c:xVal>
          <c:yVal>
            <c:numRef>
              <c:f>'data tor (2)'!$L$3:$L$100</c:f>
              <c:numCache>
                <c:formatCode>0.00</c:formatCode>
                <c:ptCount val="98"/>
                <c:pt idx="0">
                  <c:v>69.15118351258951</c:v>
                </c:pt>
                <c:pt idx="1">
                  <c:v>49.4199056391822</c:v>
                </c:pt>
                <c:pt idx="2">
                  <c:v>54.8822355289421</c:v>
                </c:pt>
                <c:pt idx="3">
                  <c:v>54.54398054316985</c:v>
                </c:pt>
                <c:pt idx="4">
                  <c:v>64.35198469631762</c:v>
                </c:pt>
                <c:pt idx="5">
                  <c:v>20.75869032165009</c:v>
                </c:pt>
                <c:pt idx="6">
                  <c:v>20.66331658291457</c:v>
                </c:pt>
                <c:pt idx="7">
                  <c:v>26.02188492763857</c:v>
                </c:pt>
                <c:pt idx="8">
                  <c:v>30.36243822075781</c:v>
                </c:pt>
                <c:pt idx="9">
                  <c:v>20.44278474259802</c:v>
                </c:pt>
                <c:pt idx="10">
                  <c:v>20.8430785966821</c:v>
                </c:pt>
                <c:pt idx="11">
                  <c:v>11.6258530710558</c:v>
                </c:pt>
                <c:pt idx="12">
                  <c:v>12.58309797957854</c:v>
                </c:pt>
                <c:pt idx="13">
                  <c:v>86.64987405541561</c:v>
                </c:pt>
                <c:pt idx="14">
                  <c:v>98.11751283513975</c:v>
                </c:pt>
                <c:pt idx="15">
                  <c:v>52.08308605341223</c:v>
                </c:pt>
                <c:pt idx="16">
                  <c:v>58.11920529801324</c:v>
                </c:pt>
                <c:pt idx="17">
                  <c:v>47.42815033161388</c:v>
                </c:pt>
                <c:pt idx="18">
                  <c:v>43.13672922252015</c:v>
                </c:pt>
                <c:pt idx="19">
                  <c:v>22.94935451837138</c:v>
                </c:pt>
                <c:pt idx="20">
                  <c:v>23.40253164556951</c:v>
                </c:pt>
                <c:pt idx="21">
                  <c:v>31.9359534206696</c:v>
                </c:pt>
                <c:pt idx="22">
                  <c:v>32.50370370370371</c:v>
                </c:pt>
                <c:pt idx="23">
                  <c:v>13.86902370429892</c:v>
                </c:pt>
                <c:pt idx="24">
                  <c:v>13.93058918482647</c:v>
                </c:pt>
                <c:pt idx="25">
                  <c:v>4.308029556650244</c:v>
                </c:pt>
                <c:pt idx="26">
                  <c:v>168.5972969564486</c:v>
                </c:pt>
                <c:pt idx="27">
                  <c:v>130.6439854191979</c:v>
                </c:pt>
                <c:pt idx="28">
                  <c:v>140.4016441573695</c:v>
                </c:pt>
                <c:pt idx="29">
                  <c:v>141.2490016189962</c:v>
                </c:pt>
                <c:pt idx="30">
                  <c:v>134.6231869149264</c:v>
                </c:pt>
                <c:pt idx="31">
                  <c:v>0.0417536534446764</c:v>
                </c:pt>
                <c:pt idx="32">
                  <c:v>0.0355555555555556</c:v>
                </c:pt>
                <c:pt idx="33">
                  <c:v>20.27701080432168</c:v>
                </c:pt>
                <c:pt idx="34">
                  <c:v>0.0296697626418989</c:v>
                </c:pt>
                <c:pt idx="35">
                  <c:v>41.32979288369619</c:v>
                </c:pt>
                <c:pt idx="36">
                  <c:v>47.1660606060606</c:v>
                </c:pt>
                <c:pt idx="37">
                  <c:v>79.36860732613674</c:v>
                </c:pt>
                <c:pt idx="38">
                  <c:v>50.76581865622961</c:v>
                </c:pt>
                <c:pt idx="39">
                  <c:v>48.48847352024919</c:v>
                </c:pt>
                <c:pt idx="40">
                  <c:v>82.62932940309505</c:v>
                </c:pt>
                <c:pt idx="41">
                  <c:v>71.0072992700731</c:v>
                </c:pt>
                <c:pt idx="42">
                  <c:v>47.3958587088916</c:v>
                </c:pt>
                <c:pt idx="43">
                  <c:v>51.09914642153642</c:v>
                </c:pt>
                <c:pt idx="44">
                  <c:v>85.59389312977098</c:v>
                </c:pt>
                <c:pt idx="45">
                  <c:v>1.333460949464012</c:v>
                </c:pt>
                <c:pt idx="46">
                  <c:v>77.57075268817206</c:v>
                </c:pt>
                <c:pt idx="47">
                  <c:v>144.3531445720252</c:v>
                </c:pt>
                <c:pt idx="48">
                  <c:v>34.56751971672301</c:v>
                </c:pt>
                <c:pt idx="49">
                  <c:v>85.79329739864073</c:v>
                </c:pt>
                <c:pt idx="50">
                  <c:v>59.09187547456339</c:v>
                </c:pt>
                <c:pt idx="51">
                  <c:v>56.76602176541714</c:v>
                </c:pt>
                <c:pt idx="52">
                  <c:v>134.4377358490566</c:v>
                </c:pt>
                <c:pt idx="53">
                  <c:v>27.75942463698956</c:v>
                </c:pt>
                <c:pt idx="54">
                  <c:v>119.6657884832517</c:v>
                </c:pt>
                <c:pt idx="55">
                  <c:v>121.7008022652195</c:v>
                </c:pt>
                <c:pt idx="56">
                  <c:v>54.49753133308016</c:v>
                </c:pt>
                <c:pt idx="57">
                  <c:v>58.34193941858101</c:v>
                </c:pt>
                <c:pt idx="58">
                  <c:v>0.232039397450753</c:v>
                </c:pt>
                <c:pt idx="59">
                  <c:v>129.5575221238938</c:v>
                </c:pt>
                <c:pt idx="60">
                  <c:v>90.79415670650732</c:v>
                </c:pt>
                <c:pt idx="61">
                  <c:v>99.7676316300758</c:v>
                </c:pt>
                <c:pt idx="62">
                  <c:v>72.37607758620659</c:v>
                </c:pt>
                <c:pt idx="63">
                  <c:v>3.874514428412874</c:v>
                </c:pt>
                <c:pt idx="64">
                  <c:v>0.300361445783132</c:v>
                </c:pt>
                <c:pt idx="65">
                  <c:v>17.15440528634361</c:v>
                </c:pt>
                <c:pt idx="66">
                  <c:v>1.112564102564102</c:v>
                </c:pt>
                <c:pt idx="67">
                  <c:v>75.55118110236218</c:v>
                </c:pt>
                <c:pt idx="68">
                  <c:v>4.0533381712627</c:v>
                </c:pt>
                <c:pt idx="69">
                  <c:v>0.299064299424184</c:v>
                </c:pt>
                <c:pt idx="70">
                  <c:v>18.09502788104088</c:v>
                </c:pt>
                <c:pt idx="71">
                  <c:v>1.475850340136054</c:v>
                </c:pt>
                <c:pt idx="72">
                  <c:v>83.34430402763887</c:v>
                </c:pt>
                <c:pt idx="73">
                  <c:v>18.54488188976378</c:v>
                </c:pt>
                <c:pt idx="74">
                  <c:v>91.68136932192233</c:v>
                </c:pt>
                <c:pt idx="75">
                  <c:v>15.57671957671958</c:v>
                </c:pt>
                <c:pt idx="76">
                  <c:v>102.929785661493</c:v>
                </c:pt>
              </c:numCache>
            </c:numRef>
          </c:yVal>
          <c:smooth val="0"/>
        </c:ser>
        <c:dLbls>
          <c:showLegendKey val="0"/>
          <c:showVal val="0"/>
          <c:showCatName val="0"/>
          <c:showSerName val="0"/>
          <c:showPercent val="0"/>
          <c:showBubbleSize val="0"/>
        </c:dLbls>
        <c:axId val="1967970040"/>
        <c:axId val="1967954280"/>
      </c:scatterChart>
      <c:valAx>
        <c:axId val="1967970040"/>
        <c:scaling>
          <c:orientation val="minMax"/>
        </c:scaling>
        <c:delete val="0"/>
        <c:axPos val="b"/>
        <c:majorGridlines>
          <c:spPr>
            <a:ln w="3175">
              <a:solidFill>
                <a:srgbClr val="808080"/>
              </a:solidFill>
              <a:prstDash val="sysDash"/>
            </a:ln>
          </c:spPr>
        </c:majorGridlines>
        <c:title>
          <c:tx>
            <c:rich>
              <a:bodyPr/>
              <a:lstStyle/>
              <a:p>
                <a:pPr>
                  <a:defRPr lang="en-CA" sz="1400" b="0" i="0" u="none" strike="noStrike" baseline="0">
                    <a:solidFill>
                      <a:srgbClr val="000000"/>
                    </a:solidFill>
                    <a:latin typeface="Arial"/>
                    <a:ea typeface="Arial"/>
                    <a:cs typeface="Arial"/>
                  </a:defRPr>
                </a:pPr>
                <a:r>
                  <a:rPr lang="en-CA"/>
                  <a:t>Quadro FX5800 IPC</a:t>
                </a:r>
              </a:p>
            </c:rich>
          </c:tx>
          <c:layout>
            <c:manualLayout>
              <c:xMode val="edge"/>
              <c:yMode val="edge"/>
              <c:x val="0.403400311989304"/>
              <c:y val="0.913150751148029"/>
            </c:manualLayout>
          </c:layout>
          <c:overlay val="0"/>
          <c:spPr>
            <a:noFill/>
            <a:ln w="25400">
              <a:noFill/>
            </a:ln>
          </c:spPr>
        </c:title>
        <c:numFmt formatCode="0.00" sourceLinked="1"/>
        <c:majorTickMark val="out"/>
        <c:minorTickMark val="none"/>
        <c:tickLblPos val="low"/>
        <c:spPr>
          <a:ln w="3175">
            <a:solidFill>
              <a:srgbClr val="B3B3B3"/>
            </a:solidFill>
            <a:prstDash val="solid"/>
          </a:ln>
        </c:spPr>
        <c:txPr>
          <a:bodyPr rot="0" vert="horz"/>
          <a:lstStyle/>
          <a:p>
            <a:pPr>
              <a:defRPr lang="en-CA" sz="1200" b="0" i="0" u="none" strike="noStrike" baseline="0">
                <a:solidFill>
                  <a:srgbClr val="000000"/>
                </a:solidFill>
                <a:latin typeface="Arial"/>
                <a:ea typeface="Arial"/>
                <a:cs typeface="Arial"/>
              </a:defRPr>
            </a:pPr>
            <a:endParaRPr lang="en-US"/>
          </a:p>
        </c:txPr>
        <c:crossAx val="1967954280"/>
        <c:crossesAt val="0.0"/>
        <c:crossBetween val="midCat"/>
      </c:valAx>
      <c:valAx>
        <c:axId val="1967954280"/>
        <c:scaling>
          <c:orientation val="minMax"/>
          <c:max val="250.0"/>
        </c:scaling>
        <c:delete val="0"/>
        <c:axPos val="l"/>
        <c:majorGridlines>
          <c:spPr>
            <a:ln w="3175">
              <a:solidFill>
                <a:srgbClr val="B3B3B3"/>
              </a:solidFill>
              <a:prstDash val="sysDash"/>
            </a:ln>
          </c:spPr>
        </c:majorGridlines>
        <c:title>
          <c:tx>
            <c:rich>
              <a:bodyPr/>
              <a:lstStyle/>
              <a:p>
                <a:pPr>
                  <a:defRPr lang="en-CA" sz="1400" b="0" i="0" u="none" strike="noStrike" baseline="0">
                    <a:solidFill>
                      <a:srgbClr val="000000"/>
                    </a:solidFill>
                    <a:latin typeface="Arial"/>
                    <a:ea typeface="Arial"/>
                    <a:cs typeface="Arial"/>
                  </a:defRPr>
                </a:pPr>
                <a:r>
                  <a:rPr lang="en-CA"/>
                  <a:t>GPGPU-Sim IPC</a:t>
                </a:r>
              </a:p>
            </c:rich>
          </c:tx>
          <c:layout>
            <c:manualLayout>
              <c:xMode val="edge"/>
              <c:yMode val="edge"/>
              <c:x val="0.0200927301540138"/>
              <c:y val="0.369726762749164"/>
            </c:manualLayout>
          </c:layout>
          <c:overlay val="0"/>
          <c:spPr>
            <a:noFill/>
            <a:ln w="25400">
              <a:noFill/>
            </a:ln>
          </c:spPr>
        </c:title>
        <c:numFmt formatCode="0.00" sourceLinked="1"/>
        <c:majorTickMark val="out"/>
        <c:minorTickMark val="none"/>
        <c:tickLblPos val="low"/>
        <c:spPr>
          <a:ln w="3175">
            <a:solidFill>
              <a:srgbClr val="B3B3B3"/>
            </a:solidFill>
            <a:prstDash val="solid"/>
          </a:ln>
        </c:spPr>
        <c:txPr>
          <a:bodyPr rot="0" vert="horz"/>
          <a:lstStyle/>
          <a:p>
            <a:pPr>
              <a:defRPr lang="en-CA" sz="1200" b="0" i="0" u="none" strike="noStrike" baseline="0">
                <a:solidFill>
                  <a:srgbClr val="000000"/>
                </a:solidFill>
                <a:latin typeface="Arial"/>
                <a:ea typeface="Arial"/>
                <a:cs typeface="Arial"/>
              </a:defRPr>
            </a:pPr>
            <a:endParaRPr lang="en-US"/>
          </a:p>
        </c:txPr>
        <c:crossAx val="1967970040"/>
        <c:crossesAt val="0.0"/>
        <c:crossBetween val="midCat"/>
      </c:valAx>
      <c:spPr>
        <a:noFill/>
        <a:ln w="3175">
          <a:solidFill>
            <a:srgbClr val="B3B3B3"/>
          </a:solidFill>
          <a:prstDash val="solid"/>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aseline="0" dirty="0" smtClean="0"/>
              <a:t>Result </a:t>
            </a:r>
            <a:r>
              <a:rPr lang="en-US" sz="1800" b="1" i="0" u="none" strike="noStrike" baseline="0" dirty="0" smtClean="0"/>
              <a:t>Variation </a:t>
            </a:r>
            <a:r>
              <a:rPr lang="en-US" sz="1800" baseline="0" dirty="0" smtClean="0"/>
              <a:t>(</a:t>
            </a:r>
            <a:r>
              <a:rPr lang="en-US" sz="1800" baseline="0" dirty="0" err="1" smtClean="0"/>
              <a:t>Kepler</a:t>
            </a:r>
            <a:r>
              <a:rPr lang="en-US" sz="1800" baseline="0" dirty="0" smtClean="0"/>
              <a:t>)</a:t>
            </a:r>
            <a:r>
              <a:rPr lang="en-US" sz="1800" dirty="0" smtClean="0"/>
              <a:t> </a:t>
            </a:r>
            <a:endParaRPr lang="en-US" sz="1800" dirty="0"/>
          </a:p>
        </c:rich>
      </c:tx>
      <c:layout/>
      <c:overlay val="0"/>
    </c:title>
    <c:autoTitleDeleted val="0"/>
    <c:plotArea>
      <c:layout/>
      <c:scatterChart>
        <c:scatterStyle val="lineMarker"/>
        <c:varyColors val="0"/>
        <c:ser>
          <c:idx val="0"/>
          <c:order val="0"/>
          <c:marker>
            <c:symbol val="square"/>
            <c:size val="5"/>
          </c:marker>
          <c:xVal>
            <c:numRef>
              <c:f>Sheet1!$A$1:$A$31</c:f>
              <c:numCache>
                <c:formatCode>General</c:formatCode>
                <c:ptCount val="31"/>
                <c:pt idx="0">
                  <c:v>20000.0</c:v>
                </c:pt>
                <c:pt idx="1">
                  <c:v>21000.0</c:v>
                </c:pt>
                <c:pt idx="2">
                  <c:v>22000.0</c:v>
                </c:pt>
                <c:pt idx="3">
                  <c:v>23000.0</c:v>
                </c:pt>
                <c:pt idx="4">
                  <c:v>24000.0</c:v>
                </c:pt>
                <c:pt idx="5">
                  <c:v>25000.0</c:v>
                </c:pt>
                <c:pt idx="6">
                  <c:v>26000.0</c:v>
                </c:pt>
                <c:pt idx="7">
                  <c:v>27000.0</c:v>
                </c:pt>
                <c:pt idx="8">
                  <c:v>28000.0</c:v>
                </c:pt>
                <c:pt idx="9">
                  <c:v>29000.0</c:v>
                </c:pt>
                <c:pt idx="10">
                  <c:v>30000.0</c:v>
                </c:pt>
                <c:pt idx="11">
                  <c:v>31000.0</c:v>
                </c:pt>
                <c:pt idx="12">
                  <c:v>32000.0</c:v>
                </c:pt>
                <c:pt idx="13">
                  <c:v>33000.0</c:v>
                </c:pt>
                <c:pt idx="14">
                  <c:v>34000.0</c:v>
                </c:pt>
                <c:pt idx="15">
                  <c:v>35000.0</c:v>
                </c:pt>
                <c:pt idx="16">
                  <c:v>36000.0</c:v>
                </c:pt>
                <c:pt idx="17">
                  <c:v>37000.0</c:v>
                </c:pt>
                <c:pt idx="18">
                  <c:v>38000.0</c:v>
                </c:pt>
                <c:pt idx="19">
                  <c:v>39000.0</c:v>
                </c:pt>
                <c:pt idx="20">
                  <c:v>40000.0</c:v>
                </c:pt>
                <c:pt idx="21">
                  <c:v>41000.0</c:v>
                </c:pt>
                <c:pt idx="22">
                  <c:v>42000.0</c:v>
                </c:pt>
                <c:pt idx="23">
                  <c:v>43000.0</c:v>
                </c:pt>
                <c:pt idx="24">
                  <c:v>44000.0</c:v>
                </c:pt>
                <c:pt idx="25">
                  <c:v>45000.0</c:v>
                </c:pt>
                <c:pt idx="26">
                  <c:v>46000.0</c:v>
                </c:pt>
                <c:pt idx="27">
                  <c:v>47000.0</c:v>
                </c:pt>
                <c:pt idx="28">
                  <c:v>48000.0</c:v>
                </c:pt>
                <c:pt idx="29">
                  <c:v>49000.0</c:v>
                </c:pt>
                <c:pt idx="30">
                  <c:v>50000.0</c:v>
                </c:pt>
              </c:numCache>
            </c:numRef>
          </c:xVal>
          <c:yVal>
            <c:numRef>
              <c:f>Sheet1!$L$1:$L$31</c:f>
              <c:numCache>
                <c:formatCode>0%</c:formatCode>
                <c:ptCount val="31"/>
                <c:pt idx="0">
                  <c:v>0.02</c:v>
                </c:pt>
                <c:pt idx="1">
                  <c:v>0.02</c:v>
                </c:pt>
                <c:pt idx="2">
                  <c:v>0.02</c:v>
                </c:pt>
                <c:pt idx="3">
                  <c:v>0.02</c:v>
                </c:pt>
                <c:pt idx="4">
                  <c:v>0.02</c:v>
                </c:pt>
                <c:pt idx="5">
                  <c:v>0.02</c:v>
                </c:pt>
                <c:pt idx="6">
                  <c:v>0.02</c:v>
                </c:pt>
                <c:pt idx="7">
                  <c:v>0.02</c:v>
                </c:pt>
                <c:pt idx="8">
                  <c:v>0.02</c:v>
                </c:pt>
                <c:pt idx="9">
                  <c:v>0.022</c:v>
                </c:pt>
                <c:pt idx="10">
                  <c:v>0.02</c:v>
                </c:pt>
                <c:pt idx="11">
                  <c:v>0.026</c:v>
                </c:pt>
                <c:pt idx="12">
                  <c:v>0.032</c:v>
                </c:pt>
                <c:pt idx="13">
                  <c:v>0.044</c:v>
                </c:pt>
                <c:pt idx="14">
                  <c:v>0.066</c:v>
                </c:pt>
                <c:pt idx="15">
                  <c:v>0.082</c:v>
                </c:pt>
                <c:pt idx="16">
                  <c:v>0.2</c:v>
                </c:pt>
                <c:pt idx="17">
                  <c:v>0.216</c:v>
                </c:pt>
                <c:pt idx="18">
                  <c:v>0.41</c:v>
                </c:pt>
                <c:pt idx="19">
                  <c:v>0.492</c:v>
                </c:pt>
                <c:pt idx="20">
                  <c:v>0.66</c:v>
                </c:pt>
                <c:pt idx="21">
                  <c:v>0.818</c:v>
                </c:pt>
                <c:pt idx="22">
                  <c:v>0.968</c:v>
                </c:pt>
                <c:pt idx="23">
                  <c:v>0.978</c:v>
                </c:pt>
                <c:pt idx="24">
                  <c:v>1.0</c:v>
                </c:pt>
                <c:pt idx="25">
                  <c:v>1.0</c:v>
                </c:pt>
                <c:pt idx="26">
                  <c:v>0.998</c:v>
                </c:pt>
                <c:pt idx="27">
                  <c:v>1.0</c:v>
                </c:pt>
                <c:pt idx="28">
                  <c:v>1.0</c:v>
                </c:pt>
                <c:pt idx="29">
                  <c:v>1.0</c:v>
                </c:pt>
                <c:pt idx="30">
                  <c:v>1.0</c:v>
                </c:pt>
              </c:numCache>
            </c:numRef>
          </c:yVal>
          <c:smooth val="0"/>
        </c:ser>
        <c:dLbls>
          <c:showLegendKey val="0"/>
          <c:showVal val="0"/>
          <c:showCatName val="0"/>
          <c:showSerName val="0"/>
          <c:showPercent val="0"/>
          <c:showBubbleSize val="0"/>
        </c:dLbls>
        <c:axId val="2036577496"/>
        <c:axId val="2036368648"/>
      </c:scatterChart>
      <c:valAx>
        <c:axId val="2036577496"/>
        <c:scaling>
          <c:orientation val="minMax"/>
          <c:max val="50000.0"/>
          <c:min val="20000.0"/>
        </c:scaling>
        <c:delete val="0"/>
        <c:axPos val="b"/>
        <c:title>
          <c:tx>
            <c:rich>
              <a:bodyPr/>
              <a:lstStyle/>
              <a:p>
                <a:pPr>
                  <a:defRPr sz="1400"/>
                </a:pPr>
                <a:r>
                  <a:rPr lang="en-US" sz="1400"/>
                  <a:t># edges</a:t>
                </a:r>
              </a:p>
            </c:rich>
          </c:tx>
          <c:layout/>
          <c:overlay val="0"/>
        </c:title>
        <c:numFmt formatCode="General" sourceLinked="1"/>
        <c:majorTickMark val="out"/>
        <c:minorTickMark val="none"/>
        <c:tickLblPos val="nextTo"/>
        <c:txPr>
          <a:bodyPr/>
          <a:lstStyle/>
          <a:p>
            <a:pPr>
              <a:defRPr sz="1100"/>
            </a:pPr>
            <a:endParaRPr lang="en-US"/>
          </a:p>
        </c:txPr>
        <c:crossAx val="2036368648"/>
        <c:crosses val="autoZero"/>
        <c:crossBetween val="midCat"/>
      </c:valAx>
      <c:valAx>
        <c:axId val="2036368648"/>
        <c:scaling>
          <c:orientation val="minMax"/>
          <c:max val="1.0"/>
          <c:min val="0.0"/>
        </c:scaling>
        <c:delete val="0"/>
        <c:axPos val="l"/>
        <c:majorGridlines/>
        <c:title>
          <c:tx>
            <c:rich>
              <a:bodyPr rot="-5400000" vert="horz"/>
              <a:lstStyle/>
              <a:p>
                <a:pPr>
                  <a:defRPr sz="1400"/>
                </a:pPr>
                <a:r>
                  <a:rPr lang="en-US" sz="1400" dirty="0" smtClean="0"/>
                  <a:t>different results</a:t>
                </a:r>
                <a:r>
                  <a:rPr lang="en-US" sz="1400" baseline="0" dirty="0" smtClean="0"/>
                  <a:t> over multiple executions</a:t>
                </a:r>
                <a:endParaRPr lang="en-US" sz="1400" dirty="0"/>
              </a:p>
            </c:rich>
          </c:tx>
          <c:layout>
            <c:manualLayout>
              <c:xMode val="edge"/>
              <c:yMode val="edge"/>
              <c:x val="0.03125"/>
              <c:y val="0.128440005779094"/>
            </c:manualLayout>
          </c:layout>
          <c:overlay val="0"/>
        </c:title>
        <c:numFmt formatCode="0%" sourceLinked="1"/>
        <c:majorTickMark val="out"/>
        <c:minorTickMark val="none"/>
        <c:tickLblPos val="nextTo"/>
        <c:txPr>
          <a:bodyPr/>
          <a:lstStyle/>
          <a:p>
            <a:pPr>
              <a:defRPr sz="1400"/>
            </a:pPr>
            <a:endParaRPr lang="en-US"/>
          </a:p>
        </c:txPr>
        <c:crossAx val="2036577496"/>
        <c:crosses val="autoZero"/>
        <c:crossBetween val="midCat"/>
      </c:valAx>
    </c:plotArea>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4934653292785"/>
          <c:y val="0.0433586633860982"/>
          <c:w val="0.902357002755424"/>
          <c:h val="0.805836506800286"/>
        </c:manualLayout>
      </c:layout>
      <c:lineChart>
        <c:grouping val="standard"/>
        <c:varyColors val="0"/>
        <c:ser>
          <c:idx val="0"/>
          <c:order val="0"/>
          <c:tx>
            <c:v>Warp Size 4</c:v>
          </c:tx>
          <c:spPr>
            <a:ln w="0">
              <a:solidFill>
                <a:schemeClr val="tx1"/>
              </a:solidFill>
            </a:ln>
          </c:spPr>
          <c:marker>
            <c:symbol val="diamond"/>
            <c:size val="3"/>
            <c:spPr>
              <a:solidFill>
                <a:schemeClr val="tx1"/>
              </a:solidFill>
              <a:ln>
                <a:solidFill>
                  <a:schemeClr val="tx1"/>
                </a:solidFill>
              </a:ln>
            </c:spPr>
          </c:marker>
          <c:val>
            <c:numRef>
              <c:f>all_trace!$A$2:$A$165</c:f>
              <c:numCache>
                <c:formatCode>General</c:formatCode>
                <c:ptCount val="164"/>
                <c:pt idx="0">
                  <c:v>0.57</c:v>
                </c:pt>
                <c:pt idx="1">
                  <c:v>0.62</c:v>
                </c:pt>
                <c:pt idx="2">
                  <c:v>0.78</c:v>
                </c:pt>
                <c:pt idx="3">
                  <c:v>0.8</c:v>
                </c:pt>
                <c:pt idx="4">
                  <c:v>0.81</c:v>
                </c:pt>
                <c:pt idx="5">
                  <c:v>0.82</c:v>
                </c:pt>
                <c:pt idx="6">
                  <c:v>0.82</c:v>
                </c:pt>
                <c:pt idx="7">
                  <c:v>0.83</c:v>
                </c:pt>
                <c:pt idx="8">
                  <c:v>0.85</c:v>
                </c:pt>
                <c:pt idx="9">
                  <c:v>0.89</c:v>
                </c:pt>
                <c:pt idx="10">
                  <c:v>0.9</c:v>
                </c:pt>
                <c:pt idx="11">
                  <c:v>0.91</c:v>
                </c:pt>
                <c:pt idx="12">
                  <c:v>0.92</c:v>
                </c:pt>
                <c:pt idx="13">
                  <c:v>0.92</c:v>
                </c:pt>
                <c:pt idx="14">
                  <c:v>0.93</c:v>
                </c:pt>
                <c:pt idx="15">
                  <c:v>0.94</c:v>
                </c:pt>
                <c:pt idx="16">
                  <c:v>0.96</c:v>
                </c:pt>
                <c:pt idx="17">
                  <c:v>0.97</c:v>
                </c:pt>
                <c:pt idx="18">
                  <c:v>0.97</c:v>
                </c:pt>
                <c:pt idx="19">
                  <c:v>0.97</c:v>
                </c:pt>
                <c:pt idx="20">
                  <c:v>0.98</c:v>
                </c:pt>
                <c:pt idx="21">
                  <c:v>0.98</c:v>
                </c:pt>
                <c:pt idx="22">
                  <c:v>0.99</c:v>
                </c:pt>
                <c:pt idx="23">
                  <c:v>0.99</c:v>
                </c:pt>
                <c:pt idx="24">
                  <c:v>0.99</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1.01</c:v>
                </c:pt>
                <c:pt idx="105">
                  <c:v>1.01</c:v>
                </c:pt>
                <c:pt idx="106">
                  <c:v>1.01</c:v>
                </c:pt>
                <c:pt idx="107">
                  <c:v>1.01</c:v>
                </c:pt>
                <c:pt idx="108">
                  <c:v>1.01</c:v>
                </c:pt>
                <c:pt idx="109">
                  <c:v>1.01</c:v>
                </c:pt>
                <c:pt idx="110">
                  <c:v>1.01</c:v>
                </c:pt>
                <c:pt idx="111">
                  <c:v>1.01</c:v>
                </c:pt>
                <c:pt idx="112">
                  <c:v>1.01</c:v>
                </c:pt>
                <c:pt idx="113">
                  <c:v>1.01</c:v>
                </c:pt>
                <c:pt idx="114">
                  <c:v>1.01</c:v>
                </c:pt>
                <c:pt idx="115">
                  <c:v>1.01</c:v>
                </c:pt>
                <c:pt idx="116">
                  <c:v>1.01</c:v>
                </c:pt>
                <c:pt idx="117">
                  <c:v>1.01</c:v>
                </c:pt>
                <c:pt idx="118">
                  <c:v>1.01</c:v>
                </c:pt>
                <c:pt idx="119">
                  <c:v>1.01</c:v>
                </c:pt>
                <c:pt idx="120">
                  <c:v>1.02</c:v>
                </c:pt>
                <c:pt idx="121">
                  <c:v>1.02</c:v>
                </c:pt>
                <c:pt idx="122">
                  <c:v>1.02</c:v>
                </c:pt>
                <c:pt idx="123">
                  <c:v>1.02</c:v>
                </c:pt>
                <c:pt idx="124">
                  <c:v>1.02</c:v>
                </c:pt>
                <c:pt idx="125">
                  <c:v>1.02</c:v>
                </c:pt>
                <c:pt idx="126">
                  <c:v>1.02</c:v>
                </c:pt>
                <c:pt idx="127">
                  <c:v>1.02</c:v>
                </c:pt>
                <c:pt idx="128">
                  <c:v>1.02</c:v>
                </c:pt>
                <c:pt idx="129">
                  <c:v>1.02</c:v>
                </c:pt>
                <c:pt idx="130">
                  <c:v>1.03</c:v>
                </c:pt>
                <c:pt idx="131">
                  <c:v>1.03</c:v>
                </c:pt>
                <c:pt idx="132">
                  <c:v>1.03</c:v>
                </c:pt>
                <c:pt idx="133">
                  <c:v>1.03</c:v>
                </c:pt>
                <c:pt idx="134">
                  <c:v>1.03</c:v>
                </c:pt>
                <c:pt idx="135">
                  <c:v>1.03</c:v>
                </c:pt>
                <c:pt idx="136">
                  <c:v>1.04</c:v>
                </c:pt>
                <c:pt idx="137">
                  <c:v>1.05</c:v>
                </c:pt>
                <c:pt idx="138">
                  <c:v>1.05</c:v>
                </c:pt>
                <c:pt idx="139">
                  <c:v>1.05</c:v>
                </c:pt>
                <c:pt idx="140">
                  <c:v>1.05</c:v>
                </c:pt>
                <c:pt idx="141">
                  <c:v>1.05</c:v>
                </c:pt>
                <c:pt idx="142">
                  <c:v>1.06</c:v>
                </c:pt>
                <c:pt idx="143">
                  <c:v>1.07</c:v>
                </c:pt>
                <c:pt idx="144">
                  <c:v>1.07</c:v>
                </c:pt>
                <c:pt idx="145">
                  <c:v>1.08</c:v>
                </c:pt>
                <c:pt idx="146">
                  <c:v>1.08</c:v>
                </c:pt>
                <c:pt idx="147">
                  <c:v>1.09</c:v>
                </c:pt>
                <c:pt idx="148">
                  <c:v>1.1</c:v>
                </c:pt>
                <c:pt idx="149">
                  <c:v>1.11</c:v>
                </c:pt>
                <c:pt idx="150">
                  <c:v>1.12</c:v>
                </c:pt>
                <c:pt idx="151">
                  <c:v>1.12</c:v>
                </c:pt>
                <c:pt idx="152">
                  <c:v>1.12</c:v>
                </c:pt>
                <c:pt idx="153">
                  <c:v>1.13</c:v>
                </c:pt>
                <c:pt idx="154">
                  <c:v>1.13</c:v>
                </c:pt>
                <c:pt idx="155">
                  <c:v>1.17</c:v>
                </c:pt>
                <c:pt idx="156">
                  <c:v>1.2</c:v>
                </c:pt>
                <c:pt idx="157">
                  <c:v>1.2</c:v>
                </c:pt>
                <c:pt idx="158">
                  <c:v>1.2</c:v>
                </c:pt>
                <c:pt idx="159">
                  <c:v>1.25</c:v>
                </c:pt>
                <c:pt idx="160">
                  <c:v>1.5</c:v>
                </c:pt>
                <c:pt idx="161">
                  <c:v>1.6</c:v>
                </c:pt>
                <c:pt idx="162">
                  <c:v>1.62</c:v>
                </c:pt>
                <c:pt idx="163">
                  <c:v>1.63</c:v>
                </c:pt>
              </c:numCache>
            </c:numRef>
          </c:val>
          <c:smooth val="0"/>
        </c:ser>
        <c:dLbls>
          <c:showLegendKey val="0"/>
          <c:showVal val="0"/>
          <c:showCatName val="0"/>
          <c:showSerName val="0"/>
          <c:showPercent val="0"/>
          <c:showBubbleSize val="0"/>
        </c:dLbls>
        <c:marker val="1"/>
        <c:smooth val="0"/>
        <c:axId val="2071224728"/>
        <c:axId val="2071227384"/>
      </c:lineChart>
      <c:catAx>
        <c:axId val="2071224728"/>
        <c:scaling>
          <c:orientation val="minMax"/>
        </c:scaling>
        <c:delete val="1"/>
        <c:axPos val="b"/>
        <c:majorTickMark val="out"/>
        <c:minorTickMark val="none"/>
        <c:tickLblPos val="nextTo"/>
        <c:crossAx val="2071227384"/>
        <c:crosses val="autoZero"/>
        <c:auto val="1"/>
        <c:lblAlgn val="ctr"/>
        <c:lblOffset val="100"/>
        <c:noMultiLvlLbl val="0"/>
      </c:catAx>
      <c:valAx>
        <c:axId val="2071227384"/>
        <c:scaling>
          <c:orientation val="minMax"/>
        </c:scaling>
        <c:delete val="0"/>
        <c:axPos val="l"/>
        <c:majorGridlines/>
        <c:title>
          <c:tx>
            <c:rich>
              <a:bodyPr rot="-5400000" vert="horz"/>
              <a:lstStyle/>
              <a:p>
                <a:pPr>
                  <a:defRPr sz="1400"/>
                </a:pPr>
                <a:r>
                  <a:rPr lang="en-CA" sz="1400" dirty="0" smtClean="0"/>
                  <a:t>IPC normalized to warp size 32</a:t>
                </a:r>
                <a:endParaRPr lang="en-CA" sz="1400" dirty="0"/>
              </a:p>
            </c:rich>
          </c:tx>
          <c:layout/>
          <c:overlay val="0"/>
        </c:title>
        <c:numFmt formatCode="General" sourceLinked="1"/>
        <c:majorTickMark val="out"/>
        <c:minorTickMark val="none"/>
        <c:tickLblPos val="nextTo"/>
        <c:crossAx val="2071224728"/>
        <c:crosses val="autoZero"/>
        <c:crossBetween val="between"/>
      </c:valAx>
      <c:spPr>
        <a:ln>
          <a:solidFill>
            <a:schemeClr val="bg1">
              <a:lumMod val="75000"/>
            </a:schemeClr>
          </a:solidFill>
        </a:ln>
      </c:spPr>
    </c:plotArea>
    <c:legend>
      <c:legendPos val="r"/>
      <c:layout>
        <c:manualLayout>
          <c:xMode val="edge"/>
          <c:yMode val="edge"/>
          <c:x val="0.774046283412889"/>
          <c:y val="0.079657064878291"/>
          <c:w val="0.17585043294989"/>
          <c:h val="0.114958177336345"/>
        </c:manualLayout>
      </c:layout>
      <c:overlay val="0"/>
      <c:spPr>
        <a:solidFill>
          <a:schemeClr val="bg1"/>
        </a:solidFill>
        <a:ln>
          <a:solidFill>
            <a:schemeClr val="tx1"/>
          </a:solidFill>
        </a:ln>
      </c:spPr>
    </c:legend>
    <c:plotVisOnly val="1"/>
    <c:dispBlanksAs val="gap"/>
    <c:showDLblsOverMax val="0"/>
  </c:chart>
  <c:spPr>
    <a:ln>
      <a:noFill/>
    </a:ln>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61061973135711"/>
          <c:w val="0.918275582504799"/>
          <c:h val="0.550893191292265"/>
        </c:manualLayout>
      </c:layout>
      <c:barChart>
        <c:barDir val="col"/>
        <c:grouping val="clustered"/>
        <c:varyColors val="0"/>
        <c:ser>
          <c:idx val="0"/>
          <c:order val="0"/>
          <c:tx>
            <c:strRef>
              <c:f>ganging_perf!$AD$3</c:f>
              <c:strCache>
                <c:ptCount val="1"/>
                <c:pt idx="0">
                  <c:v>WS 32</c:v>
                </c:pt>
              </c:strCache>
            </c:strRef>
          </c:tx>
          <c:spPr>
            <a:solidFill>
              <a:srgbClr val="C00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ganging_perf!$AD$4:$AD$9</c:f>
              <c:numCache>
                <c:formatCode>General</c:formatCode>
                <c:ptCount val="6"/>
                <c:pt idx="0">
                  <c:v>1.0</c:v>
                </c:pt>
                <c:pt idx="1">
                  <c:v>1.0</c:v>
                </c:pt>
                <c:pt idx="2">
                  <c:v>1.0</c:v>
                </c:pt>
                <c:pt idx="3">
                  <c:v>1.0</c:v>
                </c:pt>
                <c:pt idx="4">
                  <c:v>1.0</c:v>
                </c:pt>
                <c:pt idx="5">
                  <c:v>1.0</c:v>
                </c:pt>
              </c:numCache>
            </c:numRef>
          </c:val>
        </c:ser>
        <c:ser>
          <c:idx val="1"/>
          <c:order val="1"/>
          <c:tx>
            <c:strRef>
              <c:f>ganging_perf!$AE$3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ganging_perf!$AE$4:$AE$9</c:f>
              <c:numCache>
                <c:formatCode>General</c:formatCode>
                <c:ptCount val="6"/>
                <c:pt idx="0">
                  <c:v>1.28</c:v>
                </c:pt>
                <c:pt idx="1">
                  <c:v>1.32</c:v>
                </c:pt>
                <c:pt idx="2">
                  <c:v>1.2</c:v>
                </c:pt>
                <c:pt idx="3">
                  <c:v>1.63</c:v>
                </c:pt>
                <c:pt idx="4">
                  <c:v>1.62</c:v>
                </c:pt>
                <c:pt idx="5">
                  <c:v>1.387755565183922</c:v>
                </c:pt>
              </c:numCache>
            </c:numRef>
          </c:val>
        </c:ser>
        <c:ser>
          <c:idx val="2"/>
          <c:order val="2"/>
          <c:tx>
            <c:strRef>
              <c:f>ganging_perf!$AF$3</c:f>
              <c:strCache>
                <c:ptCount val="1"/>
                <c:pt idx="0">
                  <c:v>I-VWS</c:v>
                </c:pt>
              </c:strCache>
            </c:strRef>
          </c:tx>
          <c:spPr>
            <a:solidFill>
              <a:srgbClr val="FFC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ganging_perf!$AF$4:$AF$9</c:f>
              <c:numCache>
                <c:formatCode>General</c:formatCode>
                <c:ptCount val="6"/>
                <c:pt idx="0">
                  <c:v>1.27</c:v>
                </c:pt>
                <c:pt idx="1">
                  <c:v>1.28</c:v>
                </c:pt>
                <c:pt idx="2">
                  <c:v>1.13</c:v>
                </c:pt>
                <c:pt idx="3">
                  <c:v>1.57</c:v>
                </c:pt>
                <c:pt idx="4">
                  <c:v>1.6</c:v>
                </c:pt>
                <c:pt idx="5">
                  <c:v>1.3456957912216</c:v>
                </c:pt>
              </c:numCache>
            </c:numRef>
          </c:val>
        </c:ser>
        <c:ser>
          <c:idx val="3"/>
          <c:order val="3"/>
          <c:tx>
            <c:strRef>
              <c:f>ganging_perf!$AG$3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ganging_perf!$AG$4:$AG$9</c:f>
              <c:numCache>
                <c:formatCode>General</c:formatCode>
                <c:ptCount val="6"/>
                <c:pt idx="0">
                  <c:v>1.17</c:v>
                </c:pt>
                <c:pt idx="1">
                  <c:v>1.16</c:v>
                </c:pt>
                <c:pt idx="2">
                  <c:v>1.13</c:v>
                </c:pt>
                <c:pt idx="3">
                  <c:v>1.54</c:v>
                </c:pt>
                <c:pt idx="4">
                  <c:v>1.51</c:v>
                </c:pt>
                <c:pt idx="5">
                  <c:v>1.277684915915825</c:v>
                </c:pt>
              </c:numCache>
            </c:numRef>
          </c:val>
        </c:ser>
        <c:dLbls>
          <c:showLegendKey val="0"/>
          <c:showVal val="0"/>
          <c:showCatName val="0"/>
          <c:showSerName val="0"/>
          <c:showPercent val="0"/>
          <c:showBubbleSize val="0"/>
        </c:dLbls>
        <c:gapWidth val="219"/>
        <c:overlap val="-27"/>
        <c:axId val="2083652216"/>
        <c:axId val="2084068216"/>
      </c:barChart>
      <c:catAx>
        <c:axId val="208365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84068216"/>
        <c:crosses val="autoZero"/>
        <c:auto val="1"/>
        <c:lblAlgn val="ctr"/>
        <c:lblOffset val="100"/>
        <c:noMultiLvlLbl val="0"/>
      </c:catAx>
      <c:valAx>
        <c:axId val="208406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83652216"/>
        <c:crosses val="autoZero"/>
        <c:crossBetween val="between"/>
      </c:valAx>
      <c:spPr>
        <a:noFill/>
        <a:ln>
          <a:solidFill>
            <a:schemeClr val="bg1">
              <a:lumMod val="85000"/>
            </a:schemeClr>
          </a:solidFill>
        </a:ln>
        <a:effectLst/>
      </c:spPr>
    </c:plotArea>
    <c:legend>
      <c:legendPos val="b"/>
      <c:layout>
        <c:manualLayout>
          <c:xMode val="edge"/>
          <c:yMode val="edge"/>
          <c:x val="0.0833536373903942"/>
          <c:y val="0.0284963408985642"/>
          <c:w val="0.500556275271902"/>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210619680858466"/>
          <c:w val="0.918275582504799"/>
          <c:h val="0.590893175076937"/>
        </c:manualLayout>
      </c:layout>
      <c:barChart>
        <c:barDir val="col"/>
        <c:grouping val="clustered"/>
        <c:varyColors val="0"/>
        <c:ser>
          <c:idx val="0"/>
          <c:order val="0"/>
          <c:tx>
            <c:strRef>
              <c:f>ganging_perf!$AM$3</c:f>
              <c:strCache>
                <c:ptCount val="1"/>
                <c:pt idx="0">
                  <c:v>WS 32</c:v>
                </c:pt>
              </c:strCache>
            </c:strRef>
          </c:tx>
          <c:spPr>
            <a:solidFill>
              <a:srgbClr val="C00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ganging_perf!$AM$4:$AM$9</c:f>
              <c:numCache>
                <c:formatCode>General</c:formatCode>
                <c:ptCount val="6"/>
                <c:pt idx="0">
                  <c:v>1.0</c:v>
                </c:pt>
                <c:pt idx="1">
                  <c:v>1.0</c:v>
                </c:pt>
                <c:pt idx="2">
                  <c:v>1.0</c:v>
                </c:pt>
                <c:pt idx="3">
                  <c:v>1.0</c:v>
                </c:pt>
                <c:pt idx="4">
                  <c:v>1.0</c:v>
                </c:pt>
                <c:pt idx="5">
                  <c:v>1.0</c:v>
                </c:pt>
              </c:numCache>
            </c:numRef>
          </c:val>
        </c:ser>
        <c:ser>
          <c:idx val="1"/>
          <c:order val="1"/>
          <c:tx>
            <c:strRef>
              <c:f>ganging_perf!$AN$3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ganging_perf!$AN$4:$AN$9</c:f>
              <c:numCache>
                <c:formatCode>General</c:formatCode>
                <c:ptCount val="6"/>
                <c:pt idx="0">
                  <c:v>0.79</c:v>
                </c:pt>
                <c:pt idx="1">
                  <c:v>0.81</c:v>
                </c:pt>
                <c:pt idx="2">
                  <c:v>0.58</c:v>
                </c:pt>
                <c:pt idx="3">
                  <c:v>0.82</c:v>
                </c:pt>
                <c:pt idx="4">
                  <c:v>0.75</c:v>
                </c:pt>
                <c:pt idx="5">
                  <c:v>0.737748852672454</c:v>
                </c:pt>
              </c:numCache>
            </c:numRef>
          </c:val>
        </c:ser>
        <c:ser>
          <c:idx val="2"/>
          <c:order val="2"/>
          <c:tx>
            <c:strRef>
              <c:f>ganging_perf!$AO$3</c:f>
              <c:strCache>
                <c:ptCount val="1"/>
                <c:pt idx="0">
                  <c:v>I-VWS</c:v>
                </c:pt>
              </c:strCache>
            </c:strRef>
          </c:tx>
          <c:spPr>
            <a:solidFill>
              <a:srgbClr val="FFC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ganging_perf!$AO$4:$AO$9</c:f>
              <c:numCache>
                <c:formatCode>General</c:formatCode>
                <c:ptCount val="6"/>
                <c:pt idx="0">
                  <c:v>1.01</c:v>
                </c:pt>
                <c:pt idx="1">
                  <c:v>1.0</c:v>
                </c:pt>
                <c:pt idx="2">
                  <c:v>1.0</c:v>
                </c:pt>
                <c:pt idx="3">
                  <c:v>0.99</c:v>
                </c:pt>
                <c:pt idx="4">
                  <c:v>0.99</c:v>
                </c:pt>
                <c:pt idx="5">
                  <c:v>0.997944029701784</c:v>
                </c:pt>
              </c:numCache>
            </c:numRef>
          </c:val>
        </c:ser>
        <c:ser>
          <c:idx val="3"/>
          <c:order val="3"/>
          <c:tx>
            <c:strRef>
              <c:f>ganging_perf!$AP$3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ganging_perf!$AP$4:$AP$9</c:f>
              <c:numCache>
                <c:formatCode>General</c:formatCode>
                <c:ptCount val="6"/>
                <c:pt idx="0">
                  <c:v>1.0</c:v>
                </c:pt>
                <c:pt idx="1">
                  <c:v>1.0</c:v>
                </c:pt>
                <c:pt idx="2">
                  <c:v>1.0</c:v>
                </c:pt>
                <c:pt idx="3">
                  <c:v>0.99</c:v>
                </c:pt>
                <c:pt idx="4">
                  <c:v>0.99</c:v>
                </c:pt>
                <c:pt idx="5">
                  <c:v>0.995975855130785</c:v>
                </c:pt>
              </c:numCache>
            </c:numRef>
          </c:val>
        </c:ser>
        <c:dLbls>
          <c:showLegendKey val="0"/>
          <c:showVal val="0"/>
          <c:showCatName val="0"/>
          <c:showSerName val="0"/>
          <c:showPercent val="0"/>
          <c:showBubbleSize val="0"/>
        </c:dLbls>
        <c:gapWidth val="219"/>
        <c:overlap val="-27"/>
        <c:axId val="2021308232"/>
        <c:axId val="2021292920"/>
      </c:barChart>
      <c:catAx>
        <c:axId val="202130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21292920"/>
        <c:crosses val="autoZero"/>
        <c:auto val="1"/>
        <c:lblAlgn val="ctr"/>
        <c:lblOffset val="100"/>
        <c:noMultiLvlLbl val="0"/>
      </c:catAx>
      <c:valAx>
        <c:axId val="2021292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21308232"/>
        <c:crosses val="autoZero"/>
        <c:crossBetween val="between"/>
      </c:valAx>
      <c:spPr>
        <a:noFill/>
        <a:ln>
          <a:solidFill>
            <a:schemeClr val="bg1">
              <a:lumMod val="85000"/>
            </a:schemeClr>
          </a:solidFill>
        </a:ln>
        <a:effectLst/>
      </c:spPr>
    </c:plotArea>
    <c:legend>
      <c:legendPos val="b"/>
      <c:layout>
        <c:manualLayout>
          <c:xMode val="edge"/>
          <c:yMode val="edge"/>
          <c:x val="0.0818850382940105"/>
          <c:y val="0.0214375173691524"/>
          <c:w val="0.510836468946588"/>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23706996969"/>
          <c:y val="0.0507815901902111"/>
          <c:w val="0.822545905076018"/>
          <c:h val="0.809800664655999"/>
        </c:manualLayout>
      </c:layout>
      <c:scatterChart>
        <c:scatterStyle val="lineMarker"/>
        <c:varyColors val="0"/>
        <c:ser>
          <c:idx val="1"/>
          <c:order val="0"/>
          <c:tx>
            <c:strRef>
              <c:f>'limit_mt-cache-sens'!$S$136</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'limit_mt-cache-sens'!$T$135:$AH$135</c:f>
              <c:numCache>
                <c:formatCode>General</c:formatCode>
                <c:ptCount val="15"/>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numCache>
            </c:numRef>
          </c:xVal>
          <c:yVal>
            <c:numRef>
              <c:f>'limit_mt-cache-sens'!$T$136:$AH$136</c:f>
              <c:numCache>
                <c:formatCode>General</c:formatCode>
                <c:ptCount val="15"/>
                <c:pt idx="0">
                  <c:v>0.593229221048441</c:v>
                </c:pt>
                <c:pt idx="1">
                  <c:v>1.028876459829054</c:v>
                </c:pt>
                <c:pt idx="2">
                  <c:v>1.44</c:v>
                </c:pt>
                <c:pt idx="3">
                  <c:v>1.625232909335357</c:v>
                </c:pt>
                <c:pt idx="4">
                  <c:v>1.33</c:v>
                </c:pt>
                <c:pt idx="5">
                  <c:v>1.1</c:v>
                </c:pt>
                <c:pt idx="6">
                  <c:v>0.87</c:v>
                </c:pt>
                <c:pt idx="11">
                  <c:v>1.033857694798182</c:v>
                </c:pt>
                <c:pt idx="12">
                  <c:v>1.019212180627816</c:v>
                </c:pt>
                <c:pt idx="13">
                  <c:v>1.017430300441144</c:v>
                </c:pt>
                <c:pt idx="14">
                  <c:v>1.012129412650107</c:v>
                </c:pt>
              </c:numCache>
            </c:numRef>
          </c:yVal>
          <c:smooth val="1"/>
        </c:ser>
        <c:dLbls>
          <c:showLegendKey val="0"/>
          <c:showVal val="0"/>
          <c:showCatName val="0"/>
          <c:showSerName val="0"/>
          <c:showPercent val="0"/>
          <c:showBubbleSize val="0"/>
        </c:dLbls>
        <c:axId val="1854203256"/>
        <c:axId val="1854208840"/>
      </c:scatterChart>
      <c:valAx>
        <c:axId val="1854203256"/>
        <c:scaling>
          <c:orientation val="minMax"/>
          <c:max val="9.0"/>
          <c:min val="0.0"/>
        </c:scaling>
        <c:delete val="1"/>
        <c:axPos val="b"/>
        <c:title>
          <c:tx>
            <c:rich>
              <a:bodyPr/>
              <a:lstStyle/>
              <a:p>
                <a:pPr>
                  <a:defRPr sz="1800">
                    <a:solidFill>
                      <a:schemeClr val="tx1"/>
                    </a:solidFill>
                    <a:latin typeface="Arial" pitchFamily="34" charset="0"/>
                    <a:cs typeface="Arial" pitchFamily="34" charset="0"/>
                  </a:defRPr>
                </a:pPr>
                <a:r>
                  <a:rPr lang="en-CA" sz="1800" baseline="0">
                    <a:solidFill>
                      <a:schemeClr val="tx1"/>
                    </a:solidFill>
                    <a:latin typeface="Arial" pitchFamily="34" charset="0"/>
                    <a:cs typeface="Arial" pitchFamily="34" charset="0"/>
                  </a:rPr>
                  <a:t>Tasks at Once</a:t>
                </a:r>
                <a:endParaRPr lang="en-CA" sz="1800">
                  <a:solidFill>
                    <a:schemeClr val="tx1"/>
                  </a:solidFill>
                  <a:latin typeface="Arial" pitchFamily="34" charset="0"/>
                  <a:cs typeface="Arial" pitchFamily="34" charset="0"/>
                </a:endParaRPr>
              </a:p>
            </c:rich>
          </c:tx>
          <c:layout>
            <c:manualLayout>
              <c:xMode val="edge"/>
              <c:yMode val="edge"/>
              <c:x val="0.184473669594565"/>
              <c:y val="0.835794157918759"/>
            </c:manualLayout>
          </c:layout>
          <c:overlay val="0"/>
        </c:title>
        <c:numFmt formatCode="General" sourceLinked="1"/>
        <c:majorTickMark val="out"/>
        <c:minorTickMark val="none"/>
        <c:tickLblPos val="nextTo"/>
        <c:crossAx val="1854208840"/>
        <c:crosses val="autoZero"/>
        <c:crossBetween val="midCat"/>
        <c:majorUnit val="5.0"/>
      </c:valAx>
      <c:valAx>
        <c:axId val="1854208840"/>
        <c:scaling>
          <c:orientation val="minMax"/>
        </c:scaling>
        <c:delete val="1"/>
        <c:axPos val="l"/>
        <c:title>
          <c:tx>
            <c:rich>
              <a:bodyPr rot="-5400000" vert="horz"/>
              <a:lstStyle/>
              <a:p>
                <a:pPr>
                  <a:defRPr sz="1800">
                    <a:solidFill>
                      <a:schemeClr val="tx1"/>
                    </a:solidFill>
                    <a:latin typeface="Arial" pitchFamily="34" charset="0"/>
                    <a:cs typeface="Arial" pitchFamily="34" charset="0"/>
                  </a:defRPr>
                </a:pPr>
                <a:r>
                  <a:rPr lang="en-CA" sz="1600" dirty="0" smtClean="0">
                    <a:solidFill>
                      <a:schemeClr val="tx1"/>
                    </a:solidFill>
                    <a:latin typeface="Arial" pitchFamily="34" charset="0"/>
                    <a:cs typeface="Arial" pitchFamily="34" charset="0"/>
                  </a:rPr>
                  <a:t>Productivity</a:t>
                </a:r>
                <a:endParaRPr lang="en-CA" sz="1600" dirty="0">
                  <a:solidFill>
                    <a:schemeClr val="tx1"/>
                  </a:solidFill>
                  <a:latin typeface="Arial" pitchFamily="34" charset="0"/>
                  <a:cs typeface="Arial" pitchFamily="34" charset="0"/>
                </a:endParaRPr>
              </a:p>
            </c:rich>
          </c:tx>
          <c:layout>
            <c:manualLayout>
              <c:xMode val="edge"/>
              <c:yMode val="edge"/>
              <c:x val="6.19650698450756E-5"/>
              <c:y val="0.127277885810832"/>
            </c:manualLayout>
          </c:layout>
          <c:overlay val="0"/>
        </c:title>
        <c:numFmt formatCode="General" sourceLinked="1"/>
        <c:majorTickMark val="out"/>
        <c:minorTickMark val="none"/>
        <c:tickLblPos val="nextTo"/>
        <c:crossAx val="1854203256"/>
        <c:crosses val="autoZero"/>
        <c:crossBetween val="midCat"/>
      </c:valAx>
      <c:spPr>
        <a:ln>
          <a:noFill/>
        </a:ln>
      </c:spPr>
    </c:plotArea>
    <c:plotVisOnly val="1"/>
    <c:dispBlanksAs val="gap"/>
    <c:showDLblsOverMax val="0"/>
  </c:chart>
  <c:spPr>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68868124975349"/>
          <c:y val="0.0507815901902111"/>
          <c:w val="0.80457620368992"/>
          <c:h val="0.775459195492901"/>
        </c:manualLayout>
      </c:layout>
      <c:scatterChart>
        <c:scatterStyle val="lineMarker"/>
        <c:varyColors val="0"/>
        <c:ser>
          <c:idx val="1"/>
          <c:order val="0"/>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1854238392"/>
        <c:axId val="1854246280"/>
      </c:scatterChart>
      <c:valAx>
        <c:axId val="1854238392"/>
        <c:scaling>
          <c:orientation val="minMax"/>
        </c:scaling>
        <c:delete val="1"/>
        <c:axPos val="b"/>
        <c:title>
          <c:tx>
            <c:rich>
              <a:bodyPr/>
              <a:lstStyle/>
              <a:p>
                <a:pPr>
                  <a:defRPr/>
                </a:pPr>
                <a:r>
                  <a:rPr lang="en-CA"/>
                  <a:t>Threads Actively Scheduled</a:t>
                </a:r>
              </a:p>
            </c:rich>
          </c:tx>
          <c:layout/>
          <c:overlay val="0"/>
        </c:title>
        <c:numFmt formatCode="General" sourceLinked="1"/>
        <c:majorTickMark val="out"/>
        <c:minorTickMark val="none"/>
        <c:tickLblPos val="nextTo"/>
        <c:crossAx val="1854246280"/>
        <c:crosses val="autoZero"/>
        <c:crossBetween val="midCat"/>
        <c:majorUnit val="5.0"/>
      </c:valAx>
      <c:valAx>
        <c:axId val="1854246280"/>
        <c:scaling>
          <c:orientation val="minMax"/>
        </c:scaling>
        <c:delete val="1"/>
        <c:axPos val="l"/>
        <c:majorGridlines>
          <c:spPr>
            <a:ln>
              <a:prstDash val="dash"/>
            </a:ln>
          </c:spPr>
        </c:majorGridlines>
        <c:title>
          <c:tx>
            <c:rich>
              <a:bodyPr rot="-5400000" vert="horz"/>
              <a:lstStyle/>
              <a:p>
                <a:pPr>
                  <a:defRPr/>
                </a:pPr>
                <a:r>
                  <a:rPr lang="en-CA"/>
                  <a:t>Performance</a:t>
                </a:r>
              </a:p>
            </c:rich>
          </c:tx>
          <c:layout/>
          <c:overlay val="0"/>
        </c:title>
        <c:numFmt formatCode="General" sourceLinked="1"/>
        <c:majorTickMark val="out"/>
        <c:minorTickMark val="none"/>
        <c:tickLblPos val="nextTo"/>
        <c:crossAx val="1854238392"/>
        <c:crosses val="autoZero"/>
        <c:crossBetween val="midCat"/>
      </c:valAx>
      <c:spPr>
        <a:ln>
          <a:solidFill>
            <a:schemeClr val="bg1">
              <a:lumMod val="85000"/>
            </a:schemeClr>
          </a:solidFill>
        </a:ln>
      </c:spPr>
    </c:plotArea>
    <c:plotVisOnly val="1"/>
    <c:dispBlanksAs val="gap"/>
    <c:showDLblsOverMax val="0"/>
  </c:chart>
  <c:spPr>
    <a:ln>
      <a:noFill/>
    </a:ln>
  </c:spPr>
  <c:txPr>
    <a:bodyPr/>
    <a:lstStyle/>
    <a:p>
      <a:pPr>
        <a:defRPr sz="20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8868124975349"/>
          <c:y val="0.0507815901902111"/>
          <c:w val="0.80457620368992"/>
          <c:h val="0.664348206474191"/>
        </c:manualLayout>
      </c:layout>
      <c:scatterChart>
        <c:scatterStyle val="lineMarker"/>
        <c:varyColors val="0"/>
        <c:ser>
          <c:idx val="0"/>
          <c:order val="0"/>
          <c:tx>
            <c:strRef>
              <c:f>'limit_mt-cache-sens'!$S$136</c:f>
              <c:strCache>
                <c:ptCount val="1"/>
                <c:pt idx="0">
                  <c:v>MPKI</c:v>
                </c:pt>
              </c:strCache>
            </c:strRef>
          </c:tx>
          <c:spPr>
            <a:ln>
              <a:solidFill>
                <a:srgbClr val="860000"/>
              </a:solidFill>
            </a:ln>
          </c:spPr>
          <c:marker>
            <c:symbol val="diamond"/>
            <c:size val="12"/>
            <c:spPr>
              <a:solidFill>
                <a:srgbClr val="8600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'limit_mt-cache-sens'!$T$136:$AI$136</c:f>
              <c:numCache>
                <c:formatCode>General</c:formatCode>
                <c:ptCount val="16"/>
                <c:pt idx="0">
                  <c:v>10.9922415</c:v>
                </c:pt>
                <c:pt idx="1">
                  <c:v>11.77459275</c:v>
                </c:pt>
                <c:pt idx="2">
                  <c:v>15.0311125</c:v>
                </c:pt>
                <c:pt idx="3">
                  <c:v>17.80118325</c:v>
                </c:pt>
                <c:pt idx="4">
                  <c:v>21.8722235</c:v>
                </c:pt>
                <c:pt idx="5">
                  <c:v>26.866928</c:v>
                </c:pt>
                <c:pt idx="6">
                  <c:v>30.87444949999999</c:v>
                </c:pt>
                <c:pt idx="7">
                  <c:v>33.02593</c:v>
                </c:pt>
                <c:pt idx="8">
                  <c:v>34.17175425000001</c:v>
                </c:pt>
                <c:pt idx="9">
                  <c:v>34.7410515</c:v>
                </c:pt>
                <c:pt idx="10">
                  <c:v>35.1755075</c:v>
                </c:pt>
                <c:pt idx="11">
                  <c:v>35.3660235</c:v>
                </c:pt>
                <c:pt idx="12">
                  <c:v>35.53531475000001</c:v>
                </c:pt>
                <c:pt idx="13">
                  <c:v>35.715749</c:v>
                </c:pt>
                <c:pt idx="14">
                  <c:v>35.767878</c:v>
                </c:pt>
                <c:pt idx="15">
                  <c:v>36.1863225</c:v>
                </c:pt>
              </c:numCache>
            </c:numRef>
          </c:yVal>
          <c:smooth val="0"/>
        </c:ser>
        <c:dLbls>
          <c:showLegendKey val="0"/>
          <c:showVal val="0"/>
          <c:showCatName val="0"/>
          <c:showSerName val="0"/>
          <c:showPercent val="0"/>
          <c:showBubbleSize val="0"/>
        </c:dLbls>
        <c:axId val="-2080568056"/>
        <c:axId val="1943258728"/>
      </c:scatterChart>
      <c:scatterChart>
        <c:scatterStyle val="lineMarker"/>
        <c:varyColors val="0"/>
        <c:ser>
          <c:idx val="1"/>
          <c:order val="1"/>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1747096984"/>
        <c:axId val="1747093736"/>
      </c:scatterChart>
      <c:valAx>
        <c:axId val="-2080568056"/>
        <c:scaling>
          <c:orientation val="minMax"/>
        </c:scaling>
        <c:delete val="1"/>
        <c:axPos val="b"/>
        <c:title>
          <c:tx>
            <c:rich>
              <a:bodyPr/>
              <a:lstStyle/>
              <a:p>
                <a:pPr>
                  <a:defRPr sz="2000">
                    <a:latin typeface="Arial" pitchFamily="34" charset="0"/>
                    <a:cs typeface="Arial" pitchFamily="34" charset="0"/>
                  </a:defRPr>
                </a:pPr>
                <a:r>
                  <a:rPr lang="en-CA" sz="2000" dirty="0" smtClean="0">
                    <a:latin typeface="Arial" pitchFamily="34" charset="0"/>
                    <a:cs typeface="Arial" pitchFamily="34" charset="0"/>
                  </a:rPr>
                  <a:t>Threads Actively</a:t>
                </a:r>
                <a:r>
                  <a:rPr lang="en-CA" sz="2000" baseline="0" dirty="0" smtClean="0">
                    <a:latin typeface="Arial" pitchFamily="34" charset="0"/>
                    <a:cs typeface="Arial" pitchFamily="34" charset="0"/>
                  </a:rPr>
                  <a:t> </a:t>
                </a:r>
                <a:r>
                  <a:rPr lang="en-CA" sz="2000" baseline="0" dirty="0">
                    <a:latin typeface="Arial" pitchFamily="34" charset="0"/>
                    <a:cs typeface="Arial" pitchFamily="34" charset="0"/>
                  </a:rPr>
                  <a:t>Scheduled</a:t>
                </a:r>
                <a:endParaRPr lang="en-CA" sz="2000" dirty="0">
                  <a:latin typeface="Arial" pitchFamily="34" charset="0"/>
                  <a:cs typeface="Arial" pitchFamily="34" charset="0"/>
                </a:endParaRPr>
              </a:p>
            </c:rich>
          </c:tx>
          <c:layout/>
          <c:overlay val="0"/>
        </c:title>
        <c:numFmt formatCode="General" sourceLinked="1"/>
        <c:majorTickMark val="out"/>
        <c:minorTickMark val="none"/>
        <c:tickLblPos val="nextTo"/>
        <c:crossAx val="1943258728"/>
        <c:crosses val="autoZero"/>
        <c:crossBetween val="midCat"/>
        <c:majorUnit val="5.0"/>
      </c:valAx>
      <c:valAx>
        <c:axId val="1943258728"/>
        <c:scaling>
          <c:orientation val="minMax"/>
        </c:scaling>
        <c:delete val="0"/>
        <c:axPos val="l"/>
        <c:majorGridlines>
          <c:spPr>
            <a:ln>
              <a:prstDash val="dash"/>
            </a:ln>
          </c:spPr>
        </c:majorGridlines>
        <c:numFmt formatCode="General" sourceLinked="1"/>
        <c:majorTickMark val="out"/>
        <c:minorTickMark val="none"/>
        <c:tickLblPos val="nextTo"/>
        <c:txPr>
          <a:bodyPr/>
          <a:lstStyle/>
          <a:p>
            <a:pPr>
              <a:defRPr sz="2000" b="1">
                <a:latin typeface="Arial" pitchFamily="34" charset="0"/>
                <a:cs typeface="Arial" pitchFamily="34" charset="0"/>
              </a:defRPr>
            </a:pPr>
            <a:endParaRPr lang="en-US"/>
          </a:p>
        </c:txPr>
        <c:crossAx val="-2080568056"/>
        <c:crosses val="autoZero"/>
        <c:crossBetween val="midCat"/>
      </c:valAx>
      <c:valAx>
        <c:axId val="1747093736"/>
        <c:scaling>
          <c:orientation val="minMax"/>
        </c:scaling>
        <c:delete val="0"/>
        <c:axPos val="r"/>
        <c:numFmt formatCode="General" sourceLinked="1"/>
        <c:majorTickMark val="out"/>
        <c:minorTickMark val="none"/>
        <c:tickLblPos val="nextTo"/>
        <c:txPr>
          <a:bodyPr/>
          <a:lstStyle/>
          <a:p>
            <a:pPr>
              <a:defRPr sz="2000" b="1"/>
            </a:pPr>
            <a:endParaRPr lang="en-US"/>
          </a:p>
        </c:txPr>
        <c:crossAx val="1747096984"/>
        <c:crosses val="max"/>
        <c:crossBetween val="midCat"/>
      </c:valAx>
      <c:valAx>
        <c:axId val="1747096984"/>
        <c:scaling>
          <c:orientation val="minMax"/>
        </c:scaling>
        <c:delete val="1"/>
        <c:axPos val="b"/>
        <c:numFmt formatCode="General" sourceLinked="1"/>
        <c:majorTickMark val="out"/>
        <c:minorTickMark val="none"/>
        <c:tickLblPos val="nextTo"/>
        <c:crossAx val="1747093736"/>
        <c:crosses val="autoZero"/>
        <c:crossBetween val="midCat"/>
      </c:valAx>
      <c:spPr>
        <a:ln>
          <a:solidFill>
            <a:schemeClr val="bg1">
              <a:lumMod val="85000"/>
            </a:schemeClr>
          </a:solidFill>
        </a:ln>
      </c:spPr>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8051910177895"/>
          <c:y val="0.0521945432977463"/>
          <c:w val="0.677098643919513"/>
          <c:h val="0.611578137408602"/>
        </c:manualLayout>
      </c:layout>
      <c:barChart>
        <c:barDir val="bar"/>
        <c:grouping val="clustered"/>
        <c:varyColors val="0"/>
        <c:ser>
          <c:idx val="0"/>
          <c:order val="0"/>
          <c:invertIfNegative val="0"/>
          <c:dPt>
            <c:idx val="0"/>
            <c:invertIfNegative val="0"/>
            <c:bubble3D val="0"/>
            <c:spPr>
              <a:solidFill>
                <a:srgbClr val="009900"/>
              </a:solidFill>
            </c:spPr>
          </c:dPt>
          <c:dPt>
            <c:idx val="1"/>
            <c:invertIfNegative val="0"/>
            <c:bubble3D val="0"/>
            <c:spPr>
              <a:solidFill>
                <a:srgbClr val="FFC000"/>
              </a:solidFill>
            </c:spPr>
          </c:dPt>
          <c:dPt>
            <c:idx val="3"/>
            <c:invertIfNegative val="0"/>
            <c:bubble3D val="0"/>
            <c:spPr>
              <a:solidFill>
                <a:srgbClr val="C00000"/>
              </a:solidFill>
            </c:spPr>
          </c:dPt>
          <c:cat>
            <c:strRef>
              <c:f>OverallPerfEnergy!$V$13:$Y$13</c:f>
              <c:strCache>
                <c:ptCount val="4"/>
                <c:pt idx="0">
                  <c:v>WarpTM+TCD</c:v>
                </c:pt>
                <c:pt idx="1">
                  <c:v>WarpTM</c:v>
                </c:pt>
                <c:pt idx="2">
                  <c:v>TCD</c:v>
                </c:pt>
                <c:pt idx="3">
                  <c:v>KiloTM-Base</c:v>
                </c:pt>
              </c:strCache>
            </c:strRef>
          </c:cat>
          <c:val>
            <c:numRef>
              <c:f>OverallPerfEnergy!$V$14:$Y$14</c:f>
              <c:numCache>
                <c:formatCode>0.00</c:formatCode>
                <c:ptCount val="4"/>
                <c:pt idx="0">
                  <c:v>1.515199999999997</c:v>
                </c:pt>
                <c:pt idx="1">
                  <c:v>1.758000000000002</c:v>
                </c:pt>
                <c:pt idx="2">
                  <c:v>2.1848</c:v>
                </c:pt>
                <c:pt idx="3">
                  <c:v>2.5049</c:v>
                </c:pt>
              </c:numCache>
            </c:numRef>
          </c:val>
        </c:ser>
        <c:dLbls>
          <c:showLegendKey val="0"/>
          <c:showVal val="0"/>
          <c:showCatName val="0"/>
          <c:showSerName val="0"/>
          <c:showPercent val="0"/>
          <c:showBubbleSize val="0"/>
        </c:dLbls>
        <c:gapWidth val="56"/>
        <c:axId val="1854006008"/>
        <c:axId val="1854009208"/>
      </c:barChart>
      <c:catAx>
        <c:axId val="1854006008"/>
        <c:scaling>
          <c:orientation val="minMax"/>
        </c:scaling>
        <c:delete val="0"/>
        <c:axPos val="l"/>
        <c:majorTickMark val="out"/>
        <c:minorTickMark val="none"/>
        <c:tickLblPos val="nextTo"/>
        <c:spPr>
          <a:ln>
            <a:solidFill>
              <a:sysClr val="windowText" lastClr="000000"/>
            </a:solidFill>
          </a:ln>
        </c:spPr>
        <c:txPr>
          <a:bodyPr/>
          <a:lstStyle/>
          <a:p>
            <a:pPr>
              <a:defRPr lang="en-CA"/>
            </a:pPr>
            <a:endParaRPr lang="en-US"/>
          </a:p>
        </c:txPr>
        <c:crossAx val="1854009208"/>
        <c:crosses val="autoZero"/>
        <c:auto val="1"/>
        <c:lblAlgn val="ctr"/>
        <c:lblOffset val="100"/>
        <c:noMultiLvlLbl val="0"/>
      </c:catAx>
      <c:valAx>
        <c:axId val="1854009208"/>
        <c:scaling>
          <c:orientation val="minMax"/>
        </c:scaling>
        <c:delete val="0"/>
        <c:axPos val="b"/>
        <c:minorGridlines>
          <c:spPr>
            <a:ln>
              <a:solidFill>
                <a:sysClr val="windowText" lastClr="000000"/>
              </a:solidFill>
              <a:prstDash val="dash"/>
            </a:ln>
          </c:spPr>
        </c:minorGridlines>
        <c:title>
          <c:tx>
            <c:rich>
              <a:bodyPr/>
              <a:lstStyle/>
              <a:p>
                <a:pPr>
                  <a:defRPr lang="en-CA"/>
                </a:pPr>
                <a:r>
                  <a:rPr lang="en-US"/>
                  <a:t>Execution Time Normalized to FGLock</a:t>
                </a:r>
              </a:p>
            </c:rich>
          </c:tx>
          <c:layout/>
          <c:overlay val="0"/>
        </c:title>
        <c:numFmt formatCode="0" sourceLinked="0"/>
        <c:majorTickMark val="out"/>
        <c:minorTickMark val="none"/>
        <c:tickLblPos val="nextTo"/>
        <c:txPr>
          <a:bodyPr/>
          <a:lstStyle/>
          <a:p>
            <a:pPr>
              <a:defRPr lang="en-CA"/>
            </a:pPr>
            <a:endParaRPr lang="en-US"/>
          </a:p>
        </c:txPr>
        <c:crossAx val="1854006008"/>
        <c:crosses val="autoZero"/>
        <c:crossBetween val="between"/>
        <c:majorUnit val="1.0"/>
        <c:minorUnit val="0.5"/>
      </c:valAx>
      <c:spPr>
        <a:ln>
          <a:solidFill>
            <a:sysClr val="windowText" lastClr="000000"/>
          </a:solidFill>
        </a:ln>
      </c:spPr>
    </c:plotArea>
    <c:plotVisOnly val="1"/>
    <c:dispBlanksAs val="gap"/>
    <c:showDLblsOverMax val="0"/>
  </c:chart>
  <c:spPr>
    <a:noFill/>
    <a:ln>
      <a:noFill/>
    </a:ln>
  </c:spPr>
  <c:txPr>
    <a:bodyPr/>
    <a:lstStyle/>
    <a:p>
      <a:pPr>
        <a:defRPr sz="18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8051910177895"/>
          <c:y val="0.0521945432977463"/>
          <c:w val="0.677098643919513"/>
          <c:h val="0.626741869950958"/>
        </c:manualLayout>
      </c:layout>
      <c:barChart>
        <c:barDir val="bar"/>
        <c:grouping val="clustered"/>
        <c:varyColors val="0"/>
        <c:ser>
          <c:idx val="0"/>
          <c:order val="0"/>
          <c:invertIfNegative val="0"/>
          <c:dPt>
            <c:idx val="0"/>
            <c:invertIfNegative val="0"/>
            <c:bubble3D val="0"/>
            <c:spPr>
              <a:solidFill>
                <a:srgbClr val="009900"/>
              </a:solidFill>
            </c:spPr>
          </c:dPt>
          <c:dPt>
            <c:idx val="1"/>
            <c:invertIfNegative val="0"/>
            <c:bubble3D val="0"/>
            <c:spPr>
              <a:solidFill>
                <a:srgbClr val="FFC000"/>
              </a:solidFill>
            </c:spPr>
          </c:dPt>
          <c:dPt>
            <c:idx val="3"/>
            <c:invertIfNegative val="0"/>
            <c:bubble3D val="0"/>
            <c:spPr>
              <a:solidFill>
                <a:srgbClr val="C00000"/>
              </a:solidFill>
            </c:spPr>
          </c:dPt>
          <c:cat>
            <c:strRef>
              <c:f>OverallPerfEnergy!$V$16:$Y$16</c:f>
              <c:strCache>
                <c:ptCount val="4"/>
                <c:pt idx="0">
                  <c:v>WarpTM+TCD</c:v>
                </c:pt>
                <c:pt idx="1">
                  <c:v>WarpTM</c:v>
                </c:pt>
                <c:pt idx="2">
                  <c:v>TCD</c:v>
                </c:pt>
                <c:pt idx="3">
                  <c:v>KiloTM-Base</c:v>
                </c:pt>
              </c:strCache>
            </c:strRef>
          </c:cat>
          <c:val>
            <c:numRef>
              <c:f>OverallPerfEnergy!$V$17:$Y$17</c:f>
              <c:numCache>
                <c:formatCode>General</c:formatCode>
                <c:ptCount val="4"/>
                <c:pt idx="0">
                  <c:v>1.337199999999997</c:v>
                </c:pt>
                <c:pt idx="1">
                  <c:v>1.491699999999997</c:v>
                </c:pt>
                <c:pt idx="2">
                  <c:v>1.8081</c:v>
                </c:pt>
                <c:pt idx="3">
                  <c:v>2.032299999999997</c:v>
                </c:pt>
              </c:numCache>
            </c:numRef>
          </c:val>
        </c:ser>
        <c:dLbls>
          <c:showLegendKey val="0"/>
          <c:showVal val="0"/>
          <c:showCatName val="0"/>
          <c:showSerName val="0"/>
          <c:showPercent val="0"/>
          <c:showBubbleSize val="0"/>
        </c:dLbls>
        <c:gapWidth val="56"/>
        <c:axId val="697808264"/>
        <c:axId val="2070822232"/>
      </c:barChart>
      <c:catAx>
        <c:axId val="697808264"/>
        <c:scaling>
          <c:orientation val="minMax"/>
        </c:scaling>
        <c:delete val="0"/>
        <c:axPos val="l"/>
        <c:majorTickMark val="out"/>
        <c:minorTickMark val="none"/>
        <c:tickLblPos val="nextTo"/>
        <c:spPr>
          <a:ln>
            <a:solidFill>
              <a:sysClr val="windowText" lastClr="000000"/>
            </a:solidFill>
          </a:ln>
        </c:spPr>
        <c:txPr>
          <a:bodyPr/>
          <a:lstStyle/>
          <a:p>
            <a:pPr>
              <a:defRPr lang="en-CA"/>
            </a:pPr>
            <a:endParaRPr lang="en-US"/>
          </a:p>
        </c:txPr>
        <c:crossAx val="2070822232"/>
        <c:crosses val="autoZero"/>
        <c:auto val="1"/>
        <c:lblAlgn val="ctr"/>
        <c:lblOffset val="100"/>
        <c:noMultiLvlLbl val="0"/>
      </c:catAx>
      <c:valAx>
        <c:axId val="2070822232"/>
        <c:scaling>
          <c:orientation val="minMax"/>
        </c:scaling>
        <c:delete val="0"/>
        <c:axPos val="b"/>
        <c:minorGridlines>
          <c:spPr>
            <a:ln>
              <a:solidFill>
                <a:sysClr val="windowText" lastClr="000000"/>
              </a:solidFill>
              <a:prstDash val="dash"/>
            </a:ln>
          </c:spPr>
        </c:minorGridlines>
        <c:title>
          <c:tx>
            <c:rich>
              <a:bodyPr/>
              <a:lstStyle/>
              <a:p>
                <a:pPr>
                  <a:defRPr lang="en-CA"/>
                </a:pPr>
                <a:r>
                  <a:rPr lang="en-US"/>
                  <a:t>Energy Usage Normalized to FGLock</a:t>
                </a:r>
              </a:p>
            </c:rich>
          </c:tx>
          <c:layout/>
          <c:overlay val="0"/>
        </c:title>
        <c:numFmt formatCode="0" sourceLinked="0"/>
        <c:majorTickMark val="out"/>
        <c:minorTickMark val="none"/>
        <c:tickLblPos val="nextTo"/>
        <c:txPr>
          <a:bodyPr/>
          <a:lstStyle/>
          <a:p>
            <a:pPr>
              <a:defRPr lang="en-CA"/>
            </a:pPr>
            <a:endParaRPr lang="en-US"/>
          </a:p>
        </c:txPr>
        <c:crossAx val="697808264"/>
        <c:crosses val="autoZero"/>
        <c:crossBetween val="between"/>
        <c:majorUnit val="1.0"/>
        <c:minorUnit val="0.5"/>
      </c:valAx>
      <c:spPr>
        <a:ln>
          <a:solidFill>
            <a:sysClr val="windowText" lastClr="000000"/>
          </a:solidFill>
        </a:ln>
      </c:spPr>
    </c:plotArea>
    <c:plotVisOnly val="1"/>
    <c:dispBlanksAs val="gap"/>
    <c:showDLblsOverMax val="0"/>
  </c:chart>
  <c:spPr>
    <a:noFill/>
    <a:ln>
      <a:noFill/>
    </a:ln>
  </c:spPr>
  <c:txPr>
    <a:bodyPr/>
    <a:lstStyle/>
    <a:p>
      <a:pPr>
        <a:defRPr sz="1800"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drawing1.xml><?xml version="1.0" encoding="utf-8"?>
<c:userShapes xmlns:c="http://schemas.openxmlformats.org/drawingml/2006/chart">
  <cdr:relSizeAnchor xmlns:cdr="http://schemas.openxmlformats.org/drawingml/2006/chartDrawing">
    <cdr:from>
      <cdr:x>0.14829</cdr:x>
      <cdr:y>0.16854</cdr:y>
    </cdr:from>
    <cdr:to>
      <cdr:x>0.8407</cdr:x>
      <cdr:y>0.84492</cdr:y>
    </cdr:to>
    <cdr:sp macro="" textlink="">
      <cdr:nvSpPr>
        <cdr:cNvPr id="3" name="Straight Connector 2"/>
        <cdr:cNvSpPr/>
      </cdr:nvSpPr>
      <cdr:spPr bwMode="auto">
        <a:xfrm xmlns:a="http://schemas.openxmlformats.org/drawingml/2006/main" flipV="1">
          <a:off x="1032933" y="1149048"/>
          <a:ext cx="4822977" cy="4611309"/>
        </a:xfrm>
        <a:prstGeom xmlns:a="http://schemas.openxmlformats.org/drawingml/2006/main" prst="line">
          <a:avLst/>
        </a:prstGeom>
        <a:solidFill xmlns:a="http://schemas.openxmlformats.org/drawingml/2006/main">
          <a:srgbClr val="FFFFFF"/>
        </a:solidFill>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CA"/>
        </a:p>
      </cdr:txBody>
    </cdr:sp>
  </cdr:relSizeAnchor>
</c:userShapes>
</file>

<file path=ppt/drawings/drawing2.xml><?xml version="1.0" encoding="utf-8"?>
<c:userShapes xmlns:c="http://schemas.openxmlformats.org/drawingml/2006/chart">
  <cdr:relSizeAnchor xmlns:cdr="http://schemas.openxmlformats.org/drawingml/2006/chartDrawing">
    <cdr:from>
      <cdr:x>0.07104</cdr:x>
      <cdr:y>0.85088</cdr:y>
    </cdr:from>
    <cdr:to>
      <cdr:x>0.98531</cdr:x>
      <cdr:y>0.94866</cdr:y>
    </cdr:to>
    <cdr:sp macro="" textlink="">
      <cdr:nvSpPr>
        <cdr:cNvPr id="2" name="TextBox 1"/>
        <cdr:cNvSpPr txBox="1"/>
      </cdr:nvSpPr>
      <cdr:spPr>
        <a:xfrm xmlns:a="http://schemas.openxmlformats.org/drawingml/2006/main">
          <a:off x="614666" y="1924205"/>
          <a:ext cx="7910617" cy="2211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800" b="1">
              <a:solidFill>
                <a:sysClr val="windowText" lastClr="000000"/>
              </a:solidFill>
              <a:latin typeface="Arial" panose="020B0604020202020204" pitchFamily="34" charset="0"/>
              <a:cs typeface="Arial" panose="020B0604020202020204" pitchFamily="34" charset="0"/>
            </a:rPr>
            <a:t>Application</a:t>
          </a:r>
        </a:p>
      </cdr:txBody>
    </cdr:sp>
  </cdr:relSizeAnchor>
</c:userShapes>
</file>

<file path=ppt/drawings/drawing3.xml><?xml version="1.0" encoding="utf-8"?>
<c:userShapes xmlns:c="http://schemas.openxmlformats.org/drawingml/2006/chart">
  <cdr:relSizeAnchor xmlns:cdr="http://schemas.openxmlformats.org/drawingml/2006/chartDrawing">
    <cdr:from>
      <cdr:x>0.10118</cdr:x>
      <cdr:y>0.05039</cdr:y>
    </cdr:from>
    <cdr:to>
      <cdr:x>0.10127</cdr:x>
      <cdr:y>0.82297</cdr:y>
    </cdr:to>
    <cdr:cxnSp macro="">
      <cdr:nvCxnSpPr>
        <cdr:cNvPr id="3" name="Straight Arrow Connector 2"/>
        <cdr:cNvCxnSpPr/>
      </cdr:nvCxnSpPr>
      <cdr:spPr>
        <a:xfrm xmlns:a="http://schemas.openxmlformats.org/drawingml/2006/main" flipH="1" flipV="1">
          <a:off x="428106" y="119238"/>
          <a:ext cx="402" cy="1828132"/>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0.09749</cdr:x>
      <cdr:y>0.81659</cdr:y>
    </cdr:from>
    <cdr:to>
      <cdr:x>0.82596</cdr:x>
      <cdr:y>0.81786</cdr:y>
    </cdr:to>
    <cdr:cxnSp macro="">
      <cdr:nvCxnSpPr>
        <cdr:cNvPr id="4" name="Straight Arrow Connector 3"/>
        <cdr:cNvCxnSpPr/>
      </cdr:nvCxnSpPr>
      <cdr:spPr>
        <a:xfrm xmlns:a="http://schemas.openxmlformats.org/drawingml/2006/main" flipV="1">
          <a:off x="412484" y="1932270"/>
          <a:ext cx="3082276" cy="3016"/>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009F0B-EB95-9B47-B269-96ADE2F0AF4C}" type="datetimeFigureOut">
              <a:rPr lang="en-US" smtClean="0"/>
              <a:t>7/21/15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4A3CFD-AE66-B249-908F-6AA49CB9DD2D}" type="slidenum">
              <a:rPr lang="en-US" smtClean="0"/>
              <a:t>‹#›</a:t>
            </a:fld>
            <a:endParaRPr lang="en-US"/>
          </a:p>
        </p:txBody>
      </p:sp>
    </p:spTree>
    <p:extLst>
      <p:ext uri="{BB962C8B-B14F-4D97-AF65-F5344CB8AC3E}">
        <p14:creationId xmlns:p14="http://schemas.microsoft.com/office/powerpoint/2010/main" val="18791010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A8A259-ED77-8C48-A00E-5BC317DD78CB}" type="datetimeFigureOut">
              <a:rPr lang="en-US" smtClean="0"/>
              <a:t>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F941F2-4885-8B4F-A4A1-81D3F1E582AC}" type="slidenum">
              <a:rPr lang="en-US" smtClean="0"/>
              <a:t>‹#›</a:t>
            </a:fld>
            <a:endParaRPr lang="en-US"/>
          </a:p>
        </p:txBody>
      </p:sp>
    </p:spTree>
    <p:extLst>
      <p:ext uri="{BB962C8B-B14F-4D97-AF65-F5344CB8AC3E}">
        <p14:creationId xmlns:p14="http://schemas.microsoft.com/office/powerpoint/2010/main" val="37402088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AB2DD43E-DB87-4654-8BF5-31CE5D2042F4}"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CA">
                <a:latin typeface="Times" pitchFamily="-65" charset="0"/>
                <a:ea typeface="ＭＳ Ｐゴシック" pitchFamily="-65" charset="-128"/>
                <a:cs typeface="ＭＳ Ｐゴシック" pitchFamily="-65" charset="-128"/>
              </a:rPr>
              <a:t>saxpy = single precision ax + y</a:t>
            </a:r>
          </a:p>
        </p:txBody>
      </p:sp>
      <p:sp>
        <p:nvSpPr>
          <p:cNvPr id="46084" name="Slide Number Placeholder 3"/>
          <p:cNvSpPr>
            <a:spLocks noGrp="1"/>
          </p:cNvSpPr>
          <p:nvPr>
            <p:ph type="sldNum" sz="quarter" idx="5"/>
          </p:nvPr>
        </p:nvSpPr>
        <p:spPr>
          <a:noFill/>
        </p:spPr>
        <p:txBody>
          <a:bodyPr/>
          <a:lstStyle/>
          <a:p>
            <a:fld id="{5D44A884-2199-814A-9487-C81CBDA9AC09}" type="slidenum">
              <a:rPr lang="en-US"/>
              <a:pPr/>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mtClean="0">
                <a:latin typeface="Times" charset="0"/>
                <a:ea typeface="ＭＳ Ｐゴシック" pitchFamily="34" charset="-128"/>
              </a:rPr>
              <a:t>H&amp;P-style notation</a:t>
            </a:r>
          </a:p>
        </p:txBody>
      </p:sp>
      <p:sp>
        <p:nvSpPr>
          <p:cNvPr id="48132" name="Slide Number Placeholder 3"/>
          <p:cNvSpPr>
            <a:spLocks noGrp="1"/>
          </p:cNvSpPr>
          <p:nvPr>
            <p:ph type="sldNum" sz="quarter" idx="5"/>
          </p:nvPr>
        </p:nvSpPr>
        <p:spPr>
          <a:noFill/>
        </p:spPr>
        <p:txBody>
          <a:bodyPr/>
          <a:lstStyle/>
          <a:p>
            <a:fld id="{A2A37F37-9927-4F42-BE30-CE764732457C}" type="slidenum">
              <a:rPr lang="en-US"/>
              <a:pPr/>
              <a:t>63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fld id="{25C11D58-DE23-ED49-8B91-7C86A6D334D0}" type="slidenum">
              <a:rPr lang="en-US"/>
              <a:pPr/>
              <a:t>66</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8600" indent="-228600"/>
            <a:endParaRPr lang="en-CA">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Increasing transistor density has led to decreasing cost per unit computation…  or what is equivalent increased capability per unit cost.</a:t>
            </a:r>
          </a:p>
          <a:p>
            <a:pPr>
              <a:defRPr/>
            </a:pPr>
            <a:endParaRPr lang="en-US" dirty="0" smtClean="0"/>
          </a:p>
          <a:p>
            <a:pPr>
              <a:defRPr/>
            </a:pPr>
            <a:r>
              <a:rPr lang="en-US" dirty="0" smtClean="0"/>
              <a:t>This leads to a rather famous exponential growth curve.</a:t>
            </a:r>
          </a:p>
          <a:p>
            <a:pPr>
              <a:defRPr/>
            </a:pPr>
            <a:endParaRPr lang="en-US" dirty="0" smtClean="0"/>
          </a:p>
          <a:p>
            <a:pPr>
              <a:defRPr/>
            </a:pPr>
            <a:r>
              <a:rPr lang="en-US" dirty="0" smtClean="0"/>
              <a:t>A quick review of the impact of this curve is in order:</a:t>
            </a:r>
          </a:p>
          <a:p>
            <a:pPr>
              <a:defRPr/>
            </a:pPr>
            <a:r>
              <a:rPr lang="en-US" dirty="0" smtClean="0"/>
              <a:t>	- First microprocessor had 2300 transistors basically designed for a </a:t>
            </a:r>
            <a:r>
              <a:rPr lang="en-US" dirty="0" err="1" smtClean="0"/>
              <a:t>souped</a:t>
            </a:r>
            <a:r>
              <a:rPr lang="en-US" dirty="0" smtClean="0"/>
              <a:t> up calculator</a:t>
            </a:r>
          </a:p>
          <a:p>
            <a:pPr>
              <a:defRPr/>
            </a:pPr>
            <a:r>
              <a:rPr lang="en-US" dirty="0" smtClean="0"/>
              <a:t>	- Today we carry around </a:t>
            </a:r>
            <a:r>
              <a:rPr lang="en-US" dirty="0" err="1" smtClean="0"/>
              <a:t>smartphones</a:t>
            </a:r>
            <a:r>
              <a:rPr lang="en-US" dirty="0" smtClean="0"/>
              <a:t> that have half a billion transistors in them.  A large part of what makes them useful is the computing capability that resulted from technology scaling.</a:t>
            </a:r>
          </a:p>
          <a:p>
            <a:pPr>
              <a:defRPr/>
            </a:pPr>
            <a:r>
              <a:rPr lang="en-US" dirty="0" smtClean="0"/>
              <a:t>	- Of course, not all computation takes place somewhere you can see it. A large amount of computation happens in datacenters that are hidden away out of sight behind the internet.</a:t>
            </a:r>
          </a:p>
          <a:p>
            <a:pPr>
              <a:defRPr/>
            </a:pPr>
            <a:endParaRPr lang="en-US" dirty="0" smtClean="0"/>
          </a:p>
          <a:p>
            <a:pPr>
              <a:defRPr/>
            </a:pPr>
            <a:r>
              <a:rPr lang="en-US" dirty="0" smtClean="0"/>
              <a:t>However, the traditional CMOS scaling that gave us all this is ending.  ITRS projects we’ll end at the 7 nm process node. Others may put it at 5 nm.  But either way this is happening really soon and likely within the next 10 years.</a:t>
            </a:r>
          </a:p>
          <a:p>
            <a:pPr>
              <a:defRPr/>
            </a:pPr>
            <a:endParaRPr lang="en-US" dirty="0" smtClean="0"/>
          </a:p>
          <a:p>
            <a:pPr>
              <a:defRPr/>
            </a:pPr>
            <a:r>
              <a:rPr lang="en-US" dirty="0" smtClean="0"/>
              <a:t>Of course, there are other technologies being proposed.    However, none of them are ready for prime time.  </a:t>
            </a:r>
          </a:p>
          <a:p>
            <a:pPr>
              <a:defRPr/>
            </a:pPr>
            <a:endParaRPr lang="en-US" dirty="0" smtClean="0"/>
          </a:p>
          <a:p>
            <a:pPr>
              <a:defRPr/>
            </a:pPr>
            <a:r>
              <a:rPr lang="en-US" dirty="0" smtClean="0"/>
              <a:t>Open question: can we continue increasing function per unit cost without CMOS scaling?  </a:t>
            </a:r>
          </a:p>
          <a:p>
            <a:pPr>
              <a:defRPr/>
            </a:pPr>
            <a:endParaRPr lang="en-US" dirty="0" smtClean="0"/>
          </a:p>
          <a:p>
            <a:pPr>
              <a:defRPr/>
            </a:pPr>
            <a:endParaRPr lang="en-US" dirty="0" smtClean="0"/>
          </a:p>
        </p:txBody>
      </p:sp>
      <p:sp>
        <p:nvSpPr>
          <p:cNvPr id="156676" name="Slide Number Placeholder 3"/>
          <p:cNvSpPr>
            <a:spLocks noGrp="1"/>
          </p:cNvSpPr>
          <p:nvPr>
            <p:ph type="sldNum" sz="quarter" idx="5"/>
          </p:nvPr>
        </p:nvSpPr>
        <p:spPr>
          <a:noFill/>
        </p:spPr>
        <p:txBody>
          <a:bodyPr/>
          <a:lstStyle/>
          <a:p>
            <a:fld id="{49559273-7A01-3940-A81C-938BE300166E}" type="slidenum">
              <a:rPr lang="en-US" smtClean="0">
                <a:latin typeface="Arial" pitchFamily="-65" charset="0"/>
                <a:ea typeface="ＭＳ Ｐゴシック" pitchFamily="-65" charset="-128"/>
                <a:cs typeface="ＭＳ Ｐゴシック" pitchFamily="-65" charset="-128"/>
              </a:rPr>
              <a:pPr/>
              <a:t>80</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58724" name="Slide Number Placeholder 3"/>
          <p:cNvSpPr>
            <a:spLocks noGrp="1"/>
          </p:cNvSpPr>
          <p:nvPr>
            <p:ph type="sldNum" sz="quarter" idx="5"/>
          </p:nvPr>
        </p:nvSpPr>
        <p:spPr>
          <a:noFill/>
        </p:spPr>
        <p:txBody>
          <a:bodyPr/>
          <a:lstStyle/>
          <a:p>
            <a:fld id="{FDAE227D-FA39-7045-A30B-EA366C357CD8}" type="slidenum">
              <a:rPr lang="en-CA" smtClean="0">
                <a:latin typeface="Arial" pitchFamily="-65" charset="0"/>
                <a:ea typeface="ＭＳ Ｐゴシック" pitchFamily="-65" charset="-128"/>
                <a:cs typeface="ＭＳ Ｐゴシック" pitchFamily="-65" charset="-128"/>
              </a:rPr>
              <a:pPr/>
              <a:t>81</a:t>
            </a:fld>
            <a:endParaRPr lang="en-CA"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0772" name="Slide Number Placeholder 3"/>
          <p:cNvSpPr>
            <a:spLocks noGrp="1"/>
          </p:cNvSpPr>
          <p:nvPr>
            <p:ph type="sldNum" sz="quarter" idx="5"/>
          </p:nvPr>
        </p:nvSpPr>
        <p:spPr>
          <a:noFill/>
        </p:spPr>
        <p:txBody>
          <a:bodyPr/>
          <a:lstStyle/>
          <a:p>
            <a:fld id="{E71D6D30-9F31-7F4B-B89A-0400136027BA}" type="slidenum">
              <a:rPr lang="en-CA" smtClean="0">
                <a:latin typeface="Arial" pitchFamily="-65" charset="0"/>
                <a:ea typeface="ＭＳ Ｐゴシック" pitchFamily="-65" charset="-128"/>
                <a:cs typeface="ＭＳ Ｐゴシック" pitchFamily="-65" charset="-128"/>
              </a:rPr>
              <a:pPr/>
              <a:t>82</a:t>
            </a:fld>
            <a:endParaRPr lang="en-CA"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5892" name="Slide Number Placeholder 3"/>
          <p:cNvSpPr>
            <a:spLocks noGrp="1"/>
          </p:cNvSpPr>
          <p:nvPr>
            <p:ph type="sldNum" sz="quarter" idx="5"/>
          </p:nvPr>
        </p:nvSpPr>
        <p:spPr>
          <a:noFill/>
        </p:spPr>
        <p:txBody>
          <a:bodyPr/>
          <a:lstStyle/>
          <a:p>
            <a:fld id="{24F47336-1744-4E49-836F-6033C4C9002F}" type="slidenum">
              <a:rPr lang="en-CA" smtClean="0">
                <a:latin typeface="Arial" pitchFamily="-65" charset="0"/>
                <a:ea typeface="ＭＳ Ｐゴシック" pitchFamily="-65" charset="-128"/>
                <a:cs typeface="ＭＳ Ｐゴシック" pitchFamily="-65" charset="-128"/>
              </a:rPr>
              <a:pPr/>
              <a:t>86</a:t>
            </a:fld>
            <a:endParaRPr lang="en-CA"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fld id="{25C11D58-DE23-ED49-8B91-7C86A6D334D0}" type="slidenum">
              <a:rPr lang="en-US"/>
              <a:pPr/>
              <a:t>88</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8600" indent="-228600"/>
            <a:endParaRPr lang="en-CA">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r>
              <a:rPr lang="en-US" smtClean="0">
                <a:latin typeface="Arial" pitchFamily="-65" charset="0"/>
                <a:ea typeface="ＭＳ Ｐゴシック" pitchFamily="-65" charset="-128"/>
                <a:cs typeface="ＭＳ Ｐゴシック" pitchFamily="-65" charset="-128"/>
              </a:rPr>
              <a:t>Multiple warps interleave execution in core to hide pipeline/memory latency</a:t>
            </a:r>
          </a:p>
          <a:p>
            <a:r>
              <a:rPr lang="en-US" smtClean="0">
                <a:latin typeface="Arial" pitchFamily="-65" charset="0"/>
                <a:ea typeface="ＭＳ Ｐゴシック" pitchFamily="-65" charset="-128"/>
                <a:cs typeface="ＭＳ Ｐゴシック" pitchFamily="-65" charset="-128"/>
              </a:rPr>
              <a:t>Breaks up the “static warps”, pack the threads running this instruction into fewer warps to improve efficiency</a:t>
            </a: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How should we decide which threads to pack together?</a:t>
            </a: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6D602-4D8A-434D-88FD-456A638A2D8C}" type="slidenum">
              <a:rPr lang="en-US"/>
              <a:pPr/>
              <a:t>91</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4999D-E542-FD41-B752-7CC1BF16562B}" type="slidenum">
              <a:rPr lang="en-US" smtClean="0"/>
              <a:pPr/>
              <a:t>3</a:t>
            </a:fld>
            <a:endParaRPr lang="en-US"/>
          </a:p>
        </p:txBody>
      </p:sp>
    </p:spTree>
    <p:extLst>
      <p:ext uri="{BB962C8B-B14F-4D97-AF65-F5344CB8AC3E}">
        <p14:creationId xmlns:p14="http://schemas.microsoft.com/office/powerpoint/2010/main" val="375089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12:17 – 13:00 – 14:23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mtClean="0"/>
              <a:t>14:23 – 16:15</a:t>
            </a:r>
          </a:p>
          <a:p>
            <a:r>
              <a:rPr lang="en-US" smtClean="0"/>
              <a:t>Coalesced Memory Access = Grouping individual word accesses from threads inside a warp into a wide access to a chunk of memory</a:t>
            </a:r>
          </a:p>
          <a:p>
            <a:r>
              <a:rPr lang="en-US" smtClean="0"/>
              <a:t>- Serviced by a single wide access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mtClean="0"/>
              <a:t>16:15 – 17:22</a:t>
            </a:r>
          </a:p>
          <a:p>
            <a:r>
              <a:rPr lang="en-US" smtClean="0"/>
              <a:t>A single thread in each warp branches off to fetch task for the rest of the warp.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smtClean="0"/>
              <a:t>17:22 – 18:37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smtClean="0"/>
              <a:t>18:37 – 20:03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smtClean="0"/>
              <a:t>20:03 – 21:45</a:t>
            </a:r>
          </a:p>
          <a:p>
            <a:r>
              <a:rPr lang="en-US" smtClean="0"/>
              <a:t>Here is the same example as before with the block-wide stack. </a:t>
            </a:r>
          </a:p>
          <a:p>
            <a:r>
              <a:rPr lang="en-US" smtClean="0"/>
              <a:t>Clarify that in HW, the active threads are represented as a block-wide active mask.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smtClean="0"/>
              <a:t>26:53 – 27:50</a:t>
            </a:r>
          </a:p>
          <a:p>
            <a:r>
              <a:rPr lang="en-US" smtClean="0"/>
              <a:t>We group our benchmarks according to how much they suffer from branch divergence in the first place.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2-LVL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Similar to GTO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profile-based oracle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Application and input data dependent</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CCWS captures 86% of oracle scheduler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Variety of cache-insensitive benchmarks</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No performance degradation</a:t>
            </a:r>
          </a:p>
          <a:p>
            <a:pPr>
              <a:defRPr/>
            </a:pPr>
            <a:endParaRPr lang="en-US" dirty="0"/>
          </a:p>
        </p:txBody>
      </p:sp>
      <p:sp>
        <p:nvSpPr>
          <p:cNvPr id="178180" name="Slide Number Placeholder 3"/>
          <p:cNvSpPr>
            <a:spLocks noGrp="1"/>
          </p:cNvSpPr>
          <p:nvPr>
            <p:ph type="sldNum" sz="quarter" idx="5"/>
          </p:nvPr>
        </p:nvSpPr>
        <p:spPr>
          <a:noFill/>
        </p:spPr>
        <p:txBody>
          <a:bodyPr/>
          <a:lstStyle/>
          <a:p>
            <a:fld id="{8C2D23E1-C51B-BA45-860D-007A8CFBAF4B}" type="slidenum">
              <a:rPr lang="en-US" smtClean="0">
                <a:latin typeface="Arial" pitchFamily="-65" charset="0"/>
                <a:ea typeface="ＭＳ Ｐゴシック" pitchFamily="-65" charset="-128"/>
                <a:cs typeface="ＭＳ Ｐゴシック" pitchFamily="-65" charset="-128"/>
              </a:rPr>
              <a:pPr/>
              <a:t>119</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atin typeface="Arial" charset="0"/>
                <a:ea typeface="ＭＳ Ｐゴシック" charset="0"/>
                <a:cs typeface="ＭＳ Ｐゴシック" charset="0"/>
              </a:rPr>
              <a:t>Definition from: “A Primer on Memory Consistency and Cache Coherence” (an excellent book on the subject if you want to learn more).</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fld id="{CDD82C2C-207D-4747-BFC2-A33BE16E0273}" type="slidenum">
              <a:rPr lang="en-US" sz="1200"/>
              <a:pPr/>
              <a:t>144</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p:cNvSpPr>
          <p:nvPr>
            <p:ph type="sldImg"/>
          </p:nvPr>
        </p:nvSpPr>
        <p:spPr>
          <a:ln/>
        </p:spPr>
      </p:sp>
      <p:sp>
        <p:nvSpPr>
          <p:cNvPr id="177155" name="Notes Placeholder 2"/>
          <p:cNvSpPr>
            <a:spLocks noGrp="1"/>
          </p:cNvSpPr>
          <p:nvPr>
            <p:ph type="body" idx="1"/>
          </p:nvPr>
        </p:nvSpPr>
        <p:spPr>
          <a:noFill/>
          <a:ln/>
        </p:spPr>
        <p:txBody>
          <a:bodyPr/>
          <a:lstStyle/>
          <a:p>
            <a:pPr marL="171450" indent="-171450">
              <a:buFontTx/>
              <a:buChar char="-"/>
            </a:pPr>
            <a:r>
              <a:rPr lang="en-US" smtClean="0">
                <a:latin typeface="Arial" pitchFamily="-65" charset="0"/>
                <a:ea typeface="ＭＳ Ｐゴシック" pitchFamily="-65" charset="-128"/>
                <a:cs typeface="ＭＳ Ｐゴシック" pitchFamily="-65" charset="-128"/>
              </a:rPr>
              <a:t>Turns out they all stem from coherence messages</a:t>
            </a:r>
          </a:p>
          <a:p>
            <a:pPr marL="171450" indent="-171450">
              <a:buFontTx/>
              <a:buChar char="-"/>
            </a:pPr>
            <a:r>
              <a:rPr lang="en-US" smtClean="0">
                <a:latin typeface="Arial" pitchFamily="-65" charset="0"/>
                <a:ea typeface="ＭＳ Ｐゴシック" pitchFamily="-65" charset="-128"/>
                <a:cs typeface="ＭＳ Ｐゴシック" pitchFamily="-65" charset="-128"/>
              </a:rPr>
              <a:t>The traffic overhead was from transferring these messages around</a:t>
            </a:r>
          </a:p>
          <a:p>
            <a:pPr marL="171450" indent="-171450">
              <a:buFontTx/>
              <a:buChar char="-"/>
            </a:pPr>
            <a:r>
              <a:rPr lang="en-US" smtClean="0">
                <a:latin typeface="Arial" pitchFamily="-65" charset="0"/>
                <a:ea typeface="ＭＳ Ｐゴシック" pitchFamily="-65" charset="-128"/>
                <a:cs typeface="ＭＳ Ｐゴシック" pitchFamily="-65" charset="-128"/>
              </a:rPr>
              <a:t>The storage overhead was from tracking them</a:t>
            </a:r>
          </a:p>
          <a:p>
            <a:pPr marL="171450" indent="-171450">
              <a:buFontTx/>
              <a:buChar char="-"/>
            </a:pPr>
            <a:r>
              <a:rPr lang="en-US" smtClean="0">
                <a:latin typeface="Arial" pitchFamily="-65" charset="0"/>
                <a:ea typeface="ＭＳ Ｐゴシック" pitchFamily="-65" charset="-128"/>
                <a:cs typeface="ＭＳ Ｐゴシック" pitchFamily="-65" charset="-128"/>
              </a:rPr>
              <a:t>The complexity overhead was from managing the races between these messages</a:t>
            </a:r>
          </a:p>
          <a:p>
            <a:pPr marL="171450" indent="-171450">
              <a:buFontTx/>
              <a:buChar char="-"/>
            </a:pPr>
            <a:r>
              <a:rPr lang="en-US" smtClean="0">
                <a:latin typeface="Arial" pitchFamily="-65" charset="0"/>
                <a:ea typeface="ＭＳ Ｐゴシック" pitchFamily="-65" charset="-128"/>
                <a:cs typeface="ＭＳ Ｐゴシック" pitchFamily="-65" charset="-128"/>
              </a:rPr>
              <a:t>Next question is, is GPU coherence possible without these messages? YES – using global time</a:t>
            </a:r>
          </a:p>
        </p:txBody>
      </p:sp>
      <p:sp>
        <p:nvSpPr>
          <p:cNvPr id="177156" name="Footer Placeholder 3"/>
          <p:cNvSpPr>
            <a:spLocks noGrp="1"/>
          </p:cNvSpPr>
          <p:nvPr>
            <p:ph type="ftr" sz="quarter" idx="4"/>
          </p:nvPr>
        </p:nvSpPr>
        <p:spPr>
          <a:noFill/>
        </p:spPr>
        <p:txBody>
          <a:bodyPr/>
          <a:lstStyle/>
          <a:p>
            <a:r>
              <a:rPr lang="en-US" smtClean="0">
                <a:latin typeface="Arial" pitchFamily="-65" charset="0"/>
                <a:ea typeface="ＭＳ Ｐゴシック" pitchFamily="-65" charset="-128"/>
                <a:cs typeface="ＭＳ Ｐゴシック" pitchFamily="-65" charset="-128"/>
              </a:rPr>
              <a:t>Tim Rogers Cache-Conscious Wavefront Scheduling</a:t>
            </a:r>
          </a:p>
        </p:txBody>
      </p:sp>
      <p:sp>
        <p:nvSpPr>
          <p:cNvPr id="177157" name="Slide Number Placeholder 4"/>
          <p:cNvSpPr>
            <a:spLocks noGrp="1"/>
          </p:cNvSpPr>
          <p:nvPr>
            <p:ph type="sldNum" sz="quarter" idx="5"/>
          </p:nvPr>
        </p:nvSpPr>
        <p:spPr>
          <a:noFill/>
        </p:spPr>
        <p:txBody>
          <a:bodyPr/>
          <a:lstStyle/>
          <a:p>
            <a:fld id="{61C8A85A-DB75-2448-B91E-F8E7DB81BBE5}" type="slidenum">
              <a:rPr lang="en-US" smtClean="0">
                <a:latin typeface="Arial" pitchFamily="-65" charset="0"/>
                <a:ea typeface="ＭＳ Ｐゴシック" pitchFamily="-65" charset="-128"/>
                <a:cs typeface="ＭＳ Ｐゴシック" pitchFamily="-65" charset="-128"/>
              </a:rPr>
              <a:pPr/>
              <a:t>150</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GPGPU</a:t>
            </a:r>
          </a:p>
          <a:p>
            <a:pPr lvl="2"/>
            <a:r>
              <a:rPr lang="en-US" dirty="0" smtClean="0"/>
              <a:t>Origins</a:t>
            </a:r>
          </a:p>
          <a:p>
            <a:pPr lvl="2"/>
            <a:r>
              <a:rPr lang="en-US" dirty="0" smtClean="0"/>
              <a:t>Use in supercomputing </a:t>
            </a:r>
          </a:p>
          <a:p>
            <a:pPr lvl="2"/>
            <a:r>
              <a:rPr lang="en-US" dirty="0" smtClean="0"/>
              <a:t>CUDA =&gt; </a:t>
            </a:r>
            <a:r>
              <a:rPr lang="en-US" dirty="0" err="1" smtClean="0"/>
              <a:t>OpenCL</a:t>
            </a:r>
            <a:r>
              <a:rPr lang="en-US" dirty="0" smtClean="0"/>
              <a:t> =&gt; C++AMP, </a:t>
            </a:r>
            <a:r>
              <a:rPr lang="en-US" dirty="0" err="1" smtClean="0"/>
              <a:t>OpenACC</a:t>
            </a:r>
            <a:r>
              <a:rPr lang="en-US" dirty="0" smtClean="0"/>
              <a:t>, others</a:t>
            </a:r>
          </a:p>
          <a:p>
            <a:pPr lvl="2"/>
            <a:r>
              <a:rPr lang="en-US" dirty="0" smtClean="0"/>
              <a:t>Use in Smartphones (e.g., Imagination </a:t>
            </a:r>
            <a:r>
              <a:rPr lang="en-US" dirty="0" err="1" smtClean="0"/>
              <a:t>PowerVR</a:t>
            </a:r>
            <a:r>
              <a:rPr lang="en-US" dirty="0" smtClean="0"/>
              <a:t>)</a:t>
            </a:r>
          </a:p>
          <a:p>
            <a:pPr lvl="2"/>
            <a:r>
              <a:rPr lang="en-US" dirty="0" smtClean="0"/>
              <a:t>Cars (e.g., NVIDIA DRIVE PX)</a:t>
            </a:r>
          </a:p>
          <a:p>
            <a:endParaRPr lang="en-US" dirty="0"/>
          </a:p>
        </p:txBody>
      </p:sp>
      <p:sp>
        <p:nvSpPr>
          <p:cNvPr id="4" name="Slide Number Placeholder 3"/>
          <p:cNvSpPr>
            <a:spLocks noGrp="1"/>
          </p:cNvSpPr>
          <p:nvPr>
            <p:ph type="sldNum" sz="quarter" idx="10"/>
          </p:nvPr>
        </p:nvSpPr>
        <p:spPr/>
        <p:txBody>
          <a:bodyPr/>
          <a:lstStyle/>
          <a:p>
            <a:fld id="{FCF941F2-4885-8B4F-A4A1-81D3F1E582AC}" type="slidenum">
              <a:rPr lang="en-US" smtClean="0"/>
              <a:t>4</a:t>
            </a:fld>
            <a:endParaRPr lang="en-US"/>
          </a:p>
        </p:txBody>
      </p:sp>
    </p:spTree>
    <p:extLst>
      <p:ext uri="{BB962C8B-B14F-4D97-AF65-F5344CB8AC3E}">
        <p14:creationId xmlns:p14="http://schemas.microsoft.com/office/powerpoint/2010/main" val="2179286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p:cNvSpPr>
          <p:nvPr>
            <p:ph type="sldImg"/>
          </p:nvPr>
        </p:nvSpPr>
        <p:spPr>
          <a:ln/>
        </p:spPr>
      </p:sp>
      <p:sp>
        <p:nvSpPr>
          <p:cNvPr id="179203" name="Notes Placeholder 2"/>
          <p:cNvSpPr>
            <a:spLocks noGrp="1"/>
          </p:cNvSpPr>
          <p:nvPr>
            <p:ph type="body" idx="1"/>
          </p:nvPr>
        </p:nvSpPr>
        <p:spPr>
          <a:noFill/>
          <a:ln/>
        </p:spPr>
        <p:txBody>
          <a:bodyPr/>
          <a:lstStyle/>
          <a:p>
            <a:pPr marL="171450" indent="-171450">
              <a:buFontTx/>
              <a:buChar char="-"/>
            </a:pPr>
            <a:r>
              <a:rPr lang="en-US" smtClean="0">
                <a:latin typeface="Arial" pitchFamily="-65" charset="0"/>
                <a:ea typeface="ＭＳ Ｐゴシック" pitchFamily="-65" charset="-128"/>
                <a:cs typeface="ＭＳ Ｐゴシック" pitchFamily="-65" charset="-128"/>
              </a:rPr>
              <a:t>We call our protocol Temporal Coherence, or TC for short</a:t>
            </a:r>
          </a:p>
          <a:p>
            <a:pPr marL="171450" indent="-171450">
              <a:buFontTx/>
              <a:buChar char="-"/>
            </a:pPr>
            <a:r>
              <a:rPr lang="en-US" smtClean="0">
                <a:latin typeface="Arial" pitchFamily="-65" charset="0"/>
                <a:ea typeface="ＭＳ Ｐゴシック" pitchFamily="-65" charset="-128"/>
                <a:cs typeface="ＭＳ Ｐゴシック" pitchFamily="-65" charset="-128"/>
              </a:rPr>
              <a:t>At this level of detail, TC looks similar to the recently proposed Library Cache Coherence</a:t>
            </a:r>
          </a:p>
          <a:p>
            <a:pPr marL="171450" indent="-171450">
              <a:buFontTx/>
              <a:buChar char="-"/>
            </a:pPr>
            <a:r>
              <a:rPr lang="en-US" smtClean="0">
                <a:latin typeface="Arial" pitchFamily="-65" charset="0"/>
                <a:ea typeface="ＭＳ Ｐゴシック" pitchFamily="-65" charset="-128"/>
                <a:cs typeface="ＭＳ Ｐゴシック" pitchFamily="-65" charset="-128"/>
              </a:rPr>
              <a:t>TC relies on global system time. One way to implement global time is through synchronized timestamp counters at each component. In fact, current Intel and AMD processors already implement these synchronized counters for other reasons, and TC can simply leverage them</a:t>
            </a:r>
          </a:p>
          <a:p>
            <a:pPr marL="171450" indent="-171450">
              <a:buFontTx/>
              <a:buChar char="-"/>
            </a:pPr>
            <a:r>
              <a:rPr lang="en-US" smtClean="0">
                <a:latin typeface="Arial" pitchFamily="-65" charset="0"/>
                <a:ea typeface="ＭＳ Ｐゴシック" pitchFamily="-65" charset="-128"/>
                <a:cs typeface="ＭＳ Ｐゴシック" pitchFamily="-65" charset="-128"/>
              </a:rPr>
              <a:t>TC also adds a timestamp entry to each L1 cache line</a:t>
            </a:r>
            <a:r>
              <a:rPr lang="en-US">
                <a:latin typeface="Arial" pitchFamily="-65" charset="0"/>
                <a:ea typeface="ＭＳ Ｐゴシック" pitchFamily="-65" charset="-128"/>
                <a:cs typeface="ＭＳ Ｐゴシック" pitchFamily="-65" charset="-128"/>
              </a:rPr>
              <a:t> </a:t>
            </a:r>
            <a:r>
              <a:rPr lang="en-US" smtClean="0">
                <a:latin typeface="Arial" pitchFamily="-65" charset="0"/>
                <a:ea typeface="ＭＳ Ｐゴシック" pitchFamily="-65" charset="-128"/>
                <a:cs typeface="ＭＳ Ｐゴシック" pitchFamily="-65" charset="-128"/>
              </a:rPr>
              <a:t>called Local Timestamp</a:t>
            </a:r>
          </a:p>
          <a:p>
            <a:pPr marL="171450" indent="-171450">
              <a:buFontTx/>
              <a:buChar char="-"/>
            </a:pPr>
            <a:r>
              <a:rPr lang="en-US" smtClean="0">
                <a:latin typeface="Arial" pitchFamily="-65" charset="0"/>
                <a:ea typeface="ＭＳ Ｐゴシック" pitchFamily="-65" charset="-128"/>
                <a:cs typeface="ＭＳ Ｐゴシック" pitchFamily="-65" charset="-128"/>
              </a:rPr>
              <a:t>This entry will track the time this block is valid until in this L1</a:t>
            </a:r>
          </a:p>
          <a:p>
            <a:pPr marL="171450" indent="-171450">
              <a:buFontTx/>
              <a:buChar char="-"/>
            </a:pPr>
            <a:r>
              <a:rPr lang="en-US" smtClean="0">
                <a:latin typeface="Arial" pitchFamily="-65" charset="0"/>
                <a:ea typeface="ＭＳ Ｐゴシック" pitchFamily="-65" charset="-128"/>
                <a:cs typeface="ＭＳ Ｐゴシック" pitchFamily="-65" charset="-128"/>
              </a:rPr>
              <a:t>So a line is only valid in the L1 if its local timestamp is greater than the current time</a:t>
            </a:r>
          </a:p>
          <a:p>
            <a:pPr marL="171450" indent="-171450">
              <a:buFontTx/>
              <a:buChar char="-"/>
            </a:pPr>
            <a:r>
              <a:rPr lang="en-US" smtClean="0">
                <a:latin typeface="Arial" pitchFamily="-65" charset="0"/>
                <a:ea typeface="ＭＳ Ｐゴシック" pitchFamily="-65" charset="-128"/>
                <a:cs typeface="ＭＳ Ｐゴシック" pitchFamily="-65" charset="-128"/>
              </a:rPr>
              <a:t>It adds a timestamp entry to each L2 cache line called Global Timestamp</a:t>
            </a:r>
          </a:p>
          <a:p>
            <a:pPr marL="171450" indent="-171450">
              <a:buFontTx/>
              <a:buChar char="-"/>
            </a:pPr>
            <a:r>
              <a:rPr lang="en-US" smtClean="0">
                <a:latin typeface="Arial" pitchFamily="-65" charset="0"/>
                <a:ea typeface="ＭＳ Ｐゴシック" pitchFamily="-65" charset="-128"/>
                <a:cs typeface="ＭＳ Ｐゴシック" pitchFamily="-65" charset="-128"/>
              </a:rPr>
              <a:t>This entry will track the time until this block is valid in any of the L1s</a:t>
            </a:r>
          </a:p>
          <a:p>
            <a:pPr marL="171450" indent="-171450">
              <a:buFontTx/>
              <a:buChar char="-"/>
            </a:pPr>
            <a:r>
              <a:rPr lang="en-US" smtClean="0">
                <a:latin typeface="Arial" pitchFamily="-65" charset="0"/>
                <a:ea typeface="ＭＳ Ｐゴシック" pitchFamily="-65" charset="-128"/>
                <a:cs typeface="ＭＳ Ｐゴシック" pitchFamily="-65" charset="-128"/>
              </a:rPr>
              <a:t>So a global timestamp that is less than the current time indicates that none of the L1s have a valid copy of this line</a:t>
            </a:r>
          </a:p>
        </p:txBody>
      </p:sp>
      <p:sp>
        <p:nvSpPr>
          <p:cNvPr id="179204" name="Footer Placeholder 3"/>
          <p:cNvSpPr>
            <a:spLocks noGrp="1"/>
          </p:cNvSpPr>
          <p:nvPr>
            <p:ph type="ftr" sz="quarter" idx="4"/>
          </p:nvPr>
        </p:nvSpPr>
        <p:spPr>
          <a:noFill/>
        </p:spPr>
        <p:txBody>
          <a:bodyPr/>
          <a:lstStyle/>
          <a:p>
            <a:r>
              <a:rPr lang="en-US" smtClean="0">
                <a:latin typeface="Arial" pitchFamily="-65" charset="0"/>
                <a:ea typeface="ＭＳ Ｐゴシック" pitchFamily="-65" charset="-128"/>
                <a:cs typeface="ＭＳ Ｐゴシック" pitchFamily="-65" charset="-128"/>
              </a:rPr>
              <a:t>Tim Rogers Cache-Conscious Wavefront Scheduling</a:t>
            </a:r>
          </a:p>
        </p:txBody>
      </p:sp>
      <p:sp>
        <p:nvSpPr>
          <p:cNvPr id="179205" name="Slide Number Placeholder 4"/>
          <p:cNvSpPr>
            <a:spLocks noGrp="1"/>
          </p:cNvSpPr>
          <p:nvPr>
            <p:ph type="sldNum" sz="quarter" idx="5"/>
          </p:nvPr>
        </p:nvSpPr>
        <p:spPr>
          <a:noFill/>
        </p:spPr>
        <p:txBody>
          <a:bodyPr/>
          <a:lstStyle/>
          <a:p>
            <a:fld id="{419367B8-528B-5143-8425-063B9FF04754}" type="slidenum">
              <a:rPr lang="en-US" smtClean="0">
                <a:latin typeface="Arial" pitchFamily="-65" charset="0"/>
                <a:ea typeface="ＭＳ Ｐゴシック" pitchFamily="-65" charset="-128"/>
                <a:cs typeface="ＭＳ Ｐゴシック" pitchFamily="-65" charset="-128"/>
              </a:rPr>
              <a:pPr/>
              <a:t>151</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p:cNvSpPr>
          <p:nvPr>
            <p:ph type="sldImg"/>
          </p:nvPr>
        </p:nvSpPr>
        <p:spPr>
          <a:ln/>
        </p:spPr>
      </p:sp>
      <p:sp>
        <p:nvSpPr>
          <p:cNvPr id="181251" name="Notes Placeholder 2"/>
          <p:cNvSpPr>
            <a:spLocks noGrp="1"/>
          </p:cNvSpPr>
          <p:nvPr>
            <p:ph type="body" idx="1"/>
          </p:nvPr>
        </p:nvSpPr>
        <p:spPr>
          <a:noFill/>
          <a:ln/>
        </p:spPr>
        <p:txBody>
          <a:bodyPr/>
          <a:lstStyle/>
          <a:p>
            <a:pPr marL="171450" indent="-171450">
              <a:buFontTx/>
              <a:buChar char="-"/>
            </a:pPr>
            <a:r>
              <a:rPr lang="en-US" smtClean="0">
                <a:latin typeface="Arial" pitchFamily="-65" charset="0"/>
                <a:ea typeface="ＭＳ Ｐゴシック" pitchFamily="-65" charset="-128"/>
                <a:cs typeface="ＭＳ Ｐゴシック" pitchFamily="-65" charset="-128"/>
              </a:rPr>
              <a:t>Let’s take a look at how TC works by going through an example</a:t>
            </a:r>
          </a:p>
          <a:p>
            <a:pPr marL="171450" indent="-171450">
              <a:buFontTx/>
              <a:buChar char="-"/>
            </a:pPr>
            <a:r>
              <a:rPr lang="en-US" smtClean="0">
                <a:latin typeface="Arial" pitchFamily="-65" charset="0"/>
                <a:ea typeface="ＭＳ Ｐゴシック" pitchFamily="-65" charset="-128"/>
                <a:cs typeface="ＭＳ Ｐゴシック" pitchFamily="-65" charset="-128"/>
              </a:rPr>
              <a:t>In this example we start with a line A in the L2</a:t>
            </a:r>
          </a:p>
          <a:p>
            <a:pPr marL="171450" indent="-171450">
              <a:buFontTx/>
              <a:buChar char="-"/>
            </a:pPr>
            <a:r>
              <a:rPr lang="en-US" smtClean="0">
                <a:latin typeface="Arial" pitchFamily="-65" charset="0"/>
                <a:ea typeface="ＭＳ Ｐゴシック" pitchFamily="-65" charset="-128"/>
                <a:cs typeface="ＭＳ Ｐゴシック" pitchFamily="-65" charset="-128"/>
              </a:rPr>
              <a:t>Core 1 issues a load for line A</a:t>
            </a:r>
          </a:p>
          <a:p>
            <a:pPr marL="171450" indent="-171450">
              <a:buFontTx/>
              <a:buChar char="-"/>
            </a:pPr>
            <a:r>
              <a:rPr lang="en-US" smtClean="0">
                <a:latin typeface="Arial" pitchFamily="-65" charset="0"/>
                <a:ea typeface="ＭＳ Ｐゴシック" pitchFamily="-65" charset="-128"/>
                <a:cs typeface="ＭＳ Ｐゴシック" pitchFamily="-65" charset="-128"/>
              </a:rPr>
              <a:t>TC requires that each load request include a request for the block’s lifetime in the L1. Let’s assume Core 1 requests A until time 10</a:t>
            </a:r>
          </a:p>
          <a:p>
            <a:pPr marL="171450" indent="-171450">
              <a:buFontTx/>
              <a:buChar char="-"/>
            </a:pPr>
            <a:r>
              <a:rPr lang="en-US" smtClean="0">
                <a:latin typeface="Arial" pitchFamily="-65" charset="0"/>
                <a:ea typeface="ＭＳ Ｐゴシック" pitchFamily="-65" charset="-128"/>
                <a:cs typeface="ＭＳ Ｐゴシック" pitchFamily="-65" charset="-128"/>
              </a:rPr>
              <a:t>The L2 will updated the global timestamp to accommodate this request, and send the timestamp and data back to Core 1</a:t>
            </a:r>
          </a:p>
          <a:p>
            <a:pPr marL="171450" indent="-171450">
              <a:buFontTx/>
              <a:buChar char="-"/>
            </a:pPr>
            <a:r>
              <a:rPr lang="en-US" smtClean="0">
                <a:latin typeface="Arial" pitchFamily="-65" charset="0"/>
                <a:ea typeface="ＭＳ Ｐゴシック" pitchFamily="-65" charset="-128"/>
                <a:cs typeface="ＭＳ Ｐゴシック" pitchFamily="-65" charset="-128"/>
              </a:rPr>
              <a:t>Core will store both of these in its L1</a:t>
            </a:r>
          </a:p>
          <a:p>
            <a:pPr marL="171450" indent="-171450">
              <a:buFontTx/>
              <a:buChar char="-"/>
            </a:pPr>
            <a:r>
              <a:rPr lang="en-US" smtClean="0">
                <a:latin typeface="Arial" pitchFamily="-65" charset="0"/>
                <a:ea typeface="ＭＳ Ｐゴシック" pitchFamily="-65" charset="-128"/>
                <a:cs typeface="ＭＳ Ｐゴシック" pitchFamily="-65" charset="-128"/>
              </a:rPr>
              <a:t>When time advances to 11, this line self-invalidates in the L1. This event happens implicitly because the next read request will find the local timestamp to be expired</a:t>
            </a:r>
          </a:p>
          <a:p>
            <a:pPr marL="171450" indent="-171450">
              <a:buFontTx/>
              <a:buChar char="-"/>
            </a:pPr>
            <a:r>
              <a:rPr lang="en-US" smtClean="0">
                <a:latin typeface="Arial" pitchFamily="-65" charset="0"/>
                <a:ea typeface="ＭＳ Ｐゴシック" pitchFamily="-65" charset="-128"/>
                <a:cs typeface="ＭＳ Ｐゴシック" pitchFamily="-65" charset="-128"/>
              </a:rPr>
              <a:t>Later, Core 2 wants to write to A. It writes through to the L2</a:t>
            </a:r>
          </a:p>
          <a:p>
            <a:pPr marL="171450" indent="-171450">
              <a:buFontTx/>
              <a:buChar char="-"/>
            </a:pPr>
            <a:r>
              <a:rPr lang="en-US" smtClean="0">
                <a:latin typeface="Arial" pitchFamily="-65" charset="0"/>
                <a:ea typeface="ＭＳ Ｐゴシック" pitchFamily="-65" charset="-128"/>
                <a:cs typeface="ＭＳ Ｐゴシック" pitchFamily="-65" charset="-128"/>
              </a:rPr>
              <a:t>The L2 checks the global timestamp for A and finds that it is less than the current time. This means none of the L1s have it</a:t>
            </a:r>
          </a:p>
          <a:p>
            <a:pPr marL="171450" indent="-171450">
              <a:buFontTx/>
              <a:buChar char="-"/>
            </a:pPr>
            <a:r>
              <a:rPr lang="en-US" smtClean="0">
                <a:latin typeface="Arial" pitchFamily="-65" charset="0"/>
                <a:ea typeface="ＭＳ Ｐゴシック" pitchFamily="-65" charset="-128"/>
                <a:cs typeface="ＭＳ Ｐゴシック" pitchFamily="-65" charset="-128"/>
              </a:rPr>
              <a:t>So the store completes right away</a:t>
            </a:r>
            <a:r>
              <a:rPr lang="en-US">
                <a:latin typeface="Arial" pitchFamily="-65" charset="0"/>
                <a:ea typeface="ＭＳ Ｐゴシック" pitchFamily="-65" charset="-128"/>
                <a:cs typeface="ＭＳ Ｐゴシック" pitchFamily="-65" charset="-128"/>
              </a:rPr>
              <a:t> </a:t>
            </a:r>
            <a:r>
              <a:rPr lang="en-US" smtClean="0">
                <a:latin typeface="Arial" pitchFamily="-65" charset="0"/>
                <a:ea typeface="ＭＳ Ｐゴシック" pitchFamily="-65" charset="-128"/>
                <a:cs typeface="ＭＳ Ｐゴシック" pitchFamily="-65" charset="-128"/>
              </a:rPr>
              <a:t>without any coherence messages</a:t>
            </a:r>
          </a:p>
          <a:p>
            <a:pPr marL="171450" indent="-171450">
              <a:buFontTx/>
              <a:buChar char="-"/>
            </a:pPr>
            <a:r>
              <a:rPr lang="en-US" smtClean="0">
                <a:latin typeface="Arial" pitchFamily="-65" charset="0"/>
                <a:ea typeface="ＭＳ Ｐゴシック" pitchFamily="-65" charset="-128"/>
                <a:cs typeface="ＭＳ Ｐゴシック" pitchFamily="-65" charset="-128"/>
              </a:rPr>
              <a:t>Notice how by self invalidating a line in the L1, and allowing the L2 to know when this event has occurred allowed TC to have coherence without any messages</a:t>
            </a:r>
          </a:p>
        </p:txBody>
      </p:sp>
      <p:sp>
        <p:nvSpPr>
          <p:cNvPr id="181252" name="Footer Placeholder 3"/>
          <p:cNvSpPr>
            <a:spLocks noGrp="1"/>
          </p:cNvSpPr>
          <p:nvPr>
            <p:ph type="ftr" sz="quarter" idx="4"/>
          </p:nvPr>
        </p:nvSpPr>
        <p:spPr>
          <a:noFill/>
        </p:spPr>
        <p:txBody>
          <a:bodyPr/>
          <a:lstStyle/>
          <a:p>
            <a:r>
              <a:rPr lang="en-US" smtClean="0">
                <a:latin typeface="Arial" pitchFamily="-65" charset="0"/>
                <a:ea typeface="ＭＳ Ｐゴシック" pitchFamily="-65" charset="-128"/>
                <a:cs typeface="ＭＳ Ｐゴシック" pitchFamily="-65" charset="-128"/>
              </a:rPr>
              <a:t>Tim Rogers Cache-Conscious Wavefront Scheduling</a:t>
            </a:r>
          </a:p>
        </p:txBody>
      </p:sp>
      <p:sp>
        <p:nvSpPr>
          <p:cNvPr id="181253" name="Slide Number Placeholder 4"/>
          <p:cNvSpPr>
            <a:spLocks noGrp="1"/>
          </p:cNvSpPr>
          <p:nvPr>
            <p:ph type="sldNum" sz="quarter" idx="5"/>
          </p:nvPr>
        </p:nvSpPr>
        <p:spPr>
          <a:noFill/>
        </p:spPr>
        <p:txBody>
          <a:bodyPr/>
          <a:lstStyle/>
          <a:p>
            <a:fld id="{C755B677-3697-8946-8488-3EF985EFD234}" type="slidenum">
              <a:rPr lang="en-US" smtClean="0">
                <a:latin typeface="Arial" pitchFamily="-65" charset="0"/>
                <a:ea typeface="ＭＳ Ｐゴシック" pitchFamily="-65" charset="-128"/>
                <a:cs typeface="ＭＳ Ｐゴシック" pitchFamily="-65" charset="-128"/>
              </a:rPr>
              <a:pPr/>
              <a:t>152</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p:cNvSpPr>
          <p:nvPr>
            <p:ph type="sldImg"/>
          </p:nvPr>
        </p:nvSpPr>
        <p:spPr>
          <a:ln/>
        </p:spPr>
      </p:sp>
      <p:sp>
        <p:nvSpPr>
          <p:cNvPr id="187395" name="Notes Placeholder 2"/>
          <p:cNvSpPr>
            <a:spLocks noGrp="1"/>
          </p:cNvSpPr>
          <p:nvPr>
            <p:ph type="body" idx="1"/>
          </p:nvPr>
        </p:nvSpPr>
        <p:spPr>
          <a:noFill/>
          <a:ln/>
        </p:spPr>
        <p:txBody>
          <a:bodyPr/>
          <a:lstStyle/>
          <a:p>
            <a:pPr marL="171450" indent="-171450">
              <a:buFontTx/>
              <a:buChar char="-"/>
            </a:pPr>
            <a:r>
              <a:rPr lang="en-CA" smtClean="0">
                <a:latin typeface="Arial" pitchFamily="-84" charset="0"/>
                <a:ea typeface="ＭＳ Ｐゴシック" pitchFamily="-84" charset="-128"/>
                <a:cs typeface="ＭＳ Ｐゴシック" pitchFamily="-84" charset="-128"/>
              </a:rPr>
              <a:t>Next let’s look at the performance</a:t>
            </a:r>
          </a:p>
          <a:p>
            <a:pPr marL="171450" indent="-171450">
              <a:buFontTx/>
              <a:buChar char="-"/>
            </a:pPr>
            <a:r>
              <a:rPr lang="en-CA" smtClean="0">
                <a:latin typeface="Arial" pitchFamily="-84" charset="0"/>
                <a:ea typeface="ＭＳ Ｐゴシック" pitchFamily="-84" charset="-128"/>
                <a:cs typeface="ＭＳ Ｐゴシック" pitchFamily="-84" charset="-128"/>
              </a:rPr>
              <a:t>This time I’m going to show you the performance for the set of GPU applications that require coherence (highlight inter-workgroup communication)</a:t>
            </a:r>
          </a:p>
          <a:p>
            <a:pPr marL="171450" indent="-171450">
              <a:buFontTx/>
              <a:buChar char="-"/>
            </a:pPr>
            <a:r>
              <a:rPr lang="en-CA" smtClean="0">
                <a:latin typeface="Arial" pitchFamily="-84" charset="0"/>
                <a:ea typeface="ＭＳ Ｐゴシック" pitchFamily="-84" charset="-128"/>
                <a:cs typeface="ＭＳ Ｐゴシック" pitchFamily="-84" charset="-128"/>
              </a:rPr>
              <a:t>This means we have to disable the non-coherent L1 caches on our GPU for these applications to work correctly</a:t>
            </a:r>
          </a:p>
          <a:p>
            <a:pPr marL="171450" indent="-171450">
              <a:buFontTx/>
              <a:buChar char="-"/>
            </a:pPr>
            <a:r>
              <a:rPr lang="en-CA" smtClean="0">
                <a:latin typeface="Arial" pitchFamily="-84" charset="0"/>
                <a:ea typeface="ＭＳ Ｐゴシック" pitchFamily="-84" charset="-128"/>
                <a:cs typeface="ＭＳ Ｐゴシック" pitchFamily="-84" charset="-128"/>
              </a:rPr>
              <a:t>TC-Weak improves the performance by 85% because it does not have to disable the L1 caches</a:t>
            </a:r>
          </a:p>
          <a:p>
            <a:pPr marL="171450" indent="-171450">
              <a:buFontTx/>
              <a:buChar char="-"/>
            </a:pPr>
            <a:r>
              <a:rPr lang="en-CA" smtClean="0">
                <a:latin typeface="Arial" pitchFamily="-84" charset="0"/>
                <a:ea typeface="ＭＳ Ｐゴシック" pitchFamily="-84" charset="-128"/>
                <a:cs typeface="ＭＳ Ｐゴシック" pitchFamily="-84" charset="-128"/>
              </a:rPr>
              <a:t>TC-Weak also performs 28% better than the stalling alternative I discussed earlier</a:t>
            </a:r>
          </a:p>
          <a:p>
            <a:pPr marL="171450" indent="-171450">
              <a:buFontTx/>
              <a:buChar char="-"/>
            </a:pPr>
            <a:r>
              <a:rPr lang="en-CA" smtClean="0">
                <a:latin typeface="Arial" pitchFamily="-84" charset="0"/>
                <a:ea typeface="ＭＳ Ｐゴシック" pitchFamily="-84" charset="-128"/>
                <a:cs typeface="ＭＳ Ｐゴシック" pitchFamily="-84" charset="-128"/>
              </a:rPr>
              <a:t>Finally, we observed that larger directory sizes generally do not improve performance</a:t>
            </a:r>
          </a:p>
          <a:p>
            <a:pPr marL="171450" indent="-171450">
              <a:buFontTx/>
              <a:buChar char="-"/>
            </a:pPr>
            <a:r>
              <a:rPr lang="en-CA" smtClean="0">
                <a:latin typeface="Arial" pitchFamily="-84" charset="0"/>
                <a:ea typeface="ＭＳ Ｐゴシック" pitchFamily="-84" charset="-128"/>
                <a:cs typeface="ＭＳ Ｐゴシック" pitchFamily="-84" charset="-128"/>
              </a:rPr>
              <a:t>Directory miss latency hurts on a CPU but GPUs are latency tolerant</a:t>
            </a:r>
            <a:endParaRPr lang="en-CA">
              <a:latin typeface="Arial" pitchFamily="-84" charset="0"/>
              <a:ea typeface="ＭＳ Ｐゴシック" pitchFamily="-84" charset="-128"/>
              <a:cs typeface="ＭＳ Ｐゴシック" pitchFamily="-84" charset="-128"/>
            </a:endParaRPr>
          </a:p>
        </p:txBody>
      </p:sp>
      <p:sp>
        <p:nvSpPr>
          <p:cNvPr id="187396" name="Footer Placeholder 3"/>
          <p:cNvSpPr>
            <a:spLocks noGrp="1"/>
          </p:cNvSpPr>
          <p:nvPr>
            <p:ph type="ftr" sz="quarter" idx="4"/>
          </p:nvPr>
        </p:nvSpPr>
        <p:spPr>
          <a:noFill/>
        </p:spPr>
        <p:txBody>
          <a:bodyPr/>
          <a:lstStyle/>
          <a:p>
            <a:r>
              <a:rPr lang="en-US" smtClean="0">
                <a:latin typeface="Arial" pitchFamily="-84" charset="0"/>
                <a:ea typeface="ＭＳ Ｐゴシック" pitchFamily="-84" charset="-128"/>
                <a:cs typeface="ＭＳ Ｐゴシック" pitchFamily="-84" charset="-128"/>
              </a:rPr>
              <a:t>Tim Rogers Cache-Conscious Wavefront Scheduling</a:t>
            </a:r>
          </a:p>
        </p:txBody>
      </p:sp>
      <p:sp>
        <p:nvSpPr>
          <p:cNvPr id="187397" name="Slide Number Placeholder 4"/>
          <p:cNvSpPr>
            <a:spLocks noGrp="1"/>
          </p:cNvSpPr>
          <p:nvPr>
            <p:ph type="sldNum" sz="quarter" idx="5"/>
          </p:nvPr>
        </p:nvSpPr>
        <p:spPr>
          <a:noFill/>
        </p:spPr>
        <p:txBody>
          <a:bodyPr/>
          <a:lstStyle/>
          <a:p>
            <a:fld id="{BA77C12C-AC7C-0346-8935-2197EACF2534}" type="slidenum">
              <a:rPr lang="en-US" smtClean="0">
                <a:latin typeface="Arial" pitchFamily="-84" charset="0"/>
                <a:ea typeface="ＭＳ Ｐゴシック" pitchFamily="-84" charset="-128"/>
                <a:cs typeface="ＭＳ Ｐゴシック" pitchFamily="-84" charset="-128"/>
              </a:rPr>
              <a:pPr/>
              <a:t>153</a:t>
            </a:fld>
            <a:endParaRPr lang="en-US"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multitasking </a:t>
            </a:r>
            <a:r>
              <a:rPr lang="en-US" dirty="0" err="1" smtClean="0"/>
              <a:t>uniprocessor</a:t>
            </a:r>
            <a:endParaRPr lang="en-US" dirty="0"/>
          </a:p>
        </p:txBody>
      </p:sp>
      <p:sp>
        <p:nvSpPr>
          <p:cNvPr id="4" name="Slide Number Placeholder 3"/>
          <p:cNvSpPr>
            <a:spLocks noGrp="1"/>
          </p:cNvSpPr>
          <p:nvPr>
            <p:ph type="sldNum" sz="quarter" idx="10"/>
          </p:nvPr>
        </p:nvSpPr>
        <p:spPr/>
        <p:txBody>
          <a:bodyPr/>
          <a:lstStyle/>
          <a:p>
            <a:pPr>
              <a:defRPr/>
            </a:pPr>
            <a:fld id="{922668AF-2FD3-410A-B9E8-8197221D8F65}" type="slidenum">
              <a:rPr lang="en-US" smtClean="0"/>
              <a:pPr>
                <a:defRPr/>
              </a:pPr>
              <a:t>156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a:lnSpc>
                <a:spcPct val="90000"/>
              </a:lnSpc>
              <a:buFontTx/>
              <a:buChar char="•"/>
            </a:pPr>
            <a:r>
              <a:rPr lang="en-US">
                <a:latin typeface="Arial" pitchFamily="-65" charset="0"/>
                <a:ea typeface="ＭＳ Ｐゴシック" pitchFamily="-65" charset="-128"/>
                <a:cs typeface="ＭＳ Ｐゴシック" pitchFamily="-65" charset="-128"/>
              </a:rPr>
              <a:t>Usually, developers can get the application running on GPU after a little bit of initial effort, and spend the rest of their time tuning the application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For application that require (or benefit from) fine-grained data synchronization, the developer may spend significant effort just to get the code working. As in the usual case, the first working code performs poorly, so effort to tune the application is still required. If the developers spend the effort to tune the code, the reward can be great. For example, O(nLogn) implementation of N-Body is orders of magnitude faster than the naïve implementation, but it is harder to get right because of locks. </a:t>
            </a:r>
          </a:p>
          <a:p>
            <a:pPr>
              <a:lnSpc>
                <a:spcPct val="90000"/>
              </a:lnSpc>
              <a:buFontTx/>
              <a:buChar char="•"/>
            </a:pPr>
            <a:r>
              <a:rPr lang="en-US">
                <a:latin typeface="Arial" pitchFamily="-65" charset="0"/>
                <a:ea typeface="ＭＳ Ｐゴシック" pitchFamily="-65" charset="-128"/>
                <a:cs typeface="ＭＳ Ｐゴシック" pitchFamily="-65" charset="-128"/>
              </a:rPr>
              <a:t>Hypothesis 1: For applications that require fine-grained communication between tasks, developers will give up long before the code is working on a GPU, and even if they manage to get the application to run correctly, the performance will initially be bad and they may then decide they have wasted too much time for too little progress. </a:t>
            </a:r>
          </a:p>
          <a:p>
            <a:pPr>
              <a:lnSpc>
                <a:spcPct val="90000"/>
              </a:lnSpc>
              <a:buFontTx/>
              <a:buChar char="•"/>
            </a:pPr>
            <a:r>
              <a:rPr lang="en-US">
                <a:latin typeface="Arial" pitchFamily="-65" charset="0"/>
                <a:ea typeface="ＭＳ Ｐゴシック" pitchFamily="-65" charset="-128"/>
                <a:cs typeface="ＭＳ Ｐゴシック" pitchFamily="-65" charset="-128"/>
              </a:rPr>
              <a:t>Hypothesis 2: With TM, the developer will get working code sooner, leaving time to tune the code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Even if there is a performance overhead for using TM it is a gain for the developer (better performing code with same effort).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78641A51-62FC-9D45-BE69-436DA718B649}" type="slidenum">
              <a:rPr lang="en-US">
                <a:latin typeface="Arial" pitchFamily="-65" charset="0"/>
                <a:ea typeface="ＭＳ Ｐゴシック" pitchFamily="-65" charset="-128"/>
                <a:cs typeface="ＭＳ Ｐゴシック" pitchFamily="-65" charset="-128"/>
              </a:rPr>
              <a:pPr/>
              <a:t>166</a:t>
            </a:fld>
            <a:endParaRPr lang="en-US">
              <a:latin typeface="Arial" pitchFamily="-65" charset="0"/>
              <a:ea typeface="ＭＳ Ｐゴシック" pitchFamily="-65" charset="-128"/>
              <a:cs typeface="ＭＳ Ｐゴシック" pitchFamily="-6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In the programmers’ view, transactions are executed atomically in some order. </a:t>
            </a:r>
          </a:p>
          <a:p>
            <a:pPr eaLnBrk="1" hangingPunct="1"/>
            <a:r>
              <a:rPr lang="en-US">
                <a:latin typeface="Arial" pitchFamily="-65" charset="0"/>
                <a:ea typeface="ＭＳ Ｐゴシック" pitchFamily="-65" charset="-128"/>
                <a:cs typeface="ＭＳ Ｐゴシック" pitchFamily="-65" charset="-128"/>
              </a:rPr>
              <a:t>The underlying runtime system can optimistically run non-conflicting transactions in parallel.</a:t>
            </a:r>
          </a:p>
          <a:p>
            <a:pPr eaLnBrk="1" hangingPunct="1"/>
            <a:r>
              <a:rPr lang="en-US">
                <a:latin typeface="Arial" pitchFamily="-65" charset="0"/>
                <a:ea typeface="ＭＳ Ｐゴシック" pitchFamily="-65" charset="-128"/>
                <a:cs typeface="ＭＳ Ｐゴシック" pitchFamily="-65" charset="-128"/>
              </a:rPr>
              <a:t>Conflicting transactions may be resolved by aborting one of the transaction and restarting it later.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a:latin typeface="Arial" pitchFamily="-65" charset="0"/>
                <a:ea typeface="ＭＳ Ｐゴシック" pitchFamily="-65" charset="-128"/>
                <a:cs typeface="ＭＳ Ｐゴシック" pitchFamily="-65" charset="-128"/>
              </a:rPr>
              <a:t>For those who know something about both TM and GPU, the two may seem to be incompatible concepts. </a:t>
            </a:r>
          </a:p>
          <a:p>
            <a:r>
              <a:rPr lang="en-US">
                <a:latin typeface="Arial" pitchFamily="-65" charset="0"/>
                <a:ea typeface="ＭＳ Ｐゴシック" pitchFamily="-65" charset="-128"/>
                <a:cs typeface="ＭＳ Ｐゴシック" pitchFamily="-65" charset="-128"/>
              </a:rPr>
              <a:t>Yes, GPUs are different from multi core CPUs. </a:t>
            </a:r>
          </a:p>
          <a:p>
            <a:r>
              <a:rPr lang="en-US">
                <a:latin typeface="Arial" pitchFamily="-65" charset="0"/>
                <a:ea typeface="ＭＳ Ｐゴシック" pitchFamily="-65" charset="-128"/>
                <a:cs typeface="ＭＳ Ｐゴシック" pitchFamily="-65" charset="-128"/>
              </a:rPr>
              <a:t>These differences lead to a set of challenges for supporting TM on GPU. </a:t>
            </a:r>
          </a:p>
          <a:p>
            <a:r>
              <a:rPr lang="en-US">
                <a:latin typeface="Arial" pitchFamily="-65" charset="0"/>
                <a:ea typeface="ＭＳ Ｐゴシック" pitchFamily="-65" charset="-128"/>
                <a:cs typeface="ＭＳ Ｐゴシック" pitchFamily="-65" charset="-128"/>
              </a:rPr>
              <a:t>For each of these challenges, I will show you how KILO TM, our hardware TM for GPUs, addresses the challenge.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r>
              <a:rPr lang="en-US" smtClean="0">
                <a:latin typeface="Arial" pitchFamily="-65" charset="0"/>
                <a:ea typeface="ＭＳ Ｐゴシック" pitchFamily="-65" charset="-128"/>
                <a:cs typeface="ＭＳ Ｐゴシック" pitchFamily="-65" charset="-128"/>
              </a:rPr>
              <a:t>GPU use SIMD hardware. Programmer writes code assuming scalar threads. This leads to single instruction, multiple thread (SIMT) programming model. SIMT = MIMD programming model on SIMD hardware.</a:t>
            </a:r>
          </a:p>
          <a:p>
            <a:r>
              <a:rPr lang="en-US" smtClean="0">
                <a:latin typeface="Arial" pitchFamily="-65" charset="0"/>
                <a:ea typeface="ＭＳ Ｐゴシック" pitchFamily="-65" charset="-128"/>
                <a:cs typeface="ＭＳ Ｐゴシック" pitchFamily="-65" charset="-128"/>
              </a:rPr>
              <a:t>Threads are executed in lockstep on SIMD hardware as warps. </a:t>
            </a:r>
          </a:p>
          <a:p>
            <a:r>
              <a:rPr lang="en-US" smtClean="0">
                <a:latin typeface="Arial" pitchFamily="-65" charset="0"/>
                <a:ea typeface="ＭＳ Ｐゴシック" pitchFamily="-65" charset="-128"/>
                <a:cs typeface="ＭＳ Ｐゴシック" pitchFamily="-65" charset="-128"/>
              </a:rPr>
              <a:t>Since data access pattern of each thread can be different, individual threads may commit or abort at TxCommit. </a:t>
            </a:r>
          </a:p>
          <a:p>
            <a:r>
              <a:rPr lang="en-US" smtClean="0">
                <a:latin typeface="Arial" pitchFamily="-65" charset="0"/>
                <a:ea typeface="ＭＳ Ｐゴシック" pitchFamily="-65" charset="-128"/>
                <a:cs typeface="ＭＳ Ｐゴシック" pitchFamily="-65" charset="-128"/>
              </a:rPr>
              <a:t>The threads that managed to commit will want to move on, whereas the threads that were aborted need to restart the transaction. </a:t>
            </a:r>
          </a:p>
          <a:p>
            <a:r>
              <a:rPr lang="en-US" smtClean="0">
                <a:latin typeface="Arial" pitchFamily="-65" charset="0"/>
                <a:ea typeface="ＭＳ Ｐゴシック" pitchFamily="-65" charset="-128"/>
                <a:cs typeface="ＭＳ Ｐゴシック" pitchFamily="-65" charset="-128"/>
              </a:rPr>
              <a:t>This is essentially a branch divergence.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2E44AE6-AECC-CF43-AF25-258FE1691362}" type="slidenum">
              <a:rPr lang="en-US" sz="1200"/>
              <a:pPr algn="r"/>
              <a:t>169</a:t>
            </a:fld>
            <a:endParaRPr lang="en-US"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marL="228600" indent="-228600" eaLnBrk="1" hangingPunct="1"/>
            <a:r>
              <a:rPr lang="en-US">
                <a:latin typeface="Arial" pitchFamily="-65" charset="0"/>
                <a:ea typeface="ＭＳ Ｐゴシック" pitchFamily="-65" charset="-128"/>
                <a:cs typeface="ＭＳ Ｐゴシック" pitchFamily="-65" charset="-128"/>
              </a:rPr>
              <a:t>In KILO TM, we observed that transactions normally aborts at the end of the transaction, so an abort would act like a loop.</a:t>
            </a:r>
          </a:p>
          <a:p>
            <a:pPr marL="685800" lvl="1" indent="-228600" eaLnBrk="1" hangingPunct="1">
              <a:buFontTx/>
              <a:buChar char="•"/>
            </a:pPr>
            <a:r>
              <a:rPr lang="en-US">
                <a:latin typeface="Arial" pitchFamily="-65" charset="0"/>
              </a:rPr>
              <a:t>This is similar branch divergence with loops. </a:t>
            </a:r>
          </a:p>
          <a:p>
            <a:pPr marL="685800" lvl="1" indent="-228600" eaLnBrk="1" hangingPunct="1">
              <a:buFontTx/>
              <a:buChar char="•"/>
            </a:pPr>
            <a:r>
              <a:rPr lang="en-US">
                <a:latin typeface="Arial" pitchFamily="-65" charset="0"/>
              </a:rPr>
              <a:t>We have extended the SIMT Stack, a hardware structure to handle branch divergence, to treat transactions like a loop.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r>
              <a:rPr lang="en-US">
                <a:latin typeface="Arial" pitchFamily="-65" charset="0"/>
                <a:ea typeface="ＭＳ Ｐゴシック" pitchFamily="-65" charset="-128"/>
                <a:cs typeface="ＭＳ Ｐゴシック" pitchFamily="-65" charset="-128"/>
              </a:rPr>
              <a:t>It is cheap to take a register checkpoint on a CPU core with 10s of register.</a:t>
            </a:r>
          </a:p>
          <a:p>
            <a:r>
              <a:rPr lang="en-US">
                <a:latin typeface="Arial" pitchFamily="-65" charset="0"/>
                <a:ea typeface="ＭＳ Ｐゴシック" pitchFamily="-65" charset="-128"/>
                <a:cs typeface="ＭＳ Ｐゴシック" pitchFamily="-65" charset="-128"/>
              </a:rPr>
              <a:t>On a GPU there are 1000s of registers per core, across the chip this amounts to 2MB. Checkpointing this is not trivial, if not impossible.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charset="0"/>
                <a:ea typeface="ＭＳ Ｐゴシック" charset="0"/>
                <a:cs typeface="ＭＳ Ｐゴシック" charset="0"/>
              </a:defRPr>
            </a:lvl1pPr>
            <a:lvl2pPr marL="742950" indent="-285750" defTabSz="930275">
              <a:defRPr sz="2400">
                <a:solidFill>
                  <a:schemeClr val="tx1"/>
                </a:solidFill>
                <a:latin typeface="Times" charset="0"/>
                <a:ea typeface="ＭＳ Ｐゴシック" charset="0"/>
              </a:defRPr>
            </a:lvl2pPr>
            <a:lvl3pPr marL="1143000" indent="-228600" defTabSz="930275">
              <a:defRPr sz="2400">
                <a:solidFill>
                  <a:schemeClr val="tx1"/>
                </a:solidFill>
                <a:latin typeface="Times" charset="0"/>
                <a:ea typeface="ＭＳ Ｐゴシック" charset="0"/>
              </a:defRPr>
            </a:lvl3pPr>
            <a:lvl4pPr marL="1600200" indent="-228600" defTabSz="930275">
              <a:defRPr sz="2400">
                <a:solidFill>
                  <a:schemeClr val="tx1"/>
                </a:solidFill>
                <a:latin typeface="Times" charset="0"/>
                <a:ea typeface="ＭＳ Ｐゴシック" charset="0"/>
              </a:defRPr>
            </a:lvl4pPr>
            <a:lvl5pPr marL="2057400" indent="-228600" defTabSz="930275">
              <a:defRPr sz="2400">
                <a:solidFill>
                  <a:schemeClr val="tx1"/>
                </a:solidFill>
                <a:latin typeface="Times"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Times" charset="0"/>
                <a:ea typeface="ＭＳ Ｐゴシック" charset="0"/>
              </a:defRPr>
            </a:lvl9pPr>
          </a:lstStyle>
          <a:p>
            <a:fld id="{02C6C9C9-B34E-0F4D-BFBF-8F8CF03ABD39}" type="slidenum">
              <a:rPr lang="en-US" sz="1200"/>
              <a:pPr/>
              <a:t>6</a:t>
            </a:fld>
            <a:endParaRPr lang="en-US" sz="1200"/>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xfrm>
            <a:off x="685800" y="4344025"/>
            <a:ext cx="5486400" cy="4114488"/>
          </a:xfrm>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Each pixel the result of a single thread run on the GPU</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6DA63C30-8100-A34E-911E-6D40957957D4}" type="slidenum">
              <a:rPr lang="en-US">
                <a:latin typeface="Arial" pitchFamily="-65" charset="0"/>
                <a:ea typeface="ＭＳ Ｐゴシック" pitchFamily="-65" charset="-128"/>
                <a:cs typeface="ＭＳ Ｐゴシック" pitchFamily="-65" charset="-128"/>
              </a:rPr>
              <a:pPr/>
              <a:t>171</a:t>
            </a:fld>
            <a:endParaRPr lang="en-US">
              <a:latin typeface="Arial" pitchFamily="-65" charset="0"/>
              <a:ea typeface="ＭＳ Ｐゴシック" pitchFamily="-65" charset="-128"/>
              <a:cs typeface="ＭＳ Ｐゴシック" pitchFamily="-65" charset="-128"/>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marL="228600" indent="-228600" eaLnBrk="1" hangingPunct="1"/>
            <a:r>
              <a:rPr lang="en-US">
                <a:latin typeface="Arial" pitchFamily="-65" charset="0"/>
                <a:ea typeface="ＭＳ Ｐゴシック" pitchFamily="-65" charset="-128"/>
                <a:cs typeface="ＭＳ Ｐゴシック" pitchFamily="-65" charset="-128"/>
              </a:rPr>
              <a:t>We have made observations similar to folks who worked on the idempotent points (work published at MICRO-44 concurrently with our paper).</a:t>
            </a:r>
          </a:p>
          <a:p>
            <a:pPr marL="228600" indent="-228600" eaLnBrk="1" hangingPunct="1"/>
            <a:r>
              <a:rPr lang="en-US">
                <a:latin typeface="Arial" pitchFamily="-65" charset="0"/>
                <a:ea typeface="ＭＳ Ｐゴシック" pitchFamily="-65" charset="-128"/>
                <a:cs typeface="ＭＳ Ｐゴシック" pitchFamily="-65" charset="-128"/>
              </a:rPr>
              <a:t>The example transaction shows: </a:t>
            </a:r>
          </a:p>
          <a:p>
            <a:pPr marL="228600" indent="-228600" eaLnBrk="1" hangingPunct="1">
              <a:buFontTx/>
              <a:buChar char="•"/>
            </a:pPr>
            <a:r>
              <a:rPr lang="en-US">
                <a:latin typeface="Arial" pitchFamily="-65" charset="0"/>
                <a:ea typeface="ＭＳ Ｐゴシック" pitchFamily="-65" charset="-128"/>
                <a:cs typeface="ＭＳ Ｐゴシック" pitchFamily="-65" charset="-128"/>
              </a:rPr>
              <a:t>The register R2 is overwritten right away, so there is no point in restoring its original value. </a:t>
            </a:r>
          </a:p>
          <a:p>
            <a:pPr marL="228600" indent="-228600" eaLnBrk="1" hangingPunct="1"/>
            <a:r>
              <a:rPr lang="en-US">
                <a:latin typeface="Arial" pitchFamily="-65" charset="0"/>
                <a:ea typeface="ＭＳ Ｐゴシック" pitchFamily="-65" charset="-128"/>
                <a:cs typeface="ＭＳ Ｐゴシック" pitchFamily="-65" charset="-128"/>
              </a:rPr>
              <a:t>We do observe that one of the more complex transactions in Barnes Hut needs to checkpoint 2 registers. </a:t>
            </a:r>
          </a:p>
          <a:p>
            <a:pPr marL="228600" indent="-228600" eaLnBrk="1" hangingPunct="1"/>
            <a:r>
              <a:rPr lang="en-US">
                <a:latin typeface="Arial" pitchFamily="-65" charset="0"/>
                <a:ea typeface="ＭＳ Ｐゴシック" pitchFamily="-65" charset="-128"/>
                <a:cs typeface="ＭＳ Ｐゴシック" pitchFamily="-65" charset="-128"/>
              </a:rPr>
              <a:t>Using software to checkpoint these few registers in this uncommon case should not incur much overhead.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AEEC0053-D700-8342-BD89-F1A4B0DB8CA7}" type="slidenum">
              <a:rPr lang="en-US">
                <a:latin typeface="Arial" pitchFamily="-65" charset="0"/>
                <a:ea typeface="ＭＳ Ｐゴシック" pitchFamily="-65" charset="-128"/>
                <a:cs typeface="ＭＳ Ｐゴシック" pitchFamily="-65" charset="-128"/>
              </a:rPr>
              <a:pPr/>
              <a:t>172</a:t>
            </a:fld>
            <a:endParaRPr lang="en-US">
              <a:latin typeface="Arial" pitchFamily="-65" charset="0"/>
              <a:ea typeface="ＭＳ Ｐゴシック" pitchFamily="-65" charset="-128"/>
              <a:cs typeface="ＭＳ Ｐゴシック" pitchFamily="-65" charset="-128"/>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Next 2 challenges are presented in a row. They are solved with a common solution. </a:t>
            </a:r>
          </a:p>
          <a:p>
            <a:pPr eaLnBrk="1" hangingPunct="1"/>
            <a:r>
              <a:rPr lang="en-US">
                <a:latin typeface="Arial" pitchFamily="-65" charset="0"/>
                <a:ea typeface="ＭＳ Ｐゴシック" pitchFamily="-65" charset="-128"/>
                <a:cs typeface="ＭＳ Ｐゴシック" pitchFamily="-65" charset="-128"/>
              </a:rPr>
              <a:t>A key challenge to support hardware TM for GPUs: Identifying conflicts among 30k concurrent threads. </a:t>
            </a:r>
          </a:p>
          <a:p>
            <a:pPr eaLnBrk="1" hangingPunct="1">
              <a:buFontTx/>
              <a:buChar char="-"/>
            </a:pPr>
            <a:r>
              <a:rPr lang="en-US">
                <a:latin typeface="Arial" pitchFamily="-65" charset="0"/>
                <a:ea typeface="ＭＳ Ｐゴシック" pitchFamily="-65" charset="-128"/>
                <a:cs typeface="ＭＳ Ｐゴシック" pitchFamily="-65" charset="-128"/>
              </a:rPr>
              <a:t>How do we detect read-write conflict? </a:t>
            </a:r>
          </a:p>
          <a:p>
            <a:pPr marL="37931725" lvl="1" indent="-37474525" eaLnBrk="1" hangingPunct="1">
              <a:buFontTx/>
              <a:buChar char="-"/>
            </a:pPr>
            <a:r>
              <a:rPr lang="en-US">
                <a:latin typeface="Arial" pitchFamily="-65" charset="0"/>
              </a:rPr>
              <a:t>Cache coherence? </a:t>
            </a:r>
          </a:p>
          <a:p>
            <a:pPr marL="37931725" lvl="1" indent="-37474525" eaLnBrk="1" hangingPunct="1">
              <a:buFontTx/>
              <a:buChar char="-"/>
            </a:pPr>
            <a:r>
              <a:rPr lang="en-US">
                <a:latin typeface="Arial" pitchFamily="-65" charset="0"/>
              </a:rPr>
              <a:t>But, GPU does not have coherence, nor it has private data cache for each thread!</a:t>
            </a:r>
          </a:p>
          <a:p>
            <a:pPr eaLnBrk="1" hangingPunct="1">
              <a:buFontTx/>
              <a:buChar char="-"/>
            </a:pPr>
            <a:r>
              <a:rPr lang="en-US">
                <a:latin typeface="Arial" pitchFamily="-65" charset="0"/>
                <a:ea typeface="ＭＳ Ｐゴシック" pitchFamily="-65" charset="-128"/>
                <a:cs typeface="ＭＳ Ｐゴシック" pitchFamily="-65" charset="-128"/>
              </a:rPr>
              <a:t>Transactions can use signatures to record the read-set and write-set instead.  </a:t>
            </a:r>
          </a:p>
          <a:p>
            <a:pPr marL="37931725" lvl="1" indent="-37474525" eaLnBrk="1" hangingPunct="1">
              <a:buFontTx/>
              <a:buChar char="-"/>
            </a:pPr>
            <a:r>
              <a:rPr lang="en-US">
                <a:latin typeface="Arial" pitchFamily="-65" charset="0"/>
              </a:rPr>
              <a:t>We had to use 1024-bit signature per thread to encode the read-set and write-set with reasonable accuracy. </a:t>
            </a:r>
          </a:p>
          <a:p>
            <a:pPr marL="37931725" lvl="1" indent="-37474525" eaLnBrk="1" hangingPunct="1">
              <a:buFontTx/>
              <a:buChar char="-"/>
            </a:pPr>
            <a:r>
              <a:rPr lang="en-US">
                <a:latin typeface="Arial" pitchFamily="-65" charset="0"/>
              </a:rPr>
              <a:t>The signature storage is so large that we give up on the idea.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p:spPr>
        <p:txBody>
          <a:bodyPr/>
          <a:lstStyle/>
          <a:p>
            <a:endParaRPr lang="en-CA">
              <a:latin typeface="Arial" pitchFamily="-65" charset="0"/>
              <a:ea typeface="ＭＳ Ｐゴシック" pitchFamily="-65" charset="-128"/>
              <a:cs typeface="ＭＳ Ｐゴシック" pitchFamily="-65" charset="-128"/>
            </a:endParaRPr>
          </a:p>
        </p:txBody>
      </p:sp>
      <p:sp>
        <p:nvSpPr>
          <p:cNvPr id="198660" name="Slide Number Placeholder 3"/>
          <p:cNvSpPr>
            <a:spLocks noGrp="1"/>
          </p:cNvSpPr>
          <p:nvPr>
            <p:ph type="sldNum" sz="quarter" idx="5"/>
          </p:nvPr>
        </p:nvSpPr>
        <p:spPr>
          <a:noFill/>
        </p:spPr>
        <p:txBody>
          <a:bodyPr/>
          <a:lstStyle/>
          <a:p>
            <a:fld id="{F1BEDD2D-9858-FE45-B33F-32E31253F450}" type="slidenum">
              <a:rPr lang="en-US">
                <a:latin typeface="Arial" pitchFamily="-65" charset="0"/>
                <a:ea typeface="ＭＳ Ｐゴシック" pitchFamily="-65" charset="-128"/>
                <a:cs typeface="ＭＳ Ｐゴシック" pitchFamily="-65" charset="-128"/>
              </a:rPr>
              <a:pPr/>
              <a:t>173</a:t>
            </a:fld>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46D64C50-D011-8545-94A3-31C22C962C8E}" type="slidenum">
              <a:rPr lang="en-US">
                <a:latin typeface="Arial" pitchFamily="-65" charset="0"/>
                <a:ea typeface="ＭＳ Ｐゴシック" pitchFamily="-65" charset="-128"/>
                <a:cs typeface="ＭＳ Ｐゴシック" pitchFamily="-65" charset="-128"/>
              </a:rPr>
              <a:pPr/>
              <a:t>174</a:t>
            </a:fld>
            <a:endParaRPr lang="en-US">
              <a:latin typeface="Arial" pitchFamily="-65" charset="0"/>
              <a:ea typeface="ＭＳ Ｐゴシック" pitchFamily="-65" charset="-128"/>
              <a:cs typeface="ＭＳ Ｐゴシック" pitchFamily="-65" charset="-128"/>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marL="228600" indent="-228600" eaLnBrk="1" hangingPunct="1"/>
            <a:r>
              <a:rPr lang="en-US">
                <a:latin typeface="Arial" pitchFamily="-65" charset="0"/>
                <a:ea typeface="ＭＳ Ｐゴシック" pitchFamily="-65" charset="-128"/>
                <a:cs typeface="ＭＳ Ｐゴシック" pitchFamily="-65" charset="-128"/>
              </a:rPr>
              <a:t>This transaction (TX1) does B=A+1.  As the transaction executes, it populates the read-log with both address and value of each load, and similarly for each store. </a:t>
            </a:r>
          </a:p>
          <a:p>
            <a:pPr marL="228600" indent="-228600" eaLnBrk="1" hangingPunct="1"/>
            <a:r>
              <a:rPr lang="en-US">
                <a:latin typeface="Arial" pitchFamily="-65" charset="0"/>
                <a:ea typeface="ＭＳ Ｐゴシック" pitchFamily="-65" charset="-128"/>
                <a:cs typeface="ＭＳ Ｐゴシック" pitchFamily="-65" charset="-128"/>
              </a:rPr>
              <a:t>The conflict detection is done by reading from global memory. </a:t>
            </a:r>
          </a:p>
          <a:p>
            <a:pPr marL="228600" indent="-228600" eaLnBrk="1" hangingPunct="1"/>
            <a:endParaRPr lang="en-US">
              <a:latin typeface="Arial" pitchFamily="-65" charset="0"/>
              <a:ea typeface="ＭＳ Ｐゴシック" pitchFamily="-65" charset="-128"/>
              <a:cs typeface="ＭＳ Ｐゴシック" pitchFamily="-65" charset="-128"/>
            </a:endParaRPr>
          </a:p>
          <a:p>
            <a:pPr marL="228600" indent="-228600" eaLnBrk="1" hangingPunct="1"/>
            <a:r>
              <a:rPr lang="en-US">
                <a:latin typeface="Arial" pitchFamily="-65" charset="0"/>
                <a:ea typeface="ＭＳ Ｐゴシック" pitchFamily="-65" charset="-128"/>
                <a:cs typeface="ＭＳ Ｐゴシック" pitchFamily="-65" charset="-128"/>
              </a:rPr>
              <a:t>What I didn’t show you is that there is another transaction Tx 2 running in parallel. reading B, writes to A. </a:t>
            </a:r>
          </a:p>
          <a:p>
            <a:pPr marL="228600" indent="-228600" eaLnBrk="1" hangingPunct="1"/>
            <a:r>
              <a:rPr lang="en-US">
                <a:latin typeface="Arial" pitchFamily="-65" charset="0"/>
                <a:ea typeface="ＭＳ Ｐゴシック" pitchFamily="-65" charset="-128"/>
                <a:cs typeface="ＭＳ Ｐゴシック" pitchFamily="-65" charset="-128"/>
              </a:rPr>
              <a:t>There is a race condition because Tx1 had updated B. Here is how do we detect this race condition. </a:t>
            </a:r>
          </a:p>
          <a:p>
            <a:pPr marL="228600" indent="-228600" eaLnBrk="1" hangingPunct="1"/>
            <a:r>
              <a:rPr lang="en-US">
                <a:latin typeface="Arial" pitchFamily="-65" charset="0"/>
                <a:ea typeface="ＭＳ Ｐゴシック" pitchFamily="-65" charset="-128"/>
                <a:cs typeface="ＭＳ Ｐゴシック" pitchFamily="-65" charset="-128"/>
              </a:rPr>
              <a:t>The beauty of this mechanism is that each transaction only detects the existance of conflict, and not the identity of each conflicting transaction. </a:t>
            </a:r>
          </a:p>
          <a:p>
            <a:pPr marL="228600" indent="-228600" eaLnBrk="1" hangingPunct="1">
              <a:buFontTx/>
              <a:buChar char="-"/>
            </a:pPr>
            <a:r>
              <a:rPr lang="en-US">
                <a:latin typeface="Arial" pitchFamily="-65" charset="0"/>
                <a:ea typeface="ＭＳ Ｐゴシック" pitchFamily="-65" charset="-128"/>
                <a:cs typeface="ＭＳ Ｐゴシック" pitchFamily="-65" charset="-128"/>
              </a:rPr>
              <a:t>No Tx to Tx Msg – </a:t>
            </a:r>
            <a:r>
              <a:rPr lang="en-US" b="1" u="sng">
                <a:solidFill>
                  <a:srgbClr val="0000FF"/>
                </a:solidFill>
                <a:latin typeface="Arial" pitchFamily="-65" charset="0"/>
                <a:ea typeface="ＭＳ Ｐゴシック" pitchFamily="-65" charset="-128"/>
                <a:cs typeface="ＭＳ Ｐゴシック" pitchFamily="-65" charset="-128"/>
              </a:rPr>
              <a:t>Simple Communication</a:t>
            </a:r>
          </a:p>
          <a:p>
            <a:pPr marL="228600" indent="-228600" eaLnBrk="1" hangingPunct="1"/>
            <a:endParaRPr lang="en-US">
              <a:latin typeface="Arial" pitchFamily="-65" charset="0"/>
              <a:ea typeface="ＭＳ Ｐゴシック" pitchFamily="-65" charset="-128"/>
              <a:cs typeface="ＭＳ Ｐゴシック" pitchFamily="-65" charset="-128"/>
            </a:endParaRPr>
          </a:p>
          <a:p>
            <a:pPr marL="228600" indent="-228600" eaLnBrk="1" hangingPunct="1"/>
            <a:r>
              <a:rPr lang="en-US">
                <a:latin typeface="Arial" pitchFamily="-65" charset="0"/>
                <a:ea typeface="ＭＳ Ｐゴシック" pitchFamily="-65" charset="-128"/>
                <a:cs typeface="ＭＳ Ｐゴシック" pitchFamily="-65" charset="-128"/>
              </a:rPr>
              <a:t>Extra details:</a:t>
            </a:r>
          </a:p>
          <a:p>
            <a:pPr marL="228600" indent="-228600" eaLnBrk="1" hangingPunct="1">
              <a:buFontTx/>
              <a:buChar char="-"/>
            </a:pPr>
            <a:r>
              <a:rPr lang="en-US">
                <a:latin typeface="Arial" pitchFamily="-65" charset="0"/>
                <a:ea typeface="ＭＳ Ｐゴシック" pitchFamily="-65" charset="-128"/>
                <a:cs typeface="ＭＳ Ｐゴシック" pitchFamily="-65" charset="-128"/>
              </a:rPr>
              <a:t>With value-based conflict detection, there is no broadcast traffic. </a:t>
            </a:r>
          </a:p>
          <a:p>
            <a:pPr marL="228600" indent="-228600" eaLnBrk="1" hangingPunct="1">
              <a:buFontTx/>
              <a:buChar char="-"/>
            </a:pPr>
            <a:r>
              <a:rPr lang="en-US">
                <a:latin typeface="Arial" pitchFamily="-65" charset="0"/>
                <a:ea typeface="ＭＳ Ｐゴシック" pitchFamily="-65" charset="-128"/>
                <a:cs typeface="ＭＳ Ｐゴシック" pitchFamily="-65" charset="-128"/>
              </a:rPr>
              <a:t>Read-log and write-log of each transaction are linear buffers stored in the private memory of the thread. </a:t>
            </a:r>
          </a:p>
          <a:p>
            <a:pPr marL="37931725" lvl="1" indent="-37474525" eaLnBrk="1" hangingPunct="1">
              <a:buFontTx/>
              <a:buChar char="-"/>
            </a:pPr>
            <a:r>
              <a:rPr lang="en-US">
                <a:latin typeface="Arial" pitchFamily="-65" charset="0"/>
              </a:rPr>
              <a:t>We assume that the non-coherence L1 data cache can cache these logs.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04AAE460-DEFA-2A4F-A3A5-58924DFDCC18}" type="slidenum">
              <a:rPr lang="en-US"/>
              <a:pPr/>
              <a:t>175</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With these two transactions and this initial global memory, </a:t>
            </a:r>
          </a:p>
          <a:p>
            <a:pPr eaLnBrk="1" hangingPunct="1"/>
            <a:r>
              <a:rPr lang="en-US">
                <a:latin typeface="Arial" pitchFamily="-65" charset="0"/>
                <a:ea typeface="ＭＳ Ｐゴシック" pitchFamily="-65" charset="-128"/>
                <a:cs typeface="ＭＳ Ｐゴシック" pitchFamily="-65" charset="-128"/>
              </a:rPr>
              <a:t>the programmer expects either answers, depending on the order of transaction commits. </a:t>
            </a:r>
          </a:p>
          <a:p>
            <a:pPr eaLnBrk="1" hangingPunct="1"/>
            <a:endParaRPr lang="en-US">
              <a:latin typeface="Arial" pitchFamily="-65" charset="0"/>
              <a:ea typeface="ＭＳ Ｐゴシック" pitchFamily="-65" charset="-128"/>
              <a:cs typeface="ＭＳ Ｐゴシック" pitchFamily="-65" charset="-128"/>
            </a:endParaRPr>
          </a:p>
          <a:p>
            <a:pPr eaLnBrk="1" hangingPunct="1"/>
            <a:r>
              <a:rPr lang="en-US">
                <a:latin typeface="Arial" pitchFamily="-65" charset="0"/>
                <a:ea typeface="ＭＳ Ｐゴシック" pitchFamily="-65" charset="-128"/>
                <a:cs typeface="ＭＳ Ｐゴシック" pitchFamily="-65" charset="-128"/>
              </a:rPr>
              <a:t>What happens if both transactions want to commit in parallel? </a:t>
            </a:r>
          </a:p>
          <a:p>
            <a:pPr eaLnBrk="1" hangingPunct="1"/>
            <a:r>
              <a:rPr lang="en-US">
                <a:latin typeface="Arial" pitchFamily="-65" charset="0"/>
                <a:ea typeface="ＭＳ Ｐゴシック" pitchFamily="-65" charset="-128"/>
                <a:cs typeface="ＭＳ Ｐゴシック" pitchFamily="-65" charset="-128"/>
              </a:rPr>
              <a:t>In this case, because the global memory has not been changed by neither of the transactions, the value-based conflict detection will not detect any conflict. </a:t>
            </a:r>
          </a:p>
          <a:p>
            <a:pPr eaLnBrk="1" hangingPunct="1"/>
            <a:r>
              <a:rPr lang="en-US">
                <a:latin typeface="Arial" pitchFamily="-65" charset="0"/>
                <a:ea typeface="ＭＳ Ｐゴシック" pitchFamily="-65" charset="-128"/>
                <a:cs typeface="ＭＳ Ｐゴシック" pitchFamily="-65" charset="-128"/>
              </a:rPr>
              <a:t>So, both transaction will update the memory in parallel. </a:t>
            </a:r>
          </a:p>
          <a:p>
            <a:pPr eaLnBrk="1" hangingPunct="1"/>
            <a:r>
              <a:rPr lang="en-US">
                <a:latin typeface="Arial" pitchFamily="-65" charset="0"/>
                <a:ea typeface="ＭＳ Ｐゴシック" pitchFamily="-65" charset="-128"/>
                <a:cs typeface="ＭＳ Ｐゴシック" pitchFamily="-65" charset="-128"/>
              </a:rPr>
              <a:t>The result memory is different from what the programmer expects.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p:spPr>
        <p:txBody>
          <a:bodyPr/>
          <a:lstStyle/>
          <a:p>
            <a:endParaRPr lang="en-US">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r>
              <a:rPr lang="en-US" dirty="0">
                <a:latin typeface="Arial" pitchFamily="-65" charset="0"/>
                <a:ea typeface="ＭＳ Ｐゴシック" pitchFamily="-65" charset="-128"/>
                <a:cs typeface="ＭＳ Ｐゴシック" pitchFamily="-65" charset="-128"/>
              </a:rPr>
              <a:t>Part 1 is value-based conflict detection. It requires checking global memory, a long latency operation. </a:t>
            </a:r>
          </a:p>
          <a:p>
            <a:r>
              <a:rPr lang="en-US" dirty="0">
                <a:latin typeface="Arial" pitchFamily="-65" charset="0"/>
                <a:ea typeface="ＭＳ Ｐゴシック" pitchFamily="-65" charset="-128"/>
                <a:cs typeface="ＭＳ Ｐゴシック" pitchFamily="-65" charset="-128"/>
              </a:rPr>
              <a:t>Part 2 is done within the commit unit via specialized hardware. </a:t>
            </a:r>
          </a:p>
          <a:p>
            <a:pPr>
              <a:buFontTx/>
              <a:buChar char="•"/>
            </a:pPr>
            <a:r>
              <a:rPr lang="en-US" dirty="0">
                <a:latin typeface="Arial" pitchFamily="-65" charset="0"/>
                <a:ea typeface="ＭＳ Ｐゴシック" pitchFamily="-65" charset="-128"/>
                <a:cs typeface="ＭＳ Ｐゴシック" pitchFamily="-65" charset="-128"/>
              </a:rPr>
              <a:t>Detected conflicts only serialize the validation and commit. </a:t>
            </a:r>
          </a:p>
          <a:p>
            <a:pPr>
              <a:buFontTx/>
              <a:buChar char="•"/>
            </a:pPr>
            <a:r>
              <a:rPr lang="en-US" dirty="0">
                <a:latin typeface="Arial" pitchFamily="-65" charset="0"/>
                <a:ea typeface="ＭＳ Ｐゴシック" pitchFamily="-65" charset="-128"/>
                <a:cs typeface="ＭＳ Ｐゴシック" pitchFamily="-65" charset="-128"/>
              </a:rPr>
              <a:t>It can be approximate as long as there are enough transactions committing in parallel. </a:t>
            </a:r>
          </a:p>
          <a:p>
            <a:r>
              <a:rPr lang="en-US" dirty="0">
                <a:latin typeface="Arial" pitchFamily="-65" charset="0"/>
                <a:ea typeface="ＭＳ Ｐゴシック" pitchFamily="-65" charset="-128"/>
                <a:cs typeface="ＭＳ Ｐゴシック" pitchFamily="-65" charset="-128"/>
              </a:rPr>
              <a:t>For optimized workload in which conflict is rare, this serialization should be rare, and most commit can be done in parallel. </a:t>
            </a:r>
          </a:p>
          <a:p>
            <a:endParaRPr lang="en-US" dirty="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697F379A-2B99-4412-9D34-E59FA90AD349}" type="slidenum">
              <a:rPr lang="en-CA" smtClean="0"/>
              <a:pPr/>
              <a:t>179</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In the example,</a:t>
            </a:r>
            <a:r>
              <a:rPr lang="en-CA" baseline="0" dirty="0" smtClean="0"/>
              <a:t> transactions TX1-4 have cyclical conflicts.  Some of them should be aborted. </a:t>
            </a:r>
            <a:endParaRPr lang="en-CA" dirty="0" smtClean="0"/>
          </a:p>
          <a:p>
            <a:r>
              <a:rPr lang="en-CA" dirty="0" smtClean="0"/>
              <a:t>If the transactions coalesce</a:t>
            </a:r>
            <a:r>
              <a:rPr lang="en-CA" baseline="0" dirty="0" smtClean="0"/>
              <a:t> the memory accesses for their value-based conflict detection, the intra-warp conflict cannot be detected because the other transactions has not been committed yet. </a:t>
            </a:r>
            <a:endParaRPr lang="en-CA" dirty="0"/>
          </a:p>
        </p:txBody>
      </p:sp>
      <p:sp>
        <p:nvSpPr>
          <p:cNvPr id="4" name="Slide Number Placeholder 3"/>
          <p:cNvSpPr>
            <a:spLocks noGrp="1"/>
          </p:cNvSpPr>
          <p:nvPr>
            <p:ph type="sldNum" sz="quarter" idx="10"/>
          </p:nvPr>
        </p:nvSpPr>
        <p:spPr/>
        <p:txBody>
          <a:bodyPr/>
          <a:lstStyle/>
          <a:p>
            <a:fld id="{697F379A-2B99-4412-9D34-E59FA90AD349}" type="slidenum">
              <a:rPr lang="en-CA" smtClean="0"/>
              <a:pPr/>
              <a:t>180</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MIMD = multiple-instruction,</a:t>
            </a:r>
            <a:r>
              <a:rPr lang="en-CA" baseline="0" dirty="0" smtClean="0"/>
              <a:t> multiple-data</a:t>
            </a:r>
            <a:endParaRPr lang="en-CA" dirty="0"/>
          </a:p>
        </p:txBody>
      </p:sp>
      <p:sp>
        <p:nvSpPr>
          <p:cNvPr id="4" name="Slide Number Placeholder 3"/>
          <p:cNvSpPr>
            <a:spLocks noGrp="1"/>
          </p:cNvSpPr>
          <p:nvPr>
            <p:ph type="sldNum" sz="quarter" idx="10"/>
          </p:nvPr>
        </p:nvSpPr>
        <p:spPr/>
        <p:txBody>
          <a:bodyPr/>
          <a:lstStyle/>
          <a:p>
            <a:pPr>
              <a:defRPr/>
            </a:pPr>
            <a:fld id="{AB2DD43E-DB87-4654-8BF5-31CE5D2042F4}" type="slidenum">
              <a:rPr lang="en-US" smtClean="0"/>
              <a:pPr>
                <a:defRPr/>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MIMD = multiple-instruction,</a:t>
            </a:r>
            <a:r>
              <a:rPr lang="en-CA" baseline="0" dirty="0" smtClean="0"/>
              <a:t> multiple-data</a:t>
            </a:r>
            <a:endParaRPr lang="en-CA" dirty="0"/>
          </a:p>
        </p:txBody>
      </p:sp>
      <p:sp>
        <p:nvSpPr>
          <p:cNvPr id="4" name="Slide Number Placeholder 3"/>
          <p:cNvSpPr>
            <a:spLocks noGrp="1"/>
          </p:cNvSpPr>
          <p:nvPr>
            <p:ph type="sldNum" sz="quarter" idx="10"/>
          </p:nvPr>
        </p:nvSpPr>
        <p:spPr/>
        <p:txBody>
          <a:bodyPr/>
          <a:lstStyle/>
          <a:p>
            <a:pPr>
              <a:defRPr/>
            </a:pPr>
            <a:fld id="{AB2DD43E-DB87-4654-8BF5-31CE5D2042F4}" type="slidenum">
              <a:rPr lang="en-US" smtClean="0"/>
              <a:pPr>
                <a:defRPr/>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CA">
                <a:latin typeface="Times" pitchFamily="-65" charset="0"/>
                <a:ea typeface="ＭＳ Ｐゴシック" pitchFamily="-65" charset="-128"/>
                <a:cs typeface="ＭＳ Ｐゴシック" pitchFamily="-65" charset="-128"/>
              </a:rPr>
              <a:t>saxpy = single precision ax + y</a:t>
            </a:r>
          </a:p>
        </p:txBody>
      </p:sp>
      <p:sp>
        <p:nvSpPr>
          <p:cNvPr id="46084" name="Slide Number Placeholder 3"/>
          <p:cNvSpPr>
            <a:spLocks noGrp="1"/>
          </p:cNvSpPr>
          <p:nvPr>
            <p:ph type="sldNum" sz="quarter" idx="5"/>
          </p:nvPr>
        </p:nvSpPr>
        <p:spPr>
          <a:noFill/>
        </p:spPr>
        <p:txBody>
          <a:bodyPr/>
          <a:lstStyle/>
          <a:p>
            <a:fld id="{5D44A884-2199-814A-9487-C81CBDA9AC09}" type="slidenum">
              <a:rPr lang="en-US"/>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CA">
                <a:latin typeface="Times" pitchFamily="-65" charset="0"/>
                <a:ea typeface="ＭＳ Ｐゴシック" pitchFamily="-65" charset="-128"/>
                <a:cs typeface="ＭＳ Ｐゴシック" pitchFamily="-65" charset="-128"/>
              </a:rPr>
              <a:t>saxpy = single precision ax + y</a:t>
            </a:r>
          </a:p>
        </p:txBody>
      </p:sp>
      <p:sp>
        <p:nvSpPr>
          <p:cNvPr id="46084" name="Slide Number Placeholder 3"/>
          <p:cNvSpPr>
            <a:spLocks noGrp="1"/>
          </p:cNvSpPr>
          <p:nvPr>
            <p:ph type="sldNum" sz="quarter" idx="5"/>
          </p:nvPr>
        </p:nvSpPr>
        <p:spPr>
          <a:noFill/>
        </p:spPr>
        <p:txBody>
          <a:bodyPr/>
          <a:lstStyle/>
          <a:p>
            <a:fld id="{5D44A884-2199-814A-9487-C81CBDA9AC09}" type="slidenum">
              <a:rPr lang="en-US"/>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CA">
                <a:latin typeface="Times" pitchFamily="-65" charset="0"/>
                <a:ea typeface="ＭＳ Ｐゴシック" pitchFamily="-65" charset="-128"/>
                <a:cs typeface="ＭＳ Ｐゴシック" pitchFamily="-65" charset="-128"/>
              </a:rPr>
              <a:t>saxpy = single precision ax + y</a:t>
            </a:r>
          </a:p>
        </p:txBody>
      </p:sp>
      <p:sp>
        <p:nvSpPr>
          <p:cNvPr id="46084" name="Slide Number Placeholder 3"/>
          <p:cNvSpPr>
            <a:spLocks noGrp="1"/>
          </p:cNvSpPr>
          <p:nvPr>
            <p:ph type="sldNum" sz="quarter" idx="5"/>
          </p:nvPr>
        </p:nvSpPr>
        <p:spPr>
          <a:noFill/>
        </p:spPr>
        <p:txBody>
          <a:bodyPr/>
          <a:lstStyle/>
          <a:p>
            <a:fld id="{5D44A884-2199-814A-9487-C81CBDA9AC09}" type="slidenum">
              <a:rPr lang="en-US"/>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Users\anngoncalves\Desktop\UBC%20PPT%20Templates%20explore\graphic%20objects\shield.png" TargetMode="External"/><Relationship Id="rId4" Type="http://schemas.openxmlformats.org/officeDocument/2006/relationships/image" Target="../media/image2.png"/><Relationship Id="rId5" Type="http://schemas.openxmlformats.org/officeDocument/2006/relationships/image" Target="file:///\\localhost\Users\anngoncalves\Desktop\UBC%20PPT%20Templates%20explore\graphic%20objects\POM.png" TargetMode="External"/><Relationship Id="rId6" Type="http://schemas.openxmlformats.org/officeDocument/2006/relationships/image" Target="../media/image3.png"/><Relationship Id="rId7" Type="http://schemas.openxmlformats.org/officeDocument/2006/relationships/image" Target="file:///\\localhost\Users\anngoncalves\Desktop\UBC%20PPT%20Templates%20explore\graphic%20objects\theUofBC.png" TargetMode="External"/><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AF1F2783-5C50-674B-AF95-191566BD6EEC}" type="datetime1">
              <a:rPr lang="en-US" smtClean="0"/>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C7A4145F-70C5-CC4A-A6A3-1E0F4D777C33}" type="datetime1">
              <a:rPr lang="en-US" smtClean="0"/>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929BF9E-6FCF-A741-8A26-7237B61A5B54}" type="datetime1">
              <a:rPr lang="en-US" smtClean="0"/>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 Copy W">
    <p:spTree>
      <p:nvGrpSpPr>
        <p:cNvPr id="1" name=""/>
        <p:cNvGrpSpPr/>
        <p:nvPr/>
      </p:nvGrpSpPr>
      <p:grpSpPr>
        <a:xfrm>
          <a:off x="0" y="0"/>
          <a:ext cx="0" cy="0"/>
          <a:chOff x="0" y="0"/>
          <a:chExt cx="0" cy="0"/>
        </a:xfrm>
      </p:grpSpPr>
      <p:grpSp>
        <p:nvGrpSpPr>
          <p:cNvPr id="2" name="Group 10"/>
          <p:cNvGrpSpPr>
            <a:grpSpLocks/>
          </p:cNvGrpSpPr>
          <p:nvPr userDrawn="1"/>
        </p:nvGrpSpPr>
        <p:grpSpPr bwMode="auto">
          <a:xfrm>
            <a:off x="0" y="-3175"/>
            <a:ext cx="9220200" cy="914400"/>
            <a:chOff x="0" y="-3175"/>
            <a:chExt cx="9220200" cy="915050"/>
          </a:xfrm>
        </p:grpSpPr>
        <p:sp>
          <p:nvSpPr>
            <p:cNvPr id="6" name="Rectangle 5"/>
            <p:cNvSpPr/>
            <p:nvPr userDrawn="1"/>
          </p:nvSpPr>
          <p:spPr>
            <a:xfrm>
              <a:off x="806450" y="-3175"/>
              <a:ext cx="1512888"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sp>
          <p:nvSpPr>
            <p:cNvPr id="7" name="Rectangle 6"/>
            <p:cNvSpPr/>
            <p:nvPr userDrawn="1"/>
          </p:nvSpPr>
          <p:spPr>
            <a:xfrm>
              <a:off x="2365375" y="-3175"/>
              <a:ext cx="6854825"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sp>
          <p:nvSpPr>
            <p:cNvPr id="8" name="Rectangle 7"/>
            <p:cNvSpPr/>
            <p:nvPr userDrawn="1"/>
          </p:nvSpPr>
          <p:spPr>
            <a:xfrm>
              <a:off x="0" y="-3175"/>
              <a:ext cx="763588" cy="915050"/>
            </a:xfrm>
            <a:prstGeom prst="rect">
              <a:avLst/>
            </a:prstGeom>
            <a:solidFill>
              <a:srgbClr val="00204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rgbClr val="FFFFFF"/>
                  </a:solidFill>
                  <a:ea typeface="ＭＳ Ｐゴシック" charset="-128"/>
                </a:rPr>
                <a:t>      </a:t>
              </a:r>
            </a:p>
          </p:txBody>
        </p:sp>
        <p:grpSp>
          <p:nvGrpSpPr>
            <p:cNvPr id="3" name="Group 17"/>
            <p:cNvGrpSpPr>
              <a:grpSpLocks/>
            </p:cNvGrpSpPr>
            <p:nvPr userDrawn="1"/>
          </p:nvGrpSpPr>
          <p:grpSpPr bwMode="auto">
            <a:xfrm>
              <a:off x="227160" y="185588"/>
              <a:ext cx="4527213" cy="428245"/>
              <a:chOff x="227160" y="185588"/>
              <a:chExt cx="4527213" cy="428245"/>
            </a:xfrm>
          </p:grpSpPr>
          <p:pic>
            <p:nvPicPr>
              <p:cNvPr id="10" name="shield.png" descr="/Users/anngoncalves/Desktop/UBC PPT Templates explore/graphic objects/shield.png"/>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227160" y="185588"/>
                <a:ext cx="314707" cy="42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OM.png" descr="/Users/anngoncalves/Desktop/UBC PPT Templates explore/graphic objects/POM.png"/>
              <p:cNvPicPr>
                <a:picLocks noChangeAspect="1"/>
              </p:cNvPicPr>
              <p:nvPr userDrawn="1"/>
            </p:nvPicPr>
            <p:blipFill>
              <a:blip r:embed="rId4" r:link="rId5">
                <a:extLst>
                  <a:ext uri="{28A0092B-C50C-407E-A947-70E740481C1C}">
                    <a14:useLocalDpi xmlns:a14="http://schemas.microsoft.com/office/drawing/2010/main" val="0"/>
                  </a:ext>
                </a:extLst>
              </a:blip>
              <a:srcRect/>
              <a:stretch>
                <a:fillRect/>
              </a:stretch>
            </p:blipFill>
            <p:spPr bwMode="auto">
              <a:xfrm>
                <a:off x="1029631" y="215901"/>
                <a:ext cx="896112" cy="1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heUofBC.png" descr="/Users/anngoncalves/Desktop/UBC PPT Templates explore/graphic objects/theUofBC.png"/>
              <p:cNvPicPr>
                <a:picLocks noChangeAspect="1"/>
              </p:cNvPicPr>
              <p:nvPr userDrawn="1"/>
            </p:nvPicPr>
            <p:blipFill>
              <a:blip r:embed="rId6" r:link="rId7">
                <a:extLst>
                  <a:ext uri="{28A0092B-C50C-407E-A947-70E740481C1C}">
                    <a14:useLocalDpi xmlns:a14="http://schemas.microsoft.com/office/drawing/2010/main" val="0"/>
                  </a:ext>
                </a:extLst>
              </a:blip>
              <a:srcRect/>
              <a:stretch>
                <a:fillRect/>
              </a:stretch>
            </p:blipFill>
            <p:spPr bwMode="auto">
              <a:xfrm>
                <a:off x="2578101" y="241300"/>
                <a:ext cx="2176272" cy="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7" name="Text Placeholder 11"/>
          <p:cNvSpPr>
            <a:spLocks noGrp="1"/>
          </p:cNvSpPr>
          <p:nvPr>
            <p:ph type="body" sz="quarter" idx="10"/>
          </p:nvPr>
        </p:nvSpPr>
        <p:spPr>
          <a:xfrm>
            <a:off x="814917" y="1608667"/>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tx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8" name="Text Placeholder 11"/>
          <p:cNvSpPr>
            <a:spLocks noGrp="1"/>
          </p:cNvSpPr>
          <p:nvPr>
            <p:ph type="body" sz="quarter" idx="11"/>
          </p:nvPr>
        </p:nvSpPr>
        <p:spPr>
          <a:xfrm>
            <a:off x="814917" y="2290234"/>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tx1"/>
                </a:solidFill>
                <a:effectLst/>
                <a:uLnTx/>
                <a:uFillTx/>
                <a:latin typeface="Verdana" pitchFamily="34" charset="0"/>
              </a:defRPr>
            </a:lvl1pPr>
            <a:lvl2pPr>
              <a:buNone/>
              <a:defRPr b="0" i="0">
                <a:latin typeface="WhitneyHTF-Bold"/>
                <a:cs typeface="WhitneyHTF-Bold"/>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p:txBody>
      </p:sp>
      <p:sp>
        <p:nvSpPr>
          <p:cNvPr id="19" name="Text Placeholder 11"/>
          <p:cNvSpPr>
            <a:spLocks noGrp="1"/>
          </p:cNvSpPr>
          <p:nvPr>
            <p:ph type="body" sz="quarter" idx="12"/>
          </p:nvPr>
        </p:nvSpPr>
        <p:spPr>
          <a:xfrm>
            <a:off x="814917" y="2979058"/>
            <a:ext cx="7562850" cy="1152676"/>
          </a:xfrm>
          <a:prstGeom prst="rect">
            <a:avLst/>
          </a:prstGeom>
        </p:spPr>
        <p:txBody>
          <a:bodyPr lIns="91440">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1800" b="0" i="0" u="none" strike="noStrike" kern="1200" cap="none" spc="0" normalizeH="0" baseline="0" noProof="0">
                <a:ln>
                  <a:noFill/>
                </a:ln>
                <a:solidFill>
                  <a:schemeClr val="tx1"/>
                </a:solidFill>
                <a:effectLst/>
                <a:uLnTx/>
                <a:uFillTx/>
                <a:latin typeface="Verdana" pitchFamily="34" charset="0"/>
              </a:defRPr>
            </a:lvl1pPr>
            <a:lvl2pPr marL="457200" indent="0">
              <a:buNone/>
              <a:defRPr sz="1800" b="0" i="0">
                <a:latin typeface="Verdana"/>
                <a:cs typeface="Verdana"/>
              </a:defRPr>
            </a:lvl2pPr>
            <a:lvl3pPr>
              <a:buNone/>
              <a:defRPr b="0" i="0">
                <a:latin typeface="WhitneyHTF-Bold"/>
                <a:cs typeface="WhitneyHTF-Bold"/>
              </a:defRPr>
            </a:lvl3pPr>
            <a:lvl4pPr>
              <a:buNone/>
              <a:defRPr b="0" i="0">
                <a:latin typeface="WhitneyHTF-Bold"/>
                <a:cs typeface="WhitneyHTF-Bold"/>
              </a:defRPr>
            </a:lvl4pPr>
            <a:lvl5pPr>
              <a:buNone/>
              <a:defRPr b="0" i="0">
                <a:latin typeface="WhitneyHTF-Bold"/>
                <a:cs typeface="WhitneyHTF-Bold"/>
              </a:defRPr>
            </a:lvl5pPr>
          </a:lstStyle>
          <a:p>
            <a:pPr lvl="0"/>
            <a:r>
              <a:rPr lang="en-US" dirty="0" smtClean="0"/>
              <a:t>Click to edit Master text styles</a:t>
            </a:r>
          </a:p>
          <a:p>
            <a:pPr lvl="1"/>
            <a:r>
              <a:rPr lang="en-US" dirty="0" smtClean="0"/>
              <a:t>Second Level</a:t>
            </a:r>
          </a:p>
        </p:txBody>
      </p:sp>
      <p:sp>
        <p:nvSpPr>
          <p:cNvPr id="13" name="TextBox 1"/>
          <p:cNvSpPr txBox="1"/>
          <p:nvPr userDrawn="1"/>
        </p:nvSpPr>
        <p:spPr>
          <a:xfrm>
            <a:off x="112823" y="6525345"/>
            <a:ext cx="1080120"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1200" i="0" dirty="0" smtClean="0">
                <a:solidFill>
                  <a:schemeClr val="bg1">
                    <a:lumMod val="65000"/>
                  </a:schemeClr>
                </a:solidFill>
              </a:rPr>
              <a:t>Tim Rogers</a:t>
            </a:r>
            <a:endParaRPr lang="en-US" sz="1200" i="0" dirty="0">
              <a:solidFill>
                <a:schemeClr val="bg1">
                  <a:lumMod val="65000"/>
                </a:schemeClr>
              </a:solidFill>
            </a:endParaRPr>
          </a:p>
        </p:txBody>
      </p:sp>
      <p:sp>
        <p:nvSpPr>
          <p:cNvPr id="14" name="TextBox 13"/>
          <p:cNvSpPr txBox="1"/>
          <p:nvPr userDrawn="1"/>
        </p:nvSpPr>
        <p:spPr>
          <a:xfrm>
            <a:off x="2838487" y="6525344"/>
            <a:ext cx="3578075"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200" i="0" dirty="0" smtClean="0">
                <a:solidFill>
                  <a:schemeClr val="bg1">
                    <a:lumMod val="65000"/>
                  </a:schemeClr>
                </a:solidFill>
              </a:rPr>
              <a:t>Divergence-Aware Warp Scheduling</a:t>
            </a:r>
            <a:endParaRPr lang="en-US" sz="1200" i="0" dirty="0">
              <a:solidFill>
                <a:schemeClr val="bg1">
                  <a:lumMod val="65000"/>
                </a:schemeClr>
              </a:solidFill>
            </a:endParaRPr>
          </a:p>
        </p:txBody>
      </p:sp>
      <p:sp>
        <p:nvSpPr>
          <p:cNvPr id="15" name="TextBox 2"/>
          <p:cNvSpPr txBox="1"/>
          <p:nvPr userDrawn="1"/>
        </p:nvSpPr>
        <p:spPr>
          <a:xfrm>
            <a:off x="8634623" y="6525342"/>
            <a:ext cx="396552" cy="27699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CAB59512-2ECC-48C6-9BCC-40F7B12FE10D}" type="slidenum">
              <a:rPr lang="en-US" sz="1200" smtClean="0">
                <a:solidFill>
                  <a:schemeClr val="bg1">
                    <a:lumMod val="65000"/>
                  </a:schemeClr>
                </a:solidFill>
              </a:rPr>
              <a:pPr/>
              <a:t>‹#›</a:t>
            </a:fld>
            <a:endParaRPr lang="en-US" sz="1200" dirty="0">
              <a:solidFill>
                <a:schemeClr val="bg1">
                  <a:lumMod val="65000"/>
                </a:schemeClr>
              </a:solidFill>
            </a:endParaRPr>
          </a:p>
        </p:txBody>
      </p:sp>
    </p:spTree>
    <p:extLst>
      <p:ext uri="{BB962C8B-B14F-4D97-AF65-F5344CB8AC3E}">
        <p14:creationId xmlns:p14="http://schemas.microsoft.com/office/powerpoint/2010/main" val="2457405561"/>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13EDC358-D411-9944-B6A9-1703AC35C649}" type="datetime1">
              <a:rPr lang="en-US" smtClean="0"/>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5C95D34C-0A2A-DC45-83FF-E4FB93EDF84D}" type="datetime1">
              <a:rPr lang="en-US" smtClean="0"/>
              <a:t>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EC8CDF5-20F6-7B4B-A896-51216BE4BFCC}" type="datetime1">
              <a:rPr lang="en-US" smtClean="0"/>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3EED977C-3433-4F44-859E-117D07702512}" type="datetime1">
              <a:rPr lang="en-US" smtClean="0"/>
              <a:t>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38BD88A9-49F6-BE42-A21D-507E2C2495A2}" type="datetime1">
              <a:rPr lang="en-US" smtClean="0"/>
              <a:t>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9D2C4-5E8C-994E-ABB9-8AC628B702F5}" type="datetime1">
              <a:rPr lang="en-US" smtClean="0"/>
              <a:t>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56141112-E2FA-2D43-B08E-BC1D6D25DB4A}" type="datetime1">
              <a:rPr lang="en-US" smtClean="0"/>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7F8914D-DA1F-184A-A0A6-FE03FA814B54}" type="datetime1">
              <a:rPr lang="en-US" smtClean="0"/>
              <a:t>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3EC47D-D5CA-A042-A8D0-C217E3EA6E2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7BD6C-F0B7-4848-96E2-6F0CAC4809CA}" type="datetime1">
              <a:rPr lang="en-US" smtClean="0"/>
              <a:t>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EC47D-D5CA-A042-A8D0-C217E3EA6E2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05.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NUL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5" Type="http://schemas.openxmlformats.org/officeDocument/2006/relationships/image" Target="../media/image47.emf"/><Relationship Id="rId6" Type="http://schemas.openxmlformats.org/officeDocument/2006/relationships/image" Target="../media/image48.emf"/><Relationship Id="rId7"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oursera.org/course/hetero"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wmf"/></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 Id="rId3" Type="http://schemas.openxmlformats.org/officeDocument/2006/relationships/chart" Target="../charts/chart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pgpu-sim.org/manual/index.php/GPGPU-Sim_3.x_Manua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bin"/><Relationship Id="rId5"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95800" y="-1486680"/>
            <a:ext cx="17221200" cy="10685280"/>
          </a:xfrm>
          <a:prstGeom prst="rect">
            <a:avLst/>
          </a:prstGeom>
        </p:spPr>
      </p:pic>
      <p:sp>
        <p:nvSpPr>
          <p:cNvPr id="4" name="Slide Number Placeholder 3"/>
          <p:cNvSpPr>
            <a:spLocks noGrp="1"/>
          </p:cNvSpPr>
          <p:nvPr>
            <p:ph type="sldNum" sz="quarter" idx="12"/>
          </p:nvPr>
        </p:nvSpPr>
        <p:spPr/>
        <p:txBody>
          <a:bodyPr/>
          <a:lstStyle/>
          <a:p>
            <a:fld id="{F23EC47D-D5CA-A042-A8D0-C217E3EA6E2F}" type="slidenum">
              <a:rPr lang="en-US" smtClean="0"/>
              <a:t>1</a:t>
            </a:fld>
            <a:endParaRPr lang="en-US"/>
          </a:p>
        </p:txBody>
      </p:sp>
      <p:sp>
        <p:nvSpPr>
          <p:cNvPr id="7" name="Rounded Rectangle 6"/>
          <p:cNvSpPr/>
          <p:nvPr/>
        </p:nvSpPr>
        <p:spPr>
          <a:xfrm>
            <a:off x="685800" y="2060575"/>
            <a:ext cx="7772400" cy="3505200"/>
          </a:xfrm>
          <a:prstGeom prst="round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371600" y="3276600"/>
            <a:ext cx="6400800" cy="1752600"/>
          </a:xfrm>
        </p:spPr>
        <p:txBody>
          <a:bodyPr>
            <a:normAutofit fontScale="85000" lnSpcReduction="20000"/>
          </a:bodyPr>
          <a:lstStyle/>
          <a:p>
            <a:r>
              <a:rPr lang="en-US" sz="2800" dirty="0" err="1" smtClean="0">
                <a:solidFill>
                  <a:srgbClr val="0000FF"/>
                </a:solidFill>
              </a:rPr>
              <a:t>HiPEAC</a:t>
            </a:r>
            <a:r>
              <a:rPr lang="en-US" sz="2800" dirty="0" smtClean="0">
                <a:solidFill>
                  <a:srgbClr val="0000FF"/>
                </a:solidFill>
              </a:rPr>
              <a:t> Summer School, July 2015</a:t>
            </a:r>
          </a:p>
          <a:p>
            <a:r>
              <a:rPr lang="en-US" dirty="0" smtClean="0">
                <a:solidFill>
                  <a:srgbClr val="0000FF"/>
                </a:solidFill>
              </a:rPr>
              <a:t>Tor M. Aamodt</a:t>
            </a:r>
          </a:p>
          <a:p>
            <a:r>
              <a:rPr lang="en-US" dirty="0" err="1" smtClean="0">
                <a:solidFill>
                  <a:srgbClr val="0000FF"/>
                </a:solidFill>
              </a:rPr>
              <a:t>aamodt@ece.ubc.ca</a:t>
            </a:r>
            <a:endParaRPr lang="en-US" dirty="0" smtClean="0">
              <a:solidFill>
                <a:srgbClr val="0000FF"/>
              </a:solidFill>
            </a:endParaRPr>
          </a:p>
          <a:p>
            <a:r>
              <a:rPr lang="en-US" dirty="0" smtClean="0">
                <a:solidFill>
                  <a:srgbClr val="0000FF"/>
                </a:solidFill>
              </a:rPr>
              <a:t> </a:t>
            </a:r>
            <a:r>
              <a:rPr lang="en-US" sz="2800" dirty="0" smtClean="0">
                <a:solidFill>
                  <a:srgbClr val="0000FF"/>
                </a:solidFill>
              </a:rPr>
              <a:t>University of British Columbia</a:t>
            </a:r>
            <a:endParaRPr lang="en-US" sz="2800" dirty="0">
              <a:solidFill>
                <a:srgbClr val="0000FF"/>
              </a:solidFill>
            </a:endParaRPr>
          </a:p>
        </p:txBody>
      </p:sp>
      <p:sp>
        <p:nvSpPr>
          <p:cNvPr id="2" name="Title 1"/>
          <p:cNvSpPr>
            <a:spLocks noGrp="1"/>
          </p:cNvSpPr>
          <p:nvPr>
            <p:ph type="ctrTitle"/>
          </p:nvPr>
        </p:nvSpPr>
        <p:spPr>
          <a:xfrm>
            <a:off x="685800" y="1752600"/>
            <a:ext cx="7772400" cy="1470025"/>
          </a:xfrm>
        </p:spPr>
        <p:txBody>
          <a:bodyPr/>
          <a:lstStyle/>
          <a:p>
            <a:r>
              <a:rPr lang="en-US" dirty="0" smtClean="0">
                <a:solidFill>
                  <a:srgbClr val="0000FF"/>
                </a:solidFill>
              </a:rPr>
              <a:t>GPU Computing Architecture</a:t>
            </a:r>
            <a:endParaRPr lang="en-US" dirty="0">
              <a:solidFill>
                <a:srgbClr val="0000FF"/>
              </a:solidFill>
            </a:endParaRPr>
          </a:p>
        </p:txBody>
      </p:sp>
      <p:sp>
        <p:nvSpPr>
          <p:cNvPr id="8" name="TextBox 7"/>
          <p:cNvSpPr txBox="1"/>
          <p:nvPr/>
        </p:nvSpPr>
        <p:spPr>
          <a:xfrm>
            <a:off x="457200" y="6321623"/>
            <a:ext cx="2126691" cy="307777"/>
          </a:xfrm>
          <a:prstGeom prst="rect">
            <a:avLst/>
          </a:prstGeom>
          <a:noFill/>
        </p:spPr>
        <p:txBody>
          <a:bodyPr wrap="none" rtlCol="0">
            <a:spAutoFit/>
          </a:bodyPr>
          <a:lstStyle/>
          <a:p>
            <a:r>
              <a:rPr lang="en-US" sz="1400" dirty="0" smtClean="0">
                <a:solidFill>
                  <a:schemeClr val="bg1">
                    <a:lumMod val="75000"/>
                  </a:schemeClr>
                </a:solidFill>
              </a:rPr>
              <a:t>NVIDIA </a:t>
            </a:r>
            <a:r>
              <a:rPr lang="en-US" sz="1400" dirty="0" err="1" smtClean="0">
                <a:solidFill>
                  <a:schemeClr val="bg1">
                    <a:lumMod val="75000"/>
                  </a:schemeClr>
                </a:solidFill>
              </a:rPr>
              <a:t>Tegra</a:t>
            </a:r>
            <a:r>
              <a:rPr lang="en-US" sz="1400" dirty="0" smtClean="0">
                <a:solidFill>
                  <a:schemeClr val="bg1">
                    <a:lumMod val="75000"/>
                  </a:schemeClr>
                </a:solidFill>
              </a:rPr>
              <a:t> X1 die photo</a:t>
            </a:r>
            <a:endParaRPr lang="en-US" sz="1400" dirty="0">
              <a:solidFill>
                <a:schemeClr val="bg1">
                  <a:lumMod val="75000"/>
                </a:schemeClr>
              </a:solidFill>
            </a:endParaRPr>
          </a:p>
        </p:txBody>
      </p:sp>
      <p:sp>
        <p:nvSpPr>
          <p:cNvPr id="9" name="TextBox 8"/>
          <p:cNvSpPr txBox="1"/>
          <p:nvPr/>
        </p:nvSpPr>
        <p:spPr>
          <a:xfrm>
            <a:off x="8686800" y="133290"/>
            <a:ext cx="287258" cy="400110"/>
          </a:xfrm>
          <a:prstGeom prst="rect">
            <a:avLst/>
          </a:prstGeom>
          <a:noFill/>
        </p:spPr>
        <p:txBody>
          <a:bodyPr wrap="none" rtlCol="0">
            <a:spAutoFit/>
          </a:bodyPr>
          <a:lstStyle/>
          <a:p>
            <a:r>
              <a:rPr lang="en-US" sz="2000" dirty="0">
                <a:solidFill>
                  <a:schemeClr val="bg1">
                    <a:lumMod val="75000"/>
                  </a:schemeClr>
                </a:solidFill>
              </a:rPr>
              <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GPGPUs vs. Vector Processors</a:t>
            </a:r>
            <a:endParaRPr lang="en-US" dirty="0"/>
          </a:p>
        </p:txBody>
      </p:sp>
      <p:sp>
        <p:nvSpPr>
          <p:cNvPr id="3" name="Content Placeholder 2"/>
          <p:cNvSpPr>
            <a:spLocks noGrp="1"/>
          </p:cNvSpPr>
          <p:nvPr>
            <p:ph idx="1"/>
          </p:nvPr>
        </p:nvSpPr>
        <p:spPr>
          <a:xfrm>
            <a:off x="457200" y="1752600"/>
            <a:ext cx="8229600" cy="4373563"/>
          </a:xfrm>
        </p:spPr>
        <p:txBody>
          <a:bodyPr>
            <a:normAutofit/>
          </a:bodyPr>
          <a:lstStyle/>
          <a:p>
            <a:r>
              <a:rPr lang="en-US" dirty="0"/>
              <a:t>S</a:t>
            </a:r>
            <a:r>
              <a:rPr lang="en-US" dirty="0" smtClean="0"/>
              <a:t>imilarities at hardware level between GPU and vector processors.</a:t>
            </a:r>
          </a:p>
          <a:p>
            <a:endParaRPr lang="en-US" dirty="0" smtClean="0"/>
          </a:p>
          <a:p>
            <a:r>
              <a:rPr lang="en-US" dirty="0" smtClean="0"/>
              <a:t>(I like to argue) SIMT programming model moves hardest parallelism detection problem from compiler to programmer.  </a:t>
            </a:r>
          </a:p>
          <a:p>
            <a:endParaRPr lang="en-US" dirty="0" smtClean="0"/>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10</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Recent work on warp divergence</a:t>
            </a:r>
            <a:endParaRPr lang="en-US" dirty="0"/>
          </a:p>
        </p:txBody>
      </p:sp>
      <p:sp>
        <p:nvSpPr>
          <p:cNvPr id="3" name="Content Placeholder 2"/>
          <p:cNvSpPr>
            <a:spLocks noGrp="1"/>
          </p:cNvSpPr>
          <p:nvPr>
            <p:ph idx="1"/>
          </p:nvPr>
        </p:nvSpPr>
        <p:spPr>
          <a:xfrm>
            <a:off x="457200" y="1189037"/>
            <a:ext cx="8229600" cy="4983163"/>
          </a:xfrm>
        </p:spPr>
        <p:txBody>
          <a:bodyPr>
            <a:normAutofit fontScale="62500" lnSpcReduction="20000"/>
          </a:bodyPr>
          <a:lstStyle/>
          <a:p>
            <a:r>
              <a:rPr lang="en-US" dirty="0" smtClean="0">
                <a:solidFill>
                  <a:srgbClr val="0000FF"/>
                </a:solidFill>
              </a:rPr>
              <a:t>Intel [MICRO 2011]: Thread Frontiers – early </a:t>
            </a:r>
            <a:r>
              <a:rPr lang="en-US" dirty="0" err="1" smtClean="0">
                <a:solidFill>
                  <a:srgbClr val="0000FF"/>
                </a:solidFill>
              </a:rPr>
              <a:t>reconvergence</a:t>
            </a:r>
            <a:r>
              <a:rPr lang="en-US" dirty="0" smtClean="0">
                <a:solidFill>
                  <a:srgbClr val="0000FF"/>
                </a:solidFill>
              </a:rPr>
              <a:t> for unstructured control flow.</a:t>
            </a:r>
          </a:p>
          <a:p>
            <a:endParaRPr lang="en-US" dirty="0"/>
          </a:p>
          <a:p>
            <a:r>
              <a:rPr lang="en-US" dirty="0" smtClean="0"/>
              <a:t>UT-Austin/NVIDIA [MICRO 2011]: Large Warps – similar to TBC except decouple size of thread stack from thread block size.</a:t>
            </a:r>
          </a:p>
          <a:p>
            <a:endParaRPr lang="en-US" dirty="0"/>
          </a:p>
          <a:p>
            <a:r>
              <a:rPr lang="en-US" dirty="0"/>
              <a:t>NVIDIA [ISCA 2012]: Simultaneous branch and warp interweaving.   Enable SIMD to execute two paths at once</a:t>
            </a:r>
            <a:r>
              <a:rPr lang="en-US" dirty="0" smtClean="0"/>
              <a:t>.</a:t>
            </a:r>
          </a:p>
          <a:p>
            <a:endParaRPr lang="en-US" dirty="0" smtClean="0"/>
          </a:p>
          <a:p>
            <a:r>
              <a:rPr lang="en-US" dirty="0" smtClean="0"/>
              <a:t>Intel [ISCA 2013]: Intra-warp compaction – extends Xeon Phi </a:t>
            </a:r>
            <a:r>
              <a:rPr lang="en-US" dirty="0" err="1" smtClean="0"/>
              <a:t>uarch</a:t>
            </a:r>
            <a:r>
              <a:rPr lang="en-US" dirty="0" smtClean="0"/>
              <a:t> to enable compaction.</a:t>
            </a:r>
          </a:p>
          <a:p>
            <a:endParaRPr lang="en-US" dirty="0" smtClean="0"/>
          </a:p>
          <a:p>
            <a:r>
              <a:rPr lang="en-US" dirty="0" smtClean="0">
                <a:solidFill>
                  <a:srgbClr val="0000FF"/>
                </a:solidFill>
              </a:rPr>
              <a:t>NVIDIA: Temporal SIMT [described briefly in IEEE Micro article and in more detail in CGO 2013 paper] </a:t>
            </a:r>
          </a:p>
          <a:p>
            <a:endParaRPr lang="en-US" dirty="0">
              <a:solidFill>
                <a:srgbClr val="0000FF"/>
              </a:solidFill>
            </a:endParaRPr>
          </a:p>
          <a:p>
            <a:r>
              <a:rPr lang="en-US" dirty="0" smtClean="0">
                <a:solidFill>
                  <a:srgbClr val="0000FF"/>
                </a:solidFill>
              </a:rPr>
              <a:t>NVIDIA [ISCA 2015]: Variable Warp-Size Architecture – merge small warps (4 threads) into “gangs”.</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100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Thread Frontiers </a:t>
            </a:r>
            <a:br>
              <a:rPr lang="en-US" dirty="0" smtClean="0"/>
            </a:br>
            <a:r>
              <a:rPr lang="en-US" dirty="0"/>
              <a:t>[</a:t>
            </a:r>
            <a:r>
              <a:rPr lang="en-US" dirty="0" err="1" smtClean="0"/>
              <a:t>Diamos</a:t>
            </a:r>
            <a:r>
              <a:rPr lang="en-US" dirty="0" smtClean="0"/>
              <a:t> et al., MICRO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101</a:t>
            </a:fld>
            <a:endParaRPr lang="en-US"/>
          </a:p>
        </p:txBody>
      </p:sp>
      <p:pic>
        <p:nvPicPr>
          <p:cNvPr id="7" name="Picture 6" descr="thread-fronti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9679"/>
            <a:ext cx="9144000" cy="3281057"/>
          </a:xfrm>
          <a:prstGeom prst="rect">
            <a:avLst/>
          </a:prstGeom>
        </p:spPr>
      </p:pic>
      <p:sp>
        <p:nvSpPr>
          <p:cNvPr id="8" name="TextBox 7"/>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193207065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147440" y="2242570"/>
            <a:ext cx="6191190" cy="576076"/>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 name="Title 1"/>
          <p:cNvSpPr>
            <a:spLocks noGrp="1"/>
          </p:cNvSpPr>
          <p:nvPr>
            <p:ph type="title"/>
          </p:nvPr>
        </p:nvSpPr>
        <p:spPr>
          <a:xfrm>
            <a:off x="457200" y="-152400"/>
            <a:ext cx="8229600" cy="1143000"/>
          </a:xfrm>
        </p:spPr>
        <p:txBody>
          <a:bodyPr/>
          <a:lstStyle/>
          <a:p>
            <a:r>
              <a:rPr lang="en-US" dirty="0" smtClean="0"/>
              <a:t>Temporal SIMT</a:t>
            </a:r>
            <a:endParaRPr lang="en-US" dirty="0"/>
          </a:p>
        </p:txBody>
      </p:sp>
      <p:grpSp>
        <p:nvGrpSpPr>
          <p:cNvPr id="4" name="Group 3"/>
          <p:cNvGrpSpPr/>
          <p:nvPr/>
        </p:nvGrpSpPr>
        <p:grpSpPr>
          <a:xfrm>
            <a:off x="266703" y="2327620"/>
            <a:ext cx="5995123" cy="414221"/>
            <a:chOff x="123538" y="1714508"/>
            <a:chExt cx="9096662" cy="342902"/>
          </a:xfrm>
        </p:grpSpPr>
        <p:sp>
          <p:nvSpPr>
            <p:cNvPr id="5" name="Freeform 21"/>
            <p:cNvSpPr>
              <a:spLocks/>
            </p:cNvSpPr>
            <p:nvPr/>
          </p:nvSpPr>
          <p:spPr bwMode="auto">
            <a:xfrm>
              <a:off x="1241137"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6" name="Freeform 21"/>
            <p:cNvSpPr>
              <a:spLocks/>
            </p:cNvSpPr>
            <p:nvPr/>
          </p:nvSpPr>
          <p:spPr bwMode="auto">
            <a:xfrm>
              <a:off x="1491674"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7" name="Freeform 21"/>
            <p:cNvSpPr>
              <a:spLocks/>
            </p:cNvSpPr>
            <p:nvPr/>
          </p:nvSpPr>
          <p:spPr bwMode="auto">
            <a:xfrm>
              <a:off x="1742210"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8" name="Freeform 21"/>
            <p:cNvSpPr>
              <a:spLocks/>
            </p:cNvSpPr>
            <p:nvPr/>
          </p:nvSpPr>
          <p:spPr bwMode="auto">
            <a:xfrm>
              <a:off x="1992746"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9" name="Freeform 21"/>
            <p:cNvSpPr>
              <a:spLocks/>
            </p:cNvSpPr>
            <p:nvPr/>
          </p:nvSpPr>
          <p:spPr bwMode="auto">
            <a:xfrm>
              <a:off x="2243282"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0" name="Freeform 21"/>
            <p:cNvSpPr>
              <a:spLocks/>
            </p:cNvSpPr>
            <p:nvPr/>
          </p:nvSpPr>
          <p:spPr bwMode="auto">
            <a:xfrm>
              <a:off x="2493818"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1" name="Freeform 21"/>
            <p:cNvSpPr>
              <a:spLocks/>
            </p:cNvSpPr>
            <p:nvPr/>
          </p:nvSpPr>
          <p:spPr bwMode="auto">
            <a:xfrm>
              <a:off x="2744355"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2" name="Freeform 21"/>
            <p:cNvSpPr>
              <a:spLocks/>
            </p:cNvSpPr>
            <p:nvPr/>
          </p:nvSpPr>
          <p:spPr bwMode="auto">
            <a:xfrm>
              <a:off x="2994891"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3" name="Rectangle 12"/>
            <p:cNvSpPr/>
            <p:nvPr/>
          </p:nvSpPr>
          <p:spPr>
            <a:xfrm>
              <a:off x="123538" y="1714508"/>
              <a:ext cx="286327" cy="342902"/>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kern="0" dirty="0">
                <a:solidFill>
                  <a:sysClr val="window" lastClr="FFFFFF"/>
                </a:solidFill>
                <a:latin typeface="Trebuchet MS" pitchFamily="34" charset="0"/>
              </a:endParaRPr>
            </a:p>
          </p:txBody>
        </p:sp>
        <p:sp>
          <p:nvSpPr>
            <p:cNvPr id="14" name="Right Arrow 13"/>
            <p:cNvSpPr/>
            <p:nvPr/>
          </p:nvSpPr>
          <p:spPr>
            <a:xfrm>
              <a:off x="839355" y="1800234"/>
              <a:ext cx="250536" cy="171451"/>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fontAlgn="auto">
                <a:spcBef>
                  <a:spcPts val="0"/>
                </a:spcBef>
                <a:spcAft>
                  <a:spcPts val="0"/>
                </a:spcAft>
                <a:defRPr/>
              </a:pPr>
              <a:endParaRPr lang="en-US" kern="0" dirty="0">
                <a:solidFill>
                  <a:sysClr val="window" lastClr="FFFFFF"/>
                </a:solidFill>
                <a:latin typeface="Trebuchet MS" pitchFamily="34" charset="0"/>
              </a:endParaRPr>
            </a:p>
          </p:txBody>
        </p:sp>
        <p:sp>
          <p:nvSpPr>
            <p:cNvPr id="15" name="Rectangle 14"/>
            <p:cNvSpPr/>
            <p:nvPr/>
          </p:nvSpPr>
          <p:spPr>
            <a:xfrm>
              <a:off x="731982" y="1757373"/>
              <a:ext cx="107373" cy="257177"/>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fontAlgn="auto">
                <a:spcBef>
                  <a:spcPts val="0"/>
                </a:spcBef>
                <a:spcAft>
                  <a:spcPts val="0"/>
                </a:spcAft>
                <a:defRPr/>
              </a:pPr>
              <a:endParaRPr lang="en-US" kern="0" dirty="0">
                <a:solidFill>
                  <a:sysClr val="window" lastClr="FFFFFF"/>
                </a:solidFill>
                <a:latin typeface="Trebuchet MS" pitchFamily="34" charset="0"/>
              </a:endParaRPr>
            </a:p>
          </p:txBody>
        </p:sp>
        <p:sp>
          <p:nvSpPr>
            <p:cNvPr id="16" name="Right Arrow 15"/>
            <p:cNvSpPr/>
            <p:nvPr/>
          </p:nvSpPr>
          <p:spPr>
            <a:xfrm>
              <a:off x="409865" y="1800235"/>
              <a:ext cx="286327" cy="171451"/>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kern="0" dirty="0">
                <a:solidFill>
                  <a:sysClr val="window" lastClr="FFFFFF"/>
                </a:solidFill>
                <a:latin typeface="Trebuchet MS" pitchFamily="34" charset="0"/>
              </a:endParaRPr>
            </a:p>
          </p:txBody>
        </p:sp>
        <p:sp>
          <p:nvSpPr>
            <p:cNvPr id="17" name="Freeform 21"/>
            <p:cNvSpPr>
              <a:spLocks/>
            </p:cNvSpPr>
            <p:nvPr/>
          </p:nvSpPr>
          <p:spPr bwMode="auto">
            <a:xfrm>
              <a:off x="324773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8" name="Freeform 21"/>
            <p:cNvSpPr>
              <a:spLocks/>
            </p:cNvSpPr>
            <p:nvPr/>
          </p:nvSpPr>
          <p:spPr bwMode="auto">
            <a:xfrm>
              <a:off x="349827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19" name="Freeform 21"/>
            <p:cNvSpPr>
              <a:spLocks/>
            </p:cNvSpPr>
            <p:nvPr/>
          </p:nvSpPr>
          <p:spPr bwMode="auto">
            <a:xfrm>
              <a:off x="374880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0" name="Freeform 21"/>
            <p:cNvSpPr>
              <a:spLocks/>
            </p:cNvSpPr>
            <p:nvPr/>
          </p:nvSpPr>
          <p:spPr bwMode="auto">
            <a:xfrm>
              <a:off x="3999344"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1" name="Freeform 21"/>
            <p:cNvSpPr>
              <a:spLocks/>
            </p:cNvSpPr>
            <p:nvPr/>
          </p:nvSpPr>
          <p:spPr bwMode="auto">
            <a:xfrm>
              <a:off x="424988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2" name="Freeform 21"/>
            <p:cNvSpPr>
              <a:spLocks/>
            </p:cNvSpPr>
            <p:nvPr/>
          </p:nvSpPr>
          <p:spPr bwMode="auto">
            <a:xfrm>
              <a:off x="4500417"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3" name="Freeform 21"/>
            <p:cNvSpPr>
              <a:spLocks/>
            </p:cNvSpPr>
            <p:nvPr/>
          </p:nvSpPr>
          <p:spPr bwMode="auto">
            <a:xfrm>
              <a:off x="475095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4" name="Freeform 21"/>
            <p:cNvSpPr>
              <a:spLocks/>
            </p:cNvSpPr>
            <p:nvPr/>
          </p:nvSpPr>
          <p:spPr bwMode="auto">
            <a:xfrm>
              <a:off x="500149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5" name="Freeform 21"/>
            <p:cNvSpPr>
              <a:spLocks/>
            </p:cNvSpPr>
            <p:nvPr/>
          </p:nvSpPr>
          <p:spPr bwMode="auto">
            <a:xfrm>
              <a:off x="5245098"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6" name="Freeform 21"/>
            <p:cNvSpPr>
              <a:spLocks/>
            </p:cNvSpPr>
            <p:nvPr/>
          </p:nvSpPr>
          <p:spPr bwMode="auto">
            <a:xfrm>
              <a:off x="549563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7" name="Freeform 21"/>
            <p:cNvSpPr>
              <a:spLocks/>
            </p:cNvSpPr>
            <p:nvPr/>
          </p:nvSpPr>
          <p:spPr bwMode="auto">
            <a:xfrm>
              <a:off x="574617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8" name="Freeform 21"/>
            <p:cNvSpPr>
              <a:spLocks/>
            </p:cNvSpPr>
            <p:nvPr/>
          </p:nvSpPr>
          <p:spPr bwMode="auto">
            <a:xfrm>
              <a:off x="599670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29" name="Freeform 21"/>
            <p:cNvSpPr>
              <a:spLocks/>
            </p:cNvSpPr>
            <p:nvPr/>
          </p:nvSpPr>
          <p:spPr bwMode="auto">
            <a:xfrm>
              <a:off x="624724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0" name="Freeform 21"/>
            <p:cNvSpPr>
              <a:spLocks/>
            </p:cNvSpPr>
            <p:nvPr/>
          </p:nvSpPr>
          <p:spPr bwMode="auto">
            <a:xfrm>
              <a:off x="649777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1" name="Freeform 21"/>
            <p:cNvSpPr>
              <a:spLocks/>
            </p:cNvSpPr>
            <p:nvPr/>
          </p:nvSpPr>
          <p:spPr bwMode="auto">
            <a:xfrm>
              <a:off x="6748311"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2" name="Freeform 21"/>
            <p:cNvSpPr>
              <a:spLocks/>
            </p:cNvSpPr>
            <p:nvPr/>
          </p:nvSpPr>
          <p:spPr bwMode="auto">
            <a:xfrm>
              <a:off x="699884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3" name="Freeform 21"/>
            <p:cNvSpPr>
              <a:spLocks/>
            </p:cNvSpPr>
            <p:nvPr/>
          </p:nvSpPr>
          <p:spPr bwMode="auto">
            <a:xfrm>
              <a:off x="725169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4" name="Freeform 21"/>
            <p:cNvSpPr>
              <a:spLocks/>
            </p:cNvSpPr>
            <p:nvPr/>
          </p:nvSpPr>
          <p:spPr bwMode="auto">
            <a:xfrm>
              <a:off x="750222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5" name="Freeform 21"/>
            <p:cNvSpPr>
              <a:spLocks/>
            </p:cNvSpPr>
            <p:nvPr/>
          </p:nvSpPr>
          <p:spPr bwMode="auto">
            <a:xfrm>
              <a:off x="775276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6" name="Freeform 21"/>
            <p:cNvSpPr>
              <a:spLocks/>
            </p:cNvSpPr>
            <p:nvPr/>
          </p:nvSpPr>
          <p:spPr bwMode="auto">
            <a:xfrm>
              <a:off x="8003300" y="1828812"/>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7" name="Freeform 21"/>
            <p:cNvSpPr>
              <a:spLocks/>
            </p:cNvSpPr>
            <p:nvPr/>
          </p:nvSpPr>
          <p:spPr bwMode="auto">
            <a:xfrm>
              <a:off x="8253836" y="1828808"/>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8" name="Freeform 21"/>
            <p:cNvSpPr>
              <a:spLocks/>
            </p:cNvSpPr>
            <p:nvPr/>
          </p:nvSpPr>
          <p:spPr bwMode="auto">
            <a:xfrm>
              <a:off x="8504366" y="1828803"/>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39" name="Freeform 21"/>
            <p:cNvSpPr>
              <a:spLocks/>
            </p:cNvSpPr>
            <p:nvPr/>
          </p:nvSpPr>
          <p:spPr bwMode="auto">
            <a:xfrm>
              <a:off x="8754907" y="1828801"/>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sp>
          <p:nvSpPr>
            <p:cNvPr id="40" name="Freeform 21"/>
            <p:cNvSpPr>
              <a:spLocks/>
            </p:cNvSpPr>
            <p:nvPr/>
          </p:nvSpPr>
          <p:spPr bwMode="auto">
            <a:xfrm>
              <a:off x="9005455" y="1828800"/>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ysClr val="windowText" lastClr="000000"/>
                </a:solidFill>
                <a:latin typeface="Trebuchet MS" pitchFamily="34" charset="0"/>
              </a:endParaRPr>
            </a:p>
          </p:txBody>
        </p:sp>
      </p:grpSp>
      <p:sp>
        <p:nvSpPr>
          <p:cNvPr id="41" name="Line 102"/>
          <p:cNvSpPr>
            <a:spLocks noChangeShapeType="1"/>
          </p:cNvSpPr>
          <p:nvPr/>
        </p:nvSpPr>
        <p:spPr bwMode="auto">
          <a:xfrm flipV="1">
            <a:off x="1000335" y="2127355"/>
            <a:ext cx="5299890" cy="1"/>
          </a:xfrm>
          <a:prstGeom prst="line">
            <a:avLst/>
          </a:prstGeom>
          <a:noFill/>
          <a:ln w="28575">
            <a:solidFill>
              <a:schemeClr val="tx1"/>
            </a:solidFill>
            <a:round/>
            <a:headEnd type="triangle"/>
            <a:tailEnd type="triangle" w="med" len="med"/>
          </a:ln>
          <a:effectLst/>
        </p:spPr>
        <p:txBody>
          <a:bodyPr wrap="none" lIns="101584" tIns="50792" rIns="101584" bIns="50792" anchor="ctr"/>
          <a:lstStyle/>
          <a:p>
            <a:endParaRPr lang="en-US" dirty="0">
              <a:solidFill>
                <a:srgbClr val="FFFFFF"/>
              </a:solidFill>
              <a:latin typeface="Trebuchet MS" pitchFamily="34" charset="0"/>
            </a:endParaRPr>
          </a:p>
        </p:txBody>
      </p:sp>
      <p:sp>
        <p:nvSpPr>
          <p:cNvPr id="42" name="Text Box 103"/>
          <p:cNvSpPr txBox="1">
            <a:spLocks noChangeArrowheads="1"/>
          </p:cNvSpPr>
          <p:nvPr/>
        </p:nvSpPr>
        <p:spPr bwMode="auto">
          <a:xfrm>
            <a:off x="2536537" y="1781712"/>
            <a:ext cx="2211119" cy="338179"/>
          </a:xfrm>
          <a:prstGeom prst="rect">
            <a:avLst/>
          </a:prstGeom>
          <a:noFill/>
          <a:ln w="19050">
            <a:noFill/>
            <a:miter lim="800000"/>
            <a:headEnd/>
            <a:tailEnd/>
          </a:ln>
          <a:effectLst/>
        </p:spPr>
        <p:txBody>
          <a:bodyPr wrap="square" lIns="91067" tIns="45534" rIns="91067" bIns="45534">
            <a:spAutoFit/>
          </a:bodyPr>
          <a:lstStyle/>
          <a:p>
            <a:pPr algn="ctr" defTabSz="820705" eaLnBrk="0" hangingPunct="0"/>
            <a:r>
              <a:rPr lang="en-US" sz="1600" b="1" dirty="0">
                <a:solidFill>
                  <a:srgbClr val="000000"/>
                </a:solidFill>
                <a:latin typeface="Trebuchet MS" pitchFamily="34" charset="0"/>
              </a:rPr>
              <a:t>32-wide </a:t>
            </a:r>
            <a:r>
              <a:rPr lang="en-US" sz="1600" b="1" dirty="0" err="1">
                <a:solidFill>
                  <a:srgbClr val="000000"/>
                </a:solidFill>
                <a:latin typeface="Trebuchet MS" pitchFamily="34" charset="0"/>
              </a:rPr>
              <a:t>datapath</a:t>
            </a:r>
            <a:endParaRPr lang="en-US" sz="1600" b="1" dirty="0">
              <a:solidFill>
                <a:srgbClr val="000000"/>
              </a:solidFill>
              <a:latin typeface="Trebuchet MS" pitchFamily="34" charset="0"/>
            </a:endParaRPr>
          </a:p>
        </p:txBody>
      </p:sp>
      <p:grpSp>
        <p:nvGrpSpPr>
          <p:cNvPr id="3" name="Group 2"/>
          <p:cNvGrpSpPr/>
          <p:nvPr/>
        </p:nvGrpSpPr>
        <p:grpSpPr>
          <a:xfrm>
            <a:off x="-6813" y="3164290"/>
            <a:ext cx="6259462" cy="2335883"/>
            <a:chOff x="-6814" y="2891330"/>
            <a:chExt cx="6259462" cy="2335883"/>
          </a:xfrm>
        </p:grpSpPr>
        <p:sp>
          <p:nvSpPr>
            <p:cNvPr id="206" name="Line 102"/>
            <p:cNvSpPr>
              <a:spLocks noChangeShapeType="1"/>
            </p:cNvSpPr>
            <p:nvPr/>
          </p:nvSpPr>
          <p:spPr bwMode="auto">
            <a:xfrm>
              <a:off x="595146" y="3363024"/>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07" name="Text Box 103"/>
            <p:cNvSpPr txBox="1">
              <a:spLocks noChangeArrowheads="1"/>
            </p:cNvSpPr>
            <p:nvPr/>
          </p:nvSpPr>
          <p:spPr bwMode="auto">
            <a:xfrm>
              <a:off x="-6814" y="3276020"/>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p>
          </p:txBody>
        </p:sp>
        <p:sp>
          <p:nvSpPr>
            <p:cNvPr id="209" name="Text Box 103"/>
            <p:cNvSpPr txBox="1">
              <a:spLocks noChangeArrowheads="1"/>
            </p:cNvSpPr>
            <p:nvPr/>
          </p:nvSpPr>
          <p:spPr bwMode="auto">
            <a:xfrm rot="16200000">
              <a:off x="494227" y="3350501"/>
              <a:ext cx="809307"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10" name="TextBox 209"/>
            <p:cNvSpPr txBox="1"/>
            <p:nvPr/>
          </p:nvSpPr>
          <p:spPr>
            <a:xfrm>
              <a:off x="1284587" y="4888659"/>
              <a:ext cx="3508670" cy="338554"/>
            </a:xfrm>
            <a:prstGeom prst="rect">
              <a:avLst/>
            </a:prstGeom>
            <a:noFill/>
          </p:spPr>
          <p:txBody>
            <a:bodyPr wrap="square" rtlCol="0">
              <a:spAutoFit/>
            </a:bodyPr>
            <a:lstStyle/>
            <a:p>
              <a:pPr fontAlgn="auto">
                <a:spcBef>
                  <a:spcPts val="0"/>
                </a:spcBef>
                <a:spcAft>
                  <a:spcPts val="0"/>
                </a:spcAft>
                <a:defRPr/>
              </a:pPr>
              <a:r>
                <a:rPr lang="en-US" sz="1600" b="1" i="1" kern="0" dirty="0">
                  <a:solidFill>
                    <a:srgbClr val="000000"/>
                  </a:solidFill>
                  <a:latin typeface="Trebuchet MS" pitchFamily="34" charset="0"/>
                </a:rPr>
                <a:t>1 warp instruction = 32 threads</a:t>
              </a:r>
              <a:endParaRPr lang="en-US" sz="1600" b="1" kern="0" dirty="0">
                <a:solidFill>
                  <a:srgbClr val="000000"/>
                </a:solidFill>
                <a:latin typeface="Trebuchet MS" pitchFamily="34" charset="0"/>
              </a:endParaRPr>
            </a:p>
          </p:txBody>
        </p:sp>
        <p:sp>
          <p:nvSpPr>
            <p:cNvPr id="211" name="TextBox 210"/>
            <p:cNvSpPr txBox="1"/>
            <p:nvPr/>
          </p:nvSpPr>
          <p:spPr>
            <a:xfrm>
              <a:off x="1155585" y="2891330"/>
              <a:ext cx="795702" cy="492443"/>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a:cs typeface="Courier New" pitchFamily="49" charset="0"/>
                </a:rPr>
                <a:t>thr</a:t>
              </a:r>
              <a:r>
                <a:rPr lang="en-US" sz="1600" b="1" i="1" kern="0" dirty="0" err="1">
                  <a:solidFill>
                    <a:srgbClr val="000000"/>
                  </a:solidFill>
                  <a:latin typeface="Trebuchet MS"/>
                  <a:cs typeface="Courier New" pitchFamily="49" charset="0"/>
                </a:rPr>
                <a:t>ead</a:t>
              </a:r>
              <a:endParaRPr lang="en-US" sz="1600" b="1" i="1" kern="0" dirty="0">
                <a:solidFill>
                  <a:srgbClr val="000000"/>
                </a:solidFill>
                <a:latin typeface="Trebuchet MS"/>
                <a:cs typeface="Courier New" pitchFamily="49" charset="0"/>
              </a:endParaRPr>
            </a:p>
            <a:p>
              <a:pPr fontAlgn="auto">
                <a:spcBef>
                  <a:spcPts val="0"/>
                </a:spcBef>
                <a:spcAft>
                  <a:spcPts val="0"/>
                </a:spcAft>
                <a:defRPr/>
              </a:pPr>
              <a:r>
                <a:rPr lang="en-US" sz="1600" b="1" i="1" kern="0" dirty="0">
                  <a:solidFill>
                    <a:srgbClr val="000000"/>
                  </a:solidFill>
                  <a:latin typeface="Trebuchet MS"/>
                  <a:cs typeface="Courier New" pitchFamily="49" charset="0"/>
                </a:rPr>
                <a:t>0</a:t>
              </a:r>
              <a:endParaRPr lang="en-US" sz="1600" b="1" kern="0" dirty="0">
                <a:solidFill>
                  <a:srgbClr val="000000"/>
                </a:solidFill>
                <a:latin typeface="Trebuchet MS"/>
                <a:cs typeface="Courier New" pitchFamily="49" charset="0"/>
              </a:endParaRPr>
            </a:p>
          </p:txBody>
        </p:sp>
        <p:sp>
          <p:nvSpPr>
            <p:cNvPr id="212" name="TextBox 211"/>
            <p:cNvSpPr txBox="1"/>
            <p:nvPr/>
          </p:nvSpPr>
          <p:spPr>
            <a:xfrm>
              <a:off x="5264920" y="2891330"/>
              <a:ext cx="949322" cy="492443"/>
            </a:xfrm>
            <a:prstGeom prst="rect">
              <a:avLst/>
            </a:prstGeom>
            <a:noFill/>
          </p:spPr>
          <p:txBody>
            <a:bodyPr wrap="square" lIns="0" tIns="0" rIns="0" bIns="0" rtlCol="0" anchor="ctr" anchorCtr="0">
              <a:spAutoFit/>
            </a:bodyPr>
            <a:lstStyle/>
            <a:p>
              <a:pPr algn="r" fontAlgn="auto">
                <a:spcBef>
                  <a:spcPts val="0"/>
                </a:spcBef>
                <a:spcAft>
                  <a:spcPts val="0"/>
                </a:spcAft>
                <a:defRPr/>
              </a:pPr>
              <a:r>
                <a:rPr lang="en-US" sz="1600" b="1" i="1" kern="0" dirty="0">
                  <a:solidFill>
                    <a:srgbClr val="000000"/>
                  </a:solidFill>
                  <a:latin typeface="Trebuchet MS"/>
                  <a:cs typeface="Courier New" pitchFamily="49" charset="0"/>
                </a:rPr>
                <a:t> thread</a:t>
              </a:r>
            </a:p>
            <a:p>
              <a:pPr algn="r" fontAlgn="auto">
                <a:spcBef>
                  <a:spcPts val="0"/>
                </a:spcBef>
                <a:spcAft>
                  <a:spcPts val="0"/>
                </a:spcAft>
                <a:defRPr/>
              </a:pPr>
              <a:r>
                <a:rPr lang="en-US" sz="1600" b="1" i="1" kern="0" dirty="0">
                  <a:solidFill>
                    <a:srgbClr val="000000"/>
                  </a:solidFill>
                  <a:latin typeface="Trebuchet MS"/>
                  <a:cs typeface="Courier New" pitchFamily="49" charset="0"/>
                </a:rPr>
                <a:t>31</a:t>
              </a:r>
              <a:endParaRPr lang="en-US" sz="1600" b="1" kern="0" dirty="0">
                <a:solidFill>
                  <a:srgbClr val="000000"/>
                </a:solidFill>
                <a:latin typeface="Trebuchet MS"/>
                <a:cs typeface="Courier New" pitchFamily="49" charset="0"/>
              </a:endParaRPr>
            </a:p>
          </p:txBody>
        </p:sp>
        <p:sp>
          <p:nvSpPr>
            <p:cNvPr id="45" name="Rectangle 44"/>
            <p:cNvSpPr/>
            <p:nvPr/>
          </p:nvSpPr>
          <p:spPr>
            <a:xfrm>
              <a:off x="115425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6" name="Rectangle 45"/>
            <p:cNvSpPr/>
            <p:nvPr/>
          </p:nvSpPr>
          <p:spPr>
            <a:xfrm>
              <a:off x="13119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7" name="Rectangle 46"/>
            <p:cNvSpPr/>
            <p:nvPr/>
          </p:nvSpPr>
          <p:spPr>
            <a:xfrm>
              <a:off x="14695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8" name="Rectangle 47"/>
            <p:cNvSpPr/>
            <p:nvPr/>
          </p:nvSpPr>
          <p:spPr>
            <a:xfrm>
              <a:off x="16272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9" name="Rectangle 48"/>
            <p:cNvSpPr/>
            <p:nvPr/>
          </p:nvSpPr>
          <p:spPr>
            <a:xfrm>
              <a:off x="17848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0" name="Rectangle 49"/>
            <p:cNvSpPr/>
            <p:nvPr/>
          </p:nvSpPr>
          <p:spPr>
            <a:xfrm>
              <a:off x="19425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1" name="Rectangle 50"/>
            <p:cNvSpPr/>
            <p:nvPr/>
          </p:nvSpPr>
          <p:spPr>
            <a:xfrm>
              <a:off x="21001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2" name="Rectangle 51"/>
            <p:cNvSpPr/>
            <p:nvPr/>
          </p:nvSpPr>
          <p:spPr>
            <a:xfrm>
              <a:off x="22578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3" name="Rectangle 52"/>
            <p:cNvSpPr/>
            <p:nvPr/>
          </p:nvSpPr>
          <p:spPr>
            <a:xfrm>
              <a:off x="24154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4" name="Rectangle 53"/>
            <p:cNvSpPr/>
            <p:nvPr/>
          </p:nvSpPr>
          <p:spPr>
            <a:xfrm>
              <a:off x="257310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5" name="Rectangle 54"/>
            <p:cNvSpPr/>
            <p:nvPr/>
          </p:nvSpPr>
          <p:spPr>
            <a:xfrm>
              <a:off x="27307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6" name="Rectangle 55"/>
            <p:cNvSpPr/>
            <p:nvPr/>
          </p:nvSpPr>
          <p:spPr>
            <a:xfrm>
              <a:off x="2888407"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7" name="Rectangle 56"/>
            <p:cNvSpPr/>
            <p:nvPr/>
          </p:nvSpPr>
          <p:spPr>
            <a:xfrm>
              <a:off x="30460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8" name="Rectangle 57"/>
            <p:cNvSpPr/>
            <p:nvPr/>
          </p:nvSpPr>
          <p:spPr>
            <a:xfrm>
              <a:off x="3203708"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9" name="Rectangle 58"/>
            <p:cNvSpPr/>
            <p:nvPr/>
          </p:nvSpPr>
          <p:spPr>
            <a:xfrm>
              <a:off x="33613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0" name="Rectangle 59"/>
            <p:cNvSpPr/>
            <p:nvPr/>
          </p:nvSpPr>
          <p:spPr>
            <a:xfrm>
              <a:off x="35190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1" name="Rectangle 60"/>
            <p:cNvSpPr/>
            <p:nvPr/>
          </p:nvSpPr>
          <p:spPr>
            <a:xfrm>
              <a:off x="3680620"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2" name="Rectangle 61"/>
            <p:cNvSpPr/>
            <p:nvPr/>
          </p:nvSpPr>
          <p:spPr>
            <a:xfrm>
              <a:off x="383827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3" name="Rectangle 62"/>
            <p:cNvSpPr/>
            <p:nvPr/>
          </p:nvSpPr>
          <p:spPr>
            <a:xfrm>
              <a:off x="399592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4" name="Rectangle 63"/>
            <p:cNvSpPr/>
            <p:nvPr/>
          </p:nvSpPr>
          <p:spPr>
            <a:xfrm>
              <a:off x="41535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5" name="Rectangle 64"/>
            <p:cNvSpPr/>
            <p:nvPr/>
          </p:nvSpPr>
          <p:spPr>
            <a:xfrm>
              <a:off x="43112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6" name="Rectangle 65"/>
            <p:cNvSpPr/>
            <p:nvPr/>
          </p:nvSpPr>
          <p:spPr>
            <a:xfrm>
              <a:off x="44688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7" name="Rectangle 66"/>
            <p:cNvSpPr/>
            <p:nvPr/>
          </p:nvSpPr>
          <p:spPr>
            <a:xfrm>
              <a:off x="46265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8" name="Rectangle 67"/>
            <p:cNvSpPr/>
            <p:nvPr/>
          </p:nvSpPr>
          <p:spPr>
            <a:xfrm>
              <a:off x="478417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9" name="Rectangle 68"/>
            <p:cNvSpPr/>
            <p:nvPr/>
          </p:nvSpPr>
          <p:spPr>
            <a:xfrm>
              <a:off x="494182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0" name="Rectangle 69"/>
            <p:cNvSpPr/>
            <p:nvPr/>
          </p:nvSpPr>
          <p:spPr>
            <a:xfrm>
              <a:off x="509947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1" name="Rectangle 70"/>
            <p:cNvSpPr/>
            <p:nvPr/>
          </p:nvSpPr>
          <p:spPr>
            <a:xfrm>
              <a:off x="52571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2" name="Rectangle 71"/>
            <p:cNvSpPr/>
            <p:nvPr/>
          </p:nvSpPr>
          <p:spPr>
            <a:xfrm>
              <a:off x="54147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3" name="Rectangle 72"/>
            <p:cNvSpPr/>
            <p:nvPr/>
          </p:nvSpPr>
          <p:spPr>
            <a:xfrm>
              <a:off x="55724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4" name="Rectangle 73"/>
            <p:cNvSpPr/>
            <p:nvPr/>
          </p:nvSpPr>
          <p:spPr>
            <a:xfrm>
              <a:off x="57300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5" name="Rectangle 74"/>
            <p:cNvSpPr/>
            <p:nvPr/>
          </p:nvSpPr>
          <p:spPr>
            <a:xfrm>
              <a:off x="588772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6" name="Rectangle 75"/>
            <p:cNvSpPr/>
            <p:nvPr/>
          </p:nvSpPr>
          <p:spPr>
            <a:xfrm>
              <a:off x="60453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7" name="Rectangle 76"/>
            <p:cNvSpPr/>
            <p:nvPr/>
          </p:nvSpPr>
          <p:spPr>
            <a:xfrm>
              <a:off x="115425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8" name="Rectangle 77"/>
            <p:cNvSpPr/>
            <p:nvPr/>
          </p:nvSpPr>
          <p:spPr>
            <a:xfrm>
              <a:off x="13119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9" name="Rectangle 78"/>
            <p:cNvSpPr/>
            <p:nvPr/>
          </p:nvSpPr>
          <p:spPr>
            <a:xfrm>
              <a:off x="14695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0" name="Rectangle 79"/>
            <p:cNvSpPr/>
            <p:nvPr/>
          </p:nvSpPr>
          <p:spPr>
            <a:xfrm>
              <a:off x="16272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1" name="Rectangle 80"/>
            <p:cNvSpPr/>
            <p:nvPr/>
          </p:nvSpPr>
          <p:spPr>
            <a:xfrm>
              <a:off x="17848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2" name="Rectangle 81"/>
            <p:cNvSpPr/>
            <p:nvPr/>
          </p:nvSpPr>
          <p:spPr>
            <a:xfrm>
              <a:off x="19425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3" name="Rectangle 82"/>
            <p:cNvSpPr/>
            <p:nvPr/>
          </p:nvSpPr>
          <p:spPr>
            <a:xfrm>
              <a:off x="21001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4" name="Rectangle 83"/>
            <p:cNvSpPr/>
            <p:nvPr/>
          </p:nvSpPr>
          <p:spPr>
            <a:xfrm>
              <a:off x="22578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5" name="Rectangle 84"/>
            <p:cNvSpPr/>
            <p:nvPr/>
          </p:nvSpPr>
          <p:spPr>
            <a:xfrm>
              <a:off x="24154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6" name="Rectangle 85"/>
            <p:cNvSpPr/>
            <p:nvPr/>
          </p:nvSpPr>
          <p:spPr>
            <a:xfrm>
              <a:off x="257310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7" name="Rectangle 86"/>
            <p:cNvSpPr/>
            <p:nvPr/>
          </p:nvSpPr>
          <p:spPr>
            <a:xfrm>
              <a:off x="27307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8" name="Rectangle 87"/>
            <p:cNvSpPr/>
            <p:nvPr/>
          </p:nvSpPr>
          <p:spPr>
            <a:xfrm>
              <a:off x="2888407"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9" name="Rectangle 88"/>
            <p:cNvSpPr/>
            <p:nvPr/>
          </p:nvSpPr>
          <p:spPr>
            <a:xfrm>
              <a:off x="30460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0" name="Rectangle 89"/>
            <p:cNvSpPr/>
            <p:nvPr/>
          </p:nvSpPr>
          <p:spPr>
            <a:xfrm>
              <a:off x="3203708"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1" name="Rectangle 90"/>
            <p:cNvSpPr/>
            <p:nvPr/>
          </p:nvSpPr>
          <p:spPr>
            <a:xfrm>
              <a:off x="33613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2" name="Rectangle 91"/>
            <p:cNvSpPr/>
            <p:nvPr/>
          </p:nvSpPr>
          <p:spPr>
            <a:xfrm>
              <a:off x="35190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3" name="Rectangle 92"/>
            <p:cNvSpPr/>
            <p:nvPr/>
          </p:nvSpPr>
          <p:spPr>
            <a:xfrm>
              <a:off x="3680620"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4" name="Rectangle 93"/>
            <p:cNvSpPr/>
            <p:nvPr/>
          </p:nvSpPr>
          <p:spPr>
            <a:xfrm>
              <a:off x="383827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5" name="Rectangle 94"/>
            <p:cNvSpPr/>
            <p:nvPr/>
          </p:nvSpPr>
          <p:spPr>
            <a:xfrm>
              <a:off x="399592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6" name="Rectangle 95"/>
            <p:cNvSpPr/>
            <p:nvPr/>
          </p:nvSpPr>
          <p:spPr>
            <a:xfrm>
              <a:off x="41535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7" name="Rectangle 96"/>
            <p:cNvSpPr/>
            <p:nvPr/>
          </p:nvSpPr>
          <p:spPr>
            <a:xfrm>
              <a:off x="43112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8" name="Rectangle 97"/>
            <p:cNvSpPr/>
            <p:nvPr/>
          </p:nvSpPr>
          <p:spPr>
            <a:xfrm>
              <a:off x="44688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9" name="Rectangle 98"/>
            <p:cNvSpPr/>
            <p:nvPr/>
          </p:nvSpPr>
          <p:spPr>
            <a:xfrm>
              <a:off x="46265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0" name="Rectangle 99"/>
            <p:cNvSpPr/>
            <p:nvPr/>
          </p:nvSpPr>
          <p:spPr>
            <a:xfrm>
              <a:off x="478417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1" name="Rectangle 100"/>
            <p:cNvSpPr/>
            <p:nvPr/>
          </p:nvSpPr>
          <p:spPr>
            <a:xfrm>
              <a:off x="494182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2" name="Rectangle 101"/>
            <p:cNvSpPr/>
            <p:nvPr/>
          </p:nvSpPr>
          <p:spPr>
            <a:xfrm>
              <a:off x="509947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3" name="Rectangle 102"/>
            <p:cNvSpPr/>
            <p:nvPr/>
          </p:nvSpPr>
          <p:spPr>
            <a:xfrm>
              <a:off x="52571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4" name="Rectangle 103"/>
            <p:cNvSpPr/>
            <p:nvPr/>
          </p:nvSpPr>
          <p:spPr>
            <a:xfrm>
              <a:off x="54147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5" name="Rectangle 104"/>
            <p:cNvSpPr/>
            <p:nvPr/>
          </p:nvSpPr>
          <p:spPr>
            <a:xfrm>
              <a:off x="55724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6" name="Rectangle 105"/>
            <p:cNvSpPr/>
            <p:nvPr/>
          </p:nvSpPr>
          <p:spPr>
            <a:xfrm>
              <a:off x="57300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7" name="Rectangle 106"/>
            <p:cNvSpPr/>
            <p:nvPr/>
          </p:nvSpPr>
          <p:spPr>
            <a:xfrm>
              <a:off x="588772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8" name="Rectangle 107"/>
            <p:cNvSpPr/>
            <p:nvPr/>
          </p:nvSpPr>
          <p:spPr>
            <a:xfrm>
              <a:off x="60453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9" name="Rectangle 108"/>
            <p:cNvSpPr/>
            <p:nvPr/>
          </p:nvSpPr>
          <p:spPr>
            <a:xfrm>
              <a:off x="115425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0" name="Rectangle 109"/>
            <p:cNvSpPr/>
            <p:nvPr/>
          </p:nvSpPr>
          <p:spPr>
            <a:xfrm>
              <a:off x="131190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1" name="Rectangle 110"/>
            <p:cNvSpPr/>
            <p:nvPr/>
          </p:nvSpPr>
          <p:spPr>
            <a:xfrm>
              <a:off x="146955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2" name="Rectangle 111"/>
            <p:cNvSpPr/>
            <p:nvPr/>
          </p:nvSpPr>
          <p:spPr>
            <a:xfrm>
              <a:off x="162720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3" name="Rectangle 112"/>
            <p:cNvSpPr/>
            <p:nvPr/>
          </p:nvSpPr>
          <p:spPr>
            <a:xfrm>
              <a:off x="115425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4" name="Rectangle 113"/>
            <p:cNvSpPr/>
            <p:nvPr/>
          </p:nvSpPr>
          <p:spPr>
            <a:xfrm>
              <a:off x="131190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5" name="Rectangle 114"/>
            <p:cNvSpPr/>
            <p:nvPr/>
          </p:nvSpPr>
          <p:spPr>
            <a:xfrm>
              <a:off x="146955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6" name="Rectangle 115"/>
            <p:cNvSpPr/>
            <p:nvPr/>
          </p:nvSpPr>
          <p:spPr>
            <a:xfrm>
              <a:off x="162720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7" name="Rectangle 116"/>
            <p:cNvSpPr/>
            <p:nvPr/>
          </p:nvSpPr>
          <p:spPr>
            <a:xfrm>
              <a:off x="11542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8" name="Rectangle 117"/>
            <p:cNvSpPr/>
            <p:nvPr/>
          </p:nvSpPr>
          <p:spPr>
            <a:xfrm>
              <a:off x="131190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9" name="Rectangle 118"/>
            <p:cNvSpPr/>
            <p:nvPr/>
          </p:nvSpPr>
          <p:spPr>
            <a:xfrm>
              <a:off x="14695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0" name="Rectangle 119"/>
            <p:cNvSpPr/>
            <p:nvPr/>
          </p:nvSpPr>
          <p:spPr>
            <a:xfrm>
              <a:off x="162720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1" name="Rectangle 120"/>
            <p:cNvSpPr/>
            <p:nvPr/>
          </p:nvSpPr>
          <p:spPr>
            <a:xfrm>
              <a:off x="178485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2" name="Rectangle 121"/>
            <p:cNvSpPr/>
            <p:nvPr/>
          </p:nvSpPr>
          <p:spPr>
            <a:xfrm>
              <a:off x="194250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3" name="Rectangle 122"/>
            <p:cNvSpPr/>
            <p:nvPr/>
          </p:nvSpPr>
          <p:spPr>
            <a:xfrm>
              <a:off x="210015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4" name="Rectangle 123"/>
            <p:cNvSpPr/>
            <p:nvPr/>
          </p:nvSpPr>
          <p:spPr>
            <a:xfrm>
              <a:off x="225780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5" name="Rectangle 124"/>
            <p:cNvSpPr/>
            <p:nvPr/>
          </p:nvSpPr>
          <p:spPr>
            <a:xfrm>
              <a:off x="178485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6" name="Rectangle 125"/>
            <p:cNvSpPr/>
            <p:nvPr/>
          </p:nvSpPr>
          <p:spPr>
            <a:xfrm>
              <a:off x="194250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7" name="Rectangle 126"/>
            <p:cNvSpPr/>
            <p:nvPr/>
          </p:nvSpPr>
          <p:spPr>
            <a:xfrm>
              <a:off x="210015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8" name="Rectangle 127"/>
            <p:cNvSpPr/>
            <p:nvPr/>
          </p:nvSpPr>
          <p:spPr>
            <a:xfrm>
              <a:off x="225780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9" name="Rectangle 128"/>
            <p:cNvSpPr/>
            <p:nvPr/>
          </p:nvSpPr>
          <p:spPr>
            <a:xfrm>
              <a:off x="178485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0" name="Rectangle 129"/>
            <p:cNvSpPr/>
            <p:nvPr/>
          </p:nvSpPr>
          <p:spPr>
            <a:xfrm>
              <a:off x="194250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1" name="Rectangle 130"/>
            <p:cNvSpPr/>
            <p:nvPr/>
          </p:nvSpPr>
          <p:spPr>
            <a:xfrm>
              <a:off x="210015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2" name="Rectangle 131"/>
            <p:cNvSpPr/>
            <p:nvPr/>
          </p:nvSpPr>
          <p:spPr>
            <a:xfrm>
              <a:off x="225780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3" name="Rectangle 132"/>
            <p:cNvSpPr/>
            <p:nvPr/>
          </p:nvSpPr>
          <p:spPr>
            <a:xfrm>
              <a:off x="241743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4" name="Rectangle 133"/>
            <p:cNvSpPr/>
            <p:nvPr/>
          </p:nvSpPr>
          <p:spPr>
            <a:xfrm>
              <a:off x="257508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5" name="Rectangle 134"/>
            <p:cNvSpPr/>
            <p:nvPr/>
          </p:nvSpPr>
          <p:spPr>
            <a:xfrm>
              <a:off x="273273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6" name="Rectangle 135"/>
            <p:cNvSpPr/>
            <p:nvPr/>
          </p:nvSpPr>
          <p:spPr>
            <a:xfrm>
              <a:off x="289038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7" name="Rectangle 136"/>
            <p:cNvSpPr/>
            <p:nvPr/>
          </p:nvSpPr>
          <p:spPr>
            <a:xfrm>
              <a:off x="241742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8" name="Rectangle 137"/>
            <p:cNvSpPr/>
            <p:nvPr/>
          </p:nvSpPr>
          <p:spPr>
            <a:xfrm>
              <a:off x="257508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9" name="Rectangle 138"/>
            <p:cNvSpPr/>
            <p:nvPr/>
          </p:nvSpPr>
          <p:spPr>
            <a:xfrm>
              <a:off x="273273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0" name="Rectangle 139"/>
            <p:cNvSpPr/>
            <p:nvPr/>
          </p:nvSpPr>
          <p:spPr>
            <a:xfrm>
              <a:off x="289038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1" name="Rectangle 140"/>
            <p:cNvSpPr/>
            <p:nvPr/>
          </p:nvSpPr>
          <p:spPr>
            <a:xfrm>
              <a:off x="241742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2" name="Rectangle 141"/>
            <p:cNvSpPr/>
            <p:nvPr/>
          </p:nvSpPr>
          <p:spPr>
            <a:xfrm>
              <a:off x="25750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3" name="Rectangle 142"/>
            <p:cNvSpPr/>
            <p:nvPr/>
          </p:nvSpPr>
          <p:spPr>
            <a:xfrm>
              <a:off x="273273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4" name="Rectangle 143"/>
            <p:cNvSpPr/>
            <p:nvPr/>
          </p:nvSpPr>
          <p:spPr>
            <a:xfrm>
              <a:off x="28903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5" name="Rectangle 144"/>
            <p:cNvSpPr/>
            <p:nvPr/>
          </p:nvSpPr>
          <p:spPr>
            <a:xfrm>
              <a:off x="304803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6" name="Rectangle 145"/>
            <p:cNvSpPr/>
            <p:nvPr/>
          </p:nvSpPr>
          <p:spPr>
            <a:xfrm>
              <a:off x="320568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7" name="Rectangle 146"/>
            <p:cNvSpPr/>
            <p:nvPr/>
          </p:nvSpPr>
          <p:spPr>
            <a:xfrm>
              <a:off x="336333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8" name="Rectangle 147"/>
            <p:cNvSpPr/>
            <p:nvPr/>
          </p:nvSpPr>
          <p:spPr>
            <a:xfrm>
              <a:off x="352098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9" name="Rectangle 148"/>
            <p:cNvSpPr/>
            <p:nvPr/>
          </p:nvSpPr>
          <p:spPr>
            <a:xfrm>
              <a:off x="304803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0" name="Rectangle 149"/>
            <p:cNvSpPr/>
            <p:nvPr/>
          </p:nvSpPr>
          <p:spPr>
            <a:xfrm>
              <a:off x="320568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1" name="Rectangle 150"/>
            <p:cNvSpPr/>
            <p:nvPr/>
          </p:nvSpPr>
          <p:spPr>
            <a:xfrm>
              <a:off x="336333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2" name="Rectangle 151"/>
            <p:cNvSpPr/>
            <p:nvPr/>
          </p:nvSpPr>
          <p:spPr>
            <a:xfrm>
              <a:off x="352098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3" name="Rectangle 152"/>
            <p:cNvSpPr/>
            <p:nvPr/>
          </p:nvSpPr>
          <p:spPr>
            <a:xfrm>
              <a:off x="30480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4" name="Rectangle 153"/>
            <p:cNvSpPr/>
            <p:nvPr/>
          </p:nvSpPr>
          <p:spPr>
            <a:xfrm>
              <a:off x="320568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5" name="Rectangle 154"/>
            <p:cNvSpPr/>
            <p:nvPr/>
          </p:nvSpPr>
          <p:spPr>
            <a:xfrm>
              <a:off x="33633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6" name="Rectangle 155"/>
            <p:cNvSpPr/>
            <p:nvPr/>
          </p:nvSpPr>
          <p:spPr>
            <a:xfrm>
              <a:off x="352098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7" name="Rectangle 156"/>
            <p:cNvSpPr/>
            <p:nvPr/>
          </p:nvSpPr>
          <p:spPr>
            <a:xfrm>
              <a:off x="367863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8" name="Rectangle 157"/>
            <p:cNvSpPr/>
            <p:nvPr/>
          </p:nvSpPr>
          <p:spPr>
            <a:xfrm>
              <a:off x="383628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9" name="Rectangle 158"/>
            <p:cNvSpPr/>
            <p:nvPr/>
          </p:nvSpPr>
          <p:spPr>
            <a:xfrm>
              <a:off x="399393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0" name="Rectangle 159"/>
            <p:cNvSpPr/>
            <p:nvPr/>
          </p:nvSpPr>
          <p:spPr>
            <a:xfrm>
              <a:off x="415159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1" name="Rectangle 160"/>
            <p:cNvSpPr/>
            <p:nvPr/>
          </p:nvSpPr>
          <p:spPr>
            <a:xfrm>
              <a:off x="367863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2" name="Rectangle 161"/>
            <p:cNvSpPr/>
            <p:nvPr/>
          </p:nvSpPr>
          <p:spPr>
            <a:xfrm>
              <a:off x="383628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3" name="Rectangle 162"/>
            <p:cNvSpPr/>
            <p:nvPr/>
          </p:nvSpPr>
          <p:spPr>
            <a:xfrm>
              <a:off x="3993938"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4" name="Rectangle 163"/>
            <p:cNvSpPr/>
            <p:nvPr/>
          </p:nvSpPr>
          <p:spPr>
            <a:xfrm>
              <a:off x="415158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5" name="Rectangle 164"/>
            <p:cNvSpPr/>
            <p:nvPr/>
          </p:nvSpPr>
          <p:spPr>
            <a:xfrm>
              <a:off x="36786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6" name="Rectangle 165"/>
            <p:cNvSpPr/>
            <p:nvPr/>
          </p:nvSpPr>
          <p:spPr>
            <a:xfrm>
              <a:off x="383628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7" name="Rectangle 166"/>
            <p:cNvSpPr/>
            <p:nvPr/>
          </p:nvSpPr>
          <p:spPr>
            <a:xfrm>
              <a:off x="39939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8" name="Rectangle 167"/>
            <p:cNvSpPr/>
            <p:nvPr/>
          </p:nvSpPr>
          <p:spPr>
            <a:xfrm>
              <a:off x="4151588"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9" name="Rectangle 168"/>
            <p:cNvSpPr/>
            <p:nvPr/>
          </p:nvSpPr>
          <p:spPr>
            <a:xfrm>
              <a:off x="430924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0" name="Rectangle 169"/>
            <p:cNvSpPr/>
            <p:nvPr/>
          </p:nvSpPr>
          <p:spPr>
            <a:xfrm>
              <a:off x="446689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1" name="Rectangle 170"/>
            <p:cNvSpPr/>
            <p:nvPr/>
          </p:nvSpPr>
          <p:spPr>
            <a:xfrm>
              <a:off x="462454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2" name="Rectangle 171"/>
            <p:cNvSpPr/>
            <p:nvPr/>
          </p:nvSpPr>
          <p:spPr>
            <a:xfrm>
              <a:off x="478219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3" name="Rectangle 172"/>
            <p:cNvSpPr/>
            <p:nvPr/>
          </p:nvSpPr>
          <p:spPr>
            <a:xfrm>
              <a:off x="430924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4" name="Rectangle 173"/>
            <p:cNvSpPr/>
            <p:nvPr/>
          </p:nvSpPr>
          <p:spPr>
            <a:xfrm>
              <a:off x="446689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5" name="Rectangle 174"/>
            <p:cNvSpPr/>
            <p:nvPr/>
          </p:nvSpPr>
          <p:spPr>
            <a:xfrm>
              <a:off x="462454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6" name="Rectangle 175"/>
            <p:cNvSpPr/>
            <p:nvPr/>
          </p:nvSpPr>
          <p:spPr>
            <a:xfrm>
              <a:off x="478219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7" name="Rectangle 176"/>
            <p:cNvSpPr/>
            <p:nvPr/>
          </p:nvSpPr>
          <p:spPr>
            <a:xfrm>
              <a:off x="43092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8" name="Rectangle 177"/>
            <p:cNvSpPr/>
            <p:nvPr/>
          </p:nvSpPr>
          <p:spPr>
            <a:xfrm>
              <a:off x="446689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9" name="Rectangle 178"/>
            <p:cNvSpPr/>
            <p:nvPr/>
          </p:nvSpPr>
          <p:spPr>
            <a:xfrm>
              <a:off x="46245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0" name="Rectangle 179"/>
            <p:cNvSpPr/>
            <p:nvPr/>
          </p:nvSpPr>
          <p:spPr>
            <a:xfrm>
              <a:off x="478219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1" name="Rectangle 180"/>
            <p:cNvSpPr/>
            <p:nvPr/>
          </p:nvSpPr>
          <p:spPr>
            <a:xfrm>
              <a:off x="494181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2" name="Rectangle 181"/>
            <p:cNvSpPr/>
            <p:nvPr/>
          </p:nvSpPr>
          <p:spPr>
            <a:xfrm>
              <a:off x="509946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3" name="Rectangle 182"/>
            <p:cNvSpPr/>
            <p:nvPr/>
          </p:nvSpPr>
          <p:spPr>
            <a:xfrm>
              <a:off x="525711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4" name="Rectangle 183"/>
            <p:cNvSpPr/>
            <p:nvPr/>
          </p:nvSpPr>
          <p:spPr>
            <a:xfrm>
              <a:off x="541476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5" name="Rectangle 184"/>
            <p:cNvSpPr/>
            <p:nvPr/>
          </p:nvSpPr>
          <p:spPr>
            <a:xfrm>
              <a:off x="494181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6" name="Rectangle 185"/>
            <p:cNvSpPr/>
            <p:nvPr/>
          </p:nvSpPr>
          <p:spPr>
            <a:xfrm>
              <a:off x="509946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7" name="Rectangle 186"/>
            <p:cNvSpPr/>
            <p:nvPr/>
          </p:nvSpPr>
          <p:spPr>
            <a:xfrm>
              <a:off x="525711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8" name="Rectangle 187"/>
            <p:cNvSpPr/>
            <p:nvPr/>
          </p:nvSpPr>
          <p:spPr>
            <a:xfrm>
              <a:off x="541476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9" name="Rectangle 188"/>
            <p:cNvSpPr/>
            <p:nvPr/>
          </p:nvSpPr>
          <p:spPr>
            <a:xfrm>
              <a:off x="494181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0" name="Rectangle 189"/>
            <p:cNvSpPr/>
            <p:nvPr/>
          </p:nvSpPr>
          <p:spPr>
            <a:xfrm>
              <a:off x="50994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1" name="Rectangle 190"/>
            <p:cNvSpPr/>
            <p:nvPr/>
          </p:nvSpPr>
          <p:spPr>
            <a:xfrm>
              <a:off x="525711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2" name="Rectangle 191"/>
            <p:cNvSpPr/>
            <p:nvPr/>
          </p:nvSpPr>
          <p:spPr>
            <a:xfrm>
              <a:off x="54147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3" name="Rectangle 192"/>
            <p:cNvSpPr/>
            <p:nvPr/>
          </p:nvSpPr>
          <p:spPr>
            <a:xfrm>
              <a:off x="557242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4" name="Rectangle 193"/>
            <p:cNvSpPr/>
            <p:nvPr/>
          </p:nvSpPr>
          <p:spPr>
            <a:xfrm>
              <a:off x="573007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5" name="Rectangle 194"/>
            <p:cNvSpPr/>
            <p:nvPr/>
          </p:nvSpPr>
          <p:spPr>
            <a:xfrm>
              <a:off x="588772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6" name="Rectangle 195"/>
            <p:cNvSpPr/>
            <p:nvPr/>
          </p:nvSpPr>
          <p:spPr>
            <a:xfrm>
              <a:off x="604537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7" name="Rectangle 196"/>
            <p:cNvSpPr/>
            <p:nvPr/>
          </p:nvSpPr>
          <p:spPr>
            <a:xfrm>
              <a:off x="557241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8" name="Rectangle 197"/>
            <p:cNvSpPr/>
            <p:nvPr/>
          </p:nvSpPr>
          <p:spPr>
            <a:xfrm>
              <a:off x="573007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9" name="Rectangle 198"/>
            <p:cNvSpPr/>
            <p:nvPr/>
          </p:nvSpPr>
          <p:spPr>
            <a:xfrm>
              <a:off x="588772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0" name="Rectangle 199"/>
            <p:cNvSpPr/>
            <p:nvPr/>
          </p:nvSpPr>
          <p:spPr>
            <a:xfrm>
              <a:off x="604537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1" name="Rectangle 200"/>
            <p:cNvSpPr/>
            <p:nvPr/>
          </p:nvSpPr>
          <p:spPr>
            <a:xfrm>
              <a:off x="557241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2" name="Rectangle 201"/>
            <p:cNvSpPr/>
            <p:nvPr/>
          </p:nvSpPr>
          <p:spPr>
            <a:xfrm>
              <a:off x="57300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3" name="Rectangle 202"/>
            <p:cNvSpPr/>
            <p:nvPr/>
          </p:nvSpPr>
          <p:spPr>
            <a:xfrm>
              <a:off x="588772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4" name="Rectangle 203"/>
            <p:cNvSpPr/>
            <p:nvPr/>
          </p:nvSpPr>
          <p:spPr>
            <a:xfrm>
              <a:off x="60453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8" name="Line 102"/>
            <p:cNvSpPr>
              <a:spLocks noChangeShapeType="1"/>
            </p:cNvSpPr>
            <p:nvPr/>
          </p:nvSpPr>
          <p:spPr bwMode="auto">
            <a:xfrm>
              <a:off x="1067973" y="3389263"/>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100" dirty="0">
                <a:solidFill>
                  <a:srgbClr val="000000"/>
                </a:solidFill>
                <a:latin typeface="Trebuchet MS" pitchFamily="34" charset="0"/>
              </a:endParaRPr>
            </a:p>
          </p:txBody>
        </p:sp>
        <p:sp>
          <p:nvSpPr>
            <p:cNvPr id="213" name="Rounded Rectangle 212"/>
            <p:cNvSpPr/>
            <p:nvPr/>
          </p:nvSpPr>
          <p:spPr>
            <a:xfrm>
              <a:off x="1067972" y="4077504"/>
              <a:ext cx="5184676" cy="226160"/>
            </a:xfrm>
            <a:prstGeom prst="roundRect">
              <a:avLst/>
            </a:prstGeom>
            <a:noFill/>
            <a:ln w="38100">
              <a:solidFill>
                <a:srgbClr val="C00000"/>
              </a:solidFill>
              <a:prstDash val="solid"/>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endParaRPr>
            </a:p>
          </p:txBody>
        </p:sp>
        <p:sp>
          <p:nvSpPr>
            <p:cNvPr id="214" name="Freeform 213"/>
            <p:cNvSpPr/>
            <p:nvPr/>
          </p:nvSpPr>
          <p:spPr>
            <a:xfrm>
              <a:off x="880749" y="4290853"/>
              <a:ext cx="453103" cy="752475"/>
            </a:xfrm>
            <a:custGeom>
              <a:avLst/>
              <a:gdLst>
                <a:gd name="connsiteX0" fmla="*/ 200025 w 485775"/>
                <a:gd name="connsiteY0" fmla="*/ 0 h 752475"/>
                <a:gd name="connsiteX1" fmla="*/ 47625 w 485775"/>
                <a:gd name="connsiteY1" fmla="*/ 409575 h 752475"/>
                <a:gd name="connsiteX2" fmla="*/ 485775 w 485775"/>
                <a:gd name="connsiteY2" fmla="*/ 752475 h 752475"/>
                <a:gd name="connsiteX3" fmla="*/ 485775 w 485775"/>
                <a:gd name="connsiteY3" fmla="*/ 752475 h 752475"/>
                <a:gd name="connsiteX0" fmla="*/ 167353 w 453103"/>
                <a:gd name="connsiteY0" fmla="*/ 0 h 752475"/>
                <a:gd name="connsiteX1" fmla="*/ 47625 w 453103"/>
                <a:gd name="connsiteY1" fmla="*/ 483459 h 752475"/>
                <a:gd name="connsiteX2" fmla="*/ 453103 w 453103"/>
                <a:gd name="connsiteY2" fmla="*/ 752475 h 752475"/>
                <a:gd name="connsiteX3" fmla="*/ 453103 w 453103"/>
                <a:gd name="connsiteY3" fmla="*/ 752475 h 752475"/>
              </a:gdLst>
              <a:ahLst/>
              <a:cxnLst>
                <a:cxn ang="0">
                  <a:pos x="connsiteX0" y="connsiteY0"/>
                </a:cxn>
                <a:cxn ang="0">
                  <a:pos x="connsiteX1" y="connsiteY1"/>
                </a:cxn>
                <a:cxn ang="0">
                  <a:pos x="connsiteX2" y="connsiteY2"/>
                </a:cxn>
                <a:cxn ang="0">
                  <a:pos x="connsiteX3" y="connsiteY3"/>
                </a:cxn>
              </a:cxnLst>
              <a:rect l="l" t="t" r="r" b="b"/>
              <a:pathLst>
                <a:path w="453103" h="752475">
                  <a:moveTo>
                    <a:pt x="167353" y="0"/>
                  </a:moveTo>
                  <a:cubicBezTo>
                    <a:pt x="67340" y="142081"/>
                    <a:pt x="0" y="358047"/>
                    <a:pt x="47625" y="483459"/>
                  </a:cubicBezTo>
                  <a:cubicBezTo>
                    <a:pt x="95250" y="608871"/>
                    <a:pt x="385523" y="707639"/>
                    <a:pt x="453103" y="752475"/>
                  </a:cubicBezTo>
                  <a:lnTo>
                    <a:pt x="453103" y="752475"/>
                  </a:lnTo>
                </a:path>
              </a:pathLst>
            </a:cu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sp>
        <p:nvSpPr>
          <p:cNvPr id="276" name="Rectangle 275"/>
          <p:cNvSpPr/>
          <p:nvPr/>
        </p:nvSpPr>
        <p:spPr>
          <a:xfrm>
            <a:off x="1691625" y="1244041"/>
            <a:ext cx="3467808" cy="400105"/>
          </a:xfrm>
          <a:prstGeom prst="rect">
            <a:avLst/>
          </a:prstGeom>
        </p:spPr>
        <p:txBody>
          <a:bodyPr wrap="none" lIns="91436" tIns="45718" rIns="91436" bIns="45718">
            <a:spAutoFit/>
          </a:bodyPr>
          <a:lstStyle/>
          <a:p>
            <a:r>
              <a:rPr lang="en-US" sz="2000" b="1" dirty="0">
                <a:solidFill>
                  <a:srgbClr val="000000"/>
                </a:solidFill>
                <a:latin typeface="Trebuchet MS" pitchFamily="34" charset="0"/>
              </a:rPr>
              <a:t>Spatial SIMT (current GPUs)</a:t>
            </a:r>
          </a:p>
        </p:txBody>
      </p:sp>
      <p:grpSp>
        <p:nvGrpSpPr>
          <p:cNvPr id="224" name="Group 223"/>
          <p:cNvGrpSpPr/>
          <p:nvPr/>
        </p:nvGrpSpPr>
        <p:grpSpPr>
          <a:xfrm>
            <a:off x="6443247" y="1244040"/>
            <a:ext cx="2760259" cy="5453511"/>
            <a:chOff x="6443248" y="971080"/>
            <a:chExt cx="2760260" cy="5453510"/>
          </a:xfrm>
        </p:grpSpPr>
        <p:sp>
          <p:nvSpPr>
            <p:cNvPr id="284" name="Rectangle 283"/>
            <p:cNvSpPr/>
            <p:nvPr/>
          </p:nvSpPr>
          <p:spPr>
            <a:xfrm>
              <a:off x="6761084" y="1969610"/>
              <a:ext cx="1613011" cy="576075"/>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6" name="Freeform 21"/>
            <p:cNvSpPr>
              <a:spLocks/>
            </p:cNvSpPr>
            <p:nvPr/>
          </p:nvSpPr>
          <p:spPr bwMode="auto">
            <a:xfrm>
              <a:off x="7962092" y="2245765"/>
              <a:ext cx="201254"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fontAlgn="auto">
                <a:spcBef>
                  <a:spcPts val="0"/>
                </a:spcBef>
                <a:spcAft>
                  <a:spcPts val="0"/>
                </a:spcAft>
                <a:defRPr/>
              </a:pPr>
              <a:endParaRPr lang="en-US" kern="0" dirty="0">
                <a:solidFill>
                  <a:srgbClr val="000000"/>
                </a:solidFill>
                <a:latin typeface="Trebuchet MS" pitchFamily="34" charset="0"/>
              </a:endParaRPr>
            </a:p>
          </p:txBody>
        </p:sp>
        <p:sp>
          <p:nvSpPr>
            <p:cNvPr id="217" name="Rectangle 216"/>
            <p:cNvSpPr/>
            <p:nvPr/>
          </p:nvSpPr>
          <p:spPr>
            <a:xfrm>
              <a:off x="6914705" y="2131465"/>
              <a:ext cx="268338" cy="342900"/>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kern="0" dirty="0">
                <a:solidFill>
                  <a:srgbClr val="000000"/>
                </a:solidFill>
                <a:latin typeface="Trebuchet MS" pitchFamily="34" charset="0"/>
              </a:endParaRPr>
            </a:p>
          </p:txBody>
        </p:sp>
        <p:sp>
          <p:nvSpPr>
            <p:cNvPr id="218" name="Right Arrow 217"/>
            <p:cNvSpPr/>
            <p:nvPr/>
          </p:nvSpPr>
          <p:spPr>
            <a:xfrm>
              <a:off x="7585552" y="2217190"/>
              <a:ext cx="234796" cy="171450"/>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fontAlgn="auto">
                <a:spcBef>
                  <a:spcPts val="0"/>
                </a:spcBef>
                <a:spcAft>
                  <a:spcPts val="0"/>
                </a:spcAft>
                <a:defRPr/>
              </a:pPr>
              <a:endParaRPr lang="en-US" kern="0" dirty="0">
                <a:solidFill>
                  <a:srgbClr val="000000"/>
                </a:solidFill>
                <a:latin typeface="Trebuchet MS" pitchFamily="34" charset="0"/>
              </a:endParaRPr>
            </a:p>
          </p:txBody>
        </p:sp>
        <p:sp>
          <p:nvSpPr>
            <p:cNvPr id="219" name="Rectangle 218"/>
            <p:cNvSpPr/>
            <p:nvPr/>
          </p:nvSpPr>
          <p:spPr>
            <a:xfrm>
              <a:off x="7484924" y="2174328"/>
              <a:ext cx="100627" cy="257175"/>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fontAlgn="auto">
                <a:spcBef>
                  <a:spcPts val="0"/>
                </a:spcBef>
                <a:spcAft>
                  <a:spcPts val="0"/>
                </a:spcAft>
                <a:defRPr/>
              </a:pPr>
              <a:endParaRPr lang="en-US" kern="0" dirty="0">
                <a:solidFill>
                  <a:srgbClr val="000000"/>
                </a:solidFill>
                <a:latin typeface="Trebuchet MS" pitchFamily="34" charset="0"/>
              </a:endParaRPr>
            </a:p>
          </p:txBody>
        </p:sp>
        <p:sp>
          <p:nvSpPr>
            <p:cNvPr id="220" name="Right Arrow 219"/>
            <p:cNvSpPr/>
            <p:nvPr/>
          </p:nvSpPr>
          <p:spPr>
            <a:xfrm>
              <a:off x="7183043" y="2217190"/>
              <a:ext cx="268338" cy="171450"/>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kern="0" dirty="0">
                <a:solidFill>
                  <a:srgbClr val="000000"/>
                </a:solidFill>
                <a:latin typeface="Trebuchet MS" pitchFamily="34" charset="0"/>
              </a:endParaRPr>
            </a:p>
          </p:txBody>
        </p:sp>
        <p:sp>
          <p:nvSpPr>
            <p:cNvPr id="221" name="Line 102"/>
            <p:cNvSpPr>
              <a:spLocks noChangeShapeType="1"/>
            </p:cNvSpPr>
            <p:nvPr/>
          </p:nvSpPr>
          <p:spPr bwMode="auto">
            <a:xfrm>
              <a:off x="7917175" y="1863545"/>
              <a:ext cx="293731" cy="0"/>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600" dirty="0">
                <a:solidFill>
                  <a:srgbClr val="000000"/>
                </a:solidFill>
                <a:latin typeface="Trebuchet MS" pitchFamily="34" charset="0"/>
              </a:endParaRPr>
            </a:p>
          </p:txBody>
        </p:sp>
        <p:sp>
          <p:nvSpPr>
            <p:cNvPr id="222" name="Text Box 103"/>
            <p:cNvSpPr txBox="1">
              <a:spLocks noChangeArrowheads="1"/>
            </p:cNvSpPr>
            <p:nvPr/>
          </p:nvSpPr>
          <p:spPr bwMode="auto">
            <a:xfrm>
              <a:off x="7533125" y="1508751"/>
              <a:ext cx="1118182"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1-wide</a:t>
              </a:r>
            </a:p>
          </p:txBody>
        </p:sp>
        <p:cxnSp>
          <p:nvCxnSpPr>
            <p:cNvPr id="225" name="Straight Connector 224"/>
            <p:cNvCxnSpPr/>
            <p:nvPr/>
          </p:nvCxnSpPr>
          <p:spPr>
            <a:xfrm rot="5400000">
              <a:off x="3803902" y="3774645"/>
              <a:ext cx="5299888" cy="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6" name="Line 102"/>
            <p:cNvSpPr>
              <a:spLocks noChangeShapeType="1"/>
            </p:cNvSpPr>
            <p:nvPr/>
          </p:nvSpPr>
          <p:spPr bwMode="auto">
            <a:xfrm>
              <a:off x="6995647" y="3349911"/>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7" name="Text Box 103"/>
            <p:cNvSpPr txBox="1">
              <a:spLocks noChangeArrowheads="1"/>
            </p:cNvSpPr>
            <p:nvPr/>
          </p:nvSpPr>
          <p:spPr bwMode="auto">
            <a:xfrm>
              <a:off x="6443248" y="3255446"/>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endParaRPr lang="en-US" sz="1400" b="1" dirty="0">
                <a:solidFill>
                  <a:srgbClr val="000000"/>
                </a:solidFill>
                <a:latin typeface="Trebuchet MS" pitchFamily="34" charset="0"/>
              </a:endParaRPr>
            </a:p>
          </p:txBody>
        </p:sp>
        <p:sp>
          <p:nvSpPr>
            <p:cNvPr id="228" name="Line 102"/>
            <p:cNvSpPr>
              <a:spLocks noChangeShapeType="1"/>
            </p:cNvSpPr>
            <p:nvPr/>
          </p:nvSpPr>
          <p:spPr bwMode="auto">
            <a:xfrm>
              <a:off x="7354070" y="3367859"/>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9" name="Text Box 103"/>
            <p:cNvSpPr txBox="1">
              <a:spLocks noChangeArrowheads="1"/>
            </p:cNvSpPr>
            <p:nvPr/>
          </p:nvSpPr>
          <p:spPr bwMode="auto">
            <a:xfrm rot="16200000">
              <a:off x="6670577" y="3365890"/>
              <a:ext cx="980059"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30" name="Rectangle 229"/>
            <p:cNvSpPr/>
            <p:nvPr/>
          </p:nvSpPr>
          <p:spPr>
            <a:xfrm>
              <a:off x="7687588" y="3389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1" name="Rectangle 230"/>
            <p:cNvSpPr/>
            <p:nvPr/>
          </p:nvSpPr>
          <p:spPr>
            <a:xfrm>
              <a:off x="7687588" y="3618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2" name="Rectangle 231"/>
            <p:cNvSpPr/>
            <p:nvPr/>
          </p:nvSpPr>
          <p:spPr>
            <a:xfrm>
              <a:off x="7687593" y="38468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3" name="Rectangle 232"/>
            <p:cNvSpPr/>
            <p:nvPr/>
          </p:nvSpPr>
          <p:spPr>
            <a:xfrm>
              <a:off x="7687593" y="40754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cxnSp>
          <p:nvCxnSpPr>
            <p:cNvPr id="234" name="Straight Connector 233"/>
            <p:cNvCxnSpPr/>
            <p:nvPr/>
          </p:nvCxnSpPr>
          <p:spPr>
            <a:xfrm>
              <a:off x="7507524" y="3389640"/>
              <a:ext cx="5995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7687593" y="43040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6" name="Rectangle 235"/>
            <p:cNvSpPr/>
            <p:nvPr/>
          </p:nvSpPr>
          <p:spPr>
            <a:xfrm>
              <a:off x="7687593" y="4532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7" name="Rectangle 236"/>
            <p:cNvSpPr/>
            <p:nvPr/>
          </p:nvSpPr>
          <p:spPr>
            <a:xfrm>
              <a:off x="7687598" y="4761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8" name="TextBox 237"/>
            <p:cNvSpPr txBox="1"/>
            <p:nvPr/>
          </p:nvSpPr>
          <p:spPr>
            <a:xfrm>
              <a:off x="7930476" y="3386922"/>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0</a:t>
              </a:r>
              <a:endParaRPr lang="en-US" sz="1600" b="1" kern="0" dirty="0">
                <a:solidFill>
                  <a:srgbClr val="000000"/>
                </a:solidFill>
                <a:latin typeface="Trebuchet MS" pitchFamily="34" charset="0"/>
                <a:cs typeface="Courier New" pitchFamily="49" charset="0"/>
              </a:endParaRPr>
            </a:p>
          </p:txBody>
        </p:sp>
        <p:sp>
          <p:nvSpPr>
            <p:cNvPr id="239" name="Text Box 103"/>
            <p:cNvSpPr txBox="1">
              <a:spLocks noChangeArrowheads="1"/>
            </p:cNvSpPr>
            <p:nvPr/>
          </p:nvSpPr>
          <p:spPr bwMode="auto">
            <a:xfrm>
              <a:off x="8078230" y="3048748"/>
              <a:ext cx="1125278"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i="1" dirty="0">
                  <a:solidFill>
                    <a:srgbClr val="000000"/>
                  </a:solidFill>
                  <a:latin typeface="Trebuchet MS" pitchFamily="34" charset="0"/>
                </a:rPr>
                <a:t>(threads)</a:t>
              </a:r>
            </a:p>
          </p:txBody>
        </p:sp>
        <p:sp>
          <p:nvSpPr>
            <p:cNvPr id="240" name="TextBox 239"/>
            <p:cNvSpPr txBox="1"/>
            <p:nvPr/>
          </p:nvSpPr>
          <p:spPr>
            <a:xfrm>
              <a:off x="7930476" y="3616881"/>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1</a:t>
              </a:r>
              <a:endParaRPr lang="en-US" sz="1600" b="1" kern="0" dirty="0">
                <a:solidFill>
                  <a:srgbClr val="000000"/>
                </a:solidFill>
                <a:latin typeface="Trebuchet MS" pitchFamily="34" charset="0"/>
                <a:cs typeface="Courier New" pitchFamily="49" charset="0"/>
              </a:endParaRPr>
            </a:p>
          </p:txBody>
        </p:sp>
        <p:sp>
          <p:nvSpPr>
            <p:cNvPr id="241" name="TextBox 240"/>
            <p:cNvSpPr txBox="1"/>
            <p:nvPr/>
          </p:nvSpPr>
          <p:spPr>
            <a:xfrm>
              <a:off x="7930476" y="3832553"/>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2</a:t>
              </a:r>
              <a:endParaRPr lang="en-US" sz="1600" b="1" kern="0" dirty="0">
                <a:solidFill>
                  <a:srgbClr val="000000"/>
                </a:solidFill>
                <a:latin typeface="Trebuchet MS" pitchFamily="34" charset="0"/>
                <a:cs typeface="Courier New" pitchFamily="49" charset="0"/>
              </a:endParaRPr>
            </a:p>
          </p:txBody>
        </p:sp>
        <p:sp>
          <p:nvSpPr>
            <p:cNvPr id="242" name="TextBox 241"/>
            <p:cNvSpPr txBox="1"/>
            <p:nvPr/>
          </p:nvSpPr>
          <p:spPr>
            <a:xfrm>
              <a:off x="7930476" y="4062512"/>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3</a:t>
              </a:r>
              <a:endParaRPr lang="en-US" sz="1600" b="1" kern="0" dirty="0">
                <a:solidFill>
                  <a:srgbClr val="000000"/>
                </a:solidFill>
                <a:latin typeface="Trebuchet MS" pitchFamily="34" charset="0"/>
                <a:cs typeface="Courier New" pitchFamily="49" charset="0"/>
              </a:endParaRPr>
            </a:p>
          </p:txBody>
        </p:sp>
        <p:sp>
          <p:nvSpPr>
            <p:cNvPr id="243" name="TextBox 242"/>
            <p:cNvSpPr txBox="1"/>
            <p:nvPr/>
          </p:nvSpPr>
          <p:spPr>
            <a:xfrm>
              <a:off x="7930486" y="4308733"/>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4</a:t>
              </a:r>
              <a:endParaRPr lang="en-US" sz="1600" b="1" kern="0" dirty="0">
                <a:solidFill>
                  <a:srgbClr val="000000"/>
                </a:solidFill>
                <a:latin typeface="Trebuchet MS" pitchFamily="34" charset="0"/>
                <a:cs typeface="Courier New" pitchFamily="49" charset="0"/>
              </a:endParaRPr>
            </a:p>
          </p:txBody>
        </p:sp>
        <p:sp>
          <p:nvSpPr>
            <p:cNvPr id="244" name="TextBox 243"/>
            <p:cNvSpPr txBox="1"/>
            <p:nvPr/>
          </p:nvSpPr>
          <p:spPr>
            <a:xfrm>
              <a:off x="7930486" y="4538692"/>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5</a:t>
              </a:r>
              <a:endParaRPr lang="en-US" sz="1600" b="1" kern="0" dirty="0">
                <a:solidFill>
                  <a:srgbClr val="000000"/>
                </a:solidFill>
                <a:latin typeface="Trebuchet MS" pitchFamily="34" charset="0"/>
                <a:cs typeface="Courier New" pitchFamily="49" charset="0"/>
              </a:endParaRPr>
            </a:p>
          </p:txBody>
        </p:sp>
        <p:sp>
          <p:nvSpPr>
            <p:cNvPr id="245" name="TextBox 244"/>
            <p:cNvSpPr txBox="1"/>
            <p:nvPr/>
          </p:nvSpPr>
          <p:spPr>
            <a:xfrm>
              <a:off x="7930486" y="4754365"/>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6</a:t>
              </a:r>
              <a:endParaRPr lang="en-US" sz="1600" b="1" kern="0" dirty="0">
                <a:solidFill>
                  <a:srgbClr val="000000"/>
                </a:solidFill>
                <a:latin typeface="Trebuchet MS" pitchFamily="34" charset="0"/>
                <a:cs typeface="Courier New" pitchFamily="49" charset="0"/>
              </a:endParaRPr>
            </a:p>
          </p:txBody>
        </p:sp>
        <p:sp>
          <p:nvSpPr>
            <p:cNvPr id="246" name="TextBox 245"/>
            <p:cNvSpPr txBox="1"/>
            <p:nvPr/>
          </p:nvSpPr>
          <p:spPr>
            <a:xfrm>
              <a:off x="7930486" y="4984323"/>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7</a:t>
              </a:r>
              <a:endParaRPr lang="en-US" sz="1600" b="1" kern="0" dirty="0">
                <a:solidFill>
                  <a:srgbClr val="000000"/>
                </a:solidFill>
                <a:latin typeface="Trebuchet MS" pitchFamily="34" charset="0"/>
                <a:cs typeface="Courier New" pitchFamily="49" charset="0"/>
              </a:endParaRPr>
            </a:p>
          </p:txBody>
        </p:sp>
        <p:sp>
          <p:nvSpPr>
            <p:cNvPr id="247" name="Rectangle 246"/>
            <p:cNvSpPr/>
            <p:nvPr/>
          </p:nvSpPr>
          <p:spPr>
            <a:xfrm>
              <a:off x="7687588" y="49843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8" name="Rectangle 247"/>
            <p:cNvSpPr/>
            <p:nvPr/>
          </p:nvSpPr>
          <p:spPr>
            <a:xfrm>
              <a:off x="7687578" y="52129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9" name="Rectangle 248"/>
            <p:cNvSpPr/>
            <p:nvPr/>
          </p:nvSpPr>
          <p:spPr>
            <a:xfrm>
              <a:off x="7687568" y="5436006"/>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0" name="TextBox 249"/>
            <p:cNvSpPr txBox="1"/>
            <p:nvPr/>
          </p:nvSpPr>
          <p:spPr>
            <a:xfrm>
              <a:off x="7930486" y="5206047"/>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8</a:t>
              </a:r>
              <a:endParaRPr lang="en-US" sz="1600" b="1" kern="0" dirty="0">
                <a:solidFill>
                  <a:srgbClr val="000000"/>
                </a:solidFill>
                <a:latin typeface="Trebuchet MS" pitchFamily="34" charset="0"/>
                <a:cs typeface="Courier New" pitchFamily="49" charset="0"/>
              </a:endParaRPr>
            </a:p>
          </p:txBody>
        </p:sp>
        <p:sp>
          <p:nvSpPr>
            <p:cNvPr id="251" name="TextBox 250"/>
            <p:cNvSpPr txBox="1"/>
            <p:nvPr/>
          </p:nvSpPr>
          <p:spPr>
            <a:xfrm>
              <a:off x="7930486" y="5436006"/>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9</a:t>
              </a:r>
              <a:endParaRPr lang="en-US" sz="1600" b="1" kern="0" dirty="0">
                <a:solidFill>
                  <a:srgbClr val="000000"/>
                </a:solidFill>
                <a:latin typeface="Trebuchet MS" pitchFamily="34" charset="0"/>
                <a:cs typeface="Courier New" pitchFamily="49" charset="0"/>
              </a:endParaRPr>
            </a:p>
          </p:txBody>
        </p:sp>
        <p:sp>
          <p:nvSpPr>
            <p:cNvPr id="252" name="Rectangle 251"/>
            <p:cNvSpPr/>
            <p:nvPr/>
          </p:nvSpPr>
          <p:spPr>
            <a:xfrm>
              <a:off x="7687548" y="5667324"/>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9" name="TextBox 258"/>
            <p:cNvSpPr txBox="1"/>
            <p:nvPr/>
          </p:nvSpPr>
          <p:spPr>
            <a:xfrm>
              <a:off x="7930436" y="5664606"/>
              <a:ext cx="565272" cy="246221"/>
            </a:xfrm>
            <a:prstGeom prst="rect">
              <a:avLst/>
            </a:prstGeom>
            <a:noFill/>
          </p:spPr>
          <p:txBody>
            <a:bodyPr wrap="square" lIns="0" tIns="0" rIns="0" bIns="0" rtlCol="0" anchor="ctr" anchorCtr="0">
              <a:spAutoFit/>
            </a:bodyPr>
            <a:lstStyle/>
            <a:p>
              <a:pPr fontAlgn="auto">
                <a:spcBef>
                  <a:spcPts val="0"/>
                </a:spcBef>
                <a:spcAft>
                  <a:spcPts val="0"/>
                </a:spcAft>
                <a:defRPr/>
              </a:pPr>
              <a:r>
                <a:rPr lang="en-US" sz="1600" b="1" i="1" kern="0" dirty="0">
                  <a:solidFill>
                    <a:srgbClr val="000000"/>
                  </a:solidFill>
                  <a:latin typeface="Trebuchet MS" pitchFamily="34" charset="0"/>
                  <a:cs typeface="Courier New" pitchFamily="49" charset="0"/>
                </a:rPr>
                <a:t> 10</a:t>
              </a:r>
              <a:endParaRPr lang="en-US" sz="1600" b="1" kern="0" dirty="0">
                <a:solidFill>
                  <a:srgbClr val="000000"/>
                </a:solidFill>
                <a:latin typeface="Trebuchet MS" pitchFamily="34" charset="0"/>
                <a:cs typeface="Courier New" pitchFamily="49" charset="0"/>
              </a:endParaRPr>
            </a:p>
          </p:txBody>
        </p:sp>
        <p:grpSp>
          <p:nvGrpSpPr>
            <p:cNvPr id="272" name="Group 271"/>
            <p:cNvGrpSpPr/>
            <p:nvPr/>
          </p:nvGrpSpPr>
          <p:grpSpPr>
            <a:xfrm rot="16200000">
              <a:off x="7646230" y="6130014"/>
              <a:ext cx="381000" cy="76200"/>
              <a:chOff x="6019800" y="5943600"/>
              <a:chExt cx="381000" cy="76200"/>
            </a:xfrm>
            <a:solidFill>
              <a:schemeClr val="tx1"/>
            </a:solidFill>
          </p:grpSpPr>
          <p:sp>
            <p:nvSpPr>
              <p:cNvPr id="273" name="Oval 272"/>
              <p:cNvSpPr/>
              <p:nvPr/>
            </p:nvSpPr>
            <p:spPr>
              <a:xfrm>
                <a:off x="60198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4" name="Oval 273"/>
              <p:cNvSpPr/>
              <p:nvPr/>
            </p:nvSpPr>
            <p:spPr>
              <a:xfrm>
                <a:off x="61722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5" name="Oval 274"/>
              <p:cNvSpPr/>
              <p:nvPr/>
            </p:nvSpPr>
            <p:spPr>
              <a:xfrm>
                <a:off x="63246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277" name="Rectangle 276"/>
            <p:cNvSpPr/>
            <p:nvPr/>
          </p:nvSpPr>
          <p:spPr>
            <a:xfrm>
              <a:off x="6500024" y="971080"/>
              <a:ext cx="2544287" cy="400110"/>
            </a:xfrm>
            <a:prstGeom prst="rect">
              <a:avLst/>
            </a:prstGeom>
          </p:spPr>
          <p:txBody>
            <a:bodyPr wrap="none">
              <a:spAutoFit/>
            </a:bodyPr>
            <a:lstStyle/>
            <a:p>
              <a:r>
                <a:rPr lang="en-US" sz="2000" b="1" dirty="0">
                  <a:solidFill>
                    <a:srgbClr val="000000"/>
                  </a:solidFill>
                  <a:latin typeface="Trebuchet MS" pitchFamily="34" charset="0"/>
                </a:rPr>
                <a:t>Pure Temporal SIMT</a:t>
              </a:r>
            </a:p>
          </p:txBody>
        </p:sp>
      </p:grpSp>
      <p:sp>
        <p:nvSpPr>
          <p:cNvPr id="253" name="TextBox 252"/>
          <p:cNvSpPr txBox="1"/>
          <p:nvPr/>
        </p:nvSpPr>
        <p:spPr>
          <a:xfrm>
            <a:off x="10542" y="6446909"/>
            <a:ext cx="2715031" cy="369332"/>
          </a:xfrm>
          <a:prstGeom prst="rect">
            <a:avLst/>
          </a:prstGeom>
          <a:noFill/>
        </p:spPr>
        <p:txBody>
          <a:bodyPr wrap="none" rtlCol="0">
            <a:spAutoFit/>
          </a:bodyPr>
          <a:lstStyle/>
          <a:p>
            <a:r>
              <a:rPr lang="en-US" dirty="0" smtClean="0"/>
              <a:t>[slide courtesy of Bill Dally]</a:t>
            </a:r>
            <a:endParaRPr lang="en-US" dirty="0"/>
          </a:p>
        </p:txBody>
      </p:sp>
    </p:spTree>
    <p:extLst>
      <p:ext uri="{BB962C8B-B14F-4D97-AF65-F5344CB8AC3E}">
        <p14:creationId xmlns:p14="http://schemas.microsoft.com/office/powerpoint/2010/main" val="3830891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Temporal SIMT Optimizations</a:t>
            </a:r>
            <a:endParaRPr lang="en-US" dirty="0"/>
          </a:p>
        </p:txBody>
      </p:sp>
      <p:sp>
        <p:nvSpPr>
          <p:cNvPr id="150" name="Content Placeholder 149"/>
          <p:cNvSpPr>
            <a:spLocks noGrp="1"/>
          </p:cNvSpPr>
          <p:nvPr>
            <p:ph idx="4294967295"/>
          </p:nvPr>
        </p:nvSpPr>
        <p:spPr>
          <a:xfrm>
            <a:off x="0" y="1441098"/>
            <a:ext cx="8228542" cy="4884208"/>
          </a:xfrm>
        </p:spPr>
        <p:txBody>
          <a:bodyPr>
            <a:normAutofit fontScale="92500" lnSpcReduction="10000"/>
          </a:bodyPr>
          <a:lstStyle/>
          <a:p>
            <a:pPr marL="0" indent="0" algn="ctr">
              <a:buNone/>
            </a:pPr>
            <a:r>
              <a:rPr lang="en-US" dirty="0" smtClean="0">
                <a:solidFill>
                  <a:srgbClr val="000000"/>
                </a:solidFill>
              </a:rPr>
              <a:t>Control divergence — hybrid MIMD/SIMT</a:t>
            </a: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marL="0" indent="0" algn="ctr">
              <a:buNone/>
            </a:pPr>
            <a:endParaRPr lang="en-US" dirty="0" smtClean="0">
              <a:solidFill>
                <a:srgbClr val="000000"/>
              </a:solidFill>
            </a:endParaRPr>
          </a:p>
          <a:p>
            <a:pPr marL="0" indent="0" algn="ctr">
              <a:buNone/>
            </a:pPr>
            <a:r>
              <a:rPr lang="en-US" dirty="0" err="1" smtClean="0">
                <a:solidFill>
                  <a:srgbClr val="000000"/>
                </a:solidFill>
              </a:rPr>
              <a:t>Scalarization</a:t>
            </a:r>
            <a:endParaRPr lang="en-US" dirty="0">
              <a:solidFill>
                <a:srgbClr val="000000"/>
              </a:solidFill>
            </a:endParaRPr>
          </a:p>
          <a:p>
            <a:pPr marL="571500" lvl="1" indent="0" algn="ctr">
              <a:buNone/>
            </a:pPr>
            <a:r>
              <a:rPr lang="en-US" dirty="0" smtClean="0">
                <a:solidFill>
                  <a:srgbClr val="000000"/>
                </a:solidFill>
              </a:rPr>
              <a:t>Factor common instructions from multiple threads</a:t>
            </a:r>
          </a:p>
          <a:p>
            <a:pPr marL="571500" lvl="1" indent="0" algn="ctr">
              <a:buNone/>
            </a:pPr>
            <a:r>
              <a:rPr lang="en-US" dirty="0" smtClean="0">
                <a:solidFill>
                  <a:srgbClr val="000000"/>
                </a:solidFill>
              </a:rPr>
              <a:t>Execute once – place results in common registers</a:t>
            </a:r>
          </a:p>
          <a:p>
            <a:pPr marL="571500" lvl="1" indent="0" algn="ctr">
              <a:buNone/>
            </a:pPr>
            <a:r>
              <a:rPr lang="en-US" dirty="0" smtClean="0"/>
              <a:t>[See: SIMT </a:t>
            </a:r>
            <a:r>
              <a:rPr lang="en-US" dirty="0"/>
              <a:t>Affine Value Structure (ISCA 2013</a:t>
            </a:r>
            <a:r>
              <a:rPr lang="en-US" dirty="0" smtClean="0"/>
              <a:t>)]</a:t>
            </a:r>
            <a:endParaRPr lang="en-US" dirty="0"/>
          </a:p>
          <a:p>
            <a:pPr marL="571500" lvl="1" indent="0" algn="ctr">
              <a:buNone/>
            </a:pPr>
            <a:endParaRPr lang="en-US" dirty="0" smtClean="0">
              <a:solidFill>
                <a:srgbClr val="000000"/>
              </a:solidFill>
            </a:endParaRPr>
          </a:p>
        </p:txBody>
      </p:sp>
      <p:grpSp>
        <p:nvGrpSpPr>
          <p:cNvPr id="149" name="Group 148"/>
          <p:cNvGrpSpPr/>
          <p:nvPr/>
        </p:nvGrpSpPr>
        <p:grpSpPr>
          <a:xfrm>
            <a:off x="177428" y="2241661"/>
            <a:ext cx="5361955" cy="584404"/>
            <a:chOff x="8192" y="1822664"/>
            <a:chExt cx="6434346" cy="525965"/>
          </a:xfrm>
        </p:grpSpPr>
        <p:sp>
          <p:nvSpPr>
            <p:cNvPr id="3" name="Rectangle 2"/>
            <p:cNvSpPr/>
            <p:nvPr/>
          </p:nvSpPr>
          <p:spPr>
            <a:xfrm>
              <a:off x="131037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4" name="Rectangle 3"/>
            <p:cNvSpPr/>
            <p:nvPr/>
          </p:nvSpPr>
          <p:spPr>
            <a:xfrm>
              <a:off x="147593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5" name="Rectangle 4"/>
            <p:cNvSpPr/>
            <p:nvPr/>
          </p:nvSpPr>
          <p:spPr>
            <a:xfrm>
              <a:off x="114482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6" name="Rectangle 5"/>
            <p:cNvSpPr/>
            <p:nvPr/>
          </p:nvSpPr>
          <p:spPr>
            <a:xfrm>
              <a:off x="164148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7" name="Rectangle 6"/>
            <p:cNvSpPr/>
            <p:nvPr/>
          </p:nvSpPr>
          <p:spPr>
            <a:xfrm>
              <a:off x="1807039"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8" name="Rectangle 7"/>
            <p:cNvSpPr/>
            <p:nvPr/>
          </p:nvSpPr>
          <p:spPr>
            <a:xfrm>
              <a:off x="213814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 name="Rectangle 8"/>
            <p:cNvSpPr/>
            <p:nvPr/>
          </p:nvSpPr>
          <p:spPr>
            <a:xfrm>
              <a:off x="230370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 name="Rectangle 9"/>
            <p:cNvSpPr/>
            <p:nvPr/>
          </p:nvSpPr>
          <p:spPr>
            <a:xfrm>
              <a:off x="197259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1" name="Rectangle 10"/>
            <p:cNvSpPr/>
            <p:nvPr/>
          </p:nvSpPr>
          <p:spPr>
            <a:xfrm>
              <a:off x="246925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2" name="Rectangle 11"/>
            <p:cNvSpPr/>
            <p:nvPr/>
          </p:nvSpPr>
          <p:spPr>
            <a:xfrm>
              <a:off x="263480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3" name="Rectangle 12"/>
            <p:cNvSpPr/>
            <p:nvPr/>
          </p:nvSpPr>
          <p:spPr>
            <a:xfrm>
              <a:off x="280036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4" name="Rectangle 13"/>
            <p:cNvSpPr/>
            <p:nvPr/>
          </p:nvSpPr>
          <p:spPr>
            <a:xfrm>
              <a:off x="296591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5" name="Rectangle 14"/>
            <p:cNvSpPr/>
            <p:nvPr/>
          </p:nvSpPr>
          <p:spPr>
            <a:xfrm>
              <a:off x="313146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6" name="Rectangle 15"/>
            <p:cNvSpPr/>
            <p:nvPr/>
          </p:nvSpPr>
          <p:spPr>
            <a:xfrm>
              <a:off x="329702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7" name="Rectangle 16"/>
            <p:cNvSpPr/>
            <p:nvPr/>
          </p:nvSpPr>
          <p:spPr>
            <a:xfrm>
              <a:off x="346257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8" name="Rectangle 17"/>
            <p:cNvSpPr/>
            <p:nvPr/>
          </p:nvSpPr>
          <p:spPr>
            <a:xfrm>
              <a:off x="3628128"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9" name="Rectangle 18"/>
            <p:cNvSpPr/>
            <p:nvPr/>
          </p:nvSpPr>
          <p:spPr>
            <a:xfrm>
              <a:off x="379368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0" name="Rectangle 19"/>
            <p:cNvSpPr/>
            <p:nvPr/>
          </p:nvSpPr>
          <p:spPr>
            <a:xfrm>
              <a:off x="395923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1" name="Rectangle 20"/>
            <p:cNvSpPr/>
            <p:nvPr/>
          </p:nvSpPr>
          <p:spPr>
            <a:xfrm>
              <a:off x="429034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2" name="Rectangle 21"/>
            <p:cNvSpPr/>
            <p:nvPr/>
          </p:nvSpPr>
          <p:spPr>
            <a:xfrm>
              <a:off x="4124788"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3" name="Rectangle 22"/>
            <p:cNvSpPr/>
            <p:nvPr/>
          </p:nvSpPr>
          <p:spPr>
            <a:xfrm>
              <a:off x="462144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4" name="Rectangle 23"/>
            <p:cNvSpPr/>
            <p:nvPr/>
          </p:nvSpPr>
          <p:spPr>
            <a:xfrm>
              <a:off x="445589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5" name="Rectangle 24"/>
            <p:cNvSpPr/>
            <p:nvPr/>
          </p:nvSpPr>
          <p:spPr>
            <a:xfrm>
              <a:off x="478700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6" name="Rectangle 25"/>
            <p:cNvSpPr/>
            <p:nvPr/>
          </p:nvSpPr>
          <p:spPr>
            <a:xfrm>
              <a:off x="5118110"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7" name="Rectangle 26"/>
            <p:cNvSpPr/>
            <p:nvPr/>
          </p:nvSpPr>
          <p:spPr>
            <a:xfrm>
              <a:off x="495255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8" name="Rectangle 27"/>
            <p:cNvSpPr/>
            <p:nvPr/>
          </p:nvSpPr>
          <p:spPr>
            <a:xfrm>
              <a:off x="544921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29" name="Rectangle 28"/>
            <p:cNvSpPr/>
            <p:nvPr/>
          </p:nvSpPr>
          <p:spPr>
            <a:xfrm>
              <a:off x="528366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30" name="Rectangle 29"/>
            <p:cNvSpPr/>
            <p:nvPr/>
          </p:nvSpPr>
          <p:spPr>
            <a:xfrm>
              <a:off x="561477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31" name="Rectangle 30"/>
            <p:cNvSpPr/>
            <p:nvPr/>
          </p:nvSpPr>
          <p:spPr>
            <a:xfrm>
              <a:off x="578032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32" name="Rectangle 31"/>
            <p:cNvSpPr/>
            <p:nvPr/>
          </p:nvSpPr>
          <p:spPr>
            <a:xfrm>
              <a:off x="594587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33" name="Rectangle 32"/>
            <p:cNvSpPr/>
            <p:nvPr/>
          </p:nvSpPr>
          <p:spPr>
            <a:xfrm>
              <a:off x="611143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34" name="Rectangle 33"/>
            <p:cNvSpPr/>
            <p:nvPr/>
          </p:nvSpPr>
          <p:spPr>
            <a:xfrm>
              <a:off x="6276985"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27" name="Text Box 103"/>
            <p:cNvSpPr txBox="1">
              <a:spLocks noChangeArrowheads="1"/>
            </p:cNvSpPr>
            <p:nvPr/>
          </p:nvSpPr>
          <p:spPr bwMode="auto">
            <a:xfrm>
              <a:off x="8192" y="1822664"/>
              <a:ext cx="1286316" cy="525965"/>
            </a:xfrm>
            <a:prstGeom prst="rect">
              <a:avLst/>
            </a:prstGeom>
            <a:noFill/>
            <a:ln w="19050">
              <a:noFill/>
              <a:miter lim="800000"/>
              <a:headEnd/>
              <a:tailEnd/>
            </a:ln>
            <a:effectLst/>
          </p:spPr>
          <p:txBody>
            <a:bodyPr wrap="square" lIns="91070" tIns="45536" rIns="91070" bIns="45536">
              <a:spAutoFit/>
            </a:bodyPr>
            <a:lstStyle/>
            <a:p>
              <a:pPr algn="ctr" defTabSz="820705" eaLnBrk="0" fontAlgn="auto" hangingPunct="0">
                <a:spcBef>
                  <a:spcPts val="0"/>
                </a:spcBef>
                <a:spcAft>
                  <a:spcPts val="0"/>
                </a:spcAft>
                <a:defRPr/>
              </a:pPr>
              <a:r>
                <a:rPr lang="en-US" sz="1600" b="1" kern="0" dirty="0">
                  <a:solidFill>
                    <a:srgbClr val="000000"/>
                  </a:solidFill>
                  <a:latin typeface="Trebuchet MS" pitchFamily="34" charset="0"/>
                </a:rPr>
                <a:t>32-wide</a:t>
              </a:r>
            </a:p>
            <a:p>
              <a:pPr algn="ctr" defTabSz="820705" eaLnBrk="0" fontAlgn="auto" hangingPunct="0">
                <a:spcBef>
                  <a:spcPts val="0"/>
                </a:spcBef>
                <a:spcAft>
                  <a:spcPts val="0"/>
                </a:spcAft>
                <a:defRPr/>
              </a:pPr>
              <a:r>
                <a:rPr lang="en-US" sz="1600" kern="0" dirty="0">
                  <a:solidFill>
                    <a:srgbClr val="000000"/>
                  </a:solidFill>
                  <a:latin typeface="Trebuchet MS" pitchFamily="34" charset="0"/>
                </a:rPr>
                <a:t>(41%)</a:t>
              </a:r>
            </a:p>
          </p:txBody>
        </p:sp>
      </p:grpSp>
      <p:grpSp>
        <p:nvGrpSpPr>
          <p:cNvPr id="151" name="Group 150"/>
          <p:cNvGrpSpPr/>
          <p:nvPr/>
        </p:nvGrpSpPr>
        <p:grpSpPr>
          <a:xfrm>
            <a:off x="5720029" y="2241662"/>
            <a:ext cx="2463843" cy="2869524"/>
            <a:chOff x="6864035" y="2017495"/>
            <a:chExt cx="2956612" cy="2582571"/>
          </a:xfrm>
        </p:grpSpPr>
        <p:grpSp>
          <p:nvGrpSpPr>
            <p:cNvPr id="148" name="Group 147"/>
            <p:cNvGrpSpPr/>
            <p:nvPr/>
          </p:nvGrpSpPr>
          <p:grpSpPr>
            <a:xfrm>
              <a:off x="6864035" y="2017495"/>
              <a:ext cx="1616172" cy="1101945"/>
              <a:chOff x="6247910" y="1803641"/>
              <a:chExt cx="1616172" cy="1101945"/>
            </a:xfrm>
          </p:grpSpPr>
          <p:sp>
            <p:nvSpPr>
              <p:cNvPr id="91" name="Rectangle 90"/>
              <p:cNvSpPr/>
              <p:nvPr/>
            </p:nvSpPr>
            <p:spPr>
              <a:xfrm>
                <a:off x="7367422"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2" name="Rectangle 91"/>
              <p:cNvSpPr/>
              <p:nvPr/>
            </p:nvSpPr>
            <p:spPr>
              <a:xfrm>
                <a:off x="7532975"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3" name="Rectangle 92"/>
              <p:cNvSpPr/>
              <p:nvPr/>
            </p:nvSpPr>
            <p:spPr>
              <a:xfrm>
                <a:off x="7201868"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4" name="Rectangle 93"/>
              <p:cNvSpPr/>
              <p:nvPr/>
            </p:nvSpPr>
            <p:spPr>
              <a:xfrm>
                <a:off x="7698529"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5" name="Rectangle 94"/>
              <p:cNvSpPr/>
              <p:nvPr/>
            </p:nvSpPr>
            <p:spPr>
              <a:xfrm>
                <a:off x="7201868"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6" name="Rectangle 95"/>
              <p:cNvSpPr/>
              <p:nvPr/>
            </p:nvSpPr>
            <p:spPr>
              <a:xfrm>
                <a:off x="7532975"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7" name="Rectangle 96"/>
              <p:cNvSpPr/>
              <p:nvPr/>
            </p:nvSpPr>
            <p:spPr>
              <a:xfrm>
                <a:off x="7698529"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8" name="Rectangle 97"/>
              <p:cNvSpPr/>
              <p:nvPr/>
            </p:nvSpPr>
            <p:spPr>
              <a:xfrm>
                <a:off x="7367422" y="222267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99" name="Rectangle 98"/>
              <p:cNvSpPr/>
              <p:nvPr/>
            </p:nvSpPr>
            <p:spPr>
              <a:xfrm>
                <a:off x="7201868" y="2408927"/>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0" name="Rectangle 99"/>
              <p:cNvSpPr/>
              <p:nvPr/>
            </p:nvSpPr>
            <p:spPr>
              <a:xfrm>
                <a:off x="7367422"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1" name="Rectangle 100"/>
              <p:cNvSpPr/>
              <p:nvPr/>
            </p:nvSpPr>
            <p:spPr>
              <a:xfrm>
                <a:off x="7698529"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2" name="Rectangle 101"/>
              <p:cNvSpPr/>
              <p:nvPr/>
            </p:nvSpPr>
            <p:spPr>
              <a:xfrm>
                <a:off x="7532975"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3" name="Rectangle 102"/>
              <p:cNvSpPr/>
              <p:nvPr/>
            </p:nvSpPr>
            <p:spPr>
              <a:xfrm>
                <a:off x="7367422"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4" name="Rectangle 103"/>
              <p:cNvSpPr/>
              <p:nvPr/>
            </p:nvSpPr>
            <p:spPr>
              <a:xfrm>
                <a:off x="7201868"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5" name="Rectangle 104"/>
              <p:cNvSpPr/>
              <p:nvPr/>
            </p:nvSpPr>
            <p:spPr>
              <a:xfrm>
                <a:off x="7532975"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6" name="Rectangle 105"/>
              <p:cNvSpPr/>
              <p:nvPr/>
            </p:nvSpPr>
            <p:spPr>
              <a:xfrm>
                <a:off x="7201868"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7" name="Rectangle 106"/>
              <p:cNvSpPr/>
              <p:nvPr/>
            </p:nvSpPr>
            <p:spPr>
              <a:xfrm>
                <a:off x="7698529"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8" name="Rectangle 107"/>
              <p:cNvSpPr/>
              <p:nvPr/>
            </p:nvSpPr>
            <p:spPr>
              <a:xfrm>
                <a:off x="7532975"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09" name="Rectangle 108"/>
              <p:cNvSpPr/>
              <p:nvPr/>
            </p:nvSpPr>
            <p:spPr>
              <a:xfrm>
                <a:off x="7367422"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10" name="Rectangle 109"/>
              <p:cNvSpPr/>
              <p:nvPr/>
            </p:nvSpPr>
            <p:spPr>
              <a:xfrm>
                <a:off x="7698529" y="278142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200" b="1" kern="0" dirty="0">
                  <a:solidFill>
                    <a:srgbClr val="000000"/>
                  </a:solidFill>
                  <a:latin typeface="Trebuchet MS" pitchFamily="34" charset="0"/>
                </a:endParaRPr>
              </a:p>
            </p:txBody>
          </p:sp>
          <p:sp>
            <p:nvSpPr>
              <p:cNvPr id="130" name="Text Box 103"/>
              <p:cNvSpPr txBox="1">
                <a:spLocks noChangeArrowheads="1"/>
              </p:cNvSpPr>
              <p:nvPr/>
            </p:nvSpPr>
            <p:spPr bwMode="auto">
              <a:xfrm>
                <a:off x="6247910" y="1803641"/>
                <a:ext cx="1008722" cy="525963"/>
              </a:xfrm>
              <a:prstGeom prst="rect">
                <a:avLst/>
              </a:prstGeom>
              <a:noFill/>
              <a:ln w="19050">
                <a:noFill/>
                <a:miter lim="800000"/>
                <a:headEnd/>
                <a:tailEnd/>
              </a:ln>
              <a:effectLst/>
            </p:spPr>
            <p:txBody>
              <a:bodyPr wrap="square" lIns="91070" tIns="45536" rIns="91070" bIns="45536">
                <a:spAutoFit/>
              </a:bodyPr>
              <a:lstStyle/>
              <a:p>
                <a:pPr algn="ctr" defTabSz="820705" eaLnBrk="0" fontAlgn="auto" hangingPunct="0">
                  <a:spcBef>
                    <a:spcPts val="0"/>
                  </a:spcBef>
                  <a:spcAft>
                    <a:spcPts val="0"/>
                  </a:spcAft>
                  <a:defRPr/>
                </a:pPr>
                <a:r>
                  <a:rPr lang="en-US" sz="1600" b="1" kern="0" dirty="0">
                    <a:solidFill>
                      <a:srgbClr val="000000"/>
                    </a:solidFill>
                    <a:latin typeface="Trebuchet MS" pitchFamily="34" charset="0"/>
                  </a:rPr>
                  <a:t>4-wide</a:t>
                </a:r>
              </a:p>
              <a:p>
                <a:pPr algn="ctr" defTabSz="820705" eaLnBrk="0" fontAlgn="auto" hangingPunct="0">
                  <a:spcBef>
                    <a:spcPts val="0"/>
                  </a:spcBef>
                  <a:spcAft>
                    <a:spcPts val="0"/>
                  </a:spcAft>
                  <a:defRPr/>
                </a:pPr>
                <a:r>
                  <a:rPr lang="en-US" sz="1600" kern="0" dirty="0">
                    <a:solidFill>
                      <a:srgbClr val="000000"/>
                    </a:solidFill>
                    <a:latin typeface="Trebuchet MS" pitchFamily="34" charset="0"/>
                  </a:rPr>
                  <a:t>(65%)</a:t>
                </a:r>
              </a:p>
            </p:txBody>
          </p:sp>
        </p:grpSp>
        <p:grpSp>
          <p:nvGrpSpPr>
            <p:cNvPr id="147" name="Group 146"/>
            <p:cNvGrpSpPr/>
            <p:nvPr/>
          </p:nvGrpSpPr>
          <p:grpSpPr>
            <a:xfrm>
              <a:off x="8688623" y="2017495"/>
              <a:ext cx="1132024" cy="2582571"/>
              <a:chOff x="8688623" y="1744535"/>
              <a:chExt cx="1132024" cy="2582571"/>
            </a:xfrm>
          </p:grpSpPr>
          <p:sp>
            <p:nvSpPr>
              <p:cNvPr id="132" name="Rectangle 131"/>
              <p:cNvSpPr/>
              <p:nvPr/>
            </p:nvSpPr>
            <p:spPr>
              <a:xfrm>
                <a:off x="9655094" y="308545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3" name="Rectangle 132"/>
              <p:cNvSpPr/>
              <p:nvPr/>
            </p:nvSpPr>
            <p:spPr>
              <a:xfrm>
                <a:off x="9655094" y="327170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4" name="Rectangle 133"/>
              <p:cNvSpPr/>
              <p:nvPr/>
            </p:nvSpPr>
            <p:spPr>
              <a:xfrm>
                <a:off x="9655094" y="3457950"/>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5" name="Rectangle 134"/>
              <p:cNvSpPr/>
              <p:nvPr/>
            </p:nvSpPr>
            <p:spPr>
              <a:xfrm>
                <a:off x="9655094" y="364419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6" name="Rectangle 135"/>
              <p:cNvSpPr/>
              <p:nvPr/>
            </p:nvSpPr>
            <p:spPr>
              <a:xfrm>
                <a:off x="9655094" y="3830445"/>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7" name="Rectangle 136"/>
              <p:cNvSpPr/>
              <p:nvPr/>
            </p:nvSpPr>
            <p:spPr>
              <a:xfrm>
                <a:off x="9655094" y="401669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8" name="Rectangle 137"/>
              <p:cNvSpPr/>
              <p:nvPr/>
            </p:nvSpPr>
            <p:spPr>
              <a:xfrm>
                <a:off x="9655094" y="420294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39" name="Rectangle 138"/>
              <p:cNvSpPr/>
              <p:nvPr/>
            </p:nvSpPr>
            <p:spPr>
              <a:xfrm>
                <a:off x="9655094" y="196796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0" name="Rectangle 139"/>
              <p:cNvSpPr/>
              <p:nvPr/>
            </p:nvSpPr>
            <p:spPr>
              <a:xfrm>
                <a:off x="9655094" y="215421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1" name="Rectangle 140"/>
              <p:cNvSpPr/>
              <p:nvPr/>
            </p:nvSpPr>
            <p:spPr>
              <a:xfrm>
                <a:off x="9655094" y="234046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2" name="Rectangle 141"/>
              <p:cNvSpPr/>
              <p:nvPr/>
            </p:nvSpPr>
            <p:spPr>
              <a:xfrm>
                <a:off x="9655094" y="252671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3" name="Rectangle 142"/>
              <p:cNvSpPr/>
              <p:nvPr/>
            </p:nvSpPr>
            <p:spPr>
              <a:xfrm>
                <a:off x="9655094" y="271295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4" name="Rectangle 143"/>
              <p:cNvSpPr/>
              <p:nvPr/>
            </p:nvSpPr>
            <p:spPr>
              <a:xfrm>
                <a:off x="9655094" y="289920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fontAlgn="auto">
                  <a:spcBef>
                    <a:spcPts val="0"/>
                  </a:spcBef>
                  <a:spcAft>
                    <a:spcPts val="0"/>
                  </a:spcAft>
                  <a:defRPr/>
                </a:pPr>
                <a:endParaRPr lang="en-US" sz="1100" b="1" kern="0" dirty="0">
                  <a:solidFill>
                    <a:srgbClr val="000000"/>
                  </a:solidFill>
                  <a:latin typeface="Trebuchet MS" pitchFamily="34" charset="0"/>
                </a:endParaRPr>
              </a:p>
            </p:txBody>
          </p:sp>
          <p:sp>
            <p:nvSpPr>
              <p:cNvPr id="145" name="Text Box 103"/>
              <p:cNvSpPr txBox="1">
                <a:spLocks noChangeArrowheads="1"/>
              </p:cNvSpPr>
              <p:nvPr/>
            </p:nvSpPr>
            <p:spPr bwMode="auto">
              <a:xfrm>
                <a:off x="8688623" y="1744535"/>
                <a:ext cx="1034710" cy="525963"/>
              </a:xfrm>
              <a:prstGeom prst="rect">
                <a:avLst/>
              </a:prstGeom>
              <a:noFill/>
              <a:ln w="19050">
                <a:noFill/>
                <a:miter lim="800000"/>
                <a:headEnd/>
                <a:tailEnd/>
              </a:ln>
              <a:effectLst/>
            </p:spPr>
            <p:txBody>
              <a:bodyPr wrap="square" lIns="91070" tIns="45536" rIns="91070" bIns="45536">
                <a:spAutoFit/>
              </a:bodyPr>
              <a:lstStyle/>
              <a:p>
                <a:pPr algn="ctr" defTabSz="820705" eaLnBrk="0" fontAlgn="auto" hangingPunct="0">
                  <a:spcBef>
                    <a:spcPts val="0"/>
                  </a:spcBef>
                  <a:spcAft>
                    <a:spcPts val="0"/>
                  </a:spcAft>
                  <a:defRPr/>
                </a:pPr>
                <a:r>
                  <a:rPr lang="en-US" sz="1600" b="1" kern="0" dirty="0">
                    <a:solidFill>
                      <a:srgbClr val="000000"/>
                    </a:solidFill>
                    <a:latin typeface="Trebuchet MS" pitchFamily="34" charset="0"/>
                  </a:rPr>
                  <a:t>1-wide</a:t>
                </a:r>
              </a:p>
              <a:p>
                <a:pPr algn="ctr" defTabSz="820705" eaLnBrk="0" fontAlgn="auto" hangingPunct="0">
                  <a:spcBef>
                    <a:spcPts val="0"/>
                  </a:spcBef>
                  <a:spcAft>
                    <a:spcPts val="0"/>
                  </a:spcAft>
                  <a:defRPr/>
                </a:pPr>
                <a:r>
                  <a:rPr lang="en-US" sz="1600" kern="0" dirty="0">
                    <a:solidFill>
                      <a:srgbClr val="000000"/>
                    </a:solidFill>
                    <a:latin typeface="Trebuchet MS" pitchFamily="34" charset="0"/>
                  </a:rPr>
                  <a:t>(100%)</a:t>
                </a:r>
              </a:p>
            </p:txBody>
          </p:sp>
        </p:grpSp>
      </p:grpSp>
      <p:sp>
        <p:nvSpPr>
          <p:cNvPr id="76" name="TextBox 75"/>
          <p:cNvSpPr txBox="1"/>
          <p:nvPr/>
        </p:nvSpPr>
        <p:spPr>
          <a:xfrm>
            <a:off x="10542" y="6446909"/>
            <a:ext cx="2715031" cy="369332"/>
          </a:xfrm>
          <a:prstGeom prst="rect">
            <a:avLst/>
          </a:prstGeom>
          <a:noFill/>
        </p:spPr>
        <p:txBody>
          <a:bodyPr wrap="none" rtlCol="0">
            <a:spAutoFit/>
          </a:bodyPr>
          <a:lstStyle/>
          <a:p>
            <a:r>
              <a:rPr lang="en-US" dirty="0" smtClean="0"/>
              <a:t>[slide courtesy of Bill Dally]</a:t>
            </a:r>
            <a:endParaRPr lang="en-US" dirty="0"/>
          </a:p>
        </p:txBody>
      </p:sp>
    </p:spTree>
    <p:extLst>
      <p:ext uri="{BB962C8B-B14F-4D97-AF65-F5344CB8AC3E}">
        <p14:creationId xmlns:p14="http://schemas.microsoft.com/office/powerpoint/2010/main" val="14082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Scalar Instructions in SIMT Lanes</a:t>
            </a:r>
            <a:endParaRPr lang="en-US" dirty="0"/>
          </a:p>
        </p:txBody>
      </p:sp>
      <p:pic>
        <p:nvPicPr>
          <p:cNvPr id="4" name="Content Placeholder 3" descr="simt_scalarization.png"/>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87615" y="2248959"/>
            <a:ext cx="8368771" cy="3201458"/>
          </a:xfrm>
        </p:spPr>
      </p:pic>
      <p:sp>
        <p:nvSpPr>
          <p:cNvPr id="5" name="TextBox 4"/>
          <p:cNvSpPr txBox="1"/>
          <p:nvPr/>
        </p:nvSpPr>
        <p:spPr>
          <a:xfrm>
            <a:off x="331394" y="1252522"/>
            <a:ext cx="1878406"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instruction spanning warp</a:t>
            </a:r>
          </a:p>
        </p:txBody>
      </p:sp>
      <p:sp>
        <p:nvSpPr>
          <p:cNvPr id="6" name="TextBox 5"/>
          <p:cNvSpPr txBox="1"/>
          <p:nvPr/>
        </p:nvSpPr>
        <p:spPr>
          <a:xfrm>
            <a:off x="3288544" y="1263085"/>
            <a:ext cx="212179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register visible to all threads</a:t>
            </a:r>
          </a:p>
        </p:txBody>
      </p:sp>
      <p:sp>
        <p:nvSpPr>
          <p:cNvPr id="7" name="TextBox 6"/>
          <p:cNvSpPr txBox="1"/>
          <p:nvPr/>
        </p:nvSpPr>
        <p:spPr>
          <a:xfrm>
            <a:off x="323926" y="5606731"/>
            <a:ext cx="197628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Temporal execution of Warp</a:t>
            </a:r>
          </a:p>
        </p:txBody>
      </p:sp>
      <p:sp>
        <p:nvSpPr>
          <p:cNvPr id="8" name="TextBox 7"/>
          <p:cNvSpPr txBox="1"/>
          <p:nvPr/>
        </p:nvSpPr>
        <p:spPr>
          <a:xfrm>
            <a:off x="4751603" y="5881901"/>
            <a:ext cx="1492122" cy="646327"/>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Multiple lanes/warps</a:t>
            </a:r>
          </a:p>
        </p:txBody>
      </p:sp>
      <p:sp>
        <p:nvSpPr>
          <p:cNvPr id="9" name="Left Brace 8"/>
          <p:cNvSpPr/>
          <p:nvPr/>
        </p:nvSpPr>
        <p:spPr>
          <a:xfrm>
            <a:off x="2202808" y="3257070"/>
            <a:ext cx="264565" cy="1224418"/>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sp>
        <p:nvSpPr>
          <p:cNvPr id="10" name="Left Brace 9"/>
          <p:cNvSpPr/>
          <p:nvPr/>
        </p:nvSpPr>
        <p:spPr>
          <a:xfrm rot="16200000">
            <a:off x="5318119" y="2599623"/>
            <a:ext cx="352753" cy="6264750"/>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cxnSp>
        <p:nvCxnSpPr>
          <p:cNvPr id="12" name="Straight Connector 11"/>
          <p:cNvCxnSpPr/>
          <p:nvPr/>
        </p:nvCxnSpPr>
        <p:spPr>
          <a:xfrm flipH="1">
            <a:off x="3210175" y="2054069"/>
            <a:ext cx="152866" cy="909434"/>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149530" y="2066603"/>
            <a:ext cx="507979" cy="100666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1"/>
          </p:cNvCxnSpPr>
          <p:nvPr/>
        </p:nvCxnSpPr>
        <p:spPr>
          <a:xfrm flipV="1">
            <a:off x="1716798" y="3869279"/>
            <a:ext cx="486011" cy="1728451"/>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20043" y="6366044"/>
            <a:ext cx="1601294" cy="307773"/>
          </a:xfrm>
          <a:prstGeom prst="rect">
            <a:avLst/>
          </a:prstGeom>
          <a:noFill/>
        </p:spPr>
        <p:txBody>
          <a:bodyPr wrap="none" lIns="91436" tIns="45718" rIns="91436" bIns="45718" rtlCol="0">
            <a:spAutoFit/>
          </a:bodyPr>
          <a:lstStyle/>
          <a:p>
            <a:r>
              <a:rPr lang="en-US" sz="1400" i="1" dirty="0">
                <a:solidFill>
                  <a:srgbClr val="FFFFFF"/>
                </a:solidFill>
                <a:latin typeface="Trebuchet MS" pitchFamily="34" charset="0"/>
              </a:rPr>
              <a:t>Y. Lee, CGO 2013</a:t>
            </a:r>
          </a:p>
        </p:txBody>
      </p:sp>
      <p:sp>
        <p:nvSpPr>
          <p:cNvPr id="14" name="TextBox 13"/>
          <p:cNvSpPr txBox="1"/>
          <p:nvPr/>
        </p:nvSpPr>
        <p:spPr>
          <a:xfrm>
            <a:off x="10542" y="6446909"/>
            <a:ext cx="2715031" cy="369332"/>
          </a:xfrm>
          <a:prstGeom prst="rect">
            <a:avLst/>
          </a:prstGeom>
          <a:noFill/>
        </p:spPr>
        <p:txBody>
          <a:bodyPr wrap="none" rtlCol="0">
            <a:spAutoFit/>
          </a:bodyPr>
          <a:lstStyle/>
          <a:p>
            <a:r>
              <a:rPr lang="en-US" dirty="0" smtClean="0"/>
              <a:t>[slide courtesy of Bill Dally]</a:t>
            </a:r>
            <a:endParaRPr lang="en-US" dirty="0"/>
          </a:p>
        </p:txBody>
      </p:sp>
    </p:spTree>
    <p:extLst>
      <p:ext uri="{BB962C8B-B14F-4D97-AF65-F5344CB8AC3E}">
        <p14:creationId xmlns:p14="http://schemas.microsoft.com/office/powerpoint/2010/main" val="134702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CA" dirty="0" smtClean="0"/>
              <a:t>Variable Warp-Size Architecture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105</a:t>
            </a:fld>
            <a:endParaRPr lang="en-US"/>
          </a:p>
        </p:txBody>
      </p:sp>
      <p:sp>
        <p:nvSpPr>
          <p:cNvPr id="4" name="Content Placeholder 3"/>
          <p:cNvSpPr>
            <a:spLocks noGrp="1"/>
          </p:cNvSpPr>
          <p:nvPr>
            <p:ph sz="quarter" idx="1"/>
          </p:nvPr>
        </p:nvSpPr>
        <p:spPr>
          <a:xfrm>
            <a:off x="457200" y="914400"/>
            <a:ext cx="8229600" cy="2209800"/>
          </a:xfrm>
        </p:spPr>
        <p:txBody>
          <a:bodyPr>
            <a:normAutofit/>
          </a:bodyPr>
          <a:lstStyle/>
          <a:p>
            <a:r>
              <a:rPr lang="en-CA" sz="2400" dirty="0" smtClean="0"/>
              <a:t>Most recent work by NVIDIA [ISCA 2015]</a:t>
            </a:r>
          </a:p>
          <a:p>
            <a:r>
              <a:rPr lang="en-CA" sz="2400" dirty="0" smtClean="0"/>
              <a:t>Split the SM </a:t>
            </a:r>
            <a:r>
              <a:rPr lang="en-CA" sz="2400" dirty="0" err="1" smtClean="0"/>
              <a:t>datapath</a:t>
            </a:r>
            <a:r>
              <a:rPr lang="en-CA" sz="2400" dirty="0" smtClean="0"/>
              <a:t> into narrow </a:t>
            </a:r>
            <a:r>
              <a:rPr lang="en-CA" sz="2400" b="1" dirty="0" smtClean="0"/>
              <a:t>slices</a:t>
            </a:r>
            <a:r>
              <a:rPr lang="en-CA" sz="2400" dirty="0" smtClean="0"/>
              <a:t>.</a:t>
            </a:r>
          </a:p>
          <a:p>
            <a:pPr lvl="1"/>
            <a:r>
              <a:rPr lang="en-CA" sz="2000" dirty="0" smtClean="0"/>
              <a:t>Extensively studied 4-thread slices</a:t>
            </a:r>
          </a:p>
          <a:p>
            <a:r>
              <a:rPr lang="en-CA" sz="2400" dirty="0" smtClean="0"/>
              <a:t>Gang slice execution to gain efficiencies of wider warp.</a:t>
            </a:r>
            <a:endParaRPr lang="en-CA" sz="2400" dirty="0"/>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033" y="3297895"/>
            <a:ext cx="7902070" cy="207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033" y="3276600"/>
            <a:ext cx="7902069" cy="264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096000" y="2953486"/>
            <a:ext cx="2880103" cy="2532914"/>
            <a:chOff x="6096000" y="2953486"/>
            <a:chExt cx="2880103" cy="2532914"/>
          </a:xfrm>
        </p:grpSpPr>
        <p:sp>
          <p:nvSpPr>
            <p:cNvPr id="11" name="Rounded Rectangle 10"/>
            <p:cNvSpPr/>
            <p:nvPr/>
          </p:nvSpPr>
          <p:spPr>
            <a:xfrm>
              <a:off x="6096000" y="4038601"/>
              <a:ext cx="2880103" cy="14477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6400800" y="2953486"/>
              <a:ext cx="1889503" cy="1019710"/>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Slices can execute independently</a:t>
              </a:r>
              <a:endParaRPr lang="en-CA" b="1" dirty="0">
                <a:solidFill>
                  <a:schemeClr val="tx1"/>
                </a:solidFill>
              </a:endParaRPr>
            </a:p>
          </p:txBody>
        </p:sp>
      </p:grpSp>
      <p:grpSp>
        <p:nvGrpSpPr>
          <p:cNvPr id="9" name="Group 8"/>
          <p:cNvGrpSpPr/>
          <p:nvPr/>
        </p:nvGrpSpPr>
        <p:grpSpPr>
          <a:xfrm>
            <a:off x="1074033" y="2691945"/>
            <a:ext cx="7869178" cy="3099255"/>
            <a:chOff x="1074033" y="2691945"/>
            <a:chExt cx="7869178" cy="3099255"/>
          </a:xfrm>
        </p:grpSpPr>
        <p:sp>
          <p:nvSpPr>
            <p:cNvPr id="15" name="Rounded Rectangle 14"/>
            <p:cNvSpPr/>
            <p:nvPr/>
          </p:nvSpPr>
          <p:spPr>
            <a:xfrm>
              <a:off x="1074033" y="3382983"/>
              <a:ext cx="7869178" cy="6521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93140" y="5562600"/>
              <a:ext cx="7850071" cy="22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074033" y="2691945"/>
              <a:ext cx="3581401" cy="656204"/>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Slices </a:t>
              </a:r>
              <a:r>
                <a:rPr lang="en-CA" b="1" dirty="0">
                  <a:solidFill>
                    <a:schemeClr val="tx1"/>
                  </a:solidFill>
                </a:rPr>
                <a:t>s</a:t>
              </a:r>
              <a:r>
                <a:rPr lang="en-CA" b="1" dirty="0" smtClean="0">
                  <a:solidFill>
                    <a:schemeClr val="tx1"/>
                  </a:solidFill>
                </a:rPr>
                <a:t>hare an L1</a:t>
              </a:r>
            </a:p>
            <a:p>
              <a:pPr algn="ctr"/>
              <a:r>
                <a:rPr lang="en-CA" b="1" dirty="0" smtClean="0">
                  <a:solidFill>
                    <a:schemeClr val="tx1"/>
                  </a:solidFill>
                </a:rPr>
                <a:t>I-Cache and Memory Unit</a:t>
              </a:r>
              <a:endParaRPr lang="en-CA" b="1" dirty="0">
                <a:solidFill>
                  <a:schemeClr val="tx1"/>
                </a:solidFill>
              </a:endParaRPr>
            </a:p>
          </p:txBody>
        </p:sp>
      </p:grpSp>
      <p:pic>
        <p:nvPicPr>
          <p:cNvPr id="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414606"/>
            <a:ext cx="1028700" cy="21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57314" y="3429000"/>
            <a:ext cx="866469" cy="21517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09084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xit" presetSubtype="0" fill="hold" nodeType="with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noGrp="1"/>
          </p:cNvGraphicFramePr>
          <p:nvPr>
            <p:extLst>
              <p:ext uri="{D42A27DB-BD31-4B8C-83A1-F6EECF244321}">
                <p14:modId xmlns:p14="http://schemas.microsoft.com/office/powerpoint/2010/main" val="3550560017"/>
              </p:ext>
            </p:extLst>
          </p:nvPr>
        </p:nvGraphicFramePr>
        <p:xfrm>
          <a:off x="115303" y="1371600"/>
          <a:ext cx="8647697"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CA" dirty="0" smtClean="0"/>
              <a:t>Divergent Application Performance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106</a:t>
            </a:fld>
            <a:endParaRPr lang="en-US"/>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grpSp>
        <p:nvGrpSpPr>
          <p:cNvPr id="12" name="Group 11"/>
          <p:cNvGrpSpPr/>
          <p:nvPr/>
        </p:nvGrpSpPr>
        <p:grpSpPr>
          <a:xfrm>
            <a:off x="6300788" y="1143000"/>
            <a:ext cx="1828800" cy="1143000"/>
            <a:chOff x="6477000" y="1295400"/>
            <a:chExt cx="1828800" cy="1143000"/>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Warp Size 4</a:t>
              </a:r>
              <a:endParaRPr lang="en-CA" b="1" dirty="0">
                <a:solidFill>
                  <a:schemeClr val="tx1"/>
                </a:solidFill>
              </a:endParaRPr>
            </a:p>
          </p:txBody>
        </p:sp>
        <p:cxnSp>
          <p:nvCxnSpPr>
            <p:cNvPr id="10" name="Straight Arrow Connector 9"/>
            <p:cNvCxnSpPr/>
            <p:nvPr/>
          </p:nvCxnSpPr>
          <p:spPr>
            <a:xfrm>
              <a:off x="7267576" y="2067112"/>
              <a:ext cx="909636"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6631782" y="1143000"/>
            <a:ext cx="1828800" cy="1143000"/>
            <a:chOff x="6477000" y="1295400"/>
            <a:chExt cx="1828800" cy="1143000"/>
          </a:xfrm>
        </p:grpSpPr>
        <p:sp>
          <p:nvSpPr>
            <p:cNvPr id="14" name="Rounded Rectangle 13"/>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I-VWS: Break on CF Only</a:t>
              </a:r>
              <a:endParaRPr lang="en-CA" b="1" dirty="0">
                <a:solidFill>
                  <a:schemeClr val="tx1"/>
                </a:solidFill>
              </a:endParaRPr>
            </a:p>
          </p:txBody>
        </p:sp>
        <p:cxnSp>
          <p:nvCxnSpPr>
            <p:cNvPr id="15" name="Straight Arrow Connector 14"/>
            <p:cNvCxnSpPr/>
            <p:nvPr/>
          </p:nvCxnSpPr>
          <p:spPr>
            <a:xfrm>
              <a:off x="7267576" y="2067112"/>
              <a:ext cx="809624"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631782" y="1143000"/>
            <a:ext cx="1828800" cy="1295400"/>
            <a:chOff x="6477000" y="1295400"/>
            <a:chExt cx="1828800" cy="1295400"/>
          </a:xfrm>
        </p:grpSpPr>
        <p:sp>
          <p:nvSpPr>
            <p:cNvPr id="18" name="Rounded Rectangle 17"/>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E-VWS: Break + Reform</a:t>
              </a:r>
              <a:endParaRPr lang="en-CA" b="1" dirty="0">
                <a:solidFill>
                  <a:schemeClr val="tx1"/>
                </a:solidFill>
              </a:endParaRPr>
            </a:p>
          </p:txBody>
        </p:sp>
        <p:cxnSp>
          <p:nvCxnSpPr>
            <p:cNvPr id="19" name="Straight Arrow Connector 18"/>
            <p:cNvCxnSpPr/>
            <p:nvPr/>
          </p:nvCxnSpPr>
          <p:spPr>
            <a:xfrm>
              <a:off x="7267576" y="2067112"/>
              <a:ext cx="1038224" cy="5236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526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noGrp="1"/>
          </p:cNvGraphicFramePr>
          <p:nvPr>
            <p:extLst>
              <p:ext uri="{D42A27DB-BD31-4B8C-83A1-F6EECF244321}">
                <p14:modId xmlns:p14="http://schemas.microsoft.com/office/powerpoint/2010/main" val="2574634490"/>
              </p:ext>
            </p:extLst>
          </p:nvPr>
        </p:nvGraphicFramePr>
        <p:xfrm>
          <a:off x="248151" y="1676400"/>
          <a:ext cx="8647697" cy="44513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CA" dirty="0" smtClean="0"/>
              <a:t>Convergent Application Performance</a:t>
            </a:r>
            <a:endParaRPr lang="en-CA" dirty="0"/>
          </a:p>
        </p:txBody>
      </p:sp>
      <p:sp>
        <p:nvSpPr>
          <p:cNvPr id="3" name="Date Placeholder 2"/>
          <p:cNvSpPr>
            <a:spLocks noGrp="1"/>
          </p:cNvSpPr>
          <p:nvPr>
            <p:ph type="dt" sz="half" idx="10"/>
          </p:nvPr>
        </p:nvSpPr>
        <p:spPr/>
        <p:txBody>
          <a:bodyPr/>
          <a:lstStyle/>
          <a:p>
            <a:r>
              <a:rPr lang="en-US" smtClean="0"/>
              <a:t>Tim Rogers</a:t>
            </a:r>
            <a:endParaRPr lang="en-US" dirty="0"/>
          </a:p>
        </p:txBody>
      </p:sp>
      <p:sp>
        <p:nvSpPr>
          <p:cNvPr id="4" name="Footer Placeholder 3"/>
          <p:cNvSpPr>
            <a:spLocks noGrp="1"/>
          </p:cNvSpPr>
          <p:nvPr>
            <p:ph type="ftr" sz="quarter" idx="11"/>
          </p:nvPr>
        </p:nvSpPr>
        <p:spPr/>
        <p:txBody>
          <a:bodyPr/>
          <a:lstStyle/>
          <a:p>
            <a:r>
              <a:rPr lang="en-US" smtClean="0"/>
              <a:t>A Variable Warp-Size Architecture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107</a:t>
            </a:fld>
            <a:endParaRPr lang="en-US"/>
          </a:p>
        </p:txBody>
      </p:sp>
      <p:grpSp>
        <p:nvGrpSpPr>
          <p:cNvPr id="8" name="Group 7"/>
          <p:cNvGrpSpPr/>
          <p:nvPr/>
        </p:nvGrpSpPr>
        <p:grpSpPr>
          <a:xfrm>
            <a:off x="6629400" y="1203033"/>
            <a:ext cx="1828800" cy="1540167"/>
            <a:chOff x="6477000" y="1295400"/>
            <a:chExt cx="1828800" cy="1540167"/>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Warp Size 4</a:t>
              </a:r>
              <a:endParaRPr lang="en-CA" b="1" dirty="0">
                <a:solidFill>
                  <a:schemeClr val="tx1"/>
                </a:solidFill>
              </a:endParaRPr>
            </a:p>
          </p:txBody>
        </p:sp>
        <p:cxnSp>
          <p:nvCxnSpPr>
            <p:cNvPr id="10" name="Straight Arrow Connector 9"/>
            <p:cNvCxnSpPr/>
            <p:nvPr/>
          </p:nvCxnSpPr>
          <p:spPr>
            <a:xfrm>
              <a:off x="7267576" y="2067112"/>
              <a:ext cx="629188" cy="76845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629400" y="1186697"/>
            <a:ext cx="1828800" cy="973607"/>
            <a:chOff x="6477000" y="1295400"/>
            <a:chExt cx="1828800" cy="973607"/>
          </a:xfrm>
        </p:grpSpPr>
        <p:sp>
          <p:nvSpPr>
            <p:cNvPr id="12" name="Rounded Rectangle 11"/>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I-VWS: Break on CF Only</a:t>
              </a:r>
              <a:endParaRPr lang="en-CA" b="1" dirty="0">
                <a:solidFill>
                  <a:schemeClr val="tx1"/>
                </a:solidFill>
              </a:endParaRPr>
            </a:p>
          </p:txBody>
        </p:sp>
        <p:cxnSp>
          <p:nvCxnSpPr>
            <p:cNvPr id="13" name="Straight Arrow Connector 12"/>
            <p:cNvCxnSpPr/>
            <p:nvPr/>
          </p:nvCxnSpPr>
          <p:spPr>
            <a:xfrm>
              <a:off x="7267576" y="2067112"/>
              <a:ext cx="88582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5917271" y="5257800"/>
            <a:ext cx="2948258" cy="822033"/>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Warp-Size Insensitive Applications Unaffected</a:t>
            </a:r>
            <a:endParaRPr lang="en-CA" b="1" dirty="0">
              <a:solidFill>
                <a:schemeClr val="tx1"/>
              </a:solidFill>
            </a:endParaRPr>
          </a:p>
        </p:txBody>
      </p:sp>
      <p:grpSp>
        <p:nvGrpSpPr>
          <p:cNvPr id="19" name="Group 18"/>
          <p:cNvGrpSpPr/>
          <p:nvPr/>
        </p:nvGrpSpPr>
        <p:grpSpPr>
          <a:xfrm>
            <a:off x="6610350" y="1186697"/>
            <a:ext cx="2000250" cy="973607"/>
            <a:chOff x="6477000" y="1295400"/>
            <a:chExt cx="2000250" cy="973607"/>
          </a:xfrm>
        </p:grpSpPr>
        <p:sp>
          <p:nvSpPr>
            <p:cNvPr id="20" name="Rounded Rectangle 19"/>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t>
              </a:r>
              <a:r>
                <a:rPr lang="en-US" b="1" dirty="0" smtClean="0">
                  <a:solidFill>
                    <a:schemeClr val="tx1"/>
                  </a:solidFill>
                </a:rPr>
                <a:t>-VWS: Break + Reform</a:t>
              </a:r>
              <a:endParaRPr lang="en-CA" b="1" dirty="0">
                <a:solidFill>
                  <a:schemeClr val="tx1"/>
                </a:solidFill>
              </a:endParaRPr>
            </a:p>
          </p:txBody>
        </p:sp>
        <p:cxnSp>
          <p:nvCxnSpPr>
            <p:cNvPr id="21" name="Straight Arrow Connector 20"/>
            <p:cNvCxnSpPr/>
            <p:nvPr/>
          </p:nvCxnSpPr>
          <p:spPr>
            <a:xfrm>
              <a:off x="7267576" y="2067112"/>
              <a:ext cx="120967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5743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i="1" dirty="0"/>
              <a:t>Research Direction </a:t>
            </a:r>
            <a:r>
              <a:rPr lang="en-US" i="1" dirty="0" smtClean="0"/>
              <a:t>2:</a:t>
            </a:r>
            <a:r>
              <a:rPr lang="en-US" i="1" dirty="0"/>
              <a:t/>
            </a:r>
            <a:br>
              <a:rPr lang="en-US" i="1" dirty="0"/>
            </a:br>
            <a:r>
              <a:rPr lang="en-US" dirty="0" smtClean="0"/>
              <a:t>Mitigating High GPGPU Memory Bandwidth Demands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108</a:t>
            </a:fld>
            <a:endParaRPr lang="en-US"/>
          </a:p>
        </p:txBody>
      </p:sp>
    </p:spTree>
    <p:extLst>
      <p:ext uri="{BB962C8B-B14F-4D97-AF65-F5344CB8AC3E}">
        <p14:creationId xmlns:p14="http://schemas.microsoft.com/office/powerpoint/2010/main" val="393796999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Off-Chip Access / Divergence</a:t>
            </a:r>
            <a:endParaRPr lang="en-US" dirty="0"/>
          </a:p>
        </p:txBody>
      </p:sp>
      <p:sp>
        <p:nvSpPr>
          <p:cNvPr id="3" name="Content Placeholder 2"/>
          <p:cNvSpPr>
            <a:spLocks noGrp="1"/>
          </p:cNvSpPr>
          <p:nvPr>
            <p:ph idx="1"/>
          </p:nvPr>
        </p:nvSpPr>
        <p:spPr/>
        <p:txBody>
          <a:bodyPr/>
          <a:lstStyle/>
          <a:p>
            <a:r>
              <a:rPr lang="en-US" dirty="0" smtClean="0"/>
              <a:t>Re-writing software to use “shared memory” and avoid </a:t>
            </a:r>
            <a:r>
              <a:rPr lang="en-US" dirty="0" err="1" smtClean="0"/>
              <a:t>uncoalesced</a:t>
            </a:r>
            <a:r>
              <a:rPr lang="en-US" dirty="0" smtClean="0"/>
              <a:t> global accesses is bane of GPU programmer existence.</a:t>
            </a:r>
          </a:p>
          <a:p>
            <a:r>
              <a:rPr lang="en-US" dirty="0" smtClean="0"/>
              <a:t>Recent GPUs introduce caches, but large number of warps/</a:t>
            </a:r>
            <a:r>
              <a:rPr lang="en-US" dirty="0" err="1" smtClean="0"/>
              <a:t>wavefronts</a:t>
            </a:r>
            <a:r>
              <a:rPr lang="en-US" dirty="0" smtClean="0"/>
              <a:t> lead to thrashing.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109</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Course Learning Objectives</a:t>
            </a:r>
            <a:endParaRPr lang="en-US" dirty="0"/>
          </a:p>
        </p:txBody>
      </p:sp>
      <p:sp>
        <p:nvSpPr>
          <p:cNvPr id="3" name="Content Placeholder 2"/>
          <p:cNvSpPr>
            <a:spLocks noGrp="1"/>
          </p:cNvSpPr>
          <p:nvPr>
            <p:ph idx="1"/>
          </p:nvPr>
        </p:nvSpPr>
        <p:spPr>
          <a:xfrm>
            <a:off x="457200" y="1143000"/>
            <a:ext cx="8229600" cy="5213350"/>
          </a:xfrm>
        </p:spPr>
        <p:txBody>
          <a:bodyPr>
            <a:normAutofit/>
          </a:bodyPr>
          <a:lstStyle/>
          <a:p>
            <a:pPr>
              <a:buNone/>
            </a:pPr>
            <a:r>
              <a:rPr lang="en-US" sz="2800" dirty="0" smtClean="0"/>
              <a:t>After course you should be able to:</a:t>
            </a:r>
          </a:p>
          <a:p>
            <a:pPr marL="514350" indent="-514350">
              <a:buFont typeface="+mj-lt"/>
              <a:buAutoNum type="arabicPeriod"/>
            </a:pPr>
            <a:r>
              <a:rPr lang="en-US" sz="2800" dirty="0" smtClean="0"/>
              <a:t>Explain motivation for investigating novel GPU-like computing  architectures</a:t>
            </a:r>
          </a:p>
          <a:p>
            <a:pPr marL="514350" indent="-514350">
              <a:buFont typeface="+mj-lt"/>
              <a:buAutoNum type="arabicPeriod"/>
            </a:pPr>
            <a:r>
              <a:rPr lang="en-US" sz="2800" dirty="0" smtClean="0"/>
              <a:t>Understand basic CUDA / PTX programs</a:t>
            </a:r>
          </a:p>
          <a:p>
            <a:pPr marL="514350" indent="-514350">
              <a:buFont typeface="+mj-lt"/>
              <a:buAutoNum type="arabicPeriod"/>
            </a:pPr>
            <a:r>
              <a:rPr lang="en-US" sz="2800" dirty="0" smtClean="0"/>
              <a:t>Describe features of a generic GPU architecture representative of contemporary GPGPUs</a:t>
            </a:r>
            <a:endParaRPr lang="en-US" sz="2800" dirty="0"/>
          </a:p>
          <a:p>
            <a:pPr marL="514350" indent="-514350">
              <a:buFont typeface="+mj-lt"/>
              <a:buAutoNum type="arabicPeriod"/>
            </a:pPr>
            <a:r>
              <a:rPr lang="en-US" sz="2800" dirty="0" smtClean="0"/>
              <a:t>Describe selected research on improving GPU computing programming models and hardware efficiency</a:t>
            </a:r>
          </a:p>
          <a:p>
            <a:pPr marL="514350" indent="-514350">
              <a:buFont typeface="+mj-lt"/>
              <a:buAutoNum type="arabicPeriod"/>
            </a:pPr>
            <a:endParaRPr lang="en-US" sz="2800" dirty="0" smtClean="0"/>
          </a:p>
          <a:p>
            <a:pPr>
              <a:buNone/>
            </a:pPr>
            <a:endParaRPr lang="en-US" sz="2800" dirty="0"/>
          </a:p>
          <a:p>
            <a:pPr>
              <a:buNone/>
            </a:pPr>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endParaRPr lang="en-US" dirty="0"/>
          </a:p>
        </p:txBody>
      </p:sp>
      <p:sp>
        <p:nvSpPr>
          <p:cNvPr id="3" name="Content Placeholder 2"/>
          <p:cNvSpPr>
            <a:spLocks noGrp="1"/>
          </p:cNvSpPr>
          <p:nvPr>
            <p:ph idx="1"/>
          </p:nvPr>
        </p:nvSpPr>
        <p:spPr>
          <a:xfrm>
            <a:off x="457200" y="1066800"/>
            <a:ext cx="8229600" cy="5257800"/>
          </a:xfrm>
        </p:spPr>
        <p:txBody>
          <a:bodyPr>
            <a:normAutofit fontScale="92500"/>
          </a:bodyPr>
          <a:lstStyle/>
          <a:p>
            <a:r>
              <a:rPr lang="en-US" dirty="0" smtClean="0"/>
              <a:t>NVIDIA: Register file cache (ISCA 2011, MICRO)</a:t>
            </a:r>
          </a:p>
          <a:p>
            <a:pPr lvl="1"/>
            <a:r>
              <a:rPr lang="en-US" dirty="0" smtClean="0"/>
              <a:t>Register file burns significant energy</a:t>
            </a:r>
          </a:p>
          <a:p>
            <a:pPr lvl="1"/>
            <a:r>
              <a:rPr lang="en-US" dirty="0" smtClean="0"/>
              <a:t>Many values read once soon after written</a:t>
            </a:r>
          </a:p>
          <a:p>
            <a:pPr lvl="1"/>
            <a:r>
              <a:rPr lang="en-US" dirty="0" smtClean="0"/>
              <a:t>Small register file cache captures locality and saves energy but does not help performance</a:t>
            </a:r>
          </a:p>
          <a:p>
            <a:pPr lvl="1"/>
            <a:r>
              <a:rPr lang="en-US" dirty="0" smtClean="0"/>
              <a:t>Recent follow on work from academia</a:t>
            </a:r>
          </a:p>
          <a:p>
            <a:r>
              <a:rPr lang="en-US" dirty="0" smtClean="0"/>
              <a:t>Prefetching (Kim, MICRO 2010)</a:t>
            </a:r>
          </a:p>
          <a:p>
            <a:r>
              <a:rPr lang="en-US" dirty="0" smtClean="0"/>
              <a:t>Interconnect (</a:t>
            </a:r>
            <a:r>
              <a:rPr lang="en-US" dirty="0" err="1" smtClean="0"/>
              <a:t>Bakhoda</a:t>
            </a:r>
            <a:r>
              <a:rPr lang="en-US" dirty="0" smtClean="0"/>
              <a:t>, MICRO 2010)</a:t>
            </a:r>
          </a:p>
          <a:p>
            <a:r>
              <a:rPr lang="en-US" dirty="0" smtClean="0"/>
              <a:t>Lee &amp; Kim (HPCA 2012) CPU/GPU cache sharing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110</a:t>
            </a:fld>
            <a:endParaRPr lang="en-US"/>
          </a:p>
        </p:txBody>
      </p:sp>
    </p:spTree>
    <p:extLst>
      <p:ext uri="{BB962C8B-B14F-4D97-AF65-F5344CB8AC3E}">
        <p14:creationId xmlns:p14="http://schemas.microsoft.com/office/powerpoint/2010/main" val="211166122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CA" dirty="0" smtClean="0"/>
              <a:t>Thread Scheduling Analogy</a:t>
            </a:r>
            <a:br>
              <a:rPr lang="en-CA" dirty="0" smtClean="0"/>
            </a:br>
            <a:r>
              <a:rPr lang="en-CA" sz="2200" dirty="0" smtClean="0"/>
              <a:t>[MICRO 2012]</a:t>
            </a:r>
            <a:endParaRPr lang="en-CA" sz="2200" dirty="0"/>
          </a:p>
        </p:txBody>
      </p:sp>
      <p:sp>
        <p:nvSpPr>
          <p:cNvPr id="3" name="Content Placeholder 2"/>
          <p:cNvSpPr>
            <a:spLocks noGrp="1"/>
          </p:cNvSpPr>
          <p:nvPr>
            <p:ph sz="quarter" idx="1"/>
          </p:nvPr>
        </p:nvSpPr>
        <p:spPr>
          <a:xfrm>
            <a:off x="457200" y="1036637"/>
            <a:ext cx="8229600" cy="4525963"/>
          </a:xfrm>
        </p:spPr>
        <p:txBody>
          <a:bodyPr>
            <a:normAutofit/>
          </a:bodyPr>
          <a:lstStyle/>
          <a:p>
            <a:r>
              <a:rPr lang="en-CA" sz="2800" dirty="0" smtClean="0"/>
              <a:t>Human Multitasking</a:t>
            </a:r>
          </a:p>
          <a:p>
            <a:pPr lvl="1"/>
            <a:r>
              <a:rPr lang="en-CA" sz="2400" dirty="0" smtClean="0"/>
              <a:t>Humans have limited </a:t>
            </a:r>
            <a:r>
              <a:rPr lang="en-CA" sz="2400" b="1" dirty="0" smtClean="0"/>
              <a:t>attention capacity</a:t>
            </a:r>
          </a:p>
          <a:p>
            <a:endParaRPr lang="en-CA" sz="2800" dirty="0"/>
          </a:p>
          <a:p>
            <a:endParaRPr lang="en-CA" sz="2800" dirty="0" smtClean="0"/>
          </a:p>
          <a:p>
            <a:endParaRPr lang="en-CA" sz="2800" dirty="0"/>
          </a:p>
          <a:p>
            <a:pPr marL="0" indent="0">
              <a:buNone/>
            </a:pPr>
            <a:endParaRPr lang="en-CA" sz="2800" dirty="0" smtClean="0"/>
          </a:p>
          <a:p>
            <a:pPr lvl="1"/>
            <a:r>
              <a:rPr lang="en-CA" sz="2400" dirty="0" smtClean="0"/>
              <a:t>GPUs have limited </a:t>
            </a:r>
            <a:r>
              <a:rPr lang="en-CA" sz="2400" b="1" dirty="0" smtClean="0"/>
              <a:t>cache capacity</a:t>
            </a:r>
            <a:endParaRPr lang="en-CA" sz="24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111</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807193957"/>
              </p:ext>
            </p:extLst>
          </p:nvPr>
        </p:nvGraphicFramePr>
        <p:xfrm>
          <a:off x="4114800" y="2073728"/>
          <a:ext cx="3657600" cy="190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utoShape 2" descr="Image result for multitasking m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Rectangle 8"/>
          <p:cNvSpPr/>
          <p:nvPr/>
        </p:nvSpPr>
        <p:spPr>
          <a:xfrm>
            <a:off x="1405035" y="4508950"/>
            <a:ext cx="2438400" cy="1495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smtClean="0">
                <a:solidFill>
                  <a:schemeClr val="tx1"/>
                </a:solidFill>
              </a:rPr>
              <a:t>GPU Core</a:t>
            </a:r>
            <a:endParaRPr lang="en-CA" dirty="0">
              <a:solidFill>
                <a:schemeClr val="tx1"/>
              </a:solidFill>
            </a:endParaRPr>
          </a:p>
        </p:txBody>
      </p:sp>
      <p:sp>
        <p:nvSpPr>
          <p:cNvPr id="10" name="Rectangle 9"/>
          <p:cNvSpPr/>
          <p:nvPr/>
        </p:nvSpPr>
        <p:spPr>
          <a:xfrm>
            <a:off x="1557435"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Processor</a:t>
            </a:r>
            <a:endParaRPr lang="en-CA" sz="1400" dirty="0">
              <a:solidFill>
                <a:schemeClr val="tx1"/>
              </a:solidFill>
            </a:endParaRPr>
          </a:p>
        </p:txBody>
      </p:sp>
      <p:sp>
        <p:nvSpPr>
          <p:cNvPr id="11" name="Rectangle 10"/>
          <p:cNvSpPr/>
          <p:nvPr/>
        </p:nvSpPr>
        <p:spPr>
          <a:xfrm>
            <a:off x="2675033"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b="1" dirty="0" smtClean="0">
                <a:solidFill>
                  <a:schemeClr val="tx1"/>
                </a:solidFill>
              </a:rPr>
              <a:t>Cache</a:t>
            </a:r>
            <a:endParaRPr lang="en-CA" sz="1400" b="1" dirty="0">
              <a:solidFill>
                <a:schemeClr val="tx1"/>
              </a:solidFill>
            </a:endParaRPr>
          </a:p>
        </p:txBody>
      </p:sp>
      <p:graphicFrame>
        <p:nvGraphicFramePr>
          <p:cNvPr id="12" name="Chart 11"/>
          <p:cNvGraphicFramePr>
            <a:graphicFrameLocks noGrp="1"/>
          </p:cNvGraphicFramePr>
          <p:nvPr>
            <p:extLst>
              <p:ext uri="{D42A27DB-BD31-4B8C-83A1-F6EECF244321}">
                <p14:modId xmlns:p14="http://schemas.microsoft.com/office/powerpoint/2010/main" val="2349131680"/>
              </p:ext>
            </p:extLst>
          </p:nvPr>
        </p:nvGraphicFramePr>
        <p:xfrm>
          <a:off x="4038601" y="4454915"/>
          <a:ext cx="4648200" cy="186968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435" y="2156460"/>
            <a:ext cx="1614152" cy="180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9536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Graphic spid="12" grpId="0">
        <p:bldAsOne/>
      </p:bldGraphic>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CA" dirty="0" smtClean="0"/>
              <a:t>Use Memory System Feedback</a:t>
            </a:r>
            <a:br>
              <a:rPr lang="en-CA" dirty="0" smtClean="0"/>
            </a:br>
            <a:r>
              <a:rPr lang="en-CA" sz="2400" dirty="0"/>
              <a:t>[MICRO 2012]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112</a:t>
            </a:fld>
            <a:endParaRPr lang="en-US" dirty="0"/>
          </a:p>
        </p:txBody>
      </p:sp>
      <p:graphicFrame>
        <p:nvGraphicFramePr>
          <p:cNvPr id="6" name="Chart 5"/>
          <p:cNvGraphicFramePr>
            <a:graphicFrameLocks noGrp="1"/>
          </p:cNvGraphicFramePr>
          <p:nvPr>
            <p:extLst>
              <p:ext uri="{D42A27DB-BD31-4B8C-83A1-F6EECF244321}">
                <p14:modId xmlns:p14="http://schemas.microsoft.com/office/powerpoint/2010/main" val="1644107318"/>
              </p:ext>
            </p:extLst>
          </p:nvPr>
        </p:nvGraphicFramePr>
        <p:xfrm>
          <a:off x="228601" y="1295401"/>
          <a:ext cx="8610600" cy="28574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279400" y="1066800"/>
            <a:ext cx="787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924800" y="990600"/>
            <a:ext cx="685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5562600" y="1872734"/>
            <a:ext cx="1752600" cy="369332"/>
          </a:xfrm>
          <a:prstGeom prst="rect">
            <a:avLst/>
          </a:prstGeom>
          <a:solidFill>
            <a:schemeClr val="bg1"/>
          </a:solidFill>
        </p:spPr>
        <p:txBody>
          <a:bodyPr wrap="square" rtlCol="0">
            <a:spAutoFit/>
          </a:bodyPr>
          <a:lstStyle/>
          <a:p>
            <a:r>
              <a:rPr lang="en-CA" b="1" dirty="0" smtClean="0"/>
              <a:t>Performance</a:t>
            </a:r>
            <a:endParaRPr lang="en-CA" b="1" dirty="0"/>
          </a:p>
        </p:txBody>
      </p:sp>
      <p:sp>
        <p:nvSpPr>
          <p:cNvPr id="10" name="TextBox 9"/>
          <p:cNvSpPr txBox="1"/>
          <p:nvPr/>
        </p:nvSpPr>
        <p:spPr>
          <a:xfrm>
            <a:off x="5334000" y="1219200"/>
            <a:ext cx="1752600" cy="369332"/>
          </a:xfrm>
          <a:prstGeom prst="rect">
            <a:avLst/>
          </a:prstGeom>
          <a:solidFill>
            <a:schemeClr val="bg1"/>
          </a:solidFill>
        </p:spPr>
        <p:txBody>
          <a:bodyPr wrap="square" rtlCol="0">
            <a:spAutoFit/>
          </a:bodyPr>
          <a:lstStyle/>
          <a:p>
            <a:r>
              <a:rPr lang="en-CA" b="1" dirty="0" smtClean="0"/>
              <a:t>Cache Misses</a:t>
            </a:r>
            <a:endParaRPr lang="en-CA" b="1" dirty="0"/>
          </a:p>
        </p:txBody>
      </p:sp>
      <p:sp>
        <p:nvSpPr>
          <p:cNvPr id="11" name="Rectangle 10"/>
          <p:cNvSpPr/>
          <p:nvPr/>
        </p:nvSpPr>
        <p:spPr>
          <a:xfrm>
            <a:off x="2105658" y="4419600"/>
            <a:ext cx="4720300" cy="169114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smtClean="0">
                <a:solidFill>
                  <a:schemeClr val="tx1"/>
                </a:solidFill>
              </a:rPr>
              <a:t>GPU Core</a:t>
            </a:r>
            <a:endParaRPr lang="en-CA" dirty="0">
              <a:solidFill>
                <a:schemeClr val="tx1"/>
              </a:solidFill>
            </a:endParaRPr>
          </a:p>
        </p:txBody>
      </p:sp>
      <p:sp>
        <p:nvSpPr>
          <p:cNvPr id="12" name="Rectangle 11"/>
          <p:cNvSpPr/>
          <p:nvPr/>
        </p:nvSpPr>
        <p:spPr>
          <a:xfrm>
            <a:off x="4091413"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Processor</a:t>
            </a:r>
            <a:endParaRPr lang="en-CA" sz="1400" dirty="0">
              <a:solidFill>
                <a:schemeClr val="tx1"/>
              </a:solidFill>
            </a:endParaRPr>
          </a:p>
        </p:txBody>
      </p:sp>
      <p:sp>
        <p:nvSpPr>
          <p:cNvPr id="13" name="Rectangle 12"/>
          <p:cNvSpPr/>
          <p:nvPr/>
        </p:nvSpPr>
        <p:spPr>
          <a:xfrm>
            <a:off x="5706110"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Cache</a:t>
            </a:r>
            <a:endParaRPr lang="en-CA" sz="1400" dirty="0">
              <a:solidFill>
                <a:schemeClr val="tx1"/>
              </a:solidFill>
            </a:endParaRPr>
          </a:p>
        </p:txBody>
      </p:sp>
      <p:sp>
        <p:nvSpPr>
          <p:cNvPr id="14" name="Rectangle 13"/>
          <p:cNvSpPr/>
          <p:nvPr/>
        </p:nvSpPr>
        <p:spPr>
          <a:xfrm>
            <a:off x="2471030" y="4876800"/>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smtClean="0">
                <a:solidFill>
                  <a:schemeClr val="tx1"/>
                </a:solidFill>
              </a:rPr>
              <a:t>Thread Scheduler</a:t>
            </a:r>
            <a:endParaRPr lang="en-CA" sz="1400" dirty="0">
              <a:solidFill>
                <a:schemeClr val="tx1"/>
              </a:solidFill>
            </a:endParaRPr>
          </a:p>
        </p:txBody>
      </p:sp>
      <p:cxnSp>
        <p:nvCxnSpPr>
          <p:cNvPr id="16" name="Straight Arrow Connector 15"/>
          <p:cNvCxnSpPr/>
          <p:nvPr/>
        </p:nvCxnSpPr>
        <p:spPr>
          <a:xfrm>
            <a:off x="7391400" y="1403866"/>
            <a:ext cx="0" cy="1948934"/>
          </a:xfrm>
          <a:prstGeom prst="straightConnector1">
            <a:avLst/>
          </a:prstGeom>
          <a:ln w="508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4" idx="2"/>
          </p:cNvCxnSpPr>
          <p:nvPr/>
        </p:nvCxnSpPr>
        <p:spPr>
          <a:xfrm rot="10800000" flipV="1">
            <a:off x="2928231" y="5476240"/>
            <a:ext cx="3235079" cy="1"/>
          </a:xfrm>
          <a:prstGeom prst="bentConnector4">
            <a:avLst>
              <a:gd name="adj1" fmla="val -170"/>
              <a:gd name="adj2" fmla="val 2286010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12" idx="1"/>
          </p:cNvCxnSpPr>
          <p:nvPr/>
        </p:nvCxnSpPr>
        <p:spPr>
          <a:xfrm flipV="1">
            <a:off x="3385429" y="5176519"/>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5005812" y="5181600"/>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590800" y="5410200"/>
            <a:ext cx="3810000" cy="700546"/>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7162800" y="1295400"/>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1828800" y="1373386"/>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3543300" y="5741414"/>
            <a:ext cx="1752600" cy="369332"/>
          </a:xfrm>
          <a:prstGeom prst="rect">
            <a:avLst/>
          </a:prstGeom>
          <a:noFill/>
        </p:spPr>
        <p:txBody>
          <a:bodyPr wrap="square" rtlCol="0">
            <a:spAutoFit/>
          </a:bodyPr>
          <a:lstStyle/>
          <a:p>
            <a:pPr algn="ctr"/>
            <a:r>
              <a:rPr lang="en-CA" b="1" dirty="0" smtClean="0"/>
              <a:t>Feedback</a:t>
            </a:r>
            <a:endParaRPr lang="en-CA" b="1" dirty="0"/>
          </a:p>
        </p:txBody>
      </p:sp>
    </p:spTree>
    <p:extLst>
      <p:ext uri="{BB962C8B-B14F-4D97-AF65-F5344CB8AC3E}">
        <p14:creationId xmlns:p14="http://schemas.microsoft.com/office/powerpoint/2010/main" val="3052672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7.40741E-7 L -0.58333 -0.00232 " pathEditMode="relative" rAng="0" ptsTypes="AA">
                                      <p:cBhvr>
                                        <p:cTn id="20" dur="2000" fill="hold"/>
                                        <p:tgtEl>
                                          <p:spTgt spid="16"/>
                                        </p:tgtEl>
                                        <p:attrNameLst>
                                          <p:attrName>ppt_x</p:attrName>
                                          <p:attrName>ppt_y</p:attrName>
                                        </p:attrNameLst>
                                      </p:cBhvr>
                                      <p:rCtr x="-29167" y="-116"/>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40" grpId="0" animBg="1"/>
      <p:bldP spid="4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990282"/>
          </a:xfrm>
        </p:spPr>
        <p:txBody>
          <a:bodyPr>
            <a:normAutofit/>
          </a:bodyPr>
          <a:lstStyle/>
          <a:p>
            <a:r>
              <a:rPr lang="en-CA" sz="3600" dirty="0" smtClean="0"/>
              <a:t>Programmability case study [MICRO 2013]</a:t>
            </a:r>
            <a:endParaRPr lang="en-CA" sz="3600" dirty="0"/>
          </a:p>
        </p:txBody>
      </p:sp>
      <p:sp>
        <p:nvSpPr>
          <p:cNvPr id="4" name="Text Placeholder 2"/>
          <p:cNvSpPr txBox="1">
            <a:spLocks/>
          </p:cNvSpPr>
          <p:nvPr/>
        </p:nvSpPr>
        <p:spPr>
          <a:xfrm>
            <a:off x="4800419" y="752324"/>
            <a:ext cx="3657781" cy="543076"/>
          </a:xfrm>
          <a:prstGeom prst="rect">
            <a:avLst/>
          </a:prstGeom>
        </p:spPr>
        <p:txBody>
          <a:bodyPr vert="horz" lIns="91440" tIns="45720" rIns="91440" bIns="4572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800" b="1" dirty="0" smtClean="0">
                <a:solidFill>
                  <a:srgbClr val="002060"/>
                </a:solidFill>
              </a:rPr>
              <a:t>Sparse Vector-Matrix Multiply</a:t>
            </a:r>
            <a:endParaRPr lang="en-CA" sz="1800" b="1" dirty="0">
              <a:solidFill>
                <a:srgbClr val="00206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038928"/>
            <a:ext cx="2808312" cy="273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21619"/>
            <a:ext cx="2794676" cy="448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4542284" y="1921619"/>
            <a:ext cx="0" cy="4326781"/>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5005354" y="1371600"/>
            <a:ext cx="3224427" cy="376534"/>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Simple Version</a:t>
            </a:r>
            <a:endParaRPr lang="en-CA" dirty="0">
              <a:solidFill>
                <a:schemeClr val="tx1"/>
              </a:solidFill>
            </a:endParaRPr>
          </a:p>
        </p:txBody>
      </p:sp>
      <p:sp>
        <p:nvSpPr>
          <p:cNvPr id="21" name="Rounded Rectangle 20"/>
          <p:cNvSpPr/>
          <p:nvPr/>
        </p:nvSpPr>
        <p:spPr>
          <a:xfrm>
            <a:off x="323850" y="1066799"/>
            <a:ext cx="4218434" cy="854819"/>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GPU-Optimized Version</a:t>
            </a:r>
          </a:p>
          <a:p>
            <a:pPr algn="ctr"/>
            <a:r>
              <a:rPr lang="en-CA" dirty="0" smtClean="0">
                <a:solidFill>
                  <a:schemeClr val="tx1"/>
                </a:solidFill>
              </a:rPr>
              <a:t>SHOC Benchmark Suite</a:t>
            </a:r>
          </a:p>
          <a:p>
            <a:pPr algn="ctr"/>
            <a:r>
              <a:rPr lang="en-CA" dirty="0" smtClean="0">
                <a:solidFill>
                  <a:schemeClr val="tx1"/>
                </a:solidFill>
              </a:rPr>
              <a:t>(Oakridge National Labs)</a:t>
            </a:r>
            <a:endParaRPr lang="en-CA" dirty="0">
              <a:solidFill>
                <a:schemeClr val="tx1"/>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113</a:t>
            </a:fld>
            <a:endParaRPr lang="en-US" dirty="0"/>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888" y="4114800"/>
            <a:ext cx="1490512" cy="23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stallman.org/image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334000"/>
            <a:ext cx="1828799"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985824" y="3413072"/>
            <a:ext cx="1586176"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Added Complication</a:t>
            </a:r>
            <a:endParaRPr lang="en-US" sz="1600" dirty="0">
              <a:solidFill>
                <a:schemeClr val="bg1"/>
              </a:solidFill>
            </a:endParaRPr>
          </a:p>
        </p:txBody>
      </p:sp>
      <p:cxnSp>
        <p:nvCxnSpPr>
          <p:cNvPr id="14" name="Straight Arrow Connector 13"/>
          <p:cNvCxnSpPr>
            <a:stCxn id="13" idx="0"/>
          </p:cNvCxnSpPr>
          <p:nvPr/>
        </p:nvCxnSpPr>
        <p:spPr>
          <a:xfrm flipH="1" flipV="1">
            <a:off x="2805304" y="2895600"/>
            <a:ext cx="973608" cy="517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1"/>
          </p:cNvCxnSpPr>
          <p:nvPr/>
        </p:nvCxnSpPr>
        <p:spPr>
          <a:xfrm flipH="1" flipV="1">
            <a:off x="2373256" y="3471665"/>
            <a:ext cx="612568" cy="184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2121728" y="3899066"/>
            <a:ext cx="1657184" cy="652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2"/>
          </p:cNvCxnSpPr>
          <p:nvPr/>
        </p:nvCxnSpPr>
        <p:spPr>
          <a:xfrm flipH="1">
            <a:off x="2805304" y="3899066"/>
            <a:ext cx="973608" cy="940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398500" y="3508966"/>
            <a:ext cx="1586176"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Dependent on Warp Size</a:t>
            </a:r>
            <a:endParaRPr lang="en-US" sz="1600" dirty="0">
              <a:solidFill>
                <a:schemeClr val="bg1"/>
              </a:solidFill>
            </a:endParaRPr>
          </a:p>
        </p:txBody>
      </p:sp>
      <p:sp>
        <p:nvSpPr>
          <p:cNvPr id="24" name="Rounded Rectangle 23"/>
          <p:cNvSpPr/>
          <p:nvPr/>
        </p:nvSpPr>
        <p:spPr>
          <a:xfrm>
            <a:off x="2833690" y="5037265"/>
            <a:ext cx="1586176"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Parallel Reduction</a:t>
            </a:r>
            <a:endParaRPr lang="en-US" sz="1600" dirty="0">
              <a:solidFill>
                <a:schemeClr val="bg1"/>
              </a:solidFill>
            </a:endParaRPr>
          </a:p>
        </p:txBody>
      </p:sp>
      <p:sp>
        <p:nvSpPr>
          <p:cNvPr id="25" name="Rounded Rectangle 24"/>
          <p:cNvSpPr/>
          <p:nvPr/>
        </p:nvSpPr>
        <p:spPr>
          <a:xfrm>
            <a:off x="54718" y="3032837"/>
            <a:ext cx="2565296" cy="24299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Explicit Scratchpad </a:t>
            </a:r>
            <a:r>
              <a:rPr lang="en-US" sz="1600" b="1" dirty="0">
                <a:solidFill>
                  <a:schemeClr val="bg1"/>
                </a:solidFill>
              </a:rPr>
              <a:t>U</a:t>
            </a:r>
            <a:r>
              <a:rPr lang="en-US" sz="1600" b="1" dirty="0" smtClean="0">
                <a:solidFill>
                  <a:schemeClr val="bg1"/>
                </a:solidFill>
              </a:rPr>
              <a:t>se</a:t>
            </a:r>
            <a:endParaRPr lang="en-US" sz="1600" dirty="0">
              <a:solidFill>
                <a:schemeClr val="bg1"/>
              </a:solidFill>
            </a:endParaRPr>
          </a:p>
        </p:txBody>
      </p:sp>
      <p:sp>
        <p:nvSpPr>
          <p:cNvPr id="26" name="Rounded Rectangle 25"/>
          <p:cNvSpPr/>
          <p:nvPr/>
        </p:nvSpPr>
        <p:spPr>
          <a:xfrm>
            <a:off x="6781189" y="2877128"/>
            <a:ext cx="158617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27" name="Straight Arrow Connector 26"/>
          <p:cNvCxnSpPr>
            <a:stCxn id="26" idx="2"/>
          </p:cNvCxnSpPr>
          <p:nvPr/>
        </p:nvCxnSpPr>
        <p:spPr>
          <a:xfrm flipH="1">
            <a:off x="6493157" y="3188612"/>
            <a:ext cx="1081120" cy="480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6645557" y="3188612"/>
            <a:ext cx="928720" cy="768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6781189" y="3848349"/>
            <a:ext cx="1677011" cy="60303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Each thread has locality</a:t>
            </a:r>
            <a:endParaRPr lang="en-CA" dirty="0"/>
          </a:p>
        </p:txBody>
      </p:sp>
      <p:sp>
        <p:nvSpPr>
          <p:cNvPr id="30" name="Rounded Rectangle 29"/>
          <p:cNvSpPr/>
          <p:nvPr/>
        </p:nvSpPr>
        <p:spPr>
          <a:xfrm>
            <a:off x="4800600" y="5342234"/>
            <a:ext cx="2448272" cy="90616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Using DAWS scheduling</a:t>
            </a:r>
          </a:p>
          <a:p>
            <a:pPr algn="ctr">
              <a:spcBef>
                <a:spcPts val="120"/>
              </a:spcBef>
              <a:spcAft>
                <a:spcPts val="120"/>
              </a:spcAft>
            </a:pPr>
            <a:r>
              <a:rPr lang="en-US" sz="1600" b="1" dirty="0">
                <a:solidFill>
                  <a:schemeClr val="bg1"/>
                </a:solidFill>
              </a:rPr>
              <a:t>w</a:t>
            </a:r>
            <a:r>
              <a:rPr lang="en-US" sz="1600" b="1" dirty="0" smtClean="0">
                <a:solidFill>
                  <a:schemeClr val="bg1"/>
                </a:solidFill>
              </a:rPr>
              <a:t>ithin 4% of optimized with no programmer input</a:t>
            </a:r>
            <a:endParaRPr lang="en-US" sz="1600" dirty="0">
              <a:solidFill>
                <a:schemeClr val="bg1"/>
              </a:solidFill>
            </a:endParaRPr>
          </a:p>
        </p:txBody>
      </p:sp>
    </p:spTree>
    <p:extLst>
      <p:ext uri="{BB962C8B-B14F-4D97-AF65-F5344CB8AC3E}">
        <p14:creationId xmlns:p14="http://schemas.microsoft.com/office/powerpoint/2010/main" val="84926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P spid="26" grpId="0" animBg="1"/>
      <p:bldP spid="29" grpId="0" animBg="1"/>
      <p:bldP spid="3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ChangeArrowheads="1"/>
          </p:cNvSpPr>
          <p:nvPr/>
        </p:nvSpPr>
        <p:spPr bwMode="auto">
          <a:xfrm>
            <a:off x="5724525" y="5156200"/>
            <a:ext cx="1655763" cy="129698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18" name="Rectangle 17"/>
          <p:cNvSpPr>
            <a:spLocks noChangeArrowheads="1"/>
          </p:cNvSpPr>
          <p:nvPr/>
        </p:nvSpPr>
        <p:spPr bwMode="auto">
          <a:xfrm>
            <a:off x="1331913" y="5141913"/>
            <a:ext cx="1655762" cy="12969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6" name="Text Placeholder 2"/>
          <p:cNvSpPr>
            <a:spLocks noGrp="1"/>
          </p:cNvSpPr>
          <p:nvPr>
            <p:ph type="body" sz="quarter" idx="4294967295"/>
          </p:nvPr>
        </p:nvSpPr>
        <p:spPr>
          <a:xfrm>
            <a:off x="609600" y="457200"/>
            <a:ext cx="8305800" cy="542925"/>
          </a:xfrm>
        </p:spPr>
        <p:txBody>
          <a:bodyPr>
            <a:normAutofit fontScale="92500" lnSpcReduction="20000"/>
          </a:bodyPr>
          <a:lstStyle/>
          <a:p>
            <a:pPr marL="285750" indent="-285750">
              <a:buFont typeface="Wingdings" pitchFamily="-65" charset="2"/>
              <a:buNone/>
            </a:pPr>
            <a:r>
              <a:rPr lang="en-US" sz="3600" smtClean="0">
                <a:ea typeface="Arial" pitchFamily="-65" charset="0"/>
                <a:cs typeface="Arial" pitchFamily="-65" charset="0"/>
              </a:rPr>
              <a:t>Sources</a:t>
            </a:r>
            <a:r>
              <a:rPr lang="en-CA" sz="3600" smtClean="0">
                <a:ea typeface="Arial" pitchFamily="-65" charset="0"/>
                <a:cs typeface="Arial" pitchFamily="-65" charset="0"/>
              </a:rPr>
              <a:t> of Locality</a:t>
            </a:r>
          </a:p>
        </p:txBody>
      </p:sp>
      <p:sp>
        <p:nvSpPr>
          <p:cNvPr id="3" name="TextBox 2"/>
          <p:cNvSpPr txBox="1">
            <a:spLocks noChangeArrowheads="1"/>
          </p:cNvSpPr>
          <p:nvPr/>
        </p:nvSpPr>
        <p:spPr bwMode="auto">
          <a:xfrm>
            <a:off x="863600" y="1989138"/>
            <a:ext cx="2870200"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Intra</a:t>
            </a:r>
            <a:r>
              <a:rPr lang="en-CA" b="1">
                <a:solidFill>
                  <a:srgbClr val="0066FF"/>
                </a:solidFill>
              </a:rPr>
              <a:t>-wavefront locality</a:t>
            </a:r>
          </a:p>
        </p:txBody>
      </p:sp>
      <p:sp>
        <p:nvSpPr>
          <p:cNvPr id="5" name="TextBox 4"/>
          <p:cNvSpPr txBox="1">
            <a:spLocks noChangeArrowheads="1"/>
          </p:cNvSpPr>
          <p:nvPr/>
        </p:nvSpPr>
        <p:spPr bwMode="auto">
          <a:xfrm>
            <a:off x="5097463" y="1989138"/>
            <a:ext cx="2827337"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Inter</a:t>
            </a:r>
            <a:r>
              <a:rPr lang="en-CA" b="1">
                <a:solidFill>
                  <a:srgbClr val="0066FF"/>
                </a:solidFill>
              </a:rPr>
              <a:t>-wavefront locality</a:t>
            </a:r>
          </a:p>
        </p:txBody>
      </p:sp>
      <p:cxnSp>
        <p:nvCxnSpPr>
          <p:cNvPr id="7" name="Curved Connector 6"/>
          <p:cNvCxnSpPr>
            <a:cxnSpLocks noChangeShapeType="1"/>
          </p:cNvCxnSpPr>
          <p:nvPr/>
        </p:nvCxnSpPr>
        <p:spPr bwMode="auto">
          <a:xfrm rot="16200000" flipH="1">
            <a:off x="0" y="3533775"/>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2" name="TextBox 11"/>
          <p:cNvSpPr txBox="1">
            <a:spLocks noChangeArrowheads="1"/>
          </p:cNvSpPr>
          <p:nvPr/>
        </p:nvSpPr>
        <p:spPr bwMode="auto">
          <a:xfrm>
            <a:off x="1403350" y="4289425"/>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3" name="TextBox 12"/>
          <p:cNvSpPr txBox="1">
            <a:spLocks noChangeArrowheads="1"/>
          </p:cNvSpPr>
          <p:nvPr/>
        </p:nvSpPr>
        <p:spPr bwMode="auto">
          <a:xfrm>
            <a:off x="1404938" y="2994025"/>
            <a:ext cx="1512887" cy="368300"/>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14" name="Curved Connector 13"/>
          <p:cNvCxnSpPr>
            <a:cxnSpLocks noChangeShapeType="1"/>
          </p:cNvCxnSpPr>
          <p:nvPr/>
        </p:nvCxnSpPr>
        <p:spPr bwMode="auto">
          <a:xfrm rot="16200000" flipH="1">
            <a:off x="4428332" y="3412331"/>
            <a:ext cx="1727200" cy="649287"/>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15" name="Curved Connector 14"/>
          <p:cNvCxnSpPr>
            <a:cxnSpLocks noChangeShapeType="1"/>
          </p:cNvCxnSpPr>
          <p:nvPr/>
        </p:nvCxnSpPr>
        <p:spPr bwMode="auto">
          <a:xfrm rot="16200000" flipH="1">
            <a:off x="6192838" y="3411538"/>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6" name="TextBox 15"/>
          <p:cNvSpPr txBox="1">
            <a:spLocks noChangeArrowheads="1"/>
          </p:cNvSpPr>
          <p:nvPr/>
        </p:nvSpPr>
        <p:spPr bwMode="auto">
          <a:xfrm>
            <a:off x="7410450" y="4057650"/>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7" name="TextBox 16"/>
          <p:cNvSpPr txBox="1">
            <a:spLocks noChangeArrowheads="1"/>
          </p:cNvSpPr>
          <p:nvPr/>
        </p:nvSpPr>
        <p:spPr bwMode="auto">
          <a:xfrm>
            <a:off x="5111750" y="2935288"/>
            <a:ext cx="1512888" cy="369887"/>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21" name="Straight Connector 20"/>
          <p:cNvCxnSpPr>
            <a:cxnSpLocks noChangeShapeType="1"/>
          </p:cNvCxnSpPr>
          <p:nvPr/>
        </p:nvCxnSpPr>
        <p:spPr bwMode="auto">
          <a:xfrm>
            <a:off x="4140200" y="2195513"/>
            <a:ext cx="0" cy="454660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20" name="TextBox 19"/>
          <p:cNvSpPr txBox="1">
            <a:spLocks noChangeArrowheads="1"/>
          </p:cNvSpPr>
          <p:nvPr/>
        </p:nvSpPr>
        <p:spPr bwMode="auto">
          <a:xfrm>
            <a:off x="258763" y="2543175"/>
            <a:ext cx="900112" cy="368300"/>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 name="Explosion 1 7"/>
          <p:cNvSpPr>
            <a:spLocks noChangeArrowheads="1"/>
          </p:cNvSpPr>
          <p:nvPr/>
        </p:nvSpPr>
        <p:spPr bwMode="auto">
          <a:xfrm>
            <a:off x="2411413" y="4586288"/>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2" name="TextBox 21"/>
          <p:cNvSpPr txBox="1">
            <a:spLocks noChangeArrowheads="1"/>
          </p:cNvSpPr>
          <p:nvPr/>
        </p:nvSpPr>
        <p:spPr bwMode="auto">
          <a:xfrm>
            <a:off x="4518025" y="2371725"/>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23" name="TextBox 22"/>
          <p:cNvSpPr txBox="1">
            <a:spLocks noChangeArrowheads="1"/>
          </p:cNvSpPr>
          <p:nvPr/>
        </p:nvSpPr>
        <p:spPr bwMode="auto">
          <a:xfrm>
            <a:off x="6354763" y="2371725"/>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24" name="Explosion 1 23"/>
          <p:cNvSpPr>
            <a:spLocks noChangeArrowheads="1"/>
          </p:cNvSpPr>
          <p:nvPr/>
        </p:nvSpPr>
        <p:spPr bwMode="auto">
          <a:xfrm>
            <a:off x="6911975" y="4600575"/>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5" name="Slide Number Placeholder 24"/>
          <p:cNvSpPr>
            <a:spLocks noGrp="1"/>
          </p:cNvSpPr>
          <p:nvPr>
            <p:ph type="sldNum" sz="quarter" idx="12"/>
          </p:nvPr>
        </p:nvSpPr>
        <p:spPr/>
        <p:txBody>
          <a:bodyPr/>
          <a:lstStyle/>
          <a:p>
            <a:fld id="{F23EC47D-D5CA-A042-A8D0-C217E3EA6E2F}" type="slidenum">
              <a:rPr lang="en-US" smtClean="0"/>
              <a:t>114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72222E-6 -3.7037E-7 L -4.72222E-6 0.30903 " pathEditMode="relative" rAng="0" ptsTypes="AA">
                                      <p:cBhvr>
                                        <p:cTn id="22" dur="2000" fill="hold"/>
                                        <p:tgtEl>
                                          <p:spTgt spid="13"/>
                                        </p:tgtEl>
                                        <p:attrNameLst>
                                          <p:attrName>ppt_x</p:attrName>
                                          <p:attrName>ppt_y</p:attrName>
                                        </p:attrNameLst>
                                      </p:cBhvr>
                                      <p:rCtr x="0" y="15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1.11111E-6 7.40741E-7 L -1.11111E-6 0.06782 " pathEditMode="relative" rAng="0" ptsTypes="AA">
                                      <p:cBhvr>
                                        <p:cTn id="31" dur="2000" fill="hold"/>
                                        <p:tgtEl>
                                          <p:spTgt spid="12"/>
                                        </p:tgtEl>
                                        <p:attrNameLst>
                                          <p:attrName>ppt_x</p:attrName>
                                          <p:attrName>ppt_y</p:attrName>
                                        </p:attrNameLst>
                                      </p:cBhvr>
                                      <p:rCtr x="0" y="34"/>
                                    </p:animMotion>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33333E-6 -3.7037E-6 L 0.06302 0.34051 " pathEditMode="relative" rAng="0" ptsTypes="AA">
                                      <p:cBhvr>
                                        <p:cTn id="63" dur="2000" fill="hold"/>
                                        <p:tgtEl>
                                          <p:spTgt spid="17"/>
                                        </p:tgtEl>
                                        <p:attrNameLst>
                                          <p:attrName>ppt_x</p:attrName>
                                          <p:attrName>ppt_y</p:attrName>
                                        </p:attrNameLst>
                                      </p:cBhvr>
                                      <p:rCtr x="31" y="170"/>
                                    </p:animMotion>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44444E-6 3.7037E-7 L -0.17257 0.11829 " pathEditMode="relative" rAng="0" ptsTypes="AA">
                                      <p:cBhvr>
                                        <p:cTn id="73" dur="2000" fill="hold"/>
                                        <p:tgtEl>
                                          <p:spTgt spid="16"/>
                                        </p:tgtEl>
                                        <p:attrNameLst>
                                          <p:attrName>ppt_x</p:attrName>
                                          <p:attrName>ppt_y</p:attrName>
                                        </p:attrNameLst>
                                      </p:cBhvr>
                                      <p:rCtr x="-86" y="59"/>
                                    </p:animMotion>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3" grpId="0"/>
      <p:bldP spid="5" grpId="0"/>
      <p:bldP spid="12" grpId="0"/>
      <p:bldP spid="12" grpId="1"/>
      <p:bldP spid="13" grpId="0"/>
      <p:bldP spid="13" grpId="1"/>
      <p:bldP spid="16" grpId="0"/>
      <p:bldP spid="16" grpId="1"/>
      <p:bldP spid="17" grpId="0"/>
      <p:bldP spid="17" grpId="1"/>
      <p:bldP spid="20" grpId="0"/>
      <p:bldP spid="8" grpId="0" animBg="1"/>
      <p:bldP spid="22" grpId="0"/>
      <p:bldP spid="23" grpId="0"/>
      <p:bldP spid="2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4"/>
          <p:cNvSpPr>
            <a:spLocks noChangeAspect="1" noChangeArrowheads="1" noTextEdit="1"/>
          </p:cNvSpPr>
          <p:nvPr/>
        </p:nvSpPr>
        <p:spPr bwMode="auto">
          <a:xfrm>
            <a:off x="1476375" y="1679575"/>
            <a:ext cx="5486400" cy="4302125"/>
          </a:xfrm>
          <a:prstGeom prst="rect">
            <a:avLst/>
          </a:prstGeom>
          <a:noFill/>
          <a:ln w="9525">
            <a:noFill/>
            <a:miter lim="800000"/>
            <a:headEnd/>
            <a:tailEnd/>
          </a:ln>
        </p:spPr>
        <p:txBody>
          <a:bodyPr>
            <a:prstTxWarp prst="textNoShape">
              <a:avLst/>
            </a:prstTxWarp>
          </a:bodyPr>
          <a:lstStyle/>
          <a:p>
            <a:endParaRPr lang="en-US"/>
          </a:p>
        </p:txBody>
      </p:sp>
      <p:sp>
        <p:nvSpPr>
          <p:cNvPr id="7" name="Freeform 6"/>
          <p:cNvSpPr>
            <a:spLocks noEditPoints="1"/>
          </p:cNvSpPr>
          <p:nvPr/>
        </p:nvSpPr>
        <p:spPr bwMode="auto">
          <a:xfrm>
            <a:off x="2357438" y="2011363"/>
            <a:ext cx="4310062" cy="2759075"/>
          </a:xfrm>
          <a:custGeom>
            <a:avLst/>
            <a:gdLst>
              <a:gd name="T0" fmla="*/ 2147483647 w 2715"/>
              <a:gd name="T1" fmla="*/ 2147483647 h 1738"/>
              <a:gd name="T2" fmla="*/ 2147483647 w 2715"/>
              <a:gd name="T3" fmla="*/ 2147483647 h 1738"/>
              <a:gd name="T4" fmla="*/ 2147483647 w 2715"/>
              <a:gd name="T5" fmla="*/ 2147483647 h 1738"/>
              <a:gd name="T6" fmla="*/ 2147483647 w 2715"/>
              <a:gd name="T7" fmla="*/ 2147483647 h 1738"/>
              <a:gd name="T8" fmla="*/ 2147483647 w 2715"/>
              <a:gd name="T9" fmla="*/ 2147483647 h 1738"/>
              <a:gd name="T10" fmla="*/ 2147483647 w 2715"/>
              <a:gd name="T11" fmla="*/ 2147483647 h 1738"/>
              <a:gd name="T12" fmla="*/ 2147483647 w 2715"/>
              <a:gd name="T13" fmla="*/ 2147483647 h 1738"/>
              <a:gd name="T14" fmla="*/ 2147483647 w 2715"/>
              <a:gd name="T15" fmla="*/ 2147483647 h 1738"/>
              <a:gd name="T16" fmla="*/ 2147483647 w 2715"/>
              <a:gd name="T17" fmla="*/ 2147483647 h 1738"/>
              <a:gd name="T18" fmla="*/ 2147483647 w 2715"/>
              <a:gd name="T19" fmla="*/ 2147483647 h 1738"/>
              <a:gd name="T20" fmla="*/ 2147483647 w 2715"/>
              <a:gd name="T21" fmla="*/ 2147483647 h 1738"/>
              <a:gd name="T22" fmla="*/ 2147483647 w 2715"/>
              <a:gd name="T23" fmla="*/ 2147483647 h 1738"/>
              <a:gd name="T24" fmla="*/ 2147483647 w 2715"/>
              <a:gd name="T25" fmla="*/ 2147483647 h 1738"/>
              <a:gd name="T26" fmla="*/ 2147483647 w 2715"/>
              <a:gd name="T27" fmla="*/ 2147483647 h 1738"/>
              <a:gd name="T28" fmla="*/ 2147483647 w 2715"/>
              <a:gd name="T29" fmla="*/ 2147483647 h 1738"/>
              <a:gd name="T30" fmla="*/ 2147483647 w 2715"/>
              <a:gd name="T31" fmla="*/ 2147483647 h 1738"/>
              <a:gd name="T32" fmla="*/ 2147483647 w 2715"/>
              <a:gd name="T33" fmla="*/ 2147483647 h 1738"/>
              <a:gd name="T34" fmla="*/ 2147483647 w 2715"/>
              <a:gd name="T35" fmla="*/ 2147483647 h 1738"/>
              <a:gd name="T36" fmla="*/ 2147483647 w 2715"/>
              <a:gd name="T37" fmla="*/ 2147483647 h 1738"/>
              <a:gd name="T38" fmla="*/ 2147483647 w 2715"/>
              <a:gd name="T39" fmla="*/ 2147483647 h 1738"/>
              <a:gd name="T40" fmla="*/ 2147483647 w 2715"/>
              <a:gd name="T41" fmla="*/ 2147483647 h 1738"/>
              <a:gd name="T42" fmla="*/ 2147483647 w 2715"/>
              <a:gd name="T43" fmla="*/ 2147483647 h 1738"/>
              <a:gd name="T44" fmla="*/ 2147483647 w 2715"/>
              <a:gd name="T45" fmla="*/ 2147483647 h 1738"/>
              <a:gd name="T46" fmla="*/ 2147483647 w 2715"/>
              <a:gd name="T47" fmla="*/ 2147483647 h 1738"/>
              <a:gd name="T48" fmla="*/ 2147483647 w 2715"/>
              <a:gd name="T49" fmla="*/ 2147483647 h 1738"/>
              <a:gd name="T50" fmla="*/ 2147483647 w 2715"/>
              <a:gd name="T51" fmla="*/ 2147483647 h 1738"/>
              <a:gd name="T52" fmla="*/ 2147483647 w 2715"/>
              <a:gd name="T53" fmla="*/ 2147483647 h 1738"/>
              <a:gd name="T54" fmla="*/ 2147483647 w 2715"/>
              <a:gd name="T55" fmla="*/ 2147483647 h 1738"/>
              <a:gd name="T56" fmla="*/ 2147483647 w 2715"/>
              <a:gd name="T57" fmla="*/ 2147483647 h 1738"/>
              <a:gd name="T58" fmla="*/ 2147483647 w 2715"/>
              <a:gd name="T59" fmla="*/ 2147483647 h 1738"/>
              <a:gd name="T60" fmla="*/ 2147483647 w 2715"/>
              <a:gd name="T61" fmla="*/ 2147483647 h 1738"/>
              <a:gd name="T62" fmla="*/ 0 w 2715"/>
              <a:gd name="T63" fmla="*/ 2147483647 h 1738"/>
              <a:gd name="T64" fmla="*/ 2147483647 w 2715"/>
              <a:gd name="T65" fmla="*/ 2147483647 h 1738"/>
              <a:gd name="T66" fmla="*/ 2147483647 w 2715"/>
              <a:gd name="T67" fmla="*/ 2147483647 h 1738"/>
              <a:gd name="T68" fmla="*/ 2147483647 w 2715"/>
              <a:gd name="T69" fmla="*/ 2147483647 h 1738"/>
              <a:gd name="T70" fmla="*/ 2147483647 w 2715"/>
              <a:gd name="T71" fmla="*/ 2147483647 h 1738"/>
              <a:gd name="T72" fmla="*/ 2147483647 w 2715"/>
              <a:gd name="T73" fmla="*/ 2147483647 h 1738"/>
              <a:gd name="T74" fmla="*/ 2147483647 w 2715"/>
              <a:gd name="T75" fmla="*/ 2147483647 h 1738"/>
              <a:gd name="T76" fmla="*/ 2147483647 w 2715"/>
              <a:gd name="T77" fmla="*/ 2147483647 h 1738"/>
              <a:gd name="T78" fmla="*/ 2147483647 w 2715"/>
              <a:gd name="T79" fmla="*/ 2147483647 h 1738"/>
              <a:gd name="T80" fmla="*/ 2147483647 w 2715"/>
              <a:gd name="T81" fmla="*/ 2147483647 h 1738"/>
              <a:gd name="T82" fmla="*/ 2147483647 w 2715"/>
              <a:gd name="T83" fmla="*/ 2147483647 h 1738"/>
              <a:gd name="T84" fmla="*/ 2147483647 w 2715"/>
              <a:gd name="T85" fmla="*/ 2147483647 h 1738"/>
              <a:gd name="T86" fmla="*/ 2147483647 w 2715"/>
              <a:gd name="T87" fmla="*/ 2147483647 h 1738"/>
              <a:gd name="T88" fmla="*/ 2147483647 w 2715"/>
              <a:gd name="T89" fmla="*/ 2147483647 h 1738"/>
              <a:gd name="T90" fmla="*/ 2147483647 w 2715"/>
              <a:gd name="T91" fmla="*/ 2147483647 h 1738"/>
              <a:gd name="T92" fmla="*/ 2147483647 w 2715"/>
              <a:gd name="T93" fmla="*/ 2147483647 h 1738"/>
              <a:gd name="T94" fmla="*/ 2147483647 w 2715"/>
              <a:gd name="T95" fmla="*/ 2147483647 h 1738"/>
              <a:gd name="T96" fmla="*/ 2147483647 w 2715"/>
              <a:gd name="T97" fmla="*/ 2147483647 h 1738"/>
              <a:gd name="T98" fmla="*/ 2147483647 w 2715"/>
              <a:gd name="T99" fmla="*/ 2147483647 h 1738"/>
              <a:gd name="T100" fmla="*/ 2147483647 w 2715"/>
              <a:gd name="T101" fmla="*/ 2147483647 h 1738"/>
              <a:gd name="T102" fmla="*/ 2147483647 w 2715"/>
              <a:gd name="T103" fmla="*/ 2147483647 h 1738"/>
              <a:gd name="T104" fmla="*/ 2147483647 w 2715"/>
              <a:gd name="T105" fmla="*/ 2147483647 h 1738"/>
              <a:gd name="T106" fmla="*/ 2147483647 w 2715"/>
              <a:gd name="T107" fmla="*/ 2147483647 h 1738"/>
              <a:gd name="T108" fmla="*/ 2147483647 w 2715"/>
              <a:gd name="T109" fmla="*/ 0 h 1738"/>
              <a:gd name="T110" fmla="*/ 2147483647 w 2715"/>
              <a:gd name="T111" fmla="*/ 0 h 1738"/>
              <a:gd name="T112" fmla="*/ 2147483647 w 2715"/>
              <a:gd name="T113" fmla="*/ 2147483647 h 1738"/>
              <a:gd name="T114" fmla="*/ 2147483647 w 2715"/>
              <a:gd name="T115" fmla="*/ 0 h 1738"/>
              <a:gd name="T116" fmla="*/ 2147483647 w 2715"/>
              <a:gd name="T117" fmla="*/ 2147483647 h 1738"/>
              <a:gd name="T118" fmla="*/ 2147483647 w 2715"/>
              <a:gd name="T119" fmla="*/ 0 h 1738"/>
              <a:gd name="T120" fmla="*/ 2147483647 w 2715"/>
              <a:gd name="T121" fmla="*/ 0 h 1738"/>
              <a:gd name="T122" fmla="*/ 2147483647 w 2715"/>
              <a:gd name="T123" fmla="*/ 2147483647 h 1738"/>
              <a:gd name="T124" fmla="*/ 2147483647 w 2715"/>
              <a:gd name="T125" fmla="*/ 0 h 17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15"/>
              <a:gd name="T190" fmla="*/ 0 h 1738"/>
              <a:gd name="T191" fmla="*/ 2715 w 2715"/>
              <a:gd name="T192" fmla="*/ 1738 h 17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15" h="1738">
                <a:moveTo>
                  <a:pt x="0" y="1732"/>
                </a:moveTo>
                <a:lnTo>
                  <a:pt x="23" y="1732"/>
                </a:lnTo>
                <a:lnTo>
                  <a:pt x="23" y="1738"/>
                </a:lnTo>
                <a:lnTo>
                  <a:pt x="0" y="1738"/>
                </a:lnTo>
                <a:lnTo>
                  <a:pt x="0" y="1732"/>
                </a:lnTo>
                <a:close/>
                <a:moveTo>
                  <a:pt x="40" y="1732"/>
                </a:moveTo>
                <a:lnTo>
                  <a:pt x="63" y="1732"/>
                </a:lnTo>
                <a:lnTo>
                  <a:pt x="63" y="1738"/>
                </a:lnTo>
                <a:lnTo>
                  <a:pt x="40" y="1738"/>
                </a:lnTo>
                <a:lnTo>
                  <a:pt x="40" y="1732"/>
                </a:lnTo>
                <a:close/>
                <a:moveTo>
                  <a:pt x="80" y="1732"/>
                </a:moveTo>
                <a:lnTo>
                  <a:pt x="103" y="1732"/>
                </a:lnTo>
                <a:lnTo>
                  <a:pt x="103" y="1738"/>
                </a:lnTo>
                <a:lnTo>
                  <a:pt x="80" y="1738"/>
                </a:lnTo>
                <a:lnTo>
                  <a:pt x="80" y="1732"/>
                </a:lnTo>
                <a:close/>
                <a:moveTo>
                  <a:pt x="120" y="1732"/>
                </a:moveTo>
                <a:lnTo>
                  <a:pt x="143" y="1732"/>
                </a:lnTo>
                <a:lnTo>
                  <a:pt x="143" y="1738"/>
                </a:lnTo>
                <a:lnTo>
                  <a:pt x="120" y="1738"/>
                </a:lnTo>
                <a:lnTo>
                  <a:pt x="120" y="1732"/>
                </a:lnTo>
                <a:close/>
                <a:moveTo>
                  <a:pt x="161" y="1732"/>
                </a:moveTo>
                <a:lnTo>
                  <a:pt x="184" y="1732"/>
                </a:lnTo>
                <a:lnTo>
                  <a:pt x="184" y="1738"/>
                </a:lnTo>
                <a:lnTo>
                  <a:pt x="161" y="1738"/>
                </a:lnTo>
                <a:lnTo>
                  <a:pt x="161" y="1732"/>
                </a:lnTo>
                <a:close/>
                <a:moveTo>
                  <a:pt x="201" y="1732"/>
                </a:moveTo>
                <a:lnTo>
                  <a:pt x="224" y="1732"/>
                </a:lnTo>
                <a:lnTo>
                  <a:pt x="224" y="1738"/>
                </a:lnTo>
                <a:lnTo>
                  <a:pt x="201" y="1738"/>
                </a:lnTo>
                <a:lnTo>
                  <a:pt x="201" y="1732"/>
                </a:lnTo>
                <a:close/>
                <a:moveTo>
                  <a:pt x="241" y="1732"/>
                </a:moveTo>
                <a:lnTo>
                  <a:pt x="264" y="1732"/>
                </a:lnTo>
                <a:lnTo>
                  <a:pt x="264" y="1738"/>
                </a:lnTo>
                <a:lnTo>
                  <a:pt x="241" y="1738"/>
                </a:lnTo>
                <a:lnTo>
                  <a:pt x="241" y="1732"/>
                </a:lnTo>
                <a:close/>
                <a:moveTo>
                  <a:pt x="281" y="1732"/>
                </a:moveTo>
                <a:lnTo>
                  <a:pt x="304" y="1732"/>
                </a:lnTo>
                <a:lnTo>
                  <a:pt x="304" y="1738"/>
                </a:lnTo>
                <a:lnTo>
                  <a:pt x="281" y="1738"/>
                </a:lnTo>
                <a:lnTo>
                  <a:pt x="281" y="1732"/>
                </a:lnTo>
                <a:close/>
                <a:moveTo>
                  <a:pt x="321" y="1732"/>
                </a:moveTo>
                <a:lnTo>
                  <a:pt x="344" y="1732"/>
                </a:lnTo>
                <a:lnTo>
                  <a:pt x="344" y="1738"/>
                </a:lnTo>
                <a:lnTo>
                  <a:pt x="321" y="1738"/>
                </a:lnTo>
                <a:lnTo>
                  <a:pt x="321" y="1732"/>
                </a:lnTo>
                <a:close/>
                <a:moveTo>
                  <a:pt x="362" y="1732"/>
                </a:moveTo>
                <a:lnTo>
                  <a:pt x="385" y="1732"/>
                </a:lnTo>
                <a:lnTo>
                  <a:pt x="385" y="1738"/>
                </a:lnTo>
                <a:lnTo>
                  <a:pt x="362" y="1738"/>
                </a:lnTo>
                <a:lnTo>
                  <a:pt x="362" y="1732"/>
                </a:lnTo>
                <a:close/>
                <a:moveTo>
                  <a:pt x="402" y="1732"/>
                </a:moveTo>
                <a:lnTo>
                  <a:pt x="425" y="1732"/>
                </a:lnTo>
                <a:lnTo>
                  <a:pt x="425" y="1738"/>
                </a:lnTo>
                <a:lnTo>
                  <a:pt x="402" y="1738"/>
                </a:lnTo>
                <a:lnTo>
                  <a:pt x="402" y="1732"/>
                </a:lnTo>
                <a:close/>
                <a:moveTo>
                  <a:pt x="442" y="1732"/>
                </a:moveTo>
                <a:lnTo>
                  <a:pt x="465" y="1732"/>
                </a:lnTo>
                <a:lnTo>
                  <a:pt x="465" y="1738"/>
                </a:lnTo>
                <a:lnTo>
                  <a:pt x="442" y="1738"/>
                </a:lnTo>
                <a:lnTo>
                  <a:pt x="442" y="1732"/>
                </a:lnTo>
                <a:close/>
                <a:moveTo>
                  <a:pt x="482" y="1732"/>
                </a:moveTo>
                <a:lnTo>
                  <a:pt x="505" y="1732"/>
                </a:lnTo>
                <a:lnTo>
                  <a:pt x="505" y="1738"/>
                </a:lnTo>
                <a:lnTo>
                  <a:pt x="482" y="1738"/>
                </a:lnTo>
                <a:lnTo>
                  <a:pt x="482" y="1732"/>
                </a:lnTo>
                <a:close/>
                <a:moveTo>
                  <a:pt x="523" y="1732"/>
                </a:moveTo>
                <a:lnTo>
                  <a:pt x="546" y="1732"/>
                </a:lnTo>
                <a:lnTo>
                  <a:pt x="546" y="1738"/>
                </a:lnTo>
                <a:lnTo>
                  <a:pt x="523" y="1738"/>
                </a:lnTo>
                <a:lnTo>
                  <a:pt x="523" y="1732"/>
                </a:lnTo>
                <a:close/>
                <a:moveTo>
                  <a:pt x="563" y="1732"/>
                </a:moveTo>
                <a:lnTo>
                  <a:pt x="586" y="1732"/>
                </a:lnTo>
                <a:lnTo>
                  <a:pt x="586" y="1738"/>
                </a:lnTo>
                <a:lnTo>
                  <a:pt x="563" y="1738"/>
                </a:lnTo>
                <a:lnTo>
                  <a:pt x="563" y="1732"/>
                </a:lnTo>
                <a:close/>
                <a:moveTo>
                  <a:pt x="603" y="1732"/>
                </a:moveTo>
                <a:lnTo>
                  <a:pt x="626" y="1732"/>
                </a:lnTo>
                <a:lnTo>
                  <a:pt x="626" y="1738"/>
                </a:lnTo>
                <a:lnTo>
                  <a:pt x="603" y="1738"/>
                </a:lnTo>
                <a:lnTo>
                  <a:pt x="603" y="1732"/>
                </a:lnTo>
                <a:close/>
                <a:moveTo>
                  <a:pt x="643" y="1732"/>
                </a:moveTo>
                <a:lnTo>
                  <a:pt x="666" y="1732"/>
                </a:lnTo>
                <a:lnTo>
                  <a:pt x="666" y="1738"/>
                </a:lnTo>
                <a:lnTo>
                  <a:pt x="643" y="1738"/>
                </a:lnTo>
                <a:lnTo>
                  <a:pt x="643" y="1732"/>
                </a:lnTo>
                <a:close/>
                <a:moveTo>
                  <a:pt x="684" y="1732"/>
                </a:moveTo>
                <a:lnTo>
                  <a:pt x="706" y="1732"/>
                </a:lnTo>
                <a:lnTo>
                  <a:pt x="706" y="1738"/>
                </a:lnTo>
                <a:lnTo>
                  <a:pt x="684" y="1738"/>
                </a:lnTo>
                <a:lnTo>
                  <a:pt x="684" y="1732"/>
                </a:lnTo>
                <a:close/>
                <a:moveTo>
                  <a:pt x="724" y="1732"/>
                </a:moveTo>
                <a:lnTo>
                  <a:pt x="747" y="1732"/>
                </a:lnTo>
                <a:lnTo>
                  <a:pt x="747" y="1738"/>
                </a:lnTo>
                <a:lnTo>
                  <a:pt x="724" y="1738"/>
                </a:lnTo>
                <a:lnTo>
                  <a:pt x="724" y="1732"/>
                </a:lnTo>
                <a:close/>
                <a:moveTo>
                  <a:pt x="764" y="1732"/>
                </a:moveTo>
                <a:lnTo>
                  <a:pt x="787" y="1732"/>
                </a:lnTo>
                <a:lnTo>
                  <a:pt x="787" y="1738"/>
                </a:lnTo>
                <a:lnTo>
                  <a:pt x="764" y="1738"/>
                </a:lnTo>
                <a:lnTo>
                  <a:pt x="764" y="1732"/>
                </a:lnTo>
                <a:close/>
                <a:moveTo>
                  <a:pt x="804" y="1732"/>
                </a:moveTo>
                <a:lnTo>
                  <a:pt x="827" y="1732"/>
                </a:lnTo>
                <a:lnTo>
                  <a:pt x="827" y="1738"/>
                </a:lnTo>
                <a:lnTo>
                  <a:pt x="804" y="1738"/>
                </a:lnTo>
                <a:lnTo>
                  <a:pt x="804" y="1732"/>
                </a:lnTo>
                <a:close/>
                <a:moveTo>
                  <a:pt x="844" y="1732"/>
                </a:moveTo>
                <a:lnTo>
                  <a:pt x="867" y="1732"/>
                </a:lnTo>
                <a:lnTo>
                  <a:pt x="867" y="1738"/>
                </a:lnTo>
                <a:lnTo>
                  <a:pt x="844" y="1738"/>
                </a:lnTo>
                <a:lnTo>
                  <a:pt x="844" y="1732"/>
                </a:lnTo>
                <a:close/>
                <a:moveTo>
                  <a:pt x="885" y="1732"/>
                </a:moveTo>
                <a:lnTo>
                  <a:pt x="908" y="1732"/>
                </a:lnTo>
                <a:lnTo>
                  <a:pt x="908" y="1738"/>
                </a:lnTo>
                <a:lnTo>
                  <a:pt x="885" y="1738"/>
                </a:lnTo>
                <a:lnTo>
                  <a:pt x="885" y="1732"/>
                </a:lnTo>
                <a:close/>
                <a:moveTo>
                  <a:pt x="925" y="1732"/>
                </a:moveTo>
                <a:lnTo>
                  <a:pt x="948" y="1732"/>
                </a:lnTo>
                <a:lnTo>
                  <a:pt x="948" y="1738"/>
                </a:lnTo>
                <a:lnTo>
                  <a:pt x="925" y="1738"/>
                </a:lnTo>
                <a:lnTo>
                  <a:pt x="925" y="1732"/>
                </a:lnTo>
                <a:close/>
                <a:moveTo>
                  <a:pt x="965" y="1732"/>
                </a:moveTo>
                <a:lnTo>
                  <a:pt x="988" y="1732"/>
                </a:lnTo>
                <a:lnTo>
                  <a:pt x="988" y="1738"/>
                </a:lnTo>
                <a:lnTo>
                  <a:pt x="965" y="1738"/>
                </a:lnTo>
                <a:lnTo>
                  <a:pt x="965" y="1732"/>
                </a:lnTo>
                <a:close/>
                <a:moveTo>
                  <a:pt x="1005" y="1732"/>
                </a:moveTo>
                <a:lnTo>
                  <a:pt x="1028" y="1732"/>
                </a:lnTo>
                <a:lnTo>
                  <a:pt x="1028" y="1738"/>
                </a:lnTo>
                <a:lnTo>
                  <a:pt x="1005" y="1738"/>
                </a:lnTo>
                <a:lnTo>
                  <a:pt x="1005" y="1732"/>
                </a:lnTo>
                <a:close/>
                <a:moveTo>
                  <a:pt x="1046" y="1732"/>
                </a:moveTo>
                <a:lnTo>
                  <a:pt x="1069" y="1732"/>
                </a:lnTo>
                <a:lnTo>
                  <a:pt x="1069" y="1738"/>
                </a:lnTo>
                <a:lnTo>
                  <a:pt x="1046" y="1738"/>
                </a:lnTo>
                <a:lnTo>
                  <a:pt x="1046" y="1732"/>
                </a:lnTo>
                <a:close/>
                <a:moveTo>
                  <a:pt x="1086" y="1732"/>
                </a:moveTo>
                <a:lnTo>
                  <a:pt x="1109" y="1732"/>
                </a:lnTo>
                <a:lnTo>
                  <a:pt x="1109" y="1738"/>
                </a:lnTo>
                <a:lnTo>
                  <a:pt x="1086" y="1738"/>
                </a:lnTo>
                <a:lnTo>
                  <a:pt x="1086" y="1732"/>
                </a:lnTo>
                <a:close/>
                <a:moveTo>
                  <a:pt x="1126" y="1732"/>
                </a:moveTo>
                <a:lnTo>
                  <a:pt x="1149" y="1732"/>
                </a:lnTo>
                <a:lnTo>
                  <a:pt x="1149" y="1738"/>
                </a:lnTo>
                <a:lnTo>
                  <a:pt x="1126" y="1738"/>
                </a:lnTo>
                <a:lnTo>
                  <a:pt x="1126" y="1732"/>
                </a:lnTo>
                <a:close/>
                <a:moveTo>
                  <a:pt x="1166" y="1732"/>
                </a:moveTo>
                <a:lnTo>
                  <a:pt x="1189" y="1732"/>
                </a:lnTo>
                <a:lnTo>
                  <a:pt x="1189" y="1738"/>
                </a:lnTo>
                <a:lnTo>
                  <a:pt x="1166" y="1738"/>
                </a:lnTo>
                <a:lnTo>
                  <a:pt x="1166" y="1732"/>
                </a:lnTo>
                <a:close/>
                <a:moveTo>
                  <a:pt x="1206" y="1732"/>
                </a:moveTo>
                <a:lnTo>
                  <a:pt x="1229" y="1732"/>
                </a:lnTo>
                <a:lnTo>
                  <a:pt x="1229" y="1738"/>
                </a:lnTo>
                <a:lnTo>
                  <a:pt x="1206" y="1738"/>
                </a:lnTo>
                <a:lnTo>
                  <a:pt x="1206" y="1732"/>
                </a:lnTo>
                <a:close/>
                <a:moveTo>
                  <a:pt x="1247" y="1732"/>
                </a:moveTo>
                <a:lnTo>
                  <a:pt x="1270" y="1732"/>
                </a:lnTo>
                <a:lnTo>
                  <a:pt x="1270" y="1738"/>
                </a:lnTo>
                <a:lnTo>
                  <a:pt x="1247" y="1738"/>
                </a:lnTo>
                <a:lnTo>
                  <a:pt x="1247" y="1732"/>
                </a:lnTo>
                <a:close/>
                <a:moveTo>
                  <a:pt x="1287" y="1732"/>
                </a:moveTo>
                <a:lnTo>
                  <a:pt x="1310" y="1732"/>
                </a:lnTo>
                <a:lnTo>
                  <a:pt x="1310" y="1738"/>
                </a:lnTo>
                <a:lnTo>
                  <a:pt x="1287" y="1738"/>
                </a:lnTo>
                <a:lnTo>
                  <a:pt x="1287" y="1732"/>
                </a:lnTo>
                <a:close/>
                <a:moveTo>
                  <a:pt x="1327" y="1732"/>
                </a:moveTo>
                <a:lnTo>
                  <a:pt x="1350" y="1732"/>
                </a:lnTo>
                <a:lnTo>
                  <a:pt x="1350" y="1738"/>
                </a:lnTo>
                <a:lnTo>
                  <a:pt x="1327" y="1738"/>
                </a:lnTo>
                <a:lnTo>
                  <a:pt x="1327" y="1732"/>
                </a:lnTo>
                <a:close/>
                <a:moveTo>
                  <a:pt x="1367" y="1732"/>
                </a:moveTo>
                <a:lnTo>
                  <a:pt x="1390" y="1732"/>
                </a:lnTo>
                <a:lnTo>
                  <a:pt x="1390" y="1738"/>
                </a:lnTo>
                <a:lnTo>
                  <a:pt x="1367" y="1738"/>
                </a:lnTo>
                <a:lnTo>
                  <a:pt x="1367" y="1732"/>
                </a:lnTo>
                <a:close/>
                <a:moveTo>
                  <a:pt x="1408" y="1732"/>
                </a:moveTo>
                <a:lnTo>
                  <a:pt x="1431" y="1732"/>
                </a:lnTo>
                <a:lnTo>
                  <a:pt x="1431" y="1738"/>
                </a:lnTo>
                <a:lnTo>
                  <a:pt x="1408" y="1738"/>
                </a:lnTo>
                <a:lnTo>
                  <a:pt x="1408" y="1732"/>
                </a:lnTo>
                <a:close/>
                <a:moveTo>
                  <a:pt x="1448" y="1732"/>
                </a:moveTo>
                <a:lnTo>
                  <a:pt x="1471" y="1732"/>
                </a:lnTo>
                <a:lnTo>
                  <a:pt x="1471" y="1738"/>
                </a:lnTo>
                <a:lnTo>
                  <a:pt x="1448" y="1738"/>
                </a:lnTo>
                <a:lnTo>
                  <a:pt x="1448" y="1732"/>
                </a:lnTo>
                <a:close/>
                <a:moveTo>
                  <a:pt x="1488" y="1732"/>
                </a:moveTo>
                <a:lnTo>
                  <a:pt x="1511" y="1732"/>
                </a:lnTo>
                <a:lnTo>
                  <a:pt x="1511" y="1738"/>
                </a:lnTo>
                <a:lnTo>
                  <a:pt x="1488" y="1738"/>
                </a:lnTo>
                <a:lnTo>
                  <a:pt x="1488" y="1732"/>
                </a:lnTo>
                <a:close/>
                <a:moveTo>
                  <a:pt x="1528" y="1732"/>
                </a:moveTo>
                <a:lnTo>
                  <a:pt x="1551" y="1732"/>
                </a:lnTo>
                <a:lnTo>
                  <a:pt x="1551" y="1738"/>
                </a:lnTo>
                <a:lnTo>
                  <a:pt x="1528" y="1738"/>
                </a:lnTo>
                <a:lnTo>
                  <a:pt x="1528" y="1732"/>
                </a:lnTo>
                <a:close/>
                <a:moveTo>
                  <a:pt x="1569" y="1732"/>
                </a:moveTo>
                <a:lnTo>
                  <a:pt x="1592" y="1732"/>
                </a:lnTo>
                <a:lnTo>
                  <a:pt x="1592" y="1738"/>
                </a:lnTo>
                <a:lnTo>
                  <a:pt x="1569" y="1738"/>
                </a:lnTo>
                <a:lnTo>
                  <a:pt x="1569" y="1732"/>
                </a:lnTo>
                <a:close/>
                <a:moveTo>
                  <a:pt x="1609" y="1732"/>
                </a:moveTo>
                <a:lnTo>
                  <a:pt x="1632" y="1732"/>
                </a:lnTo>
                <a:lnTo>
                  <a:pt x="1632" y="1738"/>
                </a:lnTo>
                <a:lnTo>
                  <a:pt x="1609" y="1738"/>
                </a:lnTo>
                <a:lnTo>
                  <a:pt x="1609" y="1732"/>
                </a:lnTo>
                <a:close/>
                <a:moveTo>
                  <a:pt x="1649" y="1732"/>
                </a:moveTo>
                <a:lnTo>
                  <a:pt x="1672" y="1732"/>
                </a:lnTo>
                <a:lnTo>
                  <a:pt x="1672" y="1738"/>
                </a:lnTo>
                <a:lnTo>
                  <a:pt x="1649" y="1738"/>
                </a:lnTo>
                <a:lnTo>
                  <a:pt x="1649" y="1732"/>
                </a:lnTo>
                <a:close/>
                <a:moveTo>
                  <a:pt x="1689" y="1732"/>
                </a:moveTo>
                <a:lnTo>
                  <a:pt x="1712" y="1732"/>
                </a:lnTo>
                <a:lnTo>
                  <a:pt x="1712" y="1738"/>
                </a:lnTo>
                <a:lnTo>
                  <a:pt x="1689" y="1738"/>
                </a:lnTo>
                <a:lnTo>
                  <a:pt x="1689" y="1732"/>
                </a:lnTo>
                <a:close/>
                <a:moveTo>
                  <a:pt x="1729" y="1732"/>
                </a:moveTo>
                <a:lnTo>
                  <a:pt x="1752" y="1732"/>
                </a:lnTo>
                <a:lnTo>
                  <a:pt x="1752" y="1738"/>
                </a:lnTo>
                <a:lnTo>
                  <a:pt x="1729" y="1738"/>
                </a:lnTo>
                <a:lnTo>
                  <a:pt x="1729" y="1732"/>
                </a:lnTo>
                <a:close/>
                <a:moveTo>
                  <a:pt x="1770" y="1732"/>
                </a:moveTo>
                <a:lnTo>
                  <a:pt x="1793" y="1732"/>
                </a:lnTo>
                <a:lnTo>
                  <a:pt x="1793" y="1738"/>
                </a:lnTo>
                <a:lnTo>
                  <a:pt x="1770" y="1738"/>
                </a:lnTo>
                <a:lnTo>
                  <a:pt x="1770" y="1732"/>
                </a:lnTo>
                <a:close/>
                <a:moveTo>
                  <a:pt x="1810" y="1732"/>
                </a:moveTo>
                <a:lnTo>
                  <a:pt x="1833" y="1732"/>
                </a:lnTo>
                <a:lnTo>
                  <a:pt x="1833" y="1738"/>
                </a:lnTo>
                <a:lnTo>
                  <a:pt x="1810" y="1738"/>
                </a:lnTo>
                <a:lnTo>
                  <a:pt x="1810" y="1732"/>
                </a:lnTo>
                <a:close/>
                <a:moveTo>
                  <a:pt x="1850" y="1732"/>
                </a:moveTo>
                <a:lnTo>
                  <a:pt x="1873" y="1732"/>
                </a:lnTo>
                <a:lnTo>
                  <a:pt x="1873" y="1738"/>
                </a:lnTo>
                <a:lnTo>
                  <a:pt x="1850" y="1738"/>
                </a:lnTo>
                <a:lnTo>
                  <a:pt x="1850" y="1732"/>
                </a:lnTo>
                <a:close/>
                <a:moveTo>
                  <a:pt x="1890" y="1732"/>
                </a:moveTo>
                <a:lnTo>
                  <a:pt x="1913" y="1732"/>
                </a:lnTo>
                <a:lnTo>
                  <a:pt x="1913" y="1738"/>
                </a:lnTo>
                <a:lnTo>
                  <a:pt x="1890" y="1738"/>
                </a:lnTo>
                <a:lnTo>
                  <a:pt x="1890" y="1732"/>
                </a:lnTo>
                <a:close/>
                <a:moveTo>
                  <a:pt x="1931" y="1732"/>
                </a:moveTo>
                <a:lnTo>
                  <a:pt x="1954" y="1732"/>
                </a:lnTo>
                <a:lnTo>
                  <a:pt x="1954" y="1738"/>
                </a:lnTo>
                <a:lnTo>
                  <a:pt x="1931" y="1738"/>
                </a:lnTo>
                <a:lnTo>
                  <a:pt x="1931" y="1732"/>
                </a:lnTo>
                <a:close/>
                <a:moveTo>
                  <a:pt x="1971" y="1732"/>
                </a:moveTo>
                <a:lnTo>
                  <a:pt x="1994" y="1732"/>
                </a:lnTo>
                <a:lnTo>
                  <a:pt x="1994" y="1738"/>
                </a:lnTo>
                <a:lnTo>
                  <a:pt x="1971" y="1738"/>
                </a:lnTo>
                <a:lnTo>
                  <a:pt x="1971" y="1732"/>
                </a:lnTo>
                <a:close/>
                <a:moveTo>
                  <a:pt x="2011" y="1732"/>
                </a:moveTo>
                <a:lnTo>
                  <a:pt x="2034" y="1732"/>
                </a:lnTo>
                <a:lnTo>
                  <a:pt x="2034" y="1738"/>
                </a:lnTo>
                <a:lnTo>
                  <a:pt x="2011" y="1738"/>
                </a:lnTo>
                <a:lnTo>
                  <a:pt x="2011" y="1732"/>
                </a:lnTo>
                <a:close/>
                <a:moveTo>
                  <a:pt x="2051" y="1732"/>
                </a:moveTo>
                <a:lnTo>
                  <a:pt x="2074" y="1732"/>
                </a:lnTo>
                <a:lnTo>
                  <a:pt x="2074" y="1738"/>
                </a:lnTo>
                <a:lnTo>
                  <a:pt x="2051" y="1738"/>
                </a:lnTo>
                <a:lnTo>
                  <a:pt x="2051" y="1732"/>
                </a:lnTo>
                <a:close/>
                <a:moveTo>
                  <a:pt x="2092" y="1732"/>
                </a:moveTo>
                <a:lnTo>
                  <a:pt x="2114" y="1732"/>
                </a:lnTo>
                <a:lnTo>
                  <a:pt x="2114" y="1738"/>
                </a:lnTo>
                <a:lnTo>
                  <a:pt x="2092" y="1738"/>
                </a:lnTo>
                <a:lnTo>
                  <a:pt x="2092" y="1732"/>
                </a:lnTo>
                <a:close/>
                <a:moveTo>
                  <a:pt x="2132" y="1732"/>
                </a:moveTo>
                <a:lnTo>
                  <a:pt x="2155" y="1732"/>
                </a:lnTo>
                <a:lnTo>
                  <a:pt x="2155" y="1738"/>
                </a:lnTo>
                <a:lnTo>
                  <a:pt x="2132" y="1738"/>
                </a:lnTo>
                <a:lnTo>
                  <a:pt x="2132" y="1732"/>
                </a:lnTo>
                <a:close/>
                <a:moveTo>
                  <a:pt x="2172" y="1732"/>
                </a:moveTo>
                <a:lnTo>
                  <a:pt x="2195" y="1732"/>
                </a:lnTo>
                <a:lnTo>
                  <a:pt x="2195" y="1738"/>
                </a:lnTo>
                <a:lnTo>
                  <a:pt x="2172" y="1738"/>
                </a:lnTo>
                <a:lnTo>
                  <a:pt x="2172" y="1732"/>
                </a:lnTo>
                <a:close/>
                <a:moveTo>
                  <a:pt x="2212" y="1732"/>
                </a:moveTo>
                <a:lnTo>
                  <a:pt x="2235" y="1732"/>
                </a:lnTo>
                <a:lnTo>
                  <a:pt x="2235" y="1738"/>
                </a:lnTo>
                <a:lnTo>
                  <a:pt x="2212" y="1738"/>
                </a:lnTo>
                <a:lnTo>
                  <a:pt x="2212" y="1732"/>
                </a:lnTo>
                <a:close/>
                <a:moveTo>
                  <a:pt x="2252" y="1732"/>
                </a:moveTo>
                <a:lnTo>
                  <a:pt x="2275" y="1732"/>
                </a:lnTo>
                <a:lnTo>
                  <a:pt x="2275" y="1738"/>
                </a:lnTo>
                <a:lnTo>
                  <a:pt x="2252" y="1738"/>
                </a:lnTo>
                <a:lnTo>
                  <a:pt x="2252" y="1732"/>
                </a:lnTo>
                <a:close/>
                <a:moveTo>
                  <a:pt x="2293" y="1732"/>
                </a:moveTo>
                <a:lnTo>
                  <a:pt x="2316" y="1732"/>
                </a:lnTo>
                <a:lnTo>
                  <a:pt x="2316" y="1738"/>
                </a:lnTo>
                <a:lnTo>
                  <a:pt x="2293" y="1738"/>
                </a:lnTo>
                <a:lnTo>
                  <a:pt x="2293" y="1732"/>
                </a:lnTo>
                <a:close/>
                <a:moveTo>
                  <a:pt x="2333" y="1732"/>
                </a:moveTo>
                <a:lnTo>
                  <a:pt x="2356" y="1732"/>
                </a:lnTo>
                <a:lnTo>
                  <a:pt x="2356" y="1738"/>
                </a:lnTo>
                <a:lnTo>
                  <a:pt x="2333" y="1738"/>
                </a:lnTo>
                <a:lnTo>
                  <a:pt x="2333" y="1732"/>
                </a:lnTo>
                <a:close/>
                <a:moveTo>
                  <a:pt x="2373" y="1732"/>
                </a:moveTo>
                <a:lnTo>
                  <a:pt x="2396" y="1732"/>
                </a:lnTo>
                <a:lnTo>
                  <a:pt x="2396" y="1738"/>
                </a:lnTo>
                <a:lnTo>
                  <a:pt x="2373" y="1738"/>
                </a:lnTo>
                <a:lnTo>
                  <a:pt x="2373" y="1732"/>
                </a:lnTo>
                <a:close/>
                <a:moveTo>
                  <a:pt x="2413" y="1732"/>
                </a:moveTo>
                <a:lnTo>
                  <a:pt x="2436" y="1732"/>
                </a:lnTo>
                <a:lnTo>
                  <a:pt x="2436" y="1738"/>
                </a:lnTo>
                <a:lnTo>
                  <a:pt x="2413" y="1738"/>
                </a:lnTo>
                <a:lnTo>
                  <a:pt x="2413" y="1732"/>
                </a:lnTo>
                <a:close/>
                <a:moveTo>
                  <a:pt x="2454" y="1732"/>
                </a:moveTo>
                <a:lnTo>
                  <a:pt x="2477" y="1732"/>
                </a:lnTo>
                <a:lnTo>
                  <a:pt x="2477" y="1738"/>
                </a:lnTo>
                <a:lnTo>
                  <a:pt x="2454" y="1738"/>
                </a:lnTo>
                <a:lnTo>
                  <a:pt x="2454" y="1732"/>
                </a:lnTo>
                <a:close/>
                <a:moveTo>
                  <a:pt x="2494" y="1732"/>
                </a:moveTo>
                <a:lnTo>
                  <a:pt x="2517" y="1732"/>
                </a:lnTo>
                <a:lnTo>
                  <a:pt x="2517" y="1738"/>
                </a:lnTo>
                <a:lnTo>
                  <a:pt x="2494" y="1738"/>
                </a:lnTo>
                <a:lnTo>
                  <a:pt x="2494" y="1732"/>
                </a:lnTo>
                <a:close/>
                <a:moveTo>
                  <a:pt x="2534" y="1732"/>
                </a:moveTo>
                <a:lnTo>
                  <a:pt x="2557" y="1732"/>
                </a:lnTo>
                <a:lnTo>
                  <a:pt x="2557" y="1738"/>
                </a:lnTo>
                <a:lnTo>
                  <a:pt x="2534" y="1738"/>
                </a:lnTo>
                <a:lnTo>
                  <a:pt x="2534" y="1732"/>
                </a:lnTo>
                <a:close/>
                <a:moveTo>
                  <a:pt x="2574" y="1732"/>
                </a:moveTo>
                <a:lnTo>
                  <a:pt x="2597" y="1732"/>
                </a:lnTo>
                <a:lnTo>
                  <a:pt x="2597" y="1738"/>
                </a:lnTo>
                <a:lnTo>
                  <a:pt x="2574" y="1738"/>
                </a:lnTo>
                <a:lnTo>
                  <a:pt x="2574" y="1732"/>
                </a:lnTo>
                <a:close/>
                <a:moveTo>
                  <a:pt x="2614" y="1732"/>
                </a:moveTo>
                <a:lnTo>
                  <a:pt x="2637" y="1732"/>
                </a:lnTo>
                <a:lnTo>
                  <a:pt x="2637" y="1738"/>
                </a:lnTo>
                <a:lnTo>
                  <a:pt x="2614" y="1738"/>
                </a:lnTo>
                <a:lnTo>
                  <a:pt x="2614" y="1732"/>
                </a:lnTo>
                <a:close/>
                <a:moveTo>
                  <a:pt x="2655" y="1732"/>
                </a:moveTo>
                <a:lnTo>
                  <a:pt x="2678" y="1732"/>
                </a:lnTo>
                <a:lnTo>
                  <a:pt x="2678" y="1738"/>
                </a:lnTo>
                <a:lnTo>
                  <a:pt x="2655" y="1738"/>
                </a:lnTo>
                <a:lnTo>
                  <a:pt x="2655" y="1732"/>
                </a:lnTo>
                <a:close/>
                <a:moveTo>
                  <a:pt x="2695" y="1732"/>
                </a:moveTo>
                <a:lnTo>
                  <a:pt x="2715" y="1732"/>
                </a:lnTo>
                <a:lnTo>
                  <a:pt x="2715" y="1738"/>
                </a:lnTo>
                <a:lnTo>
                  <a:pt x="2695" y="1738"/>
                </a:lnTo>
                <a:lnTo>
                  <a:pt x="2695" y="1732"/>
                </a:lnTo>
                <a:close/>
                <a:moveTo>
                  <a:pt x="0" y="1386"/>
                </a:moveTo>
                <a:lnTo>
                  <a:pt x="23" y="1386"/>
                </a:lnTo>
                <a:lnTo>
                  <a:pt x="23" y="1392"/>
                </a:lnTo>
                <a:lnTo>
                  <a:pt x="0" y="1392"/>
                </a:lnTo>
                <a:lnTo>
                  <a:pt x="0" y="1386"/>
                </a:lnTo>
                <a:close/>
                <a:moveTo>
                  <a:pt x="40" y="1386"/>
                </a:moveTo>
                <a:lnTo>
                  <a:pt x="63" y="1386"/>
                </a:lnTo>
                <a:lnTo>
                  <a:pt x="63" y="1392"/>
                </a:lnTo>
                <a:lnTo>
                  <a:pt x="40" y="1392"/>
                </a:lnTo>
                <a:lnTo>
                  <a:pt x="40" y="1386"/>
                </a:lnTo>
                <a:close/>
                <a:moveTo>
                  <a:pt x="80" y="1386"/>
                </a:moveTo>
                <a:lnTo>
                  <a:pt x="103" y="1386"/>
                </a:lnTo>
                <a:lnTo>
                  <a:pt x="103" y="1392"/>
                </a:lnTo>
                <a:lnTo>
                  <a:pt x="80" y="1392"/>
                </a:lnTo>
                <a:lnTo>
                  <a:pt x="80" y="1386"/>
                </a:lnTo>
                <a:close/>
                <a:moveTo>
                  <a:pt x="120" y="1386"/>
                </a:moveTo>
                <a:lnTo>
                  <a:pt x="143" y="1386"/>
                </a:lnTo>
                <a:lnTo>
                  <a:pt x="143" y="1392"/>
                </a:lnTo>
                <a:lnTo>
                  <a:pt x="120" y="1392"/>
                </a:lnTo>
                <a:lnTo>
                  <a:pt x="120" y="1386"/>
                </a:lnTo>
                <a:close/>
                <a:moveTo>
                  <a:pt x="161" y="1386"/>
                </a:moveTo>
                <a:lnTo>
                  <a:pt x="184" y="1386"/>
                </a:lnTo>
                <a:lnTo>
                  <a:pt x="184" y="1392"/>
                </a:lnTo>
                <a:lnTo>
                  <a:pt x="161" y="1392"/>
                </a:lnTo>
                <a:lnTo>
                  <a:pt x="161" y="1386"/>
                </a:lnTo>
                <a:close/>
                <a:moveTo>
                  <a:pt x="201" y="1386"/>
                </a:moveTo>
                <a:lnTo>
                  <a:pt x="224" y="1386"/>
                </a:lnTo>
                <a:lnTo>
                  <a:pt x="224" y="1392"/>
                </a:lnTo>
                <a:lnTo>
                  <a:pt x="201" y="1392"/>
                </a:lnTo>
                <a:lnTo>
                  <a:pt x="201" y="1386"/>
                </a:lnTo>
                <a:close/>
                <a:moveTo>
                  <a:pt x="241" y="1386"/>
                </a:moveTo>
                <a:lnTo>
                  <a:pt x="264" y="1386"/>
                </a:lnTo>
                <a:lnTo>
                  <a:pt x="264" y="1392"/>
                </a:lnTo>
                <a:lnTo>
                  <a:pt x="241" y="1392"/>
                </a:lnTo>
                <a:lnTo>
                  <a:pt x="241" y="1386"/>
                </a:lnTo>
                <a:close/>
                <a:moveTo>
                  <a:pt x="281" y="1386"/>
                </a:moveTo>
                <a:lnTo>
                  <a:pt x="304" y="1386"/>
                </a:lnTo>
                <a:lnTo>
                  <a:pt x="304" y="1392"/>
                </a:lnTo>
                <a:lnTo>
                  <a:pt x="281" y="1392"/>
                </a:lnTo>
                <a:lnTo>
                  <a:pt x="281" y="1386"/>
                </a:lnTo>
                <a:close/>
                <a:moveTo>
                  <a:pt x="321" y="1386"/>
                </a:moveTo>
                <a:lnTo>
                  <a:pt x="344" y="1386"/>
                </a:lnTo>
                <a:lnTo>
                  <a:pt x="344" y="1392"/>
                </a:lnTo>
                <a:lnTo>
                  <a:pt x="321" y="1392"/>
                </a:lnTo>
                <a:lnTo>
                  <a:pt x="321" y="1386"/>
                </a:lnTo>
                <a:close/>
                <a:moveTo>
                  <a:pt x="362" y="1386"/>
                </a:moveTo>
                <a:lnTo>
                  <a:pt x="385" y="1386"/>
                </a:lnTo>
                <a:lnTo>
                  <a:pt x="385" y="1392"/>
                </a:lnTo>
                <a:lnTo>
                  <a:pt x="362" y="1392"/>
                </a:lnTo>
                <a:lnTo>
                  <a:pt x="362" y="1386"/>
                </a:lnTo>
                <a:close/>
                <a:moveTo>
                  <a:pt x="402" y="1386"/>
                </a:moveTo>
                <a:lnTo>
                  <a:pt x="425" y="1386"/>
                </a:lnTo>
                <a:lnTo>
                  <a:pt x="425" y="1392"/>
                </a:lnTo>
                <a:lnTo>
                  <a:pt x="402" y="1392"/>
                </a:lnTo>
                <a:lnTo>
                  <a:pt x="402" y="1386"/>
                </a:lnTo>
                <a:close/>
                <a:moveTo>
                  <a:pt x="442" y="1386"/>
                </a:moveTo>
                <a:lnTo>
                  <a:pt x="465" y="1386"/>
                </a:lnTo>
                <a:lnTo>
                  <a:pt x="465" y="1392"/>
                </a:lnTo>
                <a:lnTo>
                  <a:pt x="442" y="1392"/>
                </a:lnTo>
                <a:lnTo>
                  <a:pt x="442" y="1386"/>
                </a:lnTo>
                <a:close/>
                <a:moveTo>
                  <a:pt x="482" y="1386"/>
                </a:moveTo>
                <a:lnTo>
                  <a:pt x="505" y="1386"/>
                </a:lnTo>
                <a:lnTo>
                  <a:pt x="505" y="1392"/>
                </a:lnTo>
                <a:lnTo>
                  <a:pt x="482" y="1392"/>
                </a:lnTo>
                <a:lnTo>
                  <a:pt x="482" y="1386"/>
                </a:lnTo>
                <a:close/>
                <a:moveTo>
                  <a:pt x="523" y="1386"/>
                </a:moveTo>
                <a:lnTo>
                  <a:pt x="546" y="1386"/>
                </a:lnTo>
                <a:lnTo>
                  <a:pt x="546" y="1392"/>
                </a:lnTo>
                <a:lnTo>
                  <a:pt x="523" y="1392"/>
                </a:lnTo>
                <a:lnTo>
                  <a:pt x="523" y="1386"/>
                </a:lnTo>
                <a:close/>
                <a:moveTo>
                  <a:pt x="563" y="1386"/>
                </a:moveTo>
                <a:lnTo>
                  <a:pt x="586" y="1386"/>
                </a:lnTo>
                <a:lnTo>
                  <a:pt x="586" y="1392"/>
                </a:lnTo>
                <a:lnTo>
                  <a:pt x="563" y="1392"/>
                </a:lnTo>
                <a:lnTo>
                  <a:pt x="563" y="1386"/>
                </a:lnTo>
                <a:close/>
                <a:moveTo>
                  <a:pt x="603" y="1386"/>
                </a:moveTo>
                <a:lnTo>
                  <a:pt x="626" y="1386"/>
                </a:lnTo>
                <a:lnTo>
                  <a:pt x="626" y="1392"/>
                </a:lnTo>
                <a:lnTo>
                  <a:pt x="603" y="1392"/>
                </a:lnTo>
                <a:lnTo>
                  <a:pt x="603" y="1386"/>
                </a:lnTo>
                <a:close/>
                <a:moveTo>
                  <a:pt x="643" y="1386"/>
                </a:moveTo>
                <a:lnTo>
                  <a:pt x="666" y="1386"/>
                </a:lnTo>
                <a:lnTo>
                  <a:pt x="666" y="1392"/>
                </a:lnTo>
                <a:lnTo>
                  <a:pt x="643" y="1392"/>
                </a:lnTo>
                <a:lnTo>
                  <a:pt x="643" y="1386"/>
                </a:lnTo>
                <a:close/>
                <a:moveTo>
                  <a:pt x="684" y="1386"/>
                </a:moveTo>
                <a:lnTo>
                  <a:pt x="706" y="1386"/>
                </a:lnTo>
                <a:lnTo>
                  <a:pt x="706" y="1392"/>
                </a:lnTo>
                <a:lnTo>
                  <a:pt x="684" y="1392"/>
                </a:lnTo>
                <a:lnTo>
                  <a:pt x="684" y="1386"/>
                </a:lnTo>
                <a:close/>
                <a:moveTo>
                  <a:pt x="724" y="1386"/>
                </a:moveTo>
                <a:lnTo>
                  <a:pt x="747" y="1386"/>
                </a:lnTo>
                <a:lnTo>
                  <a:pt x="747" y="1392"/>
                </a:lnTo>
                <a:lnTo>
                  <a:pt x="724" y="1392"/>
                </a:lnTo>
                <a:lnTo>
                  <a:pt x="724" y="1386"/>
                </a:lnTo>
                <a:close/>
                <a:moveTo>
                  <a:pt x="764" y="1386"/>
                </a:moveTo>
                <a:lnTo>
                  <a:pt x="787" y="1386"/>
                </a:lnTo>
                <a:lnTo>
                  <a:pt x="787" y="1392"/>
                </a:lnTo>
                <a:lnTo>
                  <a:pt x="764" y="1392"/>
                </a:lnTo>
                <a:lnTo>
                  <a:pt x="764" y="1386"/>
                </a:lnTo>
                <a:close/>
                <a:moveTo>
                  <a:pt x="804" y="1386"/>
                </a:moveTo>
                <a:lnTo>
                  <a:pt x="827" y="1386"/>
                </a:lnTo>
                <a:lnTo>
                  <a:pt x="827" y="1392"/>
                </a:lnTo>
                <a:lnTo>
                  <a:pt x="804" y="1392"/>
                </a:lnTo>
                <a:lnTo>
                  <a:pt x="804" y="1386"/>
                </a:lnTo>
                <a:close/>
                <a:moveTo>
                  <a:pt x="844" y="1386"/>
                </a:moveTo>
                <a:lnTo>
                  <a:pt x="867" y="1386"/>
                </a:lnTo>
                <a:lnTo>
                  <a:pt x="867" y="1392"/>
                </a:lnTo>
                <a:lnTo>
                  <a:pt x="844" y="1392"/>
                </a:lnTo>
                <a:lnTo>
                  <a:pt x="844" y="1386"/>
                </a:lnTo>
                <a:close/>
                <a:moveTo>
                  <a:pt x="885" y="1386"/>
                </a:moveTo>
                <a:lnTo>
                  <a:pt x="908" y="1386"/>
                </a:lnTo>
                <a:lnTo>
                  <a:pt x="908" y="1392"/>
                </a:lnTo>
                <a:lnTo>
                  <a:pt x="885" y="1392"/>
                </a:lnTo>
                <a:lnTo>
                  <a:pt x="885" y="1386"/>
                </a:lnTo>
                <a:close/>
                <a:moveTo>
                  <a:pt x="925" y="1386"/>
                </a:moveTo>
                <a:lnTo>
                  <a:pt x="948" y="1386"/>
                </a:lnTo>
                <a:lnTo>
                  <a:pt x="948" y="1392"/>
                </a:lnTo>
                <a:lnTo>
                  <a:pt x="925" y="1392"/>
                </a:lnTo>
                <a:lnTo>
                  <a:pt x="925" y="1386"/>
                </a:lnTo>
                <a:close/>
                <a:moveTo>
                  <a:pt x="965" y="1386"/>
                </a:moveTo>
                <a:lnTo>
                  <a:pt x="988" y="1386"/>
                </a:lnTo>
                <a:lnTo>
                  <a:pt x="988" y="1392"/>
                </a:lnTo>
                <a:lnTo>
                  <a:pt x="965" y="1392"/>
                </a:lnTo>
                <a:lnTo>
                  <a:pt x="965" y="1386"/>
                </a:lnTo>
                <a:close/>
                <a:moveTo>
                  <a:pt x="1005" y="1386"/>
                </a:moveTo>
                <a:lnTo>
                  <a:pt x="1028" y="1386"/>
                </a:lnTo>
                <a:lnTo>
                  <a:pt x="1028" y="1392"/>
                </a:lnTo>
                <a:lnTo>
                  <a:pt x="1005" y="1392"/>
                </a:lnTo>
                <a:lnTo>
                  <a:pt x="1005" y="1386"/>
                </a:lnTo>
                <a:close/>
                <a:moveTo>
                  <a:pt x="1046" y="1386"/>
                </a:moveTo>
                <a:lnTo>
                  <a:pt x="1069" y="1386"/>
                </a:lnTo>
                <a:lnTo>
                  <a:pt x="1069" y="1392"/>
                </a:lnTo>
                <a:lnTo>
                  <a:pt x="1046" y="1392"/>
                </a:lnTo>
                <a:lnTo>
                  <a:pt x="1046" y="1386"/>
                </a:lnTo>
                <a:close/>
                <a:moveTo>
                  <a:pt x="1086" y="1386"/>
                </a:moveTo>
                <a:lnTo>
                  <a:pt x="1109" y="1386"/>
                </a:lnTo>
                <a:lnTo>
                  <a:pt x="1109" y="1392"/>
                </a:lnTo>
                <a:lnTo>
                  <a:pt x="1086" y="1392"/>
                </a:lnTo>
                <a:lnTo>
                  <a:pt x="1086" y="1386"/>
                </a:lnTo>
                <a:close/>
                <a:moveTo>
                  <a:pt x="1126" y="1386"/>
                </a:moveTo>
                <a:lnTo>
                  <a:pt x="1149" y="1386"/>
                </a:lnTo>
                <a:lnTo>
                  <a:pt x="1149" y="1392"/>
                </a:lnTo>
                <a:lnTo>
                  <a:pt x="1126" y="1392"/>
                </a:lnTo>
                <a:lnTo>
                  <a:pt x="1126" y="1386"/>
                </a:lnTo>
                <a:close/>
                <a:moveTo>
                  <a:pt x="1166" y="1386"/>
                </a:moveTo>
                <a:lnTo>
                  <a:pt x="1189" y="1386"/>
                </a:lnTo>
                <a:lnTo>
                  <a:pt x="1189" y="1392"/>
                </a:lnTo>
                <a:lnTo>
                  <a:pt x="1166" y="1392"/>
                </a:lnTo>
                <a:lnTo>
                  <a:pt x="1166" y="1386"/>
                </a:lnTo>
                <a:close/>
                <a:moveTo>
                  <a:pt x="1206" y="1386"/>
                </a:moveTo>
                <a:lnTo>
                  <a:pt x="1229" y="1386"/>
                </a:lnTo>
                <a:lnTo>
                  <a:pt x="1229" y="1392"/>
                </a:lnTo>
                <a:lnTo>
                  <a:pt x="1206" y="1392"/>
                </a:lnTo>
                <a:lnTo>
                  <a:pt x="1206" y="1386"/>
                </a:lnTo>
                <a:close/>
                <a:moveTo>
                  <a:pt x="1247" y="1386"/>
                </a:moveTo>
                <a:lnTo>
                  <a:pt x="1270" y="1386"/>
                </a:lnTo>
                <a:lnTo>
                  <a:pt x="1270" y="1392"/>
                </a:lnTo>
                <a:lnTo>
                  <a:pt x="1247" y="1392"/>
                </a:lnTo>
                <a:lnTo>
                  <a:pt x="1247" y="1386"/>
                </a:lnTo>
                <a:close/>
                <a:moveTo>
                  <a:pt x="1287" y="1386"/>
                </a:moveTo>
                <a:lnTo>
                  <a:pt x="1310" y="1386"/>
                </a:lnTo>
                <a:lnTo>
                  <a:pt x="1310" y="1392"/>
                </a:lnTo>
                <a:lnTo>
                  <a:pt x="1287" y="1392"/>
                </a:lnTo>
                <a:lnTo>
                  <a:pt x="1287" y="1386"/>
                </a:lnTo>
                <a:close/>
                <a:moveTo>
                  <a:pt x="1327" y="1386"/>
                </a:moveTo>
                <a:lnTo>
                  <a:pt x="1350" y="1386"/>
                </a:lnTo>
                <a:lnTo>
                  <a:pt x="1350" y="1392"/>
                </a:lnTo>
                <a:lnTo>
                  <a:pt x="1327" y="1392"/>
                </a:lnTo>
                <a:lnTo>
                  <a:pt x="1327" y="1386"/>
                </a:lnTo>
                <a:close/>
                <a:moveTo>
                  <a:pt x="1367" y="1386"/>
                </a:moveTo>
                <a:lnTo>
                  <a:pt x="1390" y="1386"/>
                </a:lnTo>
                <a:lnTo>
                  <a:pt x="1390" y="1392"/>
                </a:lnTo>
                <a:lnTo>
                  <a:pt x="1367" y="1392"/>
                </a:lnTo>
                <a:lnTo>
                  <a:pt x="1367" y="1386"/>
                </a:lnTo>
                <a:close/>
                <a:moveTo>
                  <a:pt x="1408" y="1386"/>
                </a:moveTo>
                <a:lnTo>
                  <a:pt x="1431" y="1386"/>
                </a:lnTo>
                <a:lnTo>
                  <a:pt x="1431" y="1392"/>
                </a:lnTo>
                <a:lnTo>
                  <a:pt x="1408" y="1392"/>
                </a:lnTo>
                <a:lnTo>
                  <a:pt x="1408" y="1386"/>
                </a:lnTo>
                <a:close/>
                <a:moveTo>
                  <a:pt x="1448" y="1386"/>
                </a:moveTo>
                <a:lnTo>
                  <a:pt x="1471" y="1386"/>
                </a:lnTo>
                <a:lnTo>
                  <a:pt x="1471" y="1392"/>
                </a:lnTo>
                <a:lnTo>
                  <a:pt x="1448" y="1392"/>
                </a:lnTo>
                <a:lnTo>
                  <a:pt x="1448" y="1386"/>
                </a:lnTo>
                <a:close/>
                <a:moveTo>
                  <a:pt x="1488" y="1386"/>
                </a:moveTo>
                <a:lnTo>
                  <a:pt x="1511" y="1386"/>
                </a:lnTo>
                <a:lnTo>
                  <a:pt x="1511" y="1392"/>
                </a:lnTo>
                <a:lnTo>
                  <a:pt x="1488" y="1392"/>
                </a:lnTo>
                <a:lnTo>
                  <a:pt x="1488" y="1386"/>
                </a:lnTo>
                <a:close/>
                <a:moveTo>
                  <a:pt x="1528" y="1386"/>
                </a:moveTo>
                <a:lnTo>
                  <a:pt x="1551" y="1386"/>
                </a:lnTo>
                <a:lnTo>
                  <a:pt x="1551" y="1392"/>
                </a:lnTo>
                <a:lnTo>
                  <a:pt x="1528" y="1392"/>
                </a:lnTo>
                <a:lnTo>
                  <a:pt x="1528" y="1386"/>
                </a:lnTo>
                <a:close/>
                <a:moveTo>
                  <a:pt x="1569" y="1386"/>
                </a:moveTo>
                <a:lnTo>
                  <a:pt x="1592" y="1386"/>
                </a:lnTo>
                <a:lnTo>
                  <a:pt x="1592" y="1392"/>
                </a:lnTo>
                <a:lnTo>
                  <a:pt x="1569" y="1392"/>
                </a:lnTo>
                <a:lnTo>
                  <a:pt x="1569" y="1386"/>
                </a:lnTo>
                <a:close/>
                <a:moveTo>
                  <a:pt x="1609" y="1386"/>
                </a:moveTo>
                <a:lnTo>
                  <a:pt x="1632" y="1386"/>
                </a:lnTo>
                <a:lnTo>
                  <a:pt x="1632" y="1392"/>
                </a:lnTo>
                <a:lnTo>
                  <a:pt x="1609" y="1392"/>
                </a:lnTo>
                <a:lnTo>
                  <a:pt x="1609" y="1386"/>
                </a:lnTo>
                <a:close/>
                <a:moveTo>
                  <a:pt x="1649" y="1386"/>
                </a:moveTo>
                <a:lnTo>
                  <a:pt x="1672" y="1386"/>
                </a:lnTo>
                <a:lnTo>
                  <a:pt x="1672" y="1392"/>
                </a:lnTo>
                <a:lnTo>
                  <a:pt x="1649" y="1392"/>
                </a:lnTo>
                <a:lnTo>
                  <a:pt x="1649" y="1386"/>
                </a:lnTo>
                <a:close/>
                <a:moveTo>
                  <a:pt x="1689" y="1386"/>
                </a:moveTo>
                <a:lnTo>
                  <a:pt x="1712" y="1386"/>
                </a:lnTo>
                <a:lnTo>
                  <a:pt x="1712" y="1392"/>
                </a:lnTo>
                <a:lnTo>
                  <a:pt x="1689" y="1392"/>
                </a:lnTo>
                <a:lnTo>
                  <a:pt x="1689" y="1386"/>
                </a:lnTo>
                <a:close/>
                <a:moveTo>
                  <a:pt x="1729" y="1386"/>
                </a:moveTo>
                <a:lnTo>
                  <a:pt x="1752" y="1386"/>
                </a:lnTo>
                <a:lnTo>
                  <a:pt x="1752" y="1392"/>
                </a:lnTo>
                <a:lnTo>
                  <a:pt x="1729" y="1392"/>
                </a:lnTo>
                <a:lnTo>
                  <a:pt x="1729" y="1386"/>
                </a:lnTo>
                <a:close/>
                <a:moveTo>
                  <a:pt x="1770" y="1386"/>
                </a:moveTo>
                <a:lnTo>
                  <a:pt x="1793" y="1386"/>
                </a:lnTo>
                <a:lnTo>
                  <a:pt x="1793" y="1392"/>
                </a:lnTo>
                <a:lnTo>
                  <a:pt x="1770" y="1392"/>
                </a:lnTo>
                <a:lnTo>
                  <a:pt x="1770" y="1386"/>
                </a:lnTo>
                <a:close/>
                <a:moveTo>
                  <a:pt x="1810" y="1386"/>
                </a:moveTo>
                <a:lnTo>
                  <a:pt x="1833" y="1386"/>
                </a:lnTo>
                <a:lnTo>
                  <a:pt x="1833" y="1392"/>
                </a:lnTo>
                <a:lnTo>
                  <a:pt x="1810" y="1392"/>
                </a:lnTo>
                <a:lnTo>
                  <a:pt x="1810" y="1386"/>
                </a:lnTo>
                <a:close/>
                <a:moveTo>
                  <a:pt x="1850" y="1386"/>
                </a:moveTo>
                <a:lnTo>
                  <a:pt x="1873" y="1386"/>
                </a:lnTo>
                <a:lnTo>
                  <a:pt x="1873" y="1392"/>
                </a:lnTo>
                <a:lnTo>
                  <a:pt x="1850" y="1392"/>
                </a:lnTo>
                <a:lnTo>
                  <a:pt x="1850" y="1386"/>
                </a:lnTo>
                <a:close/>
                <a:moveTo>
                  <a:pt x="1890" y="1386"/>
                </a:moveTo>
                <a:lnTo>
                  <a:pt x="1913" y="1386"/>
                </a:lnTo>
                <a:lnTo>
                  <a:pt x="1913" y="1392"/>
                </a:lnTo>
                <a:lnTo>
                  <a:pt x="1890" y="1392"/>
                </a:lnTo>
                <a:lnTo>
                  <a:pt x="1890" y="1386"/>
                </a:lnTo>
                <a:close/>
                <a:moveTo>
                  <a:pt x="1931" y="1386"/>
                </a:moveTo>
                <a:lnTo>
                  <a:pt x="1954" y="1386"/>
                </a:lnTo>
                <a:lnTo>
                  <a:pt x="1954" y="1392"/>
                </a:lnTo>
                <a:lnTo>
                  <a:pt x="1931" y="1392"/>
                </a:lnTo>
                <a:lnTo>
                  <a:pt x="1931" y="1386"/>
                </a:lnTo>
                <a:close/>
                <a:moveTo>
                  <a:pt x="1971" y="1386"/>
                </a:moveTo>
                <a:lnTo>
                  <a:pt x="1994" y="1386"/>
                </a:lnTo>
                <a:lnTo>
                  <a:pt x="1994" y="1392"/>
                </a:lnTo>
                <a:lnTo>
                  <a:pt x="1971" y="1392"/>
                </a:lnTo>
                <a:lnTo>
                  <a:pt x="1971" y="1386"/>
                </a:lnTo>
                <a:close/>
                <a:moveTo>
                  <a:pt x="2011" y="1386"/>
                </a:moveTo>
                <a:lnTo>
                  <a:pt x="2034" y="1386"/>
                </a:lnTo>
                <a:lnTo>
                  <a:pt x="2034" y="1392"/>
                </a:lnTo>
                <a:lnTo>
                  <a:pt x="2011" y="1392"/>
                </a:lnTo>
                <a:lnTo>
                  <a:pt x="2011" y="1386"/>
                </a:lnTo>
                <a:close/>
                <a:moveTo>
                  <a:pt x="2051" y="1386"/>
                </a:moveTo>
                <a:lnTo>
                  <a:pt x="2074" y="1386"/>
                </a:lnTo>
                <a:lnTo>
                  <a:pt x="2074" y="1392"/>
                </a:lnTo>
                <a:lnTo>
                  <a:pt x="2051" y="1392"/>
                </a:lnTo>
                <a:lnTo>
                  <a:pt x="2051" y="1386"/>
                </a:lnTo>
                <a:close/>
                <a:moveTo>
                  <a:pt x="2092" y="1386"/>
                </a:moveTo>
                <a:lnTo>
                  <a:pt x="2114" y="1386"/>
                </a:lnTo>
                <a:lnTo>
                  <a:pt x="2114" y="1392"/>
                </a:lnTo>
                <a:lnTo>
                  <a:pt x="2092" y="1392"/>
                </a:lnTo>
                <a:lnTo>
                  <a:pt x="2092" y="1386"/>
                </a:lnTo>
                <a:close/>
                <a:moveTo>
                  <a:pt x="2132" y="1386"/>
                </a:moveTo>
                <a:lnTo>
                  <a:pt x="2155" y="1386"/>
                </a:lnTo>
                <a:lnTo>
                  <a:pt x="2155" y="1392"/>
                </a:lnTo>
                <a:lnTo>
                  <a:pt x="2132" y="1392"/>
                </a:lnTo>
                <a:lnTo>
                  <a:pt x="2132" y="1386"/>
                </a:lnTo>
                <a:close/>
                <a:moveTo>
                  <a:pt x="2172" y="1386"/>
                </a:moveTo>
                <a:lnTo>
                  <a:pt x="2195" y="1386"/>
                </a:lnTo>
                <a:lnTo>
                  <a:pt x="2195" y="1392"/>
                </a:lnTo>
                <a:lnTo>
                  <a:pt x="2172" y="1392"/>
                </a:lnTo>
                <a:lnTo>
                  <a:pt x="2172" y="1386"/>
                </a:lnTo>
                <a:close/>
                <a:moveTo>
                  <a:pt x="2212" y="1386"/>
                </a:moveTo>
                <a:lnTo>
                  <a:pt x="2235" y="1386"/>
                </a:lnTo>
                <a:lnTo>
                  <a:pt x="2235" y="1392"/>
                </a:lnTo>
                <a:lnTo>
                  <a:pt x="2212" y="1392"/>
                </a:lnTo>
                <a:lnTo>
                  <a:pt x="2212" y="1386"/>
                </a:lnTo>
                <a:close/>
                <a:moveTo>
                  <a:pt x="2252" y="1386"/>
                </a:moveTo>
                <a:lnTo>
                  <a:pt x="2275" y="1386"/>
                </a:lnTo>
                <a:lnTo>
                  <a:pt x="2275" y="1392"/>
                </a:lnTo>
                <a:lnTo>
                  <a:pt x="2252" y="1392"/>
                </a:lnTo>
                <a:lnTo>
                  <a:pt x="2252" y="1386"/>
                </a:lnTo>
                <a:close/>
                <a:moveTo>
                  <a:pt x="2293" y="1386"/>
                </a:moveTo>
                <a:lnTo>
                  <a:pt x="2316" y="1386"/>
                </a:lnTo>
                <a:lnTo>
                  <a:pt x="2316" y="1392"/>
                </a:lnTo>
                <a:lnTo>
                  <a:pt x="2293" y="1392"/>
                </a:lnTo>
                <a:lnTo>
                  <a:pt x="2293" y="1386"/>
                </a:lnTo>
                <a:close/>
                <a:moveTo>
                  <a:pt x="2333" y="1386"/>
                </a:moveTo>
                <a:lnTo>
                  <a:pt x="2356" y="1386"/>
                </a:lnTo>
                <a:lnTo>
                  <a:pt x="2356" y="1392"/>
                </a:lnTo>
                <a:lnTo>
                  <a:pt x="2333" y="1392"/>
                </a:lnTo>
                <a:lnTo>
                  <a:pt x="2333" y="1386"/>
                </a:lnTo>
                <a:close/>
                <a:moveTo>
                  <a:pt x="2373" y="1386"/>
                </a:moveTo>
                <a:lnTo>
                  <a:pt x="2396" y="1386"/>
                </a:lnTo>
                <a:lnTo>
                  <a:pt x="2396" y="1392"/>
                </a:lnTo>
                <a:lnTo>
                  <a:pt x="2373" y="1392"/>
                </a:lnTo>
                <a:lnTo>
                  <a:pt x="2373" y="1386"/>
                </a:lnTo>
                <a:close/>
                <a:moveTo>
                  <a:pt x="2413" y="1386"/>
                </a:moveTo>
                <a:lnTo>
                  <a:pt x="2436" y="1386"/>
                </a:lnTo>
                <a:lnTo>
                  <a:pt x="2436" y="1392"/>
                </a:lnTo>
                <a:lnTo>
                  <a:pt x="2413" y="1392"/>
                </a:lnTo>
                <a:lnTo>
                  <a:pt x="2413" y="1386"/>
                </a:lnTo>
                <a:close/>
                <a:moveTo>
                  <a:pt x="2454" y="1386"/>
                </a:moveTo>
                <a:lnTo>
                  <a:pt x="2477" y="1386"/>
                </a:lnTo>
                <a:lnTo>
                  <a:pt x="2477" y="1392"/>
                </a:lnTo>
                <a:lnTo>
                  <a:pt x="2454" y="1392"/>
                </a:lnTo>
                <a:lnTo>
                  <a:pt x="2454" y="1386"/>
                </a:lnTo>
                <a:close/>
                <a:moveTo>
                  <a:pt x="2494" y="1386"/>
                </a:moveTo>
                <a:lnTo>
                  <a:pt x="2517" y="1386"/>
                </a:lnTo>
                <a:lnTo>
                  <a:pt x="2517" y="1392"/>
                </a:lnTo>
                <a:lnTo>
                  <a:pt x="2494" y="1392"/>
                </a:lnTo>
                <a:lnTo>
                  <a:pt x="2494" y="1386"/>
                </a:lnTo>
                <a:close/>
                <a:moveTo>
                  <a:pt x="2534" y="1386"/>
                </a:moveTo>
                <a:lnTo>
                  <a:pt x="2557" y="1386"/>
                </a:lnTo>
                <a:lnTo>
                  <a:pt x="2557" y="1392"/>
                </a:lnTo>
                <a:lnTo>
                  <a:pt x="2534" y="1392"/>
                </a:lnTo>
                <a:lnTo>
                  <a:pt x="2534" y="1386"/>
                </a:lnTo>
                <a:close/>
                <a:moveTo>
                  <a:pt x="2574" y="1386"/>
                </a:moveTo>
                <a:lnTo>
                  <a:pt x="2597" y="1386"/>
                </a:lnTo>
                <a:lnTo>
                  <a:pt x="2597" y="1392"/>
                </a:lnTo>
                <a:lnTo>
                  <a:pt x="2574" y="1392"/>
                </a:lnTo>
                <a:lnTo>
                  <a:pt x="2574" y="1386"/>
                </a:lnTo>
                <a:close/>
                <a:moveTo>
                  <a:pt x="2614" y="1386"/>
                </a:moveTo>
                <a:lnTo>
                  <a:pt x="2637" y="1386"/>
                </a:lnTo>
                <a:lnTo>
                  <a:pt x="2637" y="1392"/>
                </a:lnTo>
                <a:lnTo>
                  <a:pt x="2614" y="1392"/>
                </a:lnTo>
                <a:lnTo>
                  <a:pt x="2614" y="1386"/>
                </a:lnTo>
                <a:close/>
                <a:moveTo>
                  <a:pt x="2655" y="1386"/>
                </a:moveTo>
                <a:lnTo>
                  <a:pt x="2678" y="1386"/>
                </a:lnTo>
                <a:lnTo>
                  <a:pt x="2678" y="1392"/>
                </a:lnTo>
                <a:lnTo>
                  <a:pt x="2655" y="1392"/>
                </a:lnTo>
                <a:lnTo>
                  <a:pt x="2655" y="1386"/>
                </a:lnTo>
                <a:close/>
                <a:moveTo>
                  <a:pt x="2695" y="1386"/>
                </a:moveTo>
                <a:lnTo>
                  <a:pt x="2715" y="1386"/>
                </a:lnTo>
                <a:lnTo>
                  <a:pt x="2715" y="1392"/>
                </a:lnTo>
                <a:lnTo>
                  <a:pt x="2695" y="1392"/>
                </a:lnTo>
                <a:lnTo>
                  <a:pt x="2695" y="1386"/>
                </a:lnTo>
                <a:close/>
                <a:moveTo>
                  <a:pt x="0" y="1040"/>
                </a:moveTo>
                <a:lnTo>
                  <a:pt x="23" y="1040"/>
                </a:lnTo>
                <a:lnTo>
                  <a:pt x="23" y="1046"/>
                </a:lnTo>
                <a:lnTo>
                  <a:pt x="0" y="1046"/>
                </a:lnTo>
                <a:lnTo>
                  <a:pt x="0" y="1040"/>
                </a:lnTo>
                <a:close/>
                <a:moveTo>
                  <a:pt x="40" y="1040"/>
                </a:moveTo>
                <a:lnTo>
                  <a:pt x="63" y="1040"/>
                </a:lnTo>
                <a:lnTo>
                  <a:pt x="63" y="1046"/>
                </a:lnTo>
                <a:lnTo>
                  <a:pt x="40" y="1046"/>
                </a:lnTo>
                <a:lnTo>
                  <a:pt x="40" y="1040"/>
                </a:lnTo>
                <a:close/>
                <a:moveTo>
                  <a:pt x="80" y="1040"/>
                </a:moveTo>
                <a:lnTo>
                  <a:pt x="103" y="1040"/>
                </a:lnTo>
                <a:lnTo>
                  <a:pt x="103" y="1046"/>
                </a:lnTo>
                <a:lnTo>
                  <a:pt x="80" y="1046"/>
                </a:lnTo>
                <a:lnTo>
                  <a:pt x="80" y="1040"/>
                </a:lnTo>
                <a:close/>
                <a:moveTo>
                  <a:pt x="120" y="1040"/>
                </a:moveTo>
                <a:lnTo>
                  <a:pt x="143" y="1040"/>
                </a:lnTo>
                <a:lnTo>
                  <a:pt x="143" y="1046"/>
                </a:lnTo>
                <a:lnTo>
                  <a:pt x="120" y="1046"/>
                </a:lnTo>
                <a:lnTo>
                  <a:pt x="120" y="1040"/>
                </a:lnTo>
                <a:close/>
                <a:moveTo>
                  <a:pt x="161" y="1040"/>
                </a:moveTo>
                <a:lnTo>
                  <a:pt x="184" y="1040"/>
                </a:lnTo>
                <a:lnTo>
                  <a:pt x="184" y="1046"/>
                </a:lnTo>
                <a:lnTo>
                  <a:pt x="161" y="1046"/>
                </a:lnTo>
                <a:lnTo>
                  <a:pt x="161" y="1040"/>
                </a:lnTo>
                <a:close/>
                <a:moveTo>
                  <a:pt x="201" y="1040"/>
                </a:moveTo>
                <a:lnTo>
                  <a:pt x="224" y="1040"/>
                </a:lnTo>
                <a:lnTo>
                  <a:pt x="224" y="1046"/>
                </a:lnTo>
                <a:lnTo>
                  <a:pt x="201" y="1046"/>
                </a:lnTo>
                <a:lnTo>
                  <a:pt x="201" y="1040"/>
                </a:lnTo>
                <a:close/>
                <a:moveTo>
                  <a:pt x="241" y="1040"/>
                </a:moveTo>
                <a:lnTo>
                  <a:pt x="264" y="1040"/>
                </a:lnTo>
                <a:lnTo>
                  <a:pt x="264" y="1046"/>
                </a:lnTo>
                <a:lnTo>
                  <a:pt x="241" y="1046"/>
                </a:lnTo>
                <a:lnTo>
                  <a:pt x="241" y="1040"/>
                </a:lnTo>
                <a:close/>
                <a:moveTo>
                  <a:pt x="281" y="1040"/>
                </a:moveTo>
                <a:lnTo>
                  <a:pt x="304" y="1040"/>
                </a:lnTo>
                <a:lnTo>
                  <a:pt x="304" y="1046"/>
                </a:lnTo>
                <a:lnTo>
                  <a:pt x="281" y="1046"/>
                </a:lnTo>
                <a:lnTo>
                  <a:pt x="281" y="1040"/>
                </a:lnTo>
                <a:close/>
                <a:moveTo>
                  <a:pt x="321" y="1040"/>
                </a:moveTo>
                <a:lnTo>
                  <a:pt x="344" y="1040"/>
                </a:lnTo>
                <a:lnTo>
                  <a:pt x="344" y="1046"/>
                </a:lnTo>
                <a:lnTo>
                  <a:pt x="321" y="1046"/>
                </a:lnTo>
                <a:lnTo>
                  <a:pt x="321" y="1040"/>
                </a:lnTo>
                <a:close/>
                <a:moveTo>
                  <a:pt x="362" y="1040"/>
                </a:moveTo>
                <a:lnTo>
                  <a:pt x="385" y="1040"/>
                </a:lnTo>
                <a:lnTo>
                  <a:pt x="385" y="1046"/>
                </a:lnTo>
                <a:lnTo>
                  <a:pt x="362" y="1046"/>
                </a:lnTo>
                <a:lnTo>
                  <a:pt x="362" y="1040"/>
                </a:lnTo>
                <a:close/>
                <a:moveTo>
                  <a:pt x="402" y="1040"/>
                </a:moveTo>
                <a:lnTo>
                  <a:pt x="425" y="1040"/>
                </a:lnTo>
                <a:lnTo>
                  <a:pt x="425" y="1046"/>
                </a:lnTo>
                <a:lnTo>
                  <a:pt x="402" y="1046"/>
                </a:lnTo>
                <a:lnTo>
                  <a:pt x="402" y="1040"/>
                </a:lnTo>
                <a:close/>
                <a:moveTo>
                  <a:pt x="442" y="1040"/>
                </a:moveTo>
                <a:lnTo>
                  <a:pt x="465" y="1040"/>
                </a:lnTo>
                <a:lnTo>
                  <a:pt x="465" y="1046"/>
                </a:lnTo>
                <a:lnTo>
                  <a:pt x="442" y="1046"/>
                </a:lnTo>
                <a:lnTo>
                  <a:pt x="442" y="1040"/>
                </a:lnTo>
                <a:close/>
                <a:moveTo>
                  <a:pt x="482" y="1040"/>
                </a:moveTo>
                <a:lnTo>
                  <a:pt x="505" y="1040"/>
                </a:lnTo>
                <a:lnTo>
                  <a:pt x="505" y="1046"/>
                </a:lnTo>
                <a:lnTo>
                  <a:pt x="482" y="1046"/>
                </a:lnTo>
                <a:lnTo>
                  <a:pt x="482" y="1040"/>
                </a:lnTo>
                <a:close/>
                <a:moveTo>
                  <a:pt x="523" y="1040"/>
                </a:moveTo>
                <a:lnTo>
                  <a:pt x="546" y="1040"/>
                </a:lnTo>
                <a:lnTo>
                  <a:pt x="546" y="1046"/>
                </a:lnTo>
                <a:lnTo>
                  <a:pt x="523" y="1046"/>
                </a:lnTo>
                <a:lnTo>
                  <a:pt x="523" y="1040"/>
                </a:lnTo>
                <a:close/>
                <a:moveTo>
                  <a:pt x="563" y="1040"/>
                </a:moveTo>
                <a:lnTo>
                  <a:pt x="586" y="1040"/>
                </a:lnTo>
                <a:lnTo>
                  <a:pt x="586" y="1046"/>
                </a:lnTo>
                <a:lnTo>
                  <a:pt x="563" y="1046"/>
                </a:lnTo>
                <a:lnTo>
                  <a:pt x="563" y="1040"/>
                </a:lnTo>
                <a:close/>
                <a:moveTo>
                  <a:pt x="603" y="1040"/>
                </a:moveTo>
                <a:lnTo>
                  <a:pt x="626" y="1040"/>
                </a:lnTo>
                <a:lnTo>
                  <a:pt x="626" y="1046"/>
                </a:lnTo>
                <a:lnTo>
                  <a:pt x="603" y="1046"/>
                </a:lnTo>
                <a:lnTo>
                  <a:pt x="603" y="1040"/>
                </a:lnTo>
                <a:close/>
                <a:moveTo>
                  <a:pt x="643" y="1040"/>
                </a:moveTo>
                <a:lnTo>
                  <a:pt x="666" y="1040"/>
                </a:lnTo>
                <a:lnTo>
                  <a:pt x="666" y="1046"/>
                </a:lnTo>
                <a:lnTo>
                  <a:pt x="643" y="1046"/>
                </a:lnTo>
                <a:lnTo>
                  <a:pt x="643" y="1040"/>
                </a:lnTo>
                <a:close/>
                <a:moveTo>
                  <a:pt x="684" y="1040"/>
                </a:moveTo>
                <a:lnTo>
                  <a:pt x="706" y="1040"/>
                </a:lnTo>
                <a:lnTo>
                  <a:pt x="706" y="1046"/>
                </a:lnTo>
                <a:lnTo>
                  <a:pt x="684" y="1046"/>
                </a:lnTo>
                <a:lnTo>
                  <a:pt x="684" y="1040"/>
                </a:lnTo>
                <a:close/>
                <a:moveTo>
                  <a:pt x="724" y="1040"/>
                </a:moveTo>
                <a:lnTo>
                  <a:pt x="747" y="1040"/>
                </a:lnTo>
                <a:lnTo>
                  <a:pt x="747" y="1046"/>
                </a:lnTo>
                <a:lnTo>
                  <a:pt x="724" y="1046"/>
                </a:lnTo>
                <a:lnTo>
                  <a:pt x="724" y="1040"/>
                </a:lnTo>
                <a:close/>
                <a:moveTo>
                  <a:pt x="764" y="1040"/>
                </a:moveTo>
                <a:lnTo>
                  <a:pt x="787" y="1040"/>
                </a:lnTo>
                <a:lnTo>
                  <a:pt x="787" y="1046"/>
                </a:lnTo>
                <a:lnTo>
                  <a:pt x="764" y="1046"/>
                </a:lnTo>
                <a:lnTo>
                  <a:pt x="764" y="1040"/>
                </a:lnTo>
                <a:close/>
                <a:moveTo>
                  <a:pt x="804" y="1040"/>
                </a:moveTo>
                <a:lnTo>
                  <a:pt x="827" y="1040"/>
                </a:lnTo>
                <a:lnTo>
                  <a:pt x="827" y="1046"/>
                </a:lnTo>
                <a:lnTo>
                  <a:pt x="804" y="1046"/>
                </a:lnTo>
                <a:lnTo>
                  <a:pt x="804" y="1040"/>
                </a:lnTo>
                <a:close/>
                <a:moveTo>
                  <a:pt x="844" y="1040"/>
                </a:moveTo>
                <a:lnTo>
                  <a:pt x="867" y="1040"/>
                </a:lnTo>
                <a:lnTo>
                  <a:pt x="867" y="1046"/>
                </a:lnTo>
                <a:lnTo>
                  <a:pt x="844" y="1046"/>
                </a:lnTo>
                <a:lnTo>
                  <a:pt x="844" y="1040"/>
                </a:lnTo>
                <a:close/>
                <a:moveTo>
                  <a:pt x="885" y="1040"/>
                </a:moveTo>
                <a:lnTo>
                  <a:pt x="908" y="1040"/>
                </a:lnTo>
                <a:lnTo>
                  <a:pt x="908" y="1046"/>
                </a:lnTo>
                <a:lnTo>
                  <a:pt x="885" y="1046"/>
                </a:lnTo>
                <a:lnTo>
                  <a:pt x="885" y="1040"/>
                </a:lnTo>
                <a:close/>
                <a:moveTo>
                  <a:pt x="925" y="1040"/>
                </a:moveTo>
                <a:lnTo>
                  <a:pt x="948" y="1040"/>
                </a:lnTo>
                <a:lnTo>
                  <a:pt x="948" y="1046"/>
                </a:lnTo>
                <a:lnTo>
                  <a:pt x="925" y="1046"/>
                </a:lnTo>
                <a:lnTo>
                  <a:pt x="925" y="1040"/>
                </a:lnTo>
                <a:close/>
                <a:moveTo>
                  <a:pt x="965" y="1040"/>
                </a:moveTo>
                <a:lnTo>
                  <a:pt x="988" y="1040"/>
                </a:lnTo>
                <a:lnTo>
                  <a:pt x="988" y="1046"/>
                </a:lnTo>
                <a:lnTo>
                  <a:pt x="965" y="1046"/>
                </a:lnTo>
                <a:lnTo>
                  <a:pt x="965" y="1040"/>
                </a:lnTo>
                <a:close/>
                <a:moveTo>
                  <a:pt x="1005" y="1040"/>
                </a:moveTo>
                <a:lnTo>
                  <a:pt x="1028" y="1040"/>
                </a:lnTo>
                <a:lnTo>
                  <a:pt x="1028" y="1046"/>
                </a:lnTo>
                <a:lnTo>
                  <a:pt x="1005" y="1046"/>
                </a:lnTo>
                <a:lnTo>
                  <a:pt x="1005" y="1040"/>
                </a:lnTo>
                <a:close/>
                <a:moveTo>
                  <a:pt x="1046" y="1040"/>
                </a:moveTo>
                <a:lnTo>
                  <a:pt x="1069" y="1040"/>
                </a:lnTo>
                <a:lnTo>
                  <a:pt x="1069" y="1046"/>
                </a:lnTo>
                <a:lnTo>
                  <a:pt x="1046" y="1046"/>
                </a:lnTo>
                <a:lnTo>
                  <a:pt x="1046" y="1040"/>
                </a:lnTo>
                <a:close/>
                <a:moveTo>
                  <a:pt x="1086" y="1040"/>
                </a:moveTo>
                <a:lnTo>
                  <a:pt x="1109" y="1040"/>
                </a:lnTo>
                <a:lnTo>
                  <a:pt x="1109" y="1046"/>
                </a:lnTo>
                <a:lnTo>
                  <a:pt x="1086" y="1046"/>
                </a:lnTo>
                <a:lnTo>
                  <a:pt x="1086" y="1040"/>
                </a:lnTo>
                <a:close/>
                <a:moveTo>
                  <a:pt x="1126" y="1040"/>
                </a:moveTo>
                <a:lnTo>
                  <a:pt x="1149" y="1040"/>
                </a:lnTo>
                <a:lnTo>
                  <a:pt x="1149" y="1046"/>
                </a:lnTo>
                <a:lnTo>
                  <a:pt x="1126" y="1046"/>
                </a:lnTo>
                <a:lnTo>
                  <a:pt x="1126" y="1040"/>
                </a:lnTo>
                <a:close/>
                <a:moveTo>
                  <a:pt x="1166" y="1040"/>
                </a:moveTo>
                <a:lnTo>
                  <a:pt x="1189" y="1040"/>
                </a:lnTo>
                <a:lnTo>
                  <a:pt x="1189" y="1046"/>
                </a:lnTo>
                <a:lnTo>
                  <a:pt x="1166" y="1046"/>
                </a:lnTo>
                <a:lnTo>
                  <a:pt x="1166" y="1040"/>
                </a:lnTo>
                <a:close/>
                <a:moveTo>
                  <a:pt x="1206" y="1040"/>
                </a:moveTo>
                <a:lnTo>
                  <a:pt x="1229" y="1040"/>
                </a:lnTo>
                <a:lnTo>
                  <a:pt x="1229" y="1046"/>
                </a:lnTo>
                <a:lnTo>
                  <a:pt x="1206" y="1046"/>
                </a:lnTo>
                <a:lnTo>
                  <a:pt x="1206" y="1040"/>
                </a:lnTo>
                <a:close/>
                <a:moveTo>
                  <a:pt x="1247" y="1040"/>
                </a:moveTo>
                <a:lnTo>
                  <a:pt x="1270" y="1040"/>
                </a:lnTo>
                <a:lnTo>
                  <a:pt x="1270" y="1046"/>
                </a:lnTo>
                <a:lnTo>
                  <a:pt x="1247" y="1046"/>
                </a:lnTo>
                <a:lnTo>
                  <a:pt x="1247" y="1040"/>
                </a:lnTo>
                <a:close/>
                <a:moveTo>
                  <a:pt x="1287" y="1040"/>
                </a:moveTo>
                <a:lnTo>
                  <a:pt x="1310" y="1040"/>
                </a:lnTo>
                <a:lnTo>
                  <a:pt x="1310" y="1046"/>
                </a:lnTo>
                <a:lnTo>
                  <a:pt x="1287" y="1046"/>
                </a:lnTo>
                <a:lnTo>
                  <a:pt x="1287" y="1040"/>
                </a:lnTo>
                <a:close/>
                <a:moveTo>
                  <a:pt x="1327" y="1040"/>
                </a:moveTo>
                <a:lnTo>
                  <a:pt x="1350" y="1040"/>
                </a:lnTo>
                <a:lnTo>
                  <a:pt x="1350" y="1046"/>
                </a:lnTo>
                <a:lnTo>
                  <a:pt x="1327" y="1046"/>
                </a:lnTo>
                <a:lnTo>
                  <a:pt x="1327" y="1040"/>
                </a:lnTo>
                <a:close/>
                <a:moveTo>
                  <a:pt x="1367" y="1040"/>
                </a:moveTo>
                <a:lnTo>
                  <a:pt x="1390" y="1040"/>
                </a:lnTo>
                <a:lnTo>
                  <a:pt x="1390" y="1046"/>
                </a:lnTo>
                <a:lnTo>
                  <a:pt x="1367" y="1046"/>
                </a:lnTo>
                <a:lnTo>
                  <a:pt x="1367" y="1040"/>
                </a:lnTo>
                <a:close/>
                <a:moveTo>
                  <a:pt x="1408" y="1040"/>
                </a:moveTo>
                <a:lnTo>
                  <a:pt x="1431" y="1040"/>
                </a:lnTo>
                <a:lnTo>
                  <a:pt x="1431" y="1046"/>
                </a:lnTo>
                <a:lnTo>
                  <a:pt x="1408" y="1046"/>
                </a:lnTo>
                <a:lnTo>
                  <a:pt x="1408" y="1040"/>
                </a:lnTo>
                <a:close/>
                <a:moveTo>
                  <a:pt x="1448" y="1040"/>
                </a:moveTo>
                <a:lnTo>
                  <a:pt x="1471" y="1040"/>
                </a:lnTo>
                <a:lnTo>
                  <a:pt x="1471" y="1046"/>
                </a:lnTo>
                <a:lnTo>
                  <a:pt x="1448" y="1046"/>
                </a:lnTo>
                <a:lnTo>
                  <a:pt x="1448" y="1040"/>
                </a:lnTo>
                <a:close/>
                <a:moveTo>
                  <a:pt x="1488" y="1040"/>
                </a:moveTo>
                <a:lnTo>
                  <a:pt x="1511" y="1040"/>
                </a:lnTo>
                <a:lnTo>
                  <a:pt x="1511" y="1046"/>
                </a:lnTo>
                <a:lnTo>
                  <a:pt x="1488" y="1046"/>
                </a:lnTo>
                <a:lnTo>
                  <a:pt x="1488" y="1040"/>
                </a:lnTo>
                <a:close/>
                <a:moveTo>
                  <a:pt x="1528" y="1040"/>
                </a:moveTo>
                <a:lnTo>
                  <a:pt x="1551" y="1040"/>
                </a:lnTo>
                <a:lnTo>
                  <a:pt x="1551" y="1046"/>
                </a:lnTo>
                <a:lnTo>
                  <a:pt x="1528" y="1046"/>
                </a:lnTo>
                <a:lnTo>
                  <a:pt x="1528" y="1040"/>
                </a:lnTo>
                <a:close/>
                <a:moveTo>
                  <a:pt x="1569" y="1040"/>
                </a:moveTo>
                <a:lnTo>
                  <a:pt x="1592" y="1040"/>
                </a:lnTo>
                <a:lnTo>
                  <a:pt x="1592" y="1046"/>
                </a:lnTo>
                <a:lnTo>
                  <a:pt x="1569" y="1046"/>
                </a:lnTo>
                <a:lnTo>
                  <a:pt x="1569" y="1040"/>
                </a:lnTo>
                <a:close/>
                <a:moveTo>
                  <a:pt x="1609" y="1040"/>
                </a:moveTo>
                <a:lnTo>
                  <a:pt x="1632" y="1040"/>
                </a:lnTo>
                <a:lnTo>
                  <a:pt x="1632" y="1046"/>
                </a:lnTo>
                <a:lnTo>
                  <a:pt x="1609" y="1046"/>
                </a:lnTo>
                <a:lnTo>
                  <a:pt x="1609" y="1040"/>
                </a:lnTo>
                <a:close/>
                <a:moveTo>
                  <a:pt x="1649" y="1040"/>
                </a:moveTo>
                <a:lnTo>
                  <a:pt x="1672" y="1040"/>
                </a:lnTo>
                <a:lnTo>
                  <a:pt x="1672" y="1046"/>
                </a:lnTo>
                <a:lnTo>
                  <a:pt x="1649" y="1046"/>
                </a:lnTo>
                <a:lnTo>
                  <a:pt x="1649" y="1040"/>
                </a:lnTo>
                <a:close/>
                <a:moveTo>
                  <a:pt x="1689" y="1040"/>
                </a:moveTo>
                <a:lnTo>
                  <a:pt x="1712" y="1040"/>
                </a:lnTo>
                <a:lnTo>
                  <a:pt x="1712" y="1046"/>
                </a:lnTo>
                <a:lnTo>
                  <a:pt x="1689" y="1046"/>
                </a:lnTo>
                <a:lnTo>
                  <a:pt x="1689" y="1040"/>
                </a:lnTo>
                <a:close/>
                <a:moveTo>
                  <a:pt x="1729" y="1040"/>
                </a:moveTo>
                <a:lnTo>
                  <a:pt x="1752" y="1040"/>
                </a:lnTo>
                <a:lnTo>
                  <a:pt x="1752" y="1046"/>
                </a:lnTo>
                <a:lnTo>
                  <a:pt x="1729" y="1046"/>
                </a:lnTo>
                <a:lnTo>
                  <a:pt x="1729" y="1040"/>
                </a:lnTo>
                <a:close/>
                <a:moveTo>
                  <a:pt x="1770" y="1040"/>
                </a:moveTo>
                <a:lnTo>
                  <a:pt x="1793" y="1040"/>
                </a:lnTo>
                <a:lnTo>
                  <a:pt x="1793" y="1046"/>
                </a:lnTo>
                <a:lnTo>
                  <a:pt x="1770" y="1046"/>
                </a:lnTo>
                <a:lnTo>
                  <a:pt x="1770" y="1040"/>
                </a:lnTo>
                <a:close/>
                <a:moveTo>
                  <a:pt x="1810" y="1040"/>
                </a:moveTo>
                <a:lnTo>
                  <a:pt x="1833" y="1040"/>
                </a:lnTo>
                <a:lnTo>
                  <a:pt x="1833" y="1046"/>
                </a:lnTo>
                <a:lnTo>
                  <a:pt x="1810" y="1046"/>
                </a:lnTo>
                <a:lnTo>
                  <a:pt x="1810" y="1040"/>
                </a:lnTo>
                <a:close/>
                <a:moveTo>
                  <a:pt x="1850" y="1040"/>
                </a:moveTo>
                <a:lnTo>
                  <a:pt x="1873" y="1040"/>
                </a:lnTo>
                <a:lnTo>
                  <a:pt x="1873" y="1046"/>
                </a:lnTo>
                <a:lnTo>
                  <a:pt x="1850" y="1046"/>
                </a:lnTo>
                <a:lnTo>
                  <a:pt x="1850" y="1040"/>
                </a:lnTo>
                <a:close/>
                <a:moveTo>
                  <a:pt x="1890" y="1040"/>
                </a:moveTo>
                <a:lnTo>
                  <a:pt x="1913" y="1040"/>
                </a:lnTo>
                <a:lnTo>
                  <a:pt x="1913" y="1046"/>
                </a:lnTo>
                <a:lnTo>
                  <a:pt x="1890" y="1046"/>
                </a:lnTo>
                <a:lnTo>
                  <a:pt x="1890" y="1040"/>
                </a:lnTo>
                <a:close/>
                <a:moveTo>
                  <a:pt x="1931" y="1040"/>
                </a:moveTo>
                <a:lnTo>
                  <a:pt x="1954" y="1040"/>
                </a:lnTo>
                <a:lnTo>
                  <a:pt x="1954" y="1046"/>
                </a:lnTo>
                <a:lnTo>
                  <a:pt x="1931" y="1046"/>
                </a:lnTo>
                <a:lnTo>
                  <a:pt x="1931" y="1040"/>
                </a:lnTo>
                <a:close/>
                <a:moveTo>
                  <a:pt x="1971" y="1040"/>
                </a:moveTo>
                <a:lnTo>
                  <a:pt x="1994" y="1040"/>
                </a:lnTo>
                <a:lnTo>
                  <a:pt x="1994" y="1046"/>
                </a:lnTo>
                <a:lnTo>
                  <a:pt x="1971" y="1046"/>
                </a:lnTo>
                <a:lnTo>
                  <a:pt x="1971" y="1040"/>
                </a:lnTo>
                <a:close/>
                <a:moveTo>
                  <a:pt x="2011" y="1040"/>
                </a:moveTo>
                <a:lnTo>
                  <a:pt x="2034" y="1040"/>
                </a:lnTo>
                <a:lnTo>
                  <a:pt x="2034" y="1046"/>
                </a:lnTo>
                <a:lnTo>
                  <a:pt x="2011" y="1046"/>
                </a:lnTo>
                <a:lnTo>
                  <a:pt x="2011" y="1040"/>
                </a:lnTo>
                <a:close/>
                <a:moveTo>
                  <a:pt x="2051" y="1040"/>
                </a:moveTo>
                <a:lnTo>
                  <a:pt x="2074" y="1040"/>
                </a:lnTo>
                <a:lnTo>
                  <a:pt x="2074" y="1046"/>
                </a:lnTo>
                <a:lnTo>
                  <a:pt x="2051" y="1046"/>
                </a:lnTo>
                <a:lnTo>
                  <a:pt x="2051" y="1040"/>
                </a:lnTo>
                <a:close/>
                <a:moveTo>
                  <a:pt x="2092" y="1040"/>
                </a:moveTo>
                <a:lnTo>
                  <a:pt x="2114" y="1040"/>
                </a:lnTo>
                <a:lnTo>
                  <a:pt x="2114" y="1046"/>
                </a:lnTo>
                <a:lnTo>
                  <a:pt x="2092" y="1046"/>
                </a:lnTo>
                <a:lnTo>
                  <a:pt x="2092" y="1040"/>
                </a:lnTo>
                <a:close/>
                <a:moveTo>
                  <a:pt x="2132" y="1040"/>
                </a:moveTo>
                <a:lnTo>
                  <a:pt x="2155" y="1040"/>
                </a:lnTo>
                <a:lnTo>
                  <a:pt x="2155" y="1046"/>
                </a:lnTo>
                <a:lnTo>
                  <a:pt x="2132" y="1046"/>
                </a:lnTo>
                <a:lnTo>
                  <a:pt x="2132" y="1040"/>
                </a:lnTo>
                <a:close/>
                <a:moveTo>
                  <a:pt x="2172" y="1040"/>
                </a:moveTo>
                <a:lnTo>
                  <a:pt x="2195" y="1040"/>
                </a:lnTo>
                <a:lnTo>
                  <a:pt x="2195" y="1046"/>
                </a:lnTo>
                <a:lnTo>
                  <a:pt x="2172" y="1046"/>
                </a:lnTo>
                <a:lnTo>
                  <a:pt x="2172" y="1040"/>
                </a:lnTo>
                <a:close/>
                <a:moveTo>
                  <a:pt x="2212" y="1040"/>
                </a:moveTo>
                <a:lnTo>
                  <a:pt x="2235" y="1040"/>
                </a:lnTo>
                <a:lnTo>
                  <a:pt x="2235" y="1046"/>
                </a:lnTo>
                <a:lnTo>
                  <a:pt x="2212" y="1046"/>
                </a:lnTo>
                <a:lnTo>
                  <a:pt x="2212" y="1040"/>
                </a:lnTo>
                <a:close/>
                <a:moveTo>
                  <a:pt x="2252" y="1040"/>
                </a:moveTo>
                <a:lnTo>
                  <a:pt x="2275" y="1040"/>
                </a:lnTo>
                <a:lnTo>
                  <a:pt x="2275" y="1046"/>
                </a:lnTo>
                <a:lnTo>
                  <a:pt x="2252" y="1046"/>
                </a:lnTo>
                <a:lnTo>
                  <a:pt x="2252" y="1040"/>
                </a:lnTo>
                <a:close/>
                <a:moveTo>
                  <a:pt x="2293" y="1040"/>
                </a:moveTo>
                <a:lnTo>
                  <a:pt x="2316" y="1040"/>
                </a:lnTo>
                <a:lnTo>
                  <a:pt x="2316" y="1046"/>
                </a:lnTo>
                <a:lnTo>
                  <a:pt x="2293" y="1046"/>
                </a:lnTo>
                <a:lnTo>
                  <a:pt x="2293" y="1040"/>
                </a:lnTo>
                <a:close/>
                <a:moveTo>
                  <a:pt x="2333" y="1040"/>
                </a:moveTo>
                <a:lnTo>
                  <a:pt x="2356" y="1040"/>
                </a:lnTo>
                <a:lnTo>
                  <a:pt x="2356" y="1046"/>
                </a:lnTo>
                <a:lnTo>
                  <a:pt x="2333" y="1046"/>
                </a:lnTo>
                <a:lnTo>
                  <a:pt x="2333" y="1040"/>
                </a:lnTo>
                <a:close/>
                <a:moveTo>
                  <a:pt x="2373" y="1040"/>
                </a:moveTo>
                <a:lnTo>
                  <a:pt x="2396" y="1040"/>
                </a:lnTo>
                <a:lnTo>
                  <a:pt x="2396" y="1046"/>
                </a:lnTo>
                <a:lnTo>
                  <a:pt x="2373" y="1046"/>
                </a:lnTo>
                <a:lnTo>
                  <a:pt x="2373" y="1040"/>
                </a:lnTo>
                <a:close/>
                <a:moveTo>
                  <a:pt x="2413" y="1040"/>
                </a:moveTo>
                <a:lnTo>
                  <a:pt x="2436" y="1040"/>
                </a:lnTo>
                <a:lnTo>
                  <a:pt x="2436" y="1046"/>
                </a:lnTo>
                <a:lnTo>
                  <a:pt x="2413" y="1046"/>
                </a:lnTo>
                <a:lnTo>
                  <a:pt x="2413" y="1040"/>
                </a:lnTo>
                <a:close/>
                <a:moveTo>
                  <a:pt x="2454" y="1040"/>
                </a:moveTo>
                <a:lnTo>
                  <a:pt x="2477" y="1040"/>
                </a:lnTo>
                <a:lnTo>
                  <a:pt x="2477" y="1046"/>
                </a:lnTo>
                <a:lnTo>
                  <a:pt x="2454" y="1046"/>
                </a:lnTo>
                <a:lnTo>
                  <a:pt x="2454" y="1040"/>
                </a:lnTo>
                <a:close/>
                <a:moveTo>
                  <a:pt x="2494" y="1040"/>
                </a:moveTo>
                <a:lnTo>
                  <a:pt x="2517" y="1040"/>
                </a:lnTo>
                <a:lnTo>
                  <a:pt x="2517" y="1046"/>
                </a:lnTo>
                <a:lnTo>
                  <a:pt x="2494" y="1046"/>
                </a:lnTo>
                <a:lnTo>
                  <a:pt x="2494" y="1040"/>
                </a:lnTo>
                <a:close/>
                <a:moveTo>
                  <a:pt x="2534" y="1040"/>
                </a:moveTo>
                <a:lnTo>
                  <a:pt x="2557" y="1040"/>
                </a:lnTo>
                <a:lnTo>
                  <a:pt x="2557" y="1046"/>
                </a:lnTo>
                <a:lnTo>
                  <a:pt x="2534" y="1046"/>
                </a:lnTo>
                <a:lnTo>
                  <a:pt x="2534" y="1040"/>
                </a:lnTo>
                <a:close/>
                <a:moveTo>
                  <a:pt x="2574" y="1040"/>
                </a:moveTo>
                <a:lnTo>
                  <a:pt x="2597" y="1040"/>
                </a:lnTo>
                <a:lnTo>
                  <a:pt x="2597" y="1046"/>
                </a:lnTo>
                <a:lnTo>
                  <a:pt x="2574" y="1046"/>
                </a:lnTo>
                <a:lnTo>
                  <a:pt x="2574" y="1040"/>
                </a:lnTo>
                <a:close/>
                <a:moveTo>
                  <a:pt x="2614" y="1040"/>
                </a:moveTo>
                <a:lnTo>
                  <a:pt x="2637" y="1040"/>
                </a:lnTo>
                <a:lnTo>
                  <a:pt x="2637" y="1046"/>
                </a:lnTo>
                <a:lnTo>
                  <a:pt x="2614" y="1046"/>
                </a:lnTo>
                <a:lnTo>
                  <a:pt x="2614" y="1040"/>
                </a:lnTo>
                <a:close/>
                <a:moveTo>
                  <a:pt x="2655" y="1040"/>
                </a:moveTo>
                <a:lnTo>
                  <a:pt x="2678" y="1040"/>
                </a:lnTo>
                <a:lnTo>
                  <a:pt x="2678" y="1046"/>
                </a:lnTo>
                <a:lnTo>
                  <a:pt x="2655" y="1046"/>
                </a:lnTo>
                <a:lnTo>
                  <a:pt x="2655" y="1040"/>
                </a:lnTo>
                <a:close/>
                <a:moveTo>
                  <a:pt x="2695" y="1040"/>
                </a:moveTo>
                <a:lnTo>
                  <a:pt x="2715" y="1040"/>
                </a:lnTo>
                <a:lnTo>
                  <a:pt x="2715" y="1046"/>
                </a:lnTo>
                <a:lnTo>
                  <a:pt x="2695" y="1046"/>
                </a:lnTo>
                <a:lnTo>
                  <a:pt x="2695" y="1040"/>
                </a:lnTo>
                <a:close/>
                <a:moveTo>
                  <a:pt x="0" y="693"/>
                </a:moveTo>
                <a:lnTo>
                  <a:pt x="23" y="693"/>
                </a:lnTo>
                <a:lnTo>
                  <a:pt x="23" y="699"/>
                </a:lnTo>
                <a:lnTo>
                  <a:pt x="0" y="699"/>
                </a:lnTo>
                <a:lnTo>
                  <a:pt x="0" y="693"/>
                </a:lnTo>
                <a:close/>
                <a:moveTo>
                  <a:pt x="40" y="693"/>
                </a:moveTo>
                <a:lnTo>
                  <a:pt x="63" y="693"/>
                </a:lnTo>
                <a:lnTo>
                  <a:pt x="63" y="699"/>
                </a:lnTo>
                <a:lnTo>
                  <a:pt x="40" y="699"/>
                </a:lnTo>
                <a:lnTo>
                  <a:pt x="40" y="693"/>
                </a:lnTo>
                <a:close/>
                <a:moveTo>
                  <a:pt x="80" y="693"/>
                </a:moveTo>
                <a:lnTo>
                  <a:pt x="103" y="693"/>
                </a:lnTo>
                <a:lnTo>
                  <a:pt x="103" y="699"/>
                </a:lnTo>
                <a:lnTo>
                  <a:pt x="80" y="699"/>
                </a:lnTo>
                <a:lnTo>
                  <a:pt x="80" y="693"/>
                </a:lnTo>
                <a:close/>
                <a:moveTo>
                  <a:pt x="120" y="693"/>
                </a:moveTo>
                <a:lnTo>
                  <a:pt x="143" y="693"/>
                </a:lnTo>
                <a:lnTo>
                  <a:pt x="143" y="699"/>
                </a:lnTo>
                <a:lnTo>
                  <a:pt x="120" y="699"/>
                </a:lnTo>
                <a:lnTo>
                  <a:pt x="120" y="693"/>
                </a:lnTo>
                <a:close/>
                <a:moveTo>
                  <a:pt x="161" y="693"/>
                </a:moveTo>
                <a:lnTo>
                  <a:pt x="184" y="693"/>
                </a:lnTo>
                <a:lnTo>
                  <a:pt x="184" y="699"/>
                </a:lnTo>
                <a:lnTo>
                  <a:pt x="161" y="699"/>
                </a:lnTo>
                <a:lnTo>
                  <a:pt x="161" y="693"/>
                </a:lnTo>
                <a:close/>
                <a:moveTo>
                  <a:pt x="201" y="693"/>
                </a:moveTo>
                <a:lnTo>
                  <a:pt x="224" y="693"/>
                </a:lnTo>
                <a:lnTo>
                  <a:pt x="224" y="699"/>
                </a:lnTo>
                <a:lnTo>
                  <a:pt x="201" y="699"/>
                </a:lnTo>
                <a:lnTo>
                  <a:pt x="201" y="693"/>
                </a:lnTo>
                <a:close/>
                <a:moveTo>
                  <a:pt x="241" y="693"/>
                </a:moveTo>
                <a:lnTo>
                  <a:pt x="264" y="693"/>
                </a:lnTo>
                <a:lnTo>
                  <a:pt x="264" y="699"/>
                </a:lnTo>
                <a:lnTo>
                  <a:pt x="241" y="699"/>
                </a:lnTo>
                <a:lnTo>
                  <a:pt x="241" y="693"/>
                </a:lnTo>
                <a:close/>
                <a:moveTo>
                  <a:pt x="281" y="693"/>
                </a:moveTo>
                <a:lnTo>
                  <a:pt x="304" y="693"/>
                </a:lnTo>
                <a:lnTo>
                  <a:pt x="304" y="699"/>
                </a:lnTo>
                <a:lnTo>
                  <a:pt x="281" y="699"/>
                </a:lnTo>
                <a:lnTo>
                  <a:pt x="281" y="693"/>
                </a:lnTo>
                <a:close/>
                <a:moveTo>
                  <a:pt x="321" y="693"/>
                </a:moveTo>
                <a:lnTo>
                  <a:pt x="344" y="693"/>
                </a:lnTo>
                <a:lnTo>
                  <a:pt x="344" y="699"/>
                </a:lnTo>
                <a:lnTo>
                  <a:pt x="321" y="699"/>
                </a:lnTo>
                <a:lnTo>
                  <a:pt x="321" y="693"/>
                </a:lnTo>
                <a:close/>
                <a:moveTo>
                  <a:pt x="362" y="693"/>
                </a:moveTo>
                <a:lnTo>
                  <a:pt x="385" y="693"/>
                </a:lnTo>
                <a:lnTo>
                  <a:pt x="385" y="699"/>
                </a:lnTo>
                <a:lnTo>
                  <a:pt x="362" y="699"/>
                </a:lnTo>
                <a:lnTo>
                  <a:pt x="362" y="693"/>
                </a:lnTo>
                <a:close/>
                <a:moveTo>
                  <a:pt x="402" y="693"/>
                </a:moveTo>
                <a:lnTo>
                  <a:pt x="425" y="693"/>
                </a:lnTo>
                <a:lnTo>
                  <a:pt x="425" y="699"/>
                </a:lnTo>
                <a:lnTo>
                  <a:pt x="402" y="699"/>
                </a:lnTo>
                <a:lnTo>
                  <a:pt x="402" y="693"/>
                </a:lnTo>
                <a:close/>
                <a:moveTo>
                  <a:pt x="442" y="693"/>
                </a:moveTo>
                <a:lnTo>
                  <a:pt x="465" y="693"/>
                </a:lnTo>
                <a:lnTo>
                  <a:pt x="465" y="699"/>
                </a:lnTo>
                <a:lnTo>
                  <a:pt x="442" y="699"/>
                </a:lnTo>
                <a:lnTo>
                  <a:pt x="442" y="693"/>
                </a:lnTo>
                <a:close/>
                <a:moveTo>
                  <a:pt x="482" y="693"/>
                </a:moveTo>
                <a:lnTo>
                  <a:pt x="505" y="693"/>
                </a:lnTo>
                <a:lnTo>
                  <a:pt x="505" y="699"/>
                </a:lnTo>
                <a:lnTo>
                  <a:pt x="482" y="699"/>
                </a:lnTo>
                <a:lnTo>
                  <a:pt x="482" y="693"/>
                </a:lnTo>
                <a:close/>
                <a:moveTo>
                  <a:pt x="523" y="693"/>
                </a:moveTo>
                <a:lnTo>
                  <a:pt x="546" y="693"/>
                </a:lnTo>
                <a:lnTo>
                  <a:pt x="546" y="699"/>
                </a:lnTo>
                <a:lnTo>
                  <a:pt x="523" y="699"/>
                </a:lnTo>
                <a:lnTo>
                  <a:pt x="523" y="693"/>
                </a:lnTo>
                <a:close/>
                <a:moveTo>
                  <a:pt x="563" y="693"/>
                </a:moveTo>
                <a:lnTo>
                  <a:pt x="586" y="693"/>
                </a:lnTo>
                <a:lnTo>
                  <a:pt x="586" y="699"/>
                </a:lnTo>
                <a:lnTo>
                  <a:pt x="563" y="699"/>
                </a:lnTo>
                <a:lnTo>
                  <a:pt x="563" y="693"/>
                </a:lnTo>
                <a:close/>
                <a:moveTo>
                  <a:pt x="603" y="693"/>
                </a:moveTo>
                <a:lnTo>
                  <a:pt x="626" y="693"/>
                </a:lnTo>
                <a:lnTo>
                  <a:pt x="626" y="699"/>
                </a:lnTo>
                <a:lnTo>
                  <a:pt x="603" y="699"/>
                </a:lnTo>
                <a:lnTo>
                  <a:pt x="603" y="693"/>
                </a:lnTo>
                <a:close/>
                <a:moveTo>
                  <a:pt x="643" y="693"/>
                </a:moveTo>
                <a:lnTo>
                  <a:pt x="666" y="693"/>
                </a:lnTo>
                <a:lnTo>
                  <a:pt x="666" y="699"/>
                </a:lnTo>
                <a:lnTo>
                  <a:pt x="643" y="699"/>
                </a:lnTo>
                <a:lnTo>
                  <a:pt x="643" y="693"/>
                </a:lnTo>
                <a:close/>
                <a:moveTo>
                  <a:pt x="684" y="693"/>
                </a:moveTo>
                <a:lnTo>
                  <a:pt x="706" y="693"/>
                </a:lnTo>
                <a:lnTo>
                  <a:pt x="706" y="699"/>
                </a:lnTo>
                <a:lnTo>
                  <a:pt x="684" y="699"/>
                </a:lnTo>
                <a:lnTo>
                  <a:pt x="684" y="693"/>
                </a:lnTo>
                <a:close/>
                <a:moveTo>
                  <a:pt x="724" y="693"/>
                </a:moveTo>
                <a:lnTo>
                  <a:pt x="747" y="693"/>
                </a:lnTo>
                <a:lnTo>
                  <a:pt x="747" y="699"/>
                </a:lnTo>
                <a:lnTo>
                  <a:pt x="724" y="699"/>
                </a:lnTo>
                <a:lnTo>
                  <a:pt x="724" y="693"/>
                </a:lnTo>
                <a:close/>
                <a:moveTo>
                  <a:pt x="764" y="693"/>
                </a:moveTo>
                <a:lnTo>
                  <a:pt x="787" y="693"/>
                </a:lnTo>
                <a:lnTo>
                  <a:pt x="787" y="699"/>
                </a:lnTo>
                <a:lnTo>
                  <a:pt x="764" y="699"/>
                </a:lnTo>
                <a:lnTo>
                  <a:pt x="764" y="693"/>
                </a:lnTo>
                <a:close/>
                <a:moveTo>
                  <a:pt x="804" y="693"/>
                </a:moveTo>
                <a:lnTo>
                  <a:pt x="827" y="693"/>
                </a:lnTo>
                <a:lnTo>
                  <a:pt x="827" y="699"/>
                </a:lnTo>
                <a:lnTo>
                  <a:pt x="804" y="699"/>
                </a:lnTo>
                <a:lnTo>
                  <a:pt x="804" y="693"/>
                </a:lnTo>
                <a:close/>
                <a:moveTo>
                  <a:pt x="844" y="693"/>
                </a:moveTo>
                <a:lnTo>
                  <a:pt x="867" y="693"/>
                </a:lnTo>
                <a:lnTo>
                  <a:pt x="867" y="699"/>
                </a:lnTo>
                <a:lnTo>
                  <a:pt x="844" y="699"/>
                </a:lnTo>
                <a:lnTo>
                  <a:pt x="844" y="693"/>
                </a:lnTo>
                <a:close/>
                <a:moveTo>
                  <a:pt x="885" y="693"/>
                </a:moveTo>
                <a:lnTo>
                  <a:pt x="908" y="693"/>
                </a:lnTo>
                <a:lnTo>
                  <a:pt x="908" y="699"/>
                </a:lnTo>
                <a:lnTo>
                  <a:pt x="885" y="699"/>
                </a:lnTo>
                <a:lnTo>
                  <a:pt x="885" y="693"/>
                </a:lnTo>
                <a:close/>
                <a:moveTo>
                  <a:pt x="925" y="693"/>
                </a:moveTo>
                <a:lnTo>
                  <a:pt x="948" y="693"/>
                </a:lnTo>
                <a:lnTo>
                  <a:pt x="948" y="699"/>
                </a:lnTo>
                <a:lnTo>
                  <a:pt x="925" y="699"/>
                </a:lnTo>
                <a:lnTo>
                  <a:pt x="925" y="693"/>
                </a:lnTo>
                <a:close/>
                <a:moveTo>
                  <a:pt x="965" y="693"/>
                </a:moveTo>
                <a:lnTo>
                  <a:pt x="988" y="693"/>
                </a:lnTo>
                <a:lnTo>
                  <a:pt x="988" y="699"/>
                </a:lnTo>
                <a:lnTo>
                  <a:pt x="965" y="699"/>
                </a:lnTo>
                <a:lnTo>
                  <a:pt x="965" y="693"/>
                </a:lnTo>
                <a:close/>
                <a:moveTo>
                  <a:pt x="1005" y="693"/>
                </a:moveTo>
                <a:lnTo>
                  <a:pt x="1028" y="693"/>
                </a:lnTo>
                <a:lnTo>
                  <a:pt x="1028" y="699"/>
                </a:lnTo>
                <a:lnTo>
                  <a:pt x="1005" y="699"/>
                </a:lnTo>
                <a:lnTo>
                  <a:pt x="1005" y="693"/>
                </a:lnTo>
                <a:close/>
                <a:moveTo>
                  <a:pt x="1046" y="693"/>
                </a:moveTo>
                <a:lnTo>
                  <a:pt x="1069" y="693"/>
                </a:lnTo>
                <a:lnTo>
                  <a:pt x="1069" y="699"/>
                </a:lnTo>
                <a:lnTo>
                  <a:pt x="1046" y="699"/>
                </a:lnTo>
                <a:lnTo>
                  <a:pt x="1046" y="693"/>
                </a:lnTo>
                <a:close/>
                <a:moveTo>
                  <a:pt x="1086" y="693"/>
                </a:moveTo>
                <a:lnTo>
                  <a:pt x="1109" y="693"/>
                </a:lnTo>
                <a:lnTo>
                  <a:pt x="1109" y="699"/>
                </a:lnTo>
                <a:lnTo>
                  <a:pt x="1086" y="699"/>
                </a:lnTo>
                <a:lnTo>
                  <a:pt x="1086" y="693"/>
                </a:lnTo>
                <a:close/>
                <a:moveTo>
                  <a:pt x="1126" y="693"/>
                </a:moveTo>
                <a:lnTo>
                  <a:pt x="1149" y="693"/>
                </a:lnTo>
                <a:lnTo>
                  <a:pt x="1149" y="699"/>
                </a:lnTo>
                <a:lnTo>
                  <a:pt x="1126" y="699"/>
                </a:lnTo>
                <a:lnTo>
                  <a:pt x="1126" y="693"/>
                </a:lnTo>
                <a:close/>
                <a:moveTo>
                  <a:pt x="1166" y="693"/>
                </a:moveTo>
                <a:lnTo>
                  <a:pt x="1189" y="693"/>
                </a:lnTo>
                <a:lnTo>
                  <a:pt x="1189" y="699"/>
                </a:lnTo>
                <a:lnTo>
                  <a:pt x="1166" y="699"/>
                </a:lnTo>
                <a:lnTo>
                  <a:pt x="1166" y="693"/>
                </a:lnTo>
                <a:close/>
                <a:moveTo>
                  <a:pt x="1206" y="693"/>
                </a:moveTo>
                <a:lnTo>
                  <a:pt x="1229" y="693"/>
                </a:lnTo>
                <a:lnTo>
                  <a:pt x="1229" y="699"/>
                </a:lnTo>
                <a:lnTo>
                  <a:pt x="1206" y="699"/>
                </a:lnTo>
                <a:lnTo>
                  <a:pt x="1206" y="693"/>
                </a:lnTo>
                <a:close/>
                <a:moveTo>
                  <a:pt x="1247" y="693"/>
                </a:moveTo>
                <a:lnTo>
                  <a:pt x="1270" y="693"/>
                </a:lnTo>
                <a:lnTo>
                  <a:pt x="1270" y="699"/>
                </a:lnTo>
                <a:lnTo>
                  <a:pt x="1247" y="699"/>
                </a:lnTo>
                <a:lnTo>
                  <a:pt x="1247" y="693"/>
                </a:lnTo>
                <a:close/>
                <a:moveTo>
                  <a:pt x="1287" y="693"/>
                </a:moveTo>
                <a:lnTo>
                  <a:pt x="1310" y="693"/>
                </a:lnTo>
                <a:lnTo>
                  <a:pt x="1310" y="699"/>
                </a:lnTo>
                <a:lnTo>
                  <a:pt x="1287" y="699"/>
                </a:lnTo>
                <a:lnTo>
                  <a:pt x="1287" y="693"/>
                </a:lnTo>
                <a:close/>
                <a:moveTo>
                  <a:pt x="1327" y="693"/>
                </a:moveTo>
                <a:lnTo>
                  <a:pt x="1350" y="693"/>
                </a:lnTo>
                <a:lnTo>
                  <a:pt x="1350" y="699"/>
                </a:lnTo>
                <a:lnTo>
                  <a:pt x="1327" y="699"/>
                </a:lnTo>
                <a:lnTo>
                  <a:pt x="1327" y="693"/>
                </a:lnTo>
                <a:close/>
                <a:moveTo>
                  <a:pt x="1367" y="693"/>
                </a:moveTo>
                <a:lnTo>
                  <a:pt x="1390" y="693"/>
                </a:lnTo>
                <a:lnTo>
                  <a:pt x="1390" y="699"/>
                </a:lnTo>
                <a:lnTo>
                  <a:pt x="1367" y="699"/>
                </a:lnTo>
                <a:lnTo>
                  <a:pt x="1367" y="693"/>
                </a:lnTo>
                <a:close/>
                <a:moveTo>
                  <a:pt x="1408" y="693"/>
                </a:moveTo>
                <a:lnTo>
                  <a:pt x="1431" y="693"/>
                </a:lnTo>
                <a:lnTo>
                  <a:pt x="1431" y="699"/>
                </a:lnTo>
                <a:lnTo>
                  <a:pt x="1408" y="699"/>
                </a:lnTo>
                <a:lnTo>
                  <a:pt x="1408" y="693"/>
                </a:lnTo>
                <a:close/>
                <a:moveTo>
                  <a:pt x="1448" y="693"/>
                </a:moveTo>
                <a:lnTo>
                  <a:pt x="1471" y="693"/>
                </a:lnTo>
                <a:lnTo>
                  <a:pt x="1471" y="699"/>
                </a:lnTo>
                <a:lnTo>
                  <a:pt x="1448" y="699"/>
                </a:lnTo>
                <a:lnTo>
                  <a:pt x="1448" y="693"/>
                </a:lnTo>
                <a:close/>
                <a:moveTo>
                  <a:pt x="1488" y="693"/>
                </a:moveTo>
                <a:lnTo>
                  <a:pt x="1511" y="693"/>
                </a:lnTo>
                <a:lnTo>
                  <a:pt x="1511" y="699"/>
                </a:lnTo>
                <a:lnTo>
                  <a:pt x="1488" y="699"/>
                </a:lnTo>
                <a:lnTo>
                  <a:pt x="1488" y="693"/>
                </a:lnTo>
                <a:close/>
                <a:moveTo>
                  <a:pt x="1528" y="693"/>
                </a:moveTo>
                <a:lnTo>
                  <a:pt x="1551" y="693"/>
                </a:lnTo>
                <a:lnTo>
                  <a:pt x="1551" y="699"/>
                </a:lnTo>
                <a:lnTo>
                  <a:pt x="1528" y="699"/>
                </a:lnTo>
                <a:lnTo>
                  <a:pt x="1528" y="693"/>
                </a:lnTo>
                <a:close/>
                <a:moveTo>
                  <a:pt x="1569" y="693"/>
                </a:moveTo>
                <a:lnTo>
                  <a:pt x="1592" y="693"/>
                </a:lnTo>
                <a:lnTo>
                  <a:pt x="1592" y="699"/>
                </a:lnTo>
                <a:lnTo>
                  <a:pt x="1569" y="699"/>
                </a:lnTo>
                <a:lnTo>
                  <a:pt x="1569" y="693"/>
                </a:lnTo>
                <a:close/>
                <a:moveTo>
                  <a:pt x="1609" y="693"/>
                </a:moveTo>
                <a:lnTo>
                  <a:pt x="1632" y="693"/>
                </a:lnTo>
                <a:lnTo>
                  <a:pt x="1632" y="699"/>
                </a:lnTo>
                <a:lnTo>
                  <a:pt x="1609" y="699"/>
                </a:lnTo>
                <a:lnTo>
                  <a:pt x="1609" y="693"/>
                </a:lnTo>
                <a:close/>
                <a:moveTo>
                  <a:pt x="1649" y="693"/>
                </a:moveTo>
                <a:lnTo>
                  <a:pt x="1672" y="693"/>
                </a:lnTo>
                <a:lnTo>
                  <a:pt x="1672" y="699"/>
                </a:lnTo>
                <a:lnTo>
                  <a:pt x="1649" y="699"/>
                </a:lnTo>
                <a:lnTo>
                  <a:pt x="1649" y="693"/>
                </a:lnTo>
                <a:close/>
                <a:moveTo>
                  <a:pt x="1689" y="693"/>
                </a:moveTo>
                <a:lnTo>
                  <a:pt x="1712" y="693"/>
                </a:lnTo>
                <a:lnTo>
                  <a:pt x="1712" y="699"/>
                </a:lnTo>
                <a:lnTo>
                  <a:pt x="1689" y="699"/>
                </a:lnTo>
                <a:lnTo>
                  <a:pt x="1689" y="693"/>
                </a:lnTo>
                <a:close/>
                <a:moveTo>
                  <a:pt x="1729" y="693"/>
                </a:moveTo>
                <a:lnTo>
                  <a:pt x="1752" y="693"/>
                </a:lnTo>
                <a:lnTo>
                  <a:pt x="1752" y="699"/>
                </a:lnTo>
                <a:lnTo>
                  <a:pt x="1729" y="699"/>
                </a:lnTo>
                <a:lnTo>
                  <a:pt x="1729" y="693"/>
                </a:lnTo>
                <a:close/>
                <a:moveTo>
                  <a:pt x="1770" y="693"/>
                </a:moveTo>
                <a:lnTo>
                  <a:pt x="1793" y="693"/>
                </a:lnTo>
                <a:lnTo>
                  <a:pt x="1793" y="699"/>
                </a:lnTo>
                <a:lnTo>
                  <a:pt x="1770" y="699"/>
                </a:lnTo>
                <a:lnTo>
                  <a:pt x="1770" y="693"/>
                </a:lnTo>
                <a:close/>
                <a:moveTo>
                  <a:pt x="1810" y="693"/>
                </a:moveTo>
                <a:lnTo>
                  <a:pt x="1833" y="693"/>
                </a:lnTo>
                <a:lnTo>
                  <a:pt x="1833" y="699"/>
                </a:lnTo>
                <a:lnTo>
                  <a:pt x="1810" y="699"/>
                </a:lnTo>
                <a:lnTo>
                  <a:pt x="1810" y="693"/>
                </a:lnTo>
                <a:close/>
                <a:moveTo>
                  <a:pt x="1850" y="693"/>
                </a:moveTo>
                <a:lnTo>
                  <a:pt x="1873" y="693"/>
                </a:lnTo>
                <a:lnTo>
                  <a:pt x="1873" y="699"/>
                </a:lnTo>
                <a:lnTo>
                  <a:pt x="1850" y="699"/>
                </a:lnTo>
                <a:lnTo>
                  <a:pt x="1850" y="693"/>
                </a:lnTo>
                <a:close/>
                <a:moveTo>
                  <a:pt x="1890" y="693"/>
                </a:moveTo>
                <a:lnTo>
                  <a:pt x="1913" y="693"/>
                </a:lnTo>
                <a:lnTo>
                  <a:pt x="1913" y="699"/>
                </a:lnTo>
                <a:lnTo>
                  <a:pt x="1890" y="699"/>
                </a:lnTo>
                <a:lnTo>
                  <a:pt x="1890" y="693"/>
                </a:lnTo>
                <a:close/>
                <a:moveTo>
                  <a:pt x="1931" y="693"/>
                </a:moveTo>
                <a:lnTo>
                  <a:pt x="1954" y="693"/>
                </a:lnTo>
                <a:lnTo>
                  <a:pt x="1954" y="699"/>
                </a:lnTo>
                <a:lnTo>
                  <a:pt x="1931" y="699"/>
                </a:lnTo>
                <a:lnTo>
                  <a:pt x="1931" y="693"/>
                </a:lnTo>
                <a:close/>
                <a:moveTo>
                  <a:pt x="1971" y="693"/>
                </a:moveTo>
                <a:lnTo>
                  <a:pt x="1994" y="693"/>
                </a:lnTo>
                <a:lnTo>
                  <a:pt x="1994" y="699"/>
                </a:lnTo>
                <a:lnTo>
                  <a:pt x="1971" y="699"/>
                </a:lnTo>
                <a:lnTo>
                  <a:pt x="1971" y="693"/>
                </a:lnTo>
                <a:close/>
                <a:moveTo>
                  <a:pt x="2011" y="693"/>
                </a:moveTo>
                <a:lnTo>
                  <a:pt x="2034" y="693"/>
                </a:lnTo>
                <a:lnTo>
                  <a:pt x="2034" y="699"/>
                </a:lnTo>
                <a:lnTo>
                  <a:pt x="2011" y="699"/>
                </a:lnTo>
                <a:lnTo>
                  <a:pt x="2011" y="693"/>
                </a:lnTo>
                <a:close/>
                <a:moveTo>
                  <a:pt x="2051" y="693"/>
                </a:moveTo>
                <a:lnTo>
                  <a:pt x="2074" y="693"/>
                </a:lnTo>
                <a:lnTo>
                  <a:pt x="2074" y="699"/>
                </a:lnTo>
                <a:lnTo>
                  <a:pt x="2051" y="699"/>
                </a:lnTo>
                <a:lnTo>
                  <a:pt x="2051" y="693"/>
                </a:lnTo>
                <a:close/>
                <a:moveTo>
                  <a:pt x="2092" y="693"/>
                </a:moveTo>
                <a:lnTo>
                  <a:pt x="2114" y="693"/>
                </a:lnTo>
                <a:lnTo>
                  <a:pt x="2114" y="699"/>
                </a:lnTo>
                <a:lnTo>
                  <a:pt x="2092" y="699"/>
                </a:lnTo>
                <a:lnTo>
                  <a:pt x="2092" y="693"/>
                </a:lnTo>
                <a:close/>
                <a:moveTo>
                  <a:pt x="2132" y="693"/>
                </a:moveTo>
                <a:lnTo>
                  <a:pt x="2155" y="693"/>
                </a:lnTo>
                <a:lnTo>
                  <a:pt x="2155" y="699"/>
                </a:lnTo>
                <a:lnTo>
                  <a:pt x="2132" y="699"/>
                </a:lnTo>
                <a:lnTo>
                  <a:pt x="2132" y="693"/>
                </a:lnTo>
                <a:close/>
                <a:moveTo>
                  <a:pt x="2172" y="693"/>
                </a:moveTo>
                <a:lnTo>
                  <a:pt x="2195" y="693"/>
                </a:lnTo>
                <a:lnTo>
                  <a:pt x="2195" y="699"/>
                </a:lnTo>
                <a:lnTo>
                  <a:pt x="2172" y="699"/>
                </a:lnTo>
                <a:lnTo>
                  <a:pt x="2172" y="693"/>
                </a:lnTo>
                <a:close/>
                <a:moveTo>
                  <a:pt x="2212" y="693"/>
                </a:moveTo>
                <a:lnTo>
                  <a:pt x="2235" y="693"/>
                </a:lnTo>
                <a:lnTo>
                  <a:pt x="2235" y="699"/>
                </a:lnTo>
                <a:lnTo>
                  <a:pt x="2212" y="699"/>
                </a:lnTo>
                <a:lnTo>
                  <a:pt x="2212" y="693"/>
                </a:lnTo>
                <a:close/>
                <a:moveTo>
                  <a:pt x="2252" y="693"/>
                </a:moveTo>
                <a:lnTo>
                  <a:pt x="2275" y="693"/>
                </a:lnTo>
                <a:lnTo>
                  <a:pt x="2275" y="699"/>
                </a:lnTo>
                <a:lnTo>
                  <a:pt x="2252" y="699"/>
                </a:lnTo>
                <a:lnTo>
                  <a:pt x="2252" y="693"/>
                </a:lnTo>
                <a:close/>
                <a:moveTo>
                  <a:pt x="2293" y="693"/>
                </a:moveTo>
                <a:lnTo>
                  <a:pt x="2316" y="693"/>
                </a:lnTo>
                <a:lnTo>
                  <a:pt x="2316" y="699"/>
                </a:lnTo>
                <a:lnTo>
                  <a:pt x="2293" y="699"/>
                </a:lnTo>
                <a:lnTo>
                  <a:pt x="2293" y="693"/>
                </a:lnTo>
                <a:close/>
                <a:moveTo>
                  <a:pt x="2333" y="693"/>
                </a:moveTo>
                <a:lnTo>
                  <a:pt x="2356" y="693"/>
                </a:lnTo>
                <a:lnTo>
                  <a:pt x="2356" y="699"/>
                </a:lnTo>
                <a:lnTo>
                  <a:pt x="2333" y="699"/>
                </a:lnTo>
                <a:lnTo>
                  <a:pt x="2333" y="693"/>
                </a:lnTo>
                <a:close/>
                <a:moveTo>
                  <a:pt x="2373" y="693"/>
                </a:moveTo>
                <a:lnTo>
                  <a:pt x="2396" y="693"/>
                </a:lnTo>
                <a:lnTo>
                  <a:pt x="2396" y="699"/>
                </a:lnTo>
                <a:lnTo>
                  <a:pt x="2373" y="699"/>
                </a:lnTo>
                <a:lnTo>
                  <a:pt x="2373" y="693"/>
                </a:lnTo>
                <a:close/>
                <a:moveTo>
                  <a:pt x="2413" y="693"/>
                </a:moveTo>
                <a:lnTo>
                  <a:pt x="2436" y="693"/>
                </a:lnTo>
                <a:lnTo>
                  <a:pt x="2436" y="699"/>
                </a:lnTo>
                <a:lnTo>
                  <a:pt x="2413" y="699"/>
                </a:lnTo>
                <a:lnTo>
                  <a:pt x="2413" y="693"/>
                </a:lnTo>
                <a:close/>
                <a:moveTo>
                  <a:pt x="2454" y="693"/>
                </a:moveTo>
                <a:lnTo>
                  <a:pt x="2477" y="693"/>
                </a:lnTo>
                <a:lnTo>
                  <a:pt x="2477" y="699"/>
                </a:lnTo>
                <a:lnTo>
                  <a:pt x="2454" y="699"/>
                </a:lnTo>
                <a:lnTo>
                  <a:pt x="2454" y="693"/>
                </a:lnTo>
                <a:close/>
                <a:moveTo>
                  <a:pt x="2494" y="693"/>
                </a:moveTo>
                <a:lnTo>
                  <a:pt x="2517" y="693"/>
                </a:lnTo>
                <a:lnTo>
                  <a:pt x="2517" y="699"/>
                </a:lnTo>
                <a:lnTo>
                  <a:pt x="2494" y="699"/>
                </a:lnTo>
                <a:lnTo>
                  <a:pt x="2494" y="693"/>
                </a:lnTo>
                <a:close/>
                <a:moveTo>
                  <a:pt x="2534" y="693"/>
                </a:moveTo>
                <a:lnTo>
                  <a:pt x="2557" y="693"/>
                </a:lnTo>
                <a:lnTo>
                  <a:pt x="2557" y="699"/>
                </a:lnTo>
                <a:lnTo>
                  <a:pt x="2534" y="699"/>
                </a:lnTo>
                <a:lnTo>
                  <a:pt x="2534" y="693"/>
                </a:lnTo>
                <a:close/>
                <a:moveTo>
                  <a:pt x="2574" y="693"/>
                </a:moveTo>
                <a:lnTo>
                  <a:pt x="2597" y="693"/>
                </a:lnTo>
                <a:lnTo>
                  <a:pt x="2597" y="699"/>
                </a:lnTo>
                <a:lnTo>
                  <a:pt x="2574" y="699"/>
                </a:lnTo>
                <a:lnTo>
                  <a:pt x="2574" y="693"/>
                </a:lnTo>
                <a:close/>
                <a:moveTo>
                  <a:pt x="2614" y="693"/>
                </a:moveTo>
                <a:lnTo>
                  <a:pt x="2637" y="693"/>
                </a:lnTo>
                <a:lnTo>
                  <a:pt x="2637" y="699"/>
                </a:lnTo>
                <a:lnTo>
                  <a:pt x="2614" y="699"/>
                </a:lnTo>
                <a:lnTo>
                  <a:pt x="2614" y="693"/>
                </a:lnTo>
                <a:close/>
                <a:moveTo>
                  <a:pt x="2655" y="693"/>
                </a:moveTo>
                <a:lnTo>
                  <a:pt x="2678" y="693"/>
                </a:lnTo>
                <a:lnTo>
                  <a:pt x="2678" y="699"/>
                </a:lnTo>
                <a:lnTo>
                  <a:pt x="2655" y="699"/>
                </a:lnTo>
                <a:lnTo>
                  <a:pt x="2655" y="693"/>
                </a:lnTo>
                <a:close/>
                <a:moveTo>
                  <a:pt x="2695" y="693"/>
                </a:moveTo>
                <a:lnTo>
                  <a:pt x="2715" y="693"/>
                </a:lnTo>
                <a:lnTo>
                  <a:pt x="2715" y="699"/>
                </a:lnTo>
                <a:lnTo>
                  <a:pt x="2695" y="699"/>
                </a:lnTo>
                <a:lnTo>
                  <a:pt x="2695" y="693"/>
                </a:lnTo>
                <a:close/>
                <a:moveTo>
                  <a:pt x="0" y="347"/>
                </a:moveTo>
                <a:lnTo>
                  <a:pt x="23" y="347"/>
                </a:lnTo>
                <a:lnTo>
                  <a:pt x="23" y="352"/>
                </a:lnTo>
                <a:lnTo>
                  <a:pt x="0" y="352"/>
                </a:lnTo>
                <a:lnTo>
                  <a:pt x="0" y="347"/>
                </a:lnTo>
                <a:close/>
                <a:moveTo>
                  <a:pt x="40" y="347"/>
                </a:moveTo>
                <a:lnTo>
                  <a:pt x="63" y="347"/>
                </a:lnTo>
                <a:lnTo>
                  <a:pt x="63" y="352"/>
                </a:lnTo>
                <a:lnTo>
                  <a:pt x="40" y="352"/>
                </a:lnTo>
                <a:lnTo>
                  <a:pt x="40" y="347"/>
                </a:lnTo>
                <a:close/>
                <a:moveTo>
                  <a:pt x="80" y="347"/>
                </a:moveTo>
                <a:lnTo>
                  <a:pt x="103" y="347"/>
                </a:lnTo>
                <a:lnTo>
                  <a:pt x="103" y="352"/>
                </a:lnTo>
                <a:lnTo>
                  <a:pt x="80" y="352"/>
                </a:lnTo>
                <a:lnTo>
                  <a:pt x="80" y="347"/>
                </a:lnTo>
                <a:close/>
                <a:moveTo>
                  <a:pt x="120" y="347"/>
                </a:moveTo>
                <a:lnTo>
                  <a:pt x="143" y="347"/>
                </a:lnTo>
                <a:lnTo>
                  <a:pt x="143" y="352"/>
                </a:lnTo>
                <a:lnTo>
                  <a:pt x="120" y="352"/>
                </a:lnTo>
                <a:lnTo>
                  <a:pt x="120" y="347"/>
                </a:lnTo>
                <a:close/>
                <a:moveTo>
                  <a:pt x="161" y="347"/>
                </a:moveTo>
                <a:lnTo>
                  <a:pt x="184" y="347"/>
                </a:lnTo>
                <a:lnTo>
                  <a:pt x="184" y="352"/>
                </a:lnTo>
                <a:lnTo>
                  <a:pt x="161" y="352"/>
                </a:lnTo>
                <a:lnTo>
                  <a:pt x="161" y="347"/>
                </a:lnTo>
                <a:close/>
                <a:moveTo>
                  <a:pt x="201" y="347"/>
                </a:moveTo>
                <a:lnTo>
                  <a:pt x="224" y="347"/>
                </a:lnTo>
                <a:lnTo>
                  <a:pt x="224" y="352"/>
                </a:lnTo>
                <a:lnTo>
                  <a:pt x="201" y="352"/>
                </a:lnTo>
                <a:lnTo>
                  <a:pt x="201" y="347"/>
                </a:lnTo>
                <a:close/>
                <a:moveTo>
                  <a:pt x="241" y="347"/>
                </a:moveTo>
                <a:lnTo>
                  <a:pt x="264" y="347"/>
                </a:lnTo>
                <a:lnTo>
                  <a:pt x="264" y="352"/>
                </a:lnTo>
                <a:lnTo>
                  <a:pt x="241" y="352"/>
                </a:lnTo>
                <a:lnTo>
                  <a:pt x="241" y="347"/>
                </a:lnTo>
                <a:close/>
                <a:moveTo>
                  <a:pt x="281" y="347"/>
                </a:moveTo>
                <a:lnTo>
                  <a:pt x="304" y="347"/>
                </a:lnTo>
                <a:lnTo>
                  <a:pt x="304" y="352"/>
                </a:lnTo>
                <a:lnTo>
                  <a:pt x="281" y="352"/>
                </a:lnTo>
                <a:lnTo>
                  <a:pt x="281" y="347"/>
                </a:lnTo>
                <a:close/>
                <a:moveTo>
                  <a:pt x="321" y="347"/>
                </a:moveTo>
                <a:lnTo>
                  <a:pt x="344" y="347"/>
                </a:lnTo>
                <a:lnTo>
                  <a:pt x="344" y="352"/>
                </a:lnTo>
                <a:lnTo>
                  <a:pt x="321" y="352"/>
                </a:lnTo>
                <a:lnTo>
                  <a:pt x="321" y="347"/>
                </a:lnTo>
                <a:close/>
                <a:moveTo>
                  <a:pt x="362" y="347"/>
                </a:moveTo>
                <a:lnTo>
                  <a:pt x="385" y="347"/>
                </a:lnTo>
                <a:lnTo>
                  <a:pt x="385" y="352"/>
                </a:lnTo>
                <a:lnTo>
                  <a:pt x="362" y="352"/>
                </a:lnTo>
                <a:lnTo>
                  <a:pt x="362" y="347"/>
                </a:lnTo>
                <a:close/>
                <a:moveTo>
                  <a:pt x="402" y="347"/>
                </a:moveTo>
                <a:lnTo>
                  <a:pt x="425" y="347"/>
                </a:lnTo>
                <a:lnTo>
                  <a:pt x="425" y="352"/>
                </a:lnTo>
                <a:lnTo>
                  <a:pt x="402" y="352"/>
                </a:lnTo>
                <a:lnTo>
                  <a:pt x="402" y="347"/>
                </a:lnTo>
                <a:close/>
                <a:moveTo>
                  <a:pt x="442" y="347"/>
                </a:moveTo>
                <a:lnTo>
                  <a:pt x="465" y="347"/>
                </a:lnTo>
                <a:lnTo>
                  <a:pt x="465" y="352"/>
                </a:lnTo>
                <a:lnTo>
                  <a:pt x="442" y="352"/>
                </a:lnTo>
                <a:lnTo>
                  <a:pt x="442" y="347"/>
                </a:lnTo>
                <a:close/>
                <a:moveTo>
                  <a:pt x="482" y="347"/>
                </a:moveTo>
                <a:lnTo>
                  <a:pt x="505" y="347"/>
                </a:lnTo>
                <a:lnTo>
                  <a:pt x="505" y="352"/>
                </a:lnTo>
                <a:lnTo>
                  <a:pt x="482" y="352"/>
                </a:lnTo>
                <a:lnTo>
                  <a:pt x="482" y="347"/>
                </a:lnTo>
                <a:close/>
                <a:moveTo>
                  <a:pt x="523" y="347"/>
                </a:moveTo>
                <a:lnTo>
                  <a:pt x="546" y="347"/>
                </a:lnTo>
                <a:lnTo>
                  <a:pt x="546" y="352"/>
                </a:lnTo>
                <a:lnTo>
                  <a:pt x="523" y="352"/>
                </a:lnTo>
                <a:lnTo>
                  <a:pt x="523" y="347"/>
                </a:lnTo>
                <a:close/>
                <a:moveTo>
                  <a:pt x="563" y="347"/>
                </a:moveTo>
                <a:lnTo>
                  <a:pt x="586" y="347"/>
                </a:lnTo>
                <a:lnTo>
                  <a:pt x="586" y="352"/>
                </a:lnTo>
                <a:lnTo>
                  <a:pt x="563" y="352"/>
                </a:lnTo>
                <a:lnTo>
                  <a:pt x="563" y="347"/>
                </a:lnTo>
                <a:close/>
                <a:moveTo>
                  <a:pt x="603" y="347"/>
                </a:moveTo>
                <a:lnTo>
                  <a:pt x="626" y="347"/>
                </a:lnTo>
                <a:lnTo>
                  <a:pt x="626" y="352"/>
                </a:lnTo>
                <a:lnTo>
                  <a:pt x="603" y="352"/>
                </a:lnTo>
                <a:lnTo>
                  <a:pt x="603" y="347"/>
                </a:lnTo>
                <a:close/>
                <a:moveTo>
                  <a:pt x="643" y="347"/>
                </a:moveTo>
                <a:lnTo>
                  <a:pt x="666" y="347"/>
                </a:lnTo>
                <a:lnTo>
                  <a:pt x="666" y="352"/>
                </a:lnTo>
                <a:lnTo>
                  <a:pt x="643" y="352"/>
                </a:lnTo>
                <a:lnTo>
                  <a:pt x="643" y="347"/>
                </a:lnTo>
                <a:close/>
                <a:moveTo>
                  <a:pt x="684" y="347"/>
                </a:moveTo>
                <a:lnTo>
                  <a:pt x="706" y="347"/>
                </a:lnTo>
                <a:lnTo>
                  <a:pt x="706" y="352"/>
                </a:lnTo>
                <a:lnTo>
                  <a:pt x="684" y="352"/>
                </a:lnTo>
                <a:lnTo>
                  <a:pt x="684" y="347"/>
                </a:lnTo>
                <a:close/>
                <a:moveTo>
                  <a:pt x="724" y="347"/>
                </a:moveTo>
                <a:lnTo>
                  <a:pt x="747" y="347"/>
                </a:lnTo>
                <a:lnTo>
                  <a:pt x="747" y="352"/>
                </a:lnTo>
                <a:lnTo>
                  <a:pt x="724" y="352"/>
                </a:lnTo>
                <a:lnTo>
                  <a:pt x="724" y="347"/>
                </a:lnTo>
                <a:close/>
                <a:moveTo>
                  <a:pt x="764" y="347"/>
                </a:moveTo>
                <a:lnTo>
                  <a:pt x="787" y="347"/>
                </a:lnTo>
                <a:lnTo>
                  <a:pt x="787" y="352"/>
                </a:lnTo>
                <a:lnTo>
                  <a:pt x="764" y="352"/>
                </a:lnTo>
                <a:lnTo>
                  <a:pt x="764" y="347"/>
                </a:lnTo>
                <a:close/>
                <a:moveTo>
                  <a:pt x="804" y="347"/>
                </a:moveTo>
                <a:lnTo>
                  <a:pt x="827" y="347"/>
                </a:lnTo>
                <a:lnTo>
                  <a:pt x="827" y="352"/>
                </a:lnTo>
                <a:lnTo>
                  <a:pt x="804" y="352"/>
                </a:lnTo>
                <a:lnTo>
                  <a:pt x="804" y="347"/>
                </a:lnTo>
                <a:close/>
                <a:moveTo>
                  <a:pt x="844" y="347"/>
                </a:moveTo>
                <a:lnTo>
                  <a:pt x="867" y="347"/>
                </a:lnTo>
                <a:lnTo>
                  <a:pt x="867" y="352"/>
                </a:lnTo>
                <a:lnTo>
                  <a:pt x="844" y="352"/>
                </a:lnTo>
                <a:lnTo>
                  <a:pt x="844" y="347"/>
                </a:lnTo>
                <a:close/>
                <a:moveTo>
                  <a:pt x="885" y="347"/>
                </a:moveTo>
                <a:lnTo>
                  <a:pt x="908" y="347"/>
                </a:lnTo>
                <a:lnTo>
                  <a:pt x="908" y="352"/>
                </a:lnTo>
                <a:lnTo>
                  <a:pt x="885" y="352"/>
                </a:lnTo>
                <a:lnTo>
                  <a:pt x="885" y="347"/>
                </a:lnTo>
                <a:close/>
                <a:moveTo>
                  <a:pt x="925" y="347"/>
                </a:moveTo>
                <a:lnTo>
                  <a:pt x="948" y="347"/>
                </a:lnTo>
                <a:lnTo>
                  <a:pt x="948" y="352"/>
                </a:lnTo>
                <a:lnTo>
                  <a:pt x="925" y="352"/>
                </a:lnTo>
                <a:lnTo>
                  <a:pt x="925" y="347"/>
                </a:lnTo>
                <a:close/>
                <a:moveTo>
                  <a:pt x="965" y="347"/>
                </a:moveTo>
                <a:lnTo>
                  <a:pt x="988" y="347"/>
                </a:lnTo>
                <a:lnTo>
                  <a:pt x="988" y="352"/>
                </a:lnTo>
                <a:lnTo>
                  <a:pt x="965" y="352"/>
                </a:lnTo>
                <a:lnTo>
                  <a:pt x="965" y="347"/>
                </a:lnTo>
                <a:close/>
                <a:moveTo>
                  <a:pt x="1005" y="347"/>
                </a:moveTo>
                <a:lnTo>
                  <a:pt x="1028" y="347"/>
                </a:lnTo>
                <a:lnTo>
                  <a:pt x="1028" y="352"/>
                </a:lnTo>
                <a:lnTo>
                  <a:pt x="1005" y="352"/>
                </a:lnTo>
                <a:lnTo>
                  <a:pt x="1005" y="347"/>
                </a:lnTo>
                <a:close/>
                <a:moveTo>
                  <a:pt x="1046" y="347"/>
                </a:moveTo>
                <a:lnTo>
                  <a:pt x="1069" y="347"/>
                </a:lnTo>
                <a:lnTo>
                  <a:pt x="1069" y="352"/>
                </a:lnTo>
                <a:lnTo>
                  <a:pt x="1046" y="352"/>
                </a:lnTo>
                <a:lnTo>
                  <a:pt x="1046" y="347"/>
                </a:lnTo>
                <a:close/>
                <a:moveTo>
                  <a:pt x="1086" y="347"/>
                </a:moveTo>
                <a:lnTo>
                  <a:pt x="1109" y="347"/>
                </a:lnTo>
                <a:lnTo>
                  <a:pt x="1109" y="352"/>
                </a:lnTo>
                <a:lnTo>
                  <a:pt x="1086" y="352"/>
                </a:lnTo>
                <a:lnTo>
                  <a:pt x="1086" y="347"/>
                </a:lnTo>
                <a:close/>
                <a:moveTo>
                  <a:pt x="1126" y="347"/>
                </a:moveTo>
                <a:lnTo>
                  <a:pt x="1149" y="347"/>
                </a:lnTo>
                <a:lnTo>
                  <a:pt x="1149" y="352"/>
                </a:lnTo>
                <a:lnTo>
                  <a:pt x="1126" y="352"/>
                </a:lnTo>
                <a:lnTo>
                  <a:pt x="1126" y="347"/>
                </a:lnTo>
                <a:close/>
                <a:moveTo>
                  <a:pt x="1166" y="347"/>
                </a:moveTo>
                <a:lnTo>
                  <a:pt x="1189" y="347"/>
                </a:lnTo>
                <a:lnTo>
                  <a:pt x="1189" y="352"/>
                </a:lnTo>
                <a:lnTo>
                  <a:pt x="1166" y="352"/>
                </a:lnTo>
                <a:lnTo>
                  <a:pt x="1166" y="347"/>
                </a:lnTo>
                <a:close/>
                <a:moveTo>
                  <a:pt x="1206" y="347"/>
                </a:moveTo>
                <a:lnTo>
                  <a:pt x="1229" y="347"/>
                </a:lnTo>
                <a:lnTo>
                  <a:pt x="1229" y="352"/>
                </a:lnTo>
                <a:lnTo>
                  <a:pt x="1206" y="352"/>
                </a:lnTo>
                <a:lnTo>
                  <a:pt x="1206" y="347"/>
                </a:lnTo>
                <a:close/>
                <a:moveTo>
                  <a:pt x="1247" y="347"/>
                </a:moveTo>
                <a:lnTo>
                  <a:pt x="1270" y="347"/>
                </a:lnTo>
                <a:lnTo>
                  <a:pt x="1270" y="352"/>
                </a:lnTo>
                <a:lnTo>
                  <a:pt x="1247" y="352"/>
                </a:lnTo>
                <a:lnTo>
                  <a:pt x="1247" y="347"/>
                </a:lnTo>
                <a:close/>
                <a:moveTo>
                  <a:pt x="1287" y="347"/>
                </a:moveTo>
                <a:lnTo>
                  <a:pt x="1310" y="347"/>
                </a:lnTo>
                <a:lnTo>
                  <a:pt x="1310" y="352"/>
                </a:lnTo>
                <a:lnTo>
                  <a:pt x="1287" y="352"/>
                </a:lnTo>
                <a:lnTo>
                  <a:pt x="1287" y="347"/>
                </a:lnTo>
                <a:close/>
                <a:moveTo>
                  <a:pt x="1327" y="347"/>
                </a:moveTo>
                <a:lnTo>
                  <a:pt x="1350" y="347"/>
                </a:lnTo>
                <a:lnTo>
                  <a:pt x="1350" y="352"/>
                </a:lnTo>
                <a:lnTo>
                  <a:pt x="1327" y="352"/>
                </a:lnTo>
                <a:lnTo>
                  <a:pt x="1327" y="347"/>
                </a:lnTo>
                <a:close/>
                <a:moveTo>
                  <a:pt x="1367" y="347"/>
                </a:moveTo>
                <a:lnTo>
                  <a:pt x="1390" y="347"/>
                </a:lnTo>
                <a:lnTo>
                  <a:pt x="1390" y="352"/>
                </a:lnTo>
                <a:lnTo>
                  <a:pt x="1367" y="352"/>
                </a:lnTo>
                <a:lnTo>
                  <a:pt x="1367" y="347"/>
                </a:lnTo>
                <a:close/>
                <a:moveTo>
                  <a:pt x="1408" y="347"/>
                </a:moveTo>
                <a:lnTo>
                  <a:pt x="1431" y="347"/>
                </a:lnTo>
                <a:lnTo>
                  <a:pt x="1431" y="352"/>
                </a:lnTo>
                <a:lnTo>
                  <a:pt x="1408" y="352"/>
                </a:lnTo>
                <a:lnTo>
                  <a:pt x="1408" y="347"/>
                </a:lnTo>
                <a:close/>
                <a:moveTo>
                  <a:pt x="1448" y="347"/>
                </a:moveTo>
                <a:lnTo>
                  <a:pt x="1471" y="347"/>
                </a:lnTo>
                <a:lnTo>
                  <a:pt x="1471" y="352"/>
                </a:lnTo>
                <a:lnTo>
                  <a:pt x="1448" y="352"/>
                </a:lnTo>
                <a:lnTo>
                  <a:pt x="1448" y="347"/>
                </a:lnTo>
                <a:close/>
                <a:moveTo>
                  <a:pt x="1488" y="347"/>
                </a:moveTo>
                <a:lnTo>
                  <a:pt x="1511" y="347"/>
                </a:lnTo>
                <a:lnTo>
                  <a:pt x="1511" y="352"/>
                </a:lnTo>
                <a:lnTo>
                  <a:pt x="1488" y="352"/>
                </a:lnTo>
                <a:lnTo>
                  <a:pt x="1488" y="347"/>
                </a:lnTo>
                <a:close/>
                <a:moveTo>
                  <a:pt x="1528" y="347"/>
                </a:moveTo>
                <a:lnTo>
                  <a:pt x="1551" y="347"/>
                </a:lnTo>
                <a:lnTo>
                  <a:pt x="1551" y="352"/>
                </a:lnTo>
                <a:lnTo>
                  <a:pt x="1528" y="352"/>
                </a:lnTo>
                <a:lnTo>
                  <a:pt x="1528" y="347"/>
                </a:lnTo>
                <a:close/>
                <a:moveTo>
                  <a:pt x="1569" y="347"/>
                </a:moveTo>
                <a:lnTo>
                  <a:pt x="1592" y="347"/>
                </a:lnTo>
                <a:lnTo>
                  <a:pt x="1592" y="352"/>
                </a:lnTo>
                <a:lnTo>
                  <a:pt x="1569" y="352"/>
                </a:lnTo>
                <a:lnTo>
                  <a:pt x="1569" y="347"/>
                </a:lnTo>
                <a:close/>
                <a:moveTo>
                  <a:pt x="1609" y="347"/>
                </a:moveTo>
                <a:lnTo>
                  <a:pt x="1632" y="347"/>
                </a:lnTo>
                <a:lnTo>
                  <a:pt x="1632" y="352"/>
                </a:lnTo>
                <a:lnTo>
                  <a:pt x="1609" y="352"/>
                </a:lnTo>
                <a:lnTo>
                  <a:pt x="1609" y="347"/>
                </a:lnTo>
                <a:close/>
                <a:moveTo>
                  <a:pt x="1649" y="347"/>
                </a:moveTo>
                <a:lnTo>
                  <a:pt x="1672" y="347"/>
                </a:lnTo>
                <a:lnTo>
                  <a:pt x="1672" y="352"/>
                </a:lnTo>
                <a:lnTo>
                  <a:pt x="1649" y="352"/>
                </a:lnTo>
                <a:lnTo>
                  <a:pt x="1649" y="347"/>
                </a:lnTo>
                <a:close/>
                <a:moveTo>
                  <a:pt x="1689" y="347"/>
                </a:moveTo>
                <a:lnTo>
                  <a:pt x="1712" y="347"/>
                </a:lnTo>
                <a:lnTo>
                  <a:pt x="1712" y="352"/>
                </a:lnTo>
                <a:lnTo>
                  <a:pt x="1689" y="352"/>
                </a:lnTo>
                <a:lnTo>
                  <a:pt x="1689" y="347"/>
                </a:lnTo>
                <a:close/>
                <a:moveTo>
                  <a:pt x="1729" y="347"/>
                </a:moveTo>
                <a:lnTo>
                  <a:pt x="1752" y="347"/>
                </a:lnTo>
                <a:lnTo>
                  <a:pt x="1752" y="352"/>
                </a:lnTo>
                <a:lnTo>
                  <a:pt x="1729" y="352"/>
                </a:lnTo>
                <a:lnTo>
                  <a:pt x="1729" y="347"/>
                </a:lnTo>
                <a:close/>
                <a:moveTo>
                  <a:pt x="1770" y="347"/>
                </a:moveTo>
                <a:lnTo>
                  <a:pt x="1793" y="347"/>
                </a:lnTo>
                <a:lnTo>
                  <a:pt x="1793" y="352"/>
                </a:lnTo>
                <a:lnTo>
                  <a:pt x="1770" y="352"/>
                </a:lnTo>
                <a:lnTo>
                  <a:pt x="1770" y="347"/>
                </a:lnTo>
                <a:close/>
                <a:moveTo>
                  <a:pt x="1810" y="347"/>
                </a:moveTo>
                <a:lnTo>
                  <a:pt x="1833" y="347"/>
                </a:lnTo>
                <a:lnTo>
                  <a:pt x="1833" y="352"/>
                </a:lnTo>
                <a:lnTo>
                  <a:pt x="1810" y="352"/>
                </a:lnTo>
                <a:lnTo>
                  <a:pt x="1810" y="347"/>
                </a:lnTo>
                <a:close/>
                <a:moveTo>
                  <a:pt x="1850" y="347"/>
                </a:moveTo>
                <a:lnTo>
                  <a:pt x="1873" y="347"/>
                </a:lnTo>
                <a:lnTo>
                  <a:pt x="1873" y="352"/>
                </a:lnTo>
                <a:lnTo>
                  <a:pt x="1850" y="352"/>
                </a:lnTo>
                <a:lnTo>
                  <a:pt x="1850" y="347"/>
                </a:lnTo>
                <a:close/>
                <a:moveTo>
                  <a:pt x="1890" y="347"/>
                </a:moveTo>
                <a:lnTo>
                  <a:pt x="1913" y="347"/>
                </a:lnTo>
                <a:lnTo>
                  <a:pt x="1913" y="352"/>
                </a:lnTo>
                <a:lnTo>
                  <a:pt x="1890" y="352"/>
                </a:lnTo>
                <a:lnTo>
                  <a:pt x="1890" y="347"/>
                </a:lnTo>
                <a:close/>
                <a:moveTo>
                  <a:pt x="1931" y="347"/>
                </a:moveTo>
                <a:lnTo>
                  <a:pt x="1954" y="347"/>
                </a:lnTo>
                <a:lnTo>
                  <a:pt x="1954" y="352"/>
                </a:lnTo>
                <a:lnTo>
                  <a:pt x="1931" y="352"/>
                </a:lnTo>
                <a:lnTo>
                  <a:pt x="1931" y="347"/>
                </a:lnTo>
                <a:close/>
                <a:moveTo>
                  <a:pt x="1971" y="347"/>
                </a:moveTo>
                <a:lnTo>
                  <a:pt x="1994" y="347"/>
                </a:lnTo>
                <a:lnTo>
                  <a:pt x="1994" y="352"/>
                </a:lnTo>
                <a:lnTo>
                  <a:pt x="1971" y="352"/>
                </a:lnTo>
                <a:lnTo>
                  <a:pt x="1971" y="347"/>
                </a:lnTo>
                <a:close/>
                <a:moveTo>
                  <a:pt x="2011" y="347"/>
                </a:moveTo>
                <a:lnTo>
                  <a:pt x="2034" y="347"/>
                </a:lnTo>
                <a:lnTo>
                  <a:pt x="2034" y="352"/>
                </a:lnTo>
                <a:lnTo>
                  <a:pt x="2011" y="352"/>
                </a:lnTo>
                <a:lnTo>
                  <a:pt x="2011" y="347"/>
                </a:lnTo>
                <a:close/>
                <a:moveTo>
                  <a:pt x="2051" y="347"/>
                </a:moveTo>
                <a:lnTo>
                  <a:pt x="2074" y="347"/>
                </a:lnTo>
                <a:lnTo>
                  <a:pt x="2074" y="352"/>
                </a:lnTo>
                <a:lnTo>
                  <a:pt x="2051" y="352"/>
                </a:lnTo>
                <a:lnTo>
                  <a:pt x="2051" y="347"/>
                </a:lnTo>
                <a:close/>
                <a:moveTo>
                  <a:pt x="2092" y="347"/>
                </a:moveTo>
                <a:lnTo>
                  <a:pt x="2114" y="347"/>
                </a:lnTo>
                <a:lnTo>
                  <a:pt x="2114" y="352"/>
                </a:lnTo>
                <a:lnTo>
                  <a:pt x="2092" y="352"/>
                </a:lnTo>
                <a:lnTo>
                  <a:pt x="2092" y="347"/>
                </a:lnTo>
                <a:close/>
                <a:moveTo>
                  <a:pt x="2132" y="347"/>
                </a:moveTo>
                <a:lnTo>
                  <a:pt x="2155" y="347"/>
                </a:lnTo>
                <a:lnTo>
                  <a:pt x="2155" y="352"/>
                </a:lnTo>
                <a:lnTo>
                  <a:pt x="2132" y="352"/>
                </a:lnTo>
                <a:lnTo>
                  <a:pt x="2132" y="347"/>
                </a:lnTo>
                <a:close/>
                <a:moveTo>
                  <a:pt x="2172" y="347"/>
                </a:moveTo>
                <a:lnTo>
                  <a:pt x="2195" y="347"/>
                </a:lnTo>
                <a:lnTo>
                  <a:pt x="2195" y="352"/>
                </a:lnTo>
                <a:lnTo>
                  <a:pt x="2172" y="352"/>
                </a:lnTo>
                <a:lnTo>
                  <a:pt x="2172" y="347"/>
                </a:lnTo>
                <a:close/>
                <a:moveTo>
                  <a:pt x="2212" y="347"/>
                </a:moveTo>
                <a:lnTo>
                  <a:pt x="2235" y="347"/>
                </a:lnTo>
                <a:lnTo>
                  <a:pt x="2235" y="352"/>
                </a:lnTo>
                <a:lnTo>
                  <a:pt x="2212" y="352"/>
                </a:lnTo>
                <a:lnTo>
                  <a:pt x="2212" y="347"/>
                </a:lnTo>
                <a:close/>
                <a:moveTo>
                  <a:pt x="2252" y="347"/>
                </a:moveTo>
                <a:lnTo>
                  <a:pt x="2275" y="347"/>
                </a:lnTo>
                <a:lnTo>
                  <a:pt x="2275" y="352"/>
                </a:lnTo>
                <a:lnTo>
                  <a:pt x="2252" y="352"/>
                </a:lnTo>
                <a:lnTo>
                  <a:pt x="2252" y="347"/>
                </a:lnTo>
                <a:close/>
                <a:moveTo>
                  <a:pt x="2293" y="347"/>
                </a:moveTo>
                <a:lnTo>
                  <a:pt x="2316" y="347"/>
                </a:lnTo>
                <a:lnTo>
                  <a:pt x="2316" y="352"/>
                </a:lnTo>
                <a:lnTo>
                  <a:pt x="2293" y="352"/>
                </a:lnTo>
                <a:lnTo>
                  <a:pt x="2293" y="347"/>
                </a:lnTo>
                <a:close/>
                <a:moveTo>
                  <a:pt x="2333" y="347"/>
                </a:moveTo>
                <a:lnTo>
                  <a:pt x="2356" y="347"/>
                </a:lnTo>
                <a:lnTo>
                  <a:pt x="2356" y="352"/>
                </a:lnTo>
                <a:lnTo>
                  <a:pt x="2333" y="352"/>
                </a:lnTo>
                <a:lnTo>
                  <a:pt x="2333" y="347"/>
                </a:lnTo>
                <a:close/>
                <a:moveTo>
                  <a:pt x="2373" y="347"/>
                </a:moveTo>
                <a:lnTo>
                  <a:pt x="2396" y="347"/>
                </a:lnTo>
                <a:lnTo>
                  <a:pt x="2396" y="352"/>
                </a:lnTo>
                <a:lnTo>
                  <a:pt x="2373" y="352"/>
                </a:lnTo>
                <a:lnTo>
                  <a:pt x="2373" y="347"/>
                </a:lnTo>
                <a:close/>
                <a:moveTo>
                  <a:pt x="2413" y="347"/>
                </a:moveTo>
                <a:lnTo>
                  <a:pt x="2436" y="347"/>
                </a:lnTo>
                <a:lnTo>
                  <a:pt x="2436" y="352"/>
                </a:lnTo>
                <a:lnTo>
                  <a:pt x="2413" y="352"/>
                </a:lnTo>
                <a:lnTo>
                  <a:pt x="2413" y="347"/>
                </a:lnTo>
                <a:close/>
                <a:moveTo>
                  <a:pt x="2454" y="347"/>
                </a:moveTo>
                <a:lnTo>
                  <a:pt x="2477" y="347"/>
                </a:lnTo>
                <a:lnTo>
                  <a:pt x="2477" y="352"/>
                </a:lnTo>
                <a:lnTo>
                  <a:pt x="2454" y="352"/>
                </a:lnTo>
                <a:lnTo>
                  <a:pt x="2454" y="347"/>
                </a:lnTo>
                <a:close/>
                <a:moveTo>
                  <a:pt x="2494" y="347"/>
                </a:moveTo>
                <a:lnTo>
                  <a:pt x="2517" y="347"/>
                </a:lnTo>
                <a:lnTo>
                  <a:pt x="2517" y="352"/>
                </a:lnTo>
                <a:lnTo>
                  <a:pt x="2494" y="352"/>
                </a:lnTo>
                <a:lnTo>
                  <a:pt x="2494" y="347"/>
                </a:lnTo>
                <a:close/>
                <a:moveTo>
                  <a:pt x="2534" y="347"/>
                </a:moveTo>
                <a:lnTo>
                  <a:pt x="2557" y="347"/>
                </a:lnTo>
                <a:lnTo>
                  <a:pt x="2557" y="352"/>
                </a:lnTo>
                <a:lnTo>
                  <a:pt x="2534" y="352"/>
                </a:lnTo>
                <a:lnTo>
                  <a:pt x="2534" y="347"/>
                </a:lnTo>
                <a:close/>
                <a:moveTo>
                  <a:pt x="2574" y="347"/>
                </a:moveTo>
                <a:lnTo>
                  <a:pt x="2597" y="347"/>
                </a:lnTo>
                <a:lnTo>
                  <a:pt x="2597" y="352"/>
                </a:lnTo>
                <a:lnTo>
                  <a:pt x="2574" y="352"/>
                </a:lnTo>
                <a:lnTo>
                  <a:pt x="2574" y="347"/>
                </a:lnTo>
                <a:close/>
                <a:moveTo>
                  <a:pt x="2614" y="347"/>
                </a:moveTo>
                <a:lnTo>
                  <a:pt x="2637" y="347"/>
                </a:lnTo>
                <a:lnTo>
                  <a:pt x="2637" y="352"/>
                </a:lnTo>
                <a:lnTo>
                  <a:pt x="2614" y="352"/>
                </a:lnTo>
                <a:lnTo>
                  <a:pt x="2614" y="347"/>
                </a:lnTo>
                <a:close/>
                <a:moveTo>
                  <a:pt x="2655" y="347"/>
                </a:moveTo>
                <a:lnTo>
                  <a:pt x="2678" y="347"/>
                </a:lnTo>
                <a:lnTo>
                  <a:pt x="2678" y="352"/>
                </a:lnTo>
                <a:lnTo>
                  <a:pt x="2655" y="352"/>
                </a:lnTo>
                <a:lnTo>
                  <a:pt x="2655" y="347"/>
                </a:lnTo>
                <a:close/>
                <a:moveTo>
                  <a:pt x="2695" y="347"/>
                </a:moveTo>
                <a:lnTo>
                  <a:pt x="2715" y="347"/>
                </a:lnTo>
                <a:lnTo>
                  <a:pt x="2715" y="352"/>
                </a:lnTo>
                <a:lnTo>
                  <a:pt x="2695" y="352"/>
                </a:lnTo>
                <a:lnTo>
                  <a:pt x="2695" y="347"/>
                </a:lnTo>
                <a:close/>
                <a:moveTo>
                  <a:pt x="0" y="0"/>
                </a:moveTo>
                <a:lnTo>
                  <a:pt x="23" y="0"/>
                </a:lnTo>
                <a:lnTo>
                  <a:pt x="23" y="6"/>
                </a:lnTo>
                <a:lnTo>
                  <a:pt x="0" y="6"/>
                </a:lnTo>
                <a:lnTo>
                  <a:pt x="0" y="0"/>
                </a:lnTo>
                <a:close/>
                <a:moveTo>
                  <a:pt x="40" y="0"/>
                </a:moveTo>
                <a:lnTo>
                  <a:pt x="63" y="0"/>
                </a:lnTo>
                <a:lnTo>
                  <a:pt x="63" y="6"/>
                </a:lnTo>
                <a:lnTo>
                  <a:pt x="40" y="6"/>
                </a:lnTo>
                <a:lnTo>
                  <a:pt x="40" y="0"/>
                </a:lnTo>
                <a:close/>
                <a:moveTo>
                  <a:pt x="80" y="0"/>
                </a:moveTo>
                <a:lnTo>
                  <a:pt x="103" y="0"/>
                </a:lnTo>
                <a:lnTo>
                  <a:pt x="103" y="6"/>
                </a:lnTo>
                <a:lnTo>
                  <a:pt x="80" y="6"/>
                </a:lnTo>
                <a:lnTo>
                  <a:pt x="80" y="0"/>
                </a:lnTo>
                <a:close/>
                <a:moveTo>
                  <a:pt x="120" y="0"/>
                </a:moveTo>
                <a:lnTo>
                  <a:pt x="143" y="0"/>
                </a:lnTo>
                <a:lnTo>
                  <a:pt x="143" y="6"/>
                </a:lnTo>
                <a:lnTo>
                  <a:pt x="120" y="6"/>
                </a:lnTo>
                <a:lnTo>
                  <a:pt x="120" y="0"/>
                </a:lnTo>
                <a:close/>
                <a:moveTo>
                  <a:pt x="161" y="0"/>
                </a:moveTo>
                <a:lnTo>
                  <a:pt x="184" y="0"/>
                </a:lnTo>
                <a:lnTo>
                  <a:pt x="184" y="6"/>
                </a:lnTo>
                <a:lnTo>
                  <a:pt x="161" y="6"/>
                </a:lnTo>
                <a:lnTo>
                  <a:pt x="161" y="0"/>
                </a:lnTo>
                <a:close/>
                <a:moveTo>
                  <a:pt x="201" y="0"/>
                </a:moveTo>
                <a:lnTo>
                  <a:pt x="224" y="0"/>
                </a:lnTo>
                <a:lnTo>
                  <a:pt x="224" y="6"/>
                </a:lnTo>
                <a:lnTo>
                  <a:pt x="201" y="6"/>
                </a:lnTo>
                <a:lnTo>
                  <a:pt x="201" y="0"/>
                </a:lnTo>
                <a:close/>
                <a:moveTo>
                  <a:pt x="241" y="0"/>
                </a:moveTo>
                <a:lnTo>
                  <a:pt x="264" y="0"/>
                </a:lnTo>
                <a:lnTo>
                  <a:pt x="264" y="6"/>
                </a:lnTo>
                <a:lnTo>
                  <a:pt x="241" y="6"/>
                </a:lnTo>
                <a:lnTo>
                  <a:pt x="241" y="0"/>
                </a:lnTo>
                <a:close/>
                <a:moveTo>
                  <a:pt x="281" y="0"/>
                </a:moveTo>
                <a:lnTo>
                  <a:pt x="304" y="0"/>
                </a:lnTo>
                <a:lnTo>
                  <a:pt x="304" y="6"/>
                </a:lnTo>
                <a:lnTo>
                  <a:pt x="281" y="6"/>
                </a:lnTo>
                <a:lnTo>
                  <a:pt x="281" y="0"/>
                </a:lnTo>
                <a:close/>
                <a:moveTo>
                  <a:pt x="321" y="0"/>
                </a:moveTo>
                <a:lnTo>
                  <a:pt x="344" y="0"/>
                </a:lnTo>
                <a:lnTo>
                  <a:pt x="344" y="6"/>
                </a:lnTo>
                <a:lnTo>
                  <a:pt x="321" y="6"/>
                </a:lnTo>
                <a:lnTo>
                  <a:pt x="321" y="0"/>
                </a:lnTo>
                <a:close/>
                <a:moveTo>
                  <a:pt x="362" y="0"/>
                </a:moveTo>
                <a:lnTo>
                  <a:pt x="385" y="0"/>
                </a:lnTo>
                <a:lnTo>
                  <a:pt x="385" y="6"/>
                </a:lnTo>
                <a:lnTo>
                  <a:pt x="362" y="6"/>
                </a:lnTo>
                <a:lnTo>
                  <a:pt x="362" y="0"/>
                </a:lnTo>
                <a:close/>
                <a:moveTo>
                  <a:pt x="402" y="0"/>
                </a:moveTo>
                <a:lnTo>
                  <a:pt x="425" y="0"/>
                </a:lnTo>
                <a:lnTo>
                  <a:pt x="425" y="6"/>
                </a:lnTo>
                <a:lnTo>
                  <a:pt x="402" y="6"/>
                </a:lnTo>
                <a:lnTo>
                  <a:pt x="402" y="0"/>
                </a:lnTo>
                <a:close/>
                <a:moveTo>
                  <a:pt x="442" y="0"/>
                </a:moveTo>
                <a:lnTo>
                  <a:pt x="465" y="0"/>
                </a:lnTo>
                <a:lnTo>
                  <a:pt x="465" y="6"/>
                </a:lnTo>
                <a:lnTo>
                  <a:pt x="442" y="6"/>
                </a:lnTo>
                <a:lnTo>
                  <a:pt x="442" y="0"/>
                </a:lnTo>
                <a:close/>
                <a:moveTo>
                  <a:pt x="482" y="0"/>
                </a:moveTo>
                <a:lnTo>
                  <a:pt x="505" y="0"/>
                </a:lnTo>
                <a:lnTo>
                  <a:pt x="505" y="6"/>
                </a:lnTo>
                <a:lnTo>
                  <a:pt x="482" y="6"/>
                </a:lnTo>
                <a:lnTo>
                  <a:pt x="482" y="0"/>
                </a:lnTo>
                <a:close/>
                <a:moveTo>
                  <a:pt x="523" y="0"/>
                </a:moveTo>
                <a:lnTo>
                  <a:pt x="546" y="0"/>
                </a:lnTo>
                <a:lnTo>
                  <a:pt x="546" y="6"/>
                </a:lnTo>
                <a:lnTo>
                  <a:pt x="523" y="6"/>
                </a:lnTo>
                <a:lnTo>
                  <a:pt x="523" y="0"/>
                </a:lnTo>
                <a:close/>
                <a:moveTo>
                  <a:pt x="563" y="0"/>
                </a:moveTo>
                <a:lnTo>
                  <a:pt x="586" y="0"/>
                </a:lnTo>
                <a:lnTo>
                  <a:pt x="586" y="6"/>
                </a:lnTo>
                <a:lnTo>
                  <a:pt x="563" y="6"/>
                </a:lnTo>
                <a:lnTo>
                  <a:pt x="563" y="0"/>
                </a:lnTo>
                <a:close/>
                <a:moveTo>
                  <a:pt x="603" y="0"/>
                </a:moveTo>
                <a:lnTo>
                  <a:pt x="626" y="0"/>
                </a:lnTo>
                <a:lnTo>
                  <a:pt x="626" y="6"/>
                </a:lnTo>
                <a:lnTo>
                  <a:pt x="603" y="6"/>
                </a:lnTo>
                <a:lnTo>
                  <a:pt x="603" y="0"/>
                </a:lnTo>
                <a:close/>
                <a:moveTo>
                  <a:pt x="643" y="0"/>
                </a:moveTo>
                <a:lnTo>
                  <a:pt x="666" y="0"/>
                </a:lnTo>
                <a:lnTo>
                  <a:pt x="666" y="6"/>
                </a:lnTo>
                <a:lnTo>
                  <a:pt x="643" y="6"/>
                </a:lnTo>
                <a:lnTo>
                  <a:pt x="643" y="0"/>
                </a:lnTo>
                <a:close/>
                <a:moveTo>
                  <a:pt x="684" y="0"/>
                </a:moveTo>
                <a:lnTo>
                  <a:pt x="706" y="0"/>
                </a:lnTo>
                <a:lnTo>
                  <a:pt x="706" y="6"/>
                </a:lnTo>
                <a:lnTo>
                  <a:pt x="684" y="6"/>
                </a:lnTo>
                <a:lnTo>
                  <a:pt x="684" y="0"/>
                </a:lnTo>
                <a:close/>
                <a:moveTo>
                  <a:pt x="724" y="0"/>
                </a:moveTo>
                <a:lnTo>
                  <a:pt x="747" y="0"/>
                </a:lnTo>
                <a:lnTo>
                  <a:pt x="747" y="6"/>
                </a:lnTo>
                <a:lnTo>
                  <a:pt x="724" y="6"/>
                </a:lnTo>
                <a:lnTo>
                  <a:pt x="724" y="0"/>
                </a:lnTo>
                <a:close/>
                <a:moveTo>
                  <a:pt x="764" y="0"/>
                </a:moveTo>
                <a:lnTo>
                  <a:pt x="787" y="0"/>
                </a:lnTo>
                <a:lnTo>
                  <a:pt x="787" y="6"/>
                </a:lnTo>
                <a:lnTo>
                  <a:pt x="764" y="6"/>
                </a:lnTo>
                <a:lnTo>
                  <a:pt x="764" y="0"/>
                </a:lnTo>
                <a:close/>
                <a:moveTo>
                  <a:pt x="804" y="0"/>
                </a:moveTo>
                <a:lnTo>
                  <a:pt x="827" y="0"/>
                </a:lnTo>
                <a:lnTo>
                  <a:pt x="827" y="6"/>
                </a:lnTo>
                <a:lnTo>
                  <a:pt x="804" y="6"/>
                </a:lnTo>
                <a:lnTo>
                  <a:pt x="804" y="0"/>
                </a:lnTo>
                <a:close/>
                <a:moveTo>
                  <a:pt x="844" y="0"/>
                </a:moveTo>
                <a:lnTo>
                  <a:pt x="867" y="0"/>
                </a:lnTo>
                <a:lnTo>
                  <a:pt x="867" y="6"/>
                </a:lnTo>
                <a:lnTo>
                  <a:pt x="844" y="6"/>
                </a:lnTo>
                <a:lnTo>
                  <a:pt x="844" y="0"/>
                </a:lnTo>
                <a:close/>
                <a:moveTo>
                  <a:pt x="885" y="0"/>
                </a:moveTo>
                <a:lnTo>
                  <a:pt x="908" y="0"/>
                </a:lnTo>
                <a:lnTo>
                  <a:pt x="908" y="6"/>
                </a:lnTo>
                <a:lnTo>
                  <a:pt x="885" y="6"/>
                </a:lnTo>
                <a:lnTo>
                  <a:pt x="885" y="0"/>
                </a:lnTo>
                <a:close/>
                <a:moveTo>
                  <a:pt x="925" y="0"/>
                </a:moveTo>
                <a:lnTo>
                  <a:pt x="948" y="0"/>
                </a:lnTo>
                <a:lnTo>
                  <a:pt x="948" y="6"/>
                </a:lnTo>
                <a:lnTo>
                  <a:pt x="925" y="6"/>
                </a:lnTo>
                <a:lnTo>
                  <a:pt x="925" y="0"/>
                </a:lnTo>
                <a:close/>
                <a:moveTo>
                  <a:pt x="965" y="0"/>
                </a:moveTo>
                <a:lnTo>
                  <a:pt x="988" y="0"/>
                </a:lnTo>
                <a:lnTo>
                  <a:pt x="988" y="6"/>
                </a:lnTo>
                <a:lnTo>
                  <a:pt x="965" y="6"/>
                </a:lnTo>
                <a:lnTo>
                  <a:pt x="965" y="0"/>
                </a:lnTo>
                <a:close/>
                <a:moveTo>
                  <a:pt x="1005" y="0"/>
                </a:moveTo>
                <a:lnTo>
                  <a:pt x="1028" y="0"/>
                </a:lnTo>
                <a:lnTo>
                  <a:pt x="1028" y="6"/>
                </a:lnTo>
                <a:lnTo>
                  <a:pt x="1005" y="6"/>
                </a:lnTo>
                <a:lnTo>
                  <a:pt x="1005" y="0"/>
                </a:lnTo>
                <a:close/>
                <a:moveTo>
                  <a:pt x="1046" y="0"/>
                </a:moveTo>
                <a:lnTo>
                  <a:pt x="1069" y="0"/>
                </a:lnTo>
                <a:lnTo>
                  <a:pt x="1069" y="6"/>
                </a:lnTo>
                <a:lnTo>
                  <a:pt x="1046" y="6"/>
                </a:lnTo>
                <a:lnTo>
                  <a:pt x="1046" y="0"/>
                </a:lnTo>
                <a:close/>
                <a:moveTo>
                  <a:pt x="1086" y="0"/>
                </a:moveTo>
                <a:lnTo>
                  <a:pt x="1109" y="0"/>
                </a:lnTo>
                <a:lnTo>
                  <a:pt x="1109" y="6"/>
                </a:lnTo>
                <a:lnTo>
                  <a:pt x="1086" y="6"/>
                </a:lnTo>
                <a:lnTo>
                  <a:pt x="1086" y="0"/>
                </a:lnTo>
                <a:close/>
                <a:moveTo>
                  <a:pt x="1126" y="0"/>
                </a:moveTo>
                <a:lnTo>
                  <a:pt x="1149" y="0"/>
                </a:lnTo>
                <a:lnTo>
                  <a:pt x="1149" y="6"/>
                </a:lnTo>
                <a:lnTo>
                  <a:pt x="1126" y="6"/>
                </a:lnTo>
                <a:lnTo>
                  <a:pt x="1126" y="0"/>
                </a:lnTo>
                <a:close/>
                <a:moveTo>
                  <a:pt x="1166" y="0"/>
                </a:moveTo>
                <a:lnTo>
                  <a:pt x="1189" y="0"/>
                </a:lnTo>
                <a:lnTo>
                  <a:pt x="1189" y="6"/>
                </a:lnTo>
                <a:lnTo>
                  <a:pt x="1166" y="6"/>
                </a:lnTo>
                <a:lnTo>
                  <a:pt x="1166" y="0"/>
                </a:lnTo>
                <a:close/>
                <a:moveTo>
                  <a:pt x="1206" y="0"/>
                </a:moveTo>
                <a:lnTo>
                  <a:pt x="1229" y="0"/>
                </a:lnTo>
                <a:lnTo>
                  <a:pt x="1229" y="6"/>
                </a:lnTo>
                <a:lnTo>
                  <a:pt x="1206" y="6"/>
                </a:lnTo>
                <a:lnTo>
                  <a:pt x="1206" y="0"/>
                </a:lnTo>
                <a:close/>
                <a:moveTo>
                  <a:pt x="1247" y="0"/>
                </a:moveTo>
                <a:lnTo>
                  <a:pt x="1270" y="0"/>
                </a:lnTo>
                <a:lnTo>
                  <a:pt x="1270" y="6"/>
                </a:lnTo>
                <a:lnTo>
                  <a:pt x="1247" y="6"/>
                </a:lnTo>
                <a:lnTo>
                  <a:pt x="1247" y="0"/>
                </a:lnTo>
                <a:close/>
                <a:moveTo>
                  <a:pt x="1287" y="0"/>
                </a:moveTo>
                <a:lnTo>
                  <a:pt x="1310" y="0"/>
                </a:lnTo>
                <a:lnTo>
                  <a:pt x="1310" y="6"/>
                </a:lnTo>
                <a:lnTo>
                  <a:pt x="1287" y="6"/>
                </a:lnTo>
                <a:lnTo>
                  <a:pt x="1287" y="0"/>
                </a:lnTo>
                <a:close/>
                <a:moveTo>
                  <a:pt x="1327" y="0"/>
                </a:moveTo>
                <a:lnTo>
                  <a:pt x="1350" y="0"/>
                </a:lnTo>
                <a:lnTo>
                  <a:pt x="1350" y="6"/>
                </a:lnTo>
                <a:lnTo>
                  <a:pt x="1327" y="6"/>
                </a:lnTo>
                <a:lnTo>
                  <a:pt x="1327" y="0"/>
                </a:lnTo>
                <a:close/>
                <a:moveTo>
                  <a:pt x="1367" y="0"/>
                </a:moveTo>
                <a:lnTo>
                  <a:pt x="1390" y="0"/>
                </a:lnTo>
                <a:lnTo>
                  <a:pt x="1390" y="6"/>
                </a:lnTo>
                <a:lnTo>
                  <a:pt x="1367" y="6"/>
                </a:lnTo>
                <a:lnTo>
                  <a:pt x="1367" y="0"/>
                </a:lnTo>
                <a:close/>
                <a:moveTo>
                  <a:pt x="1408" y="0"/>
                </a:moveTo>
                <a:lnTo>
                  <a:pt x="1431" y="0"/>
                </a:lnTo>
                <a:lnTo>
                  <a:pt x="1431" y="6"/>
                </a:lnTo>
                <a:lnTo>
                  <a:pt x="1408" y="6"/>
                </a:lnTo>
                <a:lnTo>
                  <a:pt x="1408" y="0"/>
                </a:lnTo>
                <a:close/>
                <a:moveTo>
                  <a:pt x="1448" y="0"/>
                </a:moveTo>
                <a:lnTo>
                  <a:pt x="1471" y="0"/>
                </a:lnTo>
                <a:lnTo>
                  <a:pt x="1471" y="6"/>
                </a:lnTo>
                <a:lnTo>
                  <a:pt x="1448" y="6"/>
                </a:lnTo>
                <a:lnTo>
                  <a:pt x="1448" y="0"/>
                </a:lnTo>
                <a:close/>
                <a:moveTo>
                  <a:pt x="1488" y="0"/>
                </a:moveTo>
                <a:lnTo>
                  <a:pt x="1511" y="0"/>
                </a:lnTo>
                <a:lnTo>
                  <a:pt x="1511" y="6"/>
                </a:lnTo>
                <a:lnTo>
                  <a:pt x="1488" y="6"/>
                </a:lnTo>
                <a:lnTo>
                  <a:pt x="1488" y="0"/>
                </a:lnTo>
                <a:close/>
                <a:moveTo>
                  <a:pt x="1528" y="0"/>
                </a:moveTo>
                <a:lnTo>
                  <a:pt x="1551" y="0"/>
                </a:lnTo>
                <a:lnTo>
                  <a:pt x="1551" y="6"/>
                </a:lnTo>
                <a:lnTo>
                  <a:pt x="1528" y="6"/>
                </a:lnTo>
                <a:lnTo>
                  <a:pt x="1528" y="0"/>
                </a:lnTo>
                <a:close/>
                <a:moveTo>
                  <a:pt x="1569" y="0"/>
                </a:moveTo>
                <a:lnTo>
                  <a:pt x="1592" y="0"/>
                </a:lnTo>
                <a:lnTo>
                  <a:pt x="1592" y="6"/>
                </a:lnTo>
                <a:lnTo>
                  <a:pt x="1569" y="6"/>
                </a:lnTo>
                <a:lnTo>
                  <a:pt x="1569" y="0"/>
                </a:lnTo>
                <a:close/>
                <a:moveTo>
                  <a:pt x="1609" y="0"/>
                </a:moveTo>
                <a:lnTo>
                  <a:pt x="1632" y="0"/>
                </a:lnTo>
                <a:lnTo>
                  <a:pt x="1632" y="6"/>
                </a:lnTo>
                <a:lnTo>
                  <a:pt x="1609" y="6"/>
                </a:lnTo>
                <a:lnTo>
                  <a:pt x="1609" y="0"/>
                </a:lnTo>
                <a:close/>
                <a:moveTo>
                  <a:pt x="1649" y="0"/>
                </a:moveTo>
                <a:lnTo>
                  <a:pt x="1672" y="0"/>
                </a:lnTo>
                <a:lnTo>
                  <a:pt x="1672" y="6"/>
                </a:lnTo>
                <a:lnTo>
                  <a:pt x="1649" y="6"/>
                </a:lnTo>
                <a:lnTo>
                  <a:pt x="1649" y="0"/>
                </a:lnTo>
                <a:close/>
                <a:moveTo>
                  <a:pt x="1689" y="0"/>
                </a:moveTo>
                <a:lnTo>
                  <a:pt x="1712" y="0"/>
                </a:lnTo>
                <a:lnTo>
                  <a:pt x="1712" y="6"/>
                </a:lnTo>
                <a:lnTo>
                  <a:pt x="1689" y="6"/>
                </a:lnTo>
                <a:lnTo>
                  <a:pt x="1689" y="0"/>
                </a:lnTo>
                <a:close/>
                <a:moveTo>
                  <a:pt x="1729" y="0"/>
                </a:moveTo>
                <a:lnTo>
                  <a:pt x="1752" y="0"/>
                </a:lnTo>
                <a:lnTo>
                  <a:pt x="1752" y="6"/>
                </a:lnTo>
                <a:lnTo>
                  <a:pt x="1729" y="6"/>
                </a:lnTo>
                <a:lnTo>
                  <a:pt x="1729" y="0"/>
                </a:lnTo>
                <a:close/>
                <a:moveTo>
                  <a:pt x="1770" y="0"/>
                </a:moveTo>
                <a:lnTo>
                  <a:pt x="1793" y="0"/>
                </a:lnTo>
                <a:lnTo>
                  <a:pt x="1793" y="6"/>
                </a:lnTo>
                <a:lnTo>
                  <a:pt x="1770" y="6"/>
                </a:lnTo>
                <a:lnTo>
                  <a:pt x="1770" y="0"/>
                </a:lnTo>
                <a:close/>
                <a:moveTo>
                  <a:pt x="1810" y="0"/>
                </a:moveTo>
                <a:lnTo>
                  <a:pt x="1833" y="0"/>
                </a:lnTo>
                <a:lnTo>
                  <a:pt x="1833" y="6"/>
                </a:lnTo>
                <a:lnTo>
                  <a:pt x="1810" y="6"/>
                </a:lnTo>
                <a:lnTo>
                  <a:pt x="1810" y="0"/>
                </a:lnTo>
                <a:close/>
                <a:moveTo>
                  <a:pt x="1850" y="0"/>
                </a:moveTo>
                <a:lnTo>
                  <a:pt x="1873" y="0"/>
                </a:lnTo>
                <a:lnTo>
                  <a:pt x="1873" y="6"/>
                </a:lnTo>
                <a:lnTo>
                  <a:pt x="1850" y="6"/>
                </a:lnTo>
                <a:lnTo>
                  <a:pt x="1850" y="0"/>
                </a:lnTo>
                <a:close/>
                <a:moveTo>
                  <a:pt x="1890" y="0"/>
                </a:moveTo>
                <a:lnTo>
                  <a:pt x="1913" y="0"/>
                </a:lnTo>
                <a:lnTo>
                  <a:pt x="1913" y="6"/>
                </a:lnTo>
                <a:lnTo>
                  <a:pt x="1890" y="6"/>
                </a:lnTo>
                <a:lnTo>
                  <a:pt x="1890" y="0"/>
                </a:lnTo>
                <a:close/>
                <a:moveTo>
                  <a:pt x="1931" y="0"/>
                </a:moveTo>
                <a:lnTo>
                  <a:pt x="1954" y="0"/>
                </a:lnTo>
                <a:lnTo>
                  <a:pt x="1954" y="6"/>
                </a:lnTo>
                <a:lnTo>
                  <a:pt x="1931" y="6"/>
                </a:lnTo>
                <a:lnTo>
                  <a:pt x="1931" y="0"/>
                </a:lnTo>
                <a:close/>
                <a:moveTo>
                  <a:pt x="1971" y="0"/>
                </a:moveTo>
                <a:lnTo>
                  <a:pt x="1994" y="0"/>
                </a:lnTo>
                <a:lnTo>
                  <a:pt x="1994" y="6"/>
                </a:lnTo>
                <a:lnTo>
                  <a:pt x="1971" y="6"/>
                </a:lnTo>
                <a:lnTo>
                  <a:pt x="1971" y="0"/>
                </a:lnTo>
                <a:close/>
                <a:moveTo>
                  <a:pt x="2011" y="0"/>
                </a:moveTo>
                <a:lnTo>
                  <a:pt x="2034" y="0"/>
                </a:lnTo>
                <a:lnTo>
                  <a:pt x="2034" y="6"/>
                </a:lnTo>
                <a:lnTo>
                  <a:pt x="2011" y="6"/>
                </a:lnTo>
                <a:lnTo>
                  <a:pt x="2011" y="0"/>
                </a:lnTo>
                <a:close/>
                <a:moveTo>
                  <a:pt x="2051" y="0"/>
                </a:moveTo>
                <a:lnTo>
                  <a:pt x="2074" y="0"/>
                </a:lnTo>
                <a:lnTo>
                  <a:pt x="2074" y="6"/>
                </a:lnTo>
                <a:lnTo>
                  <a:pt x="2051" y="6"/>
                </a:lnTo>
                <a:lnTo>
                  <a:pt x="2051" y="0"/>
                </a:lnTo>
                <a:close/>
                <a:moveTo>
                  <a:pt x="2092" y="0"/>
                </a:moveTo>
                <a:lnTo>
                  <a:pt x="2114" y="0"/>
                </a:lnTo>
                <a:lnTo>
                  <a:pt x="2114" y="6"/>
                </a:lnTo>
                <a:lnTo>
                  <a:pt x="2092" y="6"/>
                </a:lnTo>
                <a:lnTo>
                  <a:pt x="2092" y="0"/>
                </a:lnTo>
                <a:close/>
                <a:moveTo>
                  <a:pt x="2132" y="0"/>
                </a:moveTo>
                <a:lnTo>
                  <a:pt x="2155" y="0"/>
                </a:lnTo>
                <a:lnTo>
                  <a:pt x="2155" y="6"/>
                </a:lnTo>
                <a:lnTo>
                  <a:pt x="2132" y="6"/>
                </a:lnTo>
                <a:lnTo>
                  <a:pt x="2132" y="0"/>
                </a:lnTo>
                <a:close/>
                <a:moveTo>
                  <a:pt x="2172" y="0"/>
                </a:moveTo>
                <a:lnTo>
                  <a:pt x="2195" y="0"/>
                </a:lnTo>
                <a:lnTo>
                  <a:pt x="2195" y="6"/>
                </a:lnTo>
                <a:lnTo>
                  <a:pt x="2172" y="6"/>
                </a:lnTo>
                <a:lnTo>
                  <a:pt x="2172" y="0"/>
                </a:lnTo>
                <a:close/>
                <a:moveTo>
                  <a:pt x="2212" y="0"/>
                </a:moveTo>
                <a:lnTo>
                  <a:pt x="2235" y="0"/>
                </a:lnTo>
                <a:lnTo>
                  <a:pt x="2235" y="6"/>
                </a:lnTo>
                <a:lnTo>
                  <a:pt x="2212" y="6"/>
                </a:lnTo>
                <a:lnTo>
                  <a:pt x="2212" y="0"/>
                </a:lnTo>
                <a:close/>
                <a:moveTo>
                  <a:pt x="2252" y="0"/>
                </a:moveTo>
                <a:lnTo>
                  <a:pt x="2275" y="0"/>
                </a:lnTo>
                <a:lnTo>
                  <a:pt x="2275" y="6"/>
                </a:lnTo>
                <a:lnTo>
                  <a:pt x="2252" y="6"/>
                </a:lnTo>
                <a:lnTo>
                  <a:pt x="2252" y="0"/>
                </a:lnTo>
                <a:close/>
                <a:moveTo>
                  <a:pt x="2293" y="0"/>
                </a:moveTo>
                <a:lnTo>
                  <a:pt x="2316" y="0"/>
                </a:lnTo>
                <a:lnTo>
                  <a:pt x="2316" y="6"/>
                </a:lnTo>
                <a:lnTo>
                  <a:pt x="2293" y="6"/>
                </a:lnTo>
                <a:lnTo>
                  <a:pt x="2293" y="0"/>
                </a:lnTo>
                <a:close/>
                <a:moveTo>
                  <a:pt x="2333" y="0"/>
                </a:moveTo>
                <a:lnTo>
                  <a:pt x="2356" y="0"/>
                </a:lnTo>
                <a:lnTo>
                  <a:pt x="2356" y="6"/>
                </a:lnTo>
                <a:lnTo>
                  <a:pt x="2333" y="6"/>
                </a:lnTo>
                <a:lnTo>
                  <a:pt x="2333" y="0"/>
                </a:lnTo>
                <a:close/>
                <a:moveTo>
                  <a:pt x="2373" y="0"/>
                </a:moveTo>
                <a:lnTo>
                  <a:pt x="2396" y="0"/>
                </a:lnTo>
                <a:lnTo>
                  <a:pt x="2396" y="6"/>
                </a:lnTo>
                <a:lnTo>
                  <a:pt x="2373" y="6"/>
                </a:lnTo>
                <a:lnTo>
                  <a:pt x="2373" y="0"/>
                </a:lnTo>
                <a:close/>
                <a:moveTo>
                  <a:pt x="2413" y="0"/>
                </a:moveTo>
                <a:lnTo>
                  <a:pt x="2436" y="0"/>
                </a:lnTo>
                <a:lnTo>
                  <a:pt x="2436" y="6"/>
                </a:lnTo>
                <a:lnTo>
                  <a:pt x="2413" y="6"/>
                </a:lnTo>
                <a:lnTo>
                  <a:pt x="2413" y="0"/>
                </a:lnTo>
                <a:close/>
                <a:moveTo>
                  <a:pt x="2454" y="0"/>
                </a:moveTo>
                <a:lnTo>
                  <a:pt x="2477" y="0"/>
                </a:lnTo>
                <a:lnTo>
                  <a:pt x="2477" y="6"/>
                </a:lnTo>
                <a:lnTo>
                  <a:pt x="2454" y="6"/>
                </a:lnTo>
                <a:lnTo>
                  <a:pt x="2454" y="0"/>
                </a:lnTo>
                <a:close/>
                <a:moveTo>
                  <a:pt x="2494" y="0"/>
                </a:moveTo>
                <a:lnTo>
                  <a:pt x="2517" y="0"/>
                </a:lnTo>
                <a:lnTo>
                  <a:pt x="2517" y="6"/>
                </a:lnTo>
                <a:lnTo>
                  <a:pt x="2494" y="6"/>
                </a:lnTo>
                <a:lnTo>
                  <a:pt x="2494" y="0"/>
                </a:lnTo>
                <a:close/>
                <a:moveTo>
                  <a:pt x="2534" y="0"/>
                </a:moveTo>
                <a:lnTo>
                  <a:pt x="2557" y="0"/>
                </a:lnTo>
                <a:lnTo>
                  <a:pt x="2557" y="6"/>
                </a:lnTo>
                <a:lnTo>
                  <a:pt x="2534" y="6"/>
                </a:lnTo>
                <a:lnTo>
                  <a:pt x="2534" y="0"/>
                </a:lnTo>
                <a:close/>
                <a:moveTo>
                  <a:pt x="2574" y="0"/>
                </a:moveTo>
                <a:lnTo>
                  <a:pt x="2597" y="0"/>
                </a:lnTo>
                <a:lnTo>
                  <a:pt x="2597" y="6"/>
                </a:lnTo>
                <a:lnTo>
                  <a:pt x="2574" y="6"/>
                </a:lnTo>
                <a:lnTo>
                  <a:pt x="2574" y="0"/>
                </a:lnTo>
                <a:close/>
                <a:moveTo>
                  <a:pt x="2614" y="0"/>
                </a:moveTo>
                <a:lnTo>
                  <a:pt x="2637" y="0"/>
                </a:lnTo>
                <a:lnTo>
                  <a:pt x="2637" y="6"/>
                </a:lnTo>
                <a:lnTo>
                  <a:pt x="2614" y="6"/>
                </a:lnTo>
                <a:lnTo>
                  <a:pt x="2614" y="0"/>
                </a:lnTo>
                <a:close/>
                <a:moveTo>
                  <a:pt x="2655" y="0"/>
                </a:moveTo>
                <a:lnTo>
                  <a:pt x="2678" y="0"/>
                </a:lnTo>
                <a:lnTo>
                  <a:pt x="2678" y="6"/>
                </a:lnTo>
                <a:lnTo>
                  <a:pt x="2655" y="6"/>
                </a:lnTo>
                <a:lnTo>
                  <a:pt x="2655" y="0"/>
                </a:lnTo>
                <a:close/>
                <a:moveTo>
                  <a:pt x="2695" y="0"/>
                </a:moveTo>
                <a:lnTo>
                  <a:pt x="2715" y="0"/>
                </a:lnTo>
                <a:lnTo>
                  <a:pt x="2715" y="6"/>
                </a:lnTo>
                <a:lnTo>
                  <a:pt x="2695" y="6"/>
                </a:lnTo>
                <a:lnTo>
                  <a:pt x="2695"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8" name="Freeform 7"/>
          <p:cNvSpPr>
            <a:spLocks noEditPoints="1"/>
          </p:cNvSpPr>
          <p:nvPr/>
        </p:nvSpPr>
        <p:spPr bwMode="auto">
          <a:xfrm>
            <a:off x="2352675" y="2011363"/>
            <a:ext cx="4319588" cy="3308350"/>
          </a:xfrm>
          <a:custGeom>
            <a:avLst/>
            <a:gdLst>
              <a:gd name="T0" fmla="*/ 0 w 22728"/>
              <a:gd name="T1" fmla="*/ 2147483647 h 17432"/>
              <a:gd name="T2" fmla="*/ 2147483647 w 22728"/>
              <a:gd name="T3" fmla="*/ 0 h 17432"/>
              <a:gd name="T4" fmla="*/ 2147483647 w 22728"/>
              <a:gd name="T5" fmla="*/ 0 h 17432"/>
              <a:gd name="T6" fmla="*/ 2147483647 w 22728"/>
              <a:gd name="T7" fmla="*/ 2147483647 h 17432"/>
              <a:gd name="T8" fmla="*/ 2147483647 w 22728"/>
              <a:gd name="T9" fmla="*/ 2147483647 h 17432"/>
              <a:gd name="T10" fmla="*/ 2147483647 w 22728"/>
              <a:gd name="T11" fmla="*/ 2147483647 h 17432"/>
              <a:gd name="T12" fmla="*/ 2147483647 w 22728"/>
              <a:gd name="T13" fmla="*/ 2147483647 h 17432"/>
              <a:gd name="T14" fmla="*/ 0 w 22728"/>
              <a:gd name="T15" fmla="*/ 2147483647 h 17432"/>
              <a:gd name="T16" fmla="*/ 0 w 22728"/>
              <a:gd name="T17" fmla="*/ 2147483647 h 17432"/>
              <a:gd name="T18" fmla="*/ 2147483647 w 22728"/>
              <a:gd name="T19" fmla="*/ 2147483647 h 17432"/>
              <a:gd name="T20" fmla="*/ 2147483647 w 22728"/>
              <a:gd name="T21" fmla="*/ 2147483647 h 17432"/>
              <a:gd name="T22" fmla="*/ 2147483647 w 22728"/>
              <a:gd name="T23" fmla="*/ 2147483647 h 17432"/>
              <a:gd name="T24" fmla="*/ 2147483647 w 22728"/>
              <a:gd name="T25" fmla="*/ 2147483647 h 17432"/>
              <a:gd name="T26" fmla="*/ 2147483647 w 22728"/>
              <a:gd name="T27" fmla="*/ 2147483647 h 17432"/>
              <a:gd name="T28" fmla="*/ 2147483647 w 22728"/>
              <a:gd name="T29" fmla="*/ 2147483647 h 17432"/>
              <a:gd name="T30" fmla="*/ 2147483647 w 22728"/>
              <a:gd name="T31" fmla="*/ 2147483647 h 17432"/>
              <a:gd name="T32" fmla="*/ 2147483647 w 22728"/>
              <a:gd name="T33" fmla="*/ 2147483647 h 17432"/>
              <a:gd name="T34" fmla="*/ 2147483647 w 22728"/>
              <a:gd name="T35" fmla="*/ 2147483647 h 17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28"/>
              <a:gd name="T55" fmla="*/ 0 h 17432"/>
              <a:gd name="T56" fmla="*/ 22728 w 22728"/>
              <a:gd name="T57" fmla="*/ 17432 h 17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28" h="17432">
                <a:moveTo>
                  <a:pt x="0" y="24"/>
                </a:moveTo>
                <a:cubicBezTo>
                  <a:pt x="0" y="11"/>
                  <a:pt x="11" y="0"/>
                  <a:pt x="24" y="0"/>
                </a:cubicBezTo>
                <a:lnTo>
                  <a:pt x="22704" y="0"/>
                </a:lnTo>
                <a:cubicBezTo>
                  <a:pt x="22718" y="0"/>
                  <a:pt x="22728" y="11"/>
                  <a:pt x="22728" y="24"/>
                </a:cubicBezTo>
                <a:lnTo>
                  <a:pt x="22728" y="17408"/>
                </a:lnTo>
                <a:cubicBezTo>
                  <a:pt x="22728" y="17422"/>
                  <a:pt x="22718" y="17432"/>
                  <a:pt x="22704" y="17432"/>
                </a:cubicBezTo>
                <a:lnTo>
                  <a:pt x="24" y="17432"/>
                </a:lnTo>
                <a:cubicBezTo>
                  <a:pt x="11" y="17432"/>
                  <a:pt x="0" y="17422"/>
                  <a:pt x="0" y="17408"/>
                </a:cubicBezTo>
                <a:lnTo>
                  <a:pt x="0" y="24"/>
                </a:lnTo>
                <a:close/>
                <a:moveTo>
                  <a:pt x="48" y="17408"/>
                </a:moveTo>
                <a:lnTo>
                  <a:pt x="24" y="17384"/>
                </a:lnTo>
                <a:lnTo>
                  <a:pt x="22704" y="17384"/>
                </a:lnTo>
                <a:lnTo>
                  <a:pt x="22680" y="17408"/>
                </a:lnTo>
                <a:lnTo>
                  <a:pt x="22680" y="24"/>
                </a:lnTo>
                <a:lnTo>
                  <a:pt x="22704" y="48"/>
                </a:lnTo>
                <a:lnTo>
                  <a:pt x="24" y="48"/>
                </a:lnTo>
                <a:lnTo>
                  <a:pt x="48" y="24"/>
                </a:lnTo>
                <a:lnTo>
                  <a:pt x="48" y="17408"/>
                </a:lnTo>
                <a:close/>
              </a:path>
            </a:pathLst>
          </a:custGeom>
          <a:solidFill>
            <a:srgbClr val="BFBFBF"/>
          </a:solidFill>
          <a:ln w="1">
            <a:solidFill>
              <a:srgbClr val="BFBFBF"/>
            </a:solidFill>
            <a:bevel/>
            <a:headEnd/>
            <a:tailEnd/>
          </a:ln>
        </p:spPr>
        <p:txBody>
          <a:bodyPr>
            <a:prstTxWarp prst="textNoShape">
              <a:avLst/>
            </a:prstTxWarp>
          </a:bodyPr>
          <a:lstStyle/>
          <a:p>
            <a:endParaRPr lang="en-US"/>
          </a:p>
        </p:txBody>
      </p:sp>
      <p:sp>
        <p:nvSpPr>
          <p:cNvPr id="9" name="Rectangle 8"/>
          <p:cNvSpPr>
            <a:spLocks noChangeArrowheads="1"/>
          </p:cNvSpPr>
          <p:nvPr/>
        </p:nvSpPr>
        <p:spPr bwMode="auto">
          <a:xfrm>
            <a:off x="3644900" y="2941638"/>
            <a:ext cx="1724025" cy="2379662"/>
          </a:xfrm>
          <a:prstGeom prst="rect">
            <a:avLst/>
          </a:prstGeom>
          <a:solidFill>
            <a:srgbClr val="860000"/>
          </a:solidFill>
          <a:ln w="25400">
            <a:solidFill>
              <a:srgbClr val="000000"/>
            </a:solidFill>
            <a:miter lim="800000"/>
            <a:headEnd/>
            <a:tailEnd/>
          </a:ln>
        </p:spPr>
        <p:txBody>
          <a:bodyPr>
            <a:prstTxWarp prst="textNoShape">
              <a:avLst/>
            </a:prstTxWarp>
          </a:bodyPr>
          <a:lstStyle/>
          <a:p>
            <a:endParaRPr lang="en-US"/>
          </a:p>
        </p:txBody>
      </p:sp>
      <p:sp>
        <p:nvSpPr>
          <p:cNvPr id="11" name="Rectangle 10"/>
          <p:cNvSpPr>
            <a:spLocks noChangeArrowheads="1"/>
          </p:cNvSpPr>
          <p:nvPr/>
        </p:nvSpPr>
        <p:spPr bwMode="auto">
          <a:xfrm>
            <a:off x="3644900" y="2540000"/>
            <a:ext cx="1724025" cy="401638"/>
          </a:xfrm>
          <a:prstGeom prst="rect">
            <a:avLst/>
          </a:prstGeom>
          <a:pattFill prst="wdUpDiag">
            <a:fgClr>
              <a:schemeClr val="tx1">
                <a:lumMod val="25000"/>
                <a:lumOff val="75000"/>
              </a:schemeClr>
            </a:fgClr>
            <a:bgClr>
              <a:schemeClr val="bg1"/>
            </a:bgClr>
          </a:pattFill>
          <a:ln w="25400">
            <a:solidFill>
              <a:srgbClr val="000000"/>
            </a:solidFill>
          </a:ln>
        </p:spPr>
        <p:txBody>
          <a:bodyPr>
            <a:prstTxWarp prst="textNoShape">
              <a:avLst/>
            </a:prstTxWarp>
          </a:bodyPr>
          <a:lstStyle/>
          <a:p>
            <a:pPr>
              <a:defRPr/>
            </a:pPr>
            <a:endParaRPr lang="en-US">
              <a:latin typeface="Arial" pitchFamily="-84" charset="0"/>
              <a:ea typeface="ＭＳ Ｐゴシック" pitchFamily="-100" charset="-128"/>
              <a:cs typeface="ＭＳ Ｐゴシック" pitchFamily="-100" charset="-128"/>
            </a:endParaRPr>
          </a:p>
        </p:txBody>
      </p:sp>
      <p:sp>
        <p:nvSpPr>
          <p:cNvPr id="13" name="Rectangle 12"/>
          <p:cNvSpPr>
            <a:spLocks noChangeArrowheads="1"/>
          </p:cNvSpPr>
          <p:nvPr/>
        </p:nvSpPr>
        <p:spPr bwMode="auto">
          <a:xfrm>
            <a:off x="3644900" y="2274888"/>
            <a:ext cx="1724025" cy="265112"/>
          </a:xfrm>
          <a:prstGeom prst="rect">
            <a:avLst/>
          </a:prstGeom>
          <a:solidFill>
            <a:srgbClr val="FF9900"/>
          </a:solidFill>
          <a:ln w="25400">
            <a:solidFill>
              <a:srgbClr val="000000"/>
            </a:solidFill>
            <a:miter lim="800000"/>
            <a:headEnd/>
            <a:tailEnd/>
          </a:ln>
        </p:spPr>
        <p:txBody>
          <a:bodyPr>
            <a:prstTxWarp prst="textNoShape">
              <a:avLst/>
            </a:prstTxWarp>
          </a:bodyPr>
          <a:lstStyle/>
          <a:p>
            <a:endParaRPr lang="en-US"/>
          </a:p>
        </p:txBody>
      </p:sp>
      <p:sp>
        <p:nvSpPr>
          <p:cNvPr id="15" name="Rectangle 14"/>
          <p:cNvSpPr>
            <a:spLocks noChangeArrowheads="1"/>
          </p:cNvSpPr>
          <p:nvPr/>
        </p:nvSpPr>
        <p:spPr bwMode="auto">
          <a:xfrm>
            <a:off x="2352675" y="2016125"/>
            <a:ext cx="7938" cy="32988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6" name="Freeform 15"/>
          <p:cNvSpPr>
            <a:spLocks noEditPoints="1"/>
          </p:cNvSpPr>
          <p:nvPr/>
        </p:nvSpPr>
        <p:spPr bwMode="auto">
          <a:xfrm>
            <a:off x="2281238" y="2011363"/>
            <a:ext cx="76200" cy="3308350"/>
          </a:xfrm>
          <a:custGeom>
            <a:avLst/>
            <a:gdLst>
              <a:gd name="T0" fmla="*/ 0 w 48"/>
              <a:gd name="T1" fmla="*/ 2147483647 h 2084"/>
              <a:gd name="T2" fmla="*/ 2147483647 w 48"/>
              <a:gd name="T3" fmla="*/ 2147483647 h 2084"/>
              <a:gd name="T4" fmla="*/ 2147483647 w 48"/>
              <a:gd name="T5" fmla="*/ 2147483647 h 2084"/>
              <a:gd name="T6" fmla="*/ 0 w 48"/>
              <a:gd name="T7" fmla="*/ 2147483647 h 2084"/>
              <a:gd name="T8" fmla="*/ 0 w 48"/>
              <a:gd name="T9" fmla="*/ 2147483647 h 2084"/>
              <a:gd name="T10" fmla="*/ 0 w 48"/>
              <a:gd name="T11" fmla="*/ 2147483647 h 2084"/>
              <a:gd name="T12" fmla="*/ 2147483647 w 48"/>
              <a:gd name="T13" fmla="*/ 2147483647 h 2084"/>
              <a:gd name="T14" fmla="*/ 2147483647 w 48"/>
              <a:gd name="T15" fmla="*/ 2147483647 h 2084"/>
              <a:gd name="T16" fmla="*/ 0 w 48"/>
              <a:gd name="T17" fmla="*/ 2147483647 h 2084"/>
              <a:gd name="T18" fmla="*/ 0 w 48"/>
              <a:gd name="T19" fmla="*/ 2147483647 h 2084"/>
              <a:gd name="T20" fmla="*/ 0 w 48"/>
              <a:gd name="T21" fmla="*/ 2147483647 h 2084"/>
              <a:gd name="T22" fmla="*/ 2147483647 w 48"/>
              <a:gd name="T23" fmla="*/ 2147483647 h 2084"/>
              <a:gd name="T24" fmla="*/ 2147483647 w 48"/>
              <a:gd name="T25" fmla="*/ 2147483647 h 2084"/>
              <a:gd name="T26" fmla="*/ 0 w 48"/>
              <a:gd name="T27" fmla="*/ 2147483647 h 2084"/>
              <a:gd name="T28" fmla="*/ 0 w 48"/>
              <a:gd name="T29" fmla="*/ 2147483647 h 2084"/>
              <a:gd name="T30" fmla="*/ 0 w 48"/>
              <a:gd name="T31" fmla="*/ 2147483647 h 2084"/>
              <a:gd name="T32" fmla="*/ 2147483647 w 48"/>
              <a:gd name="T33" fmla="*/ 2147483647 h 2084"/>
              <a:gd name="T34" fmla="*/ 2147483647 w 48"/>
              <a:gd name="T35" fmla="*/ 2147483647 h 2084"/>
              <a:gd name="T36" fmla="*/ 0 w 48"/>
              <a:gd name="T37" fmla="*/ 2147483647 h 2084"/>
              <a:gd name="T38" fmla="*/ 0 w 48"/>
              <a:gd name="T39" fmla="*/ 2147483647 h 2084"/>
              <a:gd name="T40" fmla="*/ 0 w 48"/>
              <a:gd name="T41" fmla="*/ 2147483647 h 2084"/>
              <a:gd name="T42" fmla="*/ 2147483647 w 48"/>
              <a:gd name="T43" fmla="*/ 2147483647 h 2084"/>
              <a:gd name="T44" fmla="*/ 2147483647 w 48"/>
              <a:gd name="T45" fmla="*/ 2147483647 h 2084"/>
              <a:gd name="T46" fmla="*/ 0 w 48"/>
              <a:gd name="T47" fmla="*/ 2147483647 h 2084"/>
              <a:gd name="T48" fmla="*/ 0 w 48"/>
              <a:gd name="T49" fmla="*/ 2147483647 h 2084"/>
              <a:gd name="T50" fmla="*/ 0 w 48"/>
              <a:gd name="T51" fmla="*/ 2147483647 h 2084"/>
              <a:gd name="T52" fmla="*/ 2147483647 w 48"/>
              <a:gd name="T53" fmla="*/ 2147483647 h 2084"/>
              <a:gd name="T54" fmla="*/ 2147483647 w 48"/>
              <a:gd name="T55" fmla="*/ 2147483647 h 2084"/>
              <a:gd name="T56" fmla="*/ 0 w 48"/>
              <a:gd name="T57" fmla="*/ 2147483647 h 2084"/>
              <a:gd name="T58" fmla="*/ 0 w 48"/>
              <a:gd name="T59" fmla="*/ 2147483647 h 2084"/>
              <a:gd name="T60" fmla="*/ 0 w 48"/>
              <a:gd name="T61" fmla="*/ 0 h 2084"/>
              <a:gd name="T62" fmla="*/ 2147483647 w 48"/>
              <a:gd name="T63" fmla="*/ 0 h 2084"/>
              <a:gd name="T64" fmla="*/ 2147483647 w 48"/>
              <a:gd name="T65" fmla="*/ 2147483647 h 2084"/>
              <a:gd name="T66" fmla="*/ 0 w 48"/>
              <a:gd name="T67" fmla="*/ 2147483647 h 2084"/>
              <a:gd name="T68" fmla="*/ 0 w 48"/>
              <a:gd name="T69" fmla="*/ 0 h 20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2084"/>
              <a:gd name="T107" fmla="*/ 48 w 48"/>
              <a:gd name="T108" fmla="*/ 2084 h 20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2084">
                <a:moveTo>
                  <a:pt x="0" y="2078"/>
                </a:moveTo>
                <a:lnTo>
                  <a:pt x="48" y="2078"/>
                </a:lnTo>
                <a:lnTo>
                  <a:pt x="48" y="2084"/>
                </a:lnTo>
                <a:lnTo>
                  <a:pt x="0" y="2084"/>
                </a:lnTo>
                <a:lnTo>
                  <a:pt x="0" y="2078"/>
                </a:lnTo>
                <a:close/>
                <a:moveTo>
                  <a:pt x="0" y="1732"/>
                </a:moveTo>
                <a:lnTo>
                  <a:pt x="48" y="1732"/>
                </a:lnTo>
                <a:lnTo>
                  <a:pt x="48" y="1738"/>
                </a:lnTo>
                <a:lnTo>
                  <a:pt x="0" y="1738"/>
                </a:lnTo>
                <a:lnTo>
                  <a:pt x="0" y="1732"/>
                </a:lnTo>
                <a:close/>
                <a:moveTo>
                  <a:pt x="0" y="1386"/>
                </a:moveTo>
                <a:lnTo>
                  <a:pt x="48" y="1386"/>
                </a:lnTo>
                <a:lnTo>
                  <a:pt x="48" y="1392"/>
                </a:lnTo>
                <a:lnTo>
                  <a:pt x="0" y="1392"/>
                </a:lnTo>
                <a:lnTo>
                  <a:pt x="0" y="1386"/>
                </a:lnTo>
                <a:close/>
                <a:moveTo>
                  <a:pt x="0" y="1040"/>
                </a:moveTo>
                <a:lnTo>
                  <a:pt x="48" y="1040"/>
                </a:lnTo>
                <a:lnTo>
                  <a:pt x="48" y="1046"/>
                </a:lnTo>
                <a:lnTo>
                  <a:pt x="0" y="1046"/>
                </a:lnTo>
                <a:lnTo>
                  <a:pt x="0" y="1040"/>
                </a:lnTo>
                <a:close/>
                <a:moveTo>
                  <a:pt x="0" y="693"/>
                </a:moveTo>
                <a:lnTo>
                  <a:pt x="48" y="693"/>
                </a:lnTo>
                <a:lnTo>
                  <a:pt x="48" y="699"/>
                </a:lnTo>
                <a:lnTo>
                  <a:pt x="0" y="699"/>
                </a:lnTo>
                <a:lnTo>
                  <a:pt x="0" y="693"/>
                </a:lnTo>
                <a:close/>
                <a:moveTo>
                  <a:pt x="0" y="347"/>
                </a:moveTo>
                <a:lnTo>
                  <a:pt x="48" y="347"/>
                </a:lnTo>
                <a:lnTo>
                  <a:pt x="48" y="352"/>
                </a:lnTo>
                <a:lnTo>
                  <a:pt x="0" y="352"/>
                </a:lnTo>
                <a:lnTo>
                  <a:pt x="0" y="347"/>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 name="Rectangle 16"/>
          <p:cNvSpPr>
            <a:spLocks noChangeArrowheads="1"/>
          </p:cNvSpPr>
          <p:nvPr/>
        </p:nvSpPr>
        <p:spPr bwMode="auto">
          <a:xfrm>
            <a:off x="2357438" y="5310188"/>
            <a:ext cx="4310062" cy="95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8" name="Freeform 17"/>
          <p:cNvSpPr>
            <a:spLocks noEditPoints="1"/>
          </p:cNvSpPr>
          <p:nvPr/>
        </p:nvSpPr>
        <p:spPr bwMode="auto">
          <a:xfrm>
            <a:off x="2352675" y="5314950"/>
            <a:ext cx="4319588" cy="73025"/>
          </a:xfrm>
          <a:custGeom>
            <a:avLst/>
            <a:gdLst>
              <a:gd name="T0" fmla="*/ 2147483647 w 2721"/>
              <a:gd name="T1" fmla="*/ 0 h 46"/>
              <a:gd name="T2" fmla="*/ 2147483647 w 2721"/>
              <a:gd name="T3" fmla="*/ 2147483647 h 46"/>
              <a:gd name="T4" fmla="*/ 0 w 2721"/>
              <a:gd name="T5" fmla="*/ 2147483647 h 46"/>
              <a:gd name="T6" fmla="*/ 0 w 2721"/>
              <a:gd name="T7" fmla="*/ 0 h 46"/>
              <a:gd name="T8" fmla="*/ 2147483647 w 2721"/>
              <a:gd name="T9" fmla="*/ 0 h 46"/>
              <a:gd name="T10" fmla="*/ 2147483647 w 2721"/>
              <a:gd name="T11" fmla="*/ 0 h 46"/>
              <a:gd name="T12" fmla="*/ 2147483647 w 2721"/>
              <a:gd name="T13" fmla="*/ 2147483647 h 46"/>
              <a:gd name="T14" fmla="*/ 2147483647 w 2721"/>
              <a:gd name="T15" fmla="*/ 2147483647 h 46"/>
              <a:gd name="T16" fmla="*/ 2147483647 w 2721"/>
              <a:gd name="T17" fmla="*/ 0 h 46"/>
              <a:gd name="T18" fmla="*/ 2147483647 w 2721"/>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1"/>
              <a:gd name="T31" fmla="*/ 0 h 46"/>
              <a:gd name="T32" fmla="*/ 2721 w 272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1" h="46">
                <a:moveTo>
                  <a:pt x="5" y="0"/>
                </a:moveTo>
                <a:lnTo>
                  <a:pt x="5" y="46"/>
                </a:lnTo>
                <a:lnTo>
                  <a:pt x="0" y="46"/>
                </a:lnTo>
                <a:lnTo>
                  <a:pt x="0" y="0"/>
                </a:lnTo>
                <a:lnTo>
                  <a:pt x="5" y="0"/>
                </a:lnTo>
                <a:close/>
                <a:moveTo>
                  <a:pt x="2721" y="0"/>
                </a:moveTo>
                <a:lnTo>
                  <a:pt x="2721" y="46"/>
                </a:lnTo>
                <a:lnTo>
                  <a:pt x="2715" y="46"/>
                </a:lnTo>
                <a:lnTo>
                  <a:pt x="2715" y="0"/>
                </a:lnTo>
                <a:lnTo>
                  <a:pt x="2721"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9" name="Rectangle 18"/>
          <p:cNvSpPr>
            <a:spLocks noChangeArrowheads="1"/>
          </p:cNvSpPr>
          <p:nvPr/>
        </p:nvSpPr>
        <p:spPr bwMode="auto">
          <a:xfrm>
            <a:off x="1998663" y="5162550"/>
            <a:ext cx="2635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20" name="Rectangle 19"/>
          <p:cNvSpPr>
            <a:spLocks noChangeArrowheads="1"/>
          </p:cNvSpPr>
          <p:nvPr/>
        </p:nvSpPr>
        <p:spPr bwMode="auto">
          <a:xfrm>
            <a:off x="1858963" y="4613275"/>
            <a:ext cx="4032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20</a:t>
            </a:r>
            <a:endParaRPr lang="en-US"/>
          </a:p>
        </p:txBody>
      </p:sp>
      <p:sp>
        <p:nvSpPr>
          <p:cNvPr id="21" name="Rectangle 20"/>
          <p:cNvSpPr>
            <a:spLocks noChangeArrowheads="1"/>
          </p:cNvSpPr>
          <p:nvPr/>
        </p:nvSpPr>
        <p:spPr bwMode="auto">
          <a:xfrm>
            <a:off x="1858963" y="4062413"/>
            <a:ext cx="403225" cy="34448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40</a:t>
            </a:r>
            <a:endParaRPr lang="en-US"/>
          </a:p>
        </p:txBody>
      </p:sp>
      <p:sp>
        <p:nvSpPr>
          <p:cNvPr id="22" name="Rectangle 21"/>
          <p:cNvSpPr>
            <a:spLocks noChangeArrowheads="1"/>
          </p:cNvSpPr>
          <p:nvPr/>
        </p:nvSpPr>
        <p:spPr bwMode="auto">
          <a:xfrm>
            <a:off x="1858963" y="3511550"/>
            <a:ext cx="4032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60</a:t>
            </a:r>
            <a:endParaRPr lang="en-US"/>
          </a:p>
        </p:txBody>
      </p:sp>
      <p:sp>
        <p:nvSpPr>
          <p:cNvPr id="23" name="Rectangle 22"/>
          <p:cNvSpPr>
            <a:spLocks noChangeArrowheads="1"/>
          </p:cNvSpPr>
          <p:nvPr/>
        </p:nvSpPr>
        <p:spPr bwMode="auto">
          <a:xfrm>
            <a:off x="1858963" y="2962275"/>
            <a:ext cx="4032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80</a:t>
            </a:r>
            <a:endParaRPr lang="en-US"/>
          </a:p>
        </p:txBody>
      </p:sp>
      <p:sp>
        <p:nvSpPr>
          <p:cNvPr id="24" name="Rectangle 23"/>
          <p:cNvSpPr>
            <a:spLocks noChangeArrowheads="1"/>
          </p:cNvSpPr>
          <p:nvPr/>
        </p:nvSpPr>
        <p:spPr bwMode="auto">
          <a:xfrm>
            <a:off x="1717675" y="2413000"/>
            <a:ext cx="546100"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100</a:t>
            </a:r>
            <a:endParaRPr lang="en-US"/>
          </a:p>
        </p:txBody>
      </p:sp>
      <p:sp>
        <p:nvSpPr>
          <p:cNvPr id="25" name="Rectangle 24"/>
          <p:cNvSpPr>
            <a:spLocks noChangeArrowheads="1"/>
          </p:cNvSpPr>
          <p:nvPr/>
        </p:nvSpPr>
        <p:spPr bwMode="auto">
          <a:xfrm>
            <a:off x="1717675" y="1863725"/>
            <a:ext cx="546100"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120</a:t>
            </a:r>
            <a:endParaRPr lang="en-US"/>
          </a:p>
        </p:txBody>
      </p:sp>
      <p:sp>
        <p:nvSpPr>
          <p:cNvPr id="26" name="Rectangle 25"/>
          <p:cNvSpPr>
            <a:spLocks noChangeArrowheads="1"/>
          </p:cNvSpPr>
          <p:nvPr/>
        </p:nvSpPr>
        <p:spPr bwMode="auto">
          <a:xfrm>
            <a:off x="2887663" y="5457825"/>
            <a:ext cx="3373437" cy="328613"/>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AVG-Highly Cache Sensitive</a:t>
            </a:r>
            <a:endParaRPr lang="en-US"/>
          </a:p>
        </p:txBody>
      </p:sp>
      <p:sp>
        <p:nvSpPr>
          <p:cNvPr id="27" name="Rectangle 26"/>
          <p:cNvSpPr>
            <a:spLocks noChangeArrowheads="1"/>
          </p:cNvSpPr>
          <p:nvPr/>
        </p:nvSpPr>
        <p:spPr bwMode="auto">
          <a:xfrm rot="-5400000">
            <a:off x="699294" y="3498057"/>
            <a:ext cx="1758950" cy="277812"/>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(Hits/Miss) PKI</a:t>
            </a:r>
            <a:endParaRPr lang="en-US"/>
          </a:p>
        </p:txBody>
      </p:sp>
      <p:sp>
        <p:nvSpPr>
          <p:cNvPr id="1024" name="Rectangle 31"/>
          <p:cNvSpPr>
            <a:spLocks noChangeArrowheads="1"/>
          </p:cNvSpPr>
          <p:nvPr/>
        </p:nvSpPr>
        <p:spPr bwMode="auto">
          <a:xfrm>
            <a:off x="5465763" y="2219325"/>
            <a:ext cx="2792412" cy="277813"/>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Misses PKI</a:t>
            </a:r>
            <a:endParaRPr lang="en-US"/>
          </a:p>
        </p:txBody>
      </p:sp>
      <p:sp>
        <p:nvSpPr>
          <p:cNvPr id="1028" name="Rectangle 34"/>
          <p:cNvSpPr>
            <a:spLocks noChangeArrowheads="1"/>
          </p:cNvSpPr>
          <p:nvPr/>
        </p:nvSpPr>
        <p:spPr bwMode="auto">
          <a:xfrm>
            <a:off x="5465763" y="2597150"/>
            <a:ext cx="2792412" cy="276225"/>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Inter-Wavefront Hits PKI</a:t>
            </a:r>
            <a:endParaRPr lang="en-US"/>
          </a:p>
        </p:txBody>
      </p:sp>
      <p:sp>
        <p:nvSpPr>
          <p:cNvPr id="1031" name="Rectangle 37"/>
          <p:cNvSpPr>
            <a:spLocks noChangeArrowheads="1"/>
          </p:cNvSpPr>
          <p:nvPr/>
        </p:nvSpPr>
        <p:spPr bwMode="auto">
          <a:xfrm>
            <a:off x="5449888" y="3987800"/>
            <a:ext cx="2808287" cy="277813"/>
          </a:xfrm>
          <a:prstGeom prst="rect">
            <a:avLst/>
          </a:prstGeom>
          <a:solidFill>
            <a:schemeClr val="bg1"/>
          </a:solidFill>
          <a:ln w="9525">
            <a:solidFill>
              <a:schemeClr val="accent1"/>
            </a:solidFill>
            <a:miter lim="800000"/>
            <a:headEnd/>
            <a:tailEnd/>
          </a:ln>
        </p:spPr>
        <p:txBody>
          <a:bodyPr lIns="0" tIns="0" rIns="0" bIns="0">
            <a:prstTxWarp prst="textNoShape">
              <a:avLst/>
            </a:prstTxWarp>
            <a:spAutoFit/>
          </a:bodyPr>
          <a:lstStyle/>
          <a:p>
            <a:pPr algn="ctr"/>
            <a:r>
              <a:rPr lang="en-US" b="1">
                <a:solidFill>
                  <a:srgbClr val="002040"/>
                </a:solidFill>
              </a:rPr>
              <a:t>Intra-Wavefront Hits PKI</a:t>
            </a:r>
            <a:endParaRPr lang="en-US"/>
          </a:p>
        </p:txBody>
      </p:sp>
      <p:sp>
        <p:nvSpPr>
          <p:cNvPr id="28" name="Slide Number Placeholder 27"/>
          <p:cNvSpPr>
            <a:spLocks noGrp="1"/>
          </p:cNvSpPr>
          <p:nvPr>
            <p:ph type="sldNum" sz="quarter" idx="12"/>
          </p:nvPr>
        </p:nvSpPr>
        <p:spPr/>
        <p:txBody>
          <a:bodyPr/>
          <a:lstStyle/>
          <a:p>
            <a:fld id="{F23EC47D-D5CA-A042-A8D0-C217E3EA6E2F}" type="slidenum">
              <a:rPr lang="en-US" smtClean="0"/>
              <a:t>115</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1000"/>
                                        <p:tgtEl>
                                          <p:spTgt spid="1031"/>
                                        </p:tgtEl>
                                      </p:cBhvr>
                                    </p:animEffect>
                                    <p:anim calcmode="lin" valueType="num">
                                      <p:cBhvr>
                                        <p:cTn id="51" dur="1000" fill="hold"/>
                                        <p:tgtEl>
                                          <p:spTgt spid="1031"/>
                                        </p:tgtEl>
                                        <p:attrNameLst>
                                          <p:attrName>ppt_x</p:attrName>
                                        </p:attrNameLst>
                                      </p:cBhvr>
                                      <p:tavLst>
                                        <p:tav tm="0">
                                          <p:val>
                                            <p:strVal val="#ppt_x"/>
                                          </p:val>
                                        </p:tav>
                                        <p:tav tm="100000">
                                          <p:val>
                                            <p:strVal val="#ppt_x"/>
                                          </p:val>
                                        </p:tav>
                                      </p:tavLst>
                                    </p:anim>
                                    <p:anim calcmode="lin" valueType="num">
                                      <p:cBhvr>
                                        <p:cTn id="52"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24"/>
                                        </p:tgtEl>
                                        <p:attrNameLst>
                                          <p:attrName>style.visibility</p:attrName>
                                        </p:attrNameLst>
                                      </p:cBhvr>
                                      <p:to>
                                        <p:strVal val="visible"/>
                                      </p:to>
                                    </p:set>
                                    <p:animEffect transition="in" filter="fade">
                                      <p:cBhvr>
                                        <p:cTn id="74" dur="1000"/>
                                        <p:tgtEl>
                                          <p:spTgt spid="1024"/>
                                        </p:tgtEl>
                                      </p:cBhvr>
                                    </p:animEffect>
                                    <p:anim calcmode="lin" valueType="num">
                                      <p:cBhvr>
                                        <p:cTn id="75" dur="1000" fill="hold"/>
                                        <p:tgtEl>
                                          <p:spTgt spid="1024"/>
                                        </p:tgtEl>
                                        <p:attrNameLst>
                                          <p:attrName>ppt_x</p:attrName>
                                        </p:attrNameLst>
                                      </p:cBhvr>
                                      <p:tavLst>
                                        <p:tav tm="0">
                                          <p:val>
                                            <p:strVal val="#ppt_x"/>
                                          </p:val>
                                        </p:tav>
                                        <p:tav tm="100000">
                                          <p:val>
                                            <p:strVal val="#ppt_x"/>
                                          </p:val>
                                        </p:tav>
                                      </p:tavLst>
                                    </p:anim>
                                    <p:anim calcmode="lin" valueType="num">
                                      <p:cBhvr>
                                        <p:cTn id="76"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P spid="27" grpId="0"/>
      <p:bldP spid="1024" grpId="0" animBg="1"/>
      <p:bldP spid="1028" grpId="0" animBg="1"/>
      <p:bldP spid="103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Placeholder 2"/>
          <p:cNvSpPr>
            <a:spLocks noGrp="1"/>
          </p:cNvSpPr>
          <p:nvPr>
            <p:ph type="body" sz="quarter" idx="4294967295"/>
          </p:nvPr>
        </p:nvSpPr>
        <p:spPr>
          <a:xfrm>
            <a:off x="533400" y="457200"/>
            <a:ext cx="8382000" cy="542925"/>
          </a:xfrm>
        </p:spPr>
        <p:txBody>
          <a:bodyPr>
            <a:normAutofit fontScale="92500" lnSpcReduction="20000"/>
          </a:bodyPr>
          <a:lstStyle/>
          <a:p>
            <a:pPr>
              <a:buFont typeface="Wingdings" pitchFamily="-65" charset="2"/>
              <a:buNone/>
            </a:pPr>
            <a:r>
              <a:rPr lang="en-CA" sz="3600" smtClean="0">
                <a:ea typeface="Arial" pitchFamily="-65" charset="0"/>
                <a:cs typeface="Arial" pitchFamily="-65" charset="0"/>
              </a:rPr>
              <a:t>Scheduler affects access pattern</a:t>
            </a:r>
          </a:p>
        </p:txBody>
      </p:sp>
      <p:sp>
        <p:nvSpPr>
          <p:cNvPr id="5" name="Rectangle 4"/>
          <p:cNvSpPr>
            <a:spLocks noChangeArrowheads="1"/>
          </p:cNvSpPr>
          <p:nvPr/>
        </p:nvSpPr>
        <p:spPr bwMode="auto">
          <a:xfrm>
            <a:off x="3276600" y="5273675"/>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357188"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1122363" y="3259137"/>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3203575"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4535488" y="1989138"/>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7451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sp>
        <p:nvSpPr>
          <p:cNvPr id="25" name="TextBox 24"/>
          <p:cNvSpPr txBox="1">
            <a:spLocks noChangeArrowheads="1"/>
          </p:cNvSpPr>
          <p:nvPr/>
        </p:nvSpPr>
        <p:spPr bwMode="auto">
          <a:xfrm>
            <a:off x="803275" y="2060575"/>
            <a:ext cx="2974975" cy="369888"/>
          </a:xfrm>
          <a:prstGeom prst="rect">
            <a:avLst/>
          </a:prstGeom>
          <a:noFill/>
          <a:ln w="9525">
            <a:noFill/>
            <a:miter lim="800000"/>
            <a:headEnd/>
            <a:tailEnd/>
          </a:ln>
        </p:spPr>
        <p:txBody>
          <a:bodyPr>
            <a:prstTxWarp prst="textNoShape">
              <a:avLst/>
            </a:prstTxWarp>
            <a:spAutoFit/>
          </a:bodyPr>
          <a:lstStyle/>
          <a:p>
            <a:pPr algn="ctr"/>
            <a:r>
              <a:rPr lang="en-CA"/>
              <a:t>Round Robin Scheduler</a:t>
            </a:r>
          </a:p>
        </p:txBody>
      </p:sp>
      <p:cxnSp>
        <p:nvCxnSpPr>
          <p:cNvPr id="29" name="Straight Arrow Connector 28"/>
          <p:cNvCxnSpPr>
            <a:cxnSpLocks noChangeShapeType="1"/>
            <a:stCxn id="10" idx="2"/>
          </p:cNvCxnSpPr>
          <p:nvPr/>
        </p:nvCxnSpPr>
        <p:spPr bwMode="auto">
          <a:xfrm>
            <a:off x="3816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8101013"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7596188" y="5129213"/>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4716463" y="2036763"/>
            <a:ext cx="4319587" cy="369887"/>
          </a:xfrm>
          <a:prstGeom prst="rect">
            <a:avLst/>
          </a:prstGeom>
          <a:noFill/>
          <a:ln w="9525">
            <a:noFill/>
            <a:miter lim="800000"/>
            <a:headEnd/>
            <a:tailEnd/>
          </a:ln>
        </p:spPr>
        <p:txBody>
          <a:bodyPr>
            <a:prstTxWarp prst="textNoShape">
              <a:avLst/>
            </a:prstTxWarp>
            <a:spAutoFit/>
          </a:bodyPr>
          <a:lstStyle/>
          <a:p>
            <a:pPr algn="ctr"/>
            <a:r>
              <a:rPr lang="en-CA"/>
              <a:t>Greedy then Oldest Scheduler </a:t>
            </a:r>
          </a:p>
        </p:txBody>
      </p:sp>
      <p:sp>
        <p:nvSpPr>
          <p:cNvPr id="46" name="TextBox 45"/>
          <p:cNvSpPr txBox="1">
            <a:spLocks noChangeArrowheads="1"/>
          </p:cNvSpPr>
          <p:nvPr/>
        </p:nvSpPr>
        <p:spPr bwMode="auto">
          <a:xfrm>
            <a:off x="493713" y="2957513"/>
            <a:ext cx="542925" cy="307975"/>
          </a:xfrm>
          <a:prstGeom prst="rect">
            <a:avLst/>
          </a:prstGeom>
          <a:noFill/>
          <a:ln w="9525">
            <a:noFill/>
            <a:miter lim="800000"/>
            <a:headEnd/>
            <a:tailEnd/>
          </a:ln>
        </p:spPr>
        <p:txBody>
          <a:bodyPr>
            <a:prstTxWarp prst="textNoShape">
              <a:avLst/>
            </a:prstTxWarp>
            <a:spAutoFit/>
          </a:bodyPr>
          <a:lstStyle/>
          <a:p>
            <a:r>
              <a:rPr lang="en-CA" sz="1400"/>
              <a:t>ld A</a:t>
            </a:r>
          </a:p>
        </p:txBody>
      </p:sp>
      <p:sp>
        <p:nvSpPr>
          <p:cNvPr id="52" name="TextBox 51"/>
          <p:cNvSpPr txBox="1">
            <a:spLocks noChangeArrowheads="1"/>
          </p:cNvSpPr>
          <p:nvPr/>
        </p:nvSpPr>
        <p:spPr bwMode="auto">
          <a:xfrm>
            <a:off x="766763" y="2959100"/>
            <a:ext cx="938212" cy="306388"/>
          </a:xfrm>
          <a:prstGeom prst="rect">
            <a:avLst/>
          </a:prstGeom>
          <a:noFill/>
          <a:ln w="9525">
            <a:noFill/>
            <a:miter lim="800000"/>
            <a:headEnd/>
            <a:tailEnd/>
          </a:ln>
        </p:spPr>
        <p:txBody>
          <a:bodyPr>
            <a:prstTxWarp prst="textNoShape">
              <a:avLst/>
            </a:prstTxWarp>
            <a:spAutoFit/>
          </a:bodyPr>
          <a:lstStyle/>
          <a:p>
            <a:r>
              <a:rPr lang="en-CA" sz="1400"/>
              <a:t>,B,C,D…</a:t>
            </a:r>
          </a:p>
        </p:txBody>
      </p:sp>
      <p:sp>
        <p:nvSpPr>
          <p:cNvPr id="53" name="TextBox 52"/>
          <p:cNvSpPr txBox="1">
            <a:spLocks noChangeArrowheads="1"/>
          </p:cNvSpPr>
          <p:nvPr/>
        </p:nvSpPr>
        <p:spPr bwMode="auto">
          <a:xfrm>
            <a:off x="3851275"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4" name="TextBox 53"/>
          <p:cNvSpPr txBox="1">
            <a:spLocks noChangeArrowheads="1"/>
          </p:cNvSpPr>
          <p:nvPr/>
        </p:nvSpPr>
        <p:spPr bwMode="auto">
          <a:xfrm>
            <a:off x="2087563" y="3768725"/>
            <a:ext cx="103187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55" name="TextBox 54"/>
          <p:cNvSpPr txBox="1">
            <a:spLocks noChangeArrowheads="1"/>
          </p:cNvSpPr>
          <p:nvPr/>
        </p:nvSpPr>
        <p:spPr bwMode="auto">
          <a:xfrm>
            <a:off x="617538" y="3733800"/>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3871913" y="3411538"/>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871538" y="3233737"/>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0" name="TextBox 59"/>
          <p:cNvSpPr txBox="1">
            <a:spLocks noChangeArrowheads="1"/>
          </p:cNvSpPr>
          <p:nvPr/>
        </p:nvSpPr>
        <p:spPr bwMode="auto">
          <a:xfrm rot="5400000">
            <a:off x="2339182" y="3250406"/>
            <a:ext cx="431800"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2055813" y="3017838"/>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8186738"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8186738"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4122738" y="3260725"/>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5603082" y="3275806"/>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5033963" y="3065463"/>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5349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9" name="Rectangle 78"/>
          <p:cNvSpPr>
            <a:spLocks noChangeArrowheads="1"/>
          </p:cNvSpPr>
          <p:nvPr/>
        </p:nvSpPr>
        <p:spPr bwMode="auto">
          <a:xfrm>
            <a:off x="549275" y="2959100"/>
            <a:ext cx="1008063" cy="290513"/>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3195638" y="2579688"/>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3871913" y="4383088"/>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3881438" y="3429000"/>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2055813" y="3017838"/>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5089525" y="3786188"/>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88900"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1633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4657725" y="2360613"/>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5994400" y="2395538"/>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5060950" y="3049588"/>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7451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8142288" y="4211638"/>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8142288" y="3357563"/>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5097463" y="3806825"/>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1" name="Rectangle 50"/>
          <p:cNvSpPr>
            <a:spLocks noChangeArrowheads="1"/>
          </p:cNvSpPr>
          <p:nvPr/>
        </p:nvSpPr>
        <p:spPr bwMode="auto">
          <a:xfrm>
            <a:off x="5508625" y="3373438"/>
            <a:ext cx="287338" cy="4159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116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500"/>
                                        <p:tgtEl>
                                          <p:spTgt spid="8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fade">
                                      <p:cBhvr>
                                        <p:cTn id="90" dur="500"/>
                                        <p:tgtEl>
                                          <p:spTgt spid="90"/>
                                        </p:tgtEl>
                                      </p:cBhvr>
                                    </p:animEffect>
                                  </p:childTnLst>
                                </p:cTn>
                              </p:par>
                              <p:par>
                                <p:cTn id="91" presetID="10" presetClass="entr" presetSubtype="0" fill="hold"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animEffect transition="in" filter="fade">
                                      <p:cBhvr>
                                        <p:cTn id="99" dur="500"/>
                                        <p:tgtEl>
                                          <p:spTgt spid="8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par>
                                <p:cTn id="103" presetID="10" presetClass="entr" presetSubtype="0"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500"/>
                                        <p:tgtEl>
                                          <p:spTgt spid="6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fade">
                                      <p:cBhvr>
                                        <p:cTn id="116" dur="500"/>
                                        <p:tgtEl>
                                          <p:spTgt spid="9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0"/>
                                        </p:tgtEl>
                                        <p:attrNameLst>
                                          <p:attrName>style.visibility</p:attrName>
                                        </p:attrNameLst>
                                      </p:cBhvr>
                                      <p:to>
                                        <p:strVal val="visible"/>
                                      </p:to>
                                    </p:set>
                                    <p:animEffect transition="in" filter="fade">
                                      <p:cBhvr>
                                        <p:cTn id="127" dur="500"/>
                                        <p:tgtEl>
                                          <p:spTgt spid="7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500"/>
                                        <p:tgtEl>
                                          <p:spTgt spid="7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fade">
                                      <p:cBhvr>
                                        <p:cTn id="141" dur="500"/>
                                        <p:tgtEl>
                                          <p:spTgt spid="9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3"/>
                                        </p:tgtEl>
                                        <p:attrNameLst>
                                          <p:attrName>style.visibility</p:attrName>
                                        </p:attrNameLst>
                                      </p:cBhvr>
                                      <p:to>
                                        <p:strVal val="visible"/>
                                      </p:to>
                                    </p:set>
                                    <p:animEffect transition="in" filter="fade">
                                      <p:cBhvr>
                                        <p:cTn id="1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8" grpId="0" animBg="1"/>
      <p:bldP spid="25" grpId="0"/>
      <p:bldP spid="38" grpId="0" animBg="1"/>
      <p:bldP spid="45" grpId="0"/>
      <p:bldP spid="46" grpId="0"/>
      <p:bldP spid="52" grpId="0"/>
      <p:bldP spid="53" grpId="0"/>
      <p:bldP spid="54" grpId="0"/>
      <p:bldP spid="55" grpId="0"/>
      <p:bldP spid="57" grpId="0"/>
      <p:bldP spid="59" grpId="0"/>
      <p:bldP spid="60" grpId="0"/>
      <p:bldP spid="61" grpId="0"/>
      <p:bldP spid="62" grpId="0"/>
      <p:bldP spid="63" grpId="0"/>
      <p:bldP spid="69" grpId="0"/>
      <p:bldP spid="70" grpId="0"/>
      <p:bldP spid="79" grpId="0" animBg="1"/>
      <p:bldP spid="80" grpId="0" animBg="1"/>
      <p:bldP spid="81" grpId="0" animBg="1"/>
      <p:bldP spid="82" grpId="0" animBg="1"/>
      <p:bldP spid="83" grpId="0" animBg="1"/>
      <p:bldP spid="85" grpId="0" animBg="1"/>
      <p:bldP spid="87" grpId="0"/>
      <p:bldP spid="88" grpId="0"/>
      <p:bldP spid="89" grpId="0"/>
      <p:bldP spid="90" grpId="0"/>
      <p:bldP spid="91" grpId="0" animBg="1"/>
      <p:bldP spid="92" grpId="0" animBg="1"/>
      <p:bldP spid="95" grpId="0" animBg="1"/>
      <p:bldP spid="96" grpId="0" animBg="1"/>
      <p:bldP spid="75" grpId="0"/>
      <p:bldP spid="51"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Placeholder 2"/>
          <p:cNvSpPr>
            <a:spLocks noGrp="1"/>
          </p:cNvSpPr>
          <p:nvPr>
            <p:ph type="body" sz="quarter" idx="4294967295"/>
          </p:nvPr>
        </p:nvSpPr>
        <p:spPr>
          <a:xfrm>
            <a:off x="304800" y="304800"/>
            <a:ext cx="8686800" cy="542925"/>
          </a:xfrm>
        </p:spPr>
        <p:txBody>
          <a:bodyPr>
            <a:normAutofit fontScale="92500" lnSpcReduction="20000"/>
          </a:bodyPr>
          <a:lstStyle/>
          <a:p>
            <a:pPr>
              <a:buFont typeface="Wingdings" pitchFamily="-65" charset="2"/>
              <a:buNone/>
            </a:pPr>
            <a:r>
              <a:rPr lang="en-CA" sz="2400" smtClean="0">
                <a:solidFill>
                  <a:srgbClr val="0066FF"/>
                </a:solidFill>
                <a:ea typeface="Arial" pitchFamily="-65" charset="0"/>
                <a:cs typeface="Arial" pitchFamily="-65" charset="0"/>
              </a:rPr>
              <a:t>	</a:t>
            </a:r>
            <a:r>
              <a:rPr lang="en-CA" sz="3600" smtClean="0">
                <a:solidFill>
                  <a:srgbClr val="0066FF"/>
                </a:solidFill>
                <a:ea typeface="Arial" pitchFamily="-65" charset="0"/>
                <a:cs typeface="Arial" pitchFamily="-65" charset="0"/>
              </a:rPr>
              <a:t>Use scheduler to </a:t>
            </a:r>
            <a:r>
              <a:rPr lang="en-CA" sz="3600" i="1" smtClean="0">
                <a:solidFill>
                  <a:srgbClr val="0066FF"/>
                </a:solidFill>
                <a:ea typeface="Arial" pitchFamily="-65" charset="0"/>
                <a:cs typeface="Arial" pitchFamily="-65" charset="0"/>
              </a:rPr>
              <a:t>shape</a:t>
            </a:r>
            <a:r>
              <a:rPr lang="en-CA" sz="3600" smtClean="0">
                <a:solidFill>
                  <a:srgbClr val="0066FF"/>
                </a:solidFill>
                <a:ea typeface="Arial" pitchFamily="-65" charset="0"/>
                <a:cs typeface="Arial" pitchFamily="-65" charset="0"/>
              </a:rPr>
              <a:t> access pattern </a:t>
            </a:r>
            <a:endParaRPr lang="en-CA" sz="2400" smtClean="0">
              <a:solidFill>
                <a:srgbClr val="0066FF"/>
              </a:solidFill>
              <a:ea typeface="Arial" pitchFamily="-65" charset="0"/>
              <a:cs typeface="Arial" pitchFamily="-65" charset="0"/>
            </a:endParaRPr>
          </a:p>
          <a:p>
            <a:pPr>
              <a:buFont typeface="Wingdings" pitchFamily="-65" charset="2"/>
              <a:buNone/>
            </a:pPr>
            <a:endParaRPr lang="en-US" sz="2400" smtClean="0">
              <a:solidFill>
                <a:srgbClr val="0066FF"/>
              </a:solidFill>
              <a:ea typeface="Arial" pitchFamily="-65" charset="0"/>
              <a:cs typeface="Arial" pitchFamily="-65" charset="0"/>
            </a:endParaRPr>
          </a:p>
          <a:p>
            <a:pPr>
              <a:buFont typeface="Wingdings" pitchFamily="-65" charset="2"/>
              <a:buNone/>
            </a:pPr>
            <a:endParaRPr lang="en-CA" sz="2400" smtClean="0">
              <a:solidFill>
                <a:srgbClr val="0066FF"/>
              </a:solidFill>
              <a:ea typeface="Arial" pitchFamily="-65" charset="0"/>
              <a:cs typeface="Arial" pitchFamily="-65" charset="0"/>
            </a:endParaRPr>
          </a:p>
        </p:txBody>
      </p:sp>
      <p:sp>
        <p:nvSpPr>
          <p:cNvPr id="5" name="Rectangle 4"/>
          <p:cNvSpPr>
            <a:spLocks noChangeArrowheads="1"/>
          </p:cNvSpPr>
          <p:nvPr/>
        </p:nvSpPr>
        <p:spPr bwMode="auto">
          <a:xfrm>
            <a:off x="3276600" y="5273675"/>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357188"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1122363" y="3259137"/>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3203575"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4535488" y="1989138"/>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7451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20" name="Elbow Connector 19"/>
          <p:cNvCxnSpPr>
            <a:cxnSpLocks noChangeShapeType="1"/>
            <a:stCxn id="38" idx="3"/>
            <a:endCxn id="18" idx="3"/>
          </p:cNvCxnSpPr>
          <p:nvPr/>
        </p:nvCxnSpPr>
        <p:spPr bwMode="auto">
          <a:xfrm flipV="1">
            <a:off x="8675688" y="2960688"/>
            <a:ext cx="73025" cy="2506662"/>
          </a:xfrm>
          <a:prstGeom prst="bentConnector3">
            <a:avLst>
              <a:gd name="adj1" fmla="val 417463"/>
            </a:avLst>
          </a:prstGeom>
          <a:noFill/>
          <a:ln w="41275">
            <a:solidFill>
              <a:srgbClr val="0066FF"/>
            </a:solidFill>
            <a:miter lim="800000"/>
            <a:headEnd/>
            <a:tailEnd type="arrow" w="med" len="med"/>
          </a:ln>
          <a:effectLst>
            <a:outerShdw blurRad="40000" dist="20000" dir="5400000" rotWithShape="0">
              <a:srgbClr val="000000">
                <a:alpha val="37999"/>
              </a:srgbClr>
            </a:outerShdw>
          </a:effectLst>
        </p:spPr>
      </p:cxnSp>
      <p:sp>
        <p:nvSpPr>
          <p:cNvPr id="25" name="TextBox 24"/>
          <p:cNvSpPr txBox="1">
            <a:spLocks noChangeArrowheads="1"/>
          </p:cNvSpPr>
          <p:nvPr/>
        </p:nvSpPr>
        <p:spPr bwMode="auto">
          <a:xfrm>
            <a:off x="441325" y="2005013"/>
            <a:ext cx="3843338" cy="646112"/>
          </a:xfrm>
          <a:prstGeom prst="rect">
            <a:avLst/>
          </a:prstGeom>
          <a:noFill/>
          <a:ln w="9525">
            <a:noFill/>
            <a:miter lim="800000"/>
            <a:headEnd/>
            <a:tailEnd/>
          </a:ln>
        </p:spPr>
        <p:txBody>
          <a:bodyPr>
            <a:prstTxWarp prst="textNoShape">
              <a:avLst/>
            </a:prstTxWarp>
            <a:spAutoFit/>
          </a:bodyPr>
          <a:lstStyle/>
          <a:p>
            <a:pPr algn="ctr"/>
            <a:r>
              <a:rPr lang="en-CA"/>
              <a:t>Greedy then Oldest Scheduler </a:t>
            </a:r>
          </a:p>
          <a:p>
            <a:pPr algn="ctr"/>
            <a:endParaRPr lang="en-CA"/>
          </a:p>
        </p:txBody>
      </p:sp>
      <p:cxnSp>
        <p:nvCxnSpPr>
          <p:cNvPr id="29" name="Straight Arrow Connector 28"/>
          <p:cNvCxnSpPr>
            <a:cxnSpLocks noChangeShapeType="1"/>
            <a:stCxn id="10" idx="2"/>
          </p:cNvCxnSpPr>
          <p:nvPr/>
        </p:nvCxnSpPr>
        <p:spPr bwMode="auto">
          <a:xfrm>
            <a:off x="3816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8101013"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7596188" y="5129213"/>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4824413" y="1472208"/>
            <a:ext cx="4319587" cy="923330"/>
          </a:xfrm>
          <a:prstGeom prst="rect">
            <a:avLst/>
          </a:prstGeom>
          <a:noFill/>
          <a:ln w="9525">
            <a:noFill/>
            <a:miter lim="800000"/>
            <a:headEnd/>
            <a:tailEnd/>
          </a:ln>
        </p:spPr>
        <p:txBody>
          <a:bodyPr>
            <a:prstTxWarp prst="textNoShape">
              <a:avLst/>
            </a:prstTxWarp>
            <a:spAutoFit/>
          </a:bodyPr>
          <a:lstStyle/>
          <a:p>
            <a:pPr algn="ctr"/>
            <a:r>
              <a:rPr lang="en-CA" dirty="0">
                <a:solidFill>
                  <a:srgbClr val="0066FF"/>
                </a:solidFill>
              </a:rPr>
              <a:t>Cache-Conscious </a:t>
            </a:r>
            <a:r>
              <a:rPr lang="en-CA" dirty="0" err="1">
                <a:solidFill>
                  <a:srgbClr val="0066FF"/>
                </a:solidFill>
              </a:rPr>
              <a:t>Wavefront</a:t>
            </a:r>
            <a:r>
              <a:rPr lang="en-CA" dirty="0">
                <a:solidFill>
                  <a:srgbClr val="0066FF"/>
                </a:solidFill>
              </a:rPr>
              <a:t> Scheduling</a:t>
            </a:r>
          </a:p>
          <a:p>
            <a:pPr algn="ctr"/>
            <a:r>
              <a:rPr lang="en-US" dirty="0">
                <a:solidFill>
                  <a:srgbClr val="0066FF"/>
                </a:solidFill>
                <a:ea typeface="Arial" pitchFamily="-65" charset="0"/>
                <a:cs typeface="Arial" pitchFamily="-65" charset="0"/>
              </a:rPr>
              <a:t>[MICRO </a:t>
            </a:r>
            <a:r>
              <a:rPr lang="en-US" dirty="0" smtClean="0">
                <a:solidFill>
                  <a:srgbClr val="0066FF"/>
                </a:solidFill>
                <a:ea typeface="Arial" pitchFamily="-65" charset="0"/>
                <a:cs typeface="Arial" pitchFamily="-65" charset="0"/>
              </a:rPr>
              <a:t>2012 best paper runner up, </a:t>
            </a:r>
          </a:p>
          <a:p>
            <a:pPr algn="ctr"/>
            <a:r>
              <a:rPr lang="en-US" dirty="0" smtClean="0">
                <a:solidFill>
                  <a:srgbClr val="0066FF"/>
                </a:solidFill>
                <a:ea typeface="Arial" pitchFamily="-65" charset="0"/>
                <a:cs typeface="Arial" pitchFamily="-65" charset="0"/>
              </a:rPr>
              <a:t>Top </a:t>
            </a:r>
            <a:r>
              <a:rPr lang="en-US" dirty="0">
                <a:solidFill>
                  <a:srgbClr val="0066FF"/>
                </a:solidFill>
                <a:ea typeface="Arial" pitchFamily="-65" charset="0"/>
                <a:cs typeface="Arial" pitchFamily="-65" charset="0"/>
              </a:rPr>
              <a:t>Picks </a:t>
            </a:r>
            <a:r>
              <a:rPr lang="en-US" dirty="0" smtClean="0">
                <a:solidFill>
                  <a:srgbClr val="0066FF"/>
                </a:solidFill>
                <a:ea typeface="Arial" pitchFamily="-65" charset="0"/>
                <a:cs typeface="Arial" pitchFamily="-65" charset="0"/>
              </a:rPr>
              <a:t>2013, CACM Research Highlight]</a:t>
            </a:r>
            <a:endParaRPr lang="en-CA" dirty="0">
              <a:solidFill>
                <a:srgbClr val="0066FF"/>
              </a:solidFill>
            </a:endParaRPr>
          </a:p>
        </p:txBody>
      </p:sp>
      <p:sp>
        <p:nvSpPr>
          <p:cNvPr id="46" name="TextBox 45"/>
          <p:cNvSpPr txBox="1">
            <a:spLocks noChangeArrowheads="1"/>
          </p:cNvSpPr>
          <p:nvPr/>
        </p:nvSpPr>
        <p:spPr bwMode="auto">
          <a:xfrm>
            <a:off x="493713" y="2957513"/>
            <a:ext cx="100965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3" name="TextBox 52"/>
          <p:cNvSpPr txBox="1">
            <a:spLocks noChangeArrowheads="1"/>
          </p:cNvSpPr>
          <p:nvPr/>
        </p:nvSpPr>
        <p:spPr bwMode="auto">
          <a:xfrm>
            <a:off x="3851275"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5" name="TextBox 54"/>
          <p:cNvSpPr txBox="1">
            <a:spLocks noChangeArrowheads="1"/>
          </p:cNvSpPr>
          <p:nvPr/>
        </p:nvSpPr>
        <p:spPr bwMode="auto">
          <a:xfrm>
            <a:off x="617538" y="3733800"/>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3871913" y="3411538"/>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871538" y="3233737"/>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2055813" y="3017838"/>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8186738"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8186738"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4122738" y="3260725"/>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5603082" y="3275806"/>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5033963" y="3065463"/>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5349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2" name="TextBox 71"/>
          <p:cNvSpPr txBox="1">
            <a:spLocks noChangeArrowheads="1"/>
          </p:cNvSpPr>
          <p:nvPr/>
        </p:nvSpPr>
        <p:spPr bwMode="auto">
          <a:xfrm>
            <a:off x="6443663" y="3035300"/>
            <a:ext cx="1277937"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79" name="Rectangle 78"/>
          <p:cNvSpPr>
            <a:spLocks noChangeArrowheads="1"/>
          </p:cNvSpPr>
          <p:nvPr/>
        </p:nvSpPr>
        <p:spPr bwMode="auto">
          <a:xfrm>
            <a:off x="515938" y="2957513"/>
            <a:ext cx="1008062" cy="290512"/>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3195638" y="2579688"/>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3871913" y="4383088"/>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3881438" y="3429000"/>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2055813" y="3017838"/>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5089525" y="3786188"/>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88900"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1633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4657725" y="2360613"/>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5994400" y="2395538"/>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5060950" y="3049588"/>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7451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8153400" y="4211638"/>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8143875" y="3357563"/>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5097463" y="3806825"/>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4" name="Multiply 3"/>
          <p:cNvSpPr>
            <a:spLocks/>
          </p:cNvSpPr>
          <p:nvPr/>
        </p:nvSpPr>
        <p:spPr bwMode="auto">
          <a:xfrm>
            <a:off x="857250" y="3217863"/>
            <a:ext cx="646113"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6" name="Multiply 55"/>
          <p:cNvSpPr>
            <a:spLocks/>
          </p:cNvSpPr>
          <p:nvPr/>
        </p:nvSpPr>
        <p:spPr bwMode="auto">
          <a:xfrm>
            <a:off x="5307013" y="3284538"/>
            <a:ext cx="647700"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8" name="Rectangle 57"/>
          <p:cNvSpPr>
            <a:spLocks noChangeArrowheads="1"/>
          </p:cNvSpPr>
          <p:nvPr/>
        </p:nvSpPr>
        <p:spPr bwMode="auto">
          <a:xfrm>
            <a:off x="5514975" y="3406775"/>
            <a:ext cx="231775" cy="3270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117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par>
                                <p:cTn id="84" presetID="10" presetClass="entr" presetSubtype="0" fill="hold"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par>
                                <p:cTn id="87" presetID="10"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10"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500"/>
                                        <p:tgtEl>
                                          <p:spTgt spid="89"/>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72034">
                                            <p:txEl>
                                              <p:pRg st="0" end="0"/>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fade">
                                      <p:cBhvr>
                                        <p:cTn id="126" dur="500"/>
                                        <p:tgtEl>
                                          <p:spTgt spid="6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animEffect transition="in" filter="fade">
                                      <p:cBhvr>
                                        <p:cTn id="129" dur="500"/>
                                        <p:tgtEl>
                                          <p:spTgt spid="9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fade">
                                      <p:cBhvr>
                                        <p:cTn id="139" dur="500"/>
                                        <p:tgtEl>
                                          <p:spTgt spid="72"/>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5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500"/>
                                        <p:tgtEl>
                                          <p:spTgt spid="8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fade">
                                      <p:cBhvr>
                                        <p:cTn id="162" dur="500"/>
                                        <p:tgtEl>
                                          <p:spTgt spid="9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build="p"/>
      <p:bldP spid="5" grpId="0" animBg="1"/>
      <p:bldP spid="10" grpId="0" animBg="1"/>
      <p:bldP spid="25" grpId="0"/>
      <p:bldP spid="45" grpId="0"/>
      <p:bldP spid="46" grpId="0"/>
      <p:bldP spid="53" grpId="0"/>
      <p:bldP spid="55" grpId="0"/>
      <p:bldP spid="57" grpId="0"/>
      <p:bldP spid="59" grpId="0"/>
      <p:bldP spid="61" grpId="0"/>
      <p:bldP spid="62" grpId="0"/>
      <p:bldP spid="63" grpId="0"/>
      <p:bldP spid="69" grpId="0"/>
      <p:bldP spid="70" grpId="0"/>
      <p:bldP spid="72" grpId="0"/>
      <p:bldP spid="79" grpId="0" animBg="1"/>
      <p:bldP spid="80" grpId="0" animBg="1"/>
      <p:bldP spid="81" grpId="0" animBg="1"/>
      <p:bldP spid="82" grpId="0" animBg="1"/>
      <p:bldP spid="83" grpId="0" animBg="1"/>
      <p:bldP spid="85" grpId="0" animBg="1"/>
      <p:bldP spid="87" grpId="0"/>
      <p:bldP spid="88" grpId="0"/>
      <p:bldP spid="91" grpId="0" animBg="1"/>
      <p:bldP spid="92" grpId="0" animBg="1"/>
      <p:bldP spid="95" grpId="0" animBg="1"/>
      <p:bldP spid="96" grpId="0" animBg="1"/>
      <p:bldP spid="75" grpId="0"/>
      <p:bldP spid="4" grpId="0" animBg="1"/>
      <p:bldP spid="56" grpId="0" animBg="1"/>
      <p:bldP spid="56" grpId="1" animBg="1"/>
      <p:bldP spid="5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p:cNvSpPr>
            <a:spLocks noChangeArrowheads="1"/>
          </p:cNvSpPr>
          <p:nvPr/>
        </p:nvSpPr>
        <p:spPr bwMode="auto">
          <a:xfrm>
            <a:off x="1985963" y="1412875"/>
            <a:ext cx="815975" cy="860425"/>
          </a:xfrm>
          <a:prstGeom prst="octagon">
            <a:avLst>
              <a:gd name="adj" fmla="val 29287"/>
            </a:avLst>
          </a:prstGeom>
          <a:solidFill>
            <a:srgbClr val="FF0000"/>
          </a:solidFill>
          <a:ln w="25400">
            <a:solidFill>
              <a:schemeClr val="bg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5" name="Rectangle 4"/>
          <p:cNvSpPr>
            <a:spLocks noChangeArrowheads="1"/>
          </p:cNvSpPr>
          <p:nvPr/>
        </p:nvSpPr>
        <p:spPr bwMode="auto">
          <a:xfrm>
            <a:off x="107950" y="3279775"/>
            <a:ext cx="5832475" cy="346233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Memory Unit</a:t>
            </a:r>
          </a:p>
        </p:txBody>
      </p:sp>
      <p:sp>
        <p:nvSpPr>
          <p:cNvPr id="6" name="Rectangle 5"/>
          <p:cNvSpPr>
            <a:spLocks noChangeArrowheads="1"/>
          </p:cNvSpPr>
          <p:nvPr/>
        </p:nvSpPr>
        <p:spPr bwMode="auto">
          <a:xfrm>
            <a:off x="222250" y="3789363"/>
            <a:ext cx="3197225" cy="15763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Cache</a:t>
            </a:r>
          </a:p>
        </p:txBody>
      </p:sp>
      <p:sp>
        <p:nvSpPr>
          <p:cNvPr id="7" name="Rectangle 6"/>
          <p:cNvSpPr>
            <a:spLocks noChangeArrowheads="1"/>
          </p:cNvSpPr>
          <p:nvPr/>
        </p:nvSpPr>
        <p:spPr bwMode="auto">
          <a:xfrm>
            <a:off x="3492500" y="5051425"/>
            <a:ext cx="2298700" cy="15875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Victim Tags</a:t>
            </a:r>
          </a:p>
        </p:txBody>
      </p:sp>
      <p:sp>
        <p:nvSpPr>
          <p:cNvPr id="8" name="Rectangle 7"/>
          <p:cNvSpPr>
            <a:spLocks noChangeArrowheads="1"/>
          </p:cNvSpPr>
          <p:nvPr/>
        </p:nvSpPr>
        <p:spPr bwMode="auto">
          <a:xfrm>
            <a:off x="3024188" y="1966913"/>
            <a:ext cx="1835150" cy="6477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Locality Scoring System</a:t>
            </a:r>
          </a:p>
        </p:txBody>
      </p:sp>
      <p:sp>
        <p:nvSpPr>
          <p:cNvPr id="9" name="Rectangle 8"/>
          <p:cNvSpPr>
            <a:spLocks noChangeArrowheads="1"/>
          </p:cNvSpPr>
          <p:nvPr/>
        </p:nvSpPr>
        <p:spPr bwMode="auto">
          <a:xfrm>
            <a:off x="149225" y="1989138"/>
            <a:ext cx="1614488" cy="603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Wave Scheduler</a:t>
            </a:r>
          </a:p>
        </p:txBody>
      </p:sp>
      <p:cxnSp>
        <p:nvCxnSpPr>
          <p:cNvPr id="11" name="Straight Arrow Connector 10"/>
          <p:cNvCxnSpPr>
            <a:cxnSpLocks noChangeShapeType="1"/>
            <a:stCxn id="9" idx="2"/>
          </p:cNvCxnSpPr>
          <p:nvPr/>
        </p:nvCxnSpPr>
        <p:spPr bwMode="auto">
          <a:xfrm>
            <a:off x="957263" y="2592388"/>
            <a:ext cx="0" cy="11969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17" name="Elbow Connector 16"/>
          <p:cNvCxnSpPr>
            <a:cxnSpLocks noChangeShapeType="1"/>
            <a:stCxn id="6" idx="2"/>
            <a:endCxn id="7" idx="1"/>
          </p:cNvCxnSpPr>
          <p:nvPr/>
        </p:nvCxnSpPr>
        <p:spPr bwMode="auto">
          <a:xfrm rot="16200000" flipH="1">
            <a:off x="2416969" y="4769644"/>
            <a:ext cx="479425" cy="1671637"/>
          </a:xfrm>
          <a:prstGeom prst="bentConnector2">
            <a:avLst/>
          </a:prstGeom>
          <a:noFill/>
          <a:ln w="25400">
            <a:solidFill>
              <a:schemeClr val="accent1"/>
            </a:solidFill>
            <a:miter lim="800000"/>
            <a:headEnd/>
            <a:tailEnd type="arrow" w="med" len="med"/>
          </a:ln>
          <a:effectLst>
            <a:outerShdw blurRad="40000" dist="20000" dir="5400000" rotWithShape="0">
              <a:srgbClr val="000000">
                <a:alpha val="37999"/>
              </a:srgbClr>
            </a:outerShdw>
          </a:effectLst>
        </p:spPr>
      </p:cxnSp>
      <p:cxnSp>
        <p:nvCxnSpPr>
          <p:cNvPr id="22" name="Straight Arrow Connector 21"/>
          <p:cNvCxnSpPr>
            <a:cxnSpLocks noChangeShapeType="1"/>
          </p:cNvCxnSpPr>
          <p:nvPr/>
        </p:nvCxnSpPr>
        <p:spPr bwMode="auto">
          <a:xfrm flipV="1">
            <a:off x="6011863" y="1268413"/>
            <a:ext cx="11112" cy="20161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5" name="Straight Arrow Connector 24"/>
          <p:cNvCxnSpPr>
            <a:cxnSpLocks noChangeShapeType="1"/>
          </p:cNvCxnSpPr>
          <p:nvPr/>
        </p:nvCxnSpPr>
        <p:spPr bwMode="auto">
          <a:xfrm>
            <a:off x="6011863" y="3284538"/>
            <a:ext cx="2520950"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9" name="Straight Connector 28"/>
          <p:cNvCxnSpPr>
            <a:cxnSpLocks noChangeShapeType="1"/>
            <a:endCxn id="33" idx="1"/>
          </p:cNvCxnSpPr>
          <p:nvPr/>
        </p:nvCxnSpPr>
        <p:spPr bwMode="auto">
          <a:xfrm flipV="1">
            <a:off x="4859338" y="1322388"/>
            <a:ext cx="1052512" cy="64452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30" name="Straight Connector 29"/>
          <p:cNvCxnSpPr>
            <a:cxnSpLocks noChangeShapeType="1"/>
            <a:endCxn id="33" idx="3"/>
          </p:cNvCxnSpPr>
          <p:nvPr/>
        </p:nvCxnSpPr>
        <p:spPr bwMode="auto">
          <a:xfrm>
            <a:off x="4859338" y="2614613"/>
            <a:ext cx="1052512" cy="706437"/>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33" name="Oval 32"/>
          <p:cNvSpPr>
            <a:spLocks noChangeArrowheads="1"/>
          </p:cNvSpPr>
          <p:nvPr/>
        </p:nvSpPr>
        <p:spPr bwMode="auto">
          <a:xfrm>
            <a:off x="5364163" y="908050"/>
            <a:ext cx="3744912" cy="2827338"/>
          </a:xfrm>
          <a:prstGeom prst="ellipse">
            <a:avLst/>
          </a:prstGeom>
          <a:noFill/>
          <a:ln w="25400">
            <a:solidFill>
              <a:srgbClr val="001F40"/>
            </a:solidFill>
            <a:round/>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43" name="Rectangle 42"/>
          <p:cNvSpPr>
            <a:spLocks noChangeArrowheads="1"/>
          </p:cNvSpPr>
          <p:nvPr/>
        </p:nvSpPr>
        <p:spPr bwMode="auto">
          <a:xfrm>
            <a:off x="6022975" y="2781300"/>
            <a:ext cx="420688" cy="503238"/>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cxnSp>
        <p:nvCxnSpPr>
          <p:cNvPr id="49" name="Straight Connector 48"/>
          <p:cNvCxnSpPr>
            <a:cxnSpLocks noChangeShapeType="1"/>
          </p:cNvCxnSpPr>
          <p:nvPr/>
        </p:nvCxnSpPr>
        <p:spPr bwMode="auto">
          <a:xfrm>
            <a:off x="6022975" y="1768475"/>
            <a:ext cx="2652713" cy="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63" name="Straight Arrow Connector 62"/>
          <p:cNvCxnSpPr>
            <a:cxnSpLocks noChangeShapeType="1"/>
            <a:stCxn id="8" idx="1"/>
            <a:endCxn id="9" idx="3"/>
          </p:cNvCxnSpPr>
          <p:nvPr/>
        </p:nvCxnSpPr>
        <p:spPr bwMode="auto">
          <a:xfrm flipH="1">
            <a:off x="1763713" y="2290763"/>
            <a:ext cx="1260475"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70" name="Rectangle 69"/>
          <p:cNvSpPr>
            <a:spLocks noChangeArrowheads="1"/>
          </p:cNvSpPr>
          <p:nvPr/>
        </p:nvSpPr>
        <p:spPr bwMode="auto">
          <a:xfrm>
            <a:off x="6022975" y="2276475"/>
            <a:ext cx="420688"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71" name="Rectangle 70"/>
          <p:cNvSpPr>
            <a:spLocks noChangeArrowheads="1"/>
          </p:cNvSpPr>
          <p:nvPr/>
        </p:nvSpPr>
        <p:spPr bwMode="auto">
          <a:xfrm>
            <a:off x="6022975" y="1768475"/>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78" name="Rectangle 77"/>
          <p:cNvSpPr>
            <a:spLocks noChangeArrowheads="1"/>
          </p:cNvSpPr>
          <p:nvPr/>
        </p:nvSpPr>
        <p:spPr bwMode="auto">
          <a:xfrm>
            <a:off x="265113"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79" name="Rectangle 78"/>
          <p:cNvSpPr>
            <a:spLocks noChangeArrowheads="1"/>
          </p:cNvSpPr>
          <p:nvPr/>
        </p:nvSpPr>
        <p:spPr bwMode="auto">
          <a:xfrm>
            <a:off x="984250"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80" name="Rectangle 79"/>
          <p:cNvSpPr>
            <a:spLocks noChangeArrowheads="1"/>
          </p:cNvSpPr>
          <p:nvPr/>
        </p:nvSpPr>
        <p:spPr bwMode="auto">
          <a:xfrm>
            <a:off x="1704975" y="41513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cxnSp>
        <p:nvCxnSpPr>
          <p:cNvPr id="85" name="Straight Arrow Connector 84"/>
          <p:cNvCxnSpPr>
            <a:cxnSpLocks noChangeShapeType="1"/>
            <a:stCxn id="7" idx="0"/>
          </p:cNvCxnSpPr>
          <p:nvPr/>
        </p:nvCxnSpPr>
        <p:spPr bwMode="auto">
          <a:xfrm flipH="1" flipV="1">
            <a:off x="4641850" y="2632075"/>
            <a:ext cx="0" cy="24193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91" name="Rectangle 90"/>
          <p:cNvSpPr>
            <a:spLocks noChangeArrowheads="1"/>
          </p:cNvSpPr>
          <p:nvPr/>
        </p:nvSpPr>
        <p:spPr bwMode="auto">
          <a:xfrm>
            <a:off x="4138613"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2" name="Rectangle 91"/>
          <p:cNvSpPr>
            <a:spLocks noChangeArrowheads="1"/>
          </p:cNvSpPr>
          <p:nvPr/>
        </p:nvSpPr>
        <p:spPr bwMode="auto">
          <a:xfrm>
            <a:off x="4138613" y="5845175"/>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3" name="Rectangle 92"/>
          <p:cNvSpPr>
            <a:spLocks noChangeArrowheads="1"/>
          </p:cNvSpPr>
          <p:nvPr/>
        </p:nvSpPr>
        <p:spPr bwMode="auto">
          <a:xfrm>
            <a:off x="4138613"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4" name="Rectangle 93"/>
          <p:cNvSpPr>
            <a:spLocks noChangeArrowheads="1"/>
          </p:cNvSpPr>
          <p:nvPr/>
        </p:nvSpPr>
        <p:spPr bwMode="auto">
          <a:xfrm>
            <a:off x="4859338"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5" name="Rectangle 94"/>
          <p:cNvSpPr>
            <a:spLocks noChangeArrowheads="1"/>
          </p:cNvSpPr>
          <p:nvPr/>
        </p:nvSpPr>
        <p:spPr bwMode="auto">
          <a:xfrm>
            <a:off x="4859338" y="5845175"/>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6" name="Rectangle 95"/>
          <p:cNvSpPr>
            <a:spLocks noChangeArrowheads="1"/>
          </p:cNvSpPr>
          <p:nvPr/>
        </p:nvSpPr>
        <p:spPr bwMode="auto">
          <a:xfrm>
            <a:off x="4859338"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7" name="TextBox 96"/>
          <p:cNvSpPr txBox="1">
            <a:spLocks noChangeArrowheads="1"/>
          </p:cNvSpPr>
          <p:nvPr/>
        </p:nvSpPr>
        <p:spPr bwMode="auto">
          <a:xfrm>
            <a:off x="3598863" y="537845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p>
        </p:txBody>
      </p:sp>
      <p:sp>
        <p:nvSpPr>
          <p:cNvPr id="98" name="TextBox 97"/>
          <p:cNvSpPr txBox="1">
            <a:spLocks noChangeArrowheads="1"/>
          </p:cNvSpPr>
          <p:nvPr/>
        </p:nvSpPr>
        <p:spPr bwMode="auto">
          <a:xfrm>
            <a:off x="3598863" y="577850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1</a:t>
            </a:r>
          </a:p>
        </p:txBody>
      </p:sp>
      <p:sp>
        <p:nvSpPr>
          <p:cNvPr id="99" name="TextBox 98"/>
          <p:cNvSpPr txBox="1">
            <a:spLocks noChangeArrowheads="1"/>
          </p:cNvSpPr>
          <p:nvPr/>
        </p:nvSpPr>
        <p:spPr bwMode="auto">
          <a:xfrm>
            <a:off x="3598863" y="6170613"/>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2</a:t>
            </a:r>
          </a:p>
        </p:txBody>
      </p:sp>
      <p:sp>
        <p:nvSpPr>
          <p:cNvPr id="100" name="TextBox 99"/>
          <p:cNvSpPr txBox="1">
            <a:spLocks noChangeArrowheads="1"/>
          </p:cNvSpPr>
          <p:nvPr/>
        </p:nvSpPr>
        <p:spPr bwMode="auto">
          <a:xfrm>
            <a:off x="6927850" y="3340100"/>
            <a:ext cx="688975" cy="306388"/>
          </a:xfrm>
          <a:prstGeom prst="rect">
            <a:avLst/>
          </a:prstGeom>
          <a:noFill/>
          <a:ln w="9525">
            <a:noFill/>
            <a:miter lim="800000"/>
            <a:headEnd/>
            <a:tailEnd/>
          </a:ln>
        </p:spPr>
        <p:txBody>
          <a:bodyPr>
            <a:prstTxWarp prst="textNoShape">
              <a:avLst/>
            </a:prstTxWarp>
            <a:spAutoFit/>
          </a:bodyPr>
          <a:lstStyle/>
          <a:p>
            <a:r>
              <a:rPr lang="en-US" sz="1400"/>
              <a:t>Time</a:t>
            </a:r>
            <a:endParaRPr lang="en-US" sz="1400" baseline="-25000"/>
          </a:p>
        </p:txBody>
      </p:sp>
      <p:sp>
        <p:nvSpPr>
          <p:cNvPr id="101" name="TextBox 100"/>
          <p:cNvSpPr txBox="1">
            <a:spLocks noChangeArrowheads="1"/>
          </p:cNvSpPr>
          <p:nvPr/>
        </p:nvSpPr>
        <p:spPr bwMode="auto">
          <a:xfrm>
            <a:off x="5322888" y="2119313"/>
            <a:ext cx="688975" cy="307975"/>
          </a:xfrm>
          <a:prstGeom prst="rect">
            <a:avLst/>
          </a:prstGeom>
          <a:noFill/>
          <a:ln w="9525">
            <a:noFill/>
            <a:miter lim="800000"/>
            <a:headEnd/>
            <a:tailEnd/>
          </a:ln>
        </p:spPr>
        <p:txBody>
          <a:bodyPr>
            <a:prstTxWarp prst="textNoShape">
              <a:avLst/>
            </a:prstTxWarp>
            <a:spAutoFit/>
          </a:bodyPr>
          <a:lstStyle/>
          <a:p>
            <a:r>
              <a:rPr lang="en-US" sz="1400"/>
              <a:t>Score</a:t>
            </a:r>
            <a:endParaRPr lang="en-US" sz="1400" baseline="-25000"/>
          </a:p>
        </p:txBody>
      </p:sp>
      <p:sp>
        <p:nvSpPr>
          <p:cNvPr id="106" name="Rectangle 105"/>
          <p:cNvSpPr>
            <a:spLocks noChangeArrowheads="1"/>
          </p:cNvSpPr>
          <p:nvPr/>
        </p:nvSpPr>
        <p:spPr bwMode="auto">
          <a:xfrm>
            <a:off x="265113" y="50022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107" name="Rectangle 106"/>
          <p:cNvSpPr>
            <a:spLocks noChangeArrowheads="1"/>
          </p:cNvSpPr>
          <p:nvPr/>
        </p:nvSpPr>
        <p:spPr bwMode="auto">
          <a:xfrm>
            <a:off x="984250" y="50022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108" name="Rectangle 107"/>
          <p:cNvSpPr>
            <a:spLocks noChangeArrowheads="1"/>
          </p:cNvSpPr>
          <p:nvPr/>
        </p:nvSpPr>
        <p:spPr bwMode="auto">
          <a:xfrm>
            <a:off x="1704975" y="50022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sp>
        <p:nvSpPr>
          <p:cNvPr id="109" name="TextBox 108"/>
          <p:cNvSpPr txBox="1">
            <a:spLocks noChangeArrowheads="1"/>
          </p:cNvSpPr>
          <p:nvPr/>
        </p:nvSpPr>
        <p:spPr bwMode="auto">
          <a:xfrm rot="5400000">
            <a:off x="1439069" y="4521994"/>
            <a:ext cx="3937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10" name="Rectangle 109"/>
          <p:cNvSpPr>
            <a:spLocks noChangeArrowheads="1"/>
          </p:cNvSpPr>
          <p:nvPr/>
        </p:nvSpPr>
        <p:spPr bwMode="auto">
          <a:xfrm>
            <a:off x="6443663" y="2265363"/>
            <a:ext cx="420687" cy="1019175"/>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11" name="Rectangle 110"/>
          <p:cNvSpPr>
            <a:spLocks noChangeArrowheads="1"/>
          </p:cNvSpPr>
          <p:nvPr/>
        </p:nvSpPr>
        <p:spPr bwMode="auto">
          <a:xfrm>
            <a:off x="6443663" y="1760538"/>
            <a:ext cx="420687"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12" name="Rectangle 111"/>
          <p:cNvSpPr>
            <a:spLocks noChangeArrowheads="1"/>
          </p:cNvSpPr>
          <p:nvPr/>
        </p:nvSpPr>
        <p:spPr bwMode="auto">
          <a:xfrm>
            <a:off x="6443663" y="1263650"/>
            <a:ext cx="420687" cy="504825"/>
          </a:xfrm>
          <a:prstGeom prst="rect">
            <a:avLst/>
          </a:prstGeom>
          <a:blipFill dpi="0" rotWithShape="0">
            <a:blip r:embed="rId2"/>
            <a:srcRect/>
            <a:tile tx="0" ty="0" sx="100000" sy="100000" flip="none" algn="tl"/>
          </a:blip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17" name="TextBox 116"/>
          <p:cNvSpPr txBox="1">
            <a:spLocks noChangeArrowheads="1"/>
          </p:cNvSpPr>
          <p:nvPr/>
        </p:nvSpPr>
        <p:spPr bwMode="auto">
          <a:xfrm>
            <a:off x="1954213" y="1600200"/>
            <a:ext cx="877887" cy="522288"/>
          </a:xfrm>
          <a:prstGeom prst="rect">
            <a:avLst/>
          </a:prstGeom>
          <a:noFill/>
          <a:ln w="9525">
            <a:noFill/>
            <a:miter lim="800000"/>
            <a:headEnd/>
            <a:tailEnd/>
          </a:ln>
        </p:spPr>
        <p:txBody>
          <a:bodyPr>
            <a:prstTxWarp prst="textNoShape">
              <a:avLst/>
            </a:prstTxWarp>
            <a:spAutoFit/>
          </a:bodyPr>
          <a:lstStyle/>
          <a:p>
            <a:pPr algn="ctr"/>
            <a:r>
              <a:rPr lang="en-US" sz="1400"/>
              <a:t>No W</a:t>
            </a:r>
            <a:r>
              <a:rPr lang="en-US" sz="1400" baseline="-25000"/>
              <a:t>2 </a:t>
            </a:r>
            <a:r>
              <a:rPr lang="en-US" sz="1400"/>
              <a:t>loads</a:t>
            </a:r>
            <a:endParaRPr lang="en-US" sz="1400" baseline="-25000"/>
          </a:p>
        </p:txBody>
      </p:sp>
      <p:sp>
        <p:nvSpPr>
          <p:cNvPr id="118" name="Rectangle 117"/>
          <p:cNvSpPr>
            <a:spLocks noChangeArrowheads="1"/>
          </p:cNvSpPr>
          <p:nvPr/>
        </p:nvSpPr>
        <p:spPr bwMode="auto">
          <a:xfrm>
            <a:off x="7524750" y="2574925"/>
            <a:ext cx="420688" cy="704850"/>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20" name="Rectangle 119"/>
          <p:cNvSpPr>
            <a:spLocks noChangeArrowheads="1"/>
          </p:cNvSpPr>
          <p:nvPr/>
        </p:nvSpPr>
        <p:spPr bwMode="auto">
          <a:xfrm>
            <a:off x="7524750" y="2071688"/>
            <a:ext cx="420688" cy="50323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21" name="Rectangle 120"/>
          <p:cNvSpPr>
            <a:spLocks noChangeArrowheads="1"/>
          </p:cNvSpPr>
          <p:nvPr/>
        </p:nvSpPr>
        <p:spPr bwMode="auto">
          <a:xfrm>
            <a:off x="7524750" y="1566863"/>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22" name="TextBox 121"/>
          <p:cNvSpPr txBox="1">
            <a:spLocks noChangeArrowheads="1"/>
          </p:cNvSpPr>
          <p:nvPr/>
        </p:nvSpPr>
        <p:spPr bwMode="auto">
          <a:xfrm>
            <a:off x="6954838" y="2847975"/>
            <a:ext cx="4318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24" name="TextBox 123"/>
          <p:cNvSpPr txBox="1">
            <a:spLocks noChangeArrowheads="1"/>
          </p:cNvSpPr>
          <p:nvPr/>
        </p:nvSpPr>
        <p:spPr bwMode="auto">
          <a:xfrm>
            <a:off x="984250" y="2614613"/>
            <a:ext cx="1346200"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25" name="Rectangle 124"/>
          <p:cNvSpPr>
            <a:spLocks noChangeArrowheads="1"/>
          </p:cNvSpPr>
          <p:nvPr/>
        </p:nvSpPr>
        <p:spPr bwMode="auto">
          <a:xfrm>
            <a:off x="265113" y="4160838"/>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26" name="Rectangle 125"/>
          <p:cNvSpPr>
            <a:spLocks noChangeArrowheads="1"/>
          </p:cNvSpPr>
          <p:nvPr/>
        </p:nvSpPr>
        <p:spPr bwMode="auto">
          <a:xfrm>
            <a:off x="984250" y="4160838"/>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0</a:t>
            </a:r>
          </a:p>
        </p:txBody>
      </p:sp>
      <p:sp>
        <p:nvSpPr>
          <p:cNvPr id="128" name="TextBox 127"/>
          <p:cNvSpPr txBox="1">
            <a:spLocks noChangeArrowheads="1"/>
          </p:cNvSpPr>
          <p:nvPr/>
        </p:nvSpPr>
        <p:spPr bwMode="auto">
          <a:xfrm>
            <a:off x="852488" y="5365750"/>
            <a:ext cx="84296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,X</a:t>
            </a:r>
            <a:endParaRPr lang="en-US" baseline="-25000"/>
          </a:p>
        </p:txBody>
      </p:sp>
      <p:sp>
        <p:nvSpPr>
          <p:cNvPr id="129" name="Rectangle 128"/>
          <p:cNvSpPr>
            <a:spLocks noChangeArrowheads="1"/>
          </p:cNvSpPr>
          <p:nvPr/>
        </p:nvSpPr>
        <p:spPr bwMode="auto">
          <a:xfrm>
            <a:off x="4138613"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30" name="TextBox 129"/>
          <p:cNvSpPr txBox="1">
            <a:spLocks noChangeArrowheads="1"/>
          </p:cNvSpPr>
          <p:nvPr/>
        </p:nvSpPr>
        <p:spPr bwMode="auto">
          <a:xfrm>
            <a:off x="4657725" y="3881438"/>
            <a:ext cx="1282700" cy="1200150"/>
          </a:xfrm>
          <a:prstGeom prst="rect">
            <a:avLst/>
          </a:prstGeom>
          <a:noFill/>
          <a:ln w="9525">
            <a:noFill/>
            <a:miter lim="800000"/>
            <a:headEnd/>
            <a:tailEnd/>
          </a:ln>
        </p:spPr>
        <p:txBody>
          <a:bodyPr>
            <a:prstTxWarp prst="textNoShape">
              <a:avLst/>
            </a:prstTxWarp>
            <a:spAutoFit/>
          </a:bodyPr>
          <a:lstStyle/>
          <a:p>
            <a:pPr algn="ctr"/>
            <a:r>
              <a:rPr lang="en-US"/>
              <a:t>W</a:t>
            </a:r>
            <a:r>
              <a:rPr lang="en-US" baseline="-25000"/>
              <a:t>0</a:t>
            </a:r>
            <a:r>
              <a:rPr lang="en-US"/>
              <a:t/>
            </a:r>
            <a:br>
              <a:rPr lang="en-US"/>
            </a:br>
            <a:r>
              <a:rPr lang="en-US"/>
              <a:t>detected lost locality</a:t>
            </a:r>
            <a:endParaRPr lang="en-US" baseline="-25000"/>
          </a:p>
        </p:txBody>
      </p:sp>
      <p:sp>
        <p:nvSpPr>
          <p:cNvPr id="131" name="TextBox 130"/>
          <p:cNvSpPr txBox="1">
            <a:spLocks noChangeArrowheads="1"/>
          </p:cNvSpPr>
          <p:nvPr/>
        </p:nvSpPr>
        <p:spPr bwMode="auto">
          <a:xfrm>
            <a:off x="957263" y="2617788"/>
            <a:ext cx="1344612" cy="369887"/>
          </a:xfrm>
          <a:prstGeom prst="rect">
            <a:avLst/>
          </a:prstGeom>
          <a:noFill/>
          <a:ln w="9525">
            <a:noFill/>
            <a:miter lim="800000"/>
            <a:headEnd/>
            <a:tailEnd/>
          </a:ln>
        </p:spPr>
        <p:txBody>
          <a:bodyPr>
            <a:prstTxWarp prst="textNoShape">
              <a:avLst/>
            </a:prstTxWarp>
            <a:spAutoFit/>
          </a:bodyPr>
          <a:lstStyle/>
          <a:p>
            <a:r>
              <a:rPr lang="en-US"/>
              <a:t>W</a:t>
            </a:r>
            <a:r>
              <a:rPr lang="en-US" baseline="-25000"/>
              <a:t>2</a:t>
            </a:r>
            <a:r>
              <a:rPr lang="en-US"/>
              <a:t>: ld Y</a:t>
            </a:r>
            <a:endParaRPr lang="en-US" baseline="-25000"/>
          </a:p>
        </p:txBody>
      </p:sp>
      <p:sp>
        <p:nvSpPr>
          <p:cNvPr id="132" name="TextBox 131"/>
          <p:cNvSpPr txBox="1">
            <a:spLocks noChangeArrowheads="1"/>
          </p:cNvSpPr>
          <p:nvPr/>
        </p:nvSpPr>
        <p:spPr bwMode="auto">
          <a:xfrm>
            <a:off x="963613" y="2598738"/>
            <a:ext cx="134461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33" name="TextBox 132"/>
          <p:cNvSpPr txBox="1">
            <a:spLocks noChangeArrowheads="1"/>
          </p:cNvSpPr>
          <p:nvPr/>
        </p:nvSpPr>
        <p:spPr bwMode="auto">
          <a:xfrm>
            <a:off x="814388" y="5389563"/>
            <a:ext cx="842962" cy="646112"/>
          </a:xfrm>
          <a:prstGeom prst="rect">
            <a:avLst/>
          </a:prstGeom>
          <a:noFill/>
          <a:ln w="9525">
            <a:noFill/>
            <a:miter lim="800000"/>
            <a:headEnd/>
            <a:tailEnd/>
          </a:ln>
        </p:spPr>
        <p:txBody>
          <a:bodyPr>
            <a:prstTxWarp prst="textNoShape">
              <a:avLst/>
            </a:prstTxWarp>
            <a:spAutoFit/>
          </a:bodyPr>
          <a:lstStyle/>
          <a:p>
            <a:pPr algn="ctr"/>
            <a:r>
              <a:rPr lang="en-US"/>
              <a:t>ProbeW</a:t>
            </a:r>
            <a:r>
              <a:rPr lang="en-US" baseline="-25000"/>
              <a:t>0</a:t>
            </a:r>
            <a:r>
              <a:rPr lang="en-US"/>
              <a:t>,X</a:t>
            </a:r>
            <a:endParaRPr lang="en-US" baseline="-25000"/>
          </a:p>
        </p:txBody>
      </p:sp>
      <p:sp>
        <p:nvSpPr>
          <p:cNvPr id="134" name="Rectangle 133"/>
          <p:cNvSpPr>
            <a:spLocks noChangeArrowheads="1"/>
          </p:cNvSpPr>
          <p:nvPr/>
        </p:nvSpPr>
        <p:spPr bwMode="auto">
          <a:xfrm>
            <a:off x="265113"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Y</a:t>
            </a:r>
          </a:p>
        </p:txBody>
      </p:sp>
      <p:sp>
        <p:nvSpPr>
          <p:cNvPr id="135" name="Rectangle 134"/>
          <p:cNvSpPr>
            <a:spLocks noChangeArrowheads="1"/>
          </p:cNvSpPr>
          <p:nvPr/>
        </p:nvSpPr>
        <p:spPr bwMode="auto">
          <a:xfrm>
            <a:off x="984250"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2</a:t>
            </a:r>
          </a:p>
        </p:txBody>
      </p:sp>
      <p:sp>
        <p:nvSpPr>
          <p:cNvPr id="58" name="Slide Number Placeholder 57"/>
          <p:cNvSpPr>
            <a:spLocks noGrp="1"/>
          </p:cNvSpPr>
          <p:nvPr>
            <p:ph type="sldNum" sz="quarter" idx="12"/>
          </p:nvPr>
        </p:nvSpPr>
        <p:spPr/>
        <p:txBody>
          <a:bodyPr/>
          <a:lstStyle/>
          <a:p>
            <a:fld id="{F23EC47D-D5CA-A042-A8D0-C217E3EA6E2F}" type="slidenum">
              <a:rPr lang="en-US" smtClean="0"/>
              <a:t>118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fade">
                                      <p:cBhvr>
                                        <p:cTn id="64" dur="500"/>
                                        <p:tgtEl>
                                          <p:spTgt spid="10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fade">
                                      <p:cBhvr>
                                        <p:cTn id="75" dur="500"/>
                                        <p:tgtEl>
                                          <p:spTgt spid="9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500"/>
                                        <p:tgtEl>
                                          <p:spTgt spid="9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fade">
                                      <p:cBhvr>
                                        <p:cTn id="87" dur="500"/>
                                        <p:tgtEl>
                                          <p:spTgt spid="9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500"/>
                                        <p:tgtEl>
                                          <p:spTgt spid="9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500"/>
                                        <p:tgtEl>
                                          <p:spTgt spid="9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500"/>
                                        <p:tgtEl>
                                          <p:spTgt spid="29"/>
                                        </p:tgtEl>
                                      </p:cBhvr>
                                    </p:animEffect>
                                  </p:childTnLst>
                                </p:cTn>
                              </p:par>
                              <p:par>
                                <p:cTn id="105" presetID="10"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500"/>
                                        <p:tgtEl>
                                          <p:spTgt spid="10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1"/>
                                        </p:tgtEl>
                                        <p:attrNameLst>
                                          <p:attrName>style.visibility</p:attrName>
                                        </p:attrNameLst>
                                      </p:cBhvr>
                                      <p:to>
                                        <p:strVal val="visible"/>
                                      </p:to>
                                    </p:set>
                                    <p:animEffect transition="in" filter="fade">
                                      <p:cBhvr>
                                        <p:cTn id="128" dur="500"/>
                                        <p:tgtEl>
                                          <p:spTgt spid="10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24"/>
                                        </p:tgtEl>
                                        <p:attrNameLst>
                                          <p:attrName>style.visibility</p:attrName>
                                        </p:attrNameLst>
                                      </p:cBhvr>
                                      <p:to>
                                        <p:strVal val="visible"/>
                                      </p:to>
                                    </p:set>
                                    <p:animEffect transition="in" filter="fade">
                                      <p:cBhvr>
                                        <p:cTn id="133" dur="500"/>
                                        <p:tgtEl>
                                          <p:spTgt spid="124"/>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1" nodeType="clickEffect">
                                  <p:stCondLst>
                                    <p:cond delay="0"/>
                                  </p:stCondLst>
                                  <p:childTnLst>
                                    <p:animMotion origin="layout" path="M 2.77556E-17 -1.85185E-6 L 2.77556E-17 0.20741 " pathEditMode="relative" rAng="0" ptsTypes="AA">
                                      <p:cBhvr>
                                        <p:cTn id="137" dur="2000" fill="hold"/>
                                        <p:tgtEl>
                                          <p:spTgt spid="124"/>
                                        </p:tgtEl>
                                        <p:attrNameLst>
                                          <p:attrName>ppt_x</p:attrName>
                                          <p:attrName>ppt_y</p:attrName>
                                        </p:attrNameLst>
                                      </p:cBhvr>
                                      <p:rCtr x="0" y="104"/>
                                    </p:animMotion>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124"/>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125"/>
                                        </p:tgtEl>
                                        <p:attrNameLst>
                                          <p:attrName>style.visibility</p:attrName>
                                        </p:attrNameLst>
                                      </p:cBhvr>
                                      <p:to>
                                        <p:strVal val="visible"/>
                                      </p:to>
                                    </p:set>
                                    <p:animEffect transition="in" filter="fade">
                                      <p:cBhvr>
                                        <p:cTn id="144" dur="500"/>
                                        <p:tgtEl>
                                          <p:spTgt spid="12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26"/>
                                        </p:tgtEl>
                                        <p:attrNameLst>
                                          <p:attrName>style.visibility</p:attrName>
                                        </p:attrNameLst>
                                      </p:cBhvr>
                                      <p:to>
                                        <p:strVal val="visible"/>
                                      </p:to>
                                    </p:set>
                                    <p:animEffect transition="in" filter="fade">
                                      <p:cBhvr>
                                        <p:cTn id="147" dur="500"/>
                                        <p:tgtEl>
                                          <p:spTgt spid="12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31"/>
                                        </p:tgtEl>
                                        <p:attrNameLst>
                                          <p:attrName>style.visibility</p:attrName>
                                        </p:attrNameLst>
                                      </p:cBhvr>
                                      <p:to>
                                        <p:strVal val="visible"/>
                                      </p:to>
                                    </p:set>
                                    <p:animEffect transition="in" filter="fade">
                                      <p:cBhvr>
                                        <p:cTn id="152" dur="500"/>
                                        <p:tgtEl>
                                          <p:spTgt spid="131"/>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grpId="1" nodeType="clickEffect">
                                  <p:stCondLst>
                                    <p:cond delay="0"/>
                                  </p:stCondLst>
                                  <p:childTnLst>
                                    <p:animMotion origin="layout" path="M 2.77556E-17 -1.85185E-6 L 2.77556E-17 0.20741 " pathEditMode="relative" rAng="0" ptsTypes="AA">
                                      <p:cBhvr>
                                        <p:cTn id="156" dur="2000" fill="hold"/>
                                        <p:tgtEl>
                                          <p:spTgt spid="131"/>
                                        </p:tgtEl>
                                        <p:attrNameLst>
                                          <p:attrName>ppt_x</p:attrName>
                                          <p:attrName>ppt_y</p:attrName>
                                        </p:attrNameLst>
                                      </p:cBhvr>
                                      <p:rCtr x="0" y="104"/>
                                    </p:animMotion>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2" nodeType="clickEffect">
                                  <p:stCondLst>
                                    <p:cond delay="0"/>
                                  </p:stCondLst>
                                  <p:childTnLst>
                                    <p:set>
                                      <p:cBhvr>
                                        <p:cTn id="160" dur="1" fill="hold">
                                          <p:stCondLst>
                                            <p:cond delay="0"/>
                                          </p:stCondLst>
                                        </p:cTn>
                                        <p:tgtEl>
                                          <p:spTgt spid="131"/>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134"/>
                                        </p:tgtEl>
                                        <p:attrNameLst>
                                          <p:attrName>style.visibility</p:attrName>
                                        </p:attrNameLst>
                                      </p:cBhvr>
                                      <p:to>
                                        <p:strVal val="visible"/>
                                      </p:to>
                                    </p:set>
                                    <p:animEffect transition="in" filter="fade">
                                      <p:cBhvr>
                                        <p:cTn id="163" dur="500"/>
                                        <p:tgtEl>
                                          <p:spTgt spid="13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5"/>
                                        </p:tgtEl>
                                        <p:attrNameLst>
                                          <p:attrName>style.visibility</p:attrName>
                                        </p:attrNameLst>
                                      </p:cBhvr>
                                      <p:to>
                                        <p:strVal val="visible"/>
                                      </p:to>
                                    </p:set>
                                    <p:animEffect transition="in" filter="fade">
                                      <p:cBhvr>
                                        <p:cTn id="166" dur="500"/>
                                        <p:tgtEl>
                                          <p:spTgt spid="135"/>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28"/>
                                        </p:tgtEl>
                                        <p:attrNameLst>
                                          <p:attrName>style.visibility</p:attrName>
                                        </p:attrNameLst>
                                      </p:cBhvr>
                                      <p:to>
                                        <p:strVal val="visible"/>
                                      </p:to>
                                    </p:set>
                                    <p:animEffect transition="in" filter="fade">
                                      <p:cBhvr>
                                        <p:cTn id="171" dur="500"/>
                                        <p:tgtEl>
                                          <p:spTgt spid="128"/>
                                        </p:tgtEl>
                                      </p:cBhvr>
                                    </p:animEffect>
                                  </p:childTnLst>
                                </p:cTn>
                              </p:par>
                            </p:childTnLst>
                          </p:cTn>
                        </p:par>
                      </p:childTnLst>
                    </p:cTn>
                  </p:par>
                  <p:par>
                    <p:cTn id="172" fill="hold">
                      <p:stCondLst>
                        <p:cond delay="indefinite"/>
                      </p:stCondLst>
                      <p:childTnLst>
                        <p:par>
                          <p:cTn id="173" fill="hold">
                            <p:stCondLst>
                              <p:cond delay="0"/>
                            </p:stCondLst>
                            <p:childTnLst>
                              <p:par>
                                <p:cTn id="174" presetID="50" presetClass="path" presetSubtype="0" accel="50000" decel="50000" fill="hold" grpId="1" nodeType="clickEffect">
                                  <p:stCondLst>
                                    <p:cond delay="0"/>
                                  </p:stCondLst>
                                  <p:childTnLst>
                                    <p:animMotion origin="layout" path="M 0.00017 -0.00139 L 0.00104 0.01805 C 0.00139 0.02755 0.1 0.03148 0.1802 0.02546 L 0.36093 0.01134 " pathEditMode="relative" rAng="-250" ptsTypes="FfFF">
                                      <p:cBhvr>
                                        <p:cTn id="175" dur="2000" fill="hold"/>
                                        <p:tgtEl>
                                          <p:spTgt spid="128"/>
                                        </p:tgtEl>
                                        <p:attrNameLst>
                                          <p:attrName>ppt_x</p:attrName>
                                          <p:attrName>ppt_y</p:attrName>
                                        </p:attrNameLst>
                                      </p:cBhvr>
                                      <p:rCtr x="180" y="6"/>
                                    </p:animMotion>
                                  </p:childTnLst>
                                </p:cTn>
                              </p:par>
                            </p:childTnLst>
                          </p:cTn>
                        </p:par>
                      </p:childTnLst>
                    </p:cTn>
                  </p:par>
                  <p:par>
                    <p:cTn id="176" fill="hold">
                      <p:stCondLst>
                        <p:cond delay="indefinite"/>
                      </p:stCondLst>
                      <p:childTnLst>
                        <p:par>
                          <p:cTn id="177" fill="hold">
                            <p:stCondLst>
                              <p:cond delay="0"/>
                            </p:stCondLst>
                            <p:childTnLst>
                              <p:par>
                                <p:cTn id="178" presetID="1" presetClass="exit" presetSubtype="0" fill="hold" grpId="2" nodeType="clickEffect">
                                  <p:stCondLst>
                                    <p:cond delay="0"/>
                                  </p:stCondLst>
                                  <p:childTnLst>
                                    <p:set>
                                      <p:cBhvr>
                                        <p:cTn id="179" dur="1" fill="hold">
                                          <p:stCondLst>
                                            <p:cond delay="0"/>
                                          </p:stCondLst>
                                        </p:cTn>
                                        <p:tgtEl>
                                          <p:spTgt spid="128"/>
                                        </p:tgtEl>
                                        <p:attrNameLst>
                                          <p:attrName>style.visibility</p:attrName>
                                        </p:attrNameLst>
                                      </p:cBhvr>
                                      <p:to>
                                        <p:strVal val="hidden"/>
                                      </p:to>
                                    </p:set>
                                  </p:childTnLst>
                                </p:cTn>
                              </p:par>
                              <p:par>
                                <p:cTn id="180" presetID="10" presetClass="entr" presetSubtype="0" fill="hold" grpId="0" nodeType="withEffect">
                                  <p:stCondLst>
                                    <p:cond delay="0"/>
                                  </p:stCondLst>
                                  <p:childTnLst>
                                    <p:set>
                                      <p:cBhvr>
                                        <p:cTn id="181" dur="1" fill="hold">
                                          <p:stCondLst>
                                            <p:cond delay="0"/>
                                          </p:stCondLst>
                                        </p:cTn>
                                        <p:tgtEl>
                                          <p:spTgt spid="129"/>
                                        </p:tgtEl>
                                        <p:attrNameLst>
                                          <p:attrName>style.visibility</p:attrName>
                                        </p:attrNameLst>
                                      </p:cBhvr>
                                      <p:to>
                                        <p:strVal val="visible"/>
                                      </p:to>
                                    </p:set>
                                    <p:animEffect transition="in" filter="fade">
                                      <p:cBhvr>
                                        <p:cTn id="182" dur="500"/>
                                        <p:tgtEl>
                                          <p:spTgt spid="12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32"/>
                                        </p:tgtEl>
                                        <p:attrNameLst>
                                          <p:attrName>style.visibility</p:attrName>
                                        </p:attrNameLst>
                                      </p:cBhvr>
                                      <p:to>
                                        <p:strVal val="visible"/>
                                      </p:to>
                                    </p:set>
                                    <p:animEffect transition="in" filter="fade">
                                      <p:cBhvr>
                                        <p:cTn id="187" dur="500"/>
                                        <p:tgtEl>
                                          <p:spTgt spid="132"/>
                                        </p:tgtEl>
                                      </p:cBhvr>
                                    </p:animEffect>
                                  </p:childTnLst>
                                </p:cTn>
                              </p:par>
                            </p:childTnLst>
                          </p:cTn>
                        </p:par>
                      </p:childTnLst>
                    </p:cTn>
                  </p:par>
                  <p:par>
                    <p:cTn id="188" fill="hold">
                      <p:stCondLst>
                        <p:cond delay="indefinite"/>
                      </p:stCondLst>
                      <p:childTnLst>
                        <p:par>
                          <p:cTn id="189" fill="hold">
                            <p:stCondLst>
                              <p:cond delay="0"/>
                            </p:stCondLst>
                            <p:childTnLst>
                              <p:par>
                                <p:cTn id="190" presetID="42" presetClass="path" presetSubtype="0" accel="50000" decel="50000" fill="hold" grpId="1" nodeType="clickEffect">
                                  <p:stCondLst>
                                    <p:cond delay="0"/>
                                  </p:stCondLst>
                                  <p:childTnLst>
                                    <p:animMotion origin="layout" path="M 2.77556E-17 -1.85185E-6 L 2.77556E-17 0.20741 " pathEditMode="relative" rAng="0" ptsTypes="AA">
                                      <p:cBhvr>
                                        <p:cTn id="191" dur="2000" fill="hold"/>
                                        <p:tgtEl>
                                          <p:spTgt spid="132"/>
                                        </p:tgtEl>
                                        <p:attrNameLst>
                                          <p:attrName>ppt_x</p:attrName>
                                          <p:attrName>ppt_y</p:attrName>
                                        </p:attrNameLst>
                                      </p:cBhvr>
                                      <p:rCtr x="0" y="104"/>
                                    </p:animMotion>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grpId="2" nodeType="clickEffect">
                                  <p:stCondLst>
                                    <p:cond delay="0"/>
                                  </p:stCondLst>
                                  <p:childTnLst>
                                    <p:set>
                                      <p:cBhvr>
                                        <p:cTn id="195" dur="1" fill="hold">
                                          <p:stCondLst>
                                            <p:cond delay="0"/>
                                          </p:stCondLst>
                                        </p:cTn>
                                        <p:tgtEl>
                                          <p:spTgt spid="132"/>
                                        </p:tgtEl>
                                        <p:attrNameLst>
                                          <p:attrName>style.visibility</p:attrName>
                                        </p:attrNameLst>
                                      </p:cBhvr>
                                      <p:to>
                                        <p:strVal val="hidden"/>
                                      </p:to>
                                    </p:set>
                                  </p:childTnLst>
                                </p:cTn>
                              </p:par>
                              <p:par>
                                <p:cTn id="196" presetID="10" presetClass="entr" presetSubtype="0" fill="hold" grpId="0" nodeType="withEffect">
                                  <p:stCondLst>
                                    <p:cond delay="0"/>
                                  </p:stCondLst>
                                  <p:childTnLst>
                                    <p:set>
                                      <p:cBhvr>
                                        <p:cTn id="197" dur="1" fill="hold">
                                          <p:stCondLst>
                                            <p:cond delay="0"/>
                                          </p:stCondLst>
                                        </p:cTn>
                                        <p:tgtEl>
                                          <p:spTgt spid="133"/>
                                        </p:tgtEl>
                                        <p:attrNameLst>
                                          <p:attrName>style.visibility</p:attrName>
                                        </p:attrNameLst>
                                      </p:cBhvr>
                                      <p:to>
                                        <p:strVal val="visible"/>
                                      </p:to>
                                    </p:set>
                                    <p:animEffect transition="in" filter="fade">
                                      <p:cBhvr>
                                        <p:cTn id="198" dur="500"/>
                                        <p:tgtEl>
                                          <p:spTgt spid="133"/>
                                        </p:tgtEl>
                                      </p:cBhvr>
                                    </p:animEffect>
                                  </p:childTnLst>
                                </p:cTn>
                              </p:par>
                            </p:childTnLst>
                          </p:cTn>
                        </p:par>
                      </p:childTnLst>
                    </p:cTn>
                  </p:par>
                  <p:par>
                    <p:cTn id="199" fill="hold">
                      <p:stCondLst>
                        <p:cond delay="indefinite"/>
                      </p:stCondLst>
                      <p:childTnLst>
                        <p:par>
                          <p:cTn id="200" fill="hold">
                            <p:stCondLst>
                              <p:cond delay="0"/>
                            </p:stCondLst>
                            <p:childTnLst>
                              <p:par>
                                <p:cTn id="201" presetID="50" presetClass="path" presetSubtype="0" accel="50000" decel="50000" fill="hold" grpId="1" nodeType="clickEffect">
                                  <p:stCondLst>
                                    <p:cond delay="0"/>
                                  </p:stCondLst>
                                  <p:childTnLst>
                                    <p:animMotion origin="layout" path="M 0.00017 -0.00139 L 0.00052 0.00556 C 0.00052 0.00903 0.1 0.00602 0.18108 -0.00023 L 0.36371 -0.01412 " pathEditMode="relative" rAng="-250" ptsTypes="FfFF">
                                      <p:cBhvr>
                                        <p:cTn id="202" dur="2000" fill="hold"/>
                                        <p:tgtEl>
                                          <p:spTgt spid="133"/>
                                        </p:tgtEl>
                                        <p:attrNameLst>
                                          <p:attrName>ppt_x</p:attrName>
                                          <p:attrName>ppt_y</p:attrName>
                                        </p:attrNameLst>
                                      </p:cBhvr>
                                      <p:rCtr x="182" y="-6"/>
                                    </p:animMotion>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2" nodeType="clickEffect">
                                  <p:stCondLst>
                                    <p:cond delay="0"/>
                                  </p:stCondLst>
                                  <p:childTnLst>
                                    <p:set>
                                      <p:cBhvr>
                                        <p:cTn id="206" dur="1" fill="hold">
                                          <p:stCondLst>
                                            <p:cond delay="0"/>
                                          </p:stCondLst>
                                        </p:cTn>
                                        <p:tgtEl>
                                          <p:spTgt spid="133"/>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130"/>
                                        </p:tgtEl>
                                        <p:attrNameLst>
                                          <p:attrName>style.visibility</p:attrName>
                                        </p:attrNameLst>
                                      </p:cBhvr>
                                      <p:to>
                                        <p:strVal val="visible"/>
                                      </p:to>
                                    </p:set>
                                    <p:animEffect transition="in" filter="fade">
                                      <p:cBhvr>
                                        <p:cTn id="209" dur="500"/>
                                        <p:tgtEl>
                                          <p:spTgt spid="130"/>
                                        </p:tgtEl>
                                      </p:cBhvr>
                                    </p:animEffect>
                                  </p:childTnLst>
                                </p:cTn>
                              </p:par>
                            </p:childTnLst>
                          </p:cTn>
                        </p:par>
                      </p:childTnLst>
                    </p:cTn>
                  </p:par>
                  <p:par>
                    <p:cTn id="210" fill="hold">
                      <p:stCondLst>
                        <p:cond delay="indefinite"/>
                      </p:stCondLst>
                      <p:childTnLst>
                        <p:par>
                          <p:cTn id="211" fill="hold">
                            <p:stCondLst>
                              <p:cond delay="0"/>
                            </p:stCondLst>
                            <p:childTnLst>
                              <p:par>
                                <p:cTn id="212" presetID="42" presetClass="path" presetSubtype="0" accel="50000" decel="50000" fill="hold" grpId="1" nodeType="clickEffect">
                                  <p:stCondLst>
                                    <p:cond delay="0"/>
                                  </p:stCondLst>
                                  <p:childTnLst>
                                    <p:animMotion origin="layout" path="M -3.88889E-6 -2.22222E-6 L 0.14879 -0.24051 " pathEditMode="relative" rAng="0" ptsTypes="AA">
                                      <p:cBhvr>
                                        <p:cTn id="213" dur="2000" fill="hold"/>
                                        <p:tgtEl>
                                          <p:spTgt spid="130"/>
                                        </p:tgtEl>
                                        <p:attrNameLst>
                                          <p:attrName>ppt_x</p:attrName>
                                          <p:attrName>ppt_y</p:attrName>
                                        </p:attrNameLst>
                                      </p:cBhvr>
                                      <p:rCtr x="74" y="-120"/>
                                    </p:animMotion>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grpId="2" nodeType="clickEffect">
                                  <p:stCondLst>
                                    <p:cond delay="0"/>
                                  </p:stCondLst>
                                  <p:childTnLst>
                                    <p:set>
                                      <p:cBhvr>
                                        <p:cTn id="217" dur="1" fill="hold">
                                          <p:stCondLst>
                                            <p:cond delay="0"/>
                                          </p:stCondLst>
                                        </p:cTn>
                                        <p:tgtEl>
                                          <p:spTgt spid="130"/>
                                        </p:tgtEl>
                                        <p:attrNameLst>
                                          <p:attrName>style.visibility</p:attrName>
                                        </p:attrNameLst>
                                      </p:cBhvr>
                                      <p:to>
                                        <p:strVal val="hidden"/>
                                      </p:to>
                                    </p:set>
                                  </p:childTnLst>
                                </p:cTn>
                              </p:par>
                              <p:par>
                                <p:cTn id="218" presetID="10" presetClass="entr" presetSubtype="0" fill="hold" grpId="0" nodeType="withEffect">
                                  <p:stCondLst>
                                    <p:cond delay="0"/>
                                  </p:stCondLst>
                                  <p:childTnLst>
                                    <p:set>
                                      <p:cBhvr>
                                        <p:cTn id="219" dur="1" fill="hold">
                                          <p:stCondLst>
                                            <p:cond delay="0"/>
                                          </p:stCondLst>
                                        </p:cTn>
                                        <p:tgtEl>
                                          <p:spTgt spid="110"/>
                                        </p:tgtEl>
                                        <p:attrNameLst>
                                          <p:attrName>style.visibility</p:attrName>
                                        </p:attrNameLst>
                                      </p:cBhvr>
                                      <p:to>
                                        <p:strVal val="visible"/>
                                      </p:to>
                                    </p:set>
                                    <p:animEffect transition="in" filter="fade">
                                      <p:cBhvr>
                                        <p:cTn id="220" dur="500"/>
                                        <p:tgtEl>
                                          <p:spTgt spid="110"/>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11"/>
                                        </p:tgtEl>
                                        <p:attrNameLst>
                                          <p:attrName>style.visibility</p:attrName>
                                        </p:attrNameLst>
                                      </p:cBhvr>
                                      <p:to>
                                        <p:strVal val="visible"/>
                                      </p:to>
                                    </p:set>
                                    <p:animEffect transition="in" filter="fade">
                                      <p:cBhvr>
                                        <p:cTn id="225" dur="500"/>
                                        <p:tgtEl>
                                          <p:spTgt spid="111"/>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12"/>
                                        </p:tgtEl>
                                        <p:attrNameLst>
                                          <p:attrName>style.visibility</p:attrName>
                                        </p:attrNameLst>
                                      </p:cBhvr>
                                      <p:to>
                                        <p:strVal val="visible"/>
                                      </p:to>
                                    </p:set>
                                    <p:animEffect transition="in" filter="fade">
                                      <p:cBhvr>
                                        <p:cTn id="228" dur="500"/>
                                        <p:tgtEl>
                                          <p:spTgt spid="112"/>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4"/>
                                        </p:tgtEl>
                                        <p:attrNameLst>
                                          <p:attrName>style.visibility</p:attrName>
                                        </p:attrNameLst>
                                      </p:cBhvr>
                                      <p:to>
                                        <p:strVal val="visible"/>
                                      </p:to>
                                    </p:set>
                                    <p:animEffect transition="in" filter="fade">
                                      <p:cBhvr>
                                        <p:cTn id="236" dur="500"/>
                                        <p:tgtEl>
                                          <p:spTgt spid="4"/>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22"/>
                                        </p:tgtEl>
                                        <p:attrNameLst>
                                          <p:attrName>style.visibility</p:attrName>
                                        </p:attrNameLst>
                                      </p:cBhvr>
                                      <p:to>
                                        <p:strVal val="visible"/>
                                      </p:to>
                                    </p:set>
                                    <p:animEffect transition="in" filter="fade">
                                      <p:cBhvr>
                                        <p:cTn id="241" dur="500"/>
                                        <p:tgtEl>
                                          <p:spTgt spid="122"/>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18"/>
                                        </p:tgtEl>
                                        <p:attrNameLst>
                                          <p:attrName>style.visibility</p:attrName>
                                        </p:attrNameLst>
                                      </p:cBhvr>
                                      <p:to>
                                        <p:strVal val="visible"/>
                                      </p:to>
                                    </p:set>
                                    <p:animEffect transition="in" filter="fade">
                                      <p:cBhvr>
                                        <p:cTn id="246" dur="500"/>
                                        <p:tgtEl>
                                          <p:spTgt spid="118"/>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20"/>
                                        </p:tgtEl>
                                        <p:attrNameLst>
                                          <p:attrName>style.visibility</p:attrName>
                                        </p:attrNameLst>
                                      </p:cBhvr>
                                      <p:to>
                                        <p:strVal val="visible"/>
                                      </p:to>
                                    </p:set>
                                    <p:animEffect transition="in" filter="fade">
                                      <p:cBhvr>
                                        <p:cTn id="249" dur="500"/>
                                        <p:tgtEl>
                                          <p:spTgt spid="120"/>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1"/>
                                        </p:tgtEl>
                                        <p:attrNameLst>
                                          <p:attrName>style.visibility</p:attrName>
                                        </p:attrNameLst>
                                      </p:cBhvr>
                                      <p:to>
                                        <p:strVal val="visible"/>
                                      </p:to>
                                    </p:set>
                                    <p:animEffect transition="in" filter="fade">
                                      <p:cBhvr>
                                        <p:cTn id="252" dur="500"/>
                                        <p:tgtEl>
                                          <p:spTgt spid="121"/>
                                        </p:tgtEl>
                                      </p:cBhvr>
                                    </p:animEffec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117"/>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33" grpId="0" animBg="1"/>
      <p:bldP spid="43" grpId="0" animBg="1"/>
      <p:bldP spid="70" grpId="0" animBg="1"/>
      <p:bldP spid="71" grpId="0" animBg="1"/>
      <p:bldP spid="78" grpId="0" animBg="1"/>
      <p:bldP spid="79" grpId="0" animBg="1"/>
      <p:bldP spid="80" grpId="0" animBg="1"/>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6" grpId="0" animBg="1"/>
      <p:bldP spid="107" grpId="0" animBg="1"/>
      <p:bldP spid="108" grpId="0" animBg="1"/>
      <p:bldP spid="109" grpId="0"/>
      <p:bldP spid="110" grpId="0" animBg="1"/>
      <p:bldP spid="111" grpId="0" animBg="1"/>
      <p:bldP spid="112" grpId="0" animBg="1"/>
      <p:bldP spid="117" grpId="0"/>
      <p:bldP spid="117" grpId="1"/>
      <p:bldP spid="118" grpId="0" animBg="1"/>
      <p:bldP spid="120" grpId="0" animBg="1"/>
      <p:bldP spid="121" grpId="0" animBg="1"/>
      <p:bldP spid="122" grpId="0"/>
      <p:bldP spid="124" grpId="0"/>
      <p:bldP spid="124" grpId="1"/>
      <p:bldP spid="124" grpId="2"/>
      <p:bldP spid="125" grpId="0" animBg="1"/>
      <p:bldP spid="126" grpId="0" animBg="1"/>
      <p:bldP spid="128" grpId="0"/>
      <p:bldP spid="128" grpId="1"/>
      <p:bldP spid="128" grpId="2"/>
      <p:bldP spid="129" grpId="0" animBg="1"/>
      <p:bldP spid="130" grpId="0"/>
      <p:bldP spid="130" grpId="1"/>
      <p:bldP spid="130" grpId="2"/>
      <p:bldP spid="131" grpId="0"/>
      <p:bldP spid="131" grpId="1"/>
      <p:bldP spid="131" grpId="2"/>
      <p:bldP spid="132" grpId="0"/>
      <p:bldP spid="132" grpId="1"/>
      <p:bldP spid="132" grpId="2"/>
      <p:bldP spid="133" grpId="0"/>
      <p:bldP spid="133" grpId="1"/>
      <p:bldP spid="133" grpId="2"/>
      <p:bldP spid="134" grpId="0" animBg="1"/>
      <p:bldP spid="13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AutoShape 4"/>
          <p:cNvSpPr>
            <a:spLocks noChangeAspect="1" noChangeArrowheads="1" noTextEdit="1"/>
          </p:cNvSpPr>
          <p:nvPr/>
        </p:nvSpPr>
        <p:spPr bwMode="auto">
          <a:xfrm>
            <a:off x="2235200" y="1325563"/>
            <a:ext cx="4711700" cy="4629150"/>
          </a:xfrm>
          <a:prstGeom prst="rect">
            <a:avLst/>
          </a:prstGeom>
          <a:noFill/>
          <a:ln w="9525">
            <a:noFill/>
            <a:miter lim="800000"/>
            <a:headEnd/>
            <a:tailEnd/>
          </a:ln>
        </p:spPr>
        <p:txBody>
          <a:bodyPr>
            <a:prstTxWarp prst="textNoShape">
              <a:avLst/>
            </a:prstTxWarp>
          </a:bodyPr>
          <a:lstStyle/>
          <a:p>
            <a:endParaRPr lang="en-US"/>
          </a:p>
        </p:txBody>
      </p:sp>
      <p:sp>
        <p:nvSpPr>
          <p:cNvPr id="177155" name="Freeform 6"/>
          <p:cNvSpPr>
            <a:spLocks noEditPoints="1"/>
          </p:cNvSpPr>
          <p:nvPr/>
        </p:nvSpPr>
        <p:spPr bwMode="auto">
          <a:xfrm>
            <a:off x="3048000" y="1676400"/>
            <a:ext cx="3875088" cy="2752725"/>
          </a:xfrm>
          <a:custGeom>
            <a:avLst/>
            <a:gdLst>
              <a:gd name="T0" fmla="*/ 2147483647 w 2441"/>
              <a:gd name="T1" fmla="*/ 2147483647 h 1734"/>
              <a:gd name="T2" fmla="*/ 2147483647 w 2441"/>
              <a:gd name="T3" fmla="*/ 2147483647 h 1734"/>
              <a:gd name="T4" fmla="*/ 2147483647 w 2441"/>
              <a:gd name="T5" fmla="*/ 2147483647 h 1734"/>
              <a:gd name="T6" fmla="*/ 2147483647 w 2441"/>
              <a:gd name="T7" fmla="*/ 2147483647 h 1734"/>
              <a:gd name="T8" fmla="*/ 2147483647 w 2441"/>
              <a:gd name="T9" fmla="*/ 2147483647 h 1734"/>
              <a:gd name="T10" fmla="*/ 2147483647 w 2441"/>
              <a:gd name="T11" fmla="*/ 2147483647 h 1734"/>
              <a:gd name="T12" fmla="*/ 2147483647 w 2441"/>
              <a:gd name="T13" fmla="*/ 2147483647 h 1734"/>
              <a:gd name="T14" fmla="*/ 2147483647 w 2441"/>
              <a:gd name="T15" fmla="*/ 2147483647 h 1734"/>
              <a:gd name="T16" fmla="*/ 2147483647 w 2441"/>
              <a:gd name="T17" fmla="*/ 2147483647 h 1734"/>
              <a:gd name="T18" fmla="*/ 2147483647 w 2441"/>
              <a:gd name="T19" fmla="*/ 2147483647 h 1734"/>
              <a:gd name="T20" fmla="*/ 2147483647 w 2441"/>
              <a:gd name="T21" fmla="*/ 2147483647 h 1734"/>
              <a:gd name="T22" fmla="*/ 2147483647 w 2441"/>
              <a:gd name="T23" fmla="*/ 2147483647 h 1734"/>
              <a:gd name="T24" fmla="*/ 2147483647 w 2441"/>
              <a:gd name="T25" fmla="*/ 2147483647 h 1734"/>
              <a:gd name="T26" fmla="*/ 2147483647 w 2441"/>
              <a:gd name="T27" fmla="*/ 2147483647 h 1734"/>
              <a:gd name="T28" fmla="*/ 2147483647 w 2441"/>
              <a:gd name="T29" fmla="*/ 2147483647 h 1734"/>
              <a:gd name="T30" fmla="*/ 2147483647 w 2441"/>
              <a:gd name="T31" fmla="*/ 2147483647 h 1734"/>
              <a:gd name="T32" fmla="*/ 2147483647 w 2441"/>
              <a:gd name="T33" fmla="*/ 2147483647 h 1734"/>
              <a:gd name="T34" fmla="*/ 2147483647 w 2441"/>
              <a:gd name="T35" fmla="*/ 2147483647 h 1734"/>
              <a:gd name="T36" fmla="*/ 2147483647 w 2441"/>
              <a:gd name="T37" fmla="*/ 2147483647 h 1734"/>
              <a:gd name="T38" fmla="*/ 2147483647 w 2441"/>
              <a:gd name="T39" fmla="*/ 2147483647 h 1734"/>
              <a:gd name="T40" fmla="*/ 2147483647 w 2441"/>
              <a:gd name="T41" fmla="*/ 2147483647 h 1734"/>
              <a:gd name="T42" fmla="*/ 2147483647 w 2441"/>
              <a:gd name="T43" fmla="*/ 2147483647 h 1734"/>
              <a:gd name="T44" fmla="*/ 2147483647 w 2441"/>
              <a:gd name="T45" fmla="*/ 2147483647 h 1734"/>
              <a:gd name="T46" fmla="*/ 2147483647 w 2441"/>
              <a:gd name="T47" fmla="*/ 2147483647 h 1734"/>
              <a:gd name="T48" fmla="*/ 2147483647 w 2441"/>
              <a:gd name="T49" fmla="*/ 2147483647 h 1734"/>
              <a:gd name="T50" fmla="*/ 2147483647 w 2441"/>
              <a:gd name="T51" fmla="*/ 2147483647 h 1734"/>
              <a:gd name="T52" fmla="*/ 2147483647 w 2441"/>
              <a:gd name="T53" fmla="*/ 2147483647 h 1734"/>
              <a:gd name="T54" fmla="*/ 2147483647 w 2441"/>
              <a:gd name="T55" fmla="*/ 2147483647 h 1734"/>
              <a:gd name="T56" fmla="*/ 2147483647 w 2441"/>
              <a:gd name="T57" fmla="*/ 2147483647 h 1734"/>
              <a:gd name="T58" fmla="*/ 2147483647 w 2441"/>
              <a:gd name="T59" fmla="*/ 2147483647 h 1734"/>
              <a:gd name="T60" fmla="*/ 2147483647 w 2441"/>
              <a:gd name="T61" fmla="*/ 2147483647 h 1734"/>
              <a:gd name="T62" fmla="*/ 2147483647 w 2441"/>
              <a:gd name="T63" fmla="*/ 2147483647 h 1734"/>
              <a:gd name="T64" fmla="*/ 2147483647 w 2441"/>
              <a:gd name="T65" fmla="*/ 2147483647 h 1734"/>
              <a:gd name="T66" fmla="*/ 2147483647 w 2441"/>
              <a:gd name="T67" fmla="*/ 2147483647 h 1734"/>
              <a:gd name="T68" fmla="*/ 2147483647 w 2441"/>
              <a:gd name="T69" fmla="*/ 2147483647 h 1734"/>
              <a:gd name="T70" fmla="*/ 2147483647 w 2441"/>
              <a:gd name="T71" fmla="*/ 2147483647 h 1734"/>
              <a:gd name="T72" fmla="*/ 2147483647 w 2441"/>
              <a:gd name="T73" fmla="*/ 2147483647 h 1734"/>
              <a:gd name="T74" fmla="*/ 2147483647 w 2441"/>
              <a:gd name="T75" fmla="*/ 2147483647 h 1734"/>
              <a:gd name="T76" fmla="*/ 2147483647 w 2441"/>
              <a:gd name="T77" fmla="*/ 2147483647 h 1734"/>
              <a:gd name="T78" fmla="*/ 2147483647 w 2441"/>
              <a:gd name="T79" fmla="*/ 2147483647 h 1734"/>
              <a:gd name="T80" fmla="*/ 2147483647 w 2441"/>
              <a:gd name="T81" fmla="*/ 2147483647 h 1734"/>
              <a:gd name="T82" fmla="*/ 2147483647 w 2441"/>
              <a:gd name="T83" fmla="*/ 2147483647 h 1734"/>
              <a:gd name="T84" fmla="*/ 2147483647 w 2441"/>
              <a:gd name="T85" fmla="*/ 2147483647 h 1734"/>
              <a:gd name="T86" fmla="*/ 2147483647 w 2441"/>
              <a:gd name="T87" fmla="*/ 2147483647 h 1734"/>
              <a:gd name="T88" fmla="*/ 2147483647 w 2441"/>
              <a:gd name="T89" fmla="*/ 2147483647 h 1734"/>
              <a:gd name="T90" fmla="*/ 0 w 2441"/>
              <a:gd name="T91" fmla="*/ 0 h 1734"/>
              <a:gd name="T92" fmla="*/ 2147483647 w 2441"/>
              <a:gd name="T93" fmla="*/ 0 h 1734"/>
              <a:gd name="T94" fmla="*/ 2147483647 w 2441"/>
              <a:gd name="T95" fmla="*/ 0 h 1734"/>
              <a:gd name="T96" fmla="*/ 2147483647 w 2441"/>
              <a:gd name="T97" fmla="*/ 0 h 1734"/>
              <a:gd name="T98" fmla="*/ 2147483647 w 2441"/>
              <a:gd name="T99" fmla="*/ 0 h 1734"/>
              <a:gd name="T100" fmla="*/ 2147483647 w 2441"/>
              <a:gd name="T101" fmla="*/ 0 h 1734"/>
              <a:gd name="T102" fmla="*/ 2147483647 w 2441"/>
              <a:gd name="T103" fmla="*/ 0 h 1734"/>
              <a:gd name="T104" fmla="*/ 2147483647 w 2441"/>
              <a:gd name="T105" fmla="*/ 0 h 1734"/>
              <a:gd name="T106" fmla="*/ 2147483647 w 2441"/>
              <a:gd name="T107" fmla="*/ 0 h 1734"/>
              <a:gd name="T108" fmla="*/ 2147483647 w 2441"/>
              <a:gd name="T109" fmla="*/ 0 h 1734"/>
              <a:gd name="T110" fmla="*/ 2147483647 w 2441"/>
              <a:gd name="T111" fmla="*/ 0 h 1734"/>
              <a:gd name="T112" fmla="*/ 2147483647 w 2441"/>
              <a:gd name="T113" fmla="*/ 0 h 1734"/>
              <a:gd name="T114" fmla="*/ 2147483647 w 2441"/>
              <a:gd name="T115" fmla="*/ 0 h 1734"/>
              <a:gd name="T116" fmla="*/ 2147483647 w 2441"/>
              <a:gd name="T117" fmla="*/ 0 h 1734"/>
              <a:gd name="T118" fmla="*/ 2147483647 w 2441"/>
              <a:gd name="T119" fmla="*/ 0 h 1734"/>
              <a:gd name="T120" fmla="*/ 2147483647 w 2441"/>
              <a:gd name="T121" fmla="*/ 0 h 17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41"/>
              <a:gd name="T184" fmla="*/ 0 h 1734"/>
              <a:gd name="T185" fmla="*/ 2441 w 2441"/>
              <a:gd name="T186" fmla="*/ 1734 h 17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41" h="1734">
                <a:moveTo>
                  <a:pt x="0" y="1729"/>
                </a:moveTo>
                <a:lnTo>
                  <a:pt x="23" y="1729"/>
                </a:lnTo>
                <a:lnTo>
                  <a:pt x="23" y="1734"/>
                </a:lnTo>
                <a:lnTo>
                  <a:pt x="0" y="1734"/>
                </a:lnTo>
                <a:lnTo>
                  <a:pt x="0" y="1729"/>
                </a:lnTo>
                <a:close/>
                <a:moveTo>
                  <a:pt x="41" y="1729"/>
                </a:moveTo>
                <a:lnTo>
                  <a:pt x="64" y="1729"/>
                </a:lnTo>
                <a:lnTo>
                  <a:pt x="64" y="1734"/>
                </a:lnTo>
                <a:lnTo>
                  <a:pt x="41" y="1734"/>
                </a:lnTo>
                <a:lnTo>
                  <a:pt x="41" y="1729"/>
                </a:lnTo>
                <a:close/>
                <a:moveTo>
                  <a:pt x="81" y="1729"/>
                </a:moveTo>
                <a:lnTo>
                  <a:pt x="104" y="1729"/>
                </a:lnTo>
                <a:lnTo>
                  <a:pt x="104" y="1734"/>
                </a:lnTo>
                <a:lnTo>
                  <a:pt x="81" y="1734"/>
                </a:lnTo>
                <a:lnTo>
                  <a:pt x="81" y="1729"/>
                </a:lnTo>
                <a:close/>
                <a:moveTo>
                  <a:pt x="121" y="1729"/>
                </a:moveTo>
                <a:lnTo>
                  <a:pt x="144" y="1729"/>
                </a:lnTo>
                <a:lnTo>
                  <a:pt x="144" y="1734"/>
                </a:lnTo>
                <a:lnTo>
                  <a:pt x="121" y="1734"/>
                </a:lnTo>
                <a:lnTo>
                  <a:pt x="121" y="1729"/>
                </a:lnTo>
                <a:close/>
                <a:moveTo>
                  <a:pt x="161" y="1729"/>
                </a:moveTo>
                <a:lnTo>
                  <a:pt x="185" y="1729"/>
                </a:lnTo>
                <a:lnTo>
                  <a:pt x="185" y="1734"/>
                </a:lnTo>
                <a:lnTo>
                  <a:pt x="161" y="1734"/>
                </a:lnTo>
                <a:lnTo>
                  <a:pt x="161" y="1729"/>
                </a:lnTo>
                <a:close/>
                <a:moveTo>
                  <a:pt x="202" y="1729"/>
                </a:moveTo>
                <a:lnTo>
                  <a:pt x="225" y="1729"/>
                </a:lnTo>
                <a:lnTo>
                  <a:pt x="225" y="1734"/>
                </a:lnTo>
                <a:lnTo>
                  <a:pt x="202" y="1734"/>
                </a:lnTo>
                <a:lnTo>
                  <a:pt x="202" y="1729"/>
                </a:lnTo>
                <a:close/>
                <a:moveTo>
                  <a:pt x="242" y="1729"/>
                </a:moveTo>
                <a:lnTo>
                  <a:pt x="265" y="1729"/>
                </a:lnTo>
                <a:lnTo>
                  <a:pt x="265" y="1734"/>
                </a:lnTo>
                <a:lnTo>
                  <a:pt x="242" y="1734"/>
                </a:lnTo>
                <a:lnTo>
                  <a:pt x="242" y="1729"/>
                </a:lnTo>
                <a:close/>
                <a:moveTo>
                  <a:pt x="282" y="1729"/>
                </a:moveTo>
                <a:lnTo>
                  <a:pt x="305" y="1729"/>
                </a:lnTo>
                <a:lnTo>
                  <a:pt x="305" y="1734"/>
                </a:lnTo>
                <a:lnTo>
                  <a:pt x="282" y="1734"/>
                </a:lnTo>
                <a:lnTo>
                  <a:pt x="282" y="1729"/>
                </a:lnTo>
                <a:close/>
                <a:moveTo>
                  <a:pt x="323" y="1729"/>
                </a:moveTo>
                <a:lnTo>
                  <a:pt x="346" y="1729"/>
                </a:lnTo>
                <a:lnTo>
                  <a:pt x="346" y="1734"/>
                </a:lnTo>
                <a:lnTo>
                  <a:pt x="323" y="1734"/>
                </a:lnTo>
                <a:lnTo>
                  <a:pt x="323" y="1729"/>
                </a:lnTo>
                <a:close/>
                <a:moveTo>
                  <a:pt x="363" y="1729"/>
                </a:moveTo>
                <a:lnTo>
                  <a:pt x="386" y="1729"/>
                </a:lnTo>
                <a:lnTo>
                  <a:pt x="386" y="1734"/>
                </a:lnTo>
                <a:lnTo>
                  <a:pt x="363" y="1734"/>
                </a:lnTo>
                <a:lnTo>
                  <a:pt x="363" y="1729"/>
                </a:lnTo>
                <a:close/>
                <a:moveTo>
                  <a:pt x="403" y="1729"/>
                </a:moveTo>
                <a:lnTo>
                  <a:pt x="426" y="1729"/>
                </a:lnTo>
                <a:lnTo>
                  <a:pt x="426" y="1734"/>
                </a:lnTo>
                <a:lnTo>
                  <a:pt x="403" y="1734"/>
                </a:lnTo>
                <a:lnTo>
                  <a:pt x="403" y="1729"/>
                </a:lnTo>
                <a:close/>
                <a:moveTo>
                  <a:pt x="444" y="1729"/>
                </a:moveTo>
                <a:lnTo>
                  <a:pt x="467" y="1729"/>
                </a:lnTo>
                <a:lnTo>
                  <a:pt x="467" y="1734"/>
                </a:lnTo>
                <a:lnTo>
                  <a:pt x="444" y="1734"/>
                </a:lnTo>
                <a:lnTo>
                  <a:pt x="444" y="1729"/>
                </a:lnTo>
                <a:close/>
                <a:moveTo>
                  <a:pt x="484" y="1729"/>
                </a:moveTo>
                <a:lnTo>
                  <a:pt x="507" y="1729"/>
                </a:lnTo>
                <a:lnTo>
                  <a:pt x="507" y="1734"/>
                </a:lnTo>
                <a:lnTo>
                  <a:pt x="484" y="1734"/>
                </a:lnTo>
                <a:lnTo>
                  <a:pt x="484" y="1729"/>
                </a:lnTo>
                <a:close/>
                <a:moveTo>
                  <a:pt x="524" y="1729"/>
                </a:moveTo>
                <a:lnTo>
                  <a:pt x="547" y="1729"/>
                </a:lnTo>
                <a:lnTo>
                  <a:pt x="547" y="1734"/>
                </a:lnTo>
                <a:lnTo>
                  <a:pt x="524" y="1734"/>
                </a:lnTo>
                <a:lnTo>
                  <a:pt x="524" y="1729"/>
                </a:lnTo>
                <a:close/>
                <a:moveTo>
                  <a:pt x="564" y="1729"/>
                </a:moveTo>
                <a:lnTo>
                  <a:pt x="587" y="1729"/>
                </a:lnTo>
                <a:lnTo>
                  <a:pt x="587" y="1734"/>
                </a:lnTo>
                <a:lnTo>
                  <a:pt x="564" y="1734"/>
                </a:lnTo>
                <a:lnTo>
                  <a:pt x="564" y="1729"/>
                </a:lnTo>
                <a:close/>
                <a:moveTo>
                  <a:pt x="605" y="1729"/>
                </a:moveTo>
                <a:lnTo>
                  <a:pt x="628" y="1729"/>
                </a:lnTo>
                <a:lnTo>
                  <a:pt x="628" y="1734"/>
                </a:lnTo>
                <a:lnTo>
                  <a:pt x="605" y="1734"/>
                </a:lnTo>
                <a:lnTo>
                  <a:pt x="605" y="1729"/>
                </a:lnTo>
                <a:close/>
                <a:moveTo>
                  <a:pt x="645" y="1729"/>
                </a:moveTo>
                <a:lnTo>
                  <a:pt x="668" y="1729"/>
                </a:lnTo>
                <a:lnTo>
                  <a:pt x="668" y="1734"/>
                </a:lnTo>
                <a:lnTo>
                  <a:pt x="645" y="1734"/>
                </a:lnTo>
                <a:lnTo>
                  <a:pt x="645" y="1729"/>
                </a:lnTo>
                <a:close/>
                <a:moveTo>
                  <a:pt x="685" y="1729"/>
                </a:moveTo>
                <a:lnTo>
                  <a:pt x="708" y="1729"/>
                </a:lnTo>
                <a:lnTo>
                  <a:pt x="708" y="1734"/>
                </a:lnTo>
                <a:lnTo>
                  <a:pt x="685" y="1734"/>
                </a:lnTo>
                <a:lnTo>
                  <a:pt x="685" y="1729"/>
                </a:lnTo>
                <a:close/>
                <a:moveTo>
                  <a:pt x="726" y="1729"/>
                </a:moveTo>
                <a:lnTo>
                  <a:pt x="749" y="1729"/>
                </a:lnTo>
                <a:lnTo>
                  <a:pt x="749" y="1734"/>
                </a:lnTo>
                <a:lnTo>
                  <a:pt x="726" y="1734"/>
                </a:lnTo>
                <a:lnTo>
                  <a:pt x="726" y="1729"/>
                </a:lnTo>
                <a:close/>
                <a:moveTo>
                  <a:pt x="766" y="1729"/>
                </a:moveTo>
                <a:lnTo>
                  <a:pt x="789" y="1729"/>
                </a:lnTo>
                <a:lnTo>
                  <a:pt x="789" y="1734"/>
                </a:lnTo>
                <a:lnTo>
                  <a:pt x="766" y="1734"/>
                </a:lnTo>
                <a:lnTo>
                  <a:pt x="766" y="1729"/>
                </a:lnTo>
                <a:close/>
                <a:moveTo>
                  <a:pt x="806" y="1729"/>
                </a:moveTo>
                <a:lnTo>
                  <a:pt x="829" y="1729"/>
                </a:lnTo>
                <a:lnTo>
                  <a:pt x="829" y="1734"/>
                </a:lnTo>
                <a:lnTo>
                  <a:pt x="806" y="1734"/>
                </a:lnTo>
                <a:lnTo>
                  <a:pt x="806" y="1729"/>
                </a:lnTo>
                <a:close/>
                <a:moveTo>
                  <a:pt x="846" y="1729"/>
                </a:moveTo>
                <a:lnTo>
                  <a:pt x="870" y="1729"/>
                </a:lnTo>
                <a:lnTo>
                  <a:pt x="870" y="1734"/>
                </a:lnTo>
                <a:lnTo>
                  <a:pt x="846" y="1734"/>
                </a:lnTo>
                <a:lnTo>
                  <a:pt x="846" y="1729"/>
                </a:lnTo>
                <a:close/>
                <a:moveTo>
                  <a:pt x="887" y="1729"/>
                </a:moveTo>
                <a:lnTo>
                  <a:pt x="910" y="1729"/>
                </a:lnTo>
                <a:lnTo>
                  <a:pt x="910" y="1734"/>
                </a:lnTo>
                <a:lnTo>
                  <a:pt x="887" y="1734"/>
                </a:lnTo>
                <a:lnTo>
                  <a:pt x="887" y="1729"/>
                </a:lnTo>
                <a:close/>
                <a:moveTo>
                  <a:pt x="927" y="1729"/>
                </a:moveTo>
                <a:lnTo>
                  <a:pt x="950" y="1729"/>
                </a:lnTo>
                <a:lnTo>
                  <a:pt x="950" y="1734"/>
                </a:lnTo>
                <a:lnTo>
                  <a:pt x="927" y="1734"/>
                </a:lnTo>
                <a:lnTo>
                  <a:pt x="927" y="1729"/>
                </a:lnTo>
                <a:close/>
                <a:moveTo>
                  <a:pt x="967" y="1729"/>
                </a:moveTo>
                <a:lnTo>
                  <a:pt x="990" y="1729"/>
                </a:lnTo>
                <a:lnTo>
                  <a:pt x="990" y="1734"/>
                </a:lnTo>
                <a:lnTo>
                  <a:pt x="967" y="1734"/>
                </a:lnTo>
                <a:lnTo>
                  <a:pt x="967" y="1729"/>
                </a:lnTo>
                <a:close/>
                <a:moveTo>
                  <a:pt x="1008" y="1729"/>
                </a:moveTo>
                <a:lnTo>
                  <a:pt x="1031" y="1729"/>
                </a:lnTo>
                <a:lnTo>
                  <a:pt x="1031" y="1734"/>
                </a:lnTo>
                <a:lnTo>
                  <a:pt x="1008" y="1734"/>
                </a:lnTo>
                <a:lnTo>
                  <a:pt x="1008" y="1729"/>
                </a:lnTo>
                <a:close/>
                <a:moveTo>
                  <a:pt x="1048" y="1729"/>
                </a:moveTo>
                <a:lnTo>
                  <a:pt x="1071" y="1729"/>
                </a:lnTo>
                <a:lnTo>
                  <a:pt x="1071" y="1734"/>
                </a:lnTo>
                <a:lnTo>
                  <a:pt x="1048" y="1734"/>
                </a:lnTo>
                <a:lnTo>
                  <a:pt x="1048" y="1729"/>
                </a:lnTo>
                <a:close/>
                <a:moveTo>
                  <a:pt x="1088" y="1729"/>
                </a:moveTo>
                <a:lnTo>
                  <a:pt x="1111" y="1729"/>
                </a:lnTo>
                <a:lnTo>
                  <a:pt x="1111" y="1734"/>
                </a:lnTo>
                <a:lnTo>
                  <a:pt x="1088" y="1734"/>
                </a:lnTo>
                <a:lnTo>
                  <a:pt x="1088" y="1729"/>
                </a:lnTo>
                <a:close/>
                <a:moveTo>
                  <a:pt x="1129" y="1729"/>
                </a:moveTo>
                <a:lnTo>
                  <a:pt x="1152" y="1729"/>
                </a:lnTo>
                <a:lnTo>
                  <a:pt x="1152" y="1734"/>
                </a:lnTo>
                <a:lnTo>
                  <a:pt x="1129" y="1734"/>
                </a:lnTo>
                <a:lnTo>
                  <a:pt x="1129" y="1729"/>
                </a:lnTo>
                <a:close/>
                <a:moveTo>
                  <a:pt x="1169" y="1729"/>
                </a:moveTo>
                <a:lnTo>
                  <a:pt x="1192" y="1729"/>
                </a:lnTo>
                <a:lnTo>
                  <a:pt x="1192" y="1734"/>
                </a:lnTo>
                <a:lnTo>
                  <a:pt x="1169" y="1734"/>
                </a:lnTo>
                <a:lnTo>
                  <a:pt x="1169" y="1729"/>
                </a:lnTo>
                <a:close/>
                <a:moveTo>
                  <a:pt x="1209" y="1729"/>
                </a:moveTo>
                <a:lnTo>
                  <a:pt x="1232" y="1729"/>
                </a:lnTo>
                <a:lnTo>
                  <a:pt x="1232" y="1734"/>
                </a:lnTo>
                <a:lnTo>
                  <a:pt x="1209" y="1734"/>
                </a:lnTo>
                <a:lnTo>
                  <a:pt x="1209" y="1729"/>
                </a:lnTo>
                <a:close/>
                <a:moveTo>
                  <a:pt x="1249" y="1729"/>
                </a:moveTo>
                <a:lnTo>
                  <a:pt x="1272" y="1729"/>
                </a:lnTo>
                <a:lnTo>
                  <a:pt x="1272" y="1734"/>
                </a:lnTo>
                <a:lnTo>
                  <a:pt x="1249" y="1734"/>
                </a:lnTo>
                <a:lnTo>
                  <a:pt x="1249" y="1729"/>
                </a:lnTo>
                <a:close/>
                <a:moveTo>
                  <a:pt x="1290" y="1729"/>
                </a:moveTo>
                <a:lnTo>
                  <a:pt x="1313" y="1729"/>
                </a:lnTo>
                <a:lnTo>
                  <a:pt x="1313" y="1734"/>
                </a:lnTo>
                <a:lnTo>
                  <a:pt x="1290" y="1734"/>
                </a:lnTo>
                <a:lnTo>
                  <a:pt x="1290" y="1729"/>
                </a:lnTo>
                <a:close/>
                <a:moveTo>
                  <a:pt x="1330" y="1729"/>
                </a:moveTo>
                <a:lnTo>
                  <a:pt x="1353" y="1729"/>
                </a:lnTo>
                <a:lnTo>
                  <a:pt x="1353" y="1734"/>
                </a:lnTo>
                <a:lnTo>
                  <a:pt x="1330" y="1734"/>
                </a:lnTo>
                <a:lnTo>
                  <a:pt x="1330" y="1729"/>
                </a:lnTo>
                <a:close/>
                <a:moveTo>
                  <a:pt x="1370" y="1729"/>
                </a:moveTo>
                <a:lnTo>
                  <a:pt x="1393" y="1729"/>
                </a:lnTo>
                <a:lnTo>
                  <a:pt x="1393" y="1734"/>
                </a:lnTo>
                <a:lnTo>
                  <a:pt x="1370" y="1734"/>
                </a:lnTo>
                <a:lnTo>
                  <a:pt x="1370" y="1729"/>
                </a:lnTo>
                <a:close/>
                <a:moveTo>
                  <a:pt x="1411" y="1729"/>
                </a:moveTo>
                <a:lnTo>
                  <a:pt x="1434" y="1729"/>
                </a:lnTo>
                <a:lnTo>
                  <a:pt x="1434" y="1734"/>
                </a:lnTo>
                <a:lnTo>
                  <a:pt x="1411" y="1734"/>
                </a:lnTo>
                <a:lnTo>
                  <a:pt x="1411" y="1729"/>
                </a:lnTo>
                <a:close/>
                <a:moveTo>
                  <a:pt x="1451" y="1729"/>
                </a:moveTo>
                <a:lnTo>
                  <a:pt x="1474" y="1729"/>
                </a:lnTo>
                <a:lnTo>
                  <a:pt x="1474" y="1734"/>
                </a:lnTo>
                <a:lnTo>
                  <a:pt x="1451" y="1734"/>
                </a:lnTo>
                <a:lnTo>
                  <a:pt x="1451" y="1729"/>
                </a:lnTo>
                <a:close/>
                <a:moveTo>
                  <a:pt x="1491" y="1729"/>
                </a:moveTo>
                <a:lnTo>
                  <a:pt x="1514" y="1729"/>
                </a:lnTo>
                <a:lnTo>
                  <a:pt x="1514" y="1734"/>
                </a:lnTo>
                <a:lnTo>
                  <a:pt x="1491" y="1734"/>
                </a:lnTo>
                <a:lnTo>
                  <a:pt x="1491" y="1729"/>
                </a:lnTo>
                <a:close/>
                <a:moveTo>
                  <a:pt x="1531" y="1729"/>
                </a:moveTo>
                <a:lnTo>
                  <a:pt x="1555" y="1729"/>
                </a:lnTo>
                <a:lnTo>
                  <a:pt x="1555" y="1734"/>
                </a:lnTo>
                <a:lnTo>
                  <a:pt x="1531" y="1734"/>
                </a:lnTo>
                <a:lnTo>
                  <a:pt x="1531" y="1729"/>
                </a:lnTo>
                <a:close/>
                <a:moveTo>
                  <a:pt x="1572" y="1729"/>
                </a:moveTo>
                <a:lnTo>
                  <a:pt x="1595" y="1729"/>
                </a:lnTo>
                <a:lnTo>
                  <a:pt x="1595" y="1734"/>
                </a:lnTo>
                <a:lnTo>
                  <a:pt x="1572" y="1734"/>
                </a:lnTo>
                <a:lnTo>
                  <a:pt x="1572" y="1729"/>
                </a:lnTo>
                <a:close/>
                <a:moveTo>
                  <a:pt x="1612" y="1729"/>
                </a:moveTo>
                <a:lnTo>
                  <a:pt x="1635" y="1729"/>
                </a:lnTo>
                <a:lnTo>
                  <a:pt x="1635" y="1734"/>
                </a:lnTo>
                <a:lnTo>
                  <a:pt x="1612" y="1734"/>
                </a:lnTo>
                <a:lnTo>
                  <a:pt x="1612" y="1729"/>
                </a:lnTo>
                <a:close/>
                <a:moveTo>
                  <a:pt x="1652" y="1729"/>
                </a:moveTo>
                <a:lnTo>
                  <a:pt x="1675" y="1729"/>
                </a:lnTo>
                <a:lnTo>
                  <a:pt x="1675" y="1734"/>
                </a:lnTo>
                <a:lnTo>
                  <a:pt x="1652" y="1734"/>
                </a:lnTo>
                <a:lnTo>
                  <a:pt x="1652" y="1729"/>
                </a:lnTo>
                <a:close/>
                <a:moveTo>
                  <a:pt x="1693" y="1729"/>
                </a:moveTo>
                <a:lnTo>
                  <a:pt x="1716" y="1729"/>
                </a:lnTo>
                <a:lnTo>
                  <a:pt x="1716" y="1734"/>
                </a:lnTo>
                <a:lnTo>
                  <a:pt x="1693" y="1734"/>
                </a:lnTo>
                <a:lnTo>
                  <a:pt x="1693" y="1729"/>
                </a:lnTo>
                <a:close/>
                <a:moveTo>
                  <a:pt x="1733" y="1729"/>
                </a:moveTo>
                <a:lnTo>
                  <a:pt x="1756" y="1729"/>
                </a:lnTo>
                <a:lnTo>
                  <a:pt x="1756" y="1734"/>
                </a:lnTo>
                <a:lnTo>
                  <a:pt x="1733" y="1734"/>
                </a:lnTo>
                <a:lnTo>
                  <a:pt x="1733" y="1729"/>
                </a:lnTo>
                <a:close/>
                <a:moveTo>
                  <a:pt x="1773" y="1729"/>
                </a:moveTo>
                <a:lnTo>
                  <a:pt x="1796" y="1729"/>
                </a:lnTo>
                <a:lnTo>
                  <a:pt x="1796" y="1734"/>
                </a:lnTo>
                <a:lnTo>
                  <a:pt x="1773" y="1734"/>
                </a:lnTo>
                <a:lnTo>
                  <a:pt x="1773" y="1729"/>
                </a:lnTo>
                <a:close/>
                <a:moveTo>
                  <a:pt x="1814" y="1729"/>
                </a:moveTo>
                <a:lnTo>
                  <a:pt x="1837" y="1729"/>
                </a:lnTo>
                <a:lnTo>
                  <a:pt x="1837" y="1734"/>
                </a:lnTo>
                <a:lnTo>
                  <a:pt x="1814" y="1734"/>
                </a:lnTo>
                <a:lnTo>
                  <a:pt x="1814" y="1729"/>
                </a:lnTo>
                <a:close/>
                <a:moveTo>
                  <a:pt x="1854" y="1729"/>
                </a:moveTo>
                <a:lnTo>
                  <a:pt x="1877" y="1729"/>
                </a:lnTo>
                <a:lnTo>
                  <a:pt x="1877" y="1734"/>
                </a:lnTo>
                <a:lnTo>
                  <a:pt x="1854" y="1734"/>
                </a:lnTo>
                <a:lnTo>
                  <a:pt x="1854" y="1729"/>
                </a:lnTo>
                <a:close/>
                <a:moveTo>
                  <a:pt x="1894" y="1729"/>
                </a:moveTo>
                <a:lnTo>
                  <a:pt x="1917" y="1729"/>
                </a:lnTo>
                <a:lnTo>
                  <a:pt x="1917" y="1734"/>
                </a:lnTo>
                <a:lnTo>
                  <a:pt x="1894" y="1734"/>
                </a:lnTo>
                <a:lnTo>
                  <a:pt x="1894" y="1729"/>
                </a:lnTo>
                <a:close/>
                <a:moveTo>
                  <a:pt x="1934" y="1729"/>
                </a:moveTo>
                <a:lnTo>
                  <a:pt x="1957" y="1729"/>
                </a:lnTo>
                <a:lnTo>
                  <a:pt x="1957" y="1734"/>
                </a:lnTo>
                <a:lnTo>
                  <a:pt x="1934" y="1734"/>
                </a:lnTo>
                <a:lnTo>
                  <a:pt x="1934" y="1729"/>
                </a:lnTo>
                <a:close/>
                <a:moveTo>
                  <a:pt x="1975" y="1729"/>
                </a:moveTo>
                <a:lnTo>
                  <a:pt x="1998" y="1729"/>
                </a:lnTo>
                <a:lnTo>
                  <a:pt x="1998" y="1734"/>
                </a:lnTo>
                <a:lnTo>
                  <a:pt x="1975" y="1734"/>
                </a:lnTo>
                <a:lnTo>
                  <a:pt x="1975" y="1729"/>
                </a:lnTo>
                <a:close/>
                <a:moveTo>
                  <a:pt x="2015" y="1729"/>
                </a:moveTo>
                <a:lnTo>
                  <a:pt x="2038" y="1729"/>
                </a:lnTo>
                <a:lnTo>
                  <a:pt x="2038" y="1734"/>
                </a:lnTo>
                <a:lnTo>
                  <a:pt x="2015" y="1734"/>
                </a:lnTo>
                <a:lnTo>
                  <a:pt x="2015" y="1729"/>
                </a:lnTo>
                <a:close/>
                <a:moveTo>
                  <a:pt x="2055" y="1729"/>
                </a:moveTo>
                <a:lnTo>
                  <a:pt x="2078" y="1729"/>
                </a:lnTo>
                <a:lnTo>
                  <a:pt x="2078" y="1734"/>
                </a:lnTo>
                <a:lnTo>
                  <a:pt x="2055" y="1734"/>
                </a:lnTo>
                <a:lnTo>
                  <a:pt x="2055" y="1729"/>
                </a:lnTo>
                <a:close/>
                <a:moveTo>
                  <a:pt x="2096" y="1729"/>
                </a:moveTo>
                <a:lnTo>
                  <a:pt x="2119" y="1729"/>
                </a:lnTo>
                <a:lnTo>
                  <a:pt x="2119" y="1734"/>
                </a:lnTo>
                <a:lnTo>
                  <a:pt x="2096" y="1734"/>
                </a:lnTo>
                <a:lnTo>
                  <a:pt x="2096" y="1729"/>
                </a:lnTo>
                <a:close/>
                <a:moveTo>
                  <a:pt x="2136" y="1729"/>
                </a:moveTo>
                <a:lnTo>
                  <a:pt x="2159" y="1729"/>
                </a:lnTo>
                <a:lnTo>
                  <a:pt x="2159" y="1734"/>
                </a:lnTo>
                <a:lnTo>
                  <a:pt x="2136" y="1734"/>
                </a:lnTo>
                <a:lnTo>
                  <a:pt x="2136" y="1729"/>
                </a:lnTo>
                <a:close/>
                <a:moveTo>
                  <a:pt x="2176" y="1729"/>
                </a:moveTo>
                <a:lnTo>
                  <a:pt x="2199" y="1729"/>
                </a:lnTo>
                <a:lnTo>
                  <a:pt x="2199" y="1734"/>
                </a:lnTo>
                <a:lnTo>
                  <a:pt x="2176" y="1734"/>
                </a:lnTo>
                <a:lnTo>
                  <a:pt x="2176" y="1729"/>
                </a:lnTo>
                <a:close/>
                <a:moveTo>
                  <a:pt x="2216" y="1729"/>
                </a:moveTo>
                <a:lnTo>
                  <a:pt x="2240" y="1729"/>
                </a:lnTo>
                <a:lnTo>
                  <a:pt x="2240" y="1734"/>
                </a:lnTo>
                <a:lnTo>
                  <a:pt x="2216" y="1734"/>
                </a:lnTo>
                <a:lnTo>
                  <a:pt x="2216" y="1729"/>
                </a:lnTo>
                <a:close/>
                <a:moveTo>
                  <a:pt x="2257" y="1729"/>
                </a:moveTo>
                <a:lnTo>
                  <a:pt x="2280" y="1729"/>
                </a:lnTo>
                <a:lnTo>
                  <a:pt x="2280" y="1734"/>
                </a:lnTo>
                <a:lnTo>
                  <a:pt x="2257" y="1734"/>
                </a:lnTo>
                <a:lnTo>
                  <a:pt x="2257" y="1729"/>
                </a:lnTo>
                <a:close/>
                <a:moveTo>
                  <a:pt x="2297" y="1729"/>
                </a:moveTo>
                <a:lnTo>
                  <a:pt x="2320" y="1729"/>
                </a:lnTo>
                <a:lnTo>
                  <a:pt x="2320" y="1734"/>
                </a:lnTo>
                <a:lnTo>
                  <a:pt x="2297" y="1734"/>
                </a:lnTo>
                <a:lnTo>
                  <a:pt x="2297" y="1729"/>
                </a:lnTo>
                <a:close/>
                <a:moveTo>
                  <a:pt x="2337" y="1729"/>
                </a:moveTo>
                <a:lnTo>
                  <a:pt x="2360" y="1729"/>
                </a:lnTo>
                <a:lnTo>
                  <a:pt x="2360" y="1734"/>
                </a:lnTo>
                <a:lnTo>
                  <a:pt x="2337" y="1734"/>
                </a:lnTo>
                <a:lnTo>
                  <a:pt x="2337" y="1729"/>
                </a:lnTo>
                <a:close/>
                <a:moveTo>
                  <a:pt x="2378" y="1729"/>
                </a:moveTo>
                <a:lnTo>
                  <a:pt x="2401" y="1729"/>
                </a:lnTo>
                <a:lnTo>
                  <a:pt x="2401" y="1734"/>
                </a:lnTo>
                <a:lnTo>
                  <a:pt x="2378" y="1734"/>
                </a:lnTo>
                <a:lnTo>
                  <a:pt x="2378" y="1729"/>
                </a:lnTo>
                <a:close/>
                <a:moveTo>
                  <a:pt x="2418" y="1729"/>
                </a:moveTo>
                <a:lnTo>
                  <a:pt x="2441" y="1729"/>
                </a:lnTo>
                <a:lnTo>
                  <a:pt x="2441" y="1734"/>
                </a:lnTo>
                <a:lnTo>
                  <a:pt x="2418" y="1734"/>
                </a:lnTo>
                <a:lnTo>
                  <a:pt x="2418" y="1729"/>
                </a:lnTo>
                <a:close/>
                <a:moveTo>
                  <a:pt x="0" y="1153"/>
                </a:moveTo>
                <a:lnTo>
                  <a:pt x="23" y="1153"/>
                </a:lnTo>
                <a:lnTo>
                  <a:pt x="23" y="1159"/>
                </a:lnTo>
                <a:lnTo>
                  <a:pt x="0" y="1159"/>
                </a:lnTo>
                <a:lnTo>
                  <a:pt x="0" y="1153"/>
                </a:lnTo>
                <a:close/>
                <a:moveTo>
                  <a:pt x="41" y="1153"/>
                </a:moveTo>
                <a:lnTo>
                  <a:pt x="64" y="1153"/>
                </a:lnTo>
                <a:lnTo>
                  <a:pt x="64" y="1159"/>
                </a:lnTo>
                <a:lnTo>
                  <a:pt x="41" y="1159"/>
                </a:lnTo>
                <a:lnTo>
                  <a:pt x="41" y="1153"/>
                </a:lnTo>
                <a:close/>
                <a:moveTo>
                  <a:pt x="81" y="1153"/>
                </a:moveTo>
                <a:lnTo>
                  <a:pt x="104" y="1153"/>
                </a:lnTo>
                <a:lnTo>
                  <a:pt x="104" y="1159"/>
                </a:lnTo>
                <a:lnTo>
                  <a:pt x="81" y="1159"/>
                </a:lnTo>
                <a:lnTo>
                  <a:pt x="81" y="1153"/>
                </a:lnTo>
                <a:close/>
                <a:moveTo>
                  <a:pt x="121" y="1153"/>
                </a:moveTo>
                <a:lnTo>
                  <a:pt x="144" y="1153"/>
                </a:lnTo>
                <a:lnTo>
                  <a:pt x="144" y="1159"/>
                </a:lnTo>
                <a:lnTo>
                  <a:pt x="121" y="1159"/>
                </a:lnTo>
                <a:lnTo>
                  <a:pt x="121" y="1153"/>
                </a:lnTo>
                <a:close/>
                <a:moveTo>
                  <a:pt x="161" y="1153"/>
                </a:moveTo>
                <a:lnTo>
                  <a:pt x="185" y="1153"/>
                </a:lnTo>
                <a:lnTo>
                  <a:pt x="185" y="1159"/>
                </a:lnTo>
                <a:lnTo>
                  <a:pt x="161" y="1159"/>
                </a:lnTo>
                <a:lnTo>
                  <a:pt x="161" y="1153"/>
                </a:lnTo>
                <a:close/>
                <a:moveTo>
                  <a:pt x="202" y="1153"/>
                </a:moveTo>
                <a:lnTo>
                  <a:pt x="225" y="1153"/>
                </a:lnTo>
                <a:lnTo>
                  <a:pt x="225" y="1159"/>
                </a:lnTo>
                <a:lnTo>
                  <a:pt x="202" y="1159"/>
                </a:lnTo>
                <a:lnTo>
                  <a:pt x="202" y="1153"/>
                </a:lnTo>
                <a:close/>
                <a:moveTo>
                  <a:pt x="242" y="1153"/>
                </a:moveTo>
                <a:lnTo>
                  <a:pt x="265" y="1153"/>
                </a:lnTo>
                <a:lnTo>
                  <a:pt x="265" y="1159"/>
                </a:lnTo>
                <a:lnTo>
                  <a:pt x="242" y="1159"/>
                </a:lnTo>
                <a:lnTo>
                  <a:pt x="242" y="1153"/>
                </a:lnTo>
                <a:close/>
                <a:moveTo>
                  <a:pt x="282" y="1153"/>
                </a:moveTo>
                <a:lnTo>
                  <a:pt x="305" y="1153"/>
                </a:lnTo>
                <a:lnTo>
                  <a:pt x="305" y="1159"/>
                </a:lnTo>
                <a:lnTo>
                  <a:pt x="282" y="1159"/>
                </a:lnTo>
                <a:lnTo>
                  <a:pt x="282" y="1153"/>
                </a:lnTo>
                <a:close/>
                <a:moveTo>
                  <a:pt x="323" y="1153"/>
                </a:moveTo>
                <a:lnTo>
                  <a:pt x="346" y="1153"/>
                </a:lnTo>
                <a:lnTo>
                  <a:pt x="346" y="1159"/>
                </a:lnTo>
                <a:lnTo>
                  <a:pt x="323" y="1159"/>
                </a:lnTo>
                <a:lnTo>
                  <a:pt x="323" y="1153"/>
                </a:lnTo>
                <a:close/>
                <a:moveTo>
                  <a:pt x="363" y="1153"/>
                </a:moveTo>
                <a:lnTo>
                  <a:pt x="386" y="1153"/>
                </a:lnTo>
                <a:lnTo>
                  <a:pt x="386" y="1159"/>
                </a:lnTo>
                <a:lnTo>
                  <a:pt x="363" y="1159"/>
                </a:lnTo>
                <a:lnTo>
                  <a:pt x="363" y="1153"/>
                </a:lnTo>
                <a:close/>
                <a:moveTo>
                  <a:pt x="403" y="1153"/>
                </a:moveTo>
                <a:lnTo>
                  <a:pt x="426" y="1153"/>
                </a:lnTo>
                <a:lnTo>
                  <a:pt x="426" y="1159"/>
                </a:lnTo>
                <a:lnTo>
                  <a:pt x="403" y="1159"/>
                </a:lnTo>
                <a:lnTo>
                  <a:pt x="403" y="1153"/>
                </a:lnTo>
                <a:close/>
                <a:moveTo>
                  <a:pt x="444" y="1153"/>
                </a:moveTo>
                <a:lnTo>
                  <a:pt x="467" y="1153"/>
                </a:lnTo>
                <a:lnTo>
                  <a:pt x="467" y="1159"/>
                </a:lnTo>
                <a:lnTo>
                  <a:pt x="444" y="1159"/>
                </a:lnTo>
                <a:lnTo>
                  <a:pt x="444" y="1153"/>
                </a:lnTo>
                <a:close/>
                <a:moveTo>
                  <a:pt x="484" y="1153"/>
                </a:moveTo>
                <a:lnTo>
                  <a:pt x="507" y="1153"/>
                </a:lnTo>
                <a:lnTo>
                  <a:pt x="507" y="1159"/>
                </a:lnTo>
                <a:lnTo>
                  <a:pt x="484" y="1159"/>
                </a:lnTo>
                <a:lnTo>
                  <a:pt x="484" y="1153"/>
                </a:lnTo>
                <a:close/>
                <a:moveTo>
                  <a:pt x="524" y="1153"/>
                </a:moveTo>
                <a:lnTo>
                  <a:pt x="547" y="1153"/>
                </a:lnTo>
                <a:lnTo>
                  <a:pt x="547" y="1159"/>
                </a:lnTo>
                <a:lnTo>
                  <a:pt x="524" y="1159"/>
                </a:lnTo>
                <a:lnTo>
                  <a:pt x="524" y="1153"/>
                </a:lnTo>
                <a:close/>
                <a:moveTo>
                  <a:pt x="564" y="1153"/>
                </a:moveTo>
                <a:lnTo>
                  <a:pt x="587" y="1153"/>
                </a:lnTo>
                <a:lnTo>
                  <a:pt x="587" y="1159"/>
                </a:lnTo>
                <a:lnTo>
                  <a:pt x="564" y="1159"/>
                </a:lnTo>
                <a:lnTo>
                  <a:pt x="564" y="1153"/>
                </a:lnTo>
                <a:close/>
                <a:moveTo>
                  <a:pt x="605" y="1153"/>
                </a:moveTo>
                <a:lnTo>
                  <a:pt x="628" y="1153"/>
                </a:lnTo>
                <a:lnTo>
                  <a:pt x="628" y="1159"/>
                </a:lnTo>
                <a:lnTo>
                  <a:pt x="605" y="1159"/>
                </a:lnTo>
                <a:lnTo>
                  <a:pt x="605" y="1153"/>
                </a:lnTo>
                <a:close/>
                <a:moveTo>
                  <a:pt x="645" y="1153"/>
                </a:moveTo>
                <a:lnTo>
                  <a:pt x="668" y="1153"/>
                </a:lnTo>
                <a:lnTo>
                  <a:pt x="668" y="1159"/>
                </a:lnTo>
                <a:lnTo>
                  <a:pt x="645" y="1159"/>
                </a:lnTo>
                <a:lnTo>
                  <a:pt x="645" y="1153"/>
                </a:lnTo>
                <a:close/>
                <a:moveTo>
                  <a:pt x="685" y="1153"/>
                </a:moveTo>
                <a:lnTo>
                  <a:pt x="708" y="1153"/>
                </a:lnTo>
                <a:lnTo>
                  <a:pt x="708" y="1159"/>
                </a:lnTo>
                <a:lnTo>
                  <a:pt x="685" y="1159"/>
                </a:lnTo>
                <a:lnTo>
                  <a:pt x="685" y="1153"/>
                </a:lnTo>
                <a:close/>
                <a:moveTo>
                  <a:pt x="726" y="1153"/>
                </a:moveTo>
                <a:lnTo>
                  <a:pt x="749" y="1153"/>
                </a:lnTo>
                <a:lnTo>
                  <a:pt x="749" y="1159"/>
                </a:lnTo>
                <a:lnTo>
                  <a:pt x="726" y="1159"/>
                </a:lnTo>
                <a:lnTo>
                  <a:pt x="726" y="1153"/>
                </a:lnTo>
                <a:close/>
                <a:moveTo>
                  <a:pt x="766" y="1153"/>
                </a:moveTo>
                <a:lnTo>
                  <a:pt x="789" y="1153"/>
                </a:lnTo>
                <a:lnTo>
                  <a:pt x="789" y="1159"/>
                </a:lnTo>
                <a:lnTo>
                  <a:pt x="766" y="1159"/>
                </a:lnTo>
                <a:lnTo>
                  <a:pt x="766" y="1153"/>
                </a:lnTo>
                <a:close/>
                <a:moveTo>
                  <a:pt x="806" y="1153"/>
                </a:moveTo>
                <a:lnTo>
                  <a:pt x="829" y="1153"/>
                </a:lnTo>
                <a:lnTo>
                  <a:pt x="829" y="1159"/>
                </a:lnTo>
                <a:lnTo>
                  <a:pt x="806" y="1159"/>
                </a:lnTo>
                <a:lnTo>
                  <a:pt x="806" y="1153"/>
                </a:lnTo>
                <a:close/>
                <a:moveTo>
                  <a:pt x="846" y="1153"/>
                </a:moveTo>
                <a:lnTo>
                  <a:pt x="870" y="1153"/>
                </a:lnTo>
                <a:lnTo>
                  <a:pt x="870" y="1159"/>
                </a:lnTo>
                <a:lnTo>
                  <a:pt x="846" y="1159"/>
                </a:lnTo>
                <a:lnTo>
                  <a:pt x="846" y="1153"/>
                </a:lnTo>
                <a:close/>
                <a:moveTo>
                  <a:pt x="887" y="1153"/>
                </a:moveTo>
                <a:lnTo>
                  <a:pt x="910" y="1153"/>
                </a:lnTo>
                <a:lnTo>
                  <a:pt x="910" y="1159"/>
                </a:lnTo>
                <a:lnTo>
                  <a:pt x="887" y="1159"/>
                </a:lnTo>
                <a:lnTo>
                  <a:pt x="887" y="1153"/>
                </a:lnTo>
                <a:close/>
                <a:moveTo>
                  <a:pt x="927" y="1153"/>
                </a:moveTo>
                <a:lnTo>
                  <a:pt x="950" y="1153"/>
                </a:lnTo>
                <a:lnTo>
                  <a:pt x="950" y="1159"/>
                </a:lnTo>
                <a:lnTo>
                  <a:pt x="927" y="1159"/>
                </a:lnTo>
                <a:lnTo>
                  <a:pt x="927" y="1153"/>
                </a:lnTo>
                <a:close/>
                <a:moveTo>
                  <a:pt x="967" y="1153"/>
                </a:moveTo>
                <a:lnTo>
                  <a:pt x="990" y="1153"/>
                </a:lnTo>
                <a:lnTo>
                  <a:pt x="990" y="1159"/>
                </a:lnTo>
                <a:lnTo>
                  <a:pt x="967" y="1159"/>
                </a:lnTo>
                <a:lnTo>
                  <a:pt x="967" y="1153"/>
                </a:lnTo>
                <a:close/>
                <a:moveTo>
                  <a:pt x="1008" y="1153"/>
                </a:moveTo>
                <a:lnTo>
                  <a:pt x="1031" y="1153"/>
                </a:lnTo>
                <a:lnTo>
                  <a:pt x="1031" y="1159"/>
                </a:lnTo>
                <a:lnTo>
                  <a:pt x="1008" y="1159"/>
                </a:lnTo>
                <a:lnTo>
                  <a:pt x="1008" y="1153"/>
                </a:lnTo>
                <a:close/>
                <a:moveTo>
                  <a:pt x="1048" y="1153"/>
                </a:moveTo>
                <a:lnTo>
                  <a:pt x="1071" y="1153"/>
                </a:lnTo>
                <a:lnTo>
                  <a:pt x="1071" y="1159"/>
                </a:lnTo>
                <a:lnTo>
                  <a:pt x="1048" y="1159"/>
                </a:lnTo>
                <a:lnTo>
                  <a:pt x="1048" y="1153"/>
                </a:lnTo>
                <a:close/>
                <a:moveTo>
                  <a:pt x="1088" y="1153"/>
                </a:moveTo>
                <a:lnTo>
                  <a:pt x="1111" y="1153"/>
                </a:lnTo>
                <a:lnTo>
                  <a:pt x="1111" y="1159"/>
                </a:lnTo>
                <a:lnTo>
                  <a:pt x="1088" y="1159"/>
                </a:lnTo>
                <a:lnTo>
                  <a:pt x="1088" y="1153"/>
                </a:lnTo>
                <a:close/>
                <a:moveTo>
                  <a:pt x="1129" y="1153"/>
                </a:moveTo>
                <a:lnTo>
                  <a:pt x="1152" y="1153"/>
                </a:lnTo>
                <a:lnTo>
                  <a:pt x="1152" y="1159"/>
                </a:lnTo>
                <a:lnTo>
                  <a:pt x="1129" y="1159"/>
                </a:lnTo>
                <a:lnTo>
                  <a:pt x="1129" y="1153"/>
                </a:lnTo>
                <a:close/>
                <a:moveTo>
                  <a:pt x="1169" y="1153"/>
                </a:moveTo>
                <a:lnTo>
                  <a:pt x="1192" y="1153"/>
                </a:lnTo>
                <a:lnTo>
                  <a:pt x="1192" y="1159"/>
                </a:lnTo>
                <a:lnTo>
                  <a:pt x="1169" y="1159"/>
                </a:lnTo>
                <a:lnTo>
                  <a:pt x="1169" y="1153"/>
                </a:lnTo>
                <a:close/>
                <a:moveTo>
                  <a:pt x="1209" y="1153"/>
                </a:moveTo>
                <a:lnTo>
                  <a:pt x="1232" y="1153"/>
                </a:lnTo>
                <a:lnTo>
                  <a:pt x="1232" y="1159"/>
                </a:lnTo>
                <a:lnTo>
                  <a:pt x="1209" y="1159"/>
                </a:lnTo>
                <a:lnTo>
                  <a:pt x="1209" y="1153"/>
                </a:lnTo>
                <a:close/>
                <a:moveTo>
                  <a:pt x="1249" y="1153"/>
                </a:moveTo>
                <a:lnTo>
                  <a:pt x="1272" y="1153"/>
                </a:lnTo>
                <a:lnTo>
                  <a:pt x="1272" y="1159"/>
                </a:lnTo>
                <a:lnTo>
                  <a:pt x="1249" y="1159"/>
                </a:lnTo>
                <a:lnTo>
                  <a:pt x="1249" y="1153"/>
                </a:lnTo>
                <a:close/>
                <a:moveTo>
                  <a:pt x="1290" y="1153"/>
                </a:moveTo>
                <a:lnTo>
                  <a:pt x="1313" y="1153"/>
                </a:lnTo>
                <a:lnTo>
                  <a:pt x="1313" y="1159"/>
                </a:lnTo>
                <a:lnTo>
                  <a:pt x="1290" y="1159"/>
                </a:lnTo>
                <a:lnTo>
                  <a:pt x="1290" y="1153"/>
                </a:lnTo>
                <a:close/>
                <a:moveTo>
                  <a:pt x="1330" y="1153"/>
                </a:moveTo>
                <a:lnTo>
                  <a:pt x="1353" y="1153"/>
                </a:lnTo>
                <a:lnTo>
                  <a:pt x="1353" y="1159"/>
                </a:lnTo>
                <a:lnTo>
                  <a:pt x="1330" y="1159"/>
                </a:lnTo>
                <a:lnTo>
                  <a:pt x="1330" y="1153"/>
                </a:lnTo>
                <a:close/>
                <a:moveTo>
                  <a:pt x="1370" y="1153"/>
                </a:moveTo>
                <a:lnTo>
                  <a:pt x="1393" y="1153"/>
                </a:lnTo>
                <a:lnTo>
                  <a:pt x="1393" y="1159"/>
                </a:lnTo>
                <a:lnTo>
                  <a:pt x="1370" y="1159"/>
                </a:lnTo>
                <a:lnTo>
                  <a:pt x="1370" y="1153"/>
                </a:lnTo>
                <a:close/>
                <a:moveTo>
                  <a:pt x="1411" y="1153"/>
                </a:moveTo>
                <a:lnTo>
                  <a:pt x="1434" y="1153"/>
                </a:lnTo>
                <a:lnTo>
                  <a:pt x="1434" y="1159"/>
                </a:lnTo>
                <a:lnTo>
                  <a:pt x="1411" y="1159"/>
                </a:lnTo>
                <a:lnTo>
                  <a:pt x="1411" y="1153"/>
                </a:lnTo>
                <a:close/>
                <a:moveTo>
                  <a:pt x="1451" y="1153"/>
                </a:moveTo>
                <a:lnTo>
                  <a:pt x="1474" y="1153"/>
                </a:lnTo>
                <a:lnTo>
                  <a:pt x="1474" y="1159"/>
                </a:lnTo>
                <a:lnTo>
                  <a:pt x="1451" y="1159"/>
                </a:lnTo>
                <a:lnTo>
                  <a:pt x="1451" y="1153"/>
                </a:lnTo>
                <a:close/>
                <a:moveTo>
                  <a:pt x="1491" y="1153"/>
                </a:moveTo>
                <a:lnTo>
                  <a:pt x="1514" y="1153"/>
                </a:lnTo>
                <a:lnTo>
                  <a:pt x="1514" y="1159"/>
                </a:lnTo>
                <a:lnTo>
                  <a:pt x="1491" y="1159"/>
                </a:lnTo>
                <a:lnTo>
                  <a:pt x="1491" y="1153"/>
                </a:lnTo>
                <a:close/>
                <a:moveTo>
                  <a:pt x="1531" y="1153"/>
                </a:moveTo>
                <a:lnTo>
                  <a:pt x="1555" y="1153"/>
                </a:lnTo>
                <a:lnTo>
                  <a:pt x="1555" y="1159"/>
                </a:lnTo>
                <a:lnTo>
                  <a:pt x="1531" y="1159"/>
                </a:lnTo>
                <a:lnTo>
                  <a:pt x="1531" y="1153"/>
                </a:lnTo>
                <a:close/>
                <a:moveTo>
                  <a:pt x="1572" y="1153"/>
                </a:moveTo>
                <a:lnTo>
                  <a:pt x="1595" y="1153"/>
                </a:lnTo>
                <a:lnTo>
                  <a:pt x="1595" y="1159"/>
                </a:lnTo>
                <a:lnTo>
                  <a:pt x="1572" y="1159"/>
                </a:lnTo>
                <a:lnTo>
                  <a:pt x="1572" y="1153"/>
                </a:lnTo>
                <a:close/>
                <a:moveTo>
                  <a:pt x="1612" y="1153"/>
                </a:moveTo>
                <a:lnTo>
                  <a:pt x="1635" y="1153"/>
                </a:lnTo>
                <a:lnTo>
                  <a:pt x="1635" y="1159"/>
                </a:lnTo>
                <a:lnTo>
                  <a:pt x="1612" y="1159"/>
                </a:lnTo>
                <a:lnTo>
                  <a:pt x="1612" y="1153"/>
                </a:lnTo>
                <a:close/>
                <a:moveTo>
                  <a:pt x="1652" y="1153"/>
                </a:moveTo>
                <a:lnTo>
                  <a:pt x="1675" y="1153"/>
                </a:lnTo>
                <a:lnTo>
                  <a:pt x="1675" y="1159"/>
                </a:lnTo>
                <a:lnTo>
                  <a:pt x="1652" y="1159"/>
                </a:lnTo>
                <a:lnTo>
                  <a:pt x="1652" y="1153"/>
                </a:lnTo>
                <a:close/>
                <a:moveTo>
                  <a:pt x="1693" y="1153"/>
                </a:moveTo>
                <a:lnTo>
                  <a:pt x="1716" y="1153"/>
                </a:lnTo>
                <a:lnTo>
                  <a:pt x="1716" y="1159"/>
                </a:lnTo>
                <a:lnTo>
                  <a:pt x="1693" y="1159"/>
                </a:lnTo>
                <a:lnTo>
                  <a:pt x="1693" y="1153"/>
                </a:lnTo>
                <a:close/>
                <a:moveTo>
                  <a:pt x="1733" y="1153"/>
                </a:moveTo>
                <a:lnTo>
                  <a:pt x="1756" y="1153"/>
                </a:lnTo>
                <a:lnTo>
                  <a:pt x="1756" y="1159"/>
                </a:lnTo>
                <a:lnTo>
                  <a:pt x="1733" y="1159"/>
                </a:lnTo>
                <a:lnTo>
                  <a:pt x="1733" y="1153"/>
                </a:lnTo>
                <a:close/>
                <a:moveTo>
                  <a:pt x="1773" y="1153"/>
                </a:moveTo>
                <a:lnTo>
                  <a:pt x="1796" y="1153"/>
                </a:lnTo>
                <a:lnTo>
                  <a:pt x="1796" y="1159"/>
                </a:lnTo>
                <a:lnTo>
                  <a:pt x="1773" y="1159"/>
                </a:lnTo>
                <a:lnTo>
                  <a:pt x="1773" y="1153"/>
                </a:lnTo>
                <a:close/>
                <a:moveTo>
                  <a:pt x="1814" y="1153"/>
                </a:moveTo>
                <a:lnTo>
                  <a:pt x="1837" y="1153"/>
                </a:lnTo>
                <a:lnTo>
                  <a:pt x="1837" y="1159"/>
                </a:lnTo>
                <a:lnTo>
                  <a:pt x="1814" y="1159"/>
                </a:lnTo>
                <a:lnTo>
                  <a:pt x="1814" y="1153"/>
                </a:lnTo>
                <a:close/>
                <a:moveTo>
                  <a:pt x="1854" y="1153"/>
                </a:moveTo>
                <a:lnTo>
                  <a:pt x="1877" y="1153"/>
                </a:lnTo>
                <a:lnTo>
                  <a:pt x="1877" y="1159"/>
                </a:lnTo>
                <a:lnTo>
                  <a:pt x="1854" y="1159"/>
                </a:lnTo>
                <a:lnTo>
                  <a:pt x="1854" y="1153"/>
                </a:lnTo>
                <a:close/>
                <a:moveTo>
                  <a:pt x="1894" y="1153"/>
                </a:moveTo>
                <a:lnTo>
                  <a:pt x="1917" y="1153"/>
                </a:lnTo>
                <a:lnTo>
                  <a:pt x="1917" y="1159"/>
                </a:lnTo>
                <a:lnTo>
                  <a:pt x="1894" y="1159"/>
                </a:lnTo>
                <a:lnTo>
                  <a:pt x="1894" y="1153"/>
                </a:lnTo>
                <a:close/>
                <a:moveTo>
                  <a:pt x="1934" y="1153"/>
                </a:moveTo>
                <a:lnTo>
                  <a:pt x="1957" y="1153"/>
                </a:lnTo>
                <a:lnTo>
                  <a:pt x="1957" y="1159"/>
                </a:lnTo>
                <a:lnTo>
                  <a:pt x="1934" y="1159"/>
                </a:lnTo>
                <a:lnTo>
                  <a:pt x="1934" y="1153"/>
                </a:lnTo>
                <a:close/>
                <a:moveTo>
                  <a:pt x="1975" y="1153"/>
                </a:moveTo>
                <a:lnTo>
                  <a:pt x="1998" y="1153"/>
                </a:lnTo>
                <a:lnTo>
                  <a:pt x="1998" y="1159"/>
                </a:lnTo>
                <a:lnTo>
                  <a:pt x="1975" y="1159"/>
                </a:lnTo>
                <a:lnTo>
                  <a:pt x="1975" y="1153"/>
                </a:lnTo>
                <a:close/>
                <a:moveTo>
                  <a:pt x="2015" y="1153"/>
                </a:moveTo>
                <a:lnTo>
                  <a:pt x="2038" y="1153"/>
                </a:lnTo>
                <a:lnTo>
                  <a:pt x="2038" y="1159"/>
                </a:lnTo>
                <a:lnTo>
                  <a:pt x="2015" y="1159"/>
                </a:lnTo>
                <a:lnTo>
                  <a:pt x="2015" y="1153"/>
                </a:lnTo>
                <a:close/>
                <a:moveTo>
                  <a:pt x="2055" y="1153"/>
                </a:moveTo>
                <a:lnTo>
                  <a:pt x="2078" y="1153"/>
                </a:lnTo>
                <a:lnTo>
                  <a:pt x="2078" y="1159"/>
                </a:lnTo>
                <a:lnTo>
                  <a:pt x="2055" y="1159"/>
                </a:lnTo>
                <a:lnTo>
                  <a:pt x="2055" y="1153"/>
                </a:lnTo>
                <a:close/>
                <a:moveTo>
                  <a:pt x="2096" y="1153"/>
                </a:moveTo>
                <a:lnTo>
                  <a:pt x="2119" y="1153"/>
                </a:lnTo>
                <a:lnTo>
                  <a:pt x="2119" y="1159"/>
                </a:lnTo>
                <a:lnTo>
                  <a:pt x="2096" y="1159"/>
                </a:lnTo>
                <a:lnTo>
                  <a:pt x="2096" y="1153"/>
                </a:lnTo>
                <a:close/>
                <a:moveTo>
                  <a:pt x="2136" y="1153"/>
                </a:moveTo>
                <a:lnTo>
                  <a:pt x="2159" y="1153"/>
                </a:lnTo>
                <a:lnTo>
                  <a:pt x="2159" y="1159"/>
                </a:lnTo>
                <a:lnTo>
                  <a:pt x="2136" y="1159"/>
                </a:lnTo>
                <a:lnTo>
                  <a:pt x="2136" y="1153"/>
                </a:lnTo>
                <a:close/>
                <a:moveTo>
                  <a:pt x="2176" y="1153"/>
                </a:moveTo>
                <a:lnTo>
                  <a:pt x="2199" y="1153"/>
                </a:lnTo>
                <a:lnTo>
                  <a:pt x="2199" y="1159"/>
                </a:lnTo>
                <a:lnTo>
                  <a:pt x="2176" y="1159"/>
                </a:lnTo>
                <a:lnTo>
                  <a:pt x="2176" y="1153"/>
                </a:lnTo>
                <a:close/>
                <a:moveTo>
                  <a:pt x="2216" y="1153"/>
                </a:moveTo>
                <a:lnTo>
                  <a:pt x="2240" y="1153"/>
                </a:lnTo>
                <a:lnTo>
                  <a:pt x="2240" y="1159"/>
                </a:lnTo>
                <a:lnTo>
                  <a:pt x="2216" y="1159"/>
                </a:lnTo>
                <a:lnTo>
                  <a:pt x="2216" y="1153"/>
                </a:lnTo>
                <a:close/>
                <a:moveTo>
                  <a:pt x="2257" y="1153"/>
                </a:moveTo>
                <a:lnTo>
                  <a:pt x="2280" y="1153"/>
                </a:lnTo>
                <a:lnTo>
                  <a:pt x="2280" y="1159"/>
                </a:lnTo>
                <a:lnTo>
                  <a:pt x="2257" y="1159"/>
                </a:lnTo>
                <a:lnTo>
                  <a:pt x="2257" y="1153"/>
                </a:lnTo>
                <a:close/>
                <a:moveTo>
                  <a:pt x="2297" y="1153"/>
                </a:moveTo>
                <a:lnTo>
                  <a:pt x="2320" y="1153"/>
                </a:lnTo>
                <a:lnTo>
                  <a:pt x="2320" y="1159"/>
                </a:lnTo>
                <a:lnTo>
                  <a:pt x="2297" y="1159"/>
                </a:lnTo>
                <a:lnTo>
                  <a:pt x="2297" y="1153"/>
                </a:lnTo>
                <a:close/>
                <a:moveTo>
                  <a:pt x="2337" y="1153"/>
                </a:moveTo>
                <a:lnTo>
                  <a:pt x="2360" y="1153"/>
                </a:lnTo>
                <a:lnTo>
                  <a:pt x="2360" y="1159"/>
                </a:lnTo>
                <a:lnTo>
                  <a:pt x="2337" y="1159"/>
                </a:lnTo>
                <a:lnTo>
                  <a:pt x="2337" y="1153"/>
                </a:lnTo>
                <a:close/>
                <a:moveTo>
                  <a:pt x="2378" y="1153"/>
                </a:moveTo>
                <a:lnTo>
                  <a:pt x="2401" y="1153"/>
                </a:lnTo>
                <a:lnTo>
                  <a:pt x="2401" y="1159"/>
                </a:lnTo>
                <a:lnTo>
                  <a:pt x="2378" y="1159"/>
                </a:lnTo>
                <a:lnTo>
                  <a:pt x="2378" y="1153"/>
                </a:lnTo>
                <a:close/>
                <a:moveTo>
                  <a:pt x="2418" y="1153"/>
                </a:moveTo>
                <a:lnTo>
                  <a:pt x="2441" y="1153"/>
                </a:lnTo>
                <a:lnTo>
                  <a:pt x="2441" y="1159"/>
                </a:lnTo>
                <a:lnTo>
                  <a:pt x="2418" y="1159"/>
                </a:lnTo>
                <a:lnTo>
                  <a:pt x="2418" y="1153"/>
                </a:lnTo>
                <a:close/>
                <a:moveTo>
                  <a:pt x="0" y="576"/>
                </a:moveTo>
                <a:lnTo>
                  <a:pt x="23" y="576"/>
                </a:lnTo>
                <a:lnTo>
                  <a:pt x="23" y="582"/>
                </a:lnTo>
                <a:lnTo>
                  <a:pt x="0" y="582"/>
                </a:lnTo>
                <a:lnTo>
                  <a:pt x="0" y="576"/>
                </a:lnTo>
                <a:close/>
                <a:moveTo>
                  <a:pt x="41" y="576"/>
                </a:moveTo>
                <a:lnTo>
                  <a:pt x="64" y="576"/>
                </a:lnTo>
                <a:lnTo>
                  <a:pt x="64" y="582"/>
                </a:lnTo>
                <a:lnTo>
                  <a:pt x="41" y="582"/>
                </a:lnTo>
                <a:lnTo>
                  <a:pt x="41" y="576"/>
                </a:lnTo>
                <a:close/>
                <a:moveTo>
                  <a:pt x="81" y="576"/>
                </a:moveTo>
                <a:lnTo>
                  <a:pt x="104" y="576"/>
                </a:lnTo>
                <a:lnTo>
                  <a:pt x="104" y="582"/>
                </a:lnTo>
                <a:lnTo>
                  <a:pt x="81" y="582"/>
                </a:lnTo>
                <a:lnTo>
                  <a:pt x="81" y="576"/>
                </a:lnTo>
                <a:close/>
                <a:moveTo>
                  <a:pt x="121" y="576"/>
                </a:moveTo>
                <a:lnTo>
                  <a:pt x="144" y="576"/>
                </a:lnTo>
                <a:lnTo>
                  <a:pt x="144" y="582"/>
                </a:lnTo>
                <a:lnTo>
                  <a:pt x="121" y="582"/>
                </a:lnTo>
                <a:lnTo>
                  <a:pt x="121" y="576"/>
                </a:lnTo>
                <a:close/>
                <a:moveTo>
                  <a:pt x="161" y="576"/>
                </a:moveTo>
                <a:lnTo>
                  <a:pt x="185" y="576"/>
                </a:lnTo>
                <a:lnTo>
                  <a:pt x="185" y="582"/>
                </a:lnTo>
                <a:lnTo>
                  <a:pt x="161" y="582"/>
                </a:lnTo>
                <a:lnTo>
                  <a:pt x="161" y="576"/>
                </a:lnTo>
                <a:close/>
                <a:moveTo>
                  <a:pt x="202" y="576"/>
                </a:moveTo>
                <a:lnTo>
                  <a:pt x="225" y="576"/>
                </a:lnTo>
                <a:lnTo>
                  <a:pt x="225" y="582"/>
                </a:lnTo>
                <a:lnTo>
                  <a:pt x="202" y="582"/>
                </a:lnTo>
                <a:lnTo>
                  <a:pt x="202" y="576"/>
                </a:lnTo>
                <a:close/>
                <a:moveTo>
                  <a:pt x="242" y="576"/>
                </a:moveTo>
                <a:lnTo>
                  <a:pt x="265" y="576"/>
                </a:lnTo>
                <a:lnTo>
                  <a:pt x="265" y="582"/>
                </a:lnTo>
                <a:lnTo>
                  <a:pt x="242" y="582"/>
                </a:lnTo>
                <a:lnTo>
                  <a:pt x="242" y="576"/>
                </a:lnTo>
                <a:close/>
                <a:moveTo>
                  <a:pt x="282" y="576"/>
                </a:moveTo>
                <a:lnTo>
                  <a:pt x="305" y="576"/>
                </a:lnTo>
                <a:lnTo>
                  <a:pt x="305" y="582"/>
                </a:lnTo>
                <a:lnTo>
                  <a:pt x="282" y="582"/>
                </a:lnTo>
                <a:lnTo>
                  <a:pt x="282" y="576"/>
                </a:lnTo>
                <a:close/>
                <a:moveTo>
                  <a:pt x="323" y="576"/>
                </a:moveTo>
                <a:lnTo>
                  <a:pt x="346" y="576"/>
                </a:lnTo>
                <a:lnTo>
                  <a:pt x="346" y="582"/>
                </a:lnTo>
                <a:lnTo>
                  <a:pt x="323" y="582"/>
                </a:lnTo>
                <a:lnTo>
                  <a:pt x="323" y="576"/>
                </a:lnTo>
                <a:close/>
                <a:moveTo>
                  <a:pt x="363" y="576"/>
                </a:moveTo>
                <a:lnTo>
                  <a:pt x="386" y="576"/>
                </a:lnTo>
                <a:lnTo>
                  <a:pt x="386" y="582"/>
                </a:lnTo>
                <a:lnTo>
                  <a:pt x="363" y="582"/>
                </a:lnTo>
                <a:lnTo>
                  <a:pt x="363" y="576"/>
                </a:lnTo>
                <a:close/>
                <a:moveTo>
                  <a:pt x="403" y="576"/>
                </a:moveTo>
                <a:lnTo>
                  <a:pt x="426" y="576"/>
                </a:lnTo>
                <a:lnTo>
                  <a:pt x="426" y="582"/>
                </a:lnTo>
                <a:lnTo>
                  <a:pt x="403" y="582"/>
                </a:lnTo>
                <a:lnTo>
                  <a:pt x="403" y="576"/>
                </a:lnTo>
                <a:close/>
                <a:moveTo>
                  <a:pt x="444" y="576"/>
                </a:moveTo>
                <a:lnTo>
                  <a:pt x="467" y="576"/>
                </a:lnTo>
                <a:lnTo>
                  <a:pt x="467" y="582"/>
                </a:lnTo>
                <a:lnTo>
                  <a:pt x="444" y="582"/>
                </a:lnTo>
                <a:lnTo>
                  <a:pt x="444" y="576"/>
                </a:lnTo>
                <a:close/>
                <a:moveTo>
                  <a:pt x="484" y="576"/>
                </a:moveTo>
                <a:lnTo>
                  <a:pt x="507" y="576"/>
                </a:lnTo>
                <a:lnTo>
                  <a:pt x="507" y="582"/>
                </a:lnTo>
                <a:lnTo>
                  <a:pt x="484" y="582"/>
                </a:lnTo>
                <a:lnTo>
                  <a:pt x="484" y="576"/>
                </a:lnTo>
                <a:close/>
                <a:moveTo>
                  <a:pt x="524" y="576"/>
                </a:moveTo>
                <a:lnTo>
                  <a:pt x="547" y="576"/>
                </a:lnTo>
                <a:lnTo>
                  <a:pt x="547" y="582"/>
                </a:lnTo>
                <a:lnTo>
                  <a:pt x="524" y="582"/>
                </a:lnTo>
                <a:lnTo>
                  <a:pt x="524" y="576"/>
                </a:lnTo>
                <a:close/>
                <a:moveTo>
                  <a:pt x="564" y="576"/>
                </a:moveTo>
                <a:lnTo>
                  <a:pt x="587" y="576"/>
                </a:lnTo>
                <a:lnTo>
                  <a:pt x="587" y="582"/>
                </a:lnTo>
                <a:lnTo>
                  <a:pt x="564" y="582"/>
                </a:lnTo>
                <a:lnTo>
                  <a:pt x="564" y="576"/>
                </a:lnTo>
                <a:close/>
                <a:moveTo>
                  <a:pt x="605" y="576"/>
                </a:moveTo>
                <a:lnTo>
                  <a:pt x="628" y="576"/>
                </a:lnTo>
                <a:lnTo>
                  <a:pt x="628" y="582"/>
                </a:lnTo>
                <a:lnTo>
                  <a:pt x="605" y="582"/>
                </a:lnTo>
                <a:lnTo>
                  <a:pt x="605" y="576"/>
                </a:lnTo>
                <a:close/>
                <a:moveTo>
                  <a:pt x="645" y="576"/>
                </a:moveTo>
                <a:lnTo>
                  <a:pt x="668" y="576"/>
                </a:lnTo>
                <a:lnTo>
                  <a:pt x="668" y="582"/>
                </a:lnTo>
                <a:lnTo>
                  <a:pt x="645" y="582"/>
                </a:lnTo>
                <a:lnTo>
                  <a:pt x="645" y="576"/>
                </a:lnTo>
                <a:close/>
                <a:moveTo>
                  <a:pt x="685" y="576"/>
                </a:moveTo>
                <a:lnTo>
                  <a:pt x="708" y="576"/>
                </a:lnTo>
                <a:lnTo>
                  <a:pt x="708" y="582"/>
                </a:lnTo>
                <a:lnTo>
                  <a:pt x="685" y="582"/>
                </a:lnTo>
                <a:lnTo>
                  <a:pt x="685" y="576"/>
                </a:lnTo>
                <a:close/>
                <a:moveTo>
                  <a:pt x="726" y="576"/>
                </a:moveTo>
                <a:lnTo>
                  <a:pt x="749" y="576"/>
                </a:lnTo>
                <a:lnTo>
                  <a:pt x="749" y="582"/>
                </a:lnTo>
                <a:lnTo>
                  <a:pt x="726" y="582"/>
                </a:lnTo>
                <a:lnTo>
                  <a:pt x="726" y="576"/>
                </a:lnTo>
                <a:close/>
                <a:moveTo>
                  <a:pt x="766" y="576"/>
                </a:moveTo>
                <a:lnTo>
                  <a:pt x="789" y="576"/>
                </a:lnTo>
                <a:lnTo>
                  <a:pt x="789" y="582"/>
                </a:lnTo>
                <a:lnTo>
                  <a:pt x="766" y="582"/>
                </a:lnTo>
                <a:lnTo>
                  <a:pt x="766" y="576"/>
                </a:lnTo>
                <a:close/>
                <a:moveTo>
                  <a:pt x="806" y="576"/>
                </a:moveTo>
                <a:lnTo>
                  <a:pt x="829" y="576"/>
                </a:lnTo>
                <a:lnTo>
                  <a:pt x="829" y="582"/>
                </a:lnTo>
                <a:lnTo>
                  <a:pt x="806" y="582"/>
                </a:lnTo>
                <a:lnTo>
                  <a:pt x="806" y="576"/>
                </a:lnTo>
                <a:close/>
                <a:moveTo>
                  <a:pt x="846" y="576"/>
                </a:moveTo>
                <a:lnTo>
                  <a:pt x="870" y="576"/>
                </a:lnTo>
                <a:lnTo>
                  <a:pt x="870" y="582"/>
                </a:lnTo>
                <a:lnTo>
                  <a:pt x="846" y="582"/>
                </a:lnTo>
                <a:lnTo>
                  <a:pt x="846" y="576"/>
                </a:lnTo>
                <a:close/>
                <a:moveTo>
                  <a:pt x="887" y="576"/>
                </a:moveTo>
                <a:lnTo>
                  <a:pt x="910" y="576"/>
                </a:lnTo>
                <a:lnTo>
                  <a:pt x="910" y="582"/>
                </a:lnTo>
                <a:lnTo>
                  <a:pt x="887" y="582"/>
                </a:lnTo>
                <a:lnTo>
                  <a:pt x="887" y="576"/>
                </a:lnTo>
                <a:close/>
                <a:moveTo>
                  <a:pt x="927" y="576"/>
                </a:moveTo>
                <a:lnTo>
                  <a:pt x="950" y="576"/>
                </a:lnTo>
                <a:lnTo>
                  <a:pt x="950" y="582"/>
                </a:lnTo>
                <a:lnTo>
                  <a:pt x="927" y="582"/>
                </a:lnTo>
                <a:lnTo>
                  <a:pt x="927" y="576"/>
                </a:lnTo>
                <a:close/>
                <a:moveTo>
                  <a:pt x="967" y="576"/>
                </a:moveTo>
                <a:lnTo>
                  <a:pt x="990" y="576"/>
                </a:lnTo>
                <a:lnTo>
                  <a:pt x="990" y="582"/>
                </a:lnTo>
                <a:lnTo>
                  <a:pt x="967" y="582"/>
                </a:lnTo>
                <a:lnTo>
                  <a:pt x="967" y="576"/>
                </a:lnTo>
                <a:close/>
                <a:moveTo>
                  <a:pt x="1008" y="576"/>
                </a:moveTo>
                <a:lnTo>
                  <a:pt x="1031" y="576"/>
                </a:lnTo>
                <a:lnTo>
                  <a:pt x="1031" y="582"/>
                </a:lnTo>
                <a:lnTo>
                  <a:pt x="1008" y="582"/>
                </a:lnTo>
                <a:lnTo>
                  <a:pt x="1008" y="576"/>
                </a:lnTo>
                <a:close/>
                <a:moveTo>
                  <a:pt x="1048" y="576"/>
                </a:moveTo>
                <a:lnTo>
                  <a:pt x="1071" y="576"/>
                </a:lnTo>
                <a:lnTo>
                  <a:pt x="1071" y="582"/>
                </a:lnTo>
                <a:lnTo>
                  <a:pt x="1048" y="582"/>
                </a:lnTo>
                <a:lnTo>
                  <a:pt x="1048" y="576"/>
                </a:lnTo>
                <a:close/>
                <a:moveTo>
                  <a:pt x="1088" y="576"/>
                </a:moveTo>
                <a:lnTo>
                  <a:pt x="1111" y="576"/>
                </a:lnTo>
                <a:lnTo>
                  <a:pt x="1111" y="582"/>
                </a:lnTo>
                <a:lnTo>
                  <a:pt x="1088" y="582"/>
                </a:lnTo>
                <a:lnTo>
                  <a:pt x="1088" y="576"/>
                </a:lnTo>
                <a:close/>
                <a:moveTo>
                  <a:pt x="1129" y="576"/>
                </a:moveTo>
                <a:lnTo>
                  <a:pt x="1152" y="576"/>
                </a:lnTo>
                <a:lnTo>
                  <a:pt x="1152" y="582"/>
                </a:lnTo>
                <a:lnTo>
                  <a:pt x="1129" y="582"/>
                </a:lnTo>
                <a:lnTo>
                  <a:pt x="1129" y="576"/>
                </a:lnTo>
                <a:close/>
                <a:moveTo>
                  <a:pt x="1169" y="576"/>
                </a:moveTo>
                <a:lnTo>
                  <a:pt x="1192" y="576"/>
                </a:lnTo>
                <a:lnTo>
                  <a:pt x="1192" y="582"/>
                </a:lnTo>
                <a:lnTo>
                  <a:pt x="1169" y="582"/>
                </a:lnTo>
                <a:lnTo>
                  <a:pt x="1169" y="576"/>
                </a:lnTo>
                <a:close/>
                <a:moveTo>
                  <a:pt x="1209" y="576"/>
                </a:moveTo>
                <a:lnTo>
                  <a:pt x="1232" y="576"/>
                </a:lnTo>
                <a:lnTo>
                  <a:pt x="1232" y="582"/>
                </a:lnTo>
                <a:lnTo>
                  <a:pt x="1209" y="582"/>
                </a:lnTo>
                <a:lnTo>
                  <a:pt x="1209" y="576"/>
                </a:lnTo>
                <a:close/>
                <a:moveTo>
                  <a:pt x="1249" y="576"/>
                </a:moveTo>
                <a:lnTo>
                  <a:pt x="1272" y="576"/>
                </a:lnTo>
                <a:lnTo>
                  <a:pt x="1272" y="582"/>
                </a:lnTo>
                <a:lnTo>
                  <a:pt x="1249" y="582"/>
                </a:lnTo>
                <a:lnTo>
                  <a:pt x="1249" y="576"/>
                </a:lnTo>
                <a:close/>
                <a:moveTo>
                  <a:pt x="1290" y="576"/>
                </a:moveTo>
                <a:lnTo>
                  <a:pt x="1313" y="576"/>
                </a:lnTo>
                <a:lnTo>
                  <a:pt x="1313" y="582"/>
                </a:lnTo>
                <a:lnTo>
                  <a:pt x="1290" y="582"/>
                </a:lnTo>
                <a:lnTo>
                  <a:pt x="1290" y="576"/>
                </a:lnTo>
                <a:close/>
                <a:moveTo>
                  <a:pt x="1330" y="576"/>
                </a:moveTo>
                <a:lnTo>
                  <a:pt x="1353" y="576"/>
                </a:lnTo>
                <a:lnTo>
                  <a:pt x="1353" y="582"/>
                </a:lnTo>
                <a:lnTo>
                  <a:pt x="1330" y="582"/>
                </a:lnTo>
                <a:lnTo>
                  <a:pt x="1330" y="576"/>
                </a:lnTo>
                <a:close/>
                <a:moveTo>
                  <a:pt x="1370" y="576"/>
                </a:moveTo>
                <a:lnTo>
                  <a:pt x="1393" y="576"/>
                </a:lnTo>
                <a:lnTo>
                  <a:pt x="1393" y="582"/>
                </a:lnTo>
                <a:lnTo>
                  <a:pt x="1370" y="582"/>
                </a:lnTo>
                <a:lnTo>
                  <a:pt x="1370" y="576"/>
                </a:lnTo>
                <a:close/>
                <a:moveTo>
                  <a:pt x="1411" y="576"/>
                </a:moveTo>
                <a:lnTo>
                  <a:pt x="1434" y="576"/>
                </a:lnTo>
                <a:lnTo>
                  <a:pt x="1434" y="582"/>
                </a:lnTo>
                <a:lnTo>
                  <a:pt x="1411" y="582"/>
                </a:lnTo>
                <a:lnTo>
                  <a:pt x="1411" y="576"/>
                </a:lnTo>
                <a:close/>
                <a:moveTo>
                  <a:pt x="1451" y="576"/>
                </a:moveTo>
                <a:lnTo>
                  <a:pt x="1474" y="576"/>
                </a:lnTo>
                <a:lnTo>
                  <a:pt x="1474" y="582"/>
                </a:lnTo>
                <a:lnTo>
                  <a:pt x="1451" y="582"/>
                </a:lnTo>
                <a:lnTo>
                  <a:pt x="1451" y="576"/>
                </a:lnTo>
                <a:close/>
                <a:moveTo>
                  <a:pt x="1491" y="576"/>
                </a:moveTo>
                <a:lnTo>
                  <a:pt x="1514" y="576"/>
                </a:lnTo>
                <a:lnTo>
                  <a:pt x="1514" y="582"/>
                </a:lnTo>
                <a:lnTo>
                  <a:pt x="1491" y="582"/>
                </a:lnTo>
                <a:lnTo>
                  <a:pt x="1491" y="576"/>
                </a:lnTo>
                <a:close/>
                <a:moveTo>
                  <a:pt x="1531" y="576"/>
                </a:moveTo>
                <a:lnTo>
                  <a:pt x="1555" y="576"/>
                </a:lnTo>
                <a:lnTo>
                  <a:pt x="1555" y="582"/>
                </a:lnTo>
                <a:lnTo>
                  <a:pt x="1531" y="582"/>
                </a:lnTo>
                <a:lnTo>
                  <a:pt x="1531" y="576"/>
                </a:lnTo>
                <a:close/>
                <a:moveTo>
                  <a:pt x="1572" y="576"/>
                </a:moveTo>
                <a:lnTo>
                  <a:pt x="1595" y="576"/>
                </a:lnTo>
                <a:lnTo>
                  <a:pt x="1595" y="582"/>
                </a:lnTo>
                <a:lnTo>
                  <a:pt x="1572" y="582"/>
                </a:lnTo>
                <a:lnTo>
                  <a:pt x="1572" y="576"/>
                </a:lnTo>
                <a:close/>
                <a:moveTo>
                  <a:pt x="1612" y="576"/>
                </a:moveTo>
                <a:lnTo>
                  <a:pt x="1635" y="576"/>
                </a:lnTo>
                <a:lnTo>
                  <a:pt x="1635" y="582"/>
                </a:lnTo>
                <a:lnTo>
                  <a:pt x="1612" y="582"/>
                </a:lnTo>
                <a:lnTo>
                  <a:pt x="1612" y="576"/>
                </a:lnTo>
                <a:close/>
                <a:moveTo>
                  <a:pt x="1652" y="576"/>
                </a:moveTo>
                <a:lnTo>
                  <a:pt x="1675" y="576"/>
                </a:lnTo>
                <a:lnTo>
                  <a:pt x="1675" y="582"/>
                </a:lnTo>
                <a:lnTo>
                  <a:pt x="1652" y="582"/>
                </a:lnTo>
                <a:lnTo>
                  <a:pt x="1652" y="576"/>
                </a:lnTo>
                <a:close/>
                <a:moveTo>
                  <a:pt x="1693" y="576"/>
                </a:moveTo>
                <a:lnTo>
                  <a:pt x="1716" y="576"/>
                </a:lnTo>
                <a:lnTo>
                  <a:pt x="1716" y="582"/>
                </a:lnTo>
                <a:lnTo>
                  <a:pt x="1693" y="582"/>
                </a:lnTo>
                <a:lnTo>
                  <a:pt x="1693" y="576"/>
                </a:lnTo>
                <a:close/>
                <a:moveTo>
                  <a:pt x="1733" y="576"/>
                </a:moveTo>
                <a:lnTo>
                  <a:pt x="1756" y="576"/>
                </a:lnTo>
                <a:lnTo>
                  <a:pt x="1756" y="582"/>
                </a:lnTo>
                <a:lnTo>
                  <a:pt x="1733" y="582"/>
                </a:lnTo>
                <a:lnTo>
                  <a:pt x="1733" y="576"/>
                </a:lnTo>
                <a:close/>
                <a:moveTo>
                  <a:pt x="1773" y="576"/>
                </a:moveTo>
                <a:lnTo>
                  <a:pt x="1796" y="576"/>
                </a:lnTo>
                <a:lnTo>
                  <a:pt x="1796" y="582"/>
                </a:lnTo>
                <a:lnTo>
                  <a:pt x="1773" y="582"/>
                </a:lnTo>
                <a:lnTo>
                  <a:pt x="1773" y="576"/>
                </a:lnTo>
                <a:close/>
                <a:moveTo>
                  <a:pt x="1814" y="576"/>
                </a:moveTo>
                <a:lnTo>
                  <a:pt x="1837" y="576"/>
                </a:lnTo>
                <a:lnTo>
                  <a:pt x="1837" y="582"/>
                </a:lnTo>
                <a:lnTo>
                  <a:pt x="1814" y="582"/>
                </a:lnTo>
                <a:lnTo>
                  <a:pt x="1814" y="576"/>
                </a:lnTo>
                <a:close/>
                <a:moveTo>
                  <a:pt x="1854" y="576"/>
                </a:moveTo>
                <a:lnTo>
                  <a:pt x="1877" y="576"/>
                </a:lnTo>
                <a:lnTo>
                  <a:pt x="1877" y="582"/>
                </a:lnTo>
                <a:lnTo>
                  <a:pt x="1854" y="582"/>
                </a:lnTo>
                <a:lnTo>
                  <a:pt x="1854" y="576"/>
                </a:lnTo>
                <a:close/>
                <a:moveTo>
                  <a:pt x="1894" y="576"/>
                </a:moveTo>
                <a:lnTo>
                  <a:pt x="1917" y="576"/>
                </a:lnTo>
                <a:lnTo>
                  <a:pt x="1917" y="582"/>
                </a:lnTo>
                <a:lnTo>
                  <a:pt x="1894" y="582"/>
                </a:lnTo>
                <a:lnTo>
                  <a:pt x="1894" y="576"/>
                </a:lnTo>
                <a:close/>
                <a:moveTo>
                  <a:pt x="1934" y="576"/>
                </a:moveTo>
                <a:lnTo>
                  <a:pt x="1957" y="576"/>
                </a:lnTo>
                <a:lnTo>
                  <a:pt x="1957" y="582"/>
                </a:lnTo>
                <a:lnTo>
                  <a:pt x="1934" y="582"/>
                </a:lnTo>
                <a:lnTo>
                  <a:pt x="1934" y="576"/>
                </a:lnTo>
                <a:close/>
                <a:moveTo>
                  <a:pt x="1975" y="576"/>
                </a:moveTo>
                <a:lnTo>
                  <a:pt x="1998" y="576"/>
                </a:lnTo>
                <a:lnTo>
                  <a:pt x="1998" y="582"/>
                </a:lnTo>
                <a:lnTo>
                  <a:pt x="1975" y="582"/>
                </a:lnTo>
                <a:lnTo>
                  <a:pt x="1975" y="576"/>
                </a:lnTo>
                <a:close/>
                <a:moveTo>
                  <a:pt x="2015" y="576"/>
                </a:moveTo>
                <a:lnTo>
                  <a:pt x="2038" y="576"/>
                </a:lnTo>
                <a:lnTo>
                  <a:pt x="2038" y="582"/>
                </a:lnTo>
                <a:lnTo>
                  <a:pt x="2015" y="582"/>
                </a:lnTo>
                <a:lnTo>
                  <a:pt x="2015" y="576"/>
                </a:lnTo>
                <a:close/>
                <a:moveTo>
                  <a:pt x="2055" y="576"/>
                </a:moveTo>
                <a:lnTo>
                  <a:pt x="2078" y="576"/>
                </a:lnTo>
                <a:lnTo>
                  <a:pt x="2078" y="582"/>
                </a:lnTo>
                <a:lnTo>
                  <a:pt x="2055" y="582"/>
                </a:lnTo>
                <a:lnTo>
                  <a:pt x="2055" y="576"/>
                </a:lnTo>
                <a:close/>
                <a:moveTo>
                  <a:pt x="2096" y="576"/>
                </a:moveTo>
                <a:lnTo>
                  <a:pt x="2119" y="576"/>
                </a:lnTo>
                <a:lnTo>
                  <a:pt x="2119" y="582"/>
                </a:lnTo>
                <a:lnTo>
                  <a:pt x="2096" y="582"/>
                </a:lnTo>
                <a:lnTo>
                  <a:pt x="2096" y="576"/>
                </a:lnTo>
                <a:close/>
                <a:moveTo>
                  <a:pt x="2136" y="576"/>
                </a:moveTo>
                <a:lnTo>
                  <a:pt x="2159" y="576"/>
                </a:lnTo>
                <a:lnTo>
                  <a:pt x="2159" y="582"/>
                </a:lnTo>
                <a:lnTo>
                  <a:pt x="2136" y="582"/>
                </a:lnTo>
                <a:lnTo>
                  <a:pt x="2136" y="576"/>
                </a:lnTo>
                <a:close/>
                <a:moveTo>
                  <a:pt x="2176" y="576"/>
                </a:moveTo>
                <a:lnTo>
                  <a:pt x="2199" y="576"/>
                </a:lnTo>
                <a:lnTo>
                  <a:pt x="2199" y="582"/>
                </a:lnTo>
                <a:lnTo>
                  <a:pt x="2176" y="582"/>
                </a:lnTo>
                <a:lnTo>
                  <a:pt x="2176" y="576"/>
                </a:lnTo>
                <a:close/>
                <a:moveTo>
                  <a:pt x="2216" y="576"/>
                </a:moveTo>
                <a:lnTo>
                  <a:pt x="2240" y="576"/>
                </a:lnTo>
                <a:lnTo>
                  <a:pt x="2240" y="582"/>
                </a:lnTo>
                <a:lnTo>
                  <a:pt x="2216" y="582"/>
                </a:lnTo>
                <a:lnTo>
                  <a:pt x="2216" y="576"/>
                </a:lnTo>
                <a:close/>
                <a:moveTo>
                  <a:pt x="2257" y="576"/>
                </a:moveTo>
                <a:lnTo>
                  <a:pt x="2280" y="576"/>
                </a:lnTo>
                <a:lnTo>
                  <a:pt x="2280" y="582"/>
                </a:lnTo>
                <a:lnTo>
                  <a:pt x="2257" y="582"/>
                </a:lnTo>
                <a:lnTo>
                  <a:pt x="2257" y="576"/>
                </a:lnTo>
                <a:close/>
                <a:moveTo>
                  <a:pt x="2297" y="576"/>
                </a:moveTo>
                <a:lnTo>
                  <a:pt x="2320" y="576"/>
                </a:lnTo>
                <a:lnTo>
                  <a:pt x="2320" y="582"/>
                </a:lnTo>
                <a:lnTo>
                  <a:pt x="2297" y="582"/>
                </a:lnTo>
                <a:lnTo>
                  <a:pt x="2297" y="576"/>
                </a:lnTo>
                <a:close/>
                <a:moveTo>
                  <a:pt x="2337" y="576"/>
                </a:moveTo>
                <a:lnTo>
                  <a:pt x="2360" y="576"/>
                </a:lnTo>
                <a:lnTo>
                  <a:pt x="2360" y="582"/>
                </a:lnTo>
                <a:lnTo>
                  <a:pt x="2337" y="582"/>
                </a:lnTo>
                <a:lnTo>
                  <a:pt x="2337" y="576"/>
                </a:lnTo>
                <a:close/>
                <a:moveTo>
                  <a:pt x="2378" y="576"/>
                </a:moveTo>
                <a:lnTo>
                  <a:pt x="2401" y="576"/>
                </a:lnTo>
                <a:lnTo>
                  <a:pt x="2401" y="582"/>
                </a:lnTo>
                <a:lnTo>
                  <a:pt x="2378" y="582"/>
                </a:lnTo>
                <a:lnTo>
                  <a:pt x="2378" y="576"/>
                </a:lnTo>
                <a:close/>
                <a:moveTo>
                  <a:pt x="2418" y="576"/>
                </a:moveTo>
                <a:lnTo>
                  <a:pt x="2441" y="576"/>
                </a:lnTo>
                <a:lnTo>
                  <a:pt x="2441" y="582"/>
                </a:lnTo>
                <a:lnTo>
                  <a:pt x="2418" y="582"/>
                </a:lnTo>
                <a:lnTo>
                  <a:pt x="2418" y="576"/>
                </a:lnTo>
                <a:close/>
                <a:moveTo>
                  <a:pt x="0" y="0"/>
                </a:moveTo>
                <a:lnTo>
                  <a:pt x="23" y="0"/>
                </a:lnTo>
                <a:lnTo>
                  <a:pt x="23" y="6"/>
                </a:lnTo>
                <a:lnTo>
                  <a:pt x="0" y="6"/>
                </a:lnTo>
                <a:lnTo>
                  <a:pt x="0" y="0"/>
                </a:lnTo>
                <a:close/>
                <a:moveTo>
                  <a:pt x="41" y="0"/>
                </a:moveTo>
                <a:lnTo>
                  <a:pt x="64" y="0"/>
                </a:lnTo>
                <a:lnTo>
                  <a:pt x="64" y="6"/>
                </a:lnTo>
                <a:lnTo>
                  <a:pt x="41" y="6"/>
                </a:lnTo>
                <a:lnTo>
                  <a:pt x="41" y="0"/>
                </a:lnTo>
                <a:close/>
                <a:moveTo>
                  <a:pt x="81" y="0"/>
                </a:moveTo>
                <a:lnTo>
                  <a:pt x="104" y="0"/>
                </a:lnTo>
                <a:lnTo>
                  <a:pt x="104" y="6"/>
                </a:lnTo>
                <a:lnTo>
                  <a:pt x="81" y="6"/>
                </a:lnTo>
                <a:lnTo>
                  <a:pt x="81" y="0"/>
                </a:lnTo>
                <a:close/>
                <a:moveTo>
                  <a:pt x="121" y="0"/>
                </a:moveTo>
                <a:lnTo>
                  <a:pt x="144" y="0"/>
                </a:lnTo>
                <a:lnTo>
                  <a:pt x="144" y="6"/>
                </a:lnTo>
                <a:lnTo>
                  <a:pt x="121" y="6"/>
                </a:lnTo>
                <a:lnTo>
                  <a:pt x="121" y="0"/>
                </a:lnTo>
                <a:close/>
                <a:moveTo>
                  <a:pt x="161" y="0"/>
                </a:moveTo>
                <a:lnTo>
                  <a:pt x="185" y="0"/>
                </a:lnTo>
                <a:lnTo>
                  <a:pt x="185" y="6"/>
                </a:lnTo>
                <a:lnTo>
                  <a:pt x="161" y="6"/>
                </a:lnTo>
                <a:lnTo>
                  <a:pt x="161" y="0"/>
                </a:lnTo>
                <a:close/>
                <a:moveTo>
                  <a:pt x="202" y="0"/>
                </a:moveTo>
                <a:lnTo>
                  <a:pt x="225" y="0"/>
                </a:lnTo>
                <a:lnTo>
                  <a:pt x="225" y="6"/>
                </a:lnTo>
                <a:lnTo>
                  <a:pt x="202" y="6"/>
                </a:lnTo>
                <a:lnTo>
                  <a:pt x="202" y="0"/>
                </a:lnTo>
                <a:close/>
                <a:moveTo>
                  <a:pt x="242" y="0"/>
                </a:moveTo>
                <a:lnTo>
                  <a:pt x="265" y="0"/>
                </a:lnTo>
                <a:lnTo>
                  <a:pt x="265" y="6"/>
                </a:lnTo>
                <a:lnTo>
                  <a:pt x="242" y="6"/>
                </a:lnTo>
                <a:lnTo>
                  <a:pt x="242" y="0"/>
                </a:lnTo>
                <a:close/>
                <a:moveTo>
                  <a:pt x="282" y="0"/>
                </a:moveTo>
                <a:lnTo>
                  <a:pt x="305" y="0"/>
                </a:lnTo>
                <a:lnTo>
                  <a:pt x="305" y="6"/>
                </a:lnTo>
                <a:lnTo>
                  <a:pt x="282" y="6"/>
                </a:lnTo>
                <a:lnTo>
                  <a:pt x="282" y="0"/>
                </a:lnTo>
                <a:close/>
                <a:moveTo>
                  <a:pt x="323" y="0"/>
                </a:moveTo>
                <a:lnTo>
                  <a:pt x="346" y="0"/>
                </a:lnTo>
                <a:lnTo>
                  <a:pt x="346" y="6"/>
                </a:lnTo>
                <a:lnTo>
                  <a:pt x="323" y="6"/>
                </a:lnTo>
                <a:lnTo>
                  <a:pt x="323" y="0"/>
                </a:lnTo>
                <a:close/>
                <a:moveTo>
                  <a:pt x="363" y="0"/>
                </a:moveTo>
                <a:lnTo>
                  <a:pt x="386" y="0"/>
                </a:lnTo>
                <a:lnTo>
                  <a:pt x="386" y="6"/>
                </a:lnTo>
                <a:lnTo>
                  <a:pt x="363" y="6"/>
                </a:lnTo>
                <a:lnTo>
                  <a:pt x="363" y="0"/>
                </a:lnTo>
                <a:close/>
                <a:moveTo>
                  <a:pt x="403" y="0"/>
                </a:moveTo>
                <a:lnTo>
                  <a:pt x="426" y="0"/>
                </a:lnTo>
                <a:lnTo>
                  <a:pt x="426" y="6"/>
                </a:lnTo>
                <a:lnTo>
                  <a:pt x="403" y="6"/>
                </a:lnTo>
                <a:lnTo>
                  <a:pt x="403" y="0"/>
                </a:lnTo>
                <a:close/>
                <a:moveTo>
                  <a:pt x="444" y="0"/>
                </a:moveTo>
                <a:lnTo>
                  <a:pt x="467" y="0"/>
                </a:lnTo>
                <a:lnTo>
                  <a:pt x="467" y="6"/>
                </a:lnTo>
                <a:lnTo>
                  <a:pt x="444" y="6"/>
                </a:lnTo>
                <a:lnTo>
                  <a:pt x="444" y="0"/>
                </a:lnTo>
                <a:close/>
                <a:moveTo>
                  <a:pt x="484" y="0"/>
                </a:moveTo>
                <a:lnTo>
                  <a:pt x="507" y="0"/>
                </a:lnTo>
                <a:lnTo>
                  <a:pt x="507" y="6"/>
                </a:lnTo>
                <a:lnTo>
                  <a:pt x="484" y="6"/>
                </a:lnTo>
                <a:lnTo>
                  <a:pt x="484" y="0"/>
                </a:lnTo>
                <a:close/>
                <a:moveTo>
                  <a:pt x="524" y="0"/>
                </a:moveTo>
                <a:lnTo>
                  <a:pt x="547" y="0"/>
                </a:lnTo>
                <a:lnTo>
                  <a:pt x="547" y="6"/>
                </a:lnTo>
                <a:lnTo>
                  <a:pt x="524" y="6"/>
                </a:lnTo>
                <a:lnTo>
                  <a:pt x="524" y="0"/>
                </a:lnTo>
                <a:close/>
                <a:moveTo>
                  <a:pt x="564" y="0"/>
                </a:moveTo>
                <a:lnTo>
                  <a:pt x="587" y="0"/>
                </a:lnTo>
                <a:lnTo>
                  <a:pt x="587" y="6"/>
                </a:lnTo>
                <a:lnTo>
                  <a:pt x="564" y="6"/>
                </a:lnTo>
                <a:lnTo>
                  <a:pt x="564" y="0"/>
                </a:lnTo>
                <a:close/>
                <a:moveTo>
                  <a:pt x="605" y="0"/>
                </a:moveTo>
                <a:lnTo>
                  <a:pt x="628" y="0"/>
                </a:lnTo>
                <a:lnTo>
                  <a:pt x="628" y="6"/>
                </a:lnTo>
                <a:lnTo>
                  <a:pt x="605" y="6"/>
                </a:lnTo>
                <a:lnTo>
                  <a:pt x="605" y="0"/>
                </a:lnTo>
                <a:close/>
                <a:moveTo>
                  <a:pt x="645" y="0"/>
                </a:moveTo>
                <a:lnTo>
                  <a:pt x="668" y="0"/>
                </a:lnTo>
                <a:lnTo>
                  <a:pt x="668" y="6"/>
                </a:lnTo>
                <a:lnTo>
                  <a:pt x="645" y="6"/>
                </a:lnTo>
                <a:lnTo>
                  <a:pt x="645" y="0"/>
                </a:lnTo>
                <a:close/>
                <a:moveTo>
                  <a:pt x="685" y="0"/>
                </a:moveTo>
                <a:lnTo>
                  <a:pt x="708" y="0"/>
                </a:lnTo>
                <a:lnTo>
                  <a:pt x="708" y="6"/>
                </a:lnTo>
                <a:lnTo>
                  <a:pt x="685" y="6"/>
                </a:lnTo>
                <a:lnTo>
                  <a:pt x="685" y="0"/>
                </a:lnTo>
                <a:close/>
                <a:moveTo>
                  <a:pt x="726" y="0"/>
                </a:moveTo>
                <a:lnTo>
                  <a:pt x="749" y="0"/>
                </a:lnTo>
                <a:lnTo>
                  <a:pt x="749" y="6"/>
                </a:lnTo>
                <a:lnTo>
                  <a:pt x="726" y="6"/>
                </a:lnTo>
                <a:lnTo>
                  <a:pt x="726" y="0"/>
                </a:lnTo>
                <a:close/>
                <a:moveTo>
                  <a:pt x="766" y="0"/>
                </a:moveTo>
                <a:lnTo>
                  <a:pt x="789" y="0"/>
                </a:lnTo>
                <a:lnTo>
                  <a:pt x="789" y="6"/>
                </a:lnTo>
                <a:lnTo>
                  <a:pt x="766" y="6"/>
                </a:lnTo>
                <a:lnTo>
                  <a:pt x="766" y="0"/>
                </a:lnTo>
                <a:close/>
                <a:moveTo>
                  <a:pt x="806" y="0"/>
                </a:moveTo>
                <a:lnTo>
                  <a:pt x="829" y="0"/>
                </a:lnTo>
                <a:lnTo>
                  <a:pt x="829" y="6"/>
                </a:lnTo>
                <a:lnTo>
                  <a:pt x="806" y="6"/>
                </a:lnTo>
                <a:lnTo>
                  <a:pt x="806" y="0"/>
                </a:lnTo>
                <a:close/>
                <a:moveTo>
                  <a:pt x="846" y="0"/>
                </a:moveTo>
                <a:lnTo>
                  <a:pt x="870" y="0"/>
                </a:lnTo>
                <a:lnTo>
                  <a:pt x="870" y="6"/>
                </a:lnTo>
                <a:lnTo>
                  <a:pt x="846" y="6"/>
                </a:lnTo>
                <a:lnTo>
                  <a:pt x="846" y="0"/>
                </a:lnTo>
                <a:close/>
                <a:moveTo>
                  <a:pt x="887" y="0"/>
                </a:moveTo>
                <a:lnTo>
                  <a:pt x="910" y="0"/>
                </a:lnTo>
                <a:lnTo>
                  <a:pt x="910" y="6"/>
                </a:lnTo>
                <a:lnTo>
                  <a:pt x="887" y="6"/>
                </a:lnTo>
                <a:lnTo>
                  <a:pt x="887" y="0"/>
                </a:lnTo>
                <a:close/>
                <a:moveTo>
                  <a:pt x="927" y="0"/>
                </a:moveTo>
                <a:lnTo>
                  <a:pt x="950" y="0"/>
                </a:lnTo>
                <a:lnTo>
                  <a:pt x="950" y="6"/>
                </a:lnTo>
                <a:lnTo>
                  <a:pt x="927" y="6"/>
                </a:lnTo>
                <a:lnTo>
                  <a:pt x="927" y="0"/>
                </a:lnTo>
                <a:close/>
                <a:moveTo>
                  <a:pt x="967" y="0"/>
                </a:moveTo>
                <a:lnTo>
                  <a:pt x="990" y="0"/>
                </a:lnTo>
                <a:lnTo>
                  <a:pt x="990" y="6"/>
                </a:lnTo>
                <a:lnTo>
                  <a:pt x="967" y="6"/>
                </a:lnTo>
                <a:lnTo>
                  <a:pt x="967" y="0"/>
                </a:lnTo>
                <a:close/>
                <a:moveTo>
                  <a:pt x="1008" y="0"/>
                </a:moveTo>
                <a:lnTo>
                  <a:pt x="1031" y="0"/>
                </a:lnTo>
                <a:lnTo>
                  <a:pt x="1031" y="6"/>
                </a:lnTo>
                <a:lnTo>
                  <a:pt x="1008" y="6"/>
                </a:lnTo>
                <a:lnTo>
                  <a:pt x="1008" y="0"/>
                </a:lnTo>
                <a:close/>
                <a:moveTo>
                  <a:pt x="1048" y="0"/>
                </a:moveTo>
                <a:lnTo>
                  <a:pt x="1071" y="0"/>
                </a:lnTo>
                <a:lnTo>
                  <a:pt x="1071" y="6"/>
                </a:lnTo>
                <a:lnTo>
                  <a:pt x="1048" y="6"/>
                </a:lnTo>
                <a:lnTo>
                  <a:pt x="1048" y="0"/>
                </a:lnTo>
                <a:close/>
                <a:moveTo>
                  <a:pt x="1088" y="0"/>
                </a:moveTo>
                <a:lnTo>
                  <a:pt x="1111" y="0"/>
                </a:lnTo>
                <a:lnTo>
                  <a:pt x="1111" y="6"/>
                </a:lnTo>
                <a:lnTo>
                  <a:pt x="1088" y="6"/>
                </a:lnTo>
                <a:lnTo>
                  <a:pt x="1088" y="0"/>
                </a:lnTo>
                <a:close/>
                <a:moveTo>
                  <a:pt x="1129" y="0"/>
                </a:moveTo>
                <a:lnTo>
                  <a:pt x="1152" y="0"/>
                </a:lnTo>
                <a:lnTo>
                  <a:pt x="1152" y="6"/>
                </a:lnTo>
                <a:lnTo>
                  <a:pt x="1129" y="6"/>
                </a:lnTo>
                <a:lnTo>
                  <a:pt x="1129" y="0"/>
                </a:lnTo>
                <a:close/>
                <a:moveTo>
                  <a:pt x="1169" y="0"/>
                </a:moveTo>
                <a:lnTo>
                  <a:pt x="1192" y="0"/>
                </a:lnTo>
                <a:lnTo>
                  <a:pt x="1192" y="6"/>
                </a:lnTo>
                <a:lnTo>
                  <a:pt x="1169" y="6"/>
                </a:lnTo>
                <a:lnTo>
                  <a:pt x="1169" y="0"/>
                </a:lnTo>
                <a:close/>
                <a:moveTo>
                  <a:pt x="1209" y="0"/>
                </a:moveTo>
                <a:lnTo>
                  <a:pt x="1232" y="0"/>
                </a:lnTo>
                <a:lnTo>
                  <a:pt x="1232" y="6"/>
                </a:lnTo>
                <a:lnTo>
                  <a:pt x="1209" y="6"/>
                </a:lnTo>
                <a:lnTo>
                  <a:pt x="1209" y="0"/>
                </a:lnTo>
                <a:close/>
                <a:moveTo>
                  <a:pt x="1249" y="0"/>
                </a:moveTo>
                <a:lnTo>
                  <a:pt x="1272" y="0"/>
                </a:lnTo>
                <a:lnTo>
                  <a:pt x="1272" y="6"/>
                </a:lnTo>
                <a:lnTo>
                  <a:pt x="1249" y="6"/>
                </a:lnTo>
                <a:lnTo>
                  <a:pt x="1249" y="0"/>
                </a:lnTo>
                <a:close/>
                <a:moveTo>
                  <a:pt x="1290" y="0"/>
                </a:moveTo>
                <a:lnTo>
                  <a:pt x="1313" y="0"/>
                </a:lnTo>
                <a:lnTo>
                  <a:pt x="1313" y="6"/>
                </a:lnTo>
                <a:lnTo>
                  <a:pt x="1290" y="6"/>
                </a:lnTo>
                <a:lnTo>
                  <a:pt x="1290" y="0"/>
                </a:lnTo>
                <a:close/>
                <a:moveTo>
                  <a:pt x="1330" y="0"/>
                </a:moveTo>
                <a:lnTo>
                  <a:pt x="1353" y="0"/>
                </a:lnTo>
                <a:lnTo>
                  <a:pt x="1353" y="6"/>
                </a:lnTo>
                <a:lnTo>
                  <a:pt x="1330" y="6"/>
                </a:lnTo>
                <a:lnTo>
                  <a:pt x="1330" y="0"/>
                </a:lnTo>
                <a:close/>
                <a:moveTo>
                  <a:pt x="1370" y="0"/>
                </a:moveTo>
                <a:lnTo>
                  <a:pt x="1393" y="0"/>
                </a:lnTo>
                <a:lnTo>
                  <a:pt x="1393" y="6"/>
                </a:lnTo>
                <a:lnTo>
                  <a:pt x="1370" y="6"/>
                </a:lnTo>
                <a:lnTo>
                  <a:pt x="1370" y="0"/>
                </a:lnTo>
                <a:close/>
                <a:moveTo>
                  <a:pt x="1411" y="0"/>
                </a:moveTo>
                <a:lnTo>
                  <a:pt x="1434" y="0"/>
                </a:lnTo>
                <a:lnTo>
                  <a:pt x="1434" y="6"/>
                </a:lnTo>
                <a:lnTo>
                  <a:pt x="1411" y="6"/>
                </a:lnTo>
                <a:lnTo>
                  <a:pt x="1411" y="0"/>
                </a:lnTo>
                <a:close/>
                <a:moveTo>
                  <a:pt x="1451" y="0"/>
                </a:moveTo>
                <a:lnTo>
                  <a:pt x="1474" y="0"/>
                </a:lnTo>
                <a:lnTo>
                  <a:pt x="1474" y="6"/>
                </a:lnTo>
                <a:lnTo>
                  <a:pt x="1451" y="6"/>
                </a:lnTo>
                <a:lnTo>
                  <a:pt x="1451" y="0"/>
                </a:lnTo>
                <a:close/>
                <a:moveTo>
                  <a:pt x="1491" y="0"/>
                </a:moveTo>
                <a:lnTo>
                  <a:pt x="1514" y="0"/>
                </a:lnTo>
                <a:lnTo>
                  <a:pt x="1514" y="6"/>
                </a:lnTo>
                <a:lnTo>
                  <a:pt x="1491" y="6"/>
                </a:lnTo>
                <a:lnTo>
                  <a:pt x="1491" y="0"/>
                </a:lnTo>
                <a:close/>
                <a:moveTo>
                  <a:pt x="1531" y="0"/>
                </a:moveTo>
                <a:lnTo>
                  <a:pt x="1555" y="0"/>
                </a:lnTo>
                <a:lnTo>
                  <a:pt x="1555" y="6"/>
                </a:lnTo>
                <a:lnTo>
                  <a:pt x="1531" y="6"/>
                </a:lnTo>
                <a:lnTo>
                  <a:pt x="1531" y="0"/>
                </a:lnTo>
                <a:close/>
                <a:moveTo>
                  <a:pt x="1572" y="0"/>
                </a:moveTo>
                <a:lnTo>
                  <a:pt x="1595" y="0"/>
                </a:lnTo>
                <a:lnTo>
                  <a:pt x="1595" y="6"/>
                </a:lnTo>
                <a:lnTo>
                  <a:pt x="1572" y="6"/>
                </a:lnTo>
                <a:lnTo>
                  <a:pt x="1572" y="0"/>
                </a:lnTo>
                <a:close/>
                <a:moveTo>
                  <a:pt x="1612" y="0"/>
                </a:moveTo>
                <a:lnTo>
                  <a:pt x="1635" y="0"/>
                </a:lnTo>
                <a:lnTo>
                  <a:pt x="1635" y="6"/>
                </a:lnTo>
                <a:lnTo>
                  <a:pt x="1612" y="6"/>
                </a:lnTo>
                <a:lnTo>
                  <a:pt x="1612" y="0"/>
                </a:lnTo>
                <a:close/>
                <a:moveTo>
                  <a:pt x="1652" y="0"/>
                </a:moveTo>
                <a:lnTo>
                  <a:pt x="1675" y="0"/>
                </a:lnTo>
                <a:lnTo>
                  <a:pt x="1675" y="6"/>
                </a:lnTo>
                <a:lnTo>
                  <a:pt x="1652" y="6"/>
                </a:lnTo>
                <a:lnTo>
                  <a:pt x="1652" y="0"/>
                </a:lnTo>
                <a:close/>
                <a:moveTo>
                  <a:pt x="1693" y="0"/>
                </a:moveTo>
                <a:lnTo>
                  <a:pt x="1716" y="0"/>
                </a:lnTo>
                <a:lnTo>
                  <a:pt x="1716" y="6"/>
                </a:lnTo>
                <a:lnTo>
                  <a:pt x="1693" y="6"/>
                </a:lnTo>
                <a:lnTo>
                  <a:pt x="1693" y="0"/>
                </a:lnTo>
                <a:close/>
                <a:moveTo>
                  <a:pt x="1733" y="0"/>
                </a:moveTo>
                <a:lnTo>
                  <a:pt x="1756" y="0"/>
                </a:lnTo>
                <a:lnTo>
                  <a:pt x="1756" y="6"/>
                </a:lnTo>
                <a:lnTo>
                  <a:pt x="1733" y="6"/>
                </a:lnTo>
                <a:lnTo>
                  <a:pt x="1733" y="0"/>
                </a:lnTo>
                <a:close/>
                <a:moveTo>
                  <a:pt x="1773" y="0"/>
                </a:moveTo>
                <a:lnTo>
                  <a:pt x="1796" y="0"/>
                </a:lnTo>
                <a:lnTo>
                  <a:pt x="1796" y="6"/>
                </a:lnTo>
                <a:lnTo>
                  <a:pt x="1773" y="6"/>
                </a:lnTo>
                <a:lnTo>
                  <a:pt x="1773" y="0"/>
                </a:lnTo>
                <a:close/>
                <a:moveTo>
                  <a:pt x="1814" y="0"/>
                </a:moveTo>
                <a:lnTo>
                  <a:pt x="1837" y="0"/>
                </a:lnTo>
                <a:lnTo>
                  <a:pt x="1837" y="6"/>
                </a:lnTo>
                <a:lnTo>
                  <a:pt x="1814" y="6"/>
                </a:lnTo>
                <a:lnTo>
                  <a:pt x="1814" y="0"/>
                </a:lnTo>
                <a:close/>
                <a:moveTo>
                  <a:pt x="1854" y="0"/>
                </a:moveTo>
                <a:lnTo>
                  <a:pt x="1877" y="0"/>
                </a:lnTo>
                <a:lnTo>
                  <a:pt x="1877" y="6"/>
                </a:lnTo>
                <a:lnTo>
                  <a:pt x="1854" y="6"/>
                </a:lnTo>
                <a:lnTo>
                  <a:pt x="1854" y="0"/>
                </a:lnTo>
                <a:close/>
                <a:moveTo>
                  <a:pt x="1894" y="0"/>
                </a:moveTo>
                <a:lnTo>
                  <a:pt x="1917" y="0"/>
                </a:lnTo>
                <a:lnTo>
                  <a:pt x="1917" y="6"/>
                </a:lnTo>
                <a:lnTo>
                  <a:pt x="1894" y="6"/>
                </a:lnTo>
                <a:lnTo>
                  <a:pt x="1894" y="0"/>
                </a:lnTo>
                <a:close/>
                <a:moveTo>
                  <a:pt x="1934" y="0"/>
                </a:moveTo>
                <a:lnTo>
                  <a:pt x="1957" y="0"/>
                </a:lnTo>
                <a:lnTo>
                  <a:pt x="1957" y="6"/>
                </a:lnTo>
                <a:lnTo>
                  <a:pt x="1934" y="6"/>
                </a:lnTo>
                <a:lnTo>
                  <a:pt x="1934" y="0"/>
                </a:lnTo>
                <a:close/>
                <a:moveTo>
                  <a:pt x="1975" y="0"/>
                </a:moveTo>
                <a:lnTo>
                  <a:pt x="1998" y="0"/>
                </a:lnTo>
                <a:lnTo>
                  <a:pt x="1998" y="6"/>
                </a:lnTo>
                <a:lnTo>
                  <a:pt x="1975" y="6"/>
                </a:lnTo>
                <a:lnTo>
                  <a:pt x="1975" y="0"/>
                </a:lnTo>
                <a:close/>
                <a:moveTo>
                  <a:pt x="2015" y="0"/>
                </a:moveTo>
                <a:lnTo>
                  <a:pt x="2038" y="0"/>
                </a:lnTo>
                <a:lnTo>
                  <a:pt x="2038" y="6"/>
                </a:lnTo>
                <a:lnTo>
                  <a:pt x="2015" y="6"/>
                </a:lnTo>
                <a:lnTo>
                  <a:pt x="2015" y="0"/>
                </a:lnTo>
                <a:close/>
                <a:moveTo>
                  <a:pt x="2055" y="0"/>
                </a:moveTo>
                <a:lnTo>
                  <a:pt x="2078" y="0"/>
                </a:lnTo>
                <a:lnTo>
                  <a:pt x="2078" y="6"/>
                </a:lnTo>
                <a:lnTo>
                  <a:pt x="2055" y="6"/>
                </a:lnTo>
                <a:lnTo>
                  <a:pt x="2055" y="0"/>
                </a:lnTo>
                <a:close/>
                <a:moveTo>
                  <a:pt x="2096" y="0"/>
                </a:moveTo>
                <a:lnTo>
                  <a:pt x="2119" y="0"/>
                </a:lnTo>
                <a:lnTo>
                  <a:pt x="2119" y="6"/>
                </a:lnTo>
                <a:lnTo>
                  <a:pt x="2096" y="6"/>
                </a:lnTo>
                <a:lnTo>
                  <a:pt x="2096" y="0"/>
                </a:lnTo>
                <a:close/>
                <a:moveTo>
                  <a:pt x="2136" y="0"/>
                </a:moveTo>
                <a:lnTo>
                  <a:pt x="2159" y="0"/>
                </a:lnTo>
                <a:lnTo>
                  <a:pt x="2159" y="6"/>
                </a:lnTo>
                <a:lnTo>
                  <a:pt x="2136" y="6"/>
                </a:lnTo>
                <a:lnTo>
                  <a:pt x="2136" y="0"/>
                </a:lnTo>
                <a:close/>
                <a:moveTo>
                  <a:pt x="2176" y="0"/>
                </a:moveTo>
                <a:lnTo>
                  <a:pt x="2199" y="0"/>
                </a:lnTo>
                <a:lnTo>
                  <a:pt x="2199" y="6"/>
                </a:lnTo>
                <a:lnTo>
                  <a:pt x="2176" y="6"/>
                </a:lnTo>
                <a:lnTo>
                  <a:pt x="2176" y="0"/>
                </a:lnTo>
                <a:close/>
                <a:moveTo>
                  <a:pt x="2216" y="0"/>
                </a:moveTo>
                <a:lnTo>
                  <a:pt x="2240" y="0"/>
                </a:lnTo>
                <a:lnTo>
                  <a:pt x="2240" y="6"/>
                </a:lnTo>
                <a:lnTo>
                  <a:pt x="2216" y="6"/>
                </a:lnTo>
                <a:lnTo>
                  <a:pt x="2216" y="0"/>
                </a:lnTo>
                <a:close/>
                <a:moveTo>
                  <a:pt x="2257" y="0"/>
                </a:moveTo>
                <a:lnTo>
                  <a:pt x="2280" y="0"/>
                </a:lnTo>
                <a:lnTo>
                  <a:pt x="2280" y="6"/>
                </a:lnTo>
                <a:lnTo>
                  <a:pt x="2257" y="6"/>
                </a:lnTo>
                <a:lnTo>
                  <a:pt x="2257" y="0"/>
                </a:lnTo>
                <a:close/>
                <a:moveTo>
                  <a:pt x="2297" y="0"/>
                </a:moveTo>
                <a:lnTo>
                  <a:pt x="2320" y="0"/>
                </a:lnTo>
                <a:lnTo>
                  <a:pt x="2320" y="6"/>
                </a:lnTo>
                <a:lnTo>
                  <a:pt x="2297" y="6"/>
                </a:lnTo>
                <a:lnTo>
                  <a:pt x="2297" y="0"/>
                </a:lnTo>
                <a:close/>
                <a:moveTo>
                  <a:pt x="2337" y="0"/>
                </a:moveTo>
                <a:lnTo>
                  <a:pt x="2360" y="0"/>
                </a:lnTo>
                <a:lnTo>
                  <a:pt x="2360" y="6"/>
                </a:lnTo>
                <a:lnTo>
                  <a:pt x="2337" y="6"/>
                </a:lnTo>
                <a:lnTo>
                  <a:pt x="2337" y="0"/>
                </a:lnTo>
                <a:close/>
                <a:moveTo>
                  <a:pt x="2378" y="0"/>
                </a:moveTo>
                <a:lnTo>
                  <a:pt x="2401" y="0"/>
                </a:lnTo>
                <a:lnTo>
                  <a:pt x="2401" y="6"/>
                </a:lnTo>
                <a:lnTo>
                  <a:pt x="2378" y="6"/>
                </a:lnTo>
                <a:lnTo>
                  <a:pt x="2378" y="0"/>
                </a:lnTo>
                <a:close/>
                <a:moveTo>
                  <a:pt x="2418" y="0"/>
                </a:moveTo>
                <a:lnTo>
                  <a:pt x="2441" y="0"/>
                </a:lnTo>
                <a:lnTo>
                  <a:pt x="2441" y="6"/>
                </a:lnTo>
                <a:lnTo>
                  <a:pt x="2418" y="6"/>
                </a:lnTo>
                <a:lnTo>
                  <a:pt x="2418"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56" name="Freeform 7"/>
          <p:cNvSpPr>
            <a:spLocks noEditPoints="1"/>
          </p:cNvSpPr>
          <p:nvPr/>
        </p:nvSpPr>
        <p:spPr bwMode="auto">
          <a:xfrm>
            <a:off x="3043238" y="1493838"/>
            <a:ext cx="3894137" cy="3849687"/>
          </a:xfrm>
          <a:custGeom>
            <a:avLst/>
            <a:gdLst>
              <a:gd name="T0" fmla="*/ 0 w 20448"/>
              <a:gd name="T1" fmla="*/ 2147483647 h 20280"/>
              <a:gd name="T2" fmla="*/ 2147483647 w 20448"/>
              <a:gd name="T3" fmla="*/ 0 h 20280"/>
              <a:gd name="T4" fmla="*/ 2147483647 w 20448"/>
              <a:gd name="T5" fmla="*/ 0 h 20280"/>
              <a:gd name="T6" fmla="*/ 2147483647 w 20448"/>
              <a:gd name="T7" fmla="*/ 2147483647 h 20280"/>
              <a:gd name="T8" fmla="*/ 2147483647 w 20448"/>
              <a:gd name="T9" fmla="*/ 2147483647 h 20280"/>
              <a:gd name="T10" fmla="*/ 2147483647 w 20448"/>
              <a:gd name="T11" fmla="*/ 2147483647 h 20280"/>
              <a:gd name="T12" fmla="*/ 2147483647 w 20448"/>
              <a:gd name="T13" fmla="*/ 2147483647 h 20280"/>
              <a:gd name="T14" fmla="*/ 0 w 20448"/>
              <a:gd name="T15" fmla="*/ 2147483647 h 20280"/>
              <a:gd name="T16" fmla="*/ 0 w 20448"/>
              <a:gd name="T17" fmla="*/ 2147483647 h 20280"/>
              <a:gd name="T18" fmla="*/ 2147483647 w 20448"/>
              <a:gd name="T19" fmla="*/ 2147483647 h 20280"/>
              <a:gd name="T20" fmla="*/ 2147483647 w 20448"/>
              <a:gd name="T21" fmla="*/ 2147483647 h 20280"/>
              <a:gd name="T22" fmla="*/ 2147483647 w 20448"/>
              <a:gd name="T23" fmla="*/ 2147483647 h 20280"/>
              <a:gd name="T24" fmla="*/ 2147483647 w 20448"/>
              <a:gd name="T25" fmla="*/ 2147483647 h 20280"/>
              <a:gd name="T26" fmla="*/ 2147483647 w 20448"/>
              <a:gd name="T27" fmla="*/ 2147483647 h 20280"/>
              <a:gd name="T28" fmla="*/ 2147483647 w 20448"/>
              <a:gd name="T29" fmla="*/ 2147483647 h 20280"/>
              <a:gd name="T30" fmla="*/ 2147483647 w 20448"/>
              <a:gd name="T31" fmla="*/ 2147483647 h 20280"/>
              <a:gd name="T32" fmla="*/ 2147483647 w 20448"/>
              <a:gd name="T33" fmla="*/ 2147483647 h 20280"/>
              <a:gd name="T34" fmla="*/ 2147483647 w 20448"/>
              <a:gd name="T35" fmla="*/ 2147483647 h 20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48"/>
              <a:gd name="T55" fmla="*/ 0 h 20280"/>
              <a:gd name="T56" fmla="*/ 20448 w 20448"/>
              <a:gd name="T57" fmla="*/ 20280 h 20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48" h="20280">
                <a:moveTo>
                  <a:pt x="0" y="24"/>
                </a:moveTo>
                <a:cubicBezTo>
                  <a:pt x="0" y="11"/>
                  <a:pt x="11" y="0"/>
                  <a:pt x="24" y="0"/>
                </a:cubicBezTo>
                <a:lnTo>
                  <a:pt x="20424" y="0"/>
                </a:lnTo>
                <a:cubicBezTo>
                  <a:pt x="20438" y="0"/>
                  <a:pt x="20448" y="11"/>
                  <a:pt x="20448" y="24"/>
                </a:cubicBezTo>
                <a:lnTo>
                  <a:pt x="20448" y="20256"/>
                </a:lnTo>
                <a:cubicBezTo>
                  <a:pt x="20448" y="20270"/>
                  <a:pt x="20438" y="20280"/>
                  <a:pt x="20424" y="20280"/>
                </a:cubicBezTo>
                <a:lnTo>
                  <a:pt x="24" y="20280"/>
                </a:lnTo>
                <a:cubicBezTo>
                  <a:pt x="11" y="20280"/>
                  <a:pt x="0" y="20270"/>
                  <a:pt x="0" y="20256"/>
                </a:cubicBezTo>
                <a:lnTo>
                  <a:pt x="0" y="24"/>
                </a:lnTo>
                <a:close/>
                <a:moveTo>
                  <a:pt x="48" y="20256"/>
                </a:moveTo>
                <a:lnTo>
                  <a:pt x="24" y="20232"/>
                </a:lnTo>
                <a:lnTo>
                  <a:pt x="20424" y="20232"/>
                </a:lnTo>
                <a:lnTo>
                  <a:pt x="20400" y="20256"/>
                </a:lnTo>
                <a:lnTo>
                  <a:pt x="20400" y="24"/>
                </a:lnTo>
                <a:lnTo>
                  <a:pt x="20424" y="48"/>
                </a:lnTo>
                <a:lnTo>
                  <a:pt x="24" y="48"/>
                </a:lnTo>
                <a:lnTo>
                  <a:pt x="48" y="24"/>
                </a:lnTo>
                <a:lnTo>
                  <a:pt x="48" y="20256"/>
                </a:lnTo>
                <a:close/>
              </a:path>
            </a:pathLst>
          </a:custGeom>
          <a:solidFill>
            <a:srgbClr val="D9D9D9"/>
          </a:solidFill>
          <a:ln w="1">
            <a:solidFill>
              <a:srgbClr val="D9D9D9"/>
            </a:solidFill>
            <a:bevel/>
            <a:headEnd/>
            <a:tailEnd/>
          </a:ln>
        </p:spPr>
        <p:txBody>
          <a:bodyPr>
            <a:prstTxWarp prst="textNoShape">
              <a:avLst/>
            </a:prstTxWarp>
          </a:bodyPr>
          <a:lstStyle/>
          <a:p>
            <a:endParaRPr lang="en-US"/>
          </a:p>
        </p:txBody>
      </p:sp>
      <p:sp>
        <p:nvSpPr>
          <p:cNvPr id="12" name="Rectangle 8"/>
          <p:cNvSpPr>
            <a:spLocks noChangeArrowheads="1"/>
          </p:cNvSpPr>
          <p:nvPr/>
        </p:nvSpPr>
        <p:spPr bwMode="auto">
          <a:xfrm>
            <a:off x="3700463" y="4670425"/>
            <a:ext cx="863600" cy="665163"/>
          </a:xfrm>
          <a:prstGeom prst="rect">
            <a:avLst/>
          </a:prstGeom>
          <a:solidFill>
            <a:srgbClr val="8E0000"/>
          </a:solidFill>
          <a:ln w="9525">
            <a:solidFill>
              <a:srgbClr val="000000"/>
            </a:solidFill>
            <a:miter lim="800000"/>
            <a:headEnd/>
            <a:tailEnd/>
          </a:ln>
        </p:spPr>
        <p:txBody>
          <a:bodyPr>
            <a:prstTxWarp prst="textNoShape">
              <a:avLst/>
            </a:prstTxWarp>
          </a:bodyPr>
          <a:lstStyle/>
          <a:p>
            <a:endParaRPr lang="en-US"/>
          </a:p>
        </p:txBody>
      </p:sp>
      <p:sp>
        <p:nvSpPr>
          <p:cNvPr id="14" name="Rectangle 10"/>
          <p:cNvSpPr>
            <a:spLocks noChangeArrowheads="1"/>
          </p:cNvSpPr>
          <p:nvPr/>
        </p:nvSpPr>
        <p:spPr bwMode="auto">
          <a:xfrm>
            <a:off x="4564063" y="3506788"/>
            <a:ext cx="862012" cy="1828800"/>
          </a:xfrm>
          <a:prstGeom prst="rect">
            <a:avLst/>
          </a:prstGeom>
          <a:solidFill>
            <a:srgbClr val="B9B9FF"/>
          </a:solidFill>
          <a:ln w="9525">
            <a:solidFill>
              <a:srgbClr val="000000"/>
            </a:solidFill>
            <a:miter lim="800000"/>
            <a:headEnd/>
            <a:tailEnd/>
          </a:ln>
        </p:spPr>
        <p:txBody>
          <a:bodyPr>
            <a:prstTxWarp prst="textNoShape">
              <a:avLst/>
            </a:prstTxWarp>
          </a:bodyPr>
          <a:lstStyle/>
          <a:p>
            <a:endParaRPr lang="en-US"/>
          </a:p>
        </p:txBody>
      </p:sp>
      <p:sp>
        <p:nvSpPr>
          <p:cNvPr id="16" name="Rectangle 12"/>
          <p:cNvSpPr>
            <a:spLocks noChangeArrowheads="1"/>
          </p:cNvSpPr>
          <p:nvPr/>
        </p:nvSpPr>
        <p:spPr bwMode="auto">
          <a:xfrm>
            <a:off x="5403850" y="2362200"/>
            <a:ext cx="863600" cy="2971800"/>
          </a:xfrm>
          <a:prstGeom prst="rect">
            <a:avLst/>
          </a:prstGeom>
          <a:solidFill>
            <a:srgbClr val="FF9900"/>
          </a:solidFill>
          <a:ln w="9525">
            <a:solidFill>
              <a:srgbClr val="000000"/>
            </a:solidFill>
            <a:miter lim="800000"/>
            <a:headEnd/>
            <a:tailEnd/>
          </a:ln>
        </p:spPr>
        <p:txBody>
          <a:bodyPr>
            <a:prstTxWarp prst="textNoShape">
              <a:avLst/>
            </a:prstTxWarp>
          </a:bodyPr>
          <a:lstStyle/>
          <a:p>
            <a:endParaRPr lang="en-US"/>
          </a:p>
        </p:txBody>
      </p:sp>
      <p:sp>
        <p:nvSpPr>
          <p:cNvPr id="177160" name="Rectangle 14"/>
          <p:cNvSpPr>
            <a:spLocks noChangeArrowheads="1"/>
          </p:cNvSpPr>
          <p:nvPr/>
        </p:nvSpPr>
        <p:spPr bwMode="auto">
          <a:xfrm>
            <a:off x="3043238" y="1498600"/>
            <a:ext cx="9525" cy="3841750"/>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1" name="Freeform 15"/>
          <p:cNvSpPr>
            <a:spLocks noEditPoints="1"/>
          </p:cNvSpPr>
          <p:nvPr/>
        </p:nvSpPr>
        <p:spPr bwMode="auto">
          <a:xfrm>
            <a:off x="2971800" y="1676400"/>
            <a:ext cx="76200" cy="3667125"/>
          </a:xfrm>
          <a:custGeom>
            <a:avLst/>
            <a:gdLst>
              <a:gd name="T0" fmla="*/ 0 w 48"/>
              <a:gd name="T1" fmla="*/ 2147483647 h 2310"/>
              <a:gd name="T2" fmla="*/ 2147483647 w 48"/>
              <a:gd name="T3" fmla="*/ 2147483647 h 2310"/>
              <a:gd name="T4" fmla="*/ 2147483647 w 48"/>
              <a:gd name="T5" fmla="*/ 2147483647 h 2310"/>
              <a:gd name="T6" fmla="*/ 0 w 48"/>
              <a:gd name="T7" fmla="*/ 2147483647 h 2310"/>
              <a:gd name="T8" fmla="*/ 0 w 48"/>
              <a:gd name="T9" fmla="*/ 2147483647 h 2310"/>
              <a:gd name="T10" fmla="*/ 0 w 48"/>
              <a:gd name="T11" fmla="*/ 2147483647 h 2310"/>
              <a:gd name="T12" fmla="*/ 2147483647 w 48"/>
              <a:gd name="T13" fmla="*/ 2147483647 h 2310"/>
              <a:gd name="T14" fmla="*/ 2147483647 w 48"/>
              <a:gd name="T15" fmla="*/ 2147483647 h 2310"/>
              <a:gd name="T16" fmla="*/ 0 w 48"/>
              <a:gd name="T17" fmla="*/ 2147483647 h 2310"/>
              <a:gd name="T18" fmla="*/ 0 w 48"/>
              <a:gd name="T19" fmla="*/ 2147483647 h 2310"/>
              <a:gd name="T20" fmla="*/ 0 w 48"/>
              <a:gd name="T21" fmla="*/ 2147483647 h 2310"/>
              <a:gd name="T22" fmla="*/ 2147483647 w 48"/>
              <a:gd name="T23" fmla="*/ 2147483647 h 2310"/>
              <a:gd name="T24" fmla="*/ 2147483647 w 48"/>
              <a:gd name="T25" fmla="*/ 2147483647 h 2310"/>
              <a:gd name="T26" fmla="*/ 0 w 48"/>
              <a:gd name="T27" fmla="*/ 2147483647 h 2310"/>
              <a:gd name="T28" fmla="*/ 0 w 48"/>
              <a:gd name="T29" fmla="*/ 2147483647 h 2310"/>
              <a:gd name="T30" fmla="*/ 0 w 48"/>
              <a:gd name="T31" fmla="*/ 2147483647 h 2310"/>
              <a:gd name="T32" fmla="*/ 2147483647 w 48"/>
              <a:gd name="T33" fmla="*/ 2147483647 h 2310"/>
              <a:gd name="T34" fmla="*/ 2147483647 w 48"/>
              <a:gd name="T35" fmla="*/ 2147483647 h 2310"/>
              <a:gd name="T36" fmla="*/ 0 w 48"/>
              <a:gd name="T37" fmla="*/ 2147483647 h 2310"/>
              <a:gd name="T38" fmla="*/ 0 w 48"/>
              <a:gd name="T39" fmla="*/ 2147483647 h 2310"/>
              <a:gd name="T40" fmla="*/ 0 w 48"/>
              <a:gd name="T41" fmla="*/ 0 h 2310"/>
              <a:gd name="T42" fmla="*/ 2147483647 w 48"/>
              <a:gd name="T43" fmla="*/ 0 h 2310"/>
              <a:gd name="T44" fmla="*/ 2147483647 w 48"/>
              <a:gd name="T45" fmla="*/ 2147483647 h 2310"/>
              <a:gd name="T46" fmla="*/ 0 w 48"/>
              <a:gd name="T47" fmla="*/ 2147483647 h 2310"/>
              <a:gd name="T48" fmla="*/ 0 w 48"/>
              <a:gd name="T49" fmla="*/ 0 h 23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2310"/>
              <a:gd name="T77" fmla="*/ 48 w 48"/>
              <a:gd name="T78" fmla="*/ 2310 h 23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2310">
                <a:moveTo>
                  <a:pt x="0" y="2305"/>
                </a:moveTo>
                <a:lnTo>
                  <a:pt x="48" y="2305"/>
                </a:lnTo>
                <a:lnTo>
                  <a:pt x="48" y="2310"/>
                </a:lnTo>
                <a:lnTo>
                  <a:pt x="0" y="2310"/>
                </a:lnTo>
                <a:lnTo>
                  <a:pt x="0" y="2305"/>
                </a:lnTo>
                <a:close/>
                <a:moveTo>
                  <a:pt x="0" y="1729"/>
                </a:moveTo>
                <a:lnTo>
                  <a:pt x="48" y="1729"/>
                </a:lnTo>
                <a:lnTo>
                  <a:pt x="48" y="1734"/>
                </a:lnTo>
                <a:lnTo>
                  <a:pt x="0" y="1734"/>
                </a:lnTo>
                <a:lnTo>
                  <a:pt x="0" y="1729"/>
                </a:lnTo>
                <a:close/>
                <a:moveTo>
                  <a:pt x="0" y="1153"/>
                </a:moveTo>
                <a:lnTo>
                  <a:pt x="48" y="1153"/>
                </a:lnTo>
                <a:lnTo>
                  <a:pt x="48" y="1159"/>
                </a:lnTo>
                <a:lnTo>
                  <a:pt x="0" y="1159"/>
                </a:lnTo>
                <a:lnTo>
                  <a:pt x="0" y="1153"/>
                </a:lnTo>
                <a:close/>
                <a:moveTo>
                  <a:pt x="0" y="576"/>
                </a:moveTo>
                <a:lnTo>
                  <a:pt x="48" y="576"/>
                </a:lnTo>
                <a:lnTo>
                  <a:pt x="48" y="582"/>
                </a:lnTo>
                <a:lnTo>
                  <a:pt x="0" y="582"/>
                </a:lnTo>
                <a:lnTo>
                  <a:pt x="0" y="576"/>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62" name="Rectangle 16"/>
          <p:cNvSpPr>
            <a:spLocks noChangeArrowheads="1"/>
          </p:cNvSpPr>
          <p:nvPr/>
        </p:nvSpPr>
        <p:spPr bwMode="auto">
          <a:xfrm>
            <a:off x="3048000" y="5335588"/>
            <a:ext cx="3884613" cy="7937"/>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3" name="Rectangle 17"/>
          <p:cNvSpPr>
            <a:spLocks noChangeArrowheads="1"/>
          </p:cNvSpPr>
          <p:nvPr/>
        </p:nvSpPr>
        <p:spPr bwMode="auto">
          <a:xfrm>
            <a:off x="2689225" y="5186363"/>
            <a:ext cx="263525" cy="34448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177164" name="Rectangle 18"/>
          <p:cNvSpPr>
            <a:spLocks noChangeArrowheads="1"/>
          </p:cNvSpPr>
          <p:nvPr/>
        </p:nvSpPr>
        <p:spPr bwMode="auto">
          <a:xfrm>
            <a:off x="2476500" y="4271963"/>
            <a:ext cx="474663" cy="34448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0.5</a:t>
            </a:r>
            <a:endParaRPr lang="en-US"/>
          </a:p>
        </p:txBody>
      </p:sp>
      <p:sp>
        <p:nvSpPr>
          <p:cNvPr id="177165" name="Rectangle 19"/>
          <p:cNvSpPr>
            <a:spLocks noChangeArrowheads="1"/>
          </p:cNvSpPr>
          <p:nvPr/>
        </p:nvSpPr>
        <p:spPr bwMode="auto">
          <a:xfrm>
            <a:off x="2689225" y="3355975"/>
            <a:ext cx="2635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a:t>
            </a:r>
            <a:endParaRPr lang="en-US"/>
          </a:p>
        </p:txBody>
      </p:sp>
      <p:sp>
        <p:nvSpPr>
          <p:cNvPr id="177166" name="Rectangle 20"/>
          <p:cNvSpPr>
            <a:spLocks noChangeArrowheads="1"/>
          </p:cNvSpPr>
          <p:nvPr/>
        </p:nvSpPr>
        <p:spPr bwMode="auto">
          <a:xfrm>
            <a:off x="2476500" y="2443163"/>
            <a:ext cx="474663" cy="34448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1.5</a:t>
            </a:r>
            <a:endParaRPr lang="en-US"/>
          </a:p>
        </p:txBody>
      </p:sp>
      <p:sp>
        <p:nvSpPr>
          <p:cNvPr id="177167" name="Rectangle 21"/>
          <p:cNvSpPr>
            <a:spLocks noChangeArrowheads="1"/>
          </p:cNvSpPr>
          <p:nvPr/>
        </p:nvSpPr>
        <p:spPr bwMode="auto">
          <a:xfrm>
            <a:off x="2689225" y="1527175"/>
            <a:ext cx="2635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a:t>
            </a:r>
            <a:endParaRPr lang="en-US"/>
          </a:p>
        </p:txBody>
      </p:sp>
      <p:sp>
        <p:nvSpPr>
          <p:cNvPr id="177168" name="Rectangle 22"/>
          <p:cNvSpPr>
            <a:spLocks noChangeArrowheads="1"/>
          </p:cNvSpPr>
          <p:nvPr/>
        </p:nvSpPr>
        <p:spPr bwMode="auto">
          <a:xfrm>
            <a:off x="3178175" y="5481638"/>
            <a:ext cx="3744913" cy="292100"/>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HMEAN-Highly Cache-Sensitive</a:t>
            </a:r>
            <a:endParaRPr lang="en-US"/>
          </a:p>
        </p:txBody>
      </p:sp>
      <p:sp>
        <p:nvSpPr>
          <p:cNvPr id="27" name="Rectangle 23"/>
          <p:cNvSpPr>
            <a:spLocks noChangeArrowheads="1"/>
          </p:cNvSpPr>
          <p:nvPr/>
        </p:nvSpPr>
        <p:spPr bwMode="auto">
          <a:xfrm rot="-5400000">
            <a:off x="1870075" y="3213100"/>
            <a:ext cx="1006475" cy="276225"/>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Speedup</a:t>
            </a:r>
            <a:endParaRPr lang="en-US"/>
          </a:p>
        </p:txBody>
      </p:sp>
      <p:sp>
        <p:nvSpPr>
          <p:cNvPr id="177170" name="Rectangle 24"/>
          <p:cNvSpPr>
            <a:spLocks noChangeArrowheads="1"/>
          </p:cNvSpPr>
          <p:nvPr/>
        </p:nvSpPr>
        <p:spPr bwMode="auto">
          <a:xfrm>
            <a:off x="3522663" y="1508125"/>
            <a:ext cx="2836862" cy="39528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77171" name="Freeform 25"/>
          <p:cNvSpPr>
            <a:spLocks noEditPoints="1"/>
          </p:cNvSpPr>
          <p:nvPr/>
        </p:nvSpPr>
        <p:spPr bwMode="auto">
          <a:xfrm>
            <a:off x="3517900" y="1503363"/>
            <a:ext cx="2846388" cy="403225"/>
          </a:xfrm>
          <a:custGeom>
            <a:avLst/>
            <a:gdLst>
              <a:gd name="T0" fmla="*/ 0 w 14952"/>
              <a:gd name="T1" fmla="*/ 2147483647 h 2128"/>
              <a:gd name="T2" fmla="*/ 2147483647 w 14952"/>
              <a:gd name="T3" fmla="*/ 0 h 2128"/>
              <a:gd name="T4" fmla="*/ 2147483647 w 14952"/>
              <a:gd name="T5" fmla="*/ 0 h 2128"/>
              <a:gd name="T6" fmla="*/ 2147483647 w 14952"/>
              <a:gd name="T7" fmla="*/ 2147483647 h 2128"/>
              <a:gd name="T8" fmla="*/ 2147483647 w 14952"/>
              <a:gd name="T9" fmla="*/ 2147483647 h 2128"/>
              <a:gd name="T10" fmla="*/ 2147483647 w 14952"/>
              <a:gd name="T11" fmla="*/ 2147483647 h 2128"/>
              <a:gd name="T12" fmla="*/ 2147483647 w 14952"/>
              <a:gd name="T13" fmla="*/ 2147483647 h 2128"/>
              <a:gd name="T14" fmla="*/ 0 w 14952"/>
              <a:gd name="T15" fmla="*/ 2147483647 h 2128"/>
              <a:gd name="T16" fmla="*/ 0 w 14952"/>
              <a:gd name="T17" fmla="*/ 2147483647 h 2128"/>
              <a:gd name="T18" fmla="*/ 2147483647 w 14952"/>
              <a:gd name="T19" fmla="*/ 2147483647 h 2128"/>
              <a:gd name="T20" fmla="*/ 2147483647 w 14952"/>
              <a:gd name="T21" fmla="*/ 2147483647 h 2128"/>
              <a:gd name="T22" fmla="*/ 2147483647 w 14952"/>
              <a:gd name="T23" fmla="*/ 2147483647 h 2128"/>
              <a:gd name="T24" fmla="*/ 2147483647 w 14952"/>
              <a:gd name="T25" fmla="*/ 2147483647 h 2128"/>
              <a:gd name="T26" fmla="*/ 2147483647 w 14952"/>
              <a:gd name="T27" fmla="*/ 2147483647 h 2128"/>
              <a:gd name="T28" fmla="*/ 2147483647 w 14952"/>
              <a:gd name="T29" fmla="*/ 2147483647 h 2128"/>
              <a:gd name="T30" fmla="*/ 2147483647 w 14952"/>
              <a:gd name="T31" fmla="*/ 2147483647 h 2128"/>
              <a:gd name="T32" fmla="*/ 2147483647 w 14952"/>
              <a:gd name="T33" fmla="*/ 2147483647 h 2128"/>
              <a:gd name="T34" fmla="*/ 2147483647 w 14952"/>
              <a:gd name="T35" fmla="*/ 2147483647 h 21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52"/>
              <a:gd name="T55" fmla="*/ 0 h 2128"/>
              <a:gd name="T56" fmla="*/ 14952 w 14952"/>
              <a:gd name="T57" fmla="*/ 2128 h 21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52" h="2128">
                <a:moveTo>
                  <a:pt x="0" y="24"/>
                </a:moveTo>
                <a:cubicBezTo>
                  <a:pt x="0" y="11"/>
                  <a:pt x="11" y="0"/>
                  <a:pt x="24" y="0"/>
                </a:cubicBezTo>
                <a:lnTo>
                  <a:pt x="14928" y="0"/>
                </a:lnTo>
                <a:cubicBezTo>
                  <a:pt x="14942" y="0"/>
                  <a:pt x="14952" y="11"/>
                  <a:pt x="14952" y="24"/>
                </a:cubicBezTo>
                <a:lnTo>
                  <a:pt x="14952" y="2104"/>
                </a:lnTo>
                <a:cubicBezTo>
                  <a:pt x="14952" y="2118"/>
                  <a:pt x="14942" y="2128"/>
                  <a:pt x="14928" y="2128"/>
                </a:cubicBezTo>
                <a:lnTo>
                  <a:pt x="24" y="2128"/>
                </a:lnTo>
                <a:cubicBezTo>
                  <a:pt x="11" y="2128"/>
                  <a:pt x="0" y="2118"/>
                  <a:pt x="0" y="2104"/>
                </a:cubicBezTo>
                <a:lnTo>
                  <a:pt x="0" y="24"/>
                </a:lnTo>
                <a:close/>
                <a:moveTo>
                  <a:pt x="48" y="2104"/>
                </a:moveTo>
                <a:lnTo>
                  <a:pt x="24" y="2080"/>
                </a:lnTo>
                <a:lnTo>
                  <a:pt x="14928" y="2080"/>
                </a:lnTo>
                <a:lnTo>
                  <a:pt x="14904" y="2104"/>
                </a:lnTo>
                <a:lnTo>
                  <a:pt x="14904" y="24"/>
                </a:lnTo>
                <a:lnTo>
                  <a:pt x="14928" y="48"/>
                </a:lnTo>
                <a:lnTo>
                  <a:pt x="24" y="48"/>
                </a:lnTo>
                <a:lnTo>
                  <a:pt x="48" y="24"/>
                </a:lnTo>
                <a:lnTo>
                  <a:pt x="48" y="2104"/>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2" name="Rectangle 26"/>
          <p:cNvSpPr>
            <a:spLocks noChangeArrowheads="1"/>
          </p:cNvSpPr>
          <p:nvPr/>
        </p:nvSpPr>
        <p:spPr bwMode="auto">
          <a:xfrm>
            <a:off x="3651250" y="1641475"/>
            <a:ext cx="128588" cy="127000"/>
          </a:xfrm>
          <a:prstGeom prst="rect">
            <a:avLst/>
          </a:prstGeom>
          <a:solidFill>
            <a:srgbClr val="8E0000"/>
          </a:solidFill>
          <a:ln w="9525">
            <a:noFill/>
            <a:miter lim="800000"/>
            <a:headEnd/>
            <a:tailEnd/>
          </a:ln>
        </p:spPr>
        <p:txBody>
          <a:bodyPr>
            <a:prstTxWarp prst="textNoShape">
              <a:avLst/>
            </a:prstTxWarp>
          </a:bodyPr>
          <a:lstStyle/>
          <a:p>
            <a:endParaRPr lang="en-US"/>
          </a:p>
        </p:txBody>
      </p:sp>
      <p:sp>
        <p:nvSpPr>
          <p:cNvPr id="177173" name="Freeform 27"/>
          <p:cNvSpPr>
            <a:spLocks noEditPoints="1"/>
          </p:cNvSpPr>
          <p:nvPr/>
        </p:nvSpPr>
        <p:spPr bwMode="auto">
          <a:xfrm>
            <a:off x="3646488" y="1636713"/>
            <a:ext cx="138112"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4" name="Rectangle 28"/>
          <p:cNvSpPr>
            <a:spLocks noChangeArrowheads="1"/>
          </p:cNvSpPr>
          <p:nvPr/>
        </p:nvSpPr>
        <p:spPr bwMode="auto">
          <a:xfrm>
            <a:off x="3838575" y="1552575"/>
            <a:ext cx="527050" cy="307975"/>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LRR</a:t>
            </a:r>
            <a:endParaRPr lang="en-US"/>
          </a:p>
        </p:txBody>
      </p:sp>
      <p:sp>
        <p:nvSpPr>
          <p:cNvPr id="177175" name="Rectangle 29"/>
          <p:cNvSpPr>
            <a:spLocks noChangeArrowheads="1"/>
          </p:cNvSpPr>
          <p:nvPr/>
        </p:nvSpPr>
        <p:spPr bwMode="auto">
          <a:xfrm>
            <a:off x="4484688" y="1641475"/>
            <a:ext cx="128587" cy="127000"/>
          </a:xfrm>
          <a:prstGeom prst="rect">
            <a:avLst/>
          </a:prstGeom>
          <a:solidFill>
            <a:srgbClr val="B9B9FF"/>
          </a:solidFill>
          <a:ln w="9525">
            <a:noFill/>
            <a:miter lim="800000"/>
            <a:headEnd/>
            <a:tailEnd/>
          </a:ln>
        </p:spPr>
        <p:txBody>
          <a:bodyPr>
            <a:prstTxWarp prst="textNoShape">
              <a:avLst/>
            </a:prstTxWarp>
          </a:bodyPr>
          <a:lstStyle/>
          <a:p>
            <a:endParaRPr lang="en-US"/>
          </a:p>
        </p:txBody>
      </p:sp>
      <p:sp>
        <p:nvSpPr>
          <p:cNvPr id="177176" name="Freeform 30"/>
          <p:cNvSpPr>
            <a:spLocks noEditPoints="1"/>
          </p:cNvSpPr>
          <p:nvPr/>
        </p:nvSpPr>
        <p:spPr bwMode="auto">
          <a:xfrm>
            <a:off x="4479925" y="1636713"/>
            <a:ext cx="136525"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7" name="Rectangle 31"/>
          <p:cNvSpPr>
            <a:spLocks noChangeArrowheads="1"/>
          </p:cNvSpPr>
          <p:nvPr/>
        </p:nvSpPr>
        <p:spPr bwMode="auto">
          <a:xfrm>
            <a:off x="4672013" y="1552575"/>
            <a:ext cx="671512"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GTO</a:t>
            </a:r>
            <a:endParaRPr lang="en-US"/>
          </a:p>
        </p:txBody>
      </p:sp>
      <p:sp>
        <p:nvSpPr>
          <p:cNvPr id="177178" name="Rectangle 32"/>
          <p:cNvSpPr>
            <a:spLocks noChangeArrowheads="1"/>
          </p:cNvSpPr>
          <p:nvPr/>
        </p:nvSpPr>
        <p:spPr bwMode="auto">
          <a:xfrm>
            <a:off x="5346700" y="1641475"/>
            <a:ext cx="128588" cy="127000"/>
          </a:xfrm>
          <a:prstGeom prst="rect">
            <a:avLst/>
          </a:prstGeom>
          <a:solidFill>
            <a:srgbClr val="FF9900"/>
          </a:solidFill>
          <a:ln w="9525">
            <a:noFill/>
            <a:miter lim="800000"/>
            <a:headEnd/>
            <a:tailEnd/>
          </a:ln>
        </p:spPr>
        <p:txBody>
          <a:bodyPr>
            <a:prstTxWarp prst="textNoShape">
              <a:avLst/>
            </a:prstTxWarp>
          </a:bodyPr>
          <a:lstStyle/>
          <a:p>
            <a:endParaRPr lang="en-US"/>
          </a:p>
        </p:txBody>
      </p:sp>
      <p:sp>
        <p:nvSpPr>
          <p:cNvPr id="177179" name="Freeform 33"/>
          <p:cNvSpPr>
            <a:spLocks noEditPoints="1"/>
          </p:cNvSpPr>
          <p:nvPr/>
        </p:nvSpPr>
        <p:spPr bwMode="auto">
          <a:xfrm>
            <a:off x="5341938" y="1636713"/>
            <a:ext cx="136525" cy="136525"/>
          </a:xfrm>
          <a:custGeom>
            <a:avLst/>
            <a:gdLst>
              <a:gd name="T0" fmla="*/ 0 w 720"/>
              <a:gd name="T1" fmla="*/ 2147483647 h 720"/>
              <a:gd name="T2" fmla="*/ 2147483647 w 720"/>
              <a:gd name="T3" fmla="*/ 0 h 720"/>
              <a:gd name="T4" fmla="*/ 2147483647 w 720"/>
              <a:gd name="T5" fmla="*/ 0 h 720"/>
              <a:gd name="T6" fmla="*/ 2147483647 w 720"/>
              <a:gd name="T7" fmla="*/ 2147483647 h 720"/>
              <a:gd name="T8" fmla="*/ 2147483647 w 720"/>
              <a:gd name="T9" fmla="*/ 2147483647 h 720"/>
              <a:gd name="T10" fmla="*/ 2147483647 w 720"/>
              <a:gd name="T11" fmla="*/ 2147483647 h 720"/>
              <a:gd name="T12" fmla="*/ 2147483647 w 720"/>
              <a:gd name="T13" fmla="*/ 2147483647 h 720"/>
              <a:gd name="T14" fmla="*/ 0 w 720"/>
              <a:gd name="T15" fmla="*/ 2147483647 h 720"/>
              <a:gd name="T16" fmla="*/ 0 w 720"/>
              <a:gd name="T17" fmla="*/ 2147483647 h 720"/>
              <a:gd name="T18" fmla="*/ 2147483647 w 720"/>
              <a:gd name="T19" fmla="*/ 2147483647 h 720"/>
              <a:gd name="T20" fmla="*/ 2147483647 w 720"/>
              <a:gd name="T21" fmla="*/ 2147483647 h 720"/>
              <a:gd name="T22" fmla="*/ 2147483647 w 720"/>
              <a:gd name="T23" fmla="*/ 2147483647 h 720"/>
              <a:gd name="T24" fmla="*/ 2147483647 w 720"/>
              <a:gd name="T25" fmla="*/ 2147483647 h 720"/>
              <a:gd name="T26" fmla="*/ 2147483647 w 720"/>
              <a:gd name="T27" fmla="*/ 2147483647 h 720"/>
              <a:gd name="T28" fmla="*/ 2147483647 w 720"/>
              <a:gd name="T29" fmla="*/ 2147483647 h 720"/>
              <a:gd name="T30" fmla="*/ 2147483647 w 720"/>
              <a:gd name="T31" fmla="*/ 2147483647 h 720"/>
              <a:gd name="T32" fmla="*/ 2147483647 w 720"/>
              <a:gd name="T33" fmla="*/ 2147483647 h 720"/>
              <a:gd name="T34" fmla="*/ 2147483647 w 720"/>
              <a:gd name="T35" fmla="*/ 2147483647 h 7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720"/>
              <a:gd name="T56" fmla="*/ 720 w 720"/>
              <a:gd name="T57" fmla="*/ 720 h 7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720">
                <a:moveTo>
                  <a:pt x="0" y="24"/>
                </a:moveTo>
                <a:cubicBezTo>
                  <a:pt x="0" y="11"/>
                  <a:pt x="11" y="0"/>
                  <a:pt x="24" y="0"/>
                </a:cubicBezTo>
                <a:lnTo>
                  <a:pt x="696" y="0"/>
                </a:lnTo>
                <a:cubicBezTo>
                  <a:pt x="710" y="0"/>
                  <a:pt x="720" y="11"/>
                  <a:pt x="720" y="24"/>
                </a:cubicBezTo>
                <a:lnTo>
                  <a:pt x="720" y="696"/>
                </a:lnTo>
                <a:cubicBezTo>
                  <a:pt x="720" y="710"/>
                  <a:pt x="710" y="720"/>
                  <a:pt x="696" y="720"/>
                </a:cubicBezTo>
                <a:lnTo>
                  <a:pt x="24" y="720"/>
                </a:lnTo>
                <a:cubicBezTo>
                  <a:pt x="11" y="720"/>
                  <a:pt x="0" y="710"/>
                  <a:pt x="0" y="696"/>
                </a:cubicBezTo>
                <a:lnTo>
                  <a:pt x="0" y="24"/>
                </a:lnTo>
                <a:close/>
                <a:moveTo>
                  <a:pt x="48" y="696"/>
                </a:moveTo>
                <a:lnTo>
                  <a:pt x="24" y="672"/>
                </a:lnTo>
                <a:lnTo>
                  <a:pt x="696" y="672"/>
                </a:lnTo>
                <a:lnTo>
                  <a:pt x="672" y="696"/>
                </a:lnTo>
                <a:lnTo>
                  <a:pt x="672" y="24"/>
                </a:lnTo>
                <a:lnTo>
                  <a:pt x="696" y="48"/>
                </a:lnTo>
                <a:lnTo>
                  <a:pt x="24" y="48"/>
                </a:lnTo>
                <a:lnTo>
                  <a:pt x="48" y="24"/>
                </a:lnTo>
                <a:lnTo>
                  <a:pt x="48" y="696"/>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80" name="Rectangle 34"/>
          <p:cNvSpPr>
            <a:spLocks noChangeArrowheads="1"/>
          </p:cNvSpPr>
          <p:nvPr/>
        </p:nvSpPr>
        <p:spPr bwMode="auto">
          <a:xfrm>
            <a:off x="5534025" y="1552575"/>
            <a:ext cx="898525"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CCWS</a:t>
            </a:r>
            <a:endParaRPr lang="en-US"/>
          </a:p>
        </p:txBody>
      </p:sp>
      <p:cxnSp>
        <p:nvCxnSpPr>
          <p:cNvPr id="3081" name="Straight Arrow Connector 3080"/>
          <p:cNvCxnSpPr>
            <a:cxnSpLocks noChangeShapeType="1"/>
            <a:stCxn id="12" idx="0"/>
          </p:cNvCxnSpPr>
          <p:nvPr/>
        </p:nvCxnSpPr>
        <p:spPr bwMode="auto">
          <a:xfrm flipH="1" flipV="1">
            <a:off x="4132263" y="3529013"/>
            <a:ext cx="0" cy="1141412"/>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cxnSp>
        <p:nvCxnSpPr>
          <p:cNvPr id="42" name="Straight Arrow Connector 41"/>
          <p:cNvCxnSpPr>
            <a:cxnSpLocks noChangeShapeType="1"/>
            <a:stCxn id="177155" idx="22"/>
          </p:cNvCxnSpPr>
          <p:nvPr/>
        </p:nvCxnSpPr>
        <p:spPr bwMode="auto">
          <a:xfrm flipV="1">
            <a:off x="4967288" y="2362200"/>
            <a:ext cx="0" cy="1144588"/>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31" name="Slide Number Placeholder 30"/>
          <p:cNvSpPr>
            <a:spLocks noGrp="1"/>
          </p:cNvSpPr>
          <p:nvPr>
            <p:ph type="sldNum" sz="quarter" idx="12"/>
          </p:nvPr>
        </p:nvSpPr>
        <p:spPr/>
        <p:txBody>
          <a:bodyPr/>
          <a:lstStyle/>
          <a:p>
            <a:fld id="{F23EC47D-D5CA-A042-A8D0-C217E3EA6E2F}" type="slidenum">
              <a:rPr lang="en-US" smtClean="0"/>
              <a:t>119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fade">
                                      <p:cBhvr>
                                        <p:cTn id="26" dur="500"/>
                                        <p:tgtEl>
                                          <p:spTgt spid="308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following title is </a:t>
            </a:r>
            <a:r>
              <a:rPr lang="en-US" u="sng" dirty="0" smtClean="0"/>
              <a:t>under development</a:t>
            </a:r>
            <a:r>
              <a:rPr lang="en-US" dirty="0" smtClean="0"/>
              <a:t>:</a:t>
            </a:r>
          </a:p>
          <a:p>
            <a:pPr marL="0" indent="0">
              <a:buNone/>
            </a:pPr>
            <a:endParaRPr lang="en-US" dirty="0"/>
          </a:p>
          <a:p>
            <a:pPr marL="0" indent="0">
              <a:buNone/>
            </a:pPr>
            <a:r>
              <a:rPr lang="en-US" sz="2800" dirty="0" smtClean="0"/>
              <a:t>Tor M. Aamodt, Wilson W. L. Fung, Tim G. Rogers, </a:t>
            </a:r>
            <a:r>
              <a:rPr lang="en-US" sz="2800" i="1" dirty="0" smtClean="0"/>
              <a:t>General </a:t>
            </a:r>
            <a:r>
              <a:rPr lang="en-US" sz="2800" i="1" dirty="0"/>
              <a:t>Purpose Graphics Processor Architectures </a:t>
            </a:r>
            <a:r>
              <a:rPr lang="en-US" sz="2800" i="1" dirty="0" smtClean="0"/>
              <a:t>, </a:t>
            </a:r>
            <a:r>
              <a:rPr lang="en-US" sz="2800" dirty="0" smtClean="0"/>
              <a:t>Morgan and Claypool </a:t>
            </a:r>
            <a:r>
              <a:rPr lang="en-US" sz="2800" dirty="0" smtClean="0">
                <a:solidFill>
                  <a:srgbClr val="0000FF"/>
                </a:solidFill>
              </a:rPr>
              <a:t>(late 2015 or early 2016) </a:t>
            </a:r>
          </a:p>
          <a:p>
            <a:pPr marL="0" indent="0">
              <a:buNone/>
            </a:pPr>
            <a:endParaRPr lang="en-US" sz="2800" dirty="0"/>
          </a:p>
          <a:p>
            <a:pPr marL="0" indent="0">
              <a:buNone/>
            </a:pPr>
            <a:r>
              <a:rPr lang="en-US" sz="2800" dirty="0" smtClean="0"/>
              <a:t>Other resources (primarily research papers) will be mentioned throughout the lectures.</a:t>
            </a:r>
          </a:p>
        </p:txBody>
      </p:sp>
      <p:sp>
        <p:nvSpPr>
          <p:cNvPr id="4" name="Slide Number Placeholder 3"/>
          <p:cNvSpPr>
            <a:spLocks noGrp="1"/>
          </p:cNvSpPr>
          <p:nvPr>
            <p:ph type="sldNum" sz="quarter" idx="12"/>
          </p:nvPr>
        </p:nvSpPr>
        <p:spPr/>
        <p:txBody>
          <a:bodyPr/>
          <a:lstStyle/>
          <a:p>
            <a:fld id="{F23EC47D-D5CA-A042-A8D0-C217E3EA6E2F}" type="slidenum">
              <a:rPr lang="en-US" smtClean="0"/>
              <a:t>12</a:t>
            </a:fld>
            <a:endParaRPr lang="en-US"/>
          </a:p>
        </p:txBody>
      </p:sp>
    </p:spTree>
    <p:extLst>
      <p:ext uri="{BB962C8B-B14F-4D97-AF65-F5344CB8AC3E}">
        <p14:creationId xmlns:p14="http://schemas.microsoft.com/office/powerpoint/2010/main" val="262973720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Static </a:t>
            </a:r>
            <a:r>
              <a:rPr lang="en-US" dirty="0" err="1" smtClean="0"/>
              <a:t>Wavefront</a:t>
            </a:r>
            <a:r>
              <a:rPr lang="en-US" dirty="0" smtClean="0"/>
              <a:t> Limiting</a:t>
            </a:r>
            <a:br>
              <a:rPr lang="en-US" dirty="0" smtClean="0"/>
            </a:br>
            <a:r>
              <a:rPr lang="en-US" sz="3100" dirty="0" smtClean="0"/>
              <a:t>[Rogers et al., MICRO 2012]</a:t>
            </a:r>
            <a:endParaRPr lang="en-US" sz="3100" dirty="0"/>
          </a:p>
        </p:txBody>
      </p:sp>
      <p:sp>
        <p:nvSpPr>
          <p:cNvPr id="3" name="Content Placeholder 2"/>
          <p:cNvSpPr>
            <a:spLocks noGrp="1"/>
          </p:cNvSpPr>
          <p:nvPr>
            <p:ph idx="1"/>
          </p:nvPr>
        </p:nvSpPr>
        <p:spPr/>
        <p:txBody>
          <a:bodyPr/>
          <a:lstStyle/>
          <a:p>
            <a:r>
              <a:rPr lang="en-US" dirty="0" smtClean="0"/>
              <a:t>Profiling an application we can find an optimal number of </a:t>
            </a:r>
            <a:r>
              <a:rPr lang="en-US" dirty="0" err="1" smtClean="0"/>
              <a:t>wavefronts</a:t>
            </a:r>
            <a:r>
              <a:rPr lang="en-US" dirty="0" smtClean="0"/>
              <a:t> to execute</a:t>
            </a:r>
          </a:p>
          <a:p>
            <a:r>
              <a:rPr lang="en-US" dirty="0" smtClean="0"/>
              <a:t>Does a little better than CCWS.</a:t>
            </a:r>
          </a:p>
          <a:p>
            <a:r>
              <a:rPr lang="en-US" dirty="0" smtClean="0"/>
              <a:t>Limitations: Requires profiling, input dependent, does not exploit phase behavior.</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upon CCWS?</a:t>
            </a:r>
            <a:endParaRPr lang="en-US" dirty="0"/>
          </a:p>
        </p:txBody>
      </p:sp>
      <p:sp>
        <p:nvSpPr>
          <p:cNvPr id="3" name="Content Placeholder 2"/>
          <p:cNvSpPr>
            <a:spLocks noGrp="1"/>
          </p:cNvSpPr>
          <p:nvPr>
            <p:ph idx="1"/>
          </p:nvPr>
        </p:nvSpPr>
        <p:spPr/>
        <p:txBody>
          <a:bodyPr/>
          <a:lstStyle/>
          <a:p>
            <a:r>
              <a:rPr lang="en-US" dirty="0" smtClean="0"/>
              <a:t>CCWS detects bad scheduling decisions and avoids them in future.</a:t>
            </a:r>
          </a:p>
          <a:p>
            <a:endParaRPr lang="en-US" dirty="0" smtClean="0"/>
          </a:p>
          <a:p>
            <a:r>
              <a:rPr lang="en-US" dirty="0" smtClean="0"/>
              <a:t>Would be better if we could “think ahead” / “be proactive” instead of “being reactive”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121</a:t>
            </a:fld>
            <a:endParaRPr lang="en-US"/>
          </a:p>
        </p:txBody>
      </p:sp>
    </p:spTree>
    <p:extLst>
      <p:ext uri="{BB962C8B-B14F-4D97-AF65-F5344CB8AC3E}">
        <p14:creationId xmlns:p14="http://schemas.microsoft.com/office/powerpoint/2010/main" val="326443204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Observations</a:t>
            </a:r>
            <a:br>
              <a:rPr lang="en-US" dirty="0" smtClean="0"/>
            </a:br>
            <a:r>
              <a:rPr lang="en-US" sz="3111" dirty="0" smtClean="0"/>
              <a:t>[Rogers et al., MICRO 2013]</a:t>
            </a:r>
            <a:endParaRPr lang="en-US" sz="3111" dirty="0"/>
          </a:p>
        </p:txBody>
      </p:sp>
      <p:sp>
        <p:nvSpPr>
          <p:cNvPr id="4" name="Oval 3"/>
          <p:cNvSpPr/>
          <p:nvPr/>
        </p:nvSpPr>
        <p:spPr>
          <a:xfrm>
            <a:off x="1259632" y="5042663"/>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 Placeholder 3"/>
          <p:cNvSpPr txBox="1">
            <a:spLocks/>
          </p:cNvSpPr>
          <p:nvPr/>
        </p:nvSpPr>
        <p:spPr>
          <a:xfrm>
            <a:off x="324290" y="1607609"/>
            <a:ext cx="7562850" cy="3189543"/>
          </a:xfrm>
          <a:prstGeom prst="rect">
            <a:avLst/>
          </a:prstGeom>
        </p:spPr>
        <p:txBody>
          <a:bodyPr lIns="91440">
            <a:normAutofit/>
          </a:body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rPr>
              <a:t>Memory divergence in static instructions is predictable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rPr>
              <a:t>Data touched by divergent loads dependent on active mask</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1800" b="0" i="0" u="none" strike="noStrike" kern="1200" cap="none" spc="0" normalizeH="0" baseline="0" noProof="0" dirty="0" smtClean="0">
              <a:ln>
                <a:noFill/>
              </a:ln>
              <a:solidFill>
                <a:schemeClr val="tx1"/>
              </a:solidFill>
              <a:effectLst/>
              <a:uLnTx/>
              <a:uFillTx/>
              <a:latin typeface="Verdana" pitchFamily="34" charset="0"/>
              <a:ea typeface="ＭＳ Ｐゴシック" charset="-128"/>
              <a:cs typeface="ＭＳ Ｐゴシック"/>
            </a:endParaRPr>
          </a:p>
        </p:txBody>
      </p:sp>
      <p:sp>
        <p:nvSpPr>
          <p:cNvPr id="7" name="Rounded Rectangle 6"/>
          <p:cNvSpPr/>
          <p:nvPr/>
        </p:nvSpPr>
        <p:spPr>
          <a:xfrm>
            <a:off x="1663293" y="3210894"/>
            <a:ext cx="1224136" cy="31148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tx1"/>
                </a:solidFill>
              </a:rPr>
              <a:t>Warp 0</a:t>
            </a:r>
            <a:endParaRPr lang="en-US" sz="1600" dirty="0">
              <a:solidFill>
                <a:schemeClr val="tx1"/>
              </a:solidFill>
            </a:endParaRPr>
          </a:p>
        </p:txBody>
      </p:sp>
      <p:cxnSp>
        <p:nvCxnSpPr>
          <p:cNvPr id="8" name="Straight Arrow Connector 7"/>
          <p:cNvCxnSpPr>
            <a:stCxn id="7" idx="3"/>
            <a:endCxn id="10" idx="1"/>
          </p:cNvCxnSpPr>
          <p:nvPr/>
        </p:nvCxnSpPr>
        <p:spPr>
          <a:xfrm>
            <a:off x="2887429" y="3366636"/>
            <a:ext cx="18002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1659493" y="3210894"/>
            <a:ext cx="1224136" cy="31148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Warp 1</a:t>
            </a:r>
            <a:endParaRPr lang="en-US" sz="1600" dirty="0">
              <a:solidFill>
                <a:schemeClr val="bg1"/>
              </a:solidFill>
            </a:endParaRPr>
          </a:p>
        </p:txBody>
      </p:sp>
      <p:sp>
        <p:nvSpPr>
          <p:cNvPr id="10" name="TextBox 9"/>
          <p:cNvSpPr txBox="1"/>
          <p:nvPr/>
        </p:nvSpPr>
        <p:spPr>
          <a:xfrm>
            <a:off x="4687630" y="2924944"/>
            <a:ext cx="1800200" cy="883383"/>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smtClean="0"/>
              <a:t>…</a:t>
            </a:r>
          </a:p>
          <a:p>
            <a:pPr>
              <a:spcBef>
                <a:spcPts val="120"/>
              </a:spcBef>
              <a:spcAft>
                <a:spcPts val="120"/>
              </a:spcAft>
            </a:pPr>
            <a:r>
              <a:rPr lang="en-US" sz="1600" dirty="0" smtClean="0"/>
              <a:t>load</a:t>
            </a:r>
            <a:endParaRPr lang="en-US" sz="1600" dirty="0"/>
          </a:p>
          <a:p>
            <a:pPr>
              <a:spcBef>
                <a:spcPts val="120"/>
              </a:spcBef>
              <a:spcAft>
                <a:spcPts val="120"/>
              </a:spcAft>
            </a:pPr>
            <a:r>
              <a:rPr lang="en-US" sz="1600" dirty="0" smtClean="0"/>
              <a:t>…</a:t>
            </a:r>
          </a:p>
        </p:txBody>
      </p:sp>
      <p:sp>
        <p:nvSpPr>
          <p:cNvPr id="11" name="Rounded Rectangle 10"/>
          <p:cNvSpPr/>
          <p:nvPr/>
        </p:nvSpPr>
        <p:spPr>
          <a:xfrm>
            <a:off x="5083673" y="2831796"/>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12" name="Straight Arrow Connector 11"/>
          <p:cNvCxnSpPr>
            <a:stCxn id="11" idx="0"/>
          </p:cNvCxnSpPr>
          <p:nvPr/>
        </p:nvCxnSpPr>
        <p:spPr>
          <a:xfrm flipH="1" flipV="1">
            <a:off x="4687629" y="2333792"/>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p:cNvCxnSpPr>
          <p:nvPr/>
        </p:nvCxnSpPr>
        <p:spPr>
          <a:xfrm flipH="1" flipV="1">
            <a:off x="5335701" y="2333792"/>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695741" y="2333792"/>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695741" y="2333792"/>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6251709" y="5517479"/>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17" name="Straight Arrow Connector 16"/>
          <p:cNvCxnSpPr/>
          <p:nvPr/>
        </p:nvCxnSpPr>
        <p:spPr>
          <a:xfrm flipH="1" flipV="1">
            <a:off x="5596057" y="5086266"/>
            <a:ext cx="1267720" cy="443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863777" y="5086266"/>
            <a:ext cx="734292" cy="443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4355976" y="559375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smtClean="0">
                <a:solidFill>
                  <a:schemeClr val="tx1"/>
                </a:solidFill>
              </a:rPr>
              <a:t>Warp</a:t>
            </a:r>
          </a:p>
        </p:txBody>
      </p:sp>
      <p:sp>
        <p:nvSpPr>
          <p:cNvPr id="20" name="Rectangle 19"/>
          <p:cNvSpPr/>
          <p:nvPr/>
        </p:nvSpPr>
        <p:spPr>
          <a:xfrm>
            <a:off x="4474773" y="1984645"/>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Main Memory</a:t>
            </a:r>
            <a:endParaRPr lang="en-CA" dirty="0">
              <a:solidFill>
                <a:schemeClr val="tx1"/>
              </a:solidFill>
            </a:endParaRPr>
          </a:p>
        </p:txBody>
      </p:sp>
      <p:sp>
        <p:nvSpPr>
          <p:cNvPr id="21" name="Rectangle 20"/>
          <p:cNvSpPr/>
          <p:nvPr/>
        </p:nvSpPr>
        <p:spPr>
          <a:xfrm>
            <a:off x="5385437" y="4742704"/>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Main Memory</a:t>
            </a:r>
            <a:endParaRPr lang="en-CA" dirty="0">
              <a:solidFill>
                <a:schemeClr val="tx1"/>
              </a:solidFill>
            </a:endParaRPr>
          </a:p>
        </p:txBody>
      </p:sp>
      <p:sp>
        <p:nvSpPr>
          <p:cNvPr id="22" name="Rectangle 21"/>
          <p:cNvSpPr/>
          <p:nvPr/>
        </p:nvSpPr>
        <p:spPr>
          <a:xfrm>
            <a:off x="1433914" y="4693516"/>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Main Memory</a:t>
            </a:r>
            <a:endParaRPr lang="en-CA" dirty="0">
              <a:solidFill>
                <a:schemeClr val="tx1"/>
              </a:solidFill>
            </a:endParaRPr>
          </a:p>
        </p:txBody>
      </p:sp>
      <p:sp>
        <p:nvSpPr>
          <p:cNvPr id="23" name="Rounded Rectangle 22"/>
          <p:cNvSpPr/>
          <p:nvPr/>
        </p:nvSpPr>
        <p:spPr>
          <a:xfrm>
            <a:off x="1977510" y="5547351"/>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24" name="Straight Arrow Connector 23"/>
          <p:cNvCxnSpPr>
            <a:stCxn id="23" idx="0"/>
          </p:cNvCxnSpPr>
          <p:nvPr/>
        </p:nvCxnSpPr>
        <p:spPr>
          <a:xfrm flipH="1" flipV="1">
            <a:off x="1581466" y="5049347"/>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3" idx="0"/>
          </p:cNvCxnSpPr>
          <p:nvPr/>
        </p:nvCxnSpPr>
        <p:spPr>
          <a:xfrm flipH="1" flipV="1">
            <a:off x="2229538" y="5049347"/>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589578" y="5049347"/>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2589578" y="5049347"/>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7624145" y="3227549"/>
            <a:ext cx="1484215" cy="116155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Both Used To Create Cache Footprint Prediction</a:t>
            </a:r>
            <a:endParaRPr lang="en-US" sz="1600" dirty="0">
              <a:solidFill>
                <a:schemeClr val="bg1"/>
              </a:solidFill>
            </a:endParaRPr>
          </a:p>
        </p:txBody>
      </p:sp>
      <p:sp>
        <p:nvSpPr>
          <p:cNvPr id="29" name="TextBox 28"/>
          <p:cNvSpPr txBox="1"/>
          <p:nvPr/>
        </p:nvSpPr>
        <p:spPr>
          <a:xfrm>
            <a:off x="-18438" y="5057540"/>
            <a:ext cx="1331640" cy="369332"/>
          </a:xfrm>
          <a:prstGeom prst="rect">
            <a:avLst/>
          </a:prstGeom>
          <a:noFill/>
        </p:spPr>
        <p:txBody>
          <a:bodyPr wrap="square" rtlCol="0">
            <a:spAutoFit/>
          </a:bodyPr>
          <a:lstStyle/>
          <a:p>
            <a:pPr algn="ctr"/>
            <a:r>
              <a:rPr lang="en-CA" dirty="0" smtClean="0"/>
              <a:t>4 accesses</a:t>
            </a:r>
            <a:endParaRPr lang="en-CA" dirty="0"/>
          </a:p>
        </p:txBody>
      </p:sp>
      <p:cxnSp>
        <p:nvCxnSpPr>
          <p:cNvPr id="30" name="Straight Connector 29"/>
          <p:cNvCxnSpPr/>
          <p:nvPr/>
        </p:nvCxnSpPr>
        <p:spPr>
          <a:xfrm>
            <a:off x="4283968" y="4221088"/>
            <a:ext cx="0" cy="237626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642873" y="5260686"/>
            <a:ext cx="1502141" cy="369332"/>
          </a:xfrm>
          <a:prstGeom prst="rect">
            <a:avLst/>
          </a:prstGeom>
          <a:noFill/>
        </p:spPr>
        <p:txBody>
          <a:bodyPr wrap="square" rtlCol="0">
            <a:spAutoFit/>
          </a:bodyPr>
          <a:lstStyle/>
          <a:p>
            <a:pPr algn="ctr"/>
            <a:r>
              <a:rPr lang="en-CA" dirty="0" smtClean="0"/>
              <a:t>2 accesses</a:t>
            </a:r>
            <a:endParaRPr lang="en-CA" dirty="0"/>
          </a:p>
        </p:txBody>
      </p:sp>
      <p:sp>
        <p:nvSpPr>
          <p:cNvPr id="32" name="Oval 31"/>
          <p:cNvSpPr/>
          <p:nvPr/>
        </p:nvSpPr>
        <p:spPr>
          <a:xfrm>
            <a:off x="5147973" y="5016328"/>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Rectangle 32"/>
          <p:cNvSpPr/>
          <p:nvPr/>
        </p:nvSpPr>
        <p:spPr>
          <a:xfrm>
            <a:off x="4810439" y="5858724"/>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34" name="Rectangle 33"/>
          <p:cNvSpPr/>
          <p:nvPr/>
        </p:nvSpPr>
        <p:spPr>
          <a:xfrm>
            <a:off x="5047979" y="5859268"/>
            <a:ext cx="206656" cy="3399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5" name="Rectangle 34"/>
          <p:cNvSpPr/>
          <p:nvPr/>
        </p:nvSpPr>
        <p:spPr>
          <a:xfrm>
            <a:off x="5515721" y="586156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36" name="Rectangle 35"/>
          <p:cNvSpPr/>
          <p:nvPr/>
        </p:nvSpPr>
        <p:spPr>
          <a:xfrm>
            <a:off x="5283814" y="5859701"/>
            <a:ext cx="206656" cy="33892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7" name="Rounded Rectangle 36"/>
          <p:cNvSpPr/>
          <p:nvPr/>
        </p:nvSpPr>
        <p:spPr>
          <a:xfrm>
            <a:off x="35496" y="563001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smtClean="0">
                <a:solidFill>
                  <a:schemeClr val="tx1"/>
                </a:solidFill>
              </a:rPr>
              <a:t>Warp</a:t>
            </a:r>
          </a:p>
        </p:txBody>
      </p:sp>
      <p:sp>
        <p:nvSpPr>
          <p:cNvPr id="38" name="Rectangle 37"/>
          <p:cNvSpPr/>
          <p:nvPr/>
        </p:nvSpPr>
        <p:spPr>
          <a:xfrm>
            <a:off x="489959" y="5894984"/>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39" name="Rectangle 38"/>
          <p:cNvSpPr/>
          <p:nvPr/>
        </p:nvSpPr>
        <p:spPr>
          <a:xfrm>
            <a:off x="727499" y="5895528"/>
            <a:ext cx="20665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1"/>
                </a:solidFill>
              </a:rPr>
              <a:t>1</a:t>
            </a:r>
            <a:endParaRPr lang="en-CA" dirty="0">
              <a:solidFill>
                <a:schemeClr val="bg1"/>
              </a:solidFill>
            </a:endParaRPr>
          </a:p>
        </p:txBody>
      </p:sp>
      <p:sp>
        <p:nvSpPr>
          <p:cNvPr id="40" name="Rectangle 39"/>
          <p:cNvSpPr/>
          <p:nvPr/>
        </p:nvSpPr>
        <p:spPr>
          <a:xfrm>
            <a:off x="1195241" y="589782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41" name="Rectangle 40"/>
          <p:cNvSpPr/>
          <p:nvPr/>
        </p:nvSpPr>
        <p:spPr>
          <a:xfrm>
            <a:off x="963334" y="5895961"/>
            <a:ext cx="206656" cy="33892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1"/>
                </a:solidFill>
              </a:rPr>
              <a:t>1</a:t>
            </a:r>
            <a:endParaRPr lang="en-CA" dirty="0">
              <a:solidFill>
                <a:schemeClr val="bg1"/>
              </a:solidFill>
            </a:endParaRPr>
          </a:p>
        </p:txBody>
      </p:sp>
      <p:sp>
        <p:nvSpPr>
          <p:cNvPr id="42" name="Slide Number Placeholder 41"/>
          <p:cNvSpPr>
            <a:spLocks noGrp="1"/>
          </p:cNvSpPr>
          <p:nvPr>
            <p:ph type="sldNum" sz="quarter" idx="12"/>
          </p:nvPr>
        </p:nvSpPr>
        <p:spPr/>
        <p:txBody>
          <a:bodyPr/>
          <a:lstStyle/>
          <a:p>
            <a:fld id="{F23EC47D-D5CA-A042-A8D0-C217E3EA6E2F}" type="slidenum">
              <a:rPr lang="en-US" smtClean="0"/>
              <a:t>122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P spid="7" grpId="0" animBg="1"/>
      <p:bldP spid="7" grpId="1" animBg="1"/>
      <p:bldP spid="9" grpId="0" animBg="1"/>
      <p:bldP spid="10" grpId="0" animBg="1"/>
      <p:bldP spid="11" grpId="0" animBg="1"/>
      <p:bldP spid="11" grpId="1" animBg="1"/>
      <p:bldP spid="11" grpId="2" animBg="1"/>
      <p:bldP spid="16" grpId="0" animBg="1"/>
      <p:bldP spid="19" grpId="0" animBg="1"/>
      <p:bldP spid="20" grpId="0" animBg="1"/>
      <p:bldP spid="21" grpId="0" animBg="1"/>
      <p:bldP spid="22" grpId="0" animBg="1"/>
      <p:bldP spid="23" grpId="0" animBg="1"/>
      <p:bldP spid="28" grpId="0" animBg="1"/>
      <p:bldP spid="29" grpId="0"/>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Footprint Prediction</a:t>
            </a:r>
            <a:endParaRPr lang="en-US" dirty="0"/>
          </a:p>
        </p:txBody>
      </p:sp>
      <p:sp>
        <p:nvSpPr>
          <p:cNvPr id="4" name="Text Placeholder 3"/>
          <p:cNvSpPr txBox="1">
            <a:spLocks/>
          </p:cNvSpPr>
          <p:nvPr/>
        </p:nvSpPr>
        <p:spPr>
          <a:xfrm>
            <a:off x="629498" y="1412776"/>
            <a:ext cx="7562850" cy="4809743"/>
          </a:xfrm>
          <a:prstGeom prst="rect">
            <a:avLst/>
          </a:prstGeom>
        </p:spPr>
        <p:txBody>
          <a:bodyPr lIns="91440">
            <a:normAutofit/>
          </a:bodyPr>
          <a:lstStyle/>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CA" sz="1800" b="1"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rPr>
              <a:t>Detect loops with locality</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CA" sz="1800" b="1"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rPr>
              <a:t>Classify loads in the loop</a:t>
            </a: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CA" sz="1800" b="0"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endParaRPr>
          </a:p>
          <a:p>
            <a:pPr marL="342900" marR="0" lvl="0" indent="-342900" algn="l" defTabSz="914400" rtl="0" eaLnBrk="1" fontAlgn="auto" latinLnBrk="0" hangingPunct="1">
              <a:lnSpc>
                <a:spcPct val="100000"/>
              </a:lnSpc>
              <a:spcBef>
                <a:spcPct val="0"/>
              </a:spcBef>
              <a:spcAft>
                <a:spcPts val="0"/>
              </a:spcAft>
              <a:buClrTx/>
              <a:buSzTx/>
              <a:buFont typeface="+mj-lt"/>
              <a:buAutoNum type="arabicPeriod"/>
              <a:tabLst/>
              <a:defRPr/>
            </a:pPr>
            <a:r>
              <a:rPr kumimoji="0" lang="en-CA" sz="1800" b="1" i="0" u="none" strike="noStrike" kern="1200" cap="none" spc="0" normalizeH="0" baseline="0" noProof="0" smtClean="0">
                <a:ln>
                  <a:noFill/>
                </a:ln>
                <a:solidFill>
                  <a:schemeClr val="tx1"/>
                </a:solidFill>
                <a:effectLst/>
                <a:uLnTx/>
                <a:uFillTx/>
                <a:latin typeface="Verdana" pitchFamily="34" charset="0"/>
                <a:ea typeface="ＭＳ Ｐゴシック" charset="-128"/>
                <a:cs typeface="ＭＳ Ｐゴシック"/>
              </a:rPr>
              <a:t>Compute footprint from active mask</a:t>
            </a:r>
            <a:endParaRPr kumimoji="0" lang="en-CA" sz="1800" b="1" i="0" u="none" strike="noStrike" kern="1200" cap="none" spc="0" normalizeH="0" baseline="0" noProof="0" dirty="0">
              <a:ln>
                <a:noFill/>
              </a:ln>
              <a:solidFill>
                <a:schemeClr val="tx1"/>
              </a:solidFill>
              <a:effectLst/>
              <a:uLnTx/>
              <a:uFillTx/>
              <a:latin typeface="Verdana" pitchFamily="34" charset="0"/>
              <a:ea typeface="ＭＳ Ｐゴシック" charset="-128"/>
              <a:cs typeface="ＭＳ Ｐゴシック"/>
            </a:endParaRPr>
          </a:p>
        </p:txBody>
      </p:sp>
      <p:sp>
        <p:nvSpPr>
          <p:cNvPr id="5" name="TextBox 4"/>
          <p:cNvSpPr txBox="1"/>
          <p:nvPr/>
        </p:nvSpPr>
        <p:spPr>
          <a:xfrm>
            <a:off x="834429" y="1990636"/>
            <a:ext cx="2880320" cy="369332"/>
          </a:xfrm>
          <a:prstGeom prst="rect">
            <a:avLst/>
          </a:prstGeom>
          <a:noFill/>
        </p:spPr>
        <p:txBody>
          <a:bodyPr wrap="square" rtlCol="0">
            <a:spAutoFit/>
          </a:bodyPr>
          <a:lstStyle/>
          <a:p>
            <a:r>
              <a:rPr lang="en-CA" dirty="0" smtClean="0"/>
              <a:t>Some loops have locality</a:t>
            </a:r>
            <a:endParaRPr lang="en-CA" dirty="0"/>
          </a:p>
        </p:txBody>
      </p:sp>
      <p:sp>
        <p:nvSpPr>
          <p:cNvPr id="6" name="TextBox 5"/>
          <p:cNvSpPr txBox="1"/>
          <p:nvPr/>
        </p:nvSpPr>
        <p:spPr>
          <a:xfrm>
            <a:off x="5929144" y="1990636"/>
            <a:ext cx="1440160" cy="369332"/>
          </a:xfrm>
          <a:prstGeom prst="rect">
            <a:avLst/>
          </a:prstGeom>
          <a:noFill/>
        </p:spPr>
        <p:txBody>
          <a:bodyPr wrap="square" rtlCol="0">
            <a:spAutoFit/>
          </a:bodyPr>
          <a:lstStyle/>
          <a:p>
            <a:r>
              <a:rPr lang="en-CA" dirty="0" smtClean="0"/>
              <a:t>Some don’t</a:t>
            </a:r>
            <a:endParaRPr lang="en-CA" dirty="0"/>
          </a:p>
        </p:txBody>
      </p:sp>
      <p:sp>
        <p:nvSpPr>
          <p:cNvPr id="7" name="Oval 6"/>
          <p:cNvSpPr/>
          <p:nvPr/>
        </p:nvSpPr>
        <p:spPr>
          <a:xfrm>
            <a:off x="629498" y="1831111"/>
            <a:ext cx="3009065"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8" name="Straight Arrow Connector 7"/>
          <p:cNvCxnSpPr>
            <a:stCxn id="9" idx="1"/>
            <a:endCxn id="7" idx="6"/>
          </p:cNvCxnSpPr>
          <p:nvPr/>
        </p:nvCxnSpPr>
        <p:spPr>
          <a:xfrm flipH="1" flipV="1">
            <a:off x="3638563" y="2175302"/>
            <a:ext cx="639333" cy="556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277896" y="2359968"/>
            <a:ext cx="1944216" cy="7442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Limit multithreading here</a:t>
            </a:r>
            <a:endParaRPr lang="en-US" sz="1600" b="1" dirty="0">
              <a:solidFill>
                <a:schemeClr val="bg1"/>
              </a:solidFill>
            </a:endParaRPr>
          </a:p>
        </p:txBody>
      </p:sp>
      <p:sp>
        <p:nvSpPr>
          <p:cNvPr id="10" name="TextBox 9"/>
          <p:cNvSpPr txBox="1"/>
          <p:nvPr/>
        </p:nvSpPr>
        <p:spPr>
          <a:xfrm>
            <a:off x="5347399" y="3493473"/>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smtClean="0"/>
              <a:t>while(…) {</a:t>
            </a:r>
          </a:p>
          <a:p>
            <a:pPr>
              <a:spcBef>
                <a:spcPts val="120"/>
              </a:spcBef>
              <a:spcAft>
                <a:spcPts val="120"/>
              </a:spcAft>
            </a:pPr>
            <a:r>
              <a:rPr lang="en-US" sz="1400" dirty="0" smtClean="0"/>
              <a:t>	load 1</a:t>
            </a:r>
            <a:endParaRPr lang="en-US" sz="1400" dirty="0"/>
          </a:p>
          <a:p>
            <a:pPr>
              <a:spcBef>
                <a:spcPts val="120"/>
              </a:spcBef>
              <a:spcAft>
                <a:spcPts val="120"/>
              </a:spcAft>
            </a:pPr>
            <a:r>
              <a:rPr lang="en-US" sz="1400" dirty="0" smtClean="0"/>
              <a:t>	…</a:t>
            </a:r>
          </a:p>
          <a:p>
            <a:pPr>
              <a:spcBef>
                <a:spcPts val="120"/>
              </a:spcBef>
              <a:spcAft>
                <a:spcPts val="120"/>
              </a:spcAft>
            </a:pPr>
            <a:r>
              <a:rPr lang="en-US" sz="1400" dirty="0" smtClean="0"/>
              <a:t>	load 2</a:t>
            </a:r>
          </a:p>
          <a:p>
            <a:pPr>
              <a:spcBef>
                <a:spcPts val="120"/>
              </a:spcBef>
              <a:spcAft>
                <a:spcPts val="120"/>
              </a:spcAft>
            </a:pPr>
            <a:r>
              <a:rPr lang="en-US" sz="1400" dirty="0"/>
              <a:t>}</a:t>
            </a:r>
            <a:endParaRPr lang="en-US" sz="1400" dirty="0" smtClean="0"/>
          </a:p>
        </p:txBody>
      </p:sp>
      <p:sp>
        <p:nvSpPr>
          <p:cNvPr id="11" name="Rounded Rectangle 10"/>
          <p:cNvSpPr/>
          <p:nvPr/>
        </p:nvSpPr>
        <p:spPr>
          <a:xfrm>
            <a:off x="6468459" y="3759492"/>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Diverged</a:t>
            </a:r>
            <a:endParaRPr lang="en-US" sz="1600" dirty="0">
              <a:solidFill>
                <a:schemeClr val="bg1"/>
              </a:solidFill>
            </a:endParaRPr>
          </a:p>
        </p:txBody>
      </p:sp>
      <p:sp>
        <p:nvSpPr>
          <p:cNvPr id="12" name="Rounded Rectangle 11"/>
          <p:cNvSpPr/>
          <p:nvPr/>
        </p:nvSpPr>
        <p:spPr>
          <a:xfrm>
            <a:off x="6462367" y="4221088"/>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Not Diverged</a:t>
            </a:r>
            <a:endParaRPr lang="en-US" sz="1600" dirty="0">
              <a:solidFill>
                <a:schemeClr val="bg1"/>
              </a:solidFill>
            </a:endParaRPr>
          </a:p>
        </p:txBody>
      </p:sp>
      <p:sp>
        <p:nvSpPr>
          <p:cNvPr id="13" name="TextBox 12"/>
          <p:cNvSpPr txBox="1"/>
          <p:nvPr/>
        </p:nvSpPr>
        <p:spPr>
          <a:xfrm>
            <a:off x="2810065" y="5280657"/>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smtClean="0"/>
              <a:t>while(…) {</a:t>
            </a:r>
          </a:p>
          <a:p>
            <a:pPr>
              <a:spcBef>
                <a:spcPts val="120"/>
              </a:spcBef>
              <a:spcAft>
                <a:spcPts val="120"/>
              </a:spcAft>
            </a:pPr>
            <a:r>
              <a:rPr lang="en-US" sz="1400" dirty="0" smtClean="0"/>
              <a:t>	load 1</a:t>
            </a:r>
            <a:endParaRPr lang="en-US" sz="1400" dirty="0"/>
          </a:p>
          <a:p>
            <a:pPr>
              <a:spcBef>
                <a:spcPts val="120"/>
              </a:spcBef>
              <a:spcAft>
                <a:spcPts val="120"/>
              </a:spcAft>
            </a:pPr>
            <a:r>
              <a:rPr lang="en-US" sz="1400" dirty="0" smtClean="0"/>
              <a:t>	…</a:t>
            </a:r>
          </a:p>
          <a:p>
            <a:pPr>
              <a:spcBef>
                <a:spcPts val="120"/>
              </a:spcBef>
              <a:spcAft>
                <a:spcPts val="120"/>
              </a:spcAft>
            </a:pPr>
            <a:r>
              <a:rPr lang="en-US" sz="1400" dirty="0" smtClean="0"/>
              <a:t>	load 2</a:t>
            </a:r>
          </a:p>
          <a:p>
            <a:pPr>
              <a:spcBef>
                <a:spcPts val="120"/>
              </a:spcBef>
              <a:spcAft>
                <a:spcPts val="120"/>
              </a:spcAft>
            </a:pPr>
            <a:r>
              <a:rPr lang="en-US" sz="1400" dirty="0"/>
              <a:t>}</a:t>
            </a:r>
            <a:endParaRPr lang="en-US" sz="1400" dirty="0" smtClean="0"/>
          </a:p>
        </p:txBody>
      </p:sp>
      <p:grpSp>
        <p:nvGrpSpPr>
          <p:cNvPr id="14" name="Group 13"/>
          <p:cNvGrpSpPr/>
          <p:nvPr/>
        </p:nvGrpSpPr>
        <p:grpSpPr>
          <a:xfrm>
            <a:off x="1234572" y="5321580"/>
            <a:ext cx="1550341" cy="271388"/>
            <a:chOff x="1234572" y="5321580"/>
            <a:chExt cx="1550341" cy="271388"/>
          </a:xfrm>
        </p:grpSpPr>
        <p:sp>
          <p:nvSpPr>
            <p:cNvPr id="15" name="Rectangle 14"/>
            <p:cNvSpPr/>
            <p:nvPr/>
          </p:nvSpPr>
          <p:spPr>
            <a:xfrm>
              <a:off x="1234572" y="5321580"/>
              <a:ext cx="1550341" cy="271388"/>
            </a:xfrm>
            <a:prstGeom prst="rect">
              <a:avLst/>
            </a:prstGeom>
            <a:solidFill>
              <a:srgbClr val="FFFFD1"/>
            </a:solidFill>
          </p:spPr>
          <p:style>
            <a:lnRef idx="1">
              <a:schemeClr val="accent1"/>
            </a:lnRef>
            <a:fillRef idx="3">
              <a:schemeClr val="accent1"/>
            </a:fillRef>
            <a:effectRef idx="2">
              <a:schemeClr val="accent1"/>
            </a:effectRef>
            <a:fontRef idx="minor">
              <a:schemeClr val="lt1"/>
            </a:fontRef>
          </p:style>
          <p:txBody>
            <a:bodyPr rtlCol="0" anchor="ctr"/>
            <a:lstStyle/>
            <a:p>
              <a:r>
                <a:rPr lang="en-CA" dirty="0" smtClean="0">
                  <a:solidFill>
                    <a:schemeClr val="tx1"/>
                  </a:solidFill>
                </a:rPr>
                <a:t>Warp 0</a:t>
              </a:r>
              <a:endParaRPr lang="en-CA" dirty="0">
                <a:solidFill>
                  <a:schemeClr val="tx1"/>
                </a:solidFill>
              </a:endParaRPr>
            </a:p>
          </p:txBody>
        </p:sp>
        <p:grpSp>
          <p:nvGrpSpPr>
            <p:cNvPr id="16" name="Group 46"/>
            <p:cNvGrpSpPr/>
            <p:nvPr/>
          </p:nvGrpSpPr>
          <p:grpSpPr>
            <a:xfrm>
              <a:off x="2136841" y="5349262"/>
              <a:ext cx="576064" cy="216148"/>
              <a:chOff x="3630588" y="4311114"/>
              <a:chExt cx="576064" cy="216148"/>
            </a:xfrm>
          </p:grpSpPr>
          <p:sp>
            <p:nvSpPr>
              <p:cNvPr id="19" name="Rectangle 18"/>
              <p:cNvSpPr/>
              <p:nvPr/>
            </p:nvSpPr>
            <p:spPr>
              <a:xfrm>
                <a:off x="3630588"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20" name="Rectangle 19"/>
              <p:cNvSpPr/>
              <p:nvPr/>
            </p:nvSpPr>
            <p:spPr>
              <a:xfrm>
                <a:off x="3774604"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21" name="Rectangle 20"/>
              <p:cNvSpPr/>
              <p:nvPr/>
            </p:nvSpPr>
            <p:spPr>
              <a:xfrm>
                <a:off x="3918620"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sp>
            <p:nvSpPr>
              <p:cNvPr id="22" name="Rectangle 21"/>
              <p:cNvSpPr/>
              <p:nvPr/>
            </p:nvSpPr>
            <p:spPr>
              <a:xfrm>
                <a:off x="4062636" y="4311238"/>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en-CA" dirty="0"/>
              </a:p>
            </p:txBody>
          </p:sp>
        </p:grpSp>
        <p:sp>
          <p:nvSpPr>
            <p:cNvPr id="17" name="Rectangle 16"/>
            <p:cNvSpPr/>
            <p:nvPr/>
          </p:nvSpPr>
          <p:spPr>
            <a:xfrm>
              <a:off x="2424873"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1"/>
                  </a:solidFill>
                </a:rPr>
                <a:t>1</a:t>
              </a:r>
              <a:endParaRPr lang="en-CA" dirty="0">
                <a:solidFill>
                  <a:schemeClr val="bg1"/>
                </a:solidFill>
              </a:endParaRPr>
            </a:p>
          </p:txBody>
        </p:sp>
        <p:sp>
          <p:nvSpPr>
            <p:cNvPr id="18" name="Rectangle 17"/>
            <p:cNvSpPr/>
            <p:nvPr/>
          </p:nvSpPr>
          <p:spPr>
            <a:xfrm>
              <a:off x="2568889"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grpSp>
      <p:sp>
        <p:nvSpPr>
          <p:cNvPr id="23" name="Rounded Rectangle 22"/>
          <p:cNvSpPr/>
          <p:nvPr/>
        </p:nvSpPr>
        <p:spPr>
          <a:xfrm>
            <a:off x="5197545" y="3227264"/>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Loop with locality</a:t>
            </a:r>
            <a:endParaRPr lang="en-CA" dirty="0">
              <a:solidFill>
                <a:schemeClr val="tx1"/>
              </a:solidFill>
            </a:endParaRPr>
          </a:p>
        </p:txBody>
      </p:sp>
      <p:sp>
        <p:nvSpPr>
          <p:cNvPr id="24" name="Rounded Rectangle 23"/>
          <p:cNvSpPr/>
          <p:nvPr/>
        </p:nvSpPr>
        <p:spPr>
          <a:xfrm>
            <a:off x="2685598" y="5011045"/>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Loop with locality</a:t>
            </a:r>
            <a:endParaRPr lang="en-CA" dirty="0">
              <a:solidFill>
                <a:schemeClr val="tx1"/>
              </a:solidFill>
            </a:endParaRPr>
          </a:p>
        </p:txBody>
      </p:sp>
      <p:sp>
        <p:nvSpPr>
          <p:cNvPr id="25" name="Rounded Rectangle 24"/>
          <p:cNvSpPr/>
          <p:nvPr/>
        </p:nvSpPr>
        <p:spPr>
          <a:xfrm>
            <a:off x="3910655" y="5545258"/>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Diverged</a:t>
            </a:r>
            <a:endParaRPr lang="en-US" sz="1600" dirty="0">
              <a:solidFill>
                <a:schemeClr val="bg1"/>
              </a:solidFill>
            </a:endParaRPr>
          </a:p>
        </p:txBody>
      </p:sp>
      <p:sp>
        <p:nvSpPr>
          <p:cNvPr id="26" name="Rounded Rectangle 25"/>
          <p:cNvSpPr/>
          <p:nvPr/>
        </p:nvSpPr>
        <p:spPr>
          <a:xfrm>
            <a:off x="3910655" y="6021288"/>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Not Diverged</a:t>
            </a:r>
            <a:endParaRPr lang="en-US" sz="1600" dirty="0">
              <a:solidFill>
                <a:schemeClr val="bg1"/>
              </a:solidFill>
            </a:endParaRPr>
          </a:p>
        </p:txBody>
      </p:sp>
      <p:sp>
        <p:nvSpPr>
          <p:cNvPr id="27" name="TextBox 26"/>
          <p:cNvSpPr txBox="1"/>
          <p:nvPr/>
        </p:nvSpPr>
        <p:spPr>
          <a:xfrm>
            <a:off x="5502032" y="5483377"/>
            <a:ext cx="1440160" cy="369332"/>
          </a:xfrm>
          <a:prstGeom prst="rect">
            <a:avLst/>
          </a:prstGeom>
          <a:noFill/>
        </p:spPr>
        <p:txBody>
          <a:bodyPr wrap="square" rtlCol="0">
            <a:spAutoFit/>
          </a:bodyPr>
          <a:lstStyle/>
          <a:p>
            <a:r>
              <a:rPr lang="en-CA" dirty="0" smtClean="0"/>
              <a:t>4 accesses</a:t>
            </a:r>
            <a:endParaRPr lang="en-CA" dirty="0"/>
          </a:p>
        </p:txBody>
      </p:sp>
      <p:sp>
        <p:nvSpPr>
          <p:cNvPr id="28" name="TextBox 27"/>
          <p:cNvSpPr txBox="1"/>
          <p:nvPr/>
        </p:nvSpPr>
        <p:spPr>
          <a:xfrm>
            <a:off x="5502032" y="5989757"/>
            <a:ext cx="1440160" cy="369332"/>
          </a:xfrm>
          <a:prstGeom prst="rect">
            <a:avLst/>
          </a:prstGeom>
          <a:noFill/>
        </p:spPr>
        <p:txBody>
          <a:bodyPr wrap="square" rtlCol="0">
            <a:spAutoFit/>
          </a:bodyPr>
          <a:lstStyle/>
          <a:p>
            <a:r>
              <a:rPr lang="en-CA" dirty="0"/>
              <a:t>1</a:t>
            </a:r>
            <a:r>
              <a:rPr lang="en-CA" dirty="0" smtClean="0"/>
              <a:t> access</a:t>
            </a:r>
            <a:endParaRPr lang="en-CA" dirty="0"/>
          </a:p>
        </p:txBody>
      </p:sp>
      <p:sp>
        <p:nvSpPr>
          <p:cNvPr id="29" name="Oval 28"/>
          <p:cNvSpPr/>
          <p:nvPr/>
        </p:nvSpPr>
        <p:spPr>
          <a:xfrm>
            <a:off x="1835697" y="5102447"/>
            <a:ext cx="1080120"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TextBox 29"/>
          <p:cNvSpPr txBox="1"/>
          <p:nvPr/>
        </p:nvSpPr>
        <p:spPr>
          <a:xfrm>
            <a:off x="6084756" y="5776238"/>
            <a:ext cx="274712" cy="369332"/>
          </a:xfrm>
          <a:prstGeom prst="rect">
            <a:avLst/>
          </a:prstGeom>
          <a:noFill/>
        </p:spPr>
        <p:txBody>
          <a:bodyPr wrap="square" rtlCol="0">
            <a:spAutoFit/>
          </a:bodyPr>
          <a:lstStyle/>
          <a:p>
            <a:r>
              <a:rPr lang="en-CA" b="1" dirty="0" smtClean="0"/>
              <a:t>+</a:t>
            </a:r>
            <a:endParaRPr lang="en-CA" b="1" dirty="0"/>
          </a:p>
        </p:txBody>
      </p:sp>
      <p:sp>
        <p:nvSpPr>
          <p:cNvPr id="31" name="Rounded Rectangle 30"/>
          <p:cNvSpPr/>
          <p:nvPr/>
        </p:nvSpPr>
        <p:spPr>
          <a:xfrm>
            <a:off x="7114023" y="5614820"/>
            <a:ext cx="1440160" cy="98253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Warp 0’s Footprint</a:t>
            </a:r>
          </a:p>
          <a:p>
            <a:pPr algn="ctr">
              <a:spcBef>
                <a:spcPts val="120"/>
              </a:spcBef>
              <a:spcAft>
                <a:spcPts val="120"/>
              </a:spcAft>
            </a:pPr>
            <a:r>
              <a:rPr lang="en-US" sz="1600" b="1" dirty="0" smtClean="0">
                <a:solidFill>
                  <a:schemeClr val="bg1"/>
                </a:solidFill>
              </a:rPr>
              <a:t>= 5 cache lines</a:t>
            </a:r>
            <a:endParaRPr lang="en-US" sz="1600" b="1" dirty="0">
              <a:solidFill>
                <a:schemeClr val="bg1"/>
              </a:solidFill>
            </a:endParaRPr>
          </a:p>
        </p:txBody>
      </p:sp>
      <p:sp>
        <p:nvSpPr>
          <p:cNvPr id="32" name="Slide Number Placeholder 31"/>
          <p:cNvSpPr>
            <a:spLocks noGrp="1"/>
          </p:cNvSpPr>
          <p:nvPr>
            <p:ph type="sldNum" sz="quarter" idx="12"/>
          </p:nvPr>
        </p:nvSpPr>
        <p:spPr/>
        <p:txBody>
          <a:bodyPr/>
          <a:lstStyle/>
          <a:p>
            <a:fld id="{F23EC47D-D5CA-A042-A8D0-C217E3EA6E2F}" type="slidenum">
              <a:rPr lang="en-US" smtClean="0"/>
              <a:t>123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animBg="1"/>
      <p:bldP spid="10" grpId="0" animBg="1"/>
      <p:bldP spid="11" grpId="0" animBg="1"/>
      <p:bldP spid="12" grpId="0" animBg="1"/>
      <p:bldP spid="13" grpId="0" animBg="1"/>
      <p:bldP spid="23" grpId="0" animBg="1"/>
      <p:bldP spid="24" grpId="0" animBg="1"/>
      <p:bldP spid="25" grpId="0" animBg="1"/>
      <p:bldP spid="26" grpId="0" animBg="1"/>
      <p:bldP spid="27" grpId="0"/>
      <p:bldP spid="28" grpId="0"/>
      <p:bldP spid="29" grpId="0" animBg="1"/>
      <p:bldP spid="30" grpId="0"/>
      <p:bldP spid="3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32129" y="976169"/>
            <a:ext cx="4351718" cy="441768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err="1" smtClean="0"/>
              <a:t>int</a:t>
            </a:r>
            <a:r>
              <a:rPr lang="en-US" sz="1600" dirty="0" smtClean="0"/>
              <a:t> C[]={0,64,96,128,160,160,192,224,256};</a:t>
            </a:r>
          </a:p>
          <a:p>
            <a:pPr>
              <a:spcBef>
                <a:spcPts val="120"/>
              </a:spcBef>
              <a:spcAft>
                <a:spcPts val="120"/>
              </a:spcAft>
            </a:pPr>
            <a:r>
              <a:rPr lang="en-US" sz="1600" dirty="0" smtClean="0"/>
              <a:t>void </a:t>
            </a:r>
            <a:r>
              <a:rPr lang="en-US" sz="1600" dirty="0" err="1" smtClean="0"/>
              <a:t>sum_row_csr</a:t>
            </a:r>
            <a:r>
              <a:rPr lang="en-US" sz="1600" dirty="0" smtClean="0"/>
              <a:t>(float* A, …)  {</a:t>
            </a:r>
          </a:p>
          <a:p>
            <a:pPr>
              <a:spcBef>
                <a:spcPts val="120"/>
              </a:spcBef>
              <a:spcAft>
                <a:spcPts val="120"/>
              </a:spcAft>
            </a:pPr>
            <a:r>
              <a:rPr lang="en-US" sz="1600" dirty="0" smtClean="0"/>
              <a:t>    float sum </a:t>
            </a:r>
            <a:r>
              <a:rPr lang="en-US" sz="1600" dirty="0"/>
              <a:t>= </a:t>
            </a:r>
            <a:r>
              <a:rPr lang="en-US" sz="1600" dirty="0" smtClean="0"/>
              <a:t>0;</a:t>
            </a:r>
            <a:endParaRPr lang="en-US" sz="1600" dirty="0"/>
          </a:p>
          <a:p>
            <a:pPr>
              <a:spcBef>
                <a:spcPts val="120"/>
              </a:spcBef>
              <a:spcAft>
                <a:spcPts val="120"/>
              </a:spcAft>
            </a:pPr>
            <a:r>
              <a:rPr lang="en-US" sz="1600" dirty="0" smtClean="0"/>
              <a:t>    </a:t>
            </a:r>
            <a:r>
              <a:rPr lang="en-US" sz="1600" dirty="0" err="1" smtClean="0"/>
              <a:t>int</a:t>
            </a:r>
            <a:r>
              <a:rPr lang="en-US" sz="1600" dirty="0" smtClean="0"/>
              <a:t> </a:t>
            </a:r>
            <a:r>
              <a:rPr lang="en-US" sz="1600" dirty="0" err="1"/>
              <a:t>i</a:t>
            </a:r>
            <a:r>
              <a:rPr lang="en-US" sz="1600" dirty="0"/>
              <a:t> </a:t>
            </a:r>
            <a:r>
              <a:rPr lang="en-US" sz="1600" dirty="0" smtClean="0"/>
              <a:t>=C[</a:t>
            </a:r>
            <a:r>
              <a:rPr lang="en-US" sz="1600" dirty="0" err="1" smtClean="0"/>
              <a:t>tid</a:t>
            </a:r>
            <a:r>
              <a:rPr lang="en-US" sz="1600" dirty="0" smtClean="0"/>
              <a:t>];</a:t>
            </a:r>
          </a:p>
          <a:p>
            <a:pPr>
              <a:spcBef>
                <a:spcPts val="120"/>
              </a:spcBef>
              <a:spcAft>
                <a:spcPts val="120"/>
              </a:spcAft>
            </a:pPr>
            <a:endParaRPr lang="en-US" sz="1600" dirty="0"/>
          </a:p>
          <a:p>
            <a:pPr>
              <a:spcBef>
                <a:spcPts val="120"/>
              </a:spcBef>
              <a:spcAft>
                <a:spcPts val="120"/>
              </a:spcAft>
            </a:pPr>
            <a:endParaRPr lang="en-US" sz="1600" dirty="0" smtClean="0"/>
          </a:p>
          <a:p>
            <a:pPr>
              <a:spcBef>
                <a:spcPts val="120"/>
              </a:spcBef>
              <a:spcAft>
                <a:spcPts val="120"/>
              </a:spcAft>
            </a:pPr>
            <a:endParaRPr lang="en-US" sz="1600" b="1" dirty="0" smtClean="0"/>
          </a:p>
          <a:p>
            <a:pPr>
              <a:spcBef>
                <a:spcPts val="120"/>
              </a:spcBef>
              <a:spcAft>
                <a:spcPts val="120"/>
              </a:spcAft>
            </a:pPr>
            <a:r>
              <a:rPr lang="en-US" sz="1600" b="1" dirty="0" smtClean="0"/>
              <a:t>    while(</a:t>
            </a:r>
            <a:r>
              <a:rPr lang="en-US" sz="1600" b="1" dirty="0" err="1" smtClean="0"/>
              <a:t>i</a:t>
            </a:r>
            <a:r>
              <a:rPr lang="en-US" sz="1600" b="1" dirty="0" smtClean="0"/>
              <a:t> &lt; </a:t>
            </a:r>
            <a:r>
              <a:rPr lang="en-US" sz="1600" b="1" dirty="0"/>
              <a:t>C</a:t>
            </a:r>
            <a:r>
              <a:rPr lang="en-US" sz="1600" b="1" dirty="0" smtClean="0"/>
              <a:t>[tid+1]) </a:t>
            </a:r>
            <a:r>
              <a:rPr lang="en-US" sz="1600" dirty="0" smtClean="0"/>
              <a:t>{</a:t>
            </a:r>
          </a:p>
          <a:p>
            <a:pPr>
              <a:spcBef>
                <a:spcPts val="120"/>
              </a:spcBef>
              <a:spcAft>
                <a:spcPts val="120"/>
              </a:spcAft>
            </a:pPr>
            <a:endParaRPr lang="en-US" sz="1600" dirty="0" smtClean="0"/>
          </a:p>
          <a:p>
            <a:pPr>
              <a:spcBef>
                <a:spcPts val="120"/>
              </a:spcBef>
              <a:spcAft>
                <a:spcPts val="120"/>
              </a:spcAft>
            </a:pPr>
            <a:r>
              <a:rPr lang="en-US" sz="1600" dirty="0" smtClean="0"/>
              <a:t>        sum  += </a:t>
            </a:r>
            <a:r>
              <a:rPr lang="en-US" sz="1600" b="1" dirty="0" smtClean="0"/>
              <a:t>A[ </a:t>
            </a:r>
            <a:r>
              <a:rPr lang="en-US" sz="1600" b="1" dirty="0" err="1" smtClean="0"/>
              <a:t>i</a:t>
            </a:r>
            <a:r>
              <a:rPr lang="en-US" sz="1600" b="1" dirty="0" smtClean="0"/>
              <a:t> ]</a:t>
            </a:r>
            <a:r>
              <a:rPr lang="en-US" sz="1600" dirty="0" smtClean="0"/>
              <a:t>;</a:t>
            </a:r>
            <a:r>
              <a:rPr lang="en-US" sz="1600" b="1" dirty="0" smtClean="0"/>
              <a:t> </a:t>
            </a:r>
          </a:p>
          <a:p>
            <a:pPr>
              <a:spcBef>
                <a:spcPts val="120"/>
              </a:spcBef>
              <a:spcAft>
                <a:spcPts val="120"/>
              </a:spcAft>
            </a:pPr>
            <a:endParaRPr lang="en-US" sz="1600" b="1" dirty="0" smtClean="0"/>
          </a:p>
          <a:p>
            <a:pPr>
              <a:spcBef>
                <a:spcPts val="120"/>
              </a:spcBef>
              <a:spcAft>
                <a:spcPts val="120"/>
              </a:spcAft>
            </a:pPr>
            <a:endParaRPr lang="en-US" sz="1600" b="1" dirty="0" smtClean="0"/>
          </a:p>
          <a:p>
            <a:pPr>
              <a:spcBef>
                <a:spcPts val="120"/>
              </a:spcBef>
              <a:spcAft>
                <a:spcPts val="120"/>
              </a:spcAft>
            </a:pPr>
            <a:r>
              <a:rPr lang="en-US" sz="1600" b="1" dirty="0" smtClean="0"/>
              <a:t>        </a:t>
            </a:r>
            <a:r>
              <a:rPr lang="en-US" sz="1600" dirty="0" smtClean="0"/>
              <a:t>++</a:t>
            </a:r>
            <a:r>
              <a:rPr lang="en-US" sz="1600" dirty="0" err="1" smtClean="0"/>
              <a:t>i</a:t>
            </a:r>
            <a:r>
              <a:rPr lang="en-US" sz="1600" dirty="0" smtClean="0"/>
              <a:t>;</a:t>
            </a:r>
          </a:p>
          <a:p>
            <a:pPr>
              <a:spcBef>
                <a:spcPts val="120"/>
              </a:spcBef>
              <a:spcAft>
                <a:spcPts val="120"/>
              </a:spcAft>
            </a:pPr>
            <a:endParaRPr lang="en-US" sz="1600" b="1" dirty="0" smtClean="0"/>
          </a:p>
          <a:p>
            <a:pPr>
              <a:spcBef>
                <a:spcPts val="120"/>
              </a:spcBef>
              <a:spcAft>
                <a:spcPts val="120"/>
              </a:spcAft>
            </a:pPr>
            <a:r>
              <a:rPr lang="en-US" sz="1600" dirty="0" smtClean="0"/>
              <a:t>      }</a:t>
            </a:r>
          </a:p>
          <a:p>
            <a:pPr>
              <a:spcBef>
                <a:spcPts val="120"/>
              </a:spcBef>
              <a:spcAft>
                <a:spcPts val="120"/>
              </a:spcAft>
            </a:pPr>
            <a:r>
              <a:rPr lang="en-US" sz="1600" dirty="0" smtClean="0"/>
              <a:t>…</a:t>
            </a:r>
          </a:p>
        </p:txBody>
      </p:sp>
      <p:sp>
        <p:nvSpPr>
          <p:cNvPr id="5" name="TextBox 4"/>
          <p:cNvSpPr txBox="1"/>
          <p:nvPr/>
        </p:nvSpPr>
        <p:spPr>
          <a:xfrm>
            <a:off x="4732131" y="637615"/>
            <a:ext cx="4351716" cy="338554"/>
          </a:xfrm>
          <a:prstGeom prst="rect">
            <a:avLst/>
          </a:prstGeom>
          <a:noFill/>
          <a:ln w="12700">
            <a:solidFill>
              <a:schemeClr val="tx1"/>
            </a:solidFill>
          </a:ln>
        </p:spPr>
        <p:txBody>
          <a:bodyPr wrap="square" rtlCol="0">
            <a:spAutoFit/>
          </a:bodyPr>
          <a:lstStyle/>
          <a:p>
            <a:r>
              <a:rPr lang="en-US" sz="1600" b="1" dirty="0" smtClean="0"/>
              <a:t>Example Compressed Sparse Row Kernel</a:t>
            </a:r>
            <a:endParaRPr lang="en-US" sz="1600" b="1" dirty="0"/>
          </a:p>
        </p:txBody>
      </p:sp>
      <p:cxnSp>
        <p:nvCxnSpPr>
          <p:cNvPr id="6" name="Straight Connector 5"/>
          <p:cNvCxnSpPr/>
          <p:nvPr/>
        </p:nvCxnSpPr>
        <p:spPr>
          <a:xfrm flipH="1" flipV="1">
            <a:off x="3202845" y="766976"/>
            <a:ext cx="552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2847" y="4733305"/>
            <a:ext cx="4643998" cy="338554"/>
            <a:chOff x="82847" y="4733305"/>
            <a:chExt cx="4643998" cy="338554"/>
          </a:xfrm>
        </p:grpSpPr>
        <p:cxnSp>
          <p:nvCxnSpPr>
            <p:cNvPr id="8" name="Straight Arrow Connector 7"/>
            <p:cNvCxnSpPr/>
            <p:nvPr/>
          </p:nvCxnSpPr>
          <p:spPr>
            <a:xfrm>
              <a:off x="82847" y="4764921"/>
              <a:ext cx="457200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13"/>
            <p:cNvGrpSpPr/>
            <p:nvPr/>
          </p:nvGrpSpPr>
          <p:grpSpPr>
            <a:xfrm>
              <a:off x="82848" y="4733305"/>
              <a:ext cx="4643997" cy="338554"/>
              <a:chOff x="82848" y="4733305"/>
              <a:chExt cx="4643997" cy="338554"/>
            </a:xfrm>
          </p:grpSpPr>
          <p:sp>
            <p:nvSpPr>
              <p:cNvPr id="10" name="TextBox 9"/>
              <p:cNvSpPr txBox="1"/>
              <p:nvPr/>
            </p:nvSpPr>
            <p:spPr>
              <a:xfrm>
                <a:off x="1697242" y="4733305"/>
                <a:ext cx="1547377" cy="338554"/>
              </a:xfrm>
              <a:prstGeom prst="rect">
                <a:avLst/>
              </a:prstGeom>
              <a:noFill/>
            </p:spPr>
            <p:txBody>
              <a:bodyPr wrap="square" rtlCol="0">
                <a:spAutoFit/>
              </a:bodyPr>
              <a:lstStyle/>
              <a:p>
                <a:pPr algn="ctr"/>
                <a:r>
                  <a:rPr lang="en-US" sz="1600" b="1" dirty="0" smtClean="0"/>
                  <a:t>Time</a:t>
                </a:r>
                <a:r>
                  <a:rPr lang="en-US" sz="1600" b="1" baseline="-25000" dirty="0" smtClean="0"/>
                  <a:t>1</a:t>
                </a:r>
                <a:endParaRPr lang="en-US" sz="1600" b="1" baseline="-25000" dirty="0"/>
              </a:p>
            </p:txBody>
          </p:sp>
          <p:sp>
            <p:nvSpPr>
              <p:cNvPr id="11" name="TextBox 10"/>
              <p:cNvSpPr txBox="1"/>
              <p:nvPr/>
            </p:nvSpPr>
            <p:spPr>
              <a:xfrm>
                <a:off x="82848" y="4733305"/>
                <a:ext cx="1544770" cy="338554"/>
              </a:xfrm>
              <a:prstGeom prst="rect">
                <a:avLst/>
              </a:prstGeom>
              <a:noFill/>
            </p:spPr>
            <p:txBody>
              <a:bodyPr wrap="square" rtlCol="0">
                <a:spAutoFit/>
              </a:bodyPr>
              <a:lstStyle/>
              <a:p>
                <a:pPr algn="ctr"/>
                <a:r>
                  <a:rPr lang="en-US" sz="1600" b="1" dirty="0" smtClean="0"/>
                  <a:t>Time</a:t>
                </a:r>
                <a:r>
                  <a:rPr lang="en-US" sz="1600" b="1" baseline="-25000" dirty="0" smtClean="0"/>
                  <a:t>0</a:t>
                </a:r>
                <a:endParaRPr lang="en-US" sz="1600" b="1" baseline="-25000" dirty="0"/>
              </a:p>
            </p:txBody>
          </p:sp>
          <p:sp>
            <p:nvSpPr>
              <p:cNvPr id="12" name="TextBox 11"/>
              <p:cNvSpPr txBox="1"/>
              <p:nvPr/>
            </p:nvSpPr>
            <p:spPr>
              <a:xfrm>
                <a:off x="3208373" y="4733305"/>
                <a:ext cx="1518472" cy="338554"/>
              </a:xfrm>
              <a:prstGeom prst="rect">
                <a:avLst/>
              </a:prstGeom>
              <a:noFill/>
            </p:spPr>
            <p:txBody>
              <a:bodyPr wrap="square" rtlCol="0">
                <a:spAutoFit/>
              </a:bodyPr>
              <a:lstStyle/>
              <a:p>
                <a:pPr algn="ctr"/>
                <a:r>
                  <a:rPr lang="en-US" sz="1600" b="1" dirty="0" smtClean="0"/>
                  <a:t>Time</a:t>
                </a:r>
                <a:r>
                  <a:rPr lang="en-US" sz="1600" b="1" baseline="-25000" dirty="0" smtClean="0"/>
                  <a:t>2</a:t>
                </a:r>
                <a:endParaRPr lang="en-US" sz="1600" b="1" baseline="-25000" dirty="0"/>
              </a:p>
            </p:txBody>
          </p:sp>
        </p:grpSp>
      </p:grpSp>
      <p:cxnSp>
        <p:nvCxnSpPr>
          <p:cNvPr id="13" name="Straight Connector 12"/>
          <p:cNvCxnSpPr/>
          <p:nvPr/>
        </p:nvCxnSpPr>
        <p:spPr>
          <a:xfrm flipH="1" flipV="1">
            <a:off x="1642398" y="766976"/>
            <a:ext cx="2627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0020" y="705278"/>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smtClean="0">
                <a:solidFill>
                  <a:schemeClr val="tx1"/>
                </a:solidFill>
              </a:rPr>
              <a:t>Cache </a:t>
            </a:r>
            <a:endParaRPr lang="en-US" sz="1600" b="1" dirty="0">
              <a:solidFill>
                <a:schemeClr val="tx1"/>
              </a:solidFill>
            </a:endParaRPr>
          </a:p>
        </p:txBody>
      </p:sp>
      <p:grpSp>
        <p:nvGrpSpPr>
          <p:cNvPr id="15" name="Group 14"/>
          <p:cNvGrpSpPr/>
          <p:nvPr/>
        </p:nvGrpSpPr>
        <p:grpSpPr>
          <a:xfrm>
            <a:off x="535851" y="978277"/>
            <a:ext cx="723065" cy="1286302"/>
            <a:chOff x="535851" y="978277"/>
            <a:chExt cx="723065" cy="1286302"/>
          </a:xfrm>
        </p:grpSpPr>
        <p:sp>
          <p:nvSpPr>
            <p:cNvPr id="16" name="Rectangle 15"/>
            <p:cNvSpPr/>
            <p:nvPr/>
          </p:nvSpPr>
          <p:spPr>
            <a:xfrm>
              <a:off x="535969" y="978277"/>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A[0]</a:t>
              </a:r>
              <a:endParaRPr lang="en-US" sz="1600" b="1" dirty="0">
                <a:solidFill>
                  <a:schemeClr val="tx1"/>
                </a:solidFill>
              </a:endParaRPr>
            </a:p>
          </p:txBody>
        </p:sp>
        <p:sp>
          <p:nvSpPr>
            <p:cNvPr id="17" name="Rectangle 16"/>
            <p:cNvSpPr/>
            <p:nvPr/>
          </p:nvSpPr>
          <p:spPr>
            <a:xfrm>
              <a:off x="535851" y="1307244"/>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A[64]</a:t>
              </a:r>
              <a:endParaRPr lang="en-US" sz="1600" b="1" dirty="0">
                <a:solidFill>
                  <a:schemeClr val="tx1"/>
                </a:solidFill>
              </a:endParaRPr>
            </a:p>
          </p:txBody>
        </p:sp>
        <p:sp>
          <p:nvSpPr>
            <p:cNvPr id="18" name="Rectangle 17"/>
            <p:cNvSpPr/>
            <p:nvPr/>
          </p:nvSpPr>
          <p:spPr>
            <a:xfrm>
              <a:off x="535969" y="1634083"/>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A[96]</a:t>
              </a:r>
              <a:endParaRPr lang="en-US" sz="1600" b="1" dirty="0">
                <a:solidFill>
                  <a:schemeClr val="tx1"/>
                </a:solidFill>
              </a:endParaRPr>
            </a:p>
          </p:txBody>
        </p:sp>
        <p:sp>
          <p:nvSpPr>
            <p:cNvPr id="19" name="Rectangle 18"/>
            <p:cNvSpPr/>
            <p:nvPr/>
          </p:nvSpPr>
          <p:spPr>
            <a:xfrm>
              <a:off x="535969" y="1976048"/>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A[128]</a:t>
              </a:r>
              <a:endParaRPr lang="en-US" sz="1600" b="1" dirty="0">
                <a:solidFill>
                  <a:schemeClr val="tx1"/>
                </a:solidFill>
              </a:endParaRPr>
            </a:p>
          </p:txBody>
        </p:sp>
      </p:grpSp>
      <p:sp>
        <p:nvSpPr>
          <p:cNvPr id="20" name="Rectangle 19"/>
          <p:cNvSpPr/>
          <p:nvPr/>
        </p:nvSpPr>
        <p:spPr>
          <a:xfrm>
            <a:off x="1852615" y="705064"/>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smtClean="0">
                <a:solidFill>
                  <a:schemeClr val="tx1"/>
                </a:solidFill>
              </a:rPr>
              <a:t>Cache </a:t>
            </a:r>
            <a:endParaRPr lang="en-US" sz="1600" b="1" dirty="0">
              <a:solidFill>
                <a:schemeClr val="tx1"/>
              </a:solidFill>
            </a:endParaRPr>
          </a:p>
        </p:txBody>
      </p:sp>
      <p:grpSp>
        <p:nvGrpSpPr>
          <p:cNvPr id="21" name="Group 20"/>
          <p:cNvGrpSpPr/>
          <p:nvPr/>
        </p:nvGrpSpPr>
        <p:grpSpPr>
          <a:xfrm>
            <a:off x="2008446" y="978063"/>
            <a:ext cx="723065" cy="1286302"/>
            <a:chOff x="2008446" y="978063"/>
            <a:chExt cx="723065" cy="1286302"/>
          </a:xfrm>
        </p:grpSpPr>
        <p:grpSp>
          <p:nvGrpSpPr>
            <p:cNvPr id="22" name="Group 29"/>
            <p:cNvGrpSpPr/>
            <p:nvPr/>
          </p:nvGrpSpPr>
          <p:grpSpPr>
            <a:xfrm>
              <a:off x="2008446" y="978063"/>
              <a:ext cx="723064" cy="944337"/>
              <a:chOff x="2008446" y="978063"/>
              <a:chExt cx="723064" cy="944337"/>
            </a:xfrm>
          </p:grpSpPr>
          <p:sp>
            <p:nvSpPr>
              <p:cNvPr id="24" name="Rectangle 23"/>
              <p:cNvSpPr/>
              <p:nvPr/>
            </p:nvSpPr>
            <p:spPr>
              <a:xfrm>
                <a:off x="2008564" y="978063"/>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A[0]</a:t>
                </a:r>
                <a:endParaRPr lang="en-US" sz="1600" b="1" dirty="0">
                  <a:solidFill>
                    <a:schemeClr val="tx1"/>
                  </a:solidFill>
                </a:endParaRPr>
              </a:p>
            </p:txBody>
          </p:sp>
          <p:sp>
            <p:nvSpPr>
              <p:cNvPr id="25" name="Rectangle 24"/>
              <p:cNvSpPr/>
              <p:nvPr/>
            </p:nvSpPr>
            <p:spPr>
              <a:xfrm>
                <a:off x="2008446" y="1307030"/>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A[64]</a:t>
                </a:r>
                <a:endParaRPr lang="en-US" sz="1600" b="1" dirty="0">
                  <a:solidFill>
                    <a:schemeClr val="tx1"/>
                  </a:solidFill>
                </a:endParaRPr>
              </a:p>
            </p:txBody>
          </p:sp>
          <p:sp>
            <p:nvSpPr>
              <p:cNvPr id="26" name="Rectangle 25"/>
              <p:cNvSpPr/>
              <p:nvPr/>
            </p:nvSpPr>
            <p:spPr>
              <a:xfrm>
                <a:off x="2008564" y="1633869"/>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A[96]</a:t>
                </a:r>
                <a:endParaRPr lang="en-US" sz="1600" b="1" dirty="0">
                  <a:solidFill>
                    <a:schemeClr val="tx1"/>
                  </a:solidFill>
                </a:endParaRPr>
              </a:p>
            </p:txBody>
          </p:sp>
        </p:grpSp>
        <p:sp>
          <p:nvSpPr>
            <p:cNvPr id="23" name="Rectangle 22"/>
            <p:cNvSpPr/>
            <p:nvPr/>
          </p:nvSpPr>
          <p:spPr>
            <a:xfrm>
              <a:off x="2008564" y="1975834"/>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A[128]</a:t>
              </a:r>
              <a:endParaRPr lang="en-US" sz="1600" b="1" dirty="0">
                <a:solidFill>
                  <a:schemeClr val="tx1"/>
                </a:solidFill>
              </a:endParaRPr>
            </a:p>
          </p:txBody>
        </p:sp>
      </p:grpSp>
      <p:sp>
        <p:nvSpPr>
          <p:cNvPr id="27" name="Rectangle 26"/>
          <p:cNvSpPr/>
          <p:nvPr/>
        </p:nvSpPr>
        <p:spPr>
          <a:xfrm>
            <a:off x="3451376" y="694965"/>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smtClean="0">
                <a:solidFill>
                  <a:schemeClr val="tx1"/>
                </a:solidFill>
              </a:rPr>
              <a:t>Cache </a:t>
            </a:r>
            <a:endParaRPr lang="en-US" sz="1600" b="1" dirty="0">
              <a:solidFill>
                <a:schemeClr val="tx1"/>
              </a:solidFill>
            </a:endParaRPr>
          </a:p>
        </p:txBody>
      </p:sp>
      <p:sp>
        <p:nvSpPr>
          <p:cNvPr id="28" name="Rectangle 27"/>
          <p:cNvSpPr/>
          <p:nvPr/>
        </p:nvSpPr>
        <p:spPr>
          <a:xfrm>
            <a:off x="3607325" y="967964"/>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A[32]</a:t>
            </a:r>
            <a:endParaRPr lang="en-US" sz="1600" b="1" dirty="0">
              <a:solidFill>
                <a:schemeClr val="tx1"/>
              </a:solidFill>
            </a:endParaRPr>
          </a:p>
        </p:txBody>
      </p:sp>
      <p:grpSp>
        <p:nvGrpSpPr>
          <p:cNvPr id="29" name="Group 28"/>
          <p:cNvGrpSpPr/>
          <p:nvPr/>
        </p:nvGrpSpPr>
        <p:grpSpPr>
          <a:xfrm>
            <a:off x="3607207" y="1296931"/>
            <a:ext cx="723065" cy="957335"/>
            <a:chOff x="3607207" y="1296931"/>
            <a:chExt cx="723065" cy="957335"/>
          </a:xfrm>
        </p:grpSpPr>
        <p:sp>
          <p:nvSpPr>
            <p:cNvPr id="30" name="Rectangle 29"/>
            <p:cNvSpPr/>
            <p:nvPr/>
          </p:nvSpPr>
          <p:spPr>
            <a:xfrm>
              <a:off x="3607207" y="1296931"/>
              <a:ext cx="72056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bg1"/>
                  </a:solidFill>
                </a:rPr>
                <a:t>A[160]</a:t>
              </a:r>
              <a:endParaRPr lang="en-US" sz="1600" b="1" dirty="0">
                <a:solidFill>
                  <a:schemeClr val="bg1"/>
                </a:solidFill>
              </a:endParaRPr>
            </a:p>
          </p:txBody>
        </p:sp>
        <p:sp>
          <p:nvSpPr>
            <p:cNvPr id="31" name="Rectangle 30"/>
            <p:cNvSpPr/>
            <p:nvPr/>
          </p:nvSpPr>
          <p:spPr>
            <a:xfrm>
              <a:off x="3607325" y="1623770"/>
              <a:ext cx="72294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bg1"/>
                  </a:solidFill>
                </a:rPr>
                <a:t>A[192]</a:t>
              </a:r>
              <a:endParaRPr lang="en-US" sz="1600" b="1" dirty="0">
                <a:solidFill>
                  <a:schemeClr val="bg1"/>
                </a:solidFill>
              </a:endParaRPr>
            </a:p>
          </p:txBody>
        </p:sp>
        <p:sp>
          <p:nvSpPr>
            <p:cNvPr id="32" name="Rectangle 31"/>
            <p:cNvSpPr/>
            <p:nvPr/>
          </p:nvSpPr>
          <p:spPr>
            <a:xfrm>
              <a:off x="3607325" y="1965735"/>
              <a:ext cx="722947"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bg1"/>
                  </a:solidFill>
                </a:rPr>
                <a:t>A[224]</a:t>
              </a:r>
              <a:endParaRPr lang="en-US" sz="1600" b="1" dirty="0">
                <a:solidFill>
                  <a:schemeClr val="bg1"/>
                </a:solidFill>
              </a:endParaRPr>
            </a:p>
          </p:txBody>
        </p:sp>
      </p:grpSp>
      <p:grpSp>
        <p:nvGrpSpPr>
          <p:cNvPr id="33" name="Group 32"/>
          <p:cNvGrpSpPr/>
          <p:nvPr/>
        </p:nvGrpSpPr>
        <p:grpSpPr>
          <a:xfrm>
            <a:off x="181524" y="4019519"/>
            <a:ext cx="1441717" cy="606829"/>
            <a:chOff x="1739227" y="5024352"/>
            <a:chExt cx="1441717" cy="606829"/>
          </a:xfrm>
        </p:grpSpPr>
        <p:sp>
          <p:nvSpPr>
            <p:cNvPr id="34" name="Rectangle 33"/>
            <p:cNvSpPr/>
            <p:nvPr/>
          </p:nvSpPr>
          <p:spPr>
            <a:xfrm>
              <a:off x="1739227" y="5024352"/>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tx1"/>
                  </a:solidFill>
                </a:rPr>
                <a:t>Warp</a:t>
              </a:r>
              <a:r>
                <a:rPr lang="en-US" sz="1400" b="1" baseline="-25000" dirty="0" smtClean="0">
                  <a:solidFill>
                    <a:schemeClr val="tx1"/>
                  </a:solidFill>
                </a:rPr>
                <a:t>0</a:t>
              </a:r>
              <a:endParaRPr lang="en-US" sz="1400" b="1" baseline="-25000" dirty="0">
                <a:solidFill>
                  <a:schemeClr val="tx1"/>
                </a:solidFill>
              </a:endParaRPr>
            </a:p>
          </p:txBody>
        </p:sp>
        <p:sp>
          <p:nvSpPr>
            <p:cNvPr id="35" name="Rectangle 34"/>
            <p:cNvSpPr/>
            <p:nvPr/>
          </p:nvSpPr>
          <p:spPr>
            <a:xfrm>
              <a:off x="247243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dirty="0">
                <a:solidFill>
                  <a:schemeClr val="bg1"/>
                </a:solidFill>
              </a:endParaRPr>
            </a:p>
          </p:txBody>
        </p:sp>
        <p:sp>
          <p:nvSpPr>
            <p:cNvPr id="36" name="Rectangle 35"/>
            <p:cNvSpPr/>
            <p:nvPr/>
          </p:nvSpPr>
          <p:spPr>
            <a:xfrm>
              <a:off x="2653945"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37" name="Rectangle 36"/>
            <p:cNvSpPr/>
            <p:nvPr/>
          </p:nvSpPr>
          <p:spPr>
            <a:xfrm>
              <a:off x="282951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38" name="Rectangle 37"/>
            <p:cNvSpPr/>
            <p:nvPr/>
          </p:nvSpPr>
          <p:spPr>
            <a:xfrm>
              <a:off x="3005077"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39" name="Rectangle 38"/>
            <p:cNvSpPr/>
            <p:nvPr/>
          </p:nvSpPr>
          <p:spPr>
            <a:xfrm>
              <a:off x="1740052" y="5351593"/>
              <a:ext cx="70822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tx1"/>
                  </a:solidFill>
                </a:rPr>
                <a:t>2</a:t>
              </a:r>
              <a:r>
                <a:rPr lang="en-US" sz="1400" b="1" baseline="30000" dirty="0" smtClean="0">
                  <a:solidFill>
                    <a:schemeClr val="tx1"/>
                  </a:solidFill>
                </a:rPr>
                <a:t>nd</a:t>
              </a:r>
              <a:r>
                <a:rPr lang="en-US" sz="1400" b="1" dirty="0" smtClean="0">
                  <a:solidFill>
                    <a:schemeClr val="tx1"/>
                  </a:solidFill>
                </a:rPr>
                <a:t> </a:t>
              </a:r>
              <a:r>
                <a:rPr lang="en-US" sz="1400" b="1" dirty="0" err="1" smtClean="0">
                  <a:solidFill>
                    <a:schemeClr val="tx1"/>
                  </a:solidFill>
                </a:rPr>
                <a:t>Iter</a:t>
              </a:r>
              <a:r>
                <a:rPr lang="en-US" sz="1400" b="1" dirty="0" smtClean="0">
                  <a:solidFill>
                    <a:schemeClr val="tx1"/>
                  </a:solidFill>
                </a:rPr>
                <a:t>.</a:t>
              </a:r>
              <a:endParaRPr lang="en-US" sz="1400" b="1" baseline="-25000" dirty="0">
                <a:solidFill>
                  <a:schemeClr val="tx1"/>
                </a:solidFill>
              </a:endParaRPr>
            </a:p>
          </p:txBody>
        </p:sp>
      </p:grpSp>
      <p:grpSp>
        <p:nvGrpSpPr>
          <p:cNvPr id="40" name="Group 39"/>
          <p:cNvGrpSpPr/>
          <p:nvPr/>
        </p:nvGrpSpPr>
        <p:grpSpPr>
          <a:xfrm>
            <a:off x="1719258" y="4030617"/>
            <a:ext cx="1444855" cy="609600"/>
            <a:chOff x="3269276" y="4623114"/>
            <a:chExt cx="1444855" cy="609600"/>
          </a:xfrm>
        </p:grpSpPr>
        <p:sp>
          <p:nvSpPr>
            <p:cNvPr id="41" name="Rectangle 40"/>
            <p:cNvSpPr/>
            <p:nvPr/>
          </p:nvSpPr>
          <p:spPr>
            <a:xfrm>
              <a:off x="3269277" y="4623114"/>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tx1"/>
                  </a:solidFill>
                </a:rPr>
                <a:t>Warp</a:t>
              </a:r>
              <a:r>
                <a:rPr lang="en-US" sz="1400" b="1" baseline="-25000" dirty="0" smtClean="0">
                  <a:solidFill>
                    <a:schemeClr val="tx1"/>
                  </a:solidFill>
                </a:rPr>
                <a:t>0</a:t>
              </a:r>
              <a:endParaRPr lang="en-US" sz="1400" b="1" baseline="-25000" dirty="0">
                <a:solidFill>
                  <a:schemeClr val="tx1"/>
                </a:solidFill>
              </a:endParaRPr>
            </a:p>
          </p:txBody>
        </p:sp>
        <p:sp>
          <p:nvSpPr>
            <p:cNvPr id="42" name="Rectangle 41"/>
            <p:cNvSpPr/>
            <p:nvPr/>
          </p:nvSpPr>
          <p:spPr>
            <a:xfrm>
              <a:off x="4002482" y="4623114"/>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dirty="0">
                <a:solidFill>
                  <a:schemeClr val="bg1"/>
                </a:solidFill>
              </a:endParaRPr>
            </a:p>
          </p:txBody>
        </p:sp>
        <p:sp>
          <p:nvSpPr>
            <p:cNvPr id="43" name="Rectangle 42"/>
            <p:cNvSpPr/>
            <p:nvPr/>
          </p:nvSpPr>
          <p:spPr>
            <a:xfrm>
              <a:off x="4187434"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0</a:t>
              </a:r>
              <a:endParaRPr lang="en-US" sz="1400" b="1" baseline="-25000" dirty="0">
                <a:solidFill>
                  <a:schemeClr val="tx1"/>
                </a:solidFill>
              </a:endParaRPr>
            </a:p>
          </p:txBody>
        </p:sp>
        <p:sp>
          <p:nvSpPr>
            <p:cNvPr id="44" name="Rectangle 43"/>
            <p:cNvSpPr/>
            <p:nvPr/>
          </p:nvSpPr>
          <p:spPr>
            <a:xfrm>
              <a:off x="4359562"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0</a:t>
              </a:r>
              <a:endParaRPr lang="en-US" sz="1400" b="1" baseline="-25000" dirty="0">
                <a:solidFill>
                  <a:schemeClr val="tx1"/>
                </a:solidFill>
              </a:endParaRPr>
            </a:p>
          </p:txBody>
        </p:sp>
        <p:sp>
          <p:nvSpPr>
            <p:cNvPr id="45" name="Rectangle 44"/>
            <p:cNvSpPr/>
            <p:nvPr/>
          </p:nvSpPr>
          <p:spPr>
            <a:xfrm>
              <a:off x="4538566"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0</a:t>
              </a:r>
              <a:endParaRPr lang="en-US" sz="1400" b="1" baseline="-25000" dirty="0">
                <a:solidFill>
                  <a:schemeClr val="tx1"/>
                </a:solidFill>
              </a:endParaRPr>
            </a:p>
          </p:txBody>
        </p:sp>
        <p:sp>
          <p:nvSpPr>
            <p:cNvPr id="46" name="Rectangle 45"/>
            <p:cNvSpPr/>
            <p:nvPr/>
          </p:nvSpPr>
          <p:spPr>
            <a:xfrm>
              <a:off x="3269276" y="4953126"/>
              <a:ext cx="84076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tx1"/>
                  </a:solidFill>
                </a:rPr>
                <a:t>33</a:t>
              </a:r>
              <a:r>
                <a:rPr lang="en-US" sz="1400" b="1" baseline="30000" dirty="0" smtClean="0">
                  <a:solidFill>
                    <a:schemeClr val="tx1"/>
                  </a:solidFill>
                </a:rPr>
                <a:t>rd</a:t>
              </a:r>
              <a:r>
                <a:rPr lang="en-US" sz="1400" b="1" dirty="0" smtClean="0">
                  <a:solidFill>
                    <a:schemeClr val="tx1"/>
                  </a:solidFill>
                </a:rPr>
                <a:t> </a:t>
              </a:r>
              <a:r>
                <a:rPr lang="en-US" sz="1400" b="1" dirty="0" err="1" smtClean="0">
                  <a:solidFill>
                    <a:schemeClr val="tx1"/>
                  </a:solidFill>
                </a:rPr>
                <a:t>Iter</a:t>
              </a:r>
              <a:r>
                <a:rPr lang="en-US" sz="1400" b="1" dirty="0" smtClean="0">
                  <a:solidFill>
                    <a:schemeClr val="tx1"/>
                  </a:solidFill>
                </a:rPr>
                <a:t>.</a:t>
              </a:r>
              <a:endParaRPr lang="en-US" sz="1400" b="1" baseline="-25000" dirty="0">
                <a:solidFill>
                  <a:schemeClr val="tx1"/>
                </a:solidFill>
              </a:endParaRPr>
            </a:p>
          </p:txBody>
        </p:sp>
      </p:grpSp>
      <p:grpSp>
        <p:nvGrpSpPr>
          <p:cNvPr id="47" name="Group 46"/>
          <p:cNvGrpSpPr/>
          <p:nvPr/>
        </p:nvGrpSpPr>
        <p:grpSpPr>
          <a:xfrm>
            <a:off x="1695665" y="2655068"/>
            <a:ext cx="1441718" cy="606924"/>
            <a:chOff x="3268363" y="4746618"/>
            <a:chExt cx="1441718" cy="606924"/>
          </a:xfrm>
        </p:grpSpPr>
        <p:sp>
          <p:nvSpPr>
            <p:cNvPr id="48" name="Rectangle 47"/>
            <p:cNvSpPr/>
            <p:nvPr/>
          </p:nvSpPr>
          <p:spPr>
            <a:xfrm>
              <a:off x="3268364" y="5023530"/>
              <a:ext cx="1441717" cy="3300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bg1"/>
                  </a:solidFill>
                </a:rPr>
                <a:t>Warp</a:t>
              </a:r>
              <a:r>
                <a:rPr lang="en-US" sz="1400" b="1" baseline="-25000" dirty="0" smtClean="0">
                  <a:solidFill>
                    <a:schemeClr val="bg1"/>
                  </a:solidFill>
                </a:rPr>
                <a:t>1</a:t>
              </a:r>
              <a:endParaRPr lang="en-US" sz="1400" b="1" baseline="-25000" dirty="0">
                <a:solidFill>
                  <a:schemeClr val="bg1"/>
                </a:solidFill>
              </a:endParaRPr>
            </a:p>
          </p:txBody>
        </p:sp>
        <p:sp>
          <p:nvSpPr>
            <p:cNvPr id="49" name="Rectangle 48"/>
            <p:cNvSpPr/>
            <p:nvPr/>
          </p:nvSpPr>
          <p:spPr>
            <a:xfrm>
              <a:off x="4001569" y="5023530"/>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rgbClr val="0C2A50"/>
                  </a:solidFill>
                </a:rPr>
                <a:t>0</a:t>
              </a:r>
              <a:endParaRPr lang="en-US" sz="1400" b="1" dirty="0">
                <a:solidFill>
                  <a:srgbClr val="0C2A50"/>
                </a:solidFill>
              </a:endParaRPr>
            </a:p>
          </p:txBody>
        </p:sp>
        <p:sp>
          <p:nvSpPr>
            <p:cNvPr id="50" name="Rectangle 49"/>
            <p:cNvSpPr/>
            <p:nvPr/>
          </p:nvSpPr>
          <p:spPr>
            <a:xfrm>
              <a:off x="4183082"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51" name="Rectangle 50"/>
            <p:cNvSpPr/>
            <p:nvPr/>
          </p:nvSpPr>
          <p:spPr>
            <a:xfrm>
              <a:off x="4358649"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52" name="Rectangle 51"/>
            <p:cNvSpPr/>
            <p:nvPr/>
          </p:nvSpPr>
          <p:spPr>
            <a:xfrm>
              <a:off x="4534214"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bg1"/>
                  </a:solidFill>
                </a:rPr>
                <a:t>1</a:t>
              </a:r>
              <a:endParaRPr lang="en-US" sz="1400" b="1" baseline="-25000" dirty="0">
                <a:solidFill>
                  <a:schemeClr val="bg1"/>
                </a:solidFill>
              </a:endParaRPr>
            </a:p>
          </p:txBody>
        </p:sp>
        <p:sp>
          <p:nvSpPr>
            <p:cNvPr id="53" name="Rectangle 52"/>
            <p:cNvSpPr/>
            <p:nvPr/>
          </p:nvSpPr>
          <p:spPr>
            <a:xfrm>
              <a:off x="3268363" y="4746618"/>
              <a:ext cx="699721" cy="27958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smtClean="0">
                  <a:solidFill>
                    <a:schemeClr val="bg1"/>
                  </a:solidFill>
                </a:rPr>
                <a:t>1</a:t>
              </a:r>
              <a:r>
                <a:rPr lang="en-US" sz="1400" b="1" baseline="30000" dirty="0" smtClean="0">
                  <a:solidFill>
                    <a:schemeClr val="bg1"/>
                  </a:solidFill>
                </a:rPr>
                <a:t>st</a:t>
              </a:r>
              <a:r>
                <a:rPr lang="en-US" sz="1400" b="1" dirty="0" smtClean="0">
                  <a:solidFill>
                    <a:schemeClr val="bg1"/>
                  </a:solidFill>
                </a:rPr>
                <a:t> </a:t>
              </a:r>
              <a:r>
                <a:rPr lang="en-US" sz="1400" b="1" dirty="0" err="1" smtClean="0">
                  <a:solidFill>
                    <a:schemeClr val="bg1"/>
                  </a:solidFill>
                </a:rPr>
                <a:t>Iter</a:t>
              </a:r>
              <a:r>
                <a:rPr lang="en-US" sz="1400" b="1" dirty="0" smtClean="0">
                  <a:solidFill>
                    <a:schemeClr val="bg1"/>
                  </a:solidFill>
                </a:rPr>
                <a:t>.</a:t>
              </a:r>
              <a:endParaRPr lang="en-US" sz="1400" b="1" baseline="-25000" dirty="0">
                <a:solidFill>
                  <a:schemeClr val="bg1"/>
                </a:solidFill>
              </a:endParaRPr>
            </a:p>
          </p:txBody>
        </p:sp>
      </p:grpSp>
      <p:sp>
        <p:nvSpPr>
          <p:cNvPr id="54" name="Rounded Rectangle 53"/>
          <p:cNvSpPr/>
          <p:nvPr/>
        </p:nvSpPr>
        <p:spPr>
          <a:xfrm>
            <a:off x="6907988" y="3464470"/>
            <a:ext cx="2050569" cy="2723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Memory Divergence</a:t>
            </a:r>
            <a:endParaRPr lang="en-US" sz="1600" dirty="0">
              <a:solidFill>
                <a:schemeClr val="bg1"/>
              </a:solidFill>
            </a:endParaRPr>
          </a:p>
        </p:txBody>
      </p:sp>
      <p:sp>
        <p:nvSpPr>
          <p:cNvPr id="55" name="Rounded Rectangle 54"/>
          <p:cNvSpPr/>
          <p:nvPr/>
        </p:nvSpPr>
        <p:spPr>
          <a:xfrm>
            <a:off x="6993615" y="2873527"/>
            <a:ext cx="2016224"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Divergent Branch</a:t>
            </a:r>
            <a:endParaRPr lang="en-US" sz="1600" dirty="0">
              <a:solidFill>
                <a:schemeClr val="bg1"/>
              </a:solidFill>
            </a:endParaRPr>
          </a:p>
        </p:txBody>
      </p:sp>
      <p:grpSp>
        <p:nvGrpSpPr>
          <p:cNvPr id="56" name="Group 55"/>
          <p:cNvGrpSpPr/>
          <p:nvPr/>
        </p:nvGrpSpPr>
        <p:grpSpPr>
          <a:xfrm>
            <a:off x="281122" y="2636912"/>
            <a:ext cx="8536828" cy="2047537"/>
            <a:chOff x="281122" y="2636912"/>
            <a:chExt cx="8536828" cy="2047537"/>
          </a:xfrm>
        </p:grpSpPr>
        <p:cxnSp>
          <p:nvCxnSpPr>
            <p:cNvPr id="57" name="Straight Connector 56"/>
            <p:cNvCxnSpPr/>
            <p:nvPr/>
          </p:nvCxnSpPr>
          <p:spPr>
            <a:xfrm flipH="1" flipV="1">
              <a:off x="314433" y="3975570"/>
              <a:ext cx="8394348" cy="2311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65832" y="4656415"/>
              <a:ext cx="8299718" cy="2803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5832" y="3288263"/>
              <a:ext cx="829971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81122" y="2636912"/>
              <a:ext cx="853682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1" name="Oval 60"/>
          <p:cNvSpPr/>
          <p:nvPr/>
        </p:nvSpPr>
        <p:spPr>
          <a:xfrm>
            <a:off x="2725954" y="4254557"/>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solidFill>
                  <a:schemeClr val="tx1"/>
                </a:solidFill>
              </a:rPr>
              <a:t>Go</a:t>
            </a:r>
            <a:endParaRPr lang="en-CA" sz="1400" b="1" dirty="0">
              <a:solidFill>
                <a:schemeClr val="tx1"/>
              </a:solidFill>
            </a:endParaRPr>
          </a:p>
        </p:txBody>
      </p:sp>
      <p:sp>
        <p:nvSpPr>
          <p:cNvPr id="62" name="Oval 61"/>
          <p:cNvSpPr/>
          <p:nvPr/>
        </p:nvSpPr>
        <p:spPr>
          <a:xfrm>
            <a:off x="4236825" y="4251460"/>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solidFill>
                  <a:schemeClr val="tx1"/>
                </a:solidFill>
              </a:rPr>
              <a:t>Go</a:t>
            </a:r>
            <a:endParaRPr lang="en-CA" sz="1400" b="1" dirty="0">
              <a:solidFill>
                <a:schemeClr val="tx1"/>
              </a:solidFill>
            </a:endParaRPr>
          </a:p>
        </p:txBody>
      </p:sp>
      <p:sp>
        <p:nvSpPr>
          <p:cNvPr id="63" name="Rectangle 62"/>
          <p:cNvSpPr/>
          <p:nvPr/>
        </p:nvSpPr>
        <p:spPr>
          <a:xfrm>
            <a:off x="2109477" y="5350768"/>
            <a:ext cx="638814" cy="5985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smtClean="0">
                <a:solidFill>
                  <a:schemeClr val="bg1"/>
                </a:solidFill>
              </a:rPr>
              <a:t>Warp</a:t>
            </a:r>
            <a:r>
              <a:rPr lang="en-US" sz="1400" b="1" baseline="-25000" dirty="0" smtClean="0">
                <a:solidFill>
                  <a:schemeClr val="bg1"/>
                </a:solidFill>
              </a:rPr>
              <a:t>1</a:t>
            </a:r>
            <a:endParaRPr lang="en-US" sz="1400" b="1" baseline="-25000" dirty="0">
              <a:solidFill>
                <a:schemeClr val="bg1"/>
              </a:solidFill>
            </a:endParaRPr>
          </a:p>
        </p:txBody>
      </p:sp>
      <p:sp>
        <p:nvSpPr>
          <p:cNvPr id="64" name="Rectangle 63"/>
          <p:cNvSpPr/>
          <p:nvPr/>
        </p:nvSpPr>
        <p:spPr>
          <a:xfrm>
            <a:off x="2109477" y="5932443"/>
            <a:ext cx="638814" cy="824886"/>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smtClean="0">
                <a:solidFill>
                  <a:schemeClr val="tx1"/>
                </a:solidFill>
              </a:rPr>
              <a:t>Warp</a:t>
            </a:r>
            <a:r>
              <a:rPr lang="en-US" sz="1400" b="1" baseline="-25000" dirty="0" smtClean="0">
                <a:solidFill>
                  <a:schemeClr val="tx1"/>
                </a:solidFill>
              </a:rPr>
              <a:t>0</a:t>
            </a:r>
            <a:endParaRPr lang="en-US" sz="1400" b="1" baseline="-25000" dirty="0">
              <a:solidFill>
                <a:schemeClr val="tx1"/>
              </a:solidFill>
            </a:endParaRPr>
          </a:p>
        </p:txBody>
      </p:sp>
      <p:sp>
        <p:nvSpPr>
          <p:cNvPr id="65" name="Rectangle 64"/>
          <p:cNvSpPr/>
          <p:nvPr/>
        </p:nvSpPr>
        <p:spPr>
          <a:xfrm>
            <a:off x="3654062" y="5929237"/>
            <a:ext cx="638814" cy="57606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smtClean="0">
                <a:solidFill>
                  <a:schemeClr val="bg1"/>
                </a:solidFill>
              </a:rPr>
              <a:t>Warp</a:t>
            </a:r>
            <a:r>
              <a:rPr lang="en-US" sz="1400" b="1" baseline="-25000" dirty="0" smtClean="0">
                <a:solidFill>
                  <a:schemeClr val="bg1"/>
                </a:solidFill>
              </a:rPr>
              <a:t>1</a:t>
            </a:r>
            <a:endParaRPr lang="en-US" sz="1400" b="1" baseline="-25000" dirty="0">
              <a:solidFill>
                <a:schemeClr val="bg1"/>
              </a:solidFill>
            </a:endParaRPr>
          </a:p>
        </p:txBody>
      </p:sp>
      <p:sp>
        <p:nvSpPr>
          <p:cNvPr id="66" name="Rectangle 65"/>
          <p:cNvSpPr/>
          <p:nvPr/>
        </p:nvSpPr>
        <p:spPr>
          <a:xfrm>
            <a:off x="3654062" y="6517373"/>
            <a:ext cx="638814" cy="23847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smtClean="0">
                <a:solidFill>
                  <a:schemeClr val="tx1"/>
                </a:solidFill>
              </a:rPr>
              <a:t>Warp</a:t>
            </a:r>
            <a:r>
              <a:rPr lang="en-US" sz="1400" b="1" baseline="-25000" dirty="0" smtClean="0">
                <a:solidFill>
                  <a:schemeClr val="tx1"/>
                </a:solidFill>
              </a:rPr>
              <a:t>0</a:t>
            </a:r>
            <a:endParaRPr lang="en-US" sz="1400" b="1" baseline="-25000" dirty="0">
              <a:solidFill>
                <a:schemeClr val="tx1"/>
              </a:solidFill>
            </a:endParaRPr>
          </a:p>
        </p:txBody>
      </p:sp>
      <p:sp>
        <p:nvSpPr>
          <p:cNvPr id="67" name="Rounded Rectangle 66"/>
          <p:cNvSpPr/>
          <p:nvPr/>
        </p:nvSpPr>
        <p:spPr>
          <a:xfrm>
            <a:off x="345939" y="6089611"/>
            <a:ext cx="1079495" cy="547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tx1"/>
                </a:solidFill>
              </a:rPr>
              <a:t>No Footprint</a:t>
            </a:r>
            <a:endParaRPr lang="en-US" sz="1600" dirty="0">
              <a:solidFill>
                <a:schemeClr val="tx1"/>
              </a:solidFill>
            </a:endParaRPr>
          </a:p>
        </p:txBody>
      </p:sp>
      <p:sp>
        <p:nvSpPr>
          <p:cNvPr id="68" name="Text Placeholder 1"/>
          <p:cNvSpPr txBox="1">
            <a:spLocks/>
          </p:cNvSpPr>
          <p:nvPr/>
        </p:nvSpPr>
        <p:spPr>
          <a:xfrm>
            <a:off x="750182" y="90018"/>
            <a:ext cx="7562850" cy="543076"/>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smtClean="0">
                <a:ln>
                  <a:noFill/>
                </a:ln>
                <a:solidFill>
                  <a:schemeClr val="tx1"/>
                </a:solidFill>
                <a:effectLst/>
                <a:uLnTx/>
                <a:uFillTx/>
                <a:latin typeface="+mn-lt"/>
                <a:ea typeface="+mn-ea"/>
                <a:cs typeface="+mn-cs"/>
              </a:rPr>
              <a:t>DAWS Operation Example</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69" name="Group 68"/>
          <p:cNvGrpSpPr/>
          <p:nvPr/>
        </p:nvGrpSpPr>
        <p:grpSpPr>
          <a:xfrm>
            <a:off x="-13366" y="5041813"/>
            <a:ext cx="4733744" cy="1771564"/>
            <a:chOff x="-13366" y="5041813"/>
            <a:chExt cx="4733744" cy="1771564"/>
          </a:xfrm>
        </p:grpSpPr>
        <p:sp>
          <p:nvSpPr>
            <p:cNvPr id="70" name="TextBox 69"/>
            <p:cNvSpPr txBox="1"/>
            <p:nvPr/>
          </p:nvSpPr>
          <p:spPr>
            <a:xfrm>
              <a:off x="82847" y="5055299"/>
              <a:ext cx="1761409" cy="338554"/>
            </a:xfrm>
            <a:prstGeom prst="rect">
              <a:avLst/>
            </a:prstGeom>
            <a:solidFill>
              <a:schemeClr val="bg1"/>
            </a:solidFill>
            <a:ln>
              <a:solidFill>
                <a:schemeClr val="tx1"/>
              </a:solidFill>
            </a:ln>
          </p:spPr>
          <p:txBody>
            <a:bodyPr wrap="square" rtlCol="0">
              <a:spAutoFit/>
            </a:bodyPr>
            <a:lstStyle/>
            <a:p>
              <a:pPr algn="ctr"/>
              <a:r>
                <a:rPr lang="en-US" sz="1600" b="1" dirty="0" smtClean="0"/>
                <a:t>Cache Footprint</a:t>
              </a:r>
              <a:endParaRPr lang="en-US" sz="1600" b="1" baseline="-25000" dirty="0"/>
            </a:p>
          </p:txBody>
        </p:sp>
        <p:grpSp>
          <p:nvGrpSpPr>
            <p:cNvPr id="71" name="Group 12"/>
            <p:cNvGrpSpPr/>
            <p:nvPr/>
          </p:nvGrpSpPr>
          <p:grpSpPr>
            <a:xfrm>
              <a:off x="-13366" y="5041813"/>
              <a:ext cx="4733744" cy="1771564"/>
              <a:chOff x="-13366" y="5041813"/>
              <a:chExt cx="4733744" cy="1771564"/>
            </a:xfrm>
          </p:grpSpPr>
          <p:grpSp>
            <p:nvGrpSpPr>
              <p:cNvPr id="72" name="Group 9"/>
              <p:cNvGrpSpPr/>
              <p:nvPr/>
            </p:nvGrpSpPr>
            <p:grpSpPr>
              <a:xfrm>
                <a:off x="-13366" y="5674275"/>
                <a:ext cx="1510866" cy="1080120"/>
                <a:chOff x="-13366" y="5674275"/>
                <a:chExt cx="1510866" cy="1080120"/>
              </a:xfrm>
            </p:grpSpPr>
            <p:cxnSp>
              <p:nvCxnSpPr>
                <p:cNvPr id="86" name="Straight Connector 85"/>
                <p:cNvCxnSpPr/>
                <p:nvPr/>
              </p:nvCxnSpPr>
              <p:spPr>
                <a:xfrm flipH="1">
                  <a:off x="231046" y="597166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7" name="Group 3"/>
                <p:cNvGrpSpPr/>
                <p:nvPr/>
              </p:nvGrpSpPr>
              <p:grpSpPr>
                <a:xfrm>
                  <a:off x="-13366" y="5674275"/>
                  <a:ext cx="1510866" cy="1080120"/>
                  <a:chOff x="-13366" y="5509651"/>
                  <a:chExt cx="1510866" cy="1080120"/>
                </a:xfrm>
              </p:grpSpPr>
              <p:cxnSp>
                <p:nvCxnSpPr>
                  <p:cNvPr id="88" name="Straight Connector 87"/>
                  <p:cNvCxnSpPr/>
                  <p:nvPr/>
                </p:nvCxnSpPr>
                <p:spPr>
                  <a:xfrm flipV="1">
                    <a:off x="231348" y="55096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1650" y="65897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13366" y="5637762"/>
                    <a:ext cx="365087" cy="338554"/>
                  </a:xfrm>
                  <a:prstGeom prst="rect">
                    <a:avLst/>
                  </a:prstGeom>
                  <a:noFill/>
                </p:spPr>
                <p:txBody>
                  <a:bodyPr wrap="square" rtlCol="0">
                    <a:spAutoFit/>
                  </a:bodyPr>
                  <a:lstStyle/>
                  <a:p>
                    <a:pPr algn="ctr"/>
                    <a:r>
                      <a:rPr lang="en-US" sz="1600" b="1" dirty="0" smtClean="0"/>
                      <a:t>4</a:t>
                    </a:r>
                    <a:endParaRPr lang="en-US" sz="1600" b="1" baseline="-25000" dirty="0"/>
                  </a:p>
                </p:txBody>
              </p:sp>
            </p:grpSp>
          </p:grpSp>
          <p:grpSp>
            <p:nvGrpSpPr>
              <p:cNvPr id="73" name="Group 10"/>
              <p:cNvGrpSpPr/>
              <p:nvPr/>
            </p:nvGrpSpPr>
            <p:grpSpPr>
              <a:xfrm>
                <a:off x="1547664" y="5677209"/>
                <a:ext cx="1551759" cy="1080120"/>
                <a:chOff x="1547664" y="5677209"/>
                <a:chExt cx="1551759" cy="1080120"/>
              </a:xfrm>
            </p:grpSpPr>
            <p:cxnSp>
              <p:nvCxnSpPr>
                <p:cNvPr id="81" name="Straight Connector 80"/>
                <p:cNvCxnSpPr/>
                <p:nvPr/>
              </p:nvCxnSpPr>
              <p:spPr>
                <a:xfrm flipH="1">
                  <a:off x="1832969" y="593244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2" name="Group 1"/>
                <p:cNvGrpSpPr/>
                <p:nvPr/>
              </p:nvGrpSpPr>
              <p:grpSpPr>
                <a:xfrm>
                  <a:off x="1547664" y="5677209"/>
                  <a:ext cx="1551759" cy="1080120"/>
                  <a:chOff x="1627432" y="5462151"/>
                  <a:chExt cx="1551759" cy="1080120"/>
                </a:xfrm>
              </p:grpSpPr>
              <p:cxnSp>
                <p:nvCxnSpPr>
                  <p:cNvPr id="83" name="Straight Connector 82"/>
                  <p:cNvCxnSpPr/>
                  <p:nvPr/>
                </p:nvCxnSpPr>
                <p:spPr>
                  <a:xfrm flipV="1">
                    <a:off x="1913039" y="54621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913341" y="65422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627432" y="5531962"/>
                    <a:ext cx="365087" cy="338554"/>
                  </a:xfrm>
                  <a:prstGeom prst="rect">
                    <a:avLst/>
                  </a:prstGeom>
                  <a:noFill/>
                </p:spPr>
                <p:txBody>
                  <a:bodyPr wrap="square" rtlCol="0">
                    <a:spAutoFit/>
                  </a:bodyPr>
                  <a:lstStyle/>
                  <a:p>
                    <a:pPr algn="ctr"/>
                    <a:r>
                      <a:rPr lang="en-US" sz="1600" b="1" dirty="0" smtClean="0"/>
                      <a:t>4</a:t>
                    </a:r>
                    <a:endParaRPr lang="en-US" sz="1600" b="1" baseline="-25000" dirty="0"/>
                  </a:p>
                </p:txBody>
              </p:sp>
            </p:grpSp>
          </p:grpSp>
          <p:grpSp>
            <p:nvGrpSpPr>
              <p:cNvPr id="74" name="Group 11"/>
              <p:cNvGrpSpPr/>
              <p:nvPr/>
            </p:nvGrpSpPr>
            <p:grpSpPr>
              <a:xfrm>
                <a:off x="3099870" y="5675725"/>
                <a:ext cx="1544138" cy="1080120"/>
                <a:chOff x="3099870" y="5675725"/>
                <a:chExt cx="1544138" cy="1080120"/>
              </a:xfrm>
            </p:grpSpPr>
            <p:cxnSp>
              <p:nvCxnSpPr>
                <p:cNvPr id="76" name="Straight Connector 75"/>
                <p:cNvCxnSpPr/>
                <p:nvPr/>
              </p:nvCxnSpPr>
              <p:spPr>
                <a:xfrm flipH="1">
                  <a:off x="3377554" y="5930959"/>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 2"/>
                <p:cNvGrpSpPr/>
                <p:nvPr/>
              </p:nvGrpSpPr>
              <p:grpSpPr>
                <a:xfrm>
                  <a:off x="3099870" y="5675725"/>
                  <a:ext cx="1544138" cy="1080120"/>
                  <a:chOff x="3219229" y="5451801"/>
                  <a:chExt cx="1544138" cy="1080120"/>
                </a:xfrm>
              </p:grpSpPr>
              <p:cxnSp>
                <p:nvCxnSpPr>
                  <p:cNvPr id="78" name="Straight Connector 77"/>
                  <p:cNvCxnSpPr/>
                  <p:nvPr/>
                </p:nvCxnSpPr>
                <p:spPr>
                  <a:xfrm flipV="1">
                    <a:off x="3497215" y="545180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497517" y="653192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19229" y="5488808"/>
                    <a:ext cx="365087" cy="338554"/>
                  </a:xfrm>
                  <a:prstGeom prst="rect">
                    <a:avLst/>
                  </a:prstGeom>
                  <a:noFill/>
                </p:spPr>
                <p:txBody>
                  <a:bodyPr wrap="square" rtlCol="0">
                    <a:spAutoFit/>
                  </a:bodyPr>
                  <a:lstStyle/>
                  <a:p>
                    <a:pPr algn="ctr"/>
                    <a:r>
                      <a:rPr lang="en-US" sz="1600" b="1" dirty="0" smtClean="0"/>
                      <a:t>4</a:t>
                    </a:r>
                    <a:endParaRPr lang="en-US" sz="1600" b="1" baseline="-25000" dirty="0"/>
                  </a:p>
                </p:txBody>
              </p:sp>
            </p:grpSp>
          </p:grpSp>
          <p:sp>
            <p:nvSpPr>
              <p:cNvPr id="75" name="Rectangle 74"/>
              <p:cNvSpPr/>
              <p:nvPr/>
            </p:nvSpPr>
            <p:spPr>
              <a:xfrm>
                <a:off x="82847" y="5041813"/>
                <a:ext cx="4637531" cy="177156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grpSp>
        <p:nvGrpSpPr>
          <p:cNvPr id="91" name="Group 90"/>
          <p:cNvGrpSpPr/>
          <p:nvPr/>
        </p:nvGrpSpPr>
        <p:grpSpPr>
          <a:xfrm>
            <a:off x="5791200" y="3352800"/>
            <a:ext cx="2300872" cy="2988884"/>
            <a:chOff x="6012160" y="3320231"/>
            <a:chExt cx="2300872" cy="2988884"/>
          </a:xfrm>
        </p:grpSpPr>
        <p:sp>
          <p:nvSpPr>
            <p:cNvPr id="92" name="Oval 91"/>
            <p:cNvSpPr/>
            <p:nvPr/>
          </p:nvSpPr>
          <p:spPr>
            <a:xfrm>
              <a:off x="6012160" y="332023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93" name="Straight Arrow Connector 92"/>
            <p:cNvCxnSpPr>
              <a:stCxn id="94" idx="0"/>
              <a:endCxn id="92" idx="4"/>
            </p:cNvCxnSpPr>
            <p:nvPr/>
          </p:nvCxnSpPr>
          <p:spPr>
            <a:xfrm flipH="1" flipV="1">
              <a:off x="6336196" y="3790177"/>
              <a:ext cx="1123626" cy="1953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Rounded Rectangle 93"/>
            <p:cNvSpPr/>
            <p:nvPr/>
          </p:nvSpPr>
          <p:spPr>
            <a:xfrm>
              <a:off x="6606612" y="5743196"/>
              <a:ext cx="1706420" cy="56591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Want to capture spatial locality</a:t>
              </a:r>
              <a:endParaRPr lang="en-US" sz="1600" b="1" dirty="0">
                <a:solidFill>
                  <a:schemeClr val="bg1"/>
                </a:solidFill>
              </a:endParaRPr>
            </a:p>
          </p:txBody>
        </p:sp>
      </p:grpSp>
      <p:grpSp>
        <p:nvGrpSpPr>
          <p:cNvPr id="95" name="Group 94"/>
          <p:cNvGrpSpPr/>
          <p:nvPr/>
        </p:nvGrpSpPr>
        <p:grpSpPr>
          <a:xfrm>
            <a:off x="1403648" y="980728"/>
            <a:ext cx="460207" cy="1263508"/>
            <a:chOff x="1488277" y="990758"/>
            <a:chExt cx="460207" cy="1263508"/>
          </a:xfrm>
        </p:grpSpPr>
        <p:sp>
          <p:nvSpPr>
            <p:cNvPr id="96" name="Rounded Rectangle 95"/>
            <p:cNvSpPr/>
            <p:nvPr/>
          </p:nvSpPr>
          <p:spPr>
            <a:xfrm>
              <a:off x="1494249" y="1633869"/>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a:t>
              </a:r>
              <a:endParaRPr lang="en-US" sz="1600" b="1" dirty="0">
                <a:solidFill>
                  <a:schemeClr val="bg1"/>
                </a:solidFill>
              </a:endParaRPr>
            </a:p>
          </p:txBody>
        </p:sp>
        <p:sp>
          <p:nvSpPr>
            <p:cNvPr id="97" name="Rounded Rectangle 96"/>
            <p:cNvSpPr/>
            <p:nvPr/>
          </p:nvSpPr>
          <p:spPr>
            <a:xfrm>
              <a:off x="1494248" y="1307244"/>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a:t>
              </a:r>
              <a:endParaRPr lang="en-US" sz="1600" b="1" dirty="0">
                <a:solidFill>
                  <a:schemeClr val="bg1"/>
                </a:solidFill>
              </a:endParaRPr>
            </a:p>
          </p:txBody>
        </p:sp>
        <p:sp>
          <p:nvSpPr>
            <p:cNvPr id="98" name="Rounded Rectangle 97"/>
            <p:cNvSpPr/>
            <p:nvPr/>
          </p:nvSpPr>
          <p:spPr>
            <a:xfrm>
              <a:off x="1488277" y="990758"/>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a:t>
              </a:r>
              <a:endParaRPr lang="en-US" sz="1600" b="1" dirty="0">
                <a:solidFill>
                  <a:schemeClr val="bg1"/>
                </a:solidFill>
              </a:endParaRPr>
            </a:p>
          </p:txBody>
        </p:sp>
        <p:sp>
          <p:nvSpPr>
            <p:cNvPr id="99" name="Rounded Rectangle 98"/>
            <p:cNvSpPr/>
            <p:nvPr/>
          </p:nvSpPr>
          <p:spPr>
            <a:xfrm>
              <a:off x="1494249" y="1991127"/>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a:t>
              </a:r>
              <a:endParaRPr lang="en-US" sz="1600" b="1" dirty="0">
                <a:solidFill>
                  <a:schemeClr val="bg1"/>
                </a:solidFill>
              </a:endParaRPr>
            </a:p>
          </p:txBody>
        </p:sp>
      </p:grpSp>
      <p:sp>
        <p:nvSpPr>
          <p:cNvPr id="100" name="Oval 99"/>
          <p:cNvSpPr/>
          <p:nvPr/>
        </p:nvSpPr>
        <p:spPr>
          <a:xfrm>
            <a:off x="1170522" y="4303113"/>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solidFill>
                  <a:schemeClr val="tx1"/>
                </a:solidFill>
              </a:rPr>
              <a:t>Go</a:t>
            </a:r>
            <a:endParaRPr lang="en-CA" sz="1400" b="1" dirty="0">
              <a:solidFill>
                <a:schemeClr val="tx1"/>
              </a:solidFill>
            </a:endParaRPr>
          </a:p>
        </p:txBody>
      </p:sp>
      <p:grpSp>
        <p:nvGrpSpPr>
          <p:cNvPr id="101" name="Group 100"/>
          <p:cNvGrpSpPr/>
          <p:nvPr/>
        </p:nvGrpSpPr>
        <p:grpSpPr>
          <a:xfrm>
            <a:off x="2817600" y="980728"/>
            <a:ext cx="746288" cy="1267477"/>
            <a:chOff x="2640117" y="944666"/>
            <a:chExt cx="746288" cy="1267477"/>
          </a:xfrm>
        </p:grpSpPr>
        <p:sp>
          <p:nvSpPr>
            <p:cNvPr id="102" name="Rounded Rectangle 101"/>
            <p:cNvSpPr/>
            <p:nvPr/>
          </p:nvSpPr>
          <p:spPr>
            <a:xfrm>
              <a:off x="2640117" y="944666"/>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 x30</a:t>
              </a:r>
              <a:endParaRPr lang="en-US" sz="1600" b="1" dirty="0">
                <a:solidFill>
                  <a:schemeClr val="bg1"/>
                </a:solidFill>
              </a:endParaRPr>
            </a:p>
          </p:txBody>
        </p:sp>
        <p:sp>
          <p:nvSpPr>
            <p:cNvPr id="103" name="Rounded Rectangle 102"/>
            <p:cNvSpPr/>
            <p:nvPr/>
          </p:nvSpPr>
          <p:spPr>
            <a:xfrm>
              <a:off x="2640117" y="1296931"/>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 x30</a:t>
              </a:r>
              <a:endParaRPr lang="en-US" sz="1600" b="1" dirty="0">
                <a:solidFill>
                  <a:schemeClr val="bg1"/>
                </a:solidFill>
              </a:endParaRPr>
            </a:p>
          </p:txBody>
        </p:sp>
        <p:sp>
          <p:nvSpPr>
            <p:cNvPr id="104" name="Rounded Rectangle 103"/>
            <p:cNvSpPr/>
            <p:nvPr/>
          </p:nvSpPr>
          <p:spPr>
            <a:xfrm>
              <a:off x="2648515" y="1620699"/>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 x30</a:t>
              </a:r>
              <a:endParaRPr lang="en-US" sz="1600" b="1" dirty="0">
                <a:solidFill>
                  <a:schemeClr val="bg1"/>
                </a:solidFill>
              </a:endParaRPr>
            </a:p>
          </p:txBody>
        </p:sp>
        <p:sp>
          <p:nvSpPr>
            <p:cNvPr id="105" name="Rounded Rectangle 104"/>
            <p:cNvSpPr/>
            <p:nvPr/>
          </p:nvSpPr>
          <p:spPr>
            <a:xfrm>
              <a:off x="2640117" y="1949004"/>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Hit x30</a:t>
              </a:r>
              <a:endParaRPr lang="en-US" sz="1600" b="1" dirty="0">
                <a:solidFill>
                  <a:schemeClr val="bg1"/>
                </a:solidFill>
              </a:endParaRPr>
            </a:p>
          </p:txBody>
        </p:sp>
      </p:grpSp>
      <p:grpSp>
        <p:nvGrpSpPr>
          <p:cNvPr id="106" name="Group 105"/>
          <p:cNvGrpSpPr/>
          <p:nvPr/>
        </p:nvGrpSpPr>
        <p:grpSpPr>
          <a:xfrm>
            <a:off x="4860031" y="2285511"/>
            <a:ext cx="4149807" cy="2860606"/>
            <a:chOff x="4860031" y="2285511"/>
            <a:chExt cx="4149807" cy="2860606"/>
          </a:xfrm>
        </p:grpSpPr>
        <p:sp>
          <p:nvSpPr>
            <p:cNvPr id="107" name="Rectangle 106"/>
            <p:cNvSpPr/>
            <p:nvPr/>
          </p:nvSpPr>
          <p:spPr>
            <a:xfrm>
              <a:off x="4860031" y="2655068"/>
              <a:ext cx="4149807" cy="2491049"/>
            </a:xfrm>
            <a:prstGeom prst="rect">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8" name="TextBox 107"/>
            <p:cNvSpPr txBox="1"/>
            <p:nvPr/>
          </p:nvSpPr>
          <p:spPr>
            <a:xfrm>
              <a:off x="6392901" y="2285511"/>
              <a:ext cx="1084065" cy="369332"/>
            </a:xfrm>
            <a:prstGeom prst="rect">
              <a:avLst/>
            </a:prstGeom>
            <a:solidFill>
              <a:srgbClr val="002060"/>
            </a:solidFill>
          </p:spPr>
          <p:txBody>
            <a:bodyPr wrap="square" rtlCol="0">
              <a:spAutoFit/>
            </a:bodyPr>
            <a:lstStyle/>
            <a:p>
              <a:pPr algn="ctr"/>
              <a:r>
                <a:rPr lang="en-CA" b="1" dirty="0" smtClean="0">
                  <a:solidFill>
                    <a:schemeClr val="bg1"/>
                  </a:solidFill>
                </a:rPr>
                <a:t>Loop</a:t>
              </a:r>
              <a:endParaRPr lang="en-CA" b="1" dirty="0">
                <a:solidFill>
                  <a:schemeClr val="bg1"/>
                </a:solidFill>
              </a:endParaRPr>
            </a:p>
          </p:txBody>
        </p:sp>
      </p:grpSp>
      <p:sp>
        <p:nvSpPr>
          <p:cNvPr id="109" name="Octagon 108"/>
          <p:cNvSpPr/>
          <p:nvPr/>
        </p:nvSpPr>
        <p:spPr>
          <a:xfrm>
            <a:off x="2586213" y="2420888"/>
            <a:ext cx="567068" cy="497894"/>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t>Stop</a:t>
            </a:r>
            <a:endParaRPr lang="en-CA" sz="1400" b="1" dirty="0"/>
          </a:p>
        </p:txBody>
      </p:sp>
      <p:sp>
        <p:nvSpPr>
          <p:cNvPr id="110" name="Oval 109"/>
          <p:cNvSpPr/>
          <p:nvPr/>
        </p:nvSpPr>
        <p:spPr>
          <a:xfrm>
            <a:off x="2736628" y="2581660"/>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solidFill>
                  <a:schemeClr val="tx1"/>
                </a:solidFill>
              </a:rPr>
              <a:t>Go</a:t>
            </a:r>
            <a:endParaRPr lang="en-CA" sz="1400" b="1" dirty="0">
              <a:solidFill>
                <a:schemeClr val="tx1"/>
              </a:solidFill>
            </a:endParaRPr>
          </a:p>
        </p:txBody>
      </p:sp>
      <p:grpSp>
        <p:nvGrpSpPr>
          <p:cNvPr id="111" name="Group 110"/>
          <p:cNvGrpSpPr/>
          <p:nvPr/>
        </p:nvGrpSpPr>
        <p:grpSpPr>
          <a:xfrm>
            <a:off x="85881" y="5756003"/>
            <a:ext cx="6812128" cy="1138645"/>
            <a:chOff x="1500904" y="5444100"/>
            <a:chExt cx="6812128" cy="1138645"/>
          </a:xfrm>
        </p:grpSpPr>
        <p:sp>
          <p:nvSpPr>
            <p:cNvPr id="112" name="Oval 111"/>
            <p:cNvSpPr/>
            <p:nvPr/>
          </p:nvSpPr>
          <p:spPr>
            <a:xfrm>
              <a:off x="1500904" y="5444100"/>
              <a:ext cx="1569099" cy="1138645"/>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13" name="Straight Arrow Connector 112"/>
            <p:cNvCxnSpPr>
              <a:stCxn id="114" idx="1"/>
              <a:endCxn id="112" idx="6"/>
            </p:cNvCxnSpPr>
            <p:nvPr/>
          </p:nvCxnSpPr>
          <p:spPr>
            <a:xfrm flipH="1">
              <a:off x="3070003" y="5928997"/>
              <a:ext cx="3536609" cy="84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6606612" y="5509797"/>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No locality detected = no footprint</a:t>
              </a:r>
              <a:endParaRPr lang="en-US" sz="1600" b="1" dirty="0">
                <a:solidFill>
                  <a:schemeClr val="bg1"/>
                </a:solidFill>
              </a:endParaRPr>
            </a:p>
          </p:txBody>
        </p:sp>
      </p:grpSp>
      <p:grpSp>
        <p:nvGrpSpPr>
          <p:cNvPr id="115" name="Group 114"/>
          <p:cNvGrpSpPr/>
          <p:nvPr/>
        </p:nvGrpSpPr>
        <p:grpSpPr>
          <a:xfrm>
            <a:off x="1330944" y="826985"/>
            <a:ext cx="5285231" cy="5224301"/>
            <a:chOff x="2151515" y="243172"/>
            <a:chExt cx="5285231" cy="5224301"/>
          </a:xfrm>
        </p:grpSpPr>
        <p:cxnSp>
          <p:nvCxnSpPr>
            <p:cNvPr id="116" name="Straight Arrow Connector 115"/>
            <p:cNvCxnSpPr>
              <a:stCxn id="117" idx="0"/>
              <a:endCxn id="118" idx="4"/>
            </p:cNvCxnSpPr>
            <p:nvPr/>
          </p:nvCxnSpPr>
          <p:spPr>
            <a:xfrm flipH="1" flipV="1">
              <a:off x="2475551" y="1773234"/>
              <a:ext cx="4053546" cy="3226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Rounded Rectangle 116"/>
            <p:cNvSpPr/>
            <p:nvPr/>
          </p:nvSpPr>
          <p:spPr>
            <a:xfrm>
              <a:off x="5621448" y="5000159"/>
              <a:ext cx="1815298"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Locality Detected</a:t>
              </a:r>
              <a:endParaRPr lang="en-US" sz="1600" b="1" dirty="0">
                <a:solidFill>
                  <a:schemeClr val="bg1"/>
                </a:solidFill>
              </a:endParaRPr>
            </a:p>
          </p:txBody>
        </p:sp>
        <p:sp>
          <p:nvSpPr>
            <p:cNvPr id="118" name="Oval 117"/>
            <p:cNvSpPr/>
            <p:nvPr/>
          </p:nvSpPr>
          <p:spPr>
            <a:xfrm>
              <a:off x="2151515" y="243172"/>
              <a:ext cx="648072" cy="153006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119" name="Group 118"/>
          <p:cNvGrpSpPr/>
          <p:nvPr/>
        </p:nvGrpSpPr>
        <p:grpSpPr>
          <a:xfrm>
            <a:off x="5791200" y="3340054"/>
            <a:ext cx="3087259" cy="2686101"/>
            <a:chOff x="5402492" y="3192511"/>
            <a:chExt cx="3087259" cy="2686101"/>
          </a:xfrm>
        </p:grpSpPr>
        <p:sp>
          <p:nvSpPr>
            <p:cNvPr id="120" name="Oval 119"/>
            <p:cNvSpPr/>
            <p:nvPr/>
          </p:nvSpPr>
          <p:spPr>
            <a:xfrm>
              <a:off x="5402492" y="319251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1" name="Straight Arrow Connector 120"/>
            <p:cNvCxnSpPr>
              <a:stCxn id="122" idx="0"/>
              <a:endCxn id="120" idx="4"/>
            </p:cNvCxnSpPr>
            <p:nvPr/>
          </p:nvCxnSpPr>
          <p:spPr>
            <a:xfrm flipH="1" flipV="1">
              <a:off x="5726528" y="3662457"/>
              <a:ext cx="1688883" cy="1748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ounded Rectangle 121"/>
            <p:cNvSpPr/>
            <p:nvPr/>
          </p:nvSpPr>
          <p:spPr>
            <a:xfrm>
              <a:off x="6341070" y="5411298"/>
              <a:ext cx="2148681"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1 Diverged Load Detected</a:t>
              </a:r>
              <a:endParaRPr lang="en-US" sz="1600" b="1" dirty="0">
                <a:solidFill>
                  <a:schemeClr val="bg1"/>
                </a:solidFill>
              </a:endParaRPr>
            </a:p>
          </p:txBody>
        </p:sp>
      </p:grpSp>
      <p:grpSp>
        <p:nvGrpSpPr>
          <p:cNvPr id="123" name="Group 122"/>
          <p:cNvGrpSpPr/>
          <p:nvPr/>
        </p:nvGrpSpPr>
        <p:grpSpPr>
          <a:xfrm>
            <a:off x="1841690" y="5736690"/>
            <a:ext cx="6955269" cy="1157958"/>
            <a:chOff x="-3219377" y="7790327"/>
            <a:chExt cx="6955269" cy="1157958"/>
          </a:xfrm>
        </p:grpSpPr>
        <p:cxnSp>
          <p:nvCxnSpPr>
            <p:cNvPr id="124" name="Straight Arrow Connector 123"/>
            <p:cNvCxnSpPr>
              <a:stCxn id="126" idx="1"/>
              <a:endCxn id="125" idx="6"/>
            </p:cNvCxnSpPr>
            <p:nvPr/>
          </p:nvCxnSpPr>
          <p:spPr>
            <a:xfrm flipH="1" flipV="1">
              <a:off x="-2163742" y="8369306"/>
              <a:ext cx="4172260" cy="14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 name="Oval 124"/>
            <p:cNvSpPr/>
            <p:nvPr/>
          </p:nvSpPr>
          <p:spPr>
            <a:xfrm>
              <a:off x="-3219377" y="7790327"/>
              <a:ext cx="1055635" cy="115795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6" name="Rounded Rectangle 125"/>
            <p:cNvSpPr/>
            <p:nvPr/>
          </p:nvSpPr>
          <p:spPr>
            <a:xfrm>
              <a:off x="2008518" y="8308794"/>
              <a:ext cx="1727374"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Footprint = 4X1</a:t>
              </a:r>
            </a:p>
          </p:txBody>
        </p:sp>
      </p:grpSp>
      <p:grpSp>
        <p:nvGrpSpPr>
          <p:cNvPr id="127" name="Group 126"/>
          <p:cNvGrpSpPr/>
          <p:nvPr/>
        </p:nvGrpSpPr>
        <p:grpSpPr>
          <a:xfrm>
            <a:off x="1948972" y="5204328"/>
            <a:ext cx="5120613" cy="893859"/>
            <a:chOff x="1821322" y="4448041"/>
            <a:chExt cx="5120613" cy="893859"/>
          </a:xfrm>
        </p:grpSpPr>
        <p:sp>
          <p:nvSpPr>
            <p:cNvPr id="128" name="Oval 127"/>
            <p:cNvSpPr/>
            <p:nvPr/>
          </p:nvSpPr>
          <p:spPr>
            <a:xfrm>
              <a:off x="1821322" y="4448041"/>
              <a:ext cx="868628" cy="846957"/>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9" name="Straight Arrow Connector 128"/>
            <p:cNvCxnSpPr>
              <a:stCxn id="130" idx="0"/>
              <a:endCxn id="128" idx="6"/>
            </p:cNvCxnSpPr>
            <p:nvPr/>
          </p:nvCxnSpPr>
          <p:spPr>
            <a:xfrm flipH="1" flipV="1">
              <a:off x="2689950" y="4871520"/>
              <a:ext cx="3177645" cy="5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ounded Rectangle 129"/>
            <p:cNvSpPr/>
            <p:nvPr/>
          </p:nvSpPr>
          <p:spPr>
            <a:xfrm>
              <a:off x="4793254" y="4925773"/>
              <a:ext cx="2148681"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Footprint = 3X1</a:t>
              </a:r>
            </a:p>
          </p:txBody>
        </p:sp>
      </p:grpSp>
      <p:sp>
        <p:nvSpPr>
          <p:cNvPr id="131" name="Rounded Rectangle 130"/>
          <p:cNvSpPr/>
          <p:nvPr/>
        </p:nvSpPr>
        <p:spPr>
          <a:xfrm>
            <a:off x="7252137" y="5435584"/>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Early warps profile loop for later warps</a:t>
            </a:r>
            <a:endParaRPr lang="en-US" sz="1600" b="1" dirty="0">
              <a:solidFill>
                <a:schemeClr val="bg1"/>
              </a:solidFill>
            </a:endParaRPr>
          </a:p>
        </p:txBody>
      </p:sp>
      <p:grpSp>
        <p:nvGrpSpPr>
          <p:cNvPr id="132" name="Group 131"/>
          <p:cNvGrpSpPr/>
          <p:nvPr/>
        </p:nvGrpSpPr>
        <p:grpSpPr>
          <a:xfrm>
            <a:off x="3614472" y="4035644"/>
            <a:ext cx="4318800" cy="1936019"/>
            <a:chOff x="5298859" y="3406641"/>
            <a:chExt cx="4318800" cy="1936019"/>
          </a:xfrm>
        </p:grpSpPr>
        <p:sp>
          <p:nvSpPr>
            <p:cNvPr id="133" name="Oval 132"/>
            <p:cNvSpPr/>
            <p:nvPr/>
          </p:nvSpPr>
          <p:spPr>
            <a:xfrm>
              <a:off x="5298859" y="3406641"/>
              <a:ext cx="117664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4" name="Straight Arrow Connector 133"/>
            <p:cNvCxnSpPr>
              <a:stCxn id="135" idx="0"/>
              <a:endCxn id="133" idx="4"/>
            </p:cNvCxnSpPr>
            <p:nvPr/>
          </p:nvCxnSpPr>
          <p:spPr>
            <a:xfrm flipH="1" flipV="1">
              <a:off x="5887180" y="3876587"/>
              <a:ext cx="2222714" cy="1049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5" name="Rounded Rectangle 134"/>
            <p:cNvSpPr/>
            <p:nvPr/>
          </p:nvSpPr>
          <p:spPr>
            <a:xfrm>
              <a:off x="6602128" y="4925773"/>
              <a:ext cx="3015531" cy="41688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Warp 0 has branch divergence</a:t>
              </a:r>
            </a:p>
          </p:txBody>
        </p:sp>
      </p:grpSp>
      <p:grpSp>
        <p:nvGrpSpPr>
          <p:cNvPr id="136" name="Group 135"/>
          <p:cNvGrpSpPr/>
          <p:nvPr/>
        </p:nvGrpSpPr>
        <p:grpSpPr>
          <a:xfrm>
            <a:off x="3377553" y="705278"/>
            <a:ext cx="4740134" cy="5919803"/>
            <a:chOff x="2659935" y="-4109324"/>
            <a:chExt cx="4740134" cy="5919803"/>
          </a:xfrm>
        </p:grpSpPr>
        <p:sp>
          <p:nvSpPr>
            <p:cNvPr id="137" name="Oval 136"/>
            <p:cNvSpPr/>
            <p:nvPr/>
          </p:nvSpPr>
          <p:spPr>
            <a:xfrm>
              <a:off x="2659935" y="-4109324"/>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8" name="Straight Arrow Connector 137"/>
            <p:cNvCxnSpPr>
              <a:stCxn id="139" idx="0"/>
              <a:endCxn id="137" idx="4"/>
            </p:cNvCxnSpPr>
            <p:nvPr/>
          </p:nvCxnSpPr>
          <p:spPr>
            <a:xfrm flipH="1" flipV="1">
              <a:off x="3213079" y="-2393714"/>
              <a:ext cx="3112650" cy="3478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9" name="Rounded Rectangle 138"/>
            <p:cNvSpPr/>
            <p:nvPr/>
          </p:nvSpPr>
          <p:spPr>
            <a:xfrm>
              <a:off x="5251388" y="1084964"/>
              <a:ext cx="2148681" cy="7255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Both warps capture spatial locality together</a:t>
              </a:r>
            </a:p>
          </p:txBody>
        </p:sp>
      </p:grpSp>
      <p:grpSp>
        <p:nvGrpSpPr>
          <p:cNvPr id="140" name="Group 139"/>
          <p:cNvGrpSpPr/>
          <p:nvPr/>
        </p:nvGrpSpPr>
        <p:grpSpPr>
          <a:xfrm>
            <a:off x="2338242" y="3934416"/>
            <a:ext cx="4653263" cy="2736868"/>
            <a:chOff x="5130511" y="227536"/>
            <a:chExt cx="4653263" cy="2736868"/>
          </a:xfrm>
        </p:grpSpPr>
        <p:cxnSp>
          <p:nvCxnSpPr>
            <p:cNvPr id="141" name="Straight Arrow Connector 140"/>
            <p:cNvCxnSpPr>
              <a:stCxn id="143" idx="0"/>
              <a:endCxn id="142" idx="4"/>
            </p:cNvCxnSpPr>
            <p:nvPr/>
          </p:nvCxnSpPr>
          <p:spPr>
            <a:xfrm flipH="1" flipV="1">
              <a:off x="5618267" y="697482"/>
              <a:ext cx="3091167" cy="1812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a:off x="5130511" y="227536"/>
              <a:ext cx="97551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3" name="Rounded Rectangle 142"/>
            <p:cNvSpPr/>
            <p:nvPr/>
          </p:nvSpPr>
          <p:spPr>
            <a:xfrm>
              <a:off x="7635093" y="2510389"/>
              <a:ext cx="2148681" cy="4540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4 Active threads</a:t>
              </a:r>
            </a:p>
          </p:txBody>
        </p:sp>
      </p:grpSp>
      <p:sp>
        <p:nvSpPr>
          <p:cNvPr id="144" name="Octagon 143"/>
          <p:cNvSpPr/>
          <p:nvPr/>
        </p:nvSpPr>
        <p:spPr>
          <a:xfrm>
            <a:off x="2456127" y="5146117"/>
            <a:ext cx="556268" cy="483336"/>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smtClean="0"/>
              <a:t>Stop</a:t>
            </a:r>
            <a:endParaRPr lang="en-CA" sz="1400" b="1" dirty="0"/>
          </a:p>
        </p:txBody>
      </p:sp>
      <p:grpSp>
        <p:nvGrpSpPr>
          <p:cNvPr id="145" name="Group 144"/>
          <p:cNvGrpSpPr/>
          <p:nvPr/>
        </p:nvGrpSpPr>
        <p:grpSpPr>
          <a:xfrm>
            <a:off x="3464956" y="6255157"/>
            <a:ext cx="3757534" cy="619521"/>
            <a:chOff x="4993275" y="5165587"/>
            <a:chExt cx="3757534" cy="619521"/>
          </a:xfrm>
        </p:grpSpPr>
        <p:sp>
          <p:nvSpPr>
            <p:cNvPr id="146" name="Oval 145"/>
            <p:cNvSpPr/>
            <p:nvPr/>
          </p:nvSpPr>
          <p:spPr>
            <a:xfrm>
              <a:off x="4993275" y="5315162"/>
              <a:ext cx="941465"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47" name="Straight Arrow Connector 146"/>
            <p:cNvCxnSpPr>
              <a:stCxn id="148" idx="0"/>
              <a:endCxn id="146" idx="6"/>
            </p:cNvCxnSpPr>
            <p:nvPr/>
          </p:nvCxnSpPr>
          <p:spPr>
            <a:xfrm flipH="1">
              <a:off x="5934740" y="5165587"/>
              <a:ext cx="1741729" cy="3845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8" name="Rounded Rectangle 147"/>
            <p:cNvSpPr/>
            <p:nvPr/>
          </p:nvSpPr>
          <p:spPr>
            <a:xfrm>
              <a:off x="6602128" y="5165587"/>
              <a:ext cx="2148681" cy="452723"/>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Footprint decreased</a:t>
              </a:r>
            </a:p>
          </p:txBody>
        </p:sp>
      </p:grpSp>
      <p:sp>
        <p:nvSpPr>
          <p:cNvPr id="149" name="Oval 148"/>
          <p:cNvSpPr/>
          <p:nvPr/>
        </p:nvSpPr>
        <p:spPr>
          <a:xfrm>
            <a:off x="3736537" y="3140880"/>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0" name="Straight Arrow Connector 149"/>
          <p:cNvCxnSpPr>
            <a:stCxn id="139" idx="0"/>
            <a:endCxn id="149" idx="6"/>
          </p:cNvCxnSpPr>
          <p:nvPr/>
        </p:nvCxnSpPr>
        <p:spPr>
          <a:xfrm flipH="1" flipV="1">
            <a:off x="4842824" y="3998685"/>
            <a:ext cx="2200523" cy="1900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3382544" y="5416178"/>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2" name="Straight Arrow Connector 151"/>
          <p:cNvCxnSpPr>
            <a:stCxn id="139" idx="1"/>
            <a:endCxn id="151" idx="6"/>
          </p:cNvCxnSpPr>
          <p:nvPr/>
        </p:nvCxnSpPr>
        <p:spPr>
          <a:xfrm flipH="1">
            <a:off x="4488831" y="6262324"/>
            <a:ext cx="1480175" cy="11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 name="Slide Number Placeholder 152"/>
          <p:cNvSpPr>
            <a:spLocks noGrp="1"/>
          </p:cNvSpPr>
          <p:nvPr>
            <p:ph type="sldNum" sz="quarter" idx="12"/>
          </p:nvPr>
        </p:nvSpPr>
        <p:spPr/>
        <p:txBody>
          <a:bodyPr/>
          <a:lstStyle/>
          <a:p>
            <a:fld id="{F23EC47D-D5CA-A042-A8D0-C217E3EA6E2F}" type="slidenum">
              <a:rPr lang="en-US" smtClean="0"/>
              <a:t>124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1"/>
                                        </p:tgtEl>
                                        <p:attrNameLst>
                                          <p:attrName>style.visibility</p:attrName>
                                        </p:attrNameLst>
                                      </p:cBhvr>
                                      <p:to>
                                        <p:strVal val="hidden"/>
                                      </p:to>
                                    </p:set>
                                  </p:childTnLst>
                                </p:cTn>
                              </p:par>
                            </p:childTnLst>
                          </p:cTn>
                        </p:par>
                        <p:par>
                          <p:cTn id="58" fill="hold">
                            <p:stCondLst>
                              <p:cond delay="0"/>
                            </p:stCondLst>
                            <p:childTnLst>
                              <p:par>
                                <p:cTn id="59" presetID="0" presetClass="path" presetSubtype="0" accel="50000" decel="50000" fill="hold" nodeType="afterEffect">
                                  <p:stCondLst>
                                    <p:cond delay="0"/>
                                  </p:stCondLst>
                                  <p:childTnLst>
                                    <p:animMotion origin="layout" path="M -0.00122 -0.0044 L -0.00122 0.12153 C -0.00122 0.12176 -0.00105 0.13727 0.00086 0.1419 C 0.00868 0.16019 0.025 0.16783 0.03906 0.17384 C 0.04514 0.17338 0.05139 0.17361 0.05746 0.17246 C 0.06232 0.17153 0.06684 0.15949 0.06944 0.15486 C 0.071 0.14861 0.07326 0.14398 0.07482 0.1375 C 0.07586 0.13334 0.07708 0.12454 0.07708 0.12477 C 0.07604 0.10695 0.07621 0.08496 0.07152 0.06806 C 0.07222 0.02037 0.07274 -0.02778 0.07482 -0.07546 C 0.07586 -0.09768 0.07795 -0.10532 0.08142 -0.12477 C 0.08229 -0.13009 0.0835 -0.13541 0.08472 -0.14074 C 0.08541 -0.14352 0.0868 -0.1493 0.0868 -0.14907 C 0.08836 -0.16713 0.08802 -0.18588 0.10208 -0.19282 C 0.10538 -0.19722 0.10746 -0.19977 0.1118 -0.20162 C 0.12152 -0.20069 0.12604 -0.19861 0.13472 -0.19583 C 0.14531 -0.18565 0.1309 -0.19884 0.14114 -0.19143 C 0.1434 -0.18981 0.14774 -0.18565 0.14774 -0.18541 C 0.15069 -0.17986 0.15347 -0.17407 0.15642 -0.16828 C 0.15781 -0.16528 0.16076 -0.15949 0.16076 -0.15926 C 0.16545 -0.14051 0.1618 -0.12176 0.1618 -0.10162 L 0.1618 0.00139 " pathEditMode="relative" rAng="0" ptsTypes="AfffffffffffffffffffAA">
                                      <p:cBhvr>
                                        <p:cTn id="60" dur="2000" fill="hold"/>
                                        <p:tgtEl>
                                          <p:spTgt spid="33"/>
                                        </p:tgtEl>
                                        <p:attrNameLst>
                                          <p:attrName>ppt_x</p:attrName>
                                          <p:attrName>ppt_y</p:attrName>
                                        </p:attrNameLst>
                                      </p:cBhvr>
                                      <p:rCtr x="8333" y="-949"/>
                                    </p:animMotion>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4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15"/>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19"/>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4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2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4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13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27"/>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par>
                          <p:cTn id="118" fill="hold">
                            <p:stCondLst>
                              <p:cond delay="0"/>
                            </p:stCondLst>
                            <p:childTnLst>
                              <p:par>
                                <p:cTn id="119" presetID="0" presetClass="path" presetSubtype="0" accel="50000" decel="50000" fill="hold" nodeType="afterEffect">
                                  <p:stCondLst>
                                    <p:cond delay="0"/>
                                  </p:stCondLst>
                                  <p:childTnLst>
                                    <p:animMotion origin="layout" path="M -0.0066 -0.00046 C -0.00781 0.02037 -0.00764 0.01157 -0.00764 0.02592 L -0.0066 0.10648 C -0.00816 0.1125 -0.00816 0.11065 -0.0066 0.11898 C -0.00573 0.12338 -0.0033 0.13426 -1.11111E-6 0.13704 C 0.00833 0.14421 0.01927 0.14653 0.02865 0.14954 C 0.05087 0.14583 0.04688 0.15046 0.04531 0.12315 C 0.04636 0.10856 0.04601 0.09514 0.04965 0.08148 C 0.0507 0.0713 0.0533 0.06574 0.05521 0.05648 C 0.05695 0.04676 0.05886 0.03704 0.06077 0.02731 C 0.06337 -0.05857 0.06077 0.0368 0.06285 -0.1338 C 0.06337 -0.17454 0.06059 -0.1625 0.06511 -0.17963 C 0.06476 -0.18796 0.06528 -0.19653 0.06406 -0.20463 C 0.06389 -0.20625 0.05851 -0.20602 0.06181 -0.20602 L 0.05955 0.09259 L 0.06736 -0.21296 L 0.07396 0.09259 L 0.07622 -0.20741 L 0.08941 0.08148 L 0.0882 -0.20324 L 0.09827 0.07592 L 0.09601 -0.19908 L 0.10261 0.08009 L 0.10035 -0.20741 L 0.10816 0.05926 L 0.1092 -0.19491 L 0.11702 0.03148 L 0.12465 -0.20602 L 0.16337 0.00092 " pathEditMode="relative" rAng="0" ptsTypes="fAfffffffffffAAAAAAAAAAAAAAAA">
                                      <p:cBhvr>
                                        <p:cTn id="120" dur="2000" fill="hold"/>
                                        <p:tgtEl>
                                          <p:spTgt spid="40"/>
                                        </p:tgtEl>
                                        <p:attrNameLst>
                                          <p:attrName>ppt_x</p:attrName>
                                          <p:attrName>ppt_y</p:attrName>
                                        </p:attrNameLst>
                                      </p:cBhvr>
                                      <p:rCtr x="8420" y="-3079"/>
                                    </p:animMotion>
                                  </p:childTnLst>
                                </p:cTn>
                              </p:par>
                            </p:childTnLst>
                          </p:cTn>
                        </p:par>
                        <p:par>
                          <p:cTn id="121" fill="hold">
                            <p:stCondLst>
                              <p:cond delay="2000"/>
                            </p:stCondLst>
                            <p:childTnLst>
                              <p:par>
                                <p:cTn id="122" presetID="1"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101"/>
                                        </p:tgtEl>
                                        <p:attrNameLst>
                                          <p:attrName>style.visibility</p:attrName>
                                        </p:attrNameLst>
                                      </p:cBhvr>
                                      <p:to>
                                        <p:strVal val="visible"/>
                                      </p:to>
                                    </p:set>
                                    <p:animEffect transition="in" filter="fade">
                                      <p:cBhvr>
                                        <p:cTn id="127" dur="500"/>
                                        <p:tgtEl>
                                          <p:spTgt spid="101"/>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3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4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47"/>
                                        </p:tgtEl>
                                        <p:attrNameLst>
                                          <p:attrName>style.visibility</p:attrName>
                                        </p:attrNameLst>
                                      </p:cBhvr>
                                      <p:to>
                                        <p:strVal val="visible"/>
                                      </p:to>
                                    </p:set>
                                  </p:childTnLst>
                                </p:cTn>
                              </p:par>
                            </p:childTnLst>
                          </p:cTn>
                        </p:par>
                        <p:par>
                          <p:cTn id="148" fill="hold">
                            <p:stCondLst>
                              <p:cond delay="0"/>
                            </p:stCondLst>
                            <p:childTnLst>
                              <p:par>
                                <p:cTn id="149" presetID="42" presetClass="path" presetSubtype="0" accel="50000" decel="50000" fill="hold" grpId="1" nodeType="afterEffect">
                                  <p:stCondLst>
                                    <p:cond delay="0"/>
                                  </p:stCondLst>
                                  <p:childTnLst>
                                    <p:animMotion origin="layout" path="M -2.77778E-7 2.96296E-6 L 0.16111 0.10463 " pathEditMode="relative" rAng="0" ptsTypes="AA">
                                      <p:cBhvr>
                                        <p:cTn id="150" dur="1000" fill="hold"/>
                                        <p:tgtEl>
                                          <p:spTgt spid="110"/>
                                        </p:tgtEl>
                                        <p:attrNameLst>
                                          <p:attrName>ppt_x</p:attrName>
                                          <p:attrName>ppt_y</p:attrName>
                                        </p:attrNameLst>
                                      </p:cBhvr>
                                      <p:rCtr x="8056" y="5231"/>
                                    </p:animMotion>
                                  </p:childTnLst>
                                </p:cTn>
                              </p:par>
                              <p:par>
                                <p:cTn id="151" presetID="42" presetClass="path" presetSubtype="0" accel="50000" decel="50000" fill="hold" nodeType="withEffect">
                                  <p:stCondLst>
                                    <p:cond delay="0"/>
                                  </p:stCondLst>
                                  <p:childTnLst>
                                    <p:animMotion origin="layout" path="M -0.00034 0.00185 L 0.1658 0.10208 " pathEditMode="relative" rAng="0" ptsTypes="AA">
                                      <p:cBhvr>
                                        <p:cTn id="152" dur="1000" fill="hold"/>
                                        <p:tgtEl>
                                          <p:spTgt spid="47"/>
                                        </p:tgtEl>
                                        <p:attrNameLst>
                                          <p:attrName>ppt_x</p:attrName>
                                          <p:attrName>ppt_y</p:attrName>
                                        </p:attrNameLst>
                                      </p:cBhvr>
                                      <p:rCtr x="8299" y="5000"/>
                                    </p:animMotion>
                                  </p:childTnLst>
                                </p:cTn>
                              </p:par>
                              <p:par>
                                <p:cTn id="153" presetID="1" presetClass="exit" presetSubtype="0" fill="hold" nodeType="withEffect">
                                  <p:stCondLst>
                                    <p:cond delay="0"/>
                                  </p:stCondLst>
                                  <p:childTnLst>
                                    <p:set>
                                      <p:cBhvr>
                                        <p:cTn id="154" dur="1" fill="hold">
                                          <p:stCondLst>
                                            <p:cond delay="0"/>
                                          </p:stCondLst>
                                        </p:cTn>
                                        <p:tgtEl>
                                          <p:spTgt spid="13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4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6"/>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5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4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5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7" grpId="0" animBg="1"/>
      <p:bldP spid="28" grpId="0" animBg="1"/>
      <p:bldP spid="54" grpId="0" animBg="1"/>
      <p:bldP spid="55" grpId="0" animBg="1"/>
      <p:bldP spid="61" grpId="0" animBg="1"/>
      <p:bldP spid="62" grpId="0" animBg="1"/>
      <p:bldP spid="63" grpId="0" animBg="1"/>
      <p:bldP spid="64" grpId="0" animBg="1"/>
      <p:bldP spid="65" grpId="0" animBg="1"/>
      <p:bldP spid="66" grpId="0" animBg="1"/>
      <p:bldP spid="67" grpId="0" animBg="1"/>
      <p:bldP spid="100" grpId="0" animBg="1"/>
      <p:bldP spid="109" grpId="0" animBg="1"/>
      <p:bldP spid="110" grpId="0" animBg="1"/>
      <p:bldP spid="110" grpId="1" animBg="1"/>
      <p:bldP spid="131" grpId="0" animBg="1"/>
      <p:bldP spid="131" grpId="1" animBg="1"/>
      <p:bldP spid="144" grpId="0" animBg="1"/>
      <p:bldP spid="149" grpId="0" animBg="1"/>
      <p:bldP spid="15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357014" y="228600"/>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tx1"/>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pitchFamily="34"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pitchFamily="34"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smtClean="0"/>
              <a:t>Sparse MM Case Study Results</a:t>
            </a:r>
            <a:endParaRPr lang="en-CA" dirty="0"/>
          </a:p>
        </p:txBody>
      </p:sp>
      <p:sp>
        <p:nvSpPr>
          <p:cNvPr id="8" name="Rounded Rectangle 7"/>
          <p:cNvSpPr/>
          <p:nvPr/>
        </p:nvSpPr>
        <p:spPr>
          <a:xfrm>
            <a:off x="6228184" y="1752600"/>
            <a:ext cx="2448272" cy="72008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Within 4% of optimized with no programmer input</a:t>
            </a:r>
            <a:endParaRPr lang="en-US" sz="1600" dirty="0">
              <a:solidFill>
                <a:schemeClr val="bg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14600"/>
            <a:ext cx="86788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703763" y="3309680"/>
            <a:ext cx="2279898" cy="646331"/>
          </a:xfrm>
          <a:prstGeom prst="rect">
            <a:avLst/>
          </a:prstGeom>
          <a:noFill/>
        </p:spPr>
        <p:txBody>
          <a:bodyPr wrap="square" rtlCol="0">
            <a:spAutoFit/>
          </a:bodyPr>
          <a:lstStyle/>
          <a:p>
            <a:pPr algn="ctr"/>
            <a:r>
              <a:rPr lang="en-CA" b="1" dirty="0" smtClean="0"/>
              <a:t>Divergent Code Execution time</a:t>
            </a:r>
            <a:endParaRPr lang="en-CA" b="1" dirty="0"/>
          </a:p>
        </p:txBody>
      </p:sp>
      <p:grpSp>
        <p:nvGrpSpPr>
          <p:cNvPr id="3" name="Group 10"/>
          <p:cNvGrpSpPr/>
          <p:nvPr/>
        </p:nvGrpSpPr>
        <p:grpSpPr>
          <a:xfrm>
            <a:off x="1467692" y="2339725"/>
            <a:ext cx="1477963" cy="2460875"/>
            <a:chOff x="1539378" y="2390029"/>
            <a:chExt cx="1477963" cy="2460875"/>
          </a:xfrm>
        </p:grpSpPr>
        <p:pic>
          <p:nvPicPr>
            <p:cNvPr id="6" name="Picture 5"/>
            <p:cNvPicPr/>
            <p:nvPr>
              <p:extLst>
                <p:ext uri="{D42A27DB-BD31-4B8C-83A1-F6EECF244321}">
                  <p14:modId xmlns:p14="http://schemas.microsoft.com/office/powerpoint/2010/main" val="956263756"/>
                </p:ext>
              </p:extLst>
            </p:nvPr>
          </p:nvPicPr>
          <p:blipFill>
            <a:blip r:embed="rId3"/>
            <a:stretch>
              <a:fillRect/>
            </a:stretch>
          </p:blipFill>
          <p:spPr>
            <a:xfrm>
              <a:off x="2123406" y="2390029"/>
              <a:ext cx="474750" cy="500981"/>
            </a:xfrm>
            <a:prstGeom prst="rect">
              <a:avLst/>
            </a:prstGeom>
          </p:spPr>
        </p:pic>
        <p:pic>
          <p:nvPicPr>
            <p:cNvPr id="7" name="Picture 6"/>
            <p:cNvPicPr/>
            <p:nvPr>
              <p:extLst>
                <p:ext uri="{D42A27DB-BD31-4B8C-83A1-F6EECF244321}">
                  <p14:modId xmlns:p14="http://schemas.microsoft.com/office/powerpoint/2010/main" val="711112825"/>
                </p:ext>
              </p:extLst>
            </p:nvPr>
          </p:nvPicPr>
          <p:blipFill>
            <a:blip r:embed="rId4"/>
            <a:stretch>
              <a:fillRect/>
            </a:stretch>
          </p:blipFill>
          <p:spPr>
            <a:xfrm>
              <a:off x="1539378" y="4547691"/>
              <a:ext cx="1477963" cy="303213"/>
            </a:xfrm>
            <a:prstGeom prst="rect">
              <a:avLst/>
            </a:prstGeom>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2852936"/>
              <a:ext cx="1055687" cy="15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3124200"/>
            <a:ext cx="1066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264" y="3542730"/>
            <a:ext cx="1066800"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stCxn id="8" idx="2"/>
            <a:endCxn id="9" idx="0"/>
          </p:cNvCxnSpPr>
          <p:nvPr/>
        </p:nvCxnSpPr>
        <p:spPr>
          <a:xfrm>
            <a:off x="7452320" y="2472680"/>
            <a:ext cx="129344" cy="764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6969596" y="3236801"/>
            <a:ext cx="1224136" cy="79208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Text Placeholder 3"/>
          <p:cNvSpPr>
            <a:spLocks noGrp="1"/>
          </p:cNvSpPr>
          <p:nvPr>
            <p:ph idx="1"/>
          </p:nvPr>
        </p:nvSpPr>
        <p:spPr>
          <a:xfrm>
            <a:off x="628775" y="973819"/>
            <a:ext cx="8229600" cy="4525963"/>
          </a:xfrm>
        </p:spPr>
        <p:txBody>
          <a:bodyPr>
            <a:normAutofit/>
          </a:bodyPr>
          <a:lstStyle/>
          <a:p>
            <a:pPr marL="285750" indent="-285750">
              <a:buFont typeface="Arial" pitchFamily="34" charset="0"/>
              <a:buChar char="•"/>
            </a:pPr>
            <a:r>
              <a:rPr lang="en-US" sz="2800" dirty="0" smtClean="0"/>
              <a:t>Performance (normalized to optimized version)</a:t>
            </a:r>
            <a:endParaRPr lang="en-US" sz="2800" dirty="0"/>
          </a:p>
        </p:txBody>
      </p:sp>
      <p:sp>
        <p:nvSpPr>
          <p:cNvPr id="16" name="Slide Number Placeholder 15"/>
          <p:cNvSpPr>
            <a:spLocks noGrp="1"/>
          </p:cNvSpPr>
          <p:nvPr>
            <p:ph type="sldNum" sz="quarter" idx="12"/>
          </p:nvPr>
        </p:nvSpPr>
        <p:spPr>
          <a:xfrm>
            <a:off x="6553200" y="6324600"/>
            <a:ext cx="2133600" cy="365125"/>
          </a:xfrm>
        </p:spPr>
        <p:txBody>
          <a:bodyPr/>
          <a:lstStyle/>
          <a:p>
            <a:fld id="{F23EC47D-D5CA-A042-A8D0-C217E3EA6E2F}" type="slidenum">
              <a:rPr lang="en-US" smtClean="0"/>
              <a:t>125</a:t>
            </a:fld>
            <a:endParaRPr lang="en-US"/>
          </a:p>
        </p:txBody>
      </p:sp>
    </p:spTree>
    <p:extLst>
      <p:ext uri="{BB962C8B-B14F-4D97-AF65-F5344CB8AC3E}">
        <p14:creationId xmlns:p14="http://schemas.microsoft.com/office/powerpoint/2010/main" val="2426894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Memory Request Prioritization Buffer</a:t>
            </a:r>
            <a:br>
              <a:rPr lang="en-US" dirty="0" smtClean="0"/>
            </a:br>
            <a:r>
              <a:rPr lang="en-US" dirty="0" smtClean="0"/>
              <a:t>[</a:t>
            </a:r>
            <a:r>
              <a:rPr lang="en-US" dirty="0" err="1" smtClean="0"/>
              <a:t>Jia</a:t>
            </a:r>
            <a:r>
              <a:rPr lang="en-US" dirty="0" smtClean="0"/>
              <a:t> et al., HPCA 2014]</a:t>
            </a:r>
            <a:endParaRPr lang="en-US" dirty="0"/>
          </a:p>
        </p:txBody>
      </p:sp>
      <p:sp>
        <p:nvSpPr>
          <p:cNvPr id="3" name="Content Placeholder 2"/>
          <p:cNvSpPr>
            <a:spLocks noGrp="1"/>
          </p:cNvSpPr>
          <p:nvPr>
            <p:ph idx="1"/>
          </p:nvPr>
        </p:nvSpPr>
        <p:spPr>
          <a:xfrm>
            <a:off x="457200" y="5456237"/>
            <a:ext cx="8229600" cy="1173163"/>
          </a:xfrm>
        </p:spPr>
        <p:txBody>
          <a:bodyPr>
            <a:normAutofit fontScale="85000" lnSpcReduction="10000"/>
          </a:bodyPr>
          <a:lstStyle/>
          <a:p>
            <a:r>
              <a:rPr lang="en-US" dirty="0" smtClean="0"/>
              <a:t>Reorder requests by sorting by Warp ID.</a:t>
            </a:r>
          </a:p>
          <a:p>
            <a:r>
              <a:rPr lang="en-US" dirty="0" smtClean="0"/>
              <a:t>Bypass when too many accesses to same cache set.</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126</a:t>
            </a:fld>
            <a:endParaRPr lang="en-US"/>
          </a:p>
        </p:txBody>
      </p:sp>
      <p:cxnSp>
        <p:nvCxnSpPr>
          <p:cNvPr id="13" name="Straight Arrow Connector 12"/>
          <p:cNvCxnSpPr/>
          <p:nvPr/>
        </p:nvCxnSpPr>
        <p:spPr>
          <a:xfrm>
            <a:off x="914400" y="2095500"/>
            <a:ext cx="670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9050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W3</a:t>
            </a:r>
            <a:endParaRPr lang="en-US" dirty="0"/>
          </a:p>
        </p:txBody>
      </p:sp>
      <p:sp>
        <p:nvSpPr>
          <p:cNvPr id="7" name="Rectangle 6"/>
          <p:cNvSpPr/>
          <p:nvPr/>
        </p:nvSpPr>
        <p:spPr>
          <a:xfrm>
            <a:off x="27432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W2</a:t>
            </a:r>
            <a:endParaRPr lang="en-US" dirty="0"/>
          </a:p>
        </p:txBody>
      </p:sp>
      <p:sp>
        <p:nvSpPr>
          <p:cNvPr id="8" name="Rectangle 7"/>
          <p:cNvSpPr/>
          <p:nvPr/>
        </p:nvSpPr>
        <p:spPr>
          <a:xfrm>
            <a:off x="35814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W1</a:t>
            </a:r>
            <a:endParaRPr lang="en-US" dirty="0"/>
          </a:p>
        </p:txBody>
      </p:sp>
      <p:sp>
        <p:nvSpPr>
          <p:cNvPr id="9" name="Rectangle 8"/>
          <p:cNvSpPr/>
          <p:nvPr/>
        </p:nvSpPr>
        <p:spPr>
          <a:xfrm>
            <a:off x="44196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W3</a:t>
            </a:r>
            <a:endParaRPr lang="en-US" dirty="0"/>
          </a:p>
        </p:txBody>
      </p:sp>
      <p:sp>
        <p:nvSpPr>
          <p:cNvPr id="10" name="Rectangle 9"/>
          <p:cNvSpPr/>
          <p:nvPr/>
        </p:nvSpPr>
        <p:spPr>
          <a:xfrm>
            <a:off x="52578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W2</a:t>
            </a:r>
            <a:endParaRPr lang="en-US" dirty="0"/>
          </a:p>
        </p:txBody>
      </p:sp>
      <p:sp>
        <p:nvSpPr>
          <p:cNvPr id="11" name="Rectangle 10"/>
          <p:cNvSpPr/>
          <p:nvPr/>
        </p:nvSpPr>
        <p:spPr>
          <a:xfrm>
            <a:off x="60960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W1</a:t>
            </a:r>
            <a:endParaRPr lang="en-US" dirty="0"/>
          </a:p>
        </p:txBody>
      </p:sp>
      <p:cxnSp>
        <p:nvCxnSpPr>
          <p:cNvPr id="22" name="Straight Arrow Connector 21"/>
          <p:cNvCxnSpPr/>
          <p:nvPr/>
        </p:nvCxnSpPr>
        <p:spPr>
          <a:xfrm>
            <a:off x="914400" y="3733800"/>
            <a:ext cx="480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600200" y="4800600"/>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3733800"/>
            <a:ext cx="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9050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W3</a:t>
            </a:r>
            <a:endParaRPr lang="en-US" dirty="0"/>
          </a:p>
        </p:txBody>
      </p:sp>
      <p:sp>
        <p:nvSpPr>
          <p:cNvPr id="17" name="Rectangle 16"/>
          <p:cNvSpPr/>
          <p:nvPr/>
        </p:nvSpPr>
        <p:spPr>
          <a:xfrm>
            <a:off x="27432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W3</a:t>
            </a:r>
            <a:endParaRPr lang="en-US" dirty="0"/>
          </a:p>
        </p:txBody>
      </p:sp>
      <p:sp>
        <p:nvSpPr>
          <p:cNvPr id="18" name="Rectangle 17"/>
          <p:cNvSpPr/>
          <p:nvPr/>
        </p:nvSpPr>
        <p:spPr>
          <a:xfrm>
            <a:off x="19050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W2</a:t>
            </a:r>
            <a:endParaRPr lang="en-US" dirty="0"/>
          </a:p>
        </p:txBody>
      </p:sp>
      <p:sp>
        <p:nvSpPr>
          <p:cNvPr id="19" name="Rectangle 18"/>
          <p:cNvSpPr/>
          <p:nvPr/>
        </p:nvSpPr>
        <p:spPr>
          <a:xfrm>
            <a:off x="27432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W2</a:t>
            </a:r>
            <a:endParaRPr lang="en-US" dirty="0"/>
          </a:p>
        </p:txBody>
      </p:sp>
      <p:sp>
        <p:nvSpPr>
          <p:cNvPr id="20" name="Rectangle 19"/>
          <p:cNvSpPr/>
          <p:nvPr/>
        </p:nvSpPr>
        <p:spPr>
          <a:xfrm>
            <a:off x="35814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W1</a:t>
            </a:r>
            <a:endParaRPr lang="en-US" dirty="0"/>
          </a:p>
        </p:txBody>
      </p:sp>
      <p:sp>
        <p:nvSpPr>
          <p:cNvPr id="21" name="Rectangle 20"/>
          <p:cNvSpPr/>
          <p:nvPr/>
        </p:nvSpPr>
        <p:spPr>
          <a:xfrm>
            <a:off x="44196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smtClean="0"/>
              <a:t>W1</a:t>
            </a:r>
            <a:endParaRPr lang="en-US" dirty="0"/>
          </a:p>
        </p:txBody>
      </p:sp>
      <p:sp>
        <p:nvSpPr>
          <p:cNvPr id="31" name="TextBox 30"/>
          <p:cNvSpPr txBox="1"/>
          <p:nvPr/>
        </p:nvSpPr>
        <p:spPr>
          <a:xfrm>
            <a:off x="3962400" y="4659868"/>
            <a:ext cx="2646878" cy="369332"/>
          </a:xfrm>
          <a:prstGeom prst="rect">
            <a:avLst/>
          </a:prstGeom>
          <a:noFill/>
        </p:spPr>
        <p:txBody>
          <a:bodyPr wrap="none" rtlCol="0">
            <a:spAutoFit/>
          </a:bodyPr>
          <a:lstStyle/>
          <a:p>
            <a:r>
              <a:rPr lang="en-US" dirty="0" smtClean="0"/>
              <a:t>Bypass accesses to hot set</a:t>
            </a:r>
            <a:endParaRPr lang="en-US" dirty="0"/>
          </a:p>
        </p:txBody>
      </p:sp>
      <p:sp>
        <p:nvSpPr>
          <p:cNvPr id="32" name="TextBox 31"/>
          <p:cNvSpPr txBox="1"/>
          <p:nvPr/>
        </p:nvSpPr>
        <p:spPr>
          <a:xfrm>
            <a:off x="5791200" y="3549134"/>
            <a:ext cx="2866289" cy="369332"/>
          </a:xfrm>
          <a:prstGeom prst="rect">
            <a:avLst/>
          </a:prstGeom>
          <a:noFill/>
        </p:spPr>
        <p:txBody>
          <a:bodyPr wrap="none" rtlCol="0">
            <a:spAutoFit/>
          </a:bodyPr>
          <a:lstStyle/>
          <a:p>
            <a:r>
              <a:rPr lang="en-US" dirty="0" smtClean="0"/>
              <a:t>Reorder requests by warp ID </a:t>
            </a:r>
            <a:endParaRPr lang="en-US" dirty="0"/>
          </a:p>
        </p:txBody>
      </p:sp>
    </p:spTree>
    <p:extLst>
      <p:ext uri="{BB962C8B-B14F-4D97-AF65-F5344CB8AC3E}">
        <p14:creationId xmlns:p14="http://schemas.microsoft.com/office/powerpoint/2010/main" val="142826391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600" dirty="0"/>
              <a:t>Priority-Based Cache Allocation in Throughput </a:t>
            </a:r>
            <a:r>
              <a:rPr lang="en-US" sz="3600" dirty="0" smtClean="0"/>
              <a:t>Processors [Li et al., HPCA 2015]</a:t>
            </a:r>
            <a:endParaRPr lang="en-US" sz="3600" dirty="0"/>
          </a:p>
        </p:txBody>
      </p:sp>
      <p:sp>
        <p:nvSpPr>
          <p:cNvPr id="3" name="Content Placeholder 2"/>
          <p:cNvSpPr>
            <a:spLocks noGrp="1"/>
          </p:cNvSpPr>
          <p:nvPr>
            <p:ph idx="1"/>
          </p:nvPr>
        </p:nvSpPr>
        <p:spPr>
          <a:xfrm>
            <a:off x="457200" y="1600201"/>
            <a:ext cx="8229600" cy="1447800"/>
          </a:xfrm>
        </p:spPr>
        <p:txBody>
          <a:bodyPr>
            <a:normAutofit/>
          </a:bodyPr>
          <a:lstStyle/>
          <a:p>
            <a:r>
              <a:rPr lang="en-US" sz="2400" dirty="0" smtClean="0"/>
              <a:t>CCWS leaves L2 and DRAM underutilized.</a:t>
            </a:r>
          </a:p>
          <a:p>
            <a:r>
              <a:rPr lang="en-US" sz="2400" dirty="0" smtClean="0"/>
              <a:t>Allow some additional warps to execute but do not allow them to allocate space in cache:</a:t>
            </a:r>
            <a:endParaRPr lang="en-US" sz="2400" dirty="0"/>
          </a:p>
        </p:txBody>
      </p:sp>
      <p:sp>
        <p:nvSpPr>
          <p:cNvPr id="4" name="Slide Number Placeholder 3"/>
          <p:cNvSpPr>
            <a:spLocks noGrp="1"/>
          </p:cNvSpPr>
          <p:nvPr>
            <p:ph type="sldNum" sz="quarter" idx="12"/>
          </p:nvPr>
        </p:nvSpPr>
        <p:spPr/>
        <p:txBody>
          <a:bodyPr/>
          <a:lstStyle/>
          <a:p>
            <a:fld id="{F23EC47D-D5CA-A042-A8D0-C217E3EA6E2F}" type="slidenum">
              <a:rPr lang="en-US" smtClean="0"/>
              <a:t>127</a:t>
            </a:fld>
            <a:endParaRPr lang="en-US"/>
          </a:p>
        </p:txBody>
      </p:sp>
      <p:sp>
        <p:nvSpPr>
          <p:cNvPr id="5" name="Rectangle 4"/>
          <p:cNvSpPr/>
          <p:nvPr/>
        </p:nvSpPr>
        <p:spPr>
          <a:xfrm>
            <a:off x="3733800" y="32004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33800" y="35052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43200" y="3124200"/>
            <a:ext cx="871528" cy="369332"/>
          </a:xfrm>
          <a:prstGeom prst="rect">
            <a:avLst/>
          </a:prstGeom>
          <a:noFill/>
        </p:spPr>
        <p:txBody>
          <a:bodyPr wrap="none" rtlCol="0">
            <a:spAutoFit/>
          </a:bodyPr>
          <a:lstStyle/>
          <a:p>
            <a:r>
              <a:rPr lang="en-US" dirty="0" smtClean="0"/>
              <a:t>Warp 0</a:t>
            </a:r>
            <a:endParaRPr lang="en-US" dirty="0"/>
          </a:p>
        </p:txBody>
      </p:sp>
      <p:sp>
        <p:nvSpPr>
          <p:cNvPr id="8" name="TextBox 7"/>
          <p:cNvSpPr txBox="1"/>
          <p:nvPr/>
        </p:nvSpPr>
        <p:spPr>
          <a:xfrm>
            <a:off x="2743200" y="3429000"/>
            <a:ext cx="871528" cy="369332"/>
          </a:xfrm>
          <a:prstGeom prst="rect">
            <a:avLst/>
          </a:prstGeom>
          <a:noFill/>
        </p:spPr>
        <p:txBody>
          <a:bodyPr wrap="none" rtlCol="0">
            <a:spAutoFit/>
          </a:bodyPr>
          <a:lstStyle/>
          <a:p>
            <a:r>
              <a:rPr lang="en-US" dirty="0" smtClean="0"/>
              <a:t>Warp 1</a:t>
            </a:r>
            <a:endParaRPr lang="en-US" dirty="0"/>
          </a:p>
        </p:txBody>
      </p:sp>
      <p:sp>
        <p:nvSpPr>
          <p:cNvPr id="13" name="Left Brace 12"/>
          <p:cNvSpPr/>
          <p:nvPr/>
        </p:nvSpPr>
        <p:spPr>
          <a:xfrm>
            <a:off x="2590800" y="3200400"/>
            <a:ext cx="152400" cy="6858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818188" y="3352800"/>
            <a:ext cx="1544012" cy="369332"/>
          </a:xfrm>
          <a:prstGeom prst="rect">
            <a:avLst/>
          </a:prstGeom>
          <a:noFill/>
        </p:spPr>
        <p:txBody>
          <a:bodyPr wrap="none" rtlCol="0">
            <a:spAutoFit/>
          </a:bodyPr>
          <a:lstStyle/>
          <a:p>
            <a:r>
              <a:rPr lang="en-US" dirty="0" smtClean="0"/>
              <a:t>Normal Warps</a:t>
            </a:r>
            <a:endParaRPr lang="en-US" dirty="0"/>
          </a:p>
        </p:txBody>
      </p:sp>
      <p:sp>
        <p:nvSpPr>
          <p:cNvPr id="15" name="Rectangle 14"/>
          <p:cNvSpPr/>
          <p:nvPr/>
        </p:nvSpPr>
        <p:spPr>
          <a:xfrm>
            <a:off x="3721100" y="39624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721100" y="42672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30500" y="3886200"/>
            <a:ext cx="871528" cy="369332"/>
          </a:xfrm>
          <a:prstGeom prst="rect">
            <a:avLst/>
          </a:prstGeom>
          <a:noFill/>
        </p:spPr>
        <p:txBody>
          <a:bodyPr wrap="none" rtlCol="0">
            <a:spAutoFit/>
          </a:bodyPr>
          <a:lstStyle/>
          <a:p>
            <a:r>
              <a:rPr lang="en-US" dirty="0" smtClean="0"/>
              <a:t>Warp 2</a:t>
            </a:r>
            <a:endParaRPr lang="en-US" dirty="0"/>
          </a:p>
        </p:txBody>
      </p:sp>
      <p:sp>
        <p:nvSpPr>
          <p:cNvPr id="18" name="TextBox 17"/>
          <p:cNvSpPr txBox="1"/>
          <p:nvPr/>
        </p:nvSpPr>
        <p:spPr>
          <a:xfrm>
            <a:off x="2730500" y="4191000"/>
            <a:ext cx="871528" cy="369332"/>
          </a:xfrm>
          <a:prstGeom prst="rect">
            <a:avLst/>
          </a:prstGeom>
          <a:noFill/>
        </p:spPr>
        <p:txBody>
          <a:bodyPr wrap="none" rtlCol="0">
            <a:spAutoFit/>
          </a:bodyPr>
          <a:lstStyle/>
          <a:p>
            <a:r>
              <a:rPr lang="en-US" dirty="0" smtClean="0"/>
              <a:t>Warp 3</a:t>
            </a:r>
            <a:endParaRPr lang="en-US" dirty="0"/>
          </a:p>
        </p:txBody>
      </p:sp>
      <p:sp>
        <p:nvSpPr>
          <p:cNvPr id="19" name="Left Brace 18"/>
          <p:cNvSpPr/>
          <p:nvPr/>
        </p:nvSpPr>
        <p:spPr>
          <a:xfrm>
            <a:off x="2578100" y="3962400"/>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805488" y="4078069"/>
            <a:ext cx="1474081" cy="646331"/>
          </a:xfrm>
          <a:prstGeom prst="rect">
            <a:avLst/>
          </a:prstGeom>
          <a:noFill/>
        </p:spPr>
        <p:txBody>
          <a:bodyPr wrap="none" rtlCol="0">
            <a:spAutoFit/>
          </a:bodyPr>
          <a:lstStyle/>
          <a:p>
            <a:r>
              <a:rPr lang="en-US" dirty="0" smtClean="0"/>
              <a:t>Non-Polluting</a:t>
            </a:r>
          </a:p>
          <a:p>
            <a:r>
              <a:rPr lang="en-US" dirty="0" smtClean="0"/>
              <a:t>Warps</a:t>
            </a:r>
            <a:endParaRPr lang="en-US" dirty="0"/>
          </a:p>
        </p:txBody>
      </p:sp>
      <p:sp>
        <p:nvSpPr>
          <p:cNvPr id="21" name="Rectangle 20"/>
          <p:cNvSpPr/>
          <p:nvPr/>
        </p:nvSpPr>
        <p:spPr>
          <a:xfrm>
            <a:off x="3733800" y="45720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743200" y="4495800"/>
            <a:ext cx="871528" cy="369332"/>
          </a:xfrm>
          <a:prstGeom prst="rect">
            <a:avLst/>
          </a:prstGeom>
          <a:noFill/>
        </p:spPr>
        <p:txBody>
          <a:bodyPr wrap="none" rtlCol="0">
            <a:spAutoFit/>
          </a:bodyPr>
          <a:lstStyle/>
          <a:p>
            <a:r>
              <a:rPr lang="en-US" dirty="0" smtClean="0"/>
              <a:t>Warp 4</a:t>
            </a:r>
            <a:endParaRPr lang="en-US" dirty="0"/>
          </a:p>
        </p:txBody>
      </p:sp>
      <p:sp>
        <p:nvSpPr>
          <p:cNvPr id="23" name="TextBox 22"/>
          <p:cNvSpPr txBox="1"/>
          <p:nvPr/>
        </p:nvSpPr>
        <p:spPr>
          <a:xfrm>
            <a:off x="5867400" y="3276600"/>
            <a:ext cx="2723597" cy="369332"/>
          </a:xfrm>
          <a:prstGeom prst="rect">
            <a:avLst/>
          </a:prstGeom>
          <a:noFill/>
        </p:spPr>
        <p:txBody>
          <a:bodyPr wrap="none" rtlCol="0">
            <a:spAutoFit/>
          </a:bodyPr>
          <a:lstStyle/>
          <a:p>
            <a:r>
              <a:rPr lang="en-US" dirty="0" smtClean="0"/>
              <a:t>Schedule and allocate in L1</a:t>
            </a:r>
            <a:endParaRPr lang="en-US" dirty="0"/>
          </a:p>
        </p:txBody>
      </p:sp>
      <p:sp>
        <p:nvSpPr>
          <p:cNvPr id="24" name="TextBox 23"/>
          <p:cNvSpPr txBox="1"/>
          <p:nvPr/>
        </p:nvSpPr>
        <p:spPr>
          <a:xfrm>
            <a:off x="5867400" y="4191000"/>
            <a:ext cx="2396735" cy="369332"/>
          </a:xfrm>
          <a:prstGeom prst="rect">
            <a:avLst/>
          </a:prstGeom>
          <a:noFill/>
        </p:spPr>
        <p:txBody>
          <a:bodyPr wrap="none" rtlCol="0">
            <a:spAutoFit/>
          </a:bodyPr>
          <a:lstStyle/>
          <a:p>
            <a:r>
              <a:rPr lang="en-US" dirty="0" smtClean="0"/>
              <a:t>Schedule and bypass L1</a:t>
            </a:r>
            <a:endParaRPr lang="en-US" dirty="0"/>
          </a:p>
        </p:txBody>
      </p:sp>
      <p:sp>
        <p:nvSpPr>
          <p:cNvPr id="25" name="Rectangle 24"/>
          <p:cNvSpPr/>
          <p:nvPr/>
        </p:nvSpPr>
        <p:spPr>
          <a:xfrm>
            <a:off x="3721100" y="50810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721100" y="53858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2730500" y="5004832"/>
            <a:ext cx="871528" cy="369332"/>
          </a:xfrm>
          <a:prstGeom prst="rect">
            <a:avLst/>
          </a:prstGeom>
          <a:noFill/>
        </p:spPr>
        <p:txBody>
          <a:bodyPr wrap="none" rtlCol="0">
            <a:spAutoFit/>
          </a:bodyPr>
          <a:lstStyle/>
          <a:p>
            <a:r>
              <a:rPr lang="en-US" dirty="0" smtClean="0"/>
              <a:t>Warp 5</a:t>
            </a:r>
            <a:endParaRPr lang="en-US" dirty="0"/>
          </a:p>
        </p:txBody>
      </p:sp>
      <p:sp>
        <p:nvSpPr>
          <p:cNvPr id="29" name="Left Brace 28"/>
          <p:cNvSpPr/>
          <p:nvPr/>
        </p:nvSpPr>
        <p:spPr>
          <a:xfrm>
            <a:off x="2578100" y="5081032"/>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805488" y="5196701"/>
            <a:ext cx="1716298" cy="369332"/>
          </a:xfrm>
          <a:prstGeom prst="rect">
            <a:avLst/>
          </a:prstGeom>
          <a:noFill/>
        </p:spPr>
        <p:txBody>
          <a:bodyPr wrap="none" rtlCol="0">
            <a:spAutoFit/>
          </a:bodyPr>
          <a:lstStyle/>
          <a:p>
            <a:r>
              <a:rPr lang="en-US" dirty="0" smtClean="0"/>
              <a:t>Throttled Warps</a:t>
            </a:r>
            <a:endParaRPr lang="en-US" dirty="0"/>
          </a:p>
        </p:txBody>
      </p:sp>
      <p:sp>
        <p:nvSpPr>
          <p:cNvPr id="31" name="Rectangle 30"/>
          <p:cNvSpPr/>
          <p:nvPr/>
        </p:nvSpPr>
        <p:spPr>
          <a:xfrm>
            <a:off x="3733800" y="56906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667000" y="5614432"/>
            <a:ext cx="1063475" cy="369332"/>
          </a:xfrm>
          <a:prstGeom prst="rect">
            <a:avLst/>
          </a:prstGeom>
          <a:noFill/>
        </p:spPr>
        <p:txBody>
          <a:bodyPr wrap="none" rtlCol="0">
            <a:spAutoFit/>
          </a:bodyPr>
          <a:lstStyle/>
          <a:p>
            <a:r>
              <a:rPr lang="en-US" dirty="0" smtClean="0"/>
              <a:t>Warp n-1</a:t>
            </a:r>
            <a:endParaRPr lang="en-US" dirty="0"/>
          </a:p>
        </p:txBody>
      </p:sp>
      <p:sp>
        <p:nvSpPr>
          <p:cNvPr id="33" name="TextBox 32"/>
          <p:cNvSpPr txBox="1"/>
          <p:nvPr/>
        </p:nvSpPr>
        <p:spPr>
          <a:xfrm>
            <a:off x="5867400" y="5321300"/>
            <a:ext cx="1540581" cy="369332"/>
          </a:xfrm>
          <a:prstGeom prst="rect">
            <a:avLst/>
          </a:prstGeom>
          <a:noFill/>
        </p:spPr>
        <p:txBody>
          <a:bodyPr wrap="none" rtlCol="0">
            <a:spAutoFit/>
          </a:bodyPr>
          <a:lstStyle/>
          <a:p>
            <a:r>
              <a:rPr lang="en-US" dirty="0" smtClean="0"/>
              <a:t>Not scheduled</a:t>
            </a:r>
            <a:endParaRPr lang="en-US" dirty="0"/>
          </a:p>
        </p:txBody>
      </p:sp>
    </p:spTree>
    <p:extLst>
      <p:ext uri="{BB962C8B-B14F-4D97-AF65-F5344CB8AC3E}">
        <p14:creationId xmlns:p14="http://schemas.microsoft.com/office/powerpoint/2010/main" val="76616253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a:t>  Coordinated criticality-Aware Warp Acceleration</a:t>
            </a:r>
            <a:r>
              <a:rPr lang="en-US" sz="3200" dirty="0" smtClean="0"/>
              <a:t> (CAWA) [Lee et al., ISCA 2015]</a:t>
            </a:r>
            <a:endParaRPr lang="en-US" sz="3200" dirty="0"/>
          </a:p>
        </p:txBody>
      </p:sp>
      <p:sp>
        <p:nvSpPr>
          <p:cNvPr id="3" name="Content Placeholder 2"/>
          <p:cNvSpPr>
            <a:spLocks noGrp="1"/>
          </p:cNvSpPr>
          <p:nvPr>
            <p:ph idx="1"/>
          </p:nvPr>
        </p:nvSpPr>
        <p:spPr>
          <a:xfrm>
            <a:off x="457200" y="1371600"/>
            <a:ext cx="8229600" cy="4754563"/>
          </a:xfrm>
        </p:spPr>
        <p:txBody>
          <a:bodyPr>
            <a:normAutofit/>
          </a:bodyPr>
          <a:lstStyle/>
          <a:p>
            <a:r>
              <a:rPr lang="en-US" sz="2800" dirty="0" smtClean="0"/>
              <a:t>Some warps execute longer than others due to lack of uniformity in underlying workload.</a:t>
            </a:r>
          </a:p>
          <a:p>
            <a:r>
              <a:rPr lang="en-US" sz="2800" dirty="0" smtClean="0"/>
              <a:t>Give these warps more space in cache and more scheduling slots.</a:t>
            </a:r>
          </a:p>
          <a:p>
            <a:r>
              <a:rPr lang="en-US" sz="2800" dirty="0" smtClean="0"/>
              <a:t>Estimate critical path by observing amount of branch divergence and memory stalls.</a:t>
            </a:r>
          </a:p>
          <a:p>
            <a:r>
              <a:rPr lang="en-US" sz="2800" dirty="0" smtClean="0"/>
              <a:t>Also, predict if line inserted in line will be used by a warp that is critical using modified version of </a:t>
            </a:r>
            <a:r>
              <a:rPr lang="en-US" sz="2800" dirty="0" err="1" smtClean="0"/>
              <a:t>SHiP</a:t>
            </a:r>
            <a:r>
              <a:rPr lang="en-US" sz="2800" dirty="0" smtClean="0"/>
              <a:t> cache replacement algorithm. </a:t>
            </a:r>
          </a:p>
          <a:p>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128</a:t>
            </a:fld>
            <a:endParaRPr lang="en-US"/>
          </a:p>
        </p:txBody>
      </p:sp>
    </p:spTree>
    <p:extLst>
      <p:ext uri="{BB962C8B-B14F-4D97-AF65-F5344CB8AC3E}">
        <p14:creationId xmlns:p14="http://schemas.microsoft.com/office/powerpoint/2010/main" val="2210514646"/>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Other Memory System Performance  Considerations</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TLB Design for GPUs.</a:t>
            </a:r>
          </a:p>
          <a:p>
            <a:pPr lvl="1"/>
            <a:r>
              <a:rPr lang="en-US" dirty="0" smtClean="0"/>
              <a:t>Current GPUs have translation look aside buffers (makes managing multiple graphics application surfaces easier; does not support paging)</a:t>
            </a:r>
          </a:p>
          <a:p>
            <a:pPr lvl="1"/>
            <a:r>
              <a:rPr lang="en-US" dirty="0" smtClean="0"/>
              <a:t>How does large number of threads impact TLB design? </a:t>
            </a:r>
          </a:p>
          <a:p>
            <a:pPr lvl="1"/>
            <a:r>
              <a:rPr lang="en-US" dirty="0" smtClean="0"/>
              <a:t>E.g., Power et al., </a:t>
            </a:r>
            <a:r>
              <a:rPr lang="en-US" i="1" dirty="0"/>
              <a:t>Supporting x86-64 Address Translation for 100s of GPU </a:t>
            </a:r>
            <a:r>
              <a:rPr lang="en-US" i="1" dirty="0" smtClean="0"/>
              <a:t>Lanes</a:t>
            </a:r>
            <a:r>
              <a:rPr lang="en-US" dirty="0" smtClean="0"/>
              <a:t>, HPCA 2014.  Importance of multithreaded page table walker + page walk cache.</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129</a:t>
            </a:fld>
            <a:endParaRPr lang="en-US"/>
          </a:p>
        </p:txBody>
      </p:sp>
    </p:spTree>
    <p:extLst>
      <p:ext uri="{BB962C8B-B14F-4D97-AF65-F5344CB8AC3E}">
        <p14:creationId xmlns:p14="http://schemas.microsoft.com/office/powerpoint/2010/main" val="3594559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a:t>
            </a:r>
            <a:endParaRPr lang="en-US" dirty="0"/>
          </a:p>
        </p:txBody>
      </p:sp>
      <p:sp>
        <p:nvSpPr>
          <p:cNvPr id="3" name="Content Placeholder 2"/>
          <p:cNvSpPr>
            <a:spLocks noGrp="1"/>
          </p:cNvSpPr>
          <p:nvPr>
            <p:ph idx="1"/>
          </p:nvPr>
        </p:nvSpPr>
        <p:spPr>
          <a:xfrm>
            <a:off x="457200" y="1524000"/>
            <a:ext cx="8382000" cy="4525963"/>
          </a:xfrm>
        </p:spPr>
        <p:txBody>
          <a:bodyPr>
            <a:normAutofit lnSpcReduction="10000"/>
          </a:bodyPr>
          <a:lstStyle/>
          <a:p>
            <a:r>
              <a:rPr lang="en-US" dirty="0" smtClean="0"/>
              <a:t>Part 1: </a:t>
            </a:r>
            <a:r>
              <a:rPr lang="en-US" dirty="0"/>
              <a:t>Introduction to GPGPU Programming </a:t>
            </a:r>
            <a:r>
              <a:rPr lang="en-US" dirty="0" smtClean="0"/>
              <a:t>Model</a:t>
            </a:r>
          </a:p>
          <a:p>
            <a:r>
              <a:rPr lang="en-US" dirty="0"/>
              <a:t>Part 2: Generic GPGPU </a:t>
            </a:r>
            <a:r>
              <a:rPr lang="en-US" dirty="0" smtClean="0"/>
              <a:t>Architecture</a:t>
            </a:r>
          </a:p>
          <a:p>
            <a:r>
              <a:rPr lang="en-US" dirty="0"/>
              <a:t>Part 3: Research </a:t>
            </a:r>
            <a:r>
              <a:rPr lang="en-US" dirty="0" smtClean="0"/>
              <a:t>Directions</a:t>
            </a:r>
          </a:p>
          <a:p>
            <a:pPr lvl="1"/>
            <a:r>
              <a:rPr lang="en-US" dirty="0"/>
              <a:t>Mitigating SIMT Control </a:t>
            </a:r>
            <a:r>
              <a:rPr lang="en-US" dirty="0" smtClean="0"/>
              <a:t>Divergence</a:t>
            </a:r>
          </a:p>
          <a:p>
            <a:pPr lvl="1"/>
            <a:r>
              <a:rPr lang="en-US" dirty="0"/>
              <a:t>Mitigating High GPGPU Memory Bandwidth </a:t>
            </a:r>
            <a:r>
              <a:rPr lang="en-US" dirty="0" smtClean="0"/>
              <a:t>Demands</a:t>
            </a:r>
          </a:p>
          <a:p>
            <a:pPr lvl="1"/>
            <a:r>
              <a:rPr lang="en-US" dirty="0"/>
              <a:t>Coherent Memory for </a:t>
            </a:r>
            <a:r>
              <a:rPr lang="en-US" dirty="0" smtClean="0"/>
              <a:t>Accelerators</a:t>
            </a:r>
          </a:p>
          <a:p>
            <a:pPr lvl="1"/>
            <a:r>
              <a:rPr lang="en-US" dirty="0"/>
              <a:t>Easier Programming with Synchronization</a:t>
            </a:r>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a:t>
            </a:fld>
            <a:endParaRPr lang="en-US"/>
          </a:p>
        </p:txBody>
      </p:sp>
    </p:spTree>
    <p:extLst>
      <p:ext uri="{BB962C8B-B14F-4D97-AF65-F5344CB8AC3E}">
        <p14:creationId xmlns:p14="http://schemas.microsoft.com/office/powerpoint/2010/main" val="213784980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t>Research Direction </a:t>
            </a:r>
            <a:r>
              <a:rPr lang="en-US" i="1" dirty="0" smtClean="0"/>
              <a:t>3:</a:t>
            </a:r>
            <a:r>
              <a:rPr lang="en-US" i="1" dirty="0"/>
              <a:t/>
            </a:r>
            <a:br>
              <a:rPr lang="en-US" i="1" dirty="0"/>
            </a:br>
            <a:r>
              <a:rPr lang="en-US" dirty="0" smtClean="0"/>
              <a:t>Coherent Memory for Accelerators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130</a:t>
            </a:fld>
            <a:endParaRPr lang="en-US"/>
          </a:p>
        </p:txBody>
      </p:sp>
    </p:spTree>
    <p:extLst>
      <p:ext uri="{BB962C8B-B14F-4D97-AF65-F5344CB8AC3E}">
        <p14:creationId xmlns:p14="http://schemas.microsoft.com/office/powerpoint/2010/main" val="209975726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Why GPU Coding Difficult?</a:t>
            </a:r>
            <a:endParaRPr lang="en-US"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Manual data movement CPU </a:t>
            </a:r>
            <a:r>
              <a:rPr lang="en-US" dirty="0" err="1" smtClean="0">
                <a:sym typeface="Wingdings"/>
              </a:rPr>
              <a:t></a:t>
            </a:r>
            <a:r>
              <a:rPr lang="en-US" dirty="0" smtClean="0">
                <a:sym typeface="Wingdings"/>
              </a:rPr>
              <a:t> GPU</a:t>
            </a:r>
            <a:endParaRPr lang="en-US" dirty="0" smtClean="0"/>
          </a:p>
          <a:p>
            <a:r>
              <a:rPr lang="en-US" dirty="0" smtClean="0"/>
              <a:t>Lack of generic I/O , system support on GPU</a:t>
            </a:r>
          </a:p>
          <a:p>
            <a:r>
              <a:rPr lang="en-US" dirty="0" smtClean="0"/>
              <a:t>Need for performance tuning to reduce</a:t>
            </a:r>
          </a:p>
          <a:p>
            <a:pPr lvl="1"/>
            <a:r>
              <a:rPr lang="en-US" dirty="0" smtClean="0"/>
              <a:t>off-chip accesses </a:t>
            </a:r>
          </a:p>
          <a:p>
            <a:pPr lvl="1"/>
            <a:r>
              <a:rPr lang="en-US" dirty="0" smtClean="0"/>
              <a:t>memory divergence</a:t>
            </a:r>
          </a:p>
          <a:p>
            <a:pPr lvl="1"/>
            <a:r>
              <a:rPr lang="en-US" dirty="0" smtClean="0"/>
              <a:t>control divergence</a:t>
            </a:r>
          </a:p>
          <a:p>
            <a:r>
              <a:rPr lang="en-US" dirty="0" smtClean="0">
                <a:solidFill>
                  <a:srgbClr val="000000"/>
                </a:solidFill>
              </a:rPr>
              <a:t>For complex algorithms, synchronization</a:t>
            </a:r>
          </a:p>
          <a:p>
            <a:r>
              <a:rPr lang="en-US" dirty="0" smtClean="0"/>
              <a:t>Non-deterministic behavior for buggy code </a:t>
            </a:r>
          </a:p>
          <a:p>
            <a:r>
              <a:rPr lang="en-US" dirty="0" smtClean="0"/>
              <a:t>Lack of good performance analysis tools</a:t>
            </a:r>
          </a:p>
          <a:p>
            <a:pPr lvl="1">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131</a:t>
            </a:fld>
            <a:endParaRPr lang="en-US"/>
          </a:p>
        </p:txBody>
      </p:sp>
    </p:spTree>
    <p:extLst>
      <p:ext uri="{BB962C8B-B14F-4D97-AF65-F5344CB8AC3E}">
        <p14:creationId xmlns:p14="http://schemas.microsoft.com/office/powerpoint/2010/main" val="1854288217"/>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Manual CPU </a:t>
            </a:r>
            <a:r>
              <a:rPr lang="en-US" dirty="0" err="1" smtClean="0">
                <a:sym typeface="Wingdings"/>
              </a:rPr>
              <a:t></a:t>
            </a:r>
            <a:r>
              <a:rPr lang="en-US" dirty="0" smtClean="0">
                <a:sym typeface="Wingdings"/>
              </a:rPr>
              <a:t> GPU </a:t>
            </a:r>
            <a:r>
              <a:rPr lang="en-US" dirty="0" smtClean="0"/>
              <a:t>Data Movement</a:t>
            </a:r>
            <a:endParaRPr lang="en-US" dirty="0"/>
          </a:p>
        </p:txBody>
      </p:sp>
      <p:sp>
        <p:nvSpPr>
          <p:cNvPr id="3" name="Content Placeholder 2"/>
          <p:cNvSpPr>
            <a:spLocks noGrp="1"/>
          </p:cNvSpPr>
          <p:nvPr>
            <p:ph idx="1"/>
          </p:nvPr>
        </p:nvSpPr>
        <p:spPr>
          <a:xfrm>
            <a:off x="457200" y="1417638"/>
            <a:ext cx="8229600" cy="4906962"/>
          </a:xfrm>
        </p:spPr>
        <p:txBody>
          <a:bodyPr>
            <a:noAutofit/>
          </a:bodyPr>
          <a:lstStyle/>
          <a:p>
            <a:r>
              <a:rPr lang="en-US" sz="2800" b="1" dirty="0" smtClean="0"/>
              <a:t>Problem #1:</a:t>
            </a:r>
            <a:r>
              <a:rPr lang="en-US" sz="2800" dirty="0" smtClean="0"/>
              <a:t> Programmer needs to identify data needed in a kernel and insert calls to move it to GPU</a:t>
            </a:r>
          </a:p>
          <a:p>
            <a:r>
              <a:rPr lang="en-US" sz="2800" b="1" dirty="0" smtClean="0"/>
              <a:t>Problem #2: </a:t>
            </a:r>
            <a:r>
              <a:rPr lang="en-US" sz="2800" dirty="0" smtClean="0"/>
              <a:t>Pointer on CPU does not work on GPU since different address spaces</a:t>
            </a:r>
          </a:p>
          <a:p>
            <a:r>
              <a:rPr lang="en-US" sz="2800" b="1" dirty="0" smtClean="0"/>
              <a:t>Problem #3: </a:t>
            </a:r>
            <a:r>
              <a:rPr lang="en-US" sz="2800" dirty="0" smtClean="0"/>
              <a:t>Bandwidth connecting CPU and GPU is order of magnitude smaller than GPU off-chip</a:t>
            </a:r>
          </a:p>
          <a:p>
            <a:r>
              <a:rPr lang="en-US" sz="2800" b="1" dirty="0" smtClean="0"/>
              <a:t>Problem #4: </a:t>
            </a:r>
            <a:r>
              <a:rPr lang="en-US" sz="2800" dirty="0" smtClean="0"/>
              <a:t>Latency to transfer data from CPU to GPU is order of magnitude higher than GPU off-chip</a:t>
            </a:r>
          </a:p>
          <a:p>
            <a:r>
              <a:rPr lang="en-US" sz="2800" b="1" dirty="0" smtClean="0"/>
              <a:t>Problem #5: </a:t>
            </a:r>
            <a:r>
              <a:rPr lang="en-US" sz="2800" dirty="0" smtClean="0"/>
              <a:t>Size of GPU DRAM memory much smaller than size of CPU main memory</a:t>
            </a:r>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132</a:t>
            </a:fld>
            <a:endParaRPr lang="en-US"/>
          </a:p>
        </p:txBody>
      </p:sp>
    </p:spTree>
    <p:extLst>
      <p:ext uri="{BB962C8B-B14F-4D97-AF65-F5344CB8AC3E}">
        <p14:creationId xmlns:p14="http://schemas.microsoft.com/office/powerpoint/2010/main" val="330945811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data to move CPU </a:t>
            </a:r>
            <a:r>
              <a:rPr lang="en-US" dirty="0" err="1" smtClean="0">
                <a:sym typeface="Wingdings"/>
              </a:rPr>
              <a:t></a:t>
            </a:r>
            <a:r>
              <a:rPr lang="en-US" dirty="0" smtClean="0">
                <a:sym typeface="Wingdings"/>
              </a:rPr>
              <a:t> GPU</a:t>
            </a:r>
            <a:endParaRPr lang="en-US" dirty="0"/>
          </a:p>
        </p:txBody>
      </p:sp>
      <p:sp>
        <p:nvSpPr>
          <p:cNvPr id="3" name="Content Placeholder 2"/>
          <p:cNvSpPr>
            <a:spLocks noGrp="1"/>
          </p:cNvSpPr>
          <p:nvPr>
            <p:ph idx="1"/>
          </p:nvPr>
        </p:nvSpPr>
        <p:spPr/>
        <p:txBody>
          <a:bodyPr/>
          <a:lstStyle/>
          <a:p>
            <a:r>
              <a:rPr lang="en-US" dirty="0" smtClean="0"/>
              <a:t>CUDA/</a:t>
            </a:r>
            <a:r>
              <a:rPr lang="en-US" dirty="0" err="1" smtClean="0"/>
              <a:t>OpenCL</a:t>
            </a:r>
            <a:r>
              <a:rPr lang="en-US" dirty="0" smtClean="0"/>
              <a:t>:  Job of programmer </a:t>
            </a:r>
            <a:r>
              <a:rPr lang="en-US" dirty="0" smtClean="0">
                <a:sym typeface="Wingdings"/>
              </a:rPr>
              <a:t></a:t>
            </a:r>
            <a:endParaRPr lang="en-US" dirty="0" smtClean="0"/>
          </a:p>
          <a:p>
            <a:endParaRPr lang="en-US" dirty="0"/>
          </a:p>
          <a:p>
            <a:r>
              <a:rPr lang="en-US" dirty="0" smtClean="0"/>
              <a:t>C++AMP passes job to compiler.  </a:t>
            </a:r>
          </a:p>
          <a:p>
            <a:endParaRPr lang="en-US" dirty="0" smtClean="0"/>
          </a:p>
          <a:p>
            <a:r>
              <a:rPr lang="en-US" dirty="0" err="1" smtClean="0"/>
              <a:t>OpenACC</a:t>
            </a:r>
            <a:r>
              <a:rPr lang="en-US" dirty="0" smtClean="0"/>
              <a:t> uses pragmas to indicate loops that should be offloaded to GPU.</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133</a:t>
            </a:fld>
            <a:endParaRPr lang="en-US"/>
          </a:p>
        </p:txBody>
      </p:sp>
    </p:spTree>
    <p:extLst>
      <p:ext uri="{BB962C8B-B14F-4D97-AF65-F5344CB8AC3E}">
        <p14:creationId xmlns:p14="http://schemas.microsoft.com/office/powerpoint/2010/main" val="114909803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a:t>
            </a:r>
            <a:endParaRPr lang="en-US" dirty="0"/>
          </a:p>
        </p:txBody>
      </p:sp>
      <p:sp>
        <p:nvSpPr>
          <p:cNvPr id="3" name="Content Placeholder 2"/>
          <p:cNvSpPr>
            <a:spLocks noGrp="1"/>
          </p:cNvSpPr>
          <p:nvPr>
            <p:ph idx="1"/>
          </p:nvPr>
        </p:nvSpPr>
        <p:spPr/>
        <p:txBody>
          <a:bodyPr>
            <a:normAutofit/>
          </a:bodyPr>
          <a:lstStyle/>
          <a:p>
            <a:pPr>
              <a:buNone/>
            </a:pPr>
            <a:r>
              <a:rPr lang="en-US" dirty="0"/>
              <a:t>R</a:t>
            </a:r>
            <a:r>
              <a:rPr lang="en-US" dirty="0" smtClean="0"/>
              <a:t>apid change (making </a:t>
            </a:r>
            <a:r>
              <a:rPr lang="en-US" dirty="0" smtClean="0">
                <a:solidFill>
                  <a:srgbClr val="0000FF"/>
                </a:solidFill>
              </a:rPr>
              <a:t>programming easier</a:t>
            </a:r>
            <a:r>
              <a:rPr lang="en-US" dirty="0" smtClean="0"/>
              <a:t>)</a:t>
            </a:r>
          </a:p>
          <a:p>
            <a:r>
              <a:rPr lang="en-US" dirty="0" smtClean="0"/>
              <a:t>Late 1990’s: fixed function graphics only</a:t>
            </a:r>
          </a:p>
          <a:p>
            <a:r>
              <a:rPr lang="en-US" dirty="0" smtClean="0"/>
              <a:t>2003: programmable graphics </a:t>
            </a:r>
            <a:r>
              <a:rPr lang="en-US" dirty="0" err="1" smtClean="0"/>
              <a:t>shaders</a:t>
            </a:r>
            <a:endParaRPr lang="en-US" dirty="0" smtClean="0"/>
          </a:p>
          <a:p>
            <a:r>
              <a:rPr lang="en-US" dirty="0" smtClean="0"/>
              <a:t>2006: + global/local/shared  (GeForce 8)</a:t>
            </a:r>
          </a:p>
          <a:p>
            <a:r>
              <a:rPr lang="en-US" dirty="0" smtClean="0"/>
              <a:t>2009: + caching of global/local </a:t>
            </a:r>
          </a:p>
          <a:p>
            <a:r>
              <a:rPr lang="en-US" dirty="0" smtClean="0"/>
              <a:t>2011: + unified virtual addressing</a:t>
            </a:r>
          </a:p>
          <a:p>
            <a:r>
              <a:rPr lang="en-US" dirty="0" smtClean="0"/>
              <a:t>2014: + unified memory / coherence</a:t>
            </a:r>
          </a:p>
        </p:txBody>
      </p:sp>
      <p:sp>
        <p:nvSpPr>
          <p:cNvPr id="4" name="Slide Number Placeholder 3"/>
          <p:cNvSpPr>
            <a:spLocks noGrp="1"/>
          </p:cNvSpPr>
          <p:nvPr>
            <p:ph type="sldNum" sz="quarter" idx="12"/>
          </p:nvPr>
        </p:nvSpPr>
        <p:spPr/>
        <p:txBody>
          <a:bodyPr/>
          <a:lstStyle/>
          <a:p>
            <a:fld id="{F23EC47D-D5CA-A042-A8D0-C217E3EA6E2F}" type="slidenum">
              <a:rPr lang="en-US" smtClean="0"/>
              <a:t>134</a:t>
            </a:fld>
            <a:endParaRPr lang="en-US"/>
          </a:p>
        </p:txBody>
      </p:sp>
    </p:spTree>
    <p:extLst>
      <p:ext uri="{BB962C8B-B14F-4D97-AF65-F5344CB8AC3E}">
        <p14:creationId xmlns:p14="http://schemas.microsoft.com/office/powerpoint/2010/main" val="2318755925"/>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cratchpad uses explicit data movement. Extra work. Beneficial when reuse pattern statically predictable.</a:t>
            </a:r>
          </a:p>
          <a:p>
            <a:endParaRPr lang="en-US" dirty="0" smtClean="0"/>
          </a:p>
          <a:p>
            <a:r>
              <a:rPr lang="en-US" dirty="0" smtClean="0"/>
              <a:t>NVIDIA Fermi / AMD Southern Island add caches for accesses to global memory space.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135</a:t>
            </a:fld>
            <a:endParaRPr lang="en-US"/>
          </a:p>
        </p:txBody>
      </p:sp>
    </p:spTree>
    <p:extLst>
      <p:ext uri="{BB962C8B-B14F-4D97-AF65-F5344CB8AC3E}">
        <p14:creationId xmlns:p14="http://schemas.microsoft.com/office/powerpoint/2010/main" val="2749482371"/>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CPU memory vs. GPU global memory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Prior to CUDA: input data is texture map.</a:t>
            </a:r>
          </a:p>
          <a:p>
            <a:r>
              <a:rPr lang="en-US" dirty="0" smtClean="0"/>
              <a:t>CUDA 1.0 introduces </a:t>
            </a:r>
            <a:r>
              <a:rPr lang="en-US" dirty="0" err="1" smtClean="0"/>
              <a:t>cudaMemcpy</a:t>
            </a:r>
            <a:endParaRPr lang="en-US" dirty="0" smtClean="0"/>
          </a:p>
          <a:p>
            <a:pPr lvl="1"/>
            <a:r>
              <a:rPr lang="en-US" dirty="0" smtClean="0"/>
              <a:t>Allows copy of data between CPU memory space to global memory on GPU</a:t>
            </a:r>
          </a:p>
          <a:p>
            <a:r>
              <a:rPr lang="en-US" dirty="0" smtClean="0"/>
              <a:t>Still has problems:</a:t>
            </a:r>
          </a:p>
          <a:p>
            <a:pPr lvl="1"/>
            <a:r>
              <a:rPr lang="en-US" dirty="0" smtClean="0"/>
              <a:t>#1: Programmer still has to think about it!</a:t>
            </a:r>
          </a:p>
          <a:p>
            <a:pPr lvl="1"/>
            <a:r>
              <a:rPr lang="en-US" dirty="0" smtClean="0"/>
              <a:t>#2: Communicate only at kernel grid boundaries</a:t>
            </a:r>
          </a:p>
          <a:p>
            <a:pPr lvl="1"/>
            <a:r>
              <a:rPr lang="en-US" dirty="0" smtClean="0"/>
              <a:t>#3: Different virtual address space </a:t>
            </a:r>
          </a:p>
          <a:p>
            <a:pPr lvl="2"/>
            <a:r>
              <a:rPr lang="en-US" dirty="0" smtClean="0"/>
              <a:t>pointer on CPU not a pointer on GPU =&gt; cannot easily share complex data structures between CPU and GPU</a:t>
            </a:r>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136</a:t>
            </a:fld>
            <a:endParaRPr lang="en-US"/>
          </a:p>
        </p:txBody>
      </p:sp>
    </p:spTree>
    <p:extLst>
      <p:ext uri="{BB962C8B-B14F-4D97-AF65-F5344CB8AC3E}">
        <p14:creationId xmlns:p14="http://schemas.microsoft.com/office/powerpoint/2010/main" val="1032384383"/>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 Integrated GPUs</a:t>
            </a:r>
            <a:endParaRPr lang="en-US" dirty="0"/>
          </a:p>
        </p:txBody>
      </p:sp>
      <p:sp>
        <p:nvSpPr>
          <p:cNvPr id="3" name="Content Placeholder 2"/>
          <p:cNvSpPr>
            <a:spLocks noGrp="1"/>
          </p:cNvSpPr>
          <p:nvPr>
            <p:ph idx="1"/>
          </p:nvPr>
        </p:nvSpPr>
        <p:spPr/>
        <p:txBody>
          <a:bodyPr>
            <a:normAutofit/>
          </a:bodyPr>
          <a:lstStyle/>
          <a:p>
            <a:r>
              <a:rPr lang="en-US" dirty="0" smtClean="0"/>
              <a:t>Why integrate?</a:t>
            </a:r>
          </a:p>
          <a:p>
            <a:pPr lvl="1"/>
            <a:r>
              <a:rPr lang="en-US" dirty="0" smtClean="0"/>
              <a:t>One chip versus two (cf. Moore’s Law, VLSI)</a:t>
            </a:r>
          </a:p>
          <a:p>
            <a:pPr lvl="1"/>
            <a:r>
              <a:rPr lang="en-US" dirty="0" smtClean="0"/>
              <a:t>Latency and bandwidth of communication: shared physical address space, even if off-chip, eliminates copy: AMD Fusion. 1</a:t>
            </a:r>
            <a:r>
              <a:rPr lang="en-US" baseline="30000" dirty="0" smtClean="0"/>
              <a:t>st</a:t>
            </a:r>
            <a:r>
              <a:rPr lang="en-US" dirty="0" smtClean="0"/>
              <a:t> iteration 2011.  Same DRAM</a:t>
            </a:r>
          </a:p>
          <a:p>
            <a:pPr lvl="1"/>
            <a:r>
              <a:rPr lang="en-US" dirty="0" smtClean="0"/>
              <a:t>Shared virtual address space? (AMD </a:t>
            </a:r>
            <a:r>
              <a:rPr lang="en-US" dirty="0" err="1" smtClean="0"/>
              <a:t>Kavari</a:t>
            </a:r>
            <a:r>
              <a:rPr lang="en-US" dirty="0" smtClean="0"/>
              <a:t> 2014)</a:t>
            </a:r>
          </a:p>
          <a:p>
            <a:pPr lvl="1"/>
            <a:r>
              <a:rPr lang="en-US" dirty="0" smtClean="0"/>
              <a:t>Reduce latency to spawn kernel means kernel needs to do less to justify cost of launching</a:t>
            </a:r>
          </a:p>
        </p:txBody>
      </p:sp>
      <p:sp>
        <p:nvSpPr>
          <p:cNvPr id="4" name="Slide Number Placeholder 3"/>
          <p:cNvSpPr>
            <a:spLocks noGrp="1"/>
          </p:cNvSpPr>
          <p:nvPr>
            <p:ph type="sldNum" sz="quarter" idx="12"/>
          </p:nvPr>
        </p:nvSpPr>
        <p:spPr/>
        <p:txBody>
          <a:bodyPr/>
          <a:lstStyle/>
          <a:p>
            <a:fld id="{F23EC47D-D5CA-A042-A8D0-C217E3EA6E2F}" type="slidenum">
              <a:rPr lang="en-US" smtClean="0"/>
              <a:t>137</a:t>
            </a:fld>
            <a:endParaRPr lang="en-US"/>
          </a:p>
        </p:txBody>
      </p:sp>
    </p:spTree>
    <p:extLst>
      <p:ext uri="{BB962C8B-B14F-4D97-AF65-F5344CB8AC3E}">
        <p14:creationId xmlns:p14="http://schemas.microsoft.com/office/powerpoint/2010/main" val="75413630"/>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Pointer not a GPU Pointer</a:t>
            </a:r>
            <a:endParaRPr lang="en-US" dirty="0"/>
          </a:p>
        </p:txBody>
      </p:sp>
      <p:sp>
        <p:nvSpPr>
          <p:cNvPr id="3" name="Content Placeholder 2"/>
          <p:cNvSpPr>
            <a:spLocks noGrp="1"/>
          </p:cNvSpPr>
          <p:nvPr>
            <p:ph idx="1"/>
          </p:nvPr>
        </p:nvSpPr>
        <p:spPr/>
        <p:txBody>
          <a:bodyPr/>
          <a:lstStyle/>
          <a:p>
            <a:r>
              <a:rPr lang="en-US" dirty="0" smtClean="0"/>
              <a:t>NVIDIA Unified Virtual Memory partially solves the problem but in a bad way:  </a:t>
            </a:r>
          </a:p>
          <a:p>
            <a:pPr lvl="1"/>
            <a:r>
              <a:rPr lang="en-US" dirty="0" smtClean="0"/>
              <a:t>GPU kernel reads from CPU memory space</a:t>
            </a:r>
          </a:p>
          <a:p>
            <a:r>
              <a:rPr lang="en-US" dirty="0" smtClean="0"/>
              <a:t>NVIDIA Uniform Memory (CUDA 6) improves by enabling automatic migration of data</a:t>
            </a:r>
          </a:p>
          <a:p>
            <a:r>
              <a:rPr lang="en-US" dirty="0" smtClean="0"/>
              <a:t>Limited academic work. </a:t>
            </a:r>
            <a:r>
              <a:rPr lang="en-US" dirty="0" err="1" smtClean="0"/>
              <a:t>Gelado</a:t>
            </a:r>
            <a:r>
              <a:rPr lang="en-US" dirty="0" smtClean="0"/>
              <a:t> et al. ASPLOS 2010.</a:t>
            </a:r>
          </a:p>
          <a:p>
            <a:pPr>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138</a:t>
            </a:fld>
            <a:endParaRPr lang="en-US"/>
          </a:p>
        </p:txBody>
      </p:sp>
    </p:spTree>
    <p:extLst>
      <p:ext uri="{BB962C8B-B14F-4D97-AF65-F5344CB8AC3E}">
        <p14:creationId xmlns:p14="http://schemas.microsoft.com/office/powerpoint/2010/main" val="326963310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Bandwidth</a:t>
            </a:r>
            <a:endParaRPr lang="en-US" dirty="0"/>
          </a:p>
        </p:txBody>
      </p:sp>
      <p:sp>
        <p:nvSpPr>
          <p:cNvPr id="3" name="Content Placeholder 2"/>
          <p:cNvSpPr>
            <a:spLocks noGrp="1"/>
          </p:cNvSpPr>
          <p:nvPr>
            <p:ph idx="1"/>
          </p:nvPr>
        </p:nvSpPr>
        <p:spPr>
          <a:xfrm>
            <a:off x="457200" y="1295400"/>
            <a:ext cx="8229600" cy="4525963"/>
          </a:xfrm>
        </p:spPr>
        <p:txBody>
          <a:bodyPr>
            <a:normAutofit fontScale="92500" lnSpcReduction="10000"/>
          </a:bodyPr>
          <a:lstStyle/>
          <a:p>
            <a:r>
              <a:rPr lang="en-US" dirty="0" smtClean="0"/>
              <a:t>Shared DRAM as found in AMD Fusion (recent Core i7) enables the elimination of copies from CPU to GPU.  Painful coding as of 2013.</a:t>
            </a:r>
          </a:p>
          <a:p>
            <a:endParaRPr lang="en-US" dirty="0" smtClean="0"/>
          </a:p>
          <a:p>
            <a:r>
              <a:rPr lang="en-US" dirty="0" smtClean="0"/>
              <a:t>One question how much benefit versus good coding.  Our limit study (WDDD 2008) found only ~50% gain.  </a:t>
            </a:r>
            <a:r>
              <a:rPr lang="en-US" dirty="0" err="1" smtClean="0"/>
              <a:t>Lustig</a:t>
            </a:r>
            <a:r>
              <a:rPr lang="en-US" dirty="0" smtClean="0"/>
              <a:t> &amp; </a:t>
            </a:r>
            <a:r>
              <a:rPr lang="en-US" dirty="0" err="1" smtClean="0"/>
              <a:t>Martonosi</a:t>
            </a:r>
            <a:r>
              <a:rPr lang="en-US" dirty="0" smtClean="0"/>
              <a:t> HPCA 2013.</a:t>
            </a:r>
          </a:p>
          <a:p>
            <a:endParaRPr lang="en-US" dirty="0" smtClean="0"/>
          </a:p>
          <a:p>
            <a:r>
              <a:rPr lang="en-US" dirty="0" smtClean="0"/>
              <a:t>Algorithm design—</a:t>
            </a:r>
            <a:r>
              <a:rPr lang="en-US" dirty="0" err="1" smtClean="0"/>
              <a:t>MummerGPU</a:t>
            </a:r>
            <a:r>
              <a:rPr lang="en-US" dirty="0" smtClean="0"/>
              <a:t>++</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139</a:t>
            </a:fld>
            <a:endParaRPr lang="en-US"/>
          </a:p>
        </p:txBody>
      </p:sp>
    </p:spTree>
    <p:extLst>
      <p:ext uri="{BB962C8B-B14F-4D97-AF65-F5344CB8AC3E}">
        <p14:creationId xmlns:p14="http://schemas.microsoft.com/office/powerpoint/2010/main" val="198334278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1143000"/>
          </a:xfrm>
        </p:spPr>
        <p:txBody>
          <a:bodyPr>
            <a:normAutofit fontScale="90000"/>
          </a:bodyPr>
          <a:lstStyle/>
          <a:p>
            <a:r>
              <a:rPr lang="en-US" dirty="0" smtClean="0"/>
              <a:t>Part 1: Introduction to GPGPU Programming Model</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14</a:t>
            </a:fld>
            <a:endParaRPr lang="en-US"/>
          </a:p>
        </p:txBody>
      </p:sp>
    </p:spTree>
    <p:extLst>
      <p:ext uri="{BB962C8B-B14F-4D97-AF65-F5344CB8AC3E}">
        <p14:creationId xmlns:p14="http://schemas.microsoft.com/office/powerpoint/2010/main" val="333724354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Latency</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t>NVIDIA’s solution: </a:t>
            </a:r>
            <a:r>
              <a:rPr lang="en-US" dirty="0" smtClean="0">
                <a:solidFill>
                  <a:srgbClr val="0000FF"/>
                </a:solidFill>
              </a:rPr>
              <a:t>CUDA Streams</a:t>
            </a:r>
            <a:r>
              <a:rPr lang="en-US" dirty="0"/>
              <a:t>.</a:t>
            </a:r>
            <a:r>
              <a:rPr lang="en-US" dirty="0" smtClean="0"/>
              <a:t>  Overlap GPU kernel computation with memory transfer. </a:t>
            </a:r>
            <a:r>
              <a:rPr lang="en-US" dirty="0"/>
              <a:t>S</a:t>
            </a:r>
            <a:r>
              <a:rPr lang="en-US" dirty="0" smtClean="0"/>
              <a:t>tream = ordered sequence of data movement commands and kernels.  Streams scheduled independently.  </a:t>
            </a:r>
            <a:r>
              <a:rPr lang="en-US" dirty="0" smtClean="0">
                <a:solidFill>
                  <a:srgbClr val="FF0000"/>
                </a:solidFill>
              </a:rPr>
              <a:t>Very painful programming.</a:t>
            </a:r>
          </a:p>
          <a:p>
            <a:r>
              <a:rPr lang="en-US" dirty="0" smtClean="0"/>
              <a:t>Academic work:  Limit Study (WDDD 2008), </a:t>
            </a:r>
            <a:r>
              <a:rPr lang="en-US" dirty="0" err="1" smtClean="0"/>
              <a:t>Lustig</a:t>
            </a:r>
            <a:r>
              <a:rPr lang="en-US" dirty="0" smtClean="0"/>
              <a:t> &amp; </a:t>
            </a:r>
            <a:r>
              <a:rPr lang="en-US" dirty="0" err="1" smtClean="0"/>
              <a:t>Martonosi</a:t>
            </a:r>
            <a:r>
              <a:rPr lang="en-US" dirty="0" smtClean="0"/>
              <a:t> HPCA 2013, Compiler data movement (August, PLDI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140</a:t>
            </a:fld>
            <a:endParaRPr lang="en-US"/>
          </a:p>
        </p:txBody>
      </p:sp>
    </p:spTree>
    <p:extLst>
      <p:ext uri="{BB962C8B-B14F-4D97-AF65-F5344CB8AC3E}">
        <p14:creationId xmlns:p14="http://schemas.microsoft.com/office/powerpoint/2010/main" val="268003847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Memory Size</a:t>
            </a:r>
            <a:endParaRPr lang="en-US" dirty="0"/>
          </a:p>
        </p:txBody>
      </p:sp>
      <p:sp>
        <p:nvSpPr>
          <p:cNvPr id="3" name="Content Placeholder 2"/>
          <p:cNvSpPr>
            <a:spLocks noGrp="1"/>
          </p:cNvSpPr>
          <p:nvPr>
            <p:ph idx="1"/>
          </p:nvPr>
        </p:nvSpPr>
        <p:spPr/>
        <p:txBody>
          <a:bodyPr/>
          <a:lstStyle/>
          <a:p>
            <a:r>
              <a:rPr lang="en-US" dirty="0" smtClean="0"/>
              <a:t>CUDA Streams</a:t>
            </a:r>
          </a:p>
          <a:p>
            <a:endParaRPr lang="en-US" dirty="0" smtClean="0"/>
          </a:p>
          <a:p>
            <a:r>
              <a:rPr lang="en-US" dirty="0"/>
              <a:t>A</a:t>
            </a:r>
            <a:r>
              <a:rPr lang="en-US" dirty="0" smtClean="0"/>
              <a:t>cademic work: Treat GPU memory as cache on CPU memory (Kim et al., </a:t>
            </a:r>
            <a:r>
              <a:rPr lang="en-US" dirty="0" err="1" smtClean="0"/>
              <a:t>ScaleGPU</a:t>
            </a:r>
            <a:r>
              <a:rPr lang="en-US" dirty="0" smtClean="0"/>
              <a:t>, IEEE CAL early access).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141</a:t>
            </a:fld>
            <a:endParaRPr lang="en-US"/>
          </a:p>
        </p:txBody>
      </p:sp>
    </p:spTree>
    <p:extLst>
      <p:ext uri="{BB962C8B-B14F-4D97-AF65-F5344CB8AC3E}">
        <p14:creationId xmlns:p14="http://schemas.microsoft.com/office/powerpoint/2010/main" val="4169013647"/>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all these sub-issues?</a:t>
            </a:r>
            <a:endParaRPr lang="en-US" dirty="0"/>
          </a:p>
        </p:txBody>
      </p:sp>
      <p:sp>
        <p:nvSpPr>
          <p:cNvPr id="3" name="Content Placeholder 2"/>
          <p:cNvSpPr>
            <a:spLocks noGrp="1"/>
          </p:cNvSpPr>
          <p:nvPr>
            <p:ph idx="1"/>
          </p:nvPr>
        </p:nvSpPr>
        <p:spPr/>
        <p:txBody>
          <a:bodyPr/>
          <a:lstStyle/>
          <a:p>
            <a:r>
              <a:rPr lang="en-US" dirty="0" smtClean="0"/>
              <a:t>Heterogeneous System Architecture: Integrated CPU and GPU with coherence memory address space.</a:t>
            </a:r>
          </a:p>
          <a:p>
            <a:endParaRPr lang="en-US" dirty="0" smtClean="0"/>
          </a:p>
          <a:p>
            <a:r>
              <a:rPr lang="en-US" dirty="0" smtClean="0"/>
              <a:t>Need to figure out how to provide coherence between CPU and GPU.  </a:t>
            </a:r>
          </a:p>
          <a:p>
            <a:r>
              <a:rPr lang="en-US" dirty="0" smtClean="0"/>
              <a:t>Really two problems: Coherence within GPU and then between CPU and GPU.</a:t>
            </a:r>
          </a:p>
        </p:txBody>
      </p:sp>
      <p:sp>
        <p:nvSpPr>
          <p:cNvPr id="4" name="Slide Number Placeholder 3"/>
          <p:cNvSpPr>
            <a:spLocks noGrp="1"/>
          </p:cNvSpPr>
          <p:nvPr>
            <p:ph type="sldNum" sz="quarter" idx="12"/>
          </p:nvPr>
        </p:nvSpPr>
        <p:spPr/>
        <p:txBody>
          <a:bodyPr/>
          <a:lstStyle/>
          <a:p>
            <a:fld id="{F23EC47D-D5CA-A042-A8D0-C217E3EA6E2F}" type="slidenum">
              <a:rPr lang="en-US" smtClean="0"/>
              <a:t>142</a:t>
            </a:fld>
            <a:endParaRPr lang="en-US"/>
          </a:p>
        </p:txBody>
      </p:sp>
    </p:spTree>
    <p:extLst>
      <p:ext uri="{BB962C8B-B14F-4D97-AF65-F5344CB8AC3E}">
        <p14:creationId xmlns:p14="http://schemas.microsoft.com/office/powerpoint/2010/main" val="3807467239"/>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z="3600" dirty="0" smtClean="0">
                <a:solidFill>
                  <a:srgbClr val="FF0000"/>
                </a:solidFill>
                <a:latin typeface="Arial" charset="0"/>
                <a:ea typeface="ＭＳ Ｐゴシック" charset="0"/>
                <a:cs typeface="Arial" charset="0"/>
              </a:rPr>
              <a:t>Review: </a:t>
            </a:r>
            <a:r>
              <a:rPr lang="en-US" sz="3600" dirty="0">
                <a:solidFill>
                  <a:srgbClr val="FF0000"/>
                </a:solidFill>
                <a:latin typeface="Arial" charset="0"/>
                <a:ea typeface="ＭＳ Ｐゴシック" charset="0"/>
                <a:cs typeface="Arial" charset="0"/>
              </a:rPr>
              <a:t>Cache Coherence Problem</a:t>
            </a:r>
            <a:endParaRPr lang="en-US" sz="1400" dirty="0">
              <a:solidFill>
                <a:srgbClr val="FF0000"/>
              </a:solidFill>
              <a:latin typeface="Arial" charset="0"/>
              <a:ea typeface="ＭＳ Ｐゴシック" charset="0"/>
              <a:cs typeface="Arial" charset="0"/>
            </a:endParaRPr>
          </a:p>
        </p:txBody>
      </p:sp>
      <p:sp>
        <p:nvSpPr>
          <p:cNvPr id="19459" name="Rectangle 3"/>
          <p:cNvSpPr>
            <a:spLocks noGrp="1" noChangeArrowheads="1"/>
          </p:cNvSpPr>
          <p:nvPr>
            <p:ph type="body" idx="1"/>
          </p:nvPr>
        </p:nvSpPr>
        <p:spPr>
          <a:xfrm>
            <a:off x="279400" y="4711700"/>
            <a:ext cx="8763000" cy="1600200"/>
          </a:xfrm>
        </p:spPr>
        <p:txBody>
          <a:bodyPr/>
          <a:lstStyle/>
          <a:p>
            <a:pPr lvl="1" eaLnBrk="1" hangingPunct="1">
              <a:lnSpc>
                <a:spcPct val="90000"/>
              </a:lnSpc>
            </a:pPr>
            <a:r>
              <a:rPr lang="en-US" sz="1800">
                <a:latin typeface="Arial" charset="0"/>
                <a:ea typeface="ＭＳ Ｐゴシック" charset="0"/>
                <a:cs typeface="Arial" charset="0"/>
              </a:rPr>
              <a:t>Processors see different values for </a:t>
            </a:r>
            <a:r>
              <a:rPr lang="en-US" sz="1800">
                <a:solidFill>
                  <a:srgbClr val="0000FF"/>
                </a:solidFill>
                <a:latin typeface="Arial" charset="0"/>
                <a:ea typeface="ＭＳ Ｐゴシック" charset="0"/>
                <a:cs typeface="Arial" charset="0"/>
              </a:rPr>
              <a:t>u </a:t>
            </a:r>
            <a:r>
              <a:rPr lang="en-US" sz="1800">
                <a:latin typeface="Arial" charset="0"/>
                <a:ea typeface="ＭＳ Ｐゴシック" charset="0"/>
                <a:cs typeface="Arial" charset="0"/>
              </a:rPr>
              <a:t>after event 3</a:t>
            </a:r>
          </a:p>
          <a:p>
            <a:pPr lvl="1" eaLnBrk="1" hangingPunct="1">
              <a:lnSpc>
                <a:spcPct val="90000"/>
              </a:lnSpc>
              <a:spcBef>
                <a:spcPts val="500"/>
              </a:spcBef>
            </a:pPr>
            <a:r>
              <a:rPr lang="en-US" sz="1800">
                <a:latin typeface="Arial" charset="0"/>
                <a:ea typeface="ＭＳ Ｐゴシック" charset="0"/>
                <a:cs typeface="Arial" charset="0"/>
              </a:rPr>
              <a:t>With write back caches, value written back to memory depends on order of which cache  writes back value first</a:t>
            </a:r>
          </a:p>
          <a:p>
            <a:pPr lvl="1" eaLnBrk="1" hangingPunct="1">
              <a:lnSpc>
                <a:spcPct val="90000"/>
              </a:lnSpc>
              <a:spcBef>
                <a:spcPts val="500"/>
              </a:spcBef>
            </a:pPr>
            <a:r>
              <a:rPr lang="en-US" sz="1800">
                <a:latin typeface="Arial" charset="0"/>
                <a:ea typeface="ＭＳ Ｐゴシック" charset="0"/>
                <a:cs typeface="Arial" charset="0"/>
              </a:rPr>
              <a:t>Unacceptable situation for programmers</a:t>
            </a:r>
          </a:p>
        </p:txBody>
      </p:sp>
      <p:sp>
        <p:nvSpPr>
          <p:cNvPr id="19460" name="Line 4"/>
          <p:cNvSpPr>
            <a:spLocks noChangeShapeType="1"/>
          </p:cNvSpPr>
          <p:nvPr/>
        </p:nvSpPr>
        <p:spPr bwMode="auto">
          <a:xfrm>
            <a:off x="1765300" y="3195638"/>
            <a:ext cx="5378450" cy="15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1" name="Line 5"/>
          <p:cNvSpPr>
            <a:spLocks noChangeShapeType="1"/>
          </p:cNvSpPr>
          <p:nvPr/>
        </p:nvSpPr>
        <p:spPr bwMode="auto">
          <a:xfrm>
            <a:off x="3284538" y="3195638"/>
            <a:ext cx="1587" cy="334962"/>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2" name="Rectangle 6"/>
          <p:cNvSpPr>
            <a:spLocks noChangeArrowheads="1"/>
          </p:cNvSpPr>
          <p:nvPr/>
        </p:nvSpPr>
        <p:spPr bwMode="auto">
          <a:xfrm>
            <a:off x="2438400" y="3505200"/>
            <a:ext cx="1681163" cy="1008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63" name="Rectangle 7"/>
          <p:cNvSpPr>
            <a:spLocks noChangeArrowheads="1"/>
          </p:cNvSpPr>
          <p:nvPr/>
        </p:nvSpPr>
        <p:spPr bwMode="auto">
          <a:xfrm>
            <a:off x="2438400" y="3530600"/>
            <a:ext cx="1681163" cy="1008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64" name="Rectangle 8"/>
          <p:cNvSpPr>
            <a:spLocks noChangeArrowheads="1"/>
          </p:cNvSpPr>
          <p:nvPr/>
        </p:nvSpPr>
        <p:spPr bwMode="auto">
          <a:xfrm>
            <a:off x="5799138" y="3608388"/>
            <a:ext cx="762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I/O devices</a:t>
            </a:r>
            <a:endParaRPr lang="en-US" b="1"/>
          </a:p>
        </p:txBody>
      </p:sp>
      <p:sp>
        <p:nvSpPr>
          <p:cNvPr id="19465" name="Rectangle 9"/>
          <p:cNvSpPr>
            <a:spLocks noChangeArrowheads="1"/>
          </p:cNvSpPr>
          <p:nvPr/>
        </p:nvSpPr>
        <p:spPr bwMode="auto">
          <a:xfrm>
            <a:off x="3011488" y="4302125"/>
            <a:ext cx="549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Memory</a:t>
            </a:r>
            <a:endParaRPr lang="en-US" b="1"/>
          </a:p>
        </p:txBody>
      </p:sp>
      <p:sp>
        <p:nvSpPr>
          <p:cNvPr id="19466" name="Line 10"/>
          <p:cNvSpPr>
            <a:spLocks noChangeShapeType="1"/>
          </p:cNvSpPr>
          <p:nvPr/>
        </p:nvSpPr>
        <p:spPr bwMode="auto">
          <a:xfrm>
            <a:off x="2271713" y="2859088"/>
            <a:ext cx="1587" cy="33655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7" name="Line 11"/>
          <p:cNvSpPr>
            <a:spLocks noChangeShapeType="1"/>
          </p:cNvSpPr>
          <p:nvPr/>
        </p:nvSpPr>
        <p:spPr bwMode="auto">
          <a:xfrm>
            <a:off x="2271713" y="2020888"/>
            <a:ext cx="1587" cy="166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8" name="Freeform 12"/>
          <p:cNvSpPr>
            <a:spLocks/>
          </p:cNvSpPr>
          <p:nvPr/>
        </p:nvSpPr>
        <p:spPr bwMode="auto">
          <a:xfrm>
            <a:off x="1936750" y="1349375"/>
            <a:ext cx="671513" cy="671513"/>
          </a:xfrm>
          <a:custGeom>
            <a:avLst/>
            <a:gdLst>
              <a:gd name="T0" fmla="*/ 2147483647 w 423"/>
              <a:gd name="T1" fmla="*/ 2147483647 h 423"/>
              <a:gd name="T2" fmla="*/ 2147483647 w 423"/>
              <a:gd name="T3" fmla="*/ 2147483647 h 423"/>
              <a:gd name="T4" fmla="*/ 2147483647 w 423"/>
              <a:gd name="T5" fmla="*/ 2147483647 h 423"/>
              <a:gd name="T6" fmla="*/ 2147483647 w 423"/>
              <a:gd name="T7" fmla="*/ 2147483647 h 423"/>
              <a:gd name="T8" fmla="*/ 2147483647 w 423"/>
              <a:gd name="T9" fmla="*/ 2147483647 h 423"/>
              <a:gd name="T10" fmla="*/ 2147483647 w 423"/>
              <a:gd name="T11" fmla="*/ 2147483647 h 423"/>
              <a:gd name="T12" fmla="*/ 2147483647 w 423"/>
              <a:gd name="T13" fmla="*/ 2147483647 h 423"/>
              <a:gd name="T14" fmla="*/ 2147483647 w 423"/>
              <a:gd name="T15" fmla="*/ 2147483647 h 423"/>
              <a:gd name="T16" fmla="*/ 2147483647 w 423"/>
              <a:gd name="T17" fmla="*/ 2147483647 h 423"/>
              <a:gd name="T18" fmla="*/ 2147483647 w 423"/>
              <a:gd name="T19" fmla="*/ 2147483647 h 423"/>
              <a:gd name="T20" fmla="*/ 2147483647 w 423"/>
              <a:gd name="T21" fmla="*/ 2147483647 h 423"/>
              <a:gd name="T22" fmla="*/ 2147483647 w 423"/>
              <a:gd name="T23" fmla="*/ 2147483647 h 423"/>
              <a:gd name="T24" fmla="*/ 2147483647 w 423"/>
              <a:gd name="T25" fmla="*/ 2147483647 h 423"/>
              <a:gd name="T26" fmla="*/ 2147483647 w 423"/>
              <a:gd name="T27" fmla="*/ 2147483647 h 423"/>
              <a:gd name="T28" fmla="*/ 2147483647 w 423"/>
              <a:gd name="T29" fmla="*/ 2147483647 h 423"/>
              <a:gd name="T30" fmla="*/ 2147483647 w 423"/>
              <a:gd name="T31" fmla="*/ 2147483647 h 423"/>
              <a:gd name="T32" fmla="*/ 2147483647 w 423"/>
              <a:gd name="T33" fmla="*/ 2147483647 h 423"/>
              <a:gd name="T34" fmla="*/ 2147483647 w 423"/>
              <a:gd name="T35" fmla="*/ 2147483647 h 423"/>
              <a:gd name="T36" fmla="*/ 2147483647 w 423"/>
              <a:gd name="T37" fmla="*/ 2147483647 h 423"/>
              <a:gd name="T38" fmla="*/ 2147483647 w 423"/>
              <a:gd name="T39" fmla="*/ 2147483647 h 423"/>
              <a:gd name="T40" fmla="*/ 0 w 423"/>
              <a:gd name="T41" fmla="*/ 2147483647 h 423"/>
              <a:gd name="T42" fmla="*/ 2147483647 w 423"/>
              <a:gd name="T43" fmla="*/ 2147483647 h 423"/>
              <a:gd name="T44" fmla="*/ 2147483647 w 423"/>
              <a:gd name="T45" fmla="*/ 2147483647 h 423"/>
              <a:gd name="T46" fmla="*/ 2147483647 w 423"/>
              <a:gd name="T47" fmla="*/ 2147483647 h 423"/>
              <a:gd name="T48" fmla="*/ 2147483647 w 423"/>
              <a:gd name="T49" fmla="*/ 2147483647 h 423"/>
              <a:gd name="T50" fmla="*/ 2147483647 w 423"/>
              <a:gd name="T51" fmla="*/ 2147483647 h 423"/>
              <a:gd name="T52" fmla="*/ 2147483647 w 423"/>
              <a:gd name="T53" fmla="*/ 2147483647 h 423"/>
              <a:gd name="T54" fmla="*/ 2147483647 w 423"/>
              <a:gd name="T55" fmla="*/ 2147483647 h 423"/>
              <a:gd name="T56" fmla="*/ 2147483647 w 423"/>
              <a:gd name="T57" fmla="*/ 2147483647 h 423"/>
              <a:gd name="T58" fmla="*/ 2147483647 w 423"/>
              <a:gd name="T59" fmla="*/ 2147483647 h 423"/>
              <a:gd name="T60" fmla="*/ 2147483647 w 423"/>
              <a:gd name="T61" fmla="*/ 0 h 423"/>
              <a:gd name="T62" fmla="*/ 2147483647 w 423"/>
              <a:gd name="T63" fmla="*/ 2147483647 h 423"/>
              <a:gd name="T64" fmla="*/ 2147483647 w 423"/>
              <a:gd name="T65" fmla="*/ 2147483647 h 423"/>
              <a:gd name="T66" fmla="*/ 2147483647 w 423"/>
              <a:gd name="T67" fmla="*/ 2147483647 h 423"/>
              <a:gd name="T68" fmla="*/ 2147483647 w 423"/>
              <a:gd name="T69" fmla="*/ 2147483647 h 423"/>
              <a:gd name="T70" fmla="*/ 2147483647 w 423"/>
              <a:gd name="T71" fmla="*/ 2147483647 h 423"/>
              <a:gd name="T72" fmla="*/ 2147483647 w 423"/>
              <a:gd name="T73" fmla="*/ 2147483647 h 423"/>
              <a:gd name="T74" fmla="*/ 2147483647 w 423"/>
              <a:gd name="T75" fmla="*/ 2147483647 h 423"/>
              <a:gd name="T76" fmla="*/ 2147483647 w 423"/>
              <a:gd name="T77" fmla="*/ 2147483647 h 423"/>
              <a:gd name="T78" fmla="*/ 2147483647 w 423"/>
              <a:gd name="T79" fmla="*/ 2147483647 h 423"/>
              <a:gd name="T80" fmla="*/ 2147483647 w 423"/>
              <a:gd name="T81" fmla="*/ 2147483647 h 423"/>
              <a:gd name="T82" fmla="*/ 2147483647 w 423"/>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423"/>
              <a:gd name="T128" fmla="*/ 423 w 423"/>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423">
                <a:moveTo>
                  <a:pt x="420" y="209"/>
                </a:moveTo>
                <a:lnTo>
                  <a:pt x="420" y="245"/>
                </a:lnTo>
                <a:lnTo>
                  <a:pt x="412" y="276"/>
                </a:lnTo>
                <a:lnTo>
                  <a:pt x="398" y="307"/>
                </a:lnTo>
                <a:lnTo>
                  <a:pt x="381" y="336"/>
                </a:lnTo>
                <a:lnTo>
                  <a:pt x="361" y="361"/>
                </a:lnTo>
                <a:lnTo>
                  <a:pt x="336" y="381"/>
                </a:lnTo>
                <a:lnTo>
                  <a:pt x="307" y="398"/>
                </a:lnTo>
                <a:lnTo>
                  <a:pt x="279" y="412"/>
                </a:lnTo>
                <a:lnTo>
                  <a:pt x="245" y="420"/>
                </a:lnTo>
                <a:lnTo>
                  <a:pt x="211" y="423"/>
                </a:lnTo>
                <a:lnTo>
                  <a:pt x="178" y="420"/>
                </a:lnTo>
                <a:lnTo>
                  <a:pt x="144" y="412"/>
                </a:lnTo>
                <a:lnTo>
                  <a:pt x="113" y="398"/>
                </a:lnTo>
                <a:lnTo>
                  <a:pt x="87" y="381"/>
                </a:lnTo>
                <a:lnTo>
                  <a:pt x="62" y="361"/>
                </a:lnTo>
                <a:lnTo>
                  <a:pt x="39" y="336"/>
                </a:lnTo>
                <a:lnTo>
                  <a:pt x="22" y="307"/>
                </a:lnTo>
                <a:lnTo>
                  <a:pt x="11" y="276"/>
                </a:lnTo>
                <a:lnTo>
                  <a:pt x="3" y="245"/>
                </a:lnTo>
                <a:lnTo>
                  <a:pt x="0" y="212"/>
                </a:lnTo>
                <a:lnTo>
                  <a:pt x="3" y="178"/>
                </a:lnTo>
                <a:lnTo>
                  <a:pt x="11" y="144"/>
                </a:lnTo>
                <a:lnTo>
                  <a:pt x="22" y="113"/>
                </a:lnTo>
                <a:lnTo>
                  <a:pt x="39" y="85"/>
                </a:lnTo>
                <a:lnTo>
                  <a:pt x="62" y="62"/>
                </a:lnTo>
                <a:lnTo>
                  <a:pt x="87" y="39"/>
                </a:lnTo>
                <a:lnTo>
                  <a:pt x="113" y="22"/>
                </a:lnTo>
                <a:lnTo>
                  <a:pt x="144" y="11"/>
                </a:lnTo>
                <a:lnTo>
                  <a:pt x="178" y="3"/>
                </a:lnTo>
                <a:lnTo>
                  <a:pt x="211" y="0"/>
                </a:lnTo>
                <a:lnTo>
                  <a:pt x="245" y="3"/>
                </a:lnTo>
                <a:lnTo>
                  <a:pt x="279" y="11"/>
                </a:lnTo>
                <a:lnTo>
                  <a:pt x="307" y="22"/>
                </a:lnTo>
                <a:lnTo>
                  <a:pt x="336" y="39"/>
                </a:lnTo>
                <a:lnTo>
                  <a:pt x="361" y="62"/>
                </a:lnTo>
                <a:lnTo>
                  <a:pt x="381" y="85"/>
                </a:lnTo>
                <a:lnTo>
                  <a:pt x="398" y="113"/>
                </a:lnTo>
                <a:lnTo>
                  <a:pt x="412" y="144"/>
                </a:lnTo>
                <a:lnTo>
                  <a:pt x="420" y="178"/>
                </a:lnTo>
                <a:lnTo>
                  <a:pt x="423" y="212"/>
                </a:lnTo>
                <a:lnTo>
                  <a:pt x="420"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469" name="Freeform 13"/>
          <p:cNvSpPr>
            <a:spLocks/>
          </p:cNvSpPr>
          <p:nvPr/>
        </p:nvSpPr>
        <p:spPr bwMode="auto">
          <a:xfrm>
            <a:off x="1936750" y="1349375"/>
            <a:ext cx="671513" cy="671513"/>
          </a:xfrm>
          <a:custGeom>
            <a:avLst/>
            <a:gdLst>
              <a:gd name="T0" fmla="*/ 2147483647 w 423"/>
              <a:gd name="T1" fmla="*/ 2147483647 h 423"/>
              <a:gd name="T2" fmla="*/ 2147483647 w 423"/>
              <a:gd name="T3" fmla="*/ 2147483647 h 423"/>
              <a:gd name="T4" fmla="*/ 2147483647 w 423"/>
              <a:gd name="T5" fmla="*/ 2147483647 h 423"/>
              <a:gd name="T6" fmla="*/ 2147483647 w 423"/>
              <a:gd name="T7" fmla="*/ 2147483647 h 423"/>
              <a:gd name="T8" fmla="*/ 2147483647 w 423"/>
              <a:gd name="T9" fmla="*/ 2147483647 h 423"/>
              <a:gd name="T10" fmla="*/ 2147483647 w 423"/>
              <a:gd name="T11" fmla="*/ 2147483647 h 423"/>
              <a:gd name="T12" fmla="*/ 2147483647 w 423"/>
              <a:gd name="T13" fmla="*/ 2147483647 h 423"/>
              <a:gd name="T14" fmla="*/ 2147483647 w 423"/>
              <a:gd name="T15" fmla="*/ 2147483647 h 423"/>
              <a:gd name="T16" fmla="*/ 2147483647 w 423"/>
              <a:gd name="T17" fmla="*/ 2147483647 h 423"/>
              <a:gd name="T18" fmla="*/ 2147483647 w 423"/>
              <a:gd name="T19" fmla="*/ 2147483647 h 423"/>
              <a:gd name="T20" fmla="*/ 2147483647 w 423"/>
              <a:gd name="T21" fmla="*/ 0 h 423"/>
              <a:gd name="T22" fmla="*/ 2147483647 w 423"/>
              <a:gd name="T23" fmla="*/ 2147483647 h 423"/>
              <a:gd name="T24" fmla="*/ 2147483647 w 423"/>
              <a:gd name="T25" fmla="*/ 2147483647 h 423"/>
              <a:gd name="T26" fmla="*/ 2147483647 w 423"/>
              <a:gd name="T27" fmla="*/ 2147483647 h 423"/>
              <a:gd name="T28" fmla="*/ 2147483647 w 423"/>
              <a:gd name="T29" fmla="*/ 2147483647 h 423"/>
              <a:gd name="T30" fmla="*/ 2147483647 w 423"/>
              <a:gd name="T31" fmla="*/ 2147483647 h 423"/>
              <a:gd name="T32" fmla="*/ 2147483647 w 423"/>
              <a:gd name="T33" fmla="*/ 2147483647 h 423"/>
              <a:gd name="T34" fmla="*/ 2147483647 w 423"/>
              <a:gd name="T35" fmla="*/ 2147483647 h 423"/>
              <a:gd name="T36" fmla="*/ 2147483647 w 423"/>
              <a:gd name="T37" fmla="*/ 2147483647 h 423"/>
              <a:gd name="T38" fmla="*/ 2147483647 w 423"/>
              <a:gd name="T39" fmla="*/ 2147483647 h 423"/>
              <a:gd name="T40" fmla="*/ 0 w 423"/>
              <a:gd name="T41" fmla="*/ 2147483647 h 423"/>
              <a:gd name="T42" fmla="*/ 2147483647 w 423"/>
              <a:gd name="T43" fmla="*/ 2147483647 h 423"/>
              <a:gd name="T44" fmla="*/ 2147483647 w 423"/>
              <a:gd name="T45" fmla="*/ 2147483647 h 423"/>
              <a:gd name="T46" fmla="*/ 2147483647 w 423"/>
              <a:gd name="T47" fmla="*/ 2147483647 h 423"/>
              <a:gd name="T48" fmla="*/ 2147483647 w 423"/>
              <a:gd name="T49" fmla="*/ 2147483647 h 423"/>
              <a:gd name="T50" fmla="*/ 2147483647 w 423"/>
              <a:gd name="T51" fmla="*/ 2147483647 h 423"/>
              <a:gd name="T52" fmla="*/ 2147483647 w 423"/>
              <a:gd name="T53" fmla="*/ 2147483647 h 423"/>
              <a:gd name="T54" fmla="*/ 2147483647 w 423"/>
              <a:gd name="T55" fmla="*/ 2147483647 h 423"/>
              <a:gd name="T56" fmla="*/ 2147483647 w 423"/>
              <a:gd name="T57" fmla="*/ 2147483647 h 423"/>
              <a:gd name="T58" fmla="*/ 2147483647 w 423"/>
              <a:gd name="T59" fmla="*/ 2147483647 h 423"/>
              <a:gd name="T60" fmla="*/ 2147483647 w 423"/>
              <a:gd name="T61" fmla="*/ 2147483647 h 423"/>
              <a:gd name="T62" fmla="*/ 2147483647 w 423"/>
              <a:gd name="T63" fmla="*/ 2147483647 h 423"/>
              <a:gd name="T64" fmla="*/ 2147483647 w 423"/>
              <a:gd name="T65" fmla="*/ 2147483647 h 423"/>
              <a:gd name="T66" fmla="*/ 2147483647 w 423"/>
              <a:gd name="T67" fmla="*/ 2147483647 h 423"/>
              <a:gd name="T68" fmla="*/ 2147483647 w 423"/>
              <a:gd name="T69" fmla="*/ 2147483647 h 423"/>
              <a:gd name="T70" fmla="*/ 2147483647 w 423"/>
              <a:gd name="T71" fmla="*/ 2147483647 h 423"/>
              <a:gd name="T72" fmla="*/ 2147483647 w 423"/>
              <a:gd name="T73" fmla="*/ 2147483647 h 423"/>
              <a:gd name="T74" fmla="*/ 2147483647 w 423"/>
              <a:gd name="T75" fmla="*/ 2147483647 h 423"/>
              <a:gd name="T76" fmla="*/ 2147483647 w 423"/>
              <a:gd name="T77" fmla="*/ 2147483647 h 423"/>
              <a:gd name="T78" fmla="*/ 2147483647 w 423"/>
              <a:gd name="T79" fmla="*/ 2147483647 h 423"/>
              <a:gd name="T80" fmla="*/ 2147483647 w 423"/>
              <a:gd name="T81" fmla="*/ 2147483647 h 423"/>
              <a:gd name="T82" fmla="*/ 2147483647 w 423"/>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423"/>
              <a:gd name="T128" fmla="*/ 423 w 423"/>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423">
                <a:moveTo>
                  <a:pt x="420" y="209"/>
                </a:moveTo>
                <a:lnTo>
                  <a:pt x="420" y="178"/>
                </a:lnTo>
                <a:lnTo>
                  <a:pt x="412" y="144"/>
                </a:lnTo>
                <a:lnTo>
                  <a:pt x="398" y="113"/>
                </a:lnTo>
                <a:lnTo>
                  <a:pt x="381" y="85"/>
                </a:lnTo>
                <a:lnTo>
                  <a:pt x="361" y="62"/>
                </a:lnTo>
                <a:lnTo>
                  <a:pt x="336" y="39"/>
                </a:lnTo>
                <a:lnTo>
                  <a:pt x="307" y="22"/>
                </a:lnTo>
                <a:lnTo>
                  <a:pt x="279" y="11"/>
                </a:lnTo>
                <a:lnTo>
                  <a:pt x="245" y="3"/>
                </a:lnTo>
                <a:lnTo>
                  <a:pt x="211" y="0"/>
                </a:lnTo>
                <a:lnTo>
                  <a:pt x="178" y="3"/>
                </a:lnTo>
                <a:lnTo>
                  <a:pt x="144" y="11"/>
                </a:lnTo>
                <a:lnTo>
                  <a:pt x="113" y="22"/>
                </a:lnTo>
                <a:lnTo>
                  <a:pt x="87" y="39"/>
                </a:lnTo>
                <a:lnTo>
                  <a:pt x="62" y="62"/>
                </a:lnTo>
                <a:lnTo>
                  <a:pt x="39" y="85"/>
                </a:lnTo>
                <a:lnTo>
                  <a:pt x="22" y="113"/>
                </a:lnTo>
                <a:lnTo>
                  <a:pt x="11" y="144"/>
                </a:lnTo>
                <a:lnTo>
                  <a:pt x="3" y="178"/>
                </a:lnTo>
                <a:lnTo>
                  <a:pt x="0" y="212"/>
                </a:lnTo>
                <a:lnTo>
                  <a:pt x="3" y="245"/>
                </a:lnTo>
                <a:lnTo>
                  <a:pt x="11" y="276"/>
                </a:lnTo>
                <a:lnTo>
                  <a:pt x="22" y="307"/>
                </a:lnTo>
                <a:lnTo>
                  <a:pt x="39" y="336"/>
                </a:lnTo>
                <a:lnTo>
                  <a:pt x="62" y="361"/>
                </a:lnTo>
                <a:lnTo>
                  <a:pt x="87" y="381"/>
                </a:lnTo>
                <a:lnTo>
                  <a:pt x="113" y="398"/>
                </a:lnTo>
                <a:lnTo>
                  <a:pt x="144" y="412"/>
                </a:lnTo>
                <a:lnTo>
                  <a:pt x="178" y="420"/>
                </a:lnTo>
                <a:lnTo>
                  <a:pt x="211" y="423"/>
                </a:lnTo>
                <a:lnTo>
                  <a:pt x="245" y="420"/>
                </a:lnTo>
                <a:lnTo>
                  <a:pt x="279" y="412"/>
                </a:lnTo>
                <a:lnTo>
                  <a:pt x="307" y="398"/>
                </a:lnTo>
                <a:lnTo>
                  <a:pt x="336" y="381"/>
                </a:lnTo>
                <a:lnTo>
                  <a:pt x="361" y="361"/>
                </a:lnTo>
                <a:lnTo>
                  <a:pt x="381" y="336"/>
                </a:lnTo>
                <a:lnTo>
                  <a:pt x="398" y="307"/>
                </a:lnTo>
                <a:lnTo>
                  <a:pt x="412" y="276"/>
                </a:lnTo>
                <a:lnTo>
                  <a:pt x="420" y="245"/>
                </a:lnTo>
                <a:lnTo>
                  <a:pt x="423" y="212"/>
                </a:ln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470" name="Rectangle 14"/>
          <p:cNvSpPr>
            <a:spLocks noChangeArrowheads="1"/>
          </p:cNvSpPr>
          <p:nvPr/>
        </p:nvSpPr>
        <p:spPr bwMode="auto">
          <a:xfrm>
            <a:off x="1765300" y="2187575"/>
            <a:ext cx="1009650" cy="671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71" name="Rectangle 15"/>
          <p:cNvSpPr>
            <a:spLocks noChangeArrowheads="1"/>
          </p:cNvSpPr>
          <p:nvPr/>
        </p:nvSpPr>
        <p:spPr bwMode="auto">
          <a:xfrm>
            <a:off x="1765300" y="2187575"/>
            <a:ext cx="1009650"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2" name="Rectangle 16"/>
          <p:cNvSpPr>
            <a:spLocks noChangeArrowheads="1"/>
          </p:cNvSpPr>
          <p:nvPr/>
        </p:nvSpPr>
        <p:spPr bwMode="auto">
          <a:xfrm>
            <a:off x="2178050" y="1597025"/>
            <a:ext cx="101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P</a:t>
            </a:r>
            <a:endParaRPr lang="en-US" b="1"/>
          </a:p>
        </p:txBody>
      </p:sp>
      <p:sp>
        <p:nvSpPr>
          <p:cNvPr id="19473" name="Rectangle 17"/>
          <p:cNvSpPr>
            <a:spLocks noChangeArrowheads="1"/>
          </p:cNvSpPr>
          <p:nvPr/>
        </p:nvSpPr>
        <p:spPr bwMode="auto">
          <a:xfrm>
            <a:off x="2249488" y="1658938"/>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1</a:t>
            </a:r>
            <a:endParaRPr lang="en-US" b="1"/>
          </a:p>
        </p:txBody>
      </p:sp>
      <p:sp>
        <p:nvSpPr>
          <p:cNvPr id="19474" name="Rectangle 18"/>
          <p:cNvSpPr>
            <a:spLocks noChangeArrowheads="1"/>
          </p:cNvSpPr>
          <p:nvPr/>
        </p:nvSpPr>
        <p:spPr bwMode="auto">
          <a:xfrm>
            <a:off x="2219325" y="2278063"/>
            <a:ext cx="841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a:t>
            </a:r>
            <a:endParaRPr lang="en-US" b="1"/>
          </a:p>
        </p:txBody>
      </p:sp>
      <p:sp>
        <p:nvSpPr>
          <p:cNvPr id="19475" name="Line 19"/>
          <p:cNvSpPr>
            <a:spLocks noChangeShapeType="1"/>
          </p:cNvSpPr>
          <p:nvPr/>
        </p:nvSpPr>
        <p:spPr bwMode="auto">
          <a:xfrm>
            <a:off x="6135688" y="3195638"/>
            <a:ext cx="1587" cy="334962"/>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20"/>
          <p:cNvSpPr>
            <a:spLocks noChangeShapeType="1"/>
          </p:cNvSpPr>
          <p:nvPr/>
        </p:nvSpPr>
        <p:spPr bwMode="auto">
          <a:xfrm>
            <a:off x="4454525" y="2859088"/>
            <a:ext cx="1588" cy="33655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21"/>
          <p:cNvSpPr>
            <a:spLocks noChangeShapeType="1"/>
          </p:cNvSpPr>
          <p:nvPr/>
        </p:nvSpPr>
        <p:spPr bwMode="auto">
          <a:xfrm>
            <a:off x="4454525" y="2020888"/>
            <a:ext cx="1588" cy="166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Freeform 22"/>
          <p:cNvSpPr>
            <a:spLocks/>
          </p:cNvSpPr>
          <p:nvPr/>
        </p:nvSpPr>
        <p:spPr bwMode="auto">
          <a:xfrm>
            <a:off x="4119563" y="1349375"/>
            <a:ext cx="671512" cy="671513"/>
          </a:xfrm>
          <a:custGeom>
            <a:avLst/>
            <a:gdLst>
              <a:gd name="T0" fmla="*/ 2147483647 w 423"/>
              <a:gd name="T1" fmla="*/ 2147483647 h 423"/>
              <a:gd name="T2" fmla="*/ 2147483647 w 423"/>
              <a:gd name="T3" fmla="*/ 2147483647 h 423"/>
              <a:gd name="T4" fmla="*/ 2147483647 w 423"/>
              <a:gd name="T5" fmla="*/ 2147483647 h 423"/>
              <a:gd name="T6" fmla="*/ 2147483647 w 423"/>
              <a:gd name="T7" fmla="*/ 2147483647 h 423"/>
              <a:gd name="T8" fmla="*/ 2147483647 w 423"/>
              <a:gd name="T9" fmla="*/ 2147483647 h 423"/>
              <a:gd name="T10" fmla="*/ 2147483647 w 423"/>
              <a:gd name="T11" fmla="*/ 2147483647 h 423"/>
              <a:gd name="T12" fmla="*/ 2147483647 w 423"/>
              <a:gd name="T13" fmla="*/ 2147483647 h 423"/>
              <a:gd name="T14" fmla="*/ 2147483647 w 423"/>
              <a:gd name="T15" fmla="*/ 2147483647 h 423"/>
              <a:gd name="T16" fmla="*/ 2147483647 w 423"/>
              <a:gd name="T17" fmla="*/ 2147483647 h 423"/>
              <a:gd name="T18" fmla="*/ 2147483647 w 423"/>
              <a:gd name="T19" fmla="*/ 2147483647 h 423"/>
              <a:gd name="T20" fmla="*/ 2147483647 w 423"/>
              <a:gd name="T21" fmla="*/ 2147483647 h 423"/>
              <a:gd name="T22" fmla="*/ 2147483647 w 423"/>
              <a:gd name="T23" fmla="*/ 2147483647 h 423"/>
              <a:gd name="T24" fmla="*/ 2147483647 w 423"/>
              <a:gd name="T25" fmla="*/ 2147483647 h 423"/>
              <a:gd name="T26" fmla="*/ 2147483647 w 423"/>
              <a:gd name="T27" fmla="*/ 2147483647 h 423"/>
              <a:gd name="T28" fmla="*/ 2147483647 w 423"/>
              <a:gd name="T29" fmla="*/ 2147483647 h 423"/>
              <a:gd name="T30" fmla="*/ 2147483647 w 423"/>
              <a:gd name="T31" fmla="*/ 2147483647 h 423"/>
              <a:gd name="T32" fmla="*/ 2147483647 w 423"/>
              <a:gd name="T33" fmla="*/ 2147483647 h 423"/>
              <a:gd name="T34" fmla="*/ 2147483647 w 423"/>
              <a:gd name="T35" fmla="*/ 2147483647 h 423"/>
              <a:gd name="T36" fmla="*/ 2147483647 w 423"/>
              <a:gd name="T37" fmla="*/ 2147483647 h 423"/>
              <a:gd name="T38" fmla="*/ 2147483647 w 423"/>
              <a:gd name="T39" fmla="*/ 2147483647 h 423"/>
              <a:gd name="T40" fmla="*/ 0 w 423"/>
              <a:gd name="T41" fmla="*/ 2147483647 h 423"/>
              <a:gd name="T42" fmla="*/ 2147483647 w 423"/>
              <a:gd name="T43" fmla="*/ 2147483647 h 423"/>
              <a:gd name="T44" fmla="*/ 2147483647 w 423"/>
              <a:gd name="T45" fmla="*/ 2147483647 h 423"/>
              <a:gd name="T46" fmla="*/ 2147483647 w 423"/>
              <a:gd name="T47" fmla="*/ 2147483647 h 423"/>
              <a:gd name="T48" fmla="*/ 2147483647 w 423"/>
              <a:gd name="T49" fmla="*/ 2147483647 h 423"/>
              <a:gd name="T50" fmla="*/ 2147483647 w 423"/>
              <a:gd name="T51" fmla="*/ 2147483647 h 423"/>
              <a:gd name="T52" fmla="*/ 2147483647 w 423"/>
              <a:gd name="T53" fmla="*/ 2147483647 h 423"/>
              <a:gd name="T54" fmla="*/ 2147483647 w 423"/>
              <a:gd name="T55" fmla="*/ 2147483647 h 423"/>
              <a:gd name="T56" fmla="*/ 2147483647 w 423"/>
              <a:gd name="T57" fmla="*/ 2147483647 h 423"/>
              <a:gd name="T58" fmla="*/ 2147483647 w 423"/>
              <a:gd name="T59" fmla="*/ 2147483647 h 423"/>
              <a:gd name="T60" fmla="*/ 2147483647 w 423"/>
              <a:gd name="T61" fmla="*/ 0 h 423"/>
              <a:gd name="T62" fmla="*/ 2147483647 w 423"/>
              <a:gd name="T63" fmla="*/ 2147483647 h 423"/>
              <a:gd name="T64" fmla="*/ 2147483647 w 423"/>
              <a:gd name="T65" fmla="*/ 2147483647 h 423"/>
              <a:gd name="T66" fmla="*/ 2147483647 w 423"/>
              <a:gd name="T67" fmla="*/ 2147483647 h 423"/>
              <a:gd name="T68" fmla="*/ 2147483647 w 423"/>
              <a:gd name="T69" fmla="*/ 2147483647 h 423"/>
              <a:gd name="T70" fmla="*/ 2147483647 w 423"/>
              <a:gd name="T71" fmla="*/ 2147483647 h 423"/>
              <a:gd name="T72" fmla="*/ 2147483647 w 423"/>
              <a:gd name="T73" fmla="*/ 2147483647 h 423"/>
              <a:gd name="T74" fmla="*/ 2147483647 w 423"/>
              <a:gd name="T75" fmla="*/ 2147483647 h 423"/>
              <a:gd name="T76" fmla="*/ 2147483647 w 423"/>
              <a:gd name="T77" fmla="*/ 2147483647 h 423"/>
              <a:gd name="T78" fmla="*/ 2147483647 w 423"/>
              <a:gd name="T79" fmla="*/ 2147483647 h 423"/>
              <a:gd name="T80" fmla="*/ 2147483647 w 423"/>
              <a:gd name="T81" fmla="*/ 2147483647 h 423"/>
              <a:gd name="T82" fmla="*/ 2147483647 w 423"/>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423"/>
              <a:gd name="T128" fmla="*/ 423 w 423"/>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423">
                <a:moveTo>
                  <a:pt x="423" y="209"/>
                </a:moveTo>
                <a:lnTo>
                  <a:pt x="420" y="245"/>
                </a:lnTo>
                <a:lnTo>
                  <a:pt x="412" y="276"/>
                </a:lnTo>
                <a:lnTo>
                  <a:pt x="400" y="307"/>
                </a:lnTo>
                <a:lnTo>
                  <a:pt x="384" y="336"/>
                </a:lnTo>
                <a:lnTo>
                  <a:pt x="361" y="361"/>
                </a:lnTo>
                <a:lnTo>
                  <a:pt x="338" y="381"/>
                </a:lnTo>
                <a:lnTo>
                  <a:pt x="310" y="398"/>
                </a:lnTo>
                <a:lnTo>
                  <a:pt x="279" y="412"/>
                </a:lnTo>
                <a:lnTo>
                  <a:pt x="245" y="420"/>
                </a:lnTo>
                <a:lnTo>
                  <a:pt x="211" y="423"/>
                </a:lnTo>
                <a:lnTo>
                  <a:pt x="177" y="420"/>
                </a:lnTo>
                <a:lnTo>
                  <a:pt x="146" y="412"/>
                </a:lnTo>
                <a:lnTo>
                  <a:pt x="115" y="398"/>
                </a:lnTo>
                <a:lnTo>
                  <a:pt x="87" y="381"/>
                </a:lnTo>
                <a:lnTo>
                  <a:pt x="62" y="361"/>
                </a:lnTo>
                <a:lnTo>
                  <a:pt x="42" y="336"/>
                </a:lnTo>
                <a:lnTo>
                  <a:pt x="25" y="307"/>
                </a:lnTo>
                <a:lnTo>
                  <a:pt x="11" y="276"/>
                </a:lnTo>
                <a:lnTo>
                  <a:pt x="2" y="245"/>
                </a:lnTo>
                <a:lnTo>
                  <a:pt x="0" y="212"/>
                </a:lnTo>
                <a:lnTo>
                  <a:pt x="2" y="178"/>
                </a:lnTo>
                <a:lnTo>
                  <a:pt x="11" y="144"/>
                </a:lnTo>
                <a:lnTo>
                  <a:pt x="25" y="113"/>
                </a:lnTo>
                <a:lnTo>
                  <a:pt x="42" y="85"/>
                </a:lnTo>
                <a:lnTo>
                  <a:pt x="62" y="62"/>
                </a:lnTo>
                <a:lnTo>
                  <a:pt x="87" y="39"/>
                </a:lnTo>
                <a:lnTo>
                  <a:pt x="115" y="22"/>
                </a:lnTo>
                <a:lnTo>
                  <a:pt x="146" y="11"/>
                </a:lnTo>
                <a:lnTo>
                  <a:pt x="177" y="3"/>
                </a:lnTo>
                <a:lnTo>
                  <a:pt x="211" y="0"/>
                </a:lnTo>
                <a:lnTo>
                  <a:pt x="245" y="3"/>
                </a:lnTo>
                <a:lnTo>
                  <a:pt x="279" y="11"/>
                </a:lnTo>
                <a:lnTo>
                  <a:pt x="310" y="22"/>
                </a:lnTo>
                <a:lnTo>
                  <a:pt x="338" y="39"/>
                </a:lnTo>
                <a:lnTo>
                  <a:pt x="361" y="62"/>
                </a:lnTo>
                <a:lnTo>
                  <a:pt x="384" y="85"/>
                </a:lnTo>
                <a:lnTo>
                  <a:pt x="400" y="113"/>
                </a:lnTo>
                <a:lnTo>
                  <a:pt x="412" y="144"/>
                </a:lnTo>
                <a:lnTo>
                  <a:pt x="420" y="178"/>
                </a:lnTo>
                <a:lnTo>
                  <a:pt x="423" y="212"/>
                </a:lnTo>
                <a:lnTo>
                  <a:pt x="423"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479" name="Freeform 23"/>
          <p:cNvSpPr>
            <a:spLocks/>
          </p:cNvSpPr>
          <p:nvPr/>
        </p:nvSpPr>
        <p:spPr bwMode="auto">
          <a:xfrm>
            <a:off x="4119563" y="1349375"/>
            <a:ext cx="671512" cy="671513"/>
          </a:xfrm>
          <a:custGeom>
            <a:avLst/>
            <a:gdLst>
              <a:gd name="T0" fmla="*/ 2147483647 w 423"/>
              <a:gd name="T1" fmla="*/ 2147483647 h 423"/>
              <a:gd name="T2" fmla="*/ 2147483647 w 423"/>
              <a:gd name="T3" fmla="*/ 2147483647 h 423"/>
              <a:gd name="T4" fmla="*/ 2147483647 w 423"/>
              <a:gd name="T5" fmla="*/ 2147483647 h 423"/>
              <a:gd name="T6" fmla="*/ 2147483647 w 423"/>
              <a:gd name="T7" fmla="*/ 2147483647 h 423"/>
              <a:gd name="T8" fmla="*/ 2147483647 w 423"/>
              <a:gd name="T9" fmla="*/ 2147483647 h 423"/>
              <a:gd name="T10" fmla="*/ 2147483647 w 423"/>
              <a:gd name="T11" fmla="*/ 2147483647 h 423"/>
              <a:gd name="T12" fmla="*/ 2147483647 w 423"/>
              <a:gd name="T13" fmla="*/ 2147483647 h 423"/>
              <a:gd name="T14" fmla="*/ 2147483647 w 423"/>
              <a:gd name="T15" fmla="*/ 2147483647 h 423"/>
              <a:gd name="T16" fmla="*/ 2147483647 w 423"/>
              <a:gd name="T17" fmla="*/ 2147483647 h 423"/>
              <a:gd name="T18" fmla="*/ 2147483647 w 423"/>
              <a:gd name="T19" fmla="*/ 2147483647 h 423"/>
              <a:gd name="T20" fmla="*/ 2147483647 w 423"/>
              <a:gd name="T21" fmla="*/ 0 h 423"/>
              <a:gd name="T22" fmla="*/ 2147483647 w 423"/>
              <a:gd name="T23" fmla="*/ 2147483647 h 423"/>
              <a:gd name="T24" fmla="*/ 2147483647 w 423"/>
              <a:gd name="T25" fmla="*/ 2147483647 h 423"/>
              <a:gd name="T26" fmla="*/ 2147483647 w 423"/>
              <a:gd name="T27" fmla="*/ 2147483647 h 423"/>
              <a:gd name="T28" fmla="*/ 2147483647 w 423"/>
              <a:gd name="T29" fmla="*/ 2147483647 h 423"/>
              <a:gd name="T30" fmla="*/ 2147483647 w 423"/>
              <a:gd name="T31" fmla="*/ 2147483647 h 423"/>
              <a:gd name="T32" fmla="*/ 2147483647 w 423"/>
              <a:gd name="T33" fmla="*/ 2147483647 h 423"/>
              <a:gd name="T34" fmla="*/ 2147483647 w 423"/>
              <a:gd name="T35" fmla="*/ 2147483647 h 423"/>
              <a:gd name="T36" fmla="*/ 2147483647 w 423"/>
              <a:gd name="T37" fmla="*/ 2147483647 h 423"/>
              <a:gd name="T38" fmla="*/ 2147483647 w 423"/>
              <a:gd name="T39" fmla="*/ 2147483647 h 423"/>
              <a:gd name="T40" fmla="*/ 0 w 423"/>
              <a:gd name="T41" fmla="*/ 2147483647 h 423"/>
              <a:gd name="T42" fmla="*/ 2147483647 w 423"/>
              <a:gd name="T43" fmla="*/ 2147483647 h 423"/>
              <a:gd name="T44" fmla="*/ 2147483647 w 423"/>
              <a:gd name="T45" fmla="*/ 2147483647 h 423"/>
              <a:gd name="T46" fmla="*/ 2147483647 w 423"/>
              <a:gd name="T47" fmla="*/ 2147483647 h 423"/>
              <a:gd name="T48" fmla="*/ 2147483647 w 423"/>
              <a:gd name="T49" fmla="*/ 2147483647 h 423"/>
              <a:gd name="T50" fmla="*/ 2147483647 w 423"/>
              <a:gd name="T51" fmla="*/ 2147483647 h 423"/>
              <a:gd name="T52" fmla="*/ 2147483647 w 423"/>
              <a:gd name="T53" fmla="*/ 2147483647 h 423"/>
              <a:gd name="T54" fmla="*/ 2147483647 w 423"/>
              <a:gd name="T55" fmla="*/ 2147483647 h 423"/>
              <a:gd name="T56" fmla="*/ 2147483647 w 423"/>
              <a:gd name="T57" fmla="*/ 2147483647 h 423"/>
              <a:gd name="T58" fmla="*/ 2147483647 w 423"/>
              <a:gd name="T59" fmla="*/ 2147483647 h 423"/>
              <a:gd name="T60" fmla="*/ 2147483647 w 423"/>
              <a:gd name="T61" fmla="*/ 2147483647 h 423"/>
              <a:gd name="T62" fmla="*/ 2147483647 w 423"/>
              <a:gd name="T63" fmla="*/ 2147483647 h 423"/>
              <a:gd name="T64" fmla="*/ 2147483647 w 423"/>
              <a:gd name="T65" fmla="*/ 2147483647 h 423"/>
              <a:gd name="T66" fmla="*/ 2147483647 w 423"/>
              <a:gd name="T67" fmla="*/ 2147483647 h 423"/>
              <a:gd name="T68" fmla="*/ 2147483647 w 423"/>
              <a:gd name="T69" fmla="*/ 2147483647 h 423"/>
              <a:gd name="T70" fmla="*/ 2147483647 w 423"/>
              <a:gd name="T71" fmla="*/ 2147483647 h 423"/>
              <a:gd name="T72" fmla="*/ 2147483647 w 423"/>
              <a:gd name="T73" fmla="*/ 2147483647 h 423"/>
              <a:gd name="T74" fmla="*/ 2147483647 w 423"/>
              <a:gd name="T75" fmla="*/ 2147483647 h 423"/>
              <a:gd name="T76" fmla="*/ 2147483647 w 423"/>
              <a:gd name="T77" fmla="*/ 2147483647 h 423"/>
              <a:gd name="T78" fmla="*/ 2147483647 w 423"/>
              <a:gd name="T79" fmla="*/ 2147483647 h 423"/>
              <a:gd name="T80" fmla="*/ 2147483647 w 423"/>
              <a:gd name="T81" fmla="*/ 2147483647 h 423"/>
              <a:gd name="T82" fmla="*/ 2147483647 w 423"/>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423"/>
              <a:gd name="T128" fmla="*/ 423 w 423"/>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423">
                <a:moveTo>
                  <a:pt x="423" y="209"/>
                </a:moveTo>
                <a:lnTo>
                  <a:pt x="420" y="178"/>
                </a:lnTo>
                <a:lnTo>
                  <a:pt x="412" y="144"/>
                </a:lnTo>
                <a:lnTo>
                  <a:pt x="400" y="113"/>
                </a:lnTo>
                <a:lnTo>
                  <a:pt x="384" y="85"/>
                </a:lnTo>
                <a:lnTo>
                  <a:pt x="361" y="62"/>
                </a:lnTo>
                <a:lnTo>
                  <a:pt x="338" y="39"/>
                </a:lnTo>
                <a:lnTo>
                  <a:pt x="310" y="22"/>
                </a:lnTo>
                <a:lnTo>
                  <a:pt x="279" y="11"/>
                </a:lnTo>
                <a:lnTo>
                  <a:pt x="245" y="3"/>
                </a:lnTo>
                <a:lnTo>
                  <a:pt x="211" y="0"/>
                </a:lnTo>
                <a:lnTo>
                  <a:pt x="177" y="3"/>
                </a:lnTo>
                <a:lnTo>
                  <a:pt x="146" y="11"/>
                </a:lnTo>
                <a:lnTo>
                  <a:pt x="115" y="22"/>
                </a:lnTo>
                <a:lnTo>
                  <a:pt x="87" y="39"/>
                </a:lnTo>
                <a:lnTo>
                  <a:pt x="62" y="62"/>
                </a:lnTo>
                <a:lnTo>
                  <a:pt x="42" y="85"/>
                </a:lnTo>
                <a:lnTo>
                  <a:pt x="25" y="113"/>
                </a:lnTo>
                <a:lnTo>
                  <a:pt x="11" y="144"/>
                </a:lnTo>
                <a:lnTo>
                  <a:pt x="2" y="178"/>
                </a:lnTo>
                <a:lnTo>
                  <a:pt x="0" y="212"/>
                </a:lnTo>
                <a:lnTo>
                  <a:pt x="2" y="245"/>
                </a:lnTo>
                <a:lnTo>
                  <a:pt x="11" y="276"/>
                </a:lnTo>
                <a:lnTo>
                  <a:pt x="25" y="307"/>
                </a:lnTo>
                <a:lnTo>
                  <a:pt x="42" y="336"/>
                </a:lnTo>
                <a:lnTo>
                  <a:pt x="62" y="361"/>
                </a:lnTo>
                <a:lnTo>
                  <a:pt x="87" y="381"/>
                </a:lnTo>
                <a:lnTo>
                  <a:pt x="115" y="398"/>
                </a:lnTo>
                <a:lnTo>
                  <a:pt x="146" y="412"/>
                </a:lnTo>
                <a:lnTo>
                  <a:pt x="177" y="420"/>
                </a:lnTo>
                <a:lnTo>
                  <a:pt x="211" y="423"/>
                </a:lnTo>
                <a:lnTo>
                  <a:pt x="245" y="420"/>
                </a:lnTo>
                <a:lnTo>
                  <a:pt x="279" y="412"/>
                </a:lnTo>
                <a:lnTo>
                  <a:pt x="310" y="398"/>
                </a:lnTo>
                <a:lnTo>
                  <a:pt x="338" y="381"/>
                </a:lnTo>
                <a:lnTo>
                  <a:pt x="361" y="361"/>
                </a:lnTo>
                <a:lnTo>
                  <a:pt x="384" y="336"/>
                </a:lnTo>
                <a:lnTo>
                  <a:pt x="400" y="307"/>
                </a:lnTo>
                <a:lnTo>
                  <a:pt x="412" y="276"/>
                </a:lnTo>
                <a:lnTo>
                  <a:pt x="420" y="245"/>
                </a:lnTo>
                <a:lnTo>
                  <a:pt x="423" y="212"/>
                </a:ln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480" name="Rectangle 24"/>
          <p:cNvSpPr>
            <a:spLocks noChangeArrowheads="1"/>
          </p:cNvSpPr>
          <p:nvPr/>
        </p:nvSpPr>
        <p:spPr bwMode="auto">
          <a:xfrm>
            <a:off x="3952875" y="2187575"/>
            <a:ext cx="1008063" cy="671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1" name="Rectangle 25"/>
          <p:cNvSpPr>
            <a:spLocks noChangeArrowheads="1"/>
          </p:cNvSpPr>
          <p:nvPr/>
        </p:nvSpPr>
        <p:spPr bwMode="auto">
          <a:xfrm>
            <a:off x="3952875" y="2187575"/>
            <a:ext cx="1008063"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2" name="Rectangle 26"/>
          <p:cNvSpPr>
            <a:spLocks noChangeArrowheads="1"/>
          </p:cNvSpPr>
          <p:nvPr/>
        </p:nvSpPr>
        <p:spPr bwMode="auto">
          <a:xfrm>
            <a:off x="4432300" y="2278063"/>
            <a:ext cx="841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a:t>
            </a:r>
            <a:endParaRPr lang="en-US" b="1"/>
          </a:p>
        </p:txBody>
      </p:sp>
      <p:sp>
        <p:nvSpPr>
          <p:cNvPr id="19483" name="Line 27"/>
          <p:cNvSpPr>
            <a:spLocks noChangeShapeType="1"/>
          </p:cNvSpPr>
          <p:nvPr/>
        </p:nvSpPr>
        <p:spPr bwMode="auto">
          <a:xfrm>
            <a:off x="6642100" y="2859088"/>
            <a:ext cx="1588" cy="336550"/>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4" name="Line 28"/>
          <p:cNvSpPr>
            <a:spLocks noChangeShapeType="1"/>
          </p:cNvSpPr>
          <p:nvPr/>
        </p:nvSpPr>
        <p:spPr bwMode="auto">
          <a:xfrm>
            <a:off x="6642100" y="2020888"/>
            <a:ext cx="1588" cy="166687"/>
          </a:xfrm>
          <a:prstGeom prst="line">
            <a:avLst/>
          </a:prstGeom>
          <a:noFill/>
          <a:ln w="269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5" name="Freeform 29"/>
          <p:cNvSpPr>
            <a:spLocks/>
          </p:cNvSpPr>
          <p:nvPr/>
        </p:nvSpPr>
        <p:spPr bwMode="auto">
          <a:xfrm>
            <a:off x="6305550" y="1349375"/>
            <a:ext cx="673100" cy="671513"/>
          </a:xfrm>
          <a:custGeom>
            <a:avLst/>
            <a:gdLst>
              <a:gd name="T0" fmla="*/ 2147483647 w 424"/>
              <a:gd name="T1" fmla="*/ 2147483647 h 423"/>
              <a:gd name="T2" fmla="*/ 2147483647 w 424"/>
              <a:gd name="T3" fmla="*/ 2147483647 h 423"/>
              <a:gd name="T4" fmla="*/ 2147483647 w 424"/>
              <a:gd name="T5" fmla="*/ 2147483647 h 423"/>
              <a:gd name="T6" fmla="*/ 2147483647 w 424"/>
              <a:gd name="T7" fmla="*/ 2147483647 h 423"/>
              <a:gd name="T8" fmla="*/ 2147483647 w 424"/>
              <a:gd name="T9" fmla="*/ 2147483647 h 423"/>
              <a:gd name="T10" fmla="*/ 2147483647 w 424"/>
              <a:gd name="T11" fmla="*/ 2147483647 h 423"/>
              <a:gd name="T12" fmla="*/ 2147483647 w 424"/>
              <a:gd name="T13" fmla="*/ 2147483647 h 423"/>
              <a:gd name="T14" fmla="*/ 2147483647 w 424"/>
              <a:gd name="T15" fmla="*/ 2147483647 h 423"/>
              <a:gd name="T16" fmla="*/ 2147483647 w 424"/>
              <a:gd name="T17" fmla="*/ 2147483647 h 423"/>
              <a:gd name="T18" fmla="*/ 2147483647 w 424"/>
              <a:gd name="T19" fmla="*/ 2147483647 h 423"/>
              <a:gd name="T20" fmla="*/ 2147483647 w 424"/>
              <a:gd name="T21" fmla="*/ 2147483647 h 423"/>
              <a:gd name="T22" fmla="*/ 2147483647 w 424"/>
              <a:gd name="T23" fmla="*/ 2147483647 h 423"/>
              <a:gd name="T24" fmla="*/ 2147483647 w 424"/>
              <a:gd name="T25" fmla="*/ 2147483647 h 423"/>
              <a:gd name="T26" fmla="*/ 2147483647 w 424"/>
              <a:gd name="T27" fmla="*/ 2147483647 h 423"/>
              <a:gd name="T28" fmla="*/ 2147483647 w 424"/>
              <a:gd name="T29" fmla="*/ 2147483647 h 423"/>
              <a:gd name="T30" fmla="*/ 2147483647 w 424"/>
              <a:gd name="T31" fmla="*/ 2147483647 h 423"/>
              <a:gd name="T32" fmla="*/ 2147483647 w 424"/>
              <a:gd name="T33" fmla="*/ 2147483647 h 423"/>
              <a:gd name="T34" fmla="*/ 2147483647 w 424"/>
              <a:gd name="T35" fmla="*/ 2147483647 h 423"/>
              <a:gd name="T36" fmla="*/ 2147483647 w 424"/>
              <a:gd name="T37" fmla="*/ 2147483647 h 423"/>
              <a:gd name="T38" fmla="*/ 2147483647 w 424"/>
              <a:gd name="T39" fmla="*/ 2147483647 h 423"/>
              <a:gd name="T40" fmla="*/ 0 w 424"/>
              <a:gd name="T41" fmla="*/ 2147483647 h 423"/>
              <a:gd name="T42" fmla="*/ 2147483647 w 424"/>
              <a:gd name="T43" fmla="*/ 2147483647 h 423"/>
              <a:gd name="T44" fmla="*/ 2147483647 w 424"/>
              <a:gd name="T45" fmla="*/ 2147483647 h 423"/>
              <a:gd name="T46" fmla="*/ 2147483647 w 424"/>
              <a:gd name="T47" fmla="*/ 2147483647 h 423"/>
              <a:gd name="T48" fmla="*/ 2147483647 w 424"/>
              <a:gd name="T49" fmla="*/ 2147483647 h 423"/>
              <a:gd name="T50" fmla="*/ 2147483647 w 424"/>
              <a:gd name="T51" fmla="*/ 2147483647 h 423"/>
              <a:gd name="T52" fmla="*/ 2147483647 w 424"/>
              <a:gd name="T53" fmla="*/ 2147483647 h 423"/>
              <a:gd name="T54" fmla="*/ 2147483647 w 424"/>
              <a:gd name="T55" fmla="*/ 2147483647 h 423"/>
              <a:gd name="T56" fmla="*/ 2147483647 w 424"/>
              <a:gd name="T57" fmla="*/ 2147483647 h 423"/>
              <a:gd name="T58" fmla="*/ 2147483647 w 424"/>
              <a:gd name="T59" fmla="*/ 2147483647 h 423"/>
              <a:gd name="T60" fmla="*/ 2147483647 w 424"/>
              <a:gd name="T61" fmla="*/ 0 h 423"/>
              <a:gd name="T62" fmla="*/ 2147483647 w 424"/>
              <a:gd name="T63" fmla="*/ 2147483647 h 423"/>
              <a:gd name="T64" fmla="*/ 2147483647 w 424"/>
              <a:gd name="T65" fmla="*/ 2147483647 h 423"/>
              <a:gd name="T66" fmla="*/ 2147483647 w 424"/>
              <a:gd name="T67" fmla="*/ 2147483647 h 423"/>
              <a:gd name="T68" fmla="*/ 2147483647 w 424"/>
              <a:gd name="T69" fmla="*/ 2147483647 h 423"/>
              <a:gd name="T70" fmla="*/ 2147483647 w 424"/>
              <a:gd name="T71" fmla="*/ 2147483647 h 423"/>
              <a:gd name="T72" fmla="*/ 2147483647 w 424"/>
              <a:gd name="T73" fmla="*/ 2147483647 h 423"/>
              <a:gd name="T74" fmla="*/ 2147483647 w 424"/>
              <a:gd name="T75" fmla="*/ 2147483647 h 423"/>
              <a:gd name="T76" fmla="*/ 2147483647 w 424"/>
              <a:gd name="T77" fmla="*/ 2147483647 h 423"/>
              <a:gd name="T78" fmla="*/ 2147483647 w 424"/>
              <a:gd name="T79" fmla="*/ 2147483647 h 423"/>
              <a:gd name="T80" fmla="*/ 2147483647 w 424"/>
              <a:gd name="T81" fmla="*/ 2147483647 h 423"/>
              <a:gd name="T82" fmla="*/ 2147483647 w 424"/>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4"/>
              <a:gd name="T127" fmla="*/ 0 h 423"/>
              <a:gd name="T128" fmla="*/ 424 w 424"/>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4" h="423">
                <a:moveTo>
                  <a:pt x="421" y="209"/>
                </a:moveTo>
                <a:lnTo>
                  <a:pt x="421" y="245"/>
                </a:lnTo>
                <a:lnTo>
                  <a:pt x="412" y="276"/>
                </a:lnTo>
                <a:lnTo>
                  <a:pt x="398" y="307"/>
                </a:lnTo>
                <a:lnTo>
                  <a:pt x="381" y="336"/>
                </a:lnTo>
                <a:lnTo>
                  <a:pt x="362" y="361"/>
                </a:lnTo>
                <a:lnTo>
                  <a:pt x="336" y="381"/>
                </a:lnTo>
                <a:lnTo>
                  <a:pt x="308" y="398"/>
                </a:lnTo>
                <a:lnTo>
                  <a:pt x="280" y="412"/>
                </a:lnTo>
                <a:lnTo>
                  <a:pt x="246" y="420"/>
                </a:lnTo>
                <a:lnTo>
                  <a:pt x="212" y="423"/>
                </a:lnTo>
                <a:lnTo>
                  <a:pt x="178" y="420"/>
                </a:lnTo>
                <a:lnTo>
                  <a:pt x="144" y="412"/>
                </a:lnTo>
                <a:lnTo>
                  <a:pt x="113" y="398"/>
                </a:lnTo>
                <a:lnTo>
                  <a:pt x="88" y="381"/>
                </a:lnTo>
                <a:lnTo>
                  <a:pt x="62" y="361"/>
                </a:lnTo>
                <a:lnTo>
                  <a:pt x="40" y="336"/>
                </a:lnTo>
                <a:lnTo>
                  <a:pt x="23" y="307"/>
                </a:lnTo>
                <a:lnTo>
                  <a:pt x="12" y="276"/>
                </a:lnTo>
                <a:lnTo>
                  <a:pt x="3" y="245"/>
                </a:lnTo>
                <a:lnTo>
                  <a:pt x="0" y="212"/>
                </a:lnTo>
                <a:lnTo>
                  <a:pt x="3" y="178"/>
                </a:lnTo>
                <a:lnTo>
                  <a:pt x="12" y="144"/>
                </a:lnTo>
                <a:lnTo>
                  <a:pt x="23" y="113"/>
                </a:lnTo>
                <a:lnTo>
                  <a:pt x="40" y="85"/>
                </a:lnTo>
                <a:lnTo>
                  <a:pt x="62" y="62"/>
                </a:lnTo>
                <a:lnTo>
                  <a:pt x="88" y="39"/>
                </a:lnTo>
                <a:lnTo>
                  <a:pt x="113" y="22"/>
                </a:lnTo>
                <a:lnTo>
                  <a:pt x="144" y="11"/>
                </a:lnTo>
                <a:lnTo>
                  <a:pt x="178" y="3"/>
                </a:lnTo>
                <a:lnTo>
                  <a:pt x="212" y="0"/>
                </a:lnTo>
                <a:lnTo>
                  <a:pt x="246" y="3"/>
                </a:lnTo>
                <a:lnTo>
                  <a:pt x="280" y="11"/>
                </a:lnTo>
                <a:lnTo>
                  <a:pt x="308" y="22"/>
                </a:lnTo>
                <a:lnTo>
                  <a:pt x="336" y="39"/>
                </a:lnTo>
                <a:lnTo>
                  <a:pt x="362" y="62"/>
                </a:lnTo>
                <a:lnTo>
                  <a:pt x="381" y="85"/>
                </a:lnTo>
                <a:lnTo>
                  <a:pt x="398" y="113"/>
                </a:lnTo>
                <a:lnTo>
                  <a:pt x="412" y="144"/>
                </a:lnTo>
                <a:lnTo>
                  <a:pt x="421" y="178"/>
                </a:lnTo>
                <a:lnTo>
                  <a:pt x="424" y="212"/>
                </a:lnTo>
                <a:lnTo>
                  <a:pt x="421" y="2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486" name="Freeform 30"/>
          <p:cNvSpPr>
            <a:spLocks/>
          </p:cNvSpPr>
          <p:nvPr/>
        </p:nvSpPr>
        <p:spPr bwMode="auto">
          <a:xfrm>
            <a:off x="6305550" y="1349375"/>
            <a:ext cx="673100" cy="671513"/>
          </a:xfrm>
          <a:custGeom>
            <a:avLst/>
            <a:gdLst>
              <a:gd name="T0" fmla="*/ 2147483647 w 424"/>
              <a:gd name="T1" fmla="*/ 2147483647 h 423"/>
              <a:gd name="T2" fmla="*/ 2147483647 w 424"/>
              <a:gd name="T3" fmla="*/ 2147483647 h 423"/>
              <a:gd name="T4" fmla="*/ 2147483647 w 424"/>
              <a:gd name="T5" fmla="*/ 2147483647 h 423"/>
              <a:gd name="T6" fmla="*/ 2147483647 w 424"/>
              <a:gd name="T7" fmla="*/ 2147483647 h 423"/>
              <a:gd name="T8" fmla="*/ 2147483647 w 424"/>
              <a:gd name="T9" fmla="*/ 2147483647 h 423"/>
              <a:gd name="T10" fmla="*/ 2147483647 w 424"/>
              <a:gd name="T11" fmla="*/ 2147483647 h 423"/>
              <a:gd name="T12" fmla="*/ 2147483647 w 424"/>
              <a:gd name="T13" fmla="*/ 2147483647 h 423"/>
              <a:gd name="T14" fmla="*/ 2147483647 w 424"/>
              <a:gd name="T15" fmla="*/ 2147483647 h 423"/>
              <a:gd name="T16" fmla="*/ 2147483647 w 424"/>
              <a:gd name="T17" fmla="*/ 2147483647 h 423"/>
              <a:gd name="T18" fmla="*/ 2147483647 w 424"/>
              <a:gd name="T19" fmla="*/ 2147483647 h 423"/>
              <a:gd name="T20" fmla="*/ 2147483647 w 424"/>
              <a:gd name="T21" fmla="*/ 0 h 423"/>
              <a:gd name="T22" fmla="*/ 2147483647 w 424"/>
              <a:gd name="T23" fmla="*/ 2147483647 h 423"/>
              <a:gd name="T24" fmla="*/ 2147483647 w 424"/>
              <a:gd name="T25" fmla="*/ 2147483647 h 423"/>
              <a:gd name="T26" fmla="*/ 2147483647 w 424"/>
              <a:gd name="T27" fmla="*/ 2147483647 h 423"/>
              <a:gd name="T28" fmla="*/ 2147483647 w 424"/>
              <a:gd name="T29" fmla="*/ 2147483647 h 423"/>
              <a:gd name="T30" fmla="*/ 2147483647 w 424"/>
              <a:gd name="T31" fmla="*/ 2147483647 h 423"/>
              <a:gd name="T32" fmla="*/ 2147483647 w 424"/>
              <a:gd name="T33" fmla="*/ 2147483647 h 423"/>
              <a:gd name="T34" fmla="*/ 2147483647 w 424"/>
              <a:gd name="T35" fmla="*/ 2147483647 h 423"/>
              <a:gd name="T36" fmla="*/ 2147483647 w 424"/>
              <a:gd name="T37" fmla="*/ 2147483647 h 423"/>
              <a:gd name="T38" fmla="*/ 2147483647 w 424"/>
              <a:gd name="T39" fmla="*/ 2147483647 h 423"/>
              <a:gd name="T40" fmla="*/ 0 w 424"/>
              <a:gd name="T41" fmla="*/ 2147483647 h 423"/>
              <a:gd name="T42" fmla="*/ 2147483647 w 424"/>
              <a:gd name="T43" fmla="*/ 2147483647 h 423"/>
              <a:gd name="T44" fmla="*/ 2147483647 w 424"/>
              <a:gd name="T45" fmla="*/ 2147483647 h 423"/>
              <a:gd name="T46" fmla="*/ 2147483647 w 424"/>
              <a:gd name="T47" fmla="*/ 2147483647 h 423"/>
              <a:gd name="T48" fmla="*/ 2147483647 w 424"/>
              <a:gd name="T49" fmla="*/ 2147483647 h 423"/>
              <a:gd name="T50" fmla="*/ 2147483647 w 424"/>
              <a:gd name="T51" fmla="*/ 2147483647 h 423"/>
              <a:gd name="T52" fmla="*/ 2147483647 w 424"/>
              <a:gd name="T53" fmla="*/ 2147483647 h 423"/>
              <a:gd name="T54" fmla="*/ 2147483647 w 424"/>
              <a:gd name="T55" fmla="*/ 2147483647 h 423"/>
              <a:gd name="T56" fmla="*/ 2147483647 w 424"/>
              <a:gd name="T57" fmla="*/ 2147483647 h 423"/>
              <a:gd name="T58" fmla="*/ 2147483647 w 424"/>
              <a:gd name="T59" fmla="*/ 2147483647 h 423"/>
              <a:gd name="T60" fmla="*/ 2147483647 w 424"/>
              <a:gd name="T61" fmla="*/ 2147483647 h 423"/>
              <a:gd name="T62" fmla="*/ 2147483647 w 424"/>
              <a:gd name="T63" fmla="*/ 2147483647 h 423"/>
              <a:gd name="T64" fmla="*/ 2147483647 w 424"/>
              <a:gd name="T65" fmla="*/ 2147483647 h 423"/>
              <a:gd name="T66" fmla="*/ 2147483647 w 424"/>
              <a:gd name="T67" fmla="*/ 2147483647 h 423"/>
              <a:gd name="T68" fmla="*/ 2147483647 w 424"/>
              <a:gd name="T69" fmla="*/ 2147483647 h 423"/>
              <a:gd name="T70" fmla="*/ 2147483647 w 424"/>
              <a:gd name="T71" fmla="*/ 2147483647 h 423"/>
              <a:gd name="T72" fmla="*/ 2147483647 w 424"/>
              <a:gd name="T73" fmla="*/ 2147483647 h 423"/>
              <a:gd name="T74" fmla="*/ 2147483647 w 424"/>
              <a:gd name="T75" fmla="*/ 2147483647 h 423"/>
              <a:gd name="T76" fmla="*/ 2147483647 w 424"/>
              <a:gd name="T77" fmla="*/ 2147483647 h 423"/>
              <a:gd name="T78" fmla="*/ 2147483647 w 424"/>
              <a:gd name="T79" fmla="*/ 2147483647 h 423"/>
              <a:gd name="T80" fmla="*/ 2147483647 w 424"/>
              <a:gd name="T81" fmla="*/ 2147483647 h 423"/>
              <a:gd name="T82" fmla="*/ 2147483647 w 424"/>
              <a:gd name="T83" fmla="*/ 2147483647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4"/>
              <a:gd name="T127" fmla="*/ 0 h 423"/>
              <a:gd name="T128" fmla="*/ 424 w 424"/>
              <a:gd name="T129" fmla="*/ 423 h 4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4" h="423">
                <a:moveTo>
                  <a:pt x="421" y="209"/>
                </a:moveTo>
                <a:lnTo>
                  <a:pt x="421" y="178"/>
                </a:lnTo>
                <a:lnTo>
                  <a:pt x="412" y="144"/>
                </a:lnTo>
                <a:lnTo>
                  <a:pt x="398" y="113"/>
                </a:lnTo>
                <a:lnTo>
                  <a:pt x="381" y="85"/>
                </a:lnTo>
                <a:lnTo>
                  <a:pt x="362" y="62"/>
                </a:lnTo>
                <a:lnTo>
                  <a:pt x="336" y="39"/>
                </a:lnTo>
                <a:lnTo>
                  <a:pt x="308" y="22"/>
                </a:lnTo>
                <a:lnTo>
                  <a:pt x="280" y="11"/>
                </a:lnTo>
                <a:lnTo>
                  <a:pt x="246" y="3"/>
                </a:lnTo>
                <a:lnTo>
                  <a:pt x="212" y="0"/>
                </a:lnTo>
                <a:lnTo>
                  <a:pt x="178" y="3"/>
                </a:lnTo>
                <a:lnTo>
                  <a:pt x="144" y="11"/>
                </a:lnTo>
                <a:lnTo>
                  <a:pt x="113" y="22"/>
                </a:lnTo>
                <a:lnTo>
                  <a:pt x="88" y="39"/>
                </a:lnTo>
                <a:lnTo>
                  <a:pt x="62" y="62"/>
                </a:lnTo>
                <a:lnTo>
                  <a:pt x="40" y="85"/>
                </a:lnTo>
                <a:lnTo>
                  <a:pt x="23" y="113"/>
                </a:lnTo>
                <a:lnTo>
                  <a:pt x="12" y="144"/>
                </a:lnTo>
                <a:lnTo>
                  <a:pt x="3" y="178"/>
                </a:lnTo>
                <a:lnTo>
                  <a:pt x="0" y="212"/>
                </a:lnTo>
                <a:lnTo>
                  <a:pt x="3" y="245"/>
                </a:lnTo>
                <a:lnTo>
                  <a:pt x="12" y="276"/>
                </a:lnTo>
                <a:lnTo>
                  <a:pt x="23" y="307"/>
                </a:lnTo>
                <a:lnTo>
                  <a:pt x="40" y="336"/>
                </a:lnTo>
                <a:lnTo>
                  <a:pt x="62" y="361"/>
                </a:lnTo>
                <a:lnTo>
                  <a:pt x="88" y="381"/>
                </a:lnTo>
                <a:lnTo>
                  <a:pt x="113" y="398"/>
                </a:lnTo>
                <a:lnTo>
                  <a:pt x="144" y="412"/>
                </a:lnTo>
                <a:lnTo>
                  <a:pt x="178" y="420"/>
                </a:lnTo>
                <a:lnTo>
                  <a:pt x="212" y="423"/>
                </a:lnTo>
                <a:lnTo>
                  <a:pt x="246" y="420"/>
                </a:lnTo>
                <a:lnTo>
                  <a:pt x="280" y="412"/>
                </a:lnTo>
                <a:lnTo>
                  <a:pt x="308" y="398"/>
                </a:lnTo>
                <a:lnTo>
                  <a:pt x="336" y="381"/>
                </a:lnTo>
                <a:lnTo>
                  <a:pt x="362" y="361"/>
                </a:lnTo>
                <a:lnTo>
                  <a:pt x="381" y="336"/>
                </a:lnTo>
                <a:lnTo>
                  <a:pt x="398" y="307"/>
                </a:lnTo>
                <a:lnTo>
                  <a:pt x="412" y="276"/>
                </a:lnTo>
                <a:lnTo>
                  <a:pt x="421" y="245"/>
                </a:lnTo>
                <a:lnTo>
                  <a:pt x="424" y="212"/>
                </a:lnTo>
              </a:path>
            </a:pathLst>
          </a:custGeom>
          <a:noFill/>
          <a:ln w="269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487" name="Rectangle 31"/>
          <p:cNvSpPr>
            <a:spLocks noChangeArrowheads="1"/>
          </p:cNvSpPr>
          <p:nvPr/>
        </p:nvSpPr>
        <p:spPr bwMode="auto">
          <a:xfrm>
            <a:off x="6172200" y="2209800"/>
            <a:ext cx="1008063" cy="6715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8" name="Rectangle 32"/>
          <p:cNvSpPr>
            <a:spLocks noChangeArrowheads="1"/>
          </p:cNvSpPr>
          <p:nvPr/>
        </p:nvSpPr>
        <p:spPr bwMode="auto">
          <a:xfrm>
            <a:off x="6135688" y="2187575"/>
            <a:ext cx="1008062" cy="67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9" name="Rectangle 33"/>
          <p:cNvSpPr>
            <a:spLocks noChangeArrowheads="1"/>
          </p:cNvSpPr>
          <p:nvPr/>
        </p:nvSpPr>
        <p:spPr bwMode="auto">
          <a:xfrm>
            <a:off x="6588125" y="2251075"/>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a:t>
            </a:r>
            <a:endParaRPr lang="en-US" b="1"/>
          </a:p>
        </p:txBody>
      </p:sp>
      <p:sp>
        <p:nvSpPr>
          <p:cNvPr id="19490" name="Rectangle 34"/>
          <p:cNvSpPr>
            <a:spLocks noChangeArrowheads="1"/>
          </p:cNvSpPr>
          <p:nvPr/>
        </p:nvSpPr>
        <p:spPr bwMode="auto">
          <a:xfrm>
            <a:off x="4373563" y="1582738"/>
            <a:ext cx="101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P</a:t>
            </a:r>
            <a:endParaRPr lang="en-US" b="1"/>
          </a:p>
        </p:txBody>
      </p:sp>
      <p:sp>
        <p:nvSpPr>
          <p:cNvPr id="19491" name="Rectangle 35"/>
          <p:cNvSpPr>
            <a:spLocks noChangeArrowheads="1"/>
          </p:cNvSpPr>
          <p:nvPr/>
        </p:nvSpPr>
        <p:spPr bwMode="auto">
          <a:xfrm>
            <a:off x="4449763" y="1646238"/>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2</a:t>
            </a:r>
            <a:endParaRPr lang="en-US" b="1"/>
          </a:p>
        </p:txBody>
      </p:sp>
      <p:sp>
        <p:nvSpPr>
          <p:cNvPr id="19492" name="Rectangle 36"/>
          <p:cNvSpPr>
            <a:spLocks noChangeArrowheads="1"/>
          </p:cNvSpPr>
          <p:nvPr/>
        </p:nvSpPr>
        <p:spPr bwMode="auto">
          <a:xfrm>
            <a:off x="6534150" y="1597025"/>
            <a:ext cx="101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P</a:t>
            </a:r>
            <a:endParaRPr lang="en-US" b="1"/>
          </a:p>
        </p:txBody>
      </p:sp>
      <p:sp>
        <p:nvSpPr>
          <p:cNvPr id="19493" name="Rectangle 37"/>
          <p:cNvSpPr>
            <a:spLocks noChangeArrowheads="1"/>
          </p:cNvSpPr>
          <p:nvPr/>
        </p:nvSpPr>
        <p:spPr bwMode="auto">
          <a:xfrm>
            <a:off x="6605588" y="1658938"/>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a:solidFill>
                  <a:srgbClr val="000000"/>
                </a:solidFill>
              </a:rPr>
              <a:t>3</a:t>
            </a:r>
            <a:endParaRPr lang="en-US" b="1"/>
          </a:p>
        </p:txBody>
      </p:sp>
      <p:sp>
        <p:nvSpPr>
          <p:cNvPr id="31782" name="Freeform 38"/>
          <p:cNvSpPr>
            <a:spLocks/>
          </p:cNvSpPr>
          <p:nvPr/>
        </p:nvSpPr>
        <p:spPr bwMode="auto">
          <a:xfrm>
            <a:off x="2043113" y="2738438"/>
            <a:ext cx="80962" cy="142875"/>
          </a:xfrm>
          <a:custGeom>
            <a:avLst/>
            <a:gdLst>
              <a:gd name="T0" fmla="*/ 2147483647 w 51"/>
              <a:gd name="T1" fmla="*/ 2147483647 h 90"/>
              <a:gd name="T2" fmla="*/ 0 w 51"/>
              <a:gd name="T3" fmla="*/ 2147483647 h 90"/>
              <a:gd name="T4" fmla="*/ 2147483647 w 51"/>
              <a:gd name="T5" fmla="*/ 0 h 90"/>
              <a:gd name="T6" fmla="*/ 2147483647 w 51"/>
              <a:gd name="T7" fmla="*/ 2147483647 h 90"/>
              <a:gd name="T8" fmla="*/ 2147483647 w 51"/>
              <a:gd name="T9" fmla="*/ 2147483647 h 90"/>
              <a:gd name="T10" fmla="*/ 0 60000 65536"/>
              <a:gd name="T11" fmla="*/ 0 60000 65536"/>
              <a:gd name="T12" fmla="*/ 0 60000 65536"/>
              <a:gd name="T13" fmla="*/ 0 60000 65536"/>
              <a:gd name="T14" fmla="*/ 0 60000 65536"/>
              <a:gd name="T15" fmla="*/ 0 w 51"/>
              <a:gd name="T16" fmla="*/ 0 h 90"/>
              <a:gd name="T17" fmla="*/ 51 w 51"/>
              <a:gd name="T18" fmla="*/ 90 h 90"/>
            </a:gdLst>
            <a:ahLst/>
            <a:cxnLst>
              <a:cxn ang="T10">
                <a:pos x="T0" y="T1"/>
              </a:cxn>
              <a:cxn ang="T11">
                <a:pos x="T2" y="T3"/>
              </a:cxn>
              <a:cxn ang="T12">
                <a:pos x="T4" y="T5"/>
              </a:cxn>
              <a:cxn ang="T13">
                <a:pos x="T6" y="T7"/>
              </a:cxn>
              <a:cxn ang="T14">
                <a:pos x="T8" y="T9"/>
              </a:cxn>
            </a:cxnLst>
            <a:rect l="T15" t="T16" r="T17" b="T18"/>
            <a:pathLst>
              <a:path w="51" h="90">
                <a:moveTo>
                  <a:pt x="23" y="87"/>
                </a:moveTo>
                <a:lnTo>
                  <a:pt x="0" y="90"/>
                </a:lnTo>
                <a:lnTo>
                  <a:pt x="20" y="0"/>
                </a:lnTo>
                <a:lnTo>
                  <a:pt x="51" y="87"/>
                </a:lnTo>
                <a:lnTo>
                  <a:pt x="26" y="8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1783" name="Freeform 39"/>
          <p:cNvSpPr>
            <a:spLocks/>
          </p:cNvSpPr>
          <p:nvPr/>
        </p:nvSpPr>
        <p:spPr bwMode="auto">
          <a:xfrm>
            <a:off x="2043113" y="2738438"/>
            <a:ext cx="80962" cy="142875"/>
          </a:xfrm>
          <a:custGeom>
            <a:avLst/>
            <a:gdLst>
              <a:gd name="T0" fmla="*/ 2147483647 w 51"/>
              <a:gd name="T1" fmla="*/ 2147483647 h 90"/>
              <a:gd name="T2" fmla="*/ 0 w 51"/>
              <a:gd name="T3" fmla="*/ 2147483647 h 90"/>
              <a:gd name="T4" fmla="*/ 2147483647 w 51"/>
              <a:gd name="T5" fmla="*/ 0 h 90"/>
              <a:gd name="T6" fmla="*/ 2147483647 w 51"/>
              <a:gd name="T7" fmla="*/ 2147483647 h 90"/>
              <a:gd name="T8" fmla="*/ 2147483647 w 51"/>
              <a:gd name="T9" fmla="*/ 2147483647 h 90"/>
              <a:gd name="T10" fmla="*/ 0 60000 65536"/>
              <a:gd name="T11" fmla="*/ 0 60000 65536"/>
              <a:gd name="T12" fmla="*/ 0 60000 65536"/>
              <a:gd name="T13" fmla="*/ 0 60000 65536"/>
              <a:gd name="T14" fmla="*/ 0 60000 65536"/>
              <a:gd name="T15" fmla="*/ 0 w 51"/>
              <a:gd name="T16" fmla="*/ 0 h 90"/>
              <a:gd name="T17" fmla="*/ 51 w 51"/>
              <a:gd name="T18" fmla="*/ 90 h 90"/>
            </a:gdLst>
            <a:ahLst/>
            <a:cxnLst>
              <a:cxn ang="T10">
                <a:pos x="T0" y="T1"/>
              </a:cxn>
              <a:cxn ang="T11">
                <a:pos x="T2" y="T3"/>
              </a:cxn>
              <a:cxn ang="T12">
                <a:pos x="T4" y="T5"/>
              </a:cxn>
              <a:cxn ang="T13">
                <a:pos x="T6" y="T7"/>
              </a:cxn>
              <a:cxn ang="T14">
                <a:pos x="T8" y="T9"/>
              </a:cxn>
            </a:cxnLst>
            <a:rect l="T15" t="T16" r="T17" b="T18"/>
            <a:pathLst>
              <a:path w="51" h="90">
                <a:moveTo>
                  <a:pt x="23" y="87"/>
                </a:moveTo>
                <a:lnTo>
                  <a:pt x="0" y="90"/>
                </a:lnTo>
                <a:lnTo>
                  <a:pt x="20" y="0"/>
                </a:lnTo>
                <a:lnTo>
                  <a:pt x="51" y="87"/>
                </a:lnTo>
                <a:lnTo>
                  <a:pt x="23"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nvGrpSpPr>
          <p:cNvPr id="2" name="Group 41"/>
          <p:cNvGrpSpPr>
            <a:grpSpLocks/>
          </p:cNvGrpSpPr>
          <p:nvPr/>
        </p:nvGrpSpPr>
        <p:grpSpPr bwMode="auto">
          <a:xfrm>
            <a:off x="4572000" y="1828800"/>
            <a:ext cx="528638" cy="1244600"/>
            <a:chOff x="2888" y="1155"/>
            <a:chExt cx="333" cy="784"/>
          </a:xfrm>
        </p:grpSpPr>
        <p:sp>
          <p:nvSpPr>
            <p:cNvPr id="19540" name="Freeform 42"/>
            <p:cNvSpPr>
              <a:spLocks/>
            </p:cNvSpPr>
            <p:nvPr/>
          </p:nvSpPr>
          <p:spPr bwMode="auto">
            <a:xfrm>
              <a:off x="2993" y="1361"/>
              <a:ext cx="211" cy="211"/>
            </a:xfrm>
            <a:custGeom>
              <a:avLst/>
              <a:gdLst>
                <a:gd name="T0" fmla="*/ 211 w 211"/>
                <a:gd name="T1" fmla="*/ 104 h 211"/>
                <a:gd name="T2" fmla="*/ 211 w 211"/>
                <a:gd name="T3" fmla="*/ 124 h 211"/>
                <a:gd name="T4" fmla="*/ 206 w 211"/>
                <a:gd name="T5" fmla="*/ 141 h 211"/>
                <a:gd name="T6" fmla="*/ 200 w 211"/>
                <a:gd name="T7" fmla="*/ 155 h 211"/>
                <a:gd name="T8" fmla="*/ 192 w 211"/>
                <a:gd name="T9" fmla="*/ 169 h 211"/>
                <a:gd name="T10" fmla="*/ 180 w 211"/>
                <a:gd name="T11" fmla="*/ 180 h 211"/>
                <a:gd name="T12" fmla="*/ 169 w 211"/>
                <a:gd name="T13" fmla="*/ 192 h 211"/>
                <a:gd name="T14" fmla="*/ 155 w 211"/>
                <a:gd name="T15" fmla="*/ 200 h 211"/>
                <a:gd name="T16" fmla="*/ 141 w 211"/>
                <a:gd name="T17" fmla="*/ 206 h 211"/>
                <a:gd name="T18" fmla="*/ 124 w 211"/>
                <a:gd name="T19" fmla="*/ 211 h 211"/>
                <a:gd name="T20" fmla="*/ 107 w 211"/>
                <a:gd name="T21" fmla="*/ 211 h 211"/>
                <a:gd name="T22" fmla="*/ 90 w 211"/>
                <a:gd name="T23" fmla="*/ 211 h 211"/>
                <a:gd name="T24" fmla="*/ 73 w 211"/>
                <a:gd name="T25" fmla="*/ 206 h 211"/>
                <a:gd name="T26" fmla="*/ 59 w 211"/>
                <a:gd name="T27" fmla="*/ 200 h 211"/>
                <a:gd name="T28" fmla="*/ 45 w 211"/>
                <a:gd name="T29" fmla="*/ 192 h 211"/>
                <a:gd name="T30" fmla="*/ 31 w 211"/>
                <a:gd name="T31" fmla="*/ 180 h 211"/>
                <a:gd name="T32" fmla="*/ 22 w 211"/>
                <a:gd name="T33" fmla="*/ 169 h 211"/>
                <a:gd name="T34" fmla="*/ 14 w 211"/>
                <a:gd name="T35" fmla="*/ 155 h 211"/>
                <a:gd name="T36" fmla="*/ 5 w 211"/>
                <a:gd name="T37" fmla="*/ 141 h 211"/>
                <a:gd name="T38" fmla="*/ 2 w 211"/>
                <a:gd name="T39" fmla="*/ 124 h 211"/>
                <a:gd name="T40" fmla="*/ 0 w 211"/>
                <a:gd name="T41" fmla="*/ 107 h 211"/>
                <a:gd name="T42" fmla="*/ 2 w 211"/>
                <a:gd name="T43" fmla="*/ 90 h 211"/>
                <a:gd name="T44" fmla="*/ 5 w 211"/>
                <a:gd name="T45" fmla="*/ 73 h 211"/>
                <a:gd name="T46" fmla="*/ 14 w 211"/>
                <a:gd name="T47" fmla="*/ 59 h 211"/>
                <a:gd name="T48" fmla="*/ 22 w 211"/>
                <a:gd name="T49" fmla="*/ 45 h 211"/>
                <a:gd name="T50" fmla="*/ 31 w 211"/>
                <a:gd name="T51" fmla="*/ 31 h 211"/>
                <a:gd name="T52" fmla="*/ 45 w 211"/>
                <a:gd name="T53" fmla="*/ 19 h 211"/>
                <a:gd name="T54" fmla="*/ 59 w 211"/>
                <a:gd name="T55" fmla="*/ 11 h 211"/>
                <a:gd name="T56" fmla="*/ 73 w 211"/>
                <a:gd name="T57" fmla="*/ 5 h 211"/>
                <a:gd name="T58" fmla="*/ 90 w 211"/>
                <a:gd name="T59" fmla="*/ 3 h 211"/>
                <a:gd name="T60" fmla="*/ 107 w 211"/>
                <a:gd name="T61" fmla="*/ 0 h 211"/>
                <a:gd name="T62" fmla="*/ 124 w 211"/>
                <a:gd name="T63" fmla="*/ 3 h 211"/>
                <a:gd name="T64" fmla="*/ 141 w 211"/>
                <a:gd name="T65" fmla="*/ 5 h 211"/>
                <a:gd name="T66" fmla="*/ 155 w 211"/>
                <a:gd name="T67" fmla="*/ 11 h 211"/>
                <a:gd name="T68" fmla="*/ 169 w 211"/>
                <a:gd name="T69" fmla="*/ 19 h 211"/>
                <a:gd name="T70" fmla="*/ 180 w 211"/>
                <a:gd name="T71" fmla="*/ 31 h 211"/>
                <a:gd name="T72" fmla="*/ 192 w 211"/>
                <a:gd name="T73" fmla="*/ 45 h 211"/>
                <a:gd name="T74" fmla="*/ 200 w 211"/>
                <a:gd name="T75" fmla="*/ 59 h 211"/>
                <a:gd name="T76" fmla="*/ 206 w 211"/>
                <a:gd name="T77" fmla="*/ 73 h 211"/>
                <a:gd name="T78" fmla="*/ 211 w 211"/>
                <a:gd name="T79" fmla="*/ 90 h 211"/>
                <a:gd name="T80" fmla="*/ 211 w 211"/>
                <a:gd name="T81" fmla="*/ 107 h 211"/>
                <a:gd name="T82" fmla="*/ 211 w 211"/>
                <a:gd name="T83" fmla="*/ 104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1"/>
                <a:gd name="T127" fmla="*/ 0 h 211"/>
                <a:gd name="T128" fmla="*/ 211 w 211"/>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1" h="211">
                  <a:moveTo>
                    <a:pt x="211" y="104"/>
                  </a:moveTo>
                  <a:lnTo>
                    <a:pt x="211" y="124"/>
                  </a:lnTo>
                  <a:lnTo>
                    <a:pt x="206" y="141"/>
                  </a:lnTo>
                  <a:lnTo>
                    <a:pt x="200" y="155"/>
                  </a:lnTo>
                  <a:lnTo>
                    <a:pt x="192" y="169"/>
                  </a:lnTo>
                  <a:lnTo>
                    <a:pt x="180" y="180"/>
                  </a:lnTo>
                  <a:lnTo>
                    <a:pt x="169" y="192"/>
                  </a:lnTo>
                  <a:lnTo>
                    <a:pt x="155" y="200"/>
                  </a:lnTo>
                  <a:lnTo>
                    <a:pt x="141" y="206"/>
                  </a:lnTo>
                  <a:lnTo>
                    <a:pt x="124" y="211"/>
                  </a:lnTo>
                  <a:lnTo>
                    <a:pt x="107" y="211"/>
                  </a:lnTo>
                  <a:lnTo>
                    <a:pt x="90" y="211"/>
                  </a:lnTo>
                  <a:lnTo>
                    <a:pt x="73" y="206"/>
                  </a:lnTo>
                  <a:lnTo>
                    <a:pt x="59" y="200"/>
                  </a:lnTo>
                  <a:lnTo>
                    <a:pt x="45" y="192"/>
                  </a:lnTo>
                  <a:lnTo>
                    <a:pt x="31" y="180"/>
                  </a:lnTo>
                  <a:lnTo>
                    <a:pt x="22" y="169"/>
                  </a:lnTo>
                  <a:lnTo>
                    <a:pt x="14" y="155"/>
                  </a:lnTo>
                  <a:lnTo>
                    <a:pt x="5" y="141"/>
                  </a:lnTo>
                  <a:lnTo>
                    <a:pt x="2" y="124"/>
                  </a:lnTo>
                  <a:lnTo>
                    <a:pt x="0" y="107"/>
                  </a:lnTo>
                  <a:lnTo>
                    <a:pt x="2" y="90"/>
                  </a:lnTo>
                  <a:lnTo>
                    <a:pt x="5" y="73"/>
                  </a:lnTo>
                  <a:lnTo>
                    <a:pt x="14" y="59"/>
                  </a:lnTo>
                  <a:lnTo>
                    <a:pt x="22" y="45"/>
                  </a:lnTo>
                  <a:lnTo>
                    <a:pt x="31" y="31"/>
                  </a:lnTo>
                  <a:lnTo>
                    <a:pt x="45" y="19"/>
                  </a:lnTo>
                  <a:lnTo>
                    <a:pt x="59" y="11"/>
                  </a:lnTo>
                  <a:lnTo>
                    <a:pt x="73" y="5"/>
                  </a:lnTo>
                  <a:lnTo>
                    <a:pt x="90" y="3"/>
                  </a:lnTo>
                  <a:lnTo>
                    <a:pt x="107" y="0"/>
                  </a:lnTo>
                  <a:lnTo>
                    <a:pt x="124" y="3"/>
                  </a:lnTo>
                  <a:lnTo>
                    <a:pt x="141" y="5"/>
                  </a:lnTo>
                  <a:lnTo>
                    <a:pt x="155" y="11"/>
                  </a:lnTo>
                  <a:lnTo>
                    <a:pt x="169" y="19"/>
                  </a:lnTo>
                  <a:lnTo>
                    <a:pt x="180" y="31"/>
                  </a:lnTo>
                  <a:lnTo>
                    <a:pt x="192" y="45"/>
                  </a:lnTo>
                  <a:lnTo>
                    <a:pt x="200" y="59"/>
                  </a:lnTo>
                  <a:lnTo>
                    <a:pt x="206" y="73"/>
                  </a:lnTo>
                  <a:lnTo>
                    <a:pt x="211" y="90"/>
                  </a:lnTo>
                  <a:lnTo>
                    <a:pt x="211" y="107"/>
                  </a:lnTo>
                  <a:lnTo>
                    <a:pt x="211" y="10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41" name="Freeform 43"/>
            <p:cNvSpPr>
              <a:spLocks/>
            </p:cNvSpPr>
            <p:nvPr/>
          </p:nvSpPr>
          <p:spPr bwMode="auto">
            <a:xfrm>
              <a:off x="2993" y="1361"/>
              <a:ext cx="211" cy="211"/>
            </a:xfrm>
            <a:custGeom>
              <a:avLst/>
              <a:gdLst>
                <a:gd name="T0" fmla="*/ 211 w 211"/>
                <a:gd name="T1" fmla="*/ 104 h 211"/>
                <a:gd name="T2" fmla="*/ 211 w 211"/>
                <a:gd name="T3" fmla="*/ 90 h 211"/>
                <a:gd name="T4" fmla="*/ 206 w 211"/>
                <a:gd name="T5" fmla="*/ 73 h 211"/>
                <a:gd name="T6" fmla="*/ 200 w 211"/>
                <a:gd name="T7" fmla="*/ 59 h 211"/>
                <a:gd name="T8" fmla="*/ 192 w 211"/>
                <a:gd name="T9" fmla="*/ 45 h 211"/>
                <a:gd name="T10" fmla="*/ 180 w 211"/>
                <a:gd name="T11" fmla="*/ 31 h 211"/>
                <a:gd name="T12" fmla="*/ 169 w 211"/>
                <a:gd name="T13" fmla="*/ 19 h 211"/>
                <a:gd name="T14" fmla="*/ 155 w 211"/>
                <a:gd name="T15" fmla="*/ 11 h 211"/>
                <a:gd name="T16" fmla="*/ 141 w 211"/>
                <a:gd name="T17" fmla="*/ 5 h 211"/>
                <a:gd name="T18" fmla="*/ 124 w 211"/>
                <a:gd name="T19" fmla="*/ 3 h 211"/>
                <a:gd name="T20" fmla="*/ 107 w 211"/>
                <a:gd name="T21" fmla="*/ 0 h 211"/>
                <a:gd name="T22" fmla="*/ 90 w 211"/>
                <a:gd name="T23" fmla="*/ 3 h 211"/>
                <a:gd name="T24" fmla="*/ 73 w 211"/>
                <a:gd name="T25" fmla="*/ 5 h 211"/>
                <a:gd name="T26" fmla="*/ 59 w 211"/>
                <a:gd name="T27" fmla="*/ 11 h 211"/>
                <a:gd name="T28" fmla="*/ 45 w 211"/>
                <a:gd name="T29" fmla="*/ 19 h 211"/>
                <a:gd name="T30" fmla="*/ 31 w 211"/>
                <a:gd name="T31" fmla="*/ 31 h 211"/>
                <a:gd name="T32" fmla="*/ 22 w 211"/>
                <a:gd name="T33" fmla="*/ 45 h 211"/>
                <a:gd name="T34" fmla="*/ 14 w 211"/>
                <a:gd name="T35" fmla="*/ 59 h 211"/>
                <a:gd name="T36" fmla="*/ 5 w 211"/>
                <a:gd name="T37" fmla="*/ 73 h 211"/>
                <a:gd name="T38" fmla="*/ 2 w 211"/>
                <a:gd name="T39" fmla="*/ 90 h 211"/>
                <a:gd name="T40" fmla="*/ 0 w 211"/>
                <a:gd name="T41" fmla="*/ 107 h 211"/>
                <a:gd name="T42" fmla="*/ 2 w 211"/>
                <a:gd name="T43" fmla="*/ 124 h 211"/>
                <a:gd name="T44" fmla="*/ 5 w 211"/>
                <a:gd name="T45" fmla="*/ 141 h 211"/>
                <a:gd name="T46" fmla="*/ 14 w 211"/>
                <a:gd name="T47" fmla="*/ 155 h 211"/>
                <a:gd name="T48" fmla="*/ 22 w 211"/>
                <a:gd name="T49" fmla="*/ 169 h 211"/>
                <a:gd name="T50" fmla="*/ 31 w 211"/>
                <a:gd name="T51" fmla="*/ 180 h 211"/>
                <a:gd name="T52" fmla="*/ 45 w 211"/>
                <a:gd name="T53" fmla="*/ 192 h 211"/>
                <a:gd name="T54" fmla="*/ 59 w 211"/>
                <a:gd name="T55" fmla="*/ 200 h 211"/>
                <a:gd name="T56" fmla="*/ 73 w 211"/>
                <a:gd name="T57" fmla="*/ 206 h 211"/>
                <a:gd name="T58" fmla="*/ 90 w 211"/>
                <a:gd name="T59" fmla="*/ 211 h 211"/>
                <a:gd name="T60" fmla="*/ 107 w 211"/>
                <a:gd name="T61" fmla="*/ 211 h 211"/>
                <a:gd name="T62" fmla="*/ 124 w 211"/>
                <a:gd name="T63" fmla="*/ 211 h 211"/>
                <a:gd name="T64" fmla="*/ 141 w 211"/>
                <a:gd name="T65" fmla="*/ 206 h 211"/>
                <a:gd name="T66" fmla="*/ 155 w 211"/>
                <a:gd name="T67" fmla="*/ 200 h 211"/>
                <a:gd name="T68" fmla="*/ 169 w 211"/>
                <a:gd name="T69" fmla="*/ 192 h 211"/>
                <a:gd name="T70" fmla="*/ 180 w 211"/>
                <a:gd name="T71" fmla="*/ 180 h 211"/>
                <a:gd name="T72" fmla="*/ 192 w 211"/>
                <a:gd name="T73" fmla="*/ 169 h 211"/>
                <a:gd name="T74" fmla="*/ 200 w 211"/>
                <a:gd name="T75" fmla="*/ 155 h 211"/>
                <a:gd name="T76" fmla="*/ 206 w 211"/>
                <a:gd name="T77" fmla="*/ 141 h 211"/>
                <a:gd name="T78" fmla="*/ 211 w 211"/>
                <a:gd name="T79" fmla="*/ 124 h 211"/>
                <a:gd name="T80" fmla="*/ 211 w 211"/>
                <a:gd name="T81" fmla="*/ 107 h 211"/>
                <a:gd name="T82" fmla="*/ 211 w 211"/>
                <a:gd name="T83" fmla="*/ 107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1"/>
                <a:gd name="T127" fmla="*/ 0 h 211"/>
                <a:gd name="T128" fmla="*/ 211 w 211"/>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1" h="211">
                  <a:moveTo>
                    <a:pt x="211" y="104"/>
                  </a:moveTo>
                  <a:lnTo>
                    <a:pt x="211" y="90"/>
                  </a:lnTo>
                  <a:lnTo>
                    <a:pt x="206" y="73"/>
                  </a:lnTo>
                  <a:lnTo>
                    <a:pt x="200" y="59"/>
                  </a:lnTo>
                  <a:lnTo>
                    <a:pt x="192" y="45"/>
                  </a:lnTo>
                  <a:lnTo>
                    <a:pt x="180" y="31"/>
                  </a:lnTo>
                  <a:lnTo>
                    <a:pt x="169" y="19"/>
                  </a:lnTo>
                  <a:lnTo>
                    <a:pt x="155" y="11"/>
                  </a:lnTo>
                  <a:lnTo>
                    <a:pt x="141" y="5"/>
                  </a:lnTo>
                  <a:lnTo>
                    <a:pt x="124" y="3"/>
                  </a:lnTo>
                  <a:lnTo>
                    <a:pt x="107" y="0"/>
                  </a:lnTo>
                  <a:lnTo>
                    <a:pt x="90" y="3"/>
                  </a:lnTo>
                  <a:lnTo>
                    <a:pt x="73" y="5"/>
                  </a:lnTo>
                  <a:lnTo>
                    <a:pt x="59" y="11"/>
                  </a:lnTo>
                  <a:lnTo>
                    <a:pt x="45" y="19"/>
                  </a:lnTo>
                  <a:lnTo>
                    <a:pt x="31" y="31"/>
                  </a:lnTo>
                  <a:lnTo>
                    <a:pt x="22" y="45"/>
                  </a:lnTo>
                  <a:lnTo>
                    <a:pt x="14" y="59"/>
                  </a:lnTo>
                  <a:lnTo>
                    <a:pt x="5" y="73"/>
                  </a:lnTo>
                  <a:lnTo>
                    <a:pt x="2" y="90"/>
                  </a:lnTo>
                  <a:lnTo>
                    <a:pt x="0" y="107"/>
                  </a:lnTo>
                  <a:lnTo>
                    <a:pt x="2" y="124"/>
                  </a:lnTo>
                  <a:lnTo>
                    <a:pt x="5" y="141"/>
                  </a:lnTo>
                  <a:lnTo>
                    <a:pt x="14" y="155"/>
                  </a:lnTo>
                  <a:lnTo>
                    <a:pt x="22" y="169"/>
                  </a:lnTo>
                  <a:lnTo>
                    <a:pt x="31" y="180"/>
                  </a:lnTo>
                  <a:lnTo>
                    <a:pt x="45" y="192"/>
                  </a:lnTo>
                  <a:lnTo>
                    <a:pt x="59" y="200"/>
                  </a:lnTo>
                  <a:lnTo>
                    <a:pt x="73" y="206"/>
                  </a:lnTo>
                  <a:lnTo>
                    <a:pt x="90" y="211"/>
                  </a:lnTo>
                  <a:lnTo>
                    <a:pt x="107" y="211"/>
                  </a:lnTo>
                  <a:lnTo>
                    <a:pt x="124" y="211"/>
                  </a:lnTo>
                  <a:lnTo>
                    <a:pt x="141" y="206"/>
                  </a:lnTo>
                  <a:lnTo>
                    <a:pt x="155" y="200"/>
                  </a:lnTo>
                  <a:lnTo>
                    <a:pt x="169" y="192"/>
                  </a:lnTo>
                  <a:lnTo>
                    <a:pt x="180" y="180"/>
                  </a:lnTo>
                  <a:lnTo>
                    <a:pt x="192" y="169"/>
                  </a:lnTo>
                  <a:lnTo>
                    <a:pt x="200" y="155"/>
                  </a:lnTo>
                  <a:lnTo>
                    <a:pt x="206" y="141"/>
                  </a:lnTo>
                  <a:lnTo>
                    <a:pt x="211" y="124"/>
                  </a:lnTo>
                  <a:lnTo>
                    <a:pt x="211" y="107"/>
                  </a:lnTo>
                </a:path>
              </a:pathLst>
            </a:custGeom>
            <a:solidFill>
              <a:srgbClr val="FFFF00"/>
            </a:solidFill>
            <a:ln w="9525">
              <a:solidFill>
                <a:srgbClr val="000000"/>
              </a:solidFill>
              <a:round/>
              <a:headEnd/>
              <a:tailEnd/>
            </a:ln>
          </p:spPr>
          <p:txBody>
            <a:bodyPr/>
            <a:lstStyle/>
            <a:p>
              <a:endParaRPr lang="en-CA"/>
            </a:p>
          </p:txBody>
        </p:sp>
        <p:sp>
          <p:nvSpPr>
            <p:cNvPr id="19542" name="Rectangle 44"/>
            <p:cNvSpPr>
              <a:spLocks noChangeArrowheads="1"/>
            </p:cNvSpPr>
            <p:nvPr/>
          </p:nvSpPr>
          <p:spPr bwMode="auto">
            <a:xfrm>
              <a:off x="3066" y="1420"/>
              <a:ext cx="5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5</a:t>
              </a:r>
              <a:endParaRPr lang="en-US" b="1"/>
            </a:p>
          </p:txBody>
        </p:sp>
        <p:sp>
          <p:nvSpPr>
            <p:cNvPr id="19543" name="Freeform 45"/>
            <p:cNvSpPr>
              <a:spLocks/>
            </p:cNvSpPr>
            <p:nvPr/>
          </p:nvSpPr>
          <p:spPr bwMode="auto">
            <a:xfrm>
              <a:off x="2888" y="1155"/>
              <a:ext cx="51" cy="90"/>
            </a:xfrm>
            <a:custGeom>
              <a:avLst/>
              <a:gdLst>
                <a:gd name="T0" fmla="*/ 26 w 51"/>
                <a:gd name="T1" fmla="*/ 82 h 90"/>
                <a:gd name="T2" fmla="*/ 3 w 51"/>
                <a:gd name="T3" fmla="*/ 90 h 90"/>
                <a:gd name="T4" fmla="*/ 0 w 51"/>
                <a:gd name="T5" fmla="*/ 0 h 90"/>
                <a:gd name="T6" fmla="*/ 51 w 51"/>
                <a:gd name="T7" fmla="*/ 73 h 90"/>
                <a:gd name="T8" fmla="*/ 28 w 51"/>
                <a:gd name="T9" fmla="*/ 82 h 90"/>
                <a:gd name="T10" fmla="*/ 0 60000 65536"/>
                <a:gd name="T11" fmla="*/ 0 60000 65536"/>
                <a:gd name="T12" fmla="*/ 0 60000 65536"/>
                <a:gd name="T13" fmla="*/ 0 60000 65536"/>
                <a:gd name="T14" fmla="*/ 0 60000 65536"/>
                <a:gd name="T15" fmla="*/ 0 w 51"/>
                <a:gd name="T16" fmla="*/ 0 h 90"/>
                <a:gd name="T17" fmla="*/ 51 w 51"/>
                <a:gd name="T18" fmla="*/ 90 h 90"/>
              </a:gdLst>
              <a:ahLst/>
              <a:cxnLst>
                <a:cxn ang="T10">
                  <a:pos x="T0" y="T1"/>
                </a:cxn>
                <a:cxn ang="T11">
                  <a:pos x="T2" y="T3"/>
                </a:cxn>
                <a:cxn ang="T12">
                  <a:pos x="T4" y="T5"/>
                </a:cxn>
                <a:cxn ang="T13">
                  <a:pos x="T6" y="T7"/>
                </a:cxn>
                <a:cxn ang="T14">
                  <a:pos x="T8" y="T9"/>
                </a:cxn>
              </a:cxnLst>
              <a:rect l="T15" t="T16" r="T17" b="T18"/>
              <a:pathLst>
                <a:path w="51" h="90">
                  <a:moveTo>
                    <a:pt x="26" y="82"/>
                  </a:moveTo>
                  <a:lnTo>
                    <a:pt x="3" y="90"/>
                  </a:lnTo>
                  <a:lnTo>
                    <a:pt x="0" y="0"/>
                  </a:lnTo>
                  <a:lnTo>
                    <a:pt x="51" y="73"/>
                  </a:lnTo>
                  <a:lnTo>
                    <a:pt x="28" y="82"/>
                  </a:lnTo>
                </a:path>
              </a:pathLst>
            </a:custGeom>
            <a:solidFill>
              <a:srgbClr val="FFFF00"/>
            </a:solidFill>
            <a:ln w="9525">
              <a:solidFill>
                <a:srgbClr val="000000"/>
              </a:solidFill>
              <a:round/>
              <a:headEnd/>
              <a:tailEnd/>
            </a:ln>
          </p:spPr>
          <p:txBody>
            <a:bodyPr/>
            <a:lstStyle/>
            <a:p>
              <a:endParaRPr lang="en-CA"/>
            </a:p>
          </p:txBody>
        </p:sp>
        <p:sp>
          <p:nvSpPr>
            <p:cNvPr id="19544" name="Freeform 46"/>
            <p:cNvSpPr>
              <a:spLocks/>
            </p:cNvSpPr>
            <p:nvPr/>
          </p:nvSpPr>
          <p:spPr bwMode="auto">
            <a:xfrm>
              <a:off x="2888" y="1155"/>
              <a:ext cx="51" cy="90"/>
            </a:xfrm>
            <a:custGeom>
              <a:avLst/>
              <a:gdLst>
                <a:gd name="T0" fmla="*/ 26 w 51"/>
                <a:gd name="T1" fmla="*/ 82 h 90"/>
                <a:gd name="T2" fmla="*/ 3 w 51"/>
                <a:gd name="T3" fmla="*/ 90 h 90"/>
                <a:gd name="T4" fmla="*/ 0 w 51"/>
                <a:gd name="T5" fmla="*/ 0 h 90"/>
                <a:gd name="T6" fmla="*/ 51 w 51"/>
                <a:gd name="T7" fmla="*/ 73 h 90"/>
                <a:gd name="T8" fmla="*/ 26 w 51"/>
                <a:gd name="T9" fmla="*/ 82 h 90"/>
                <a:gd name="T10" fmla="*/ 0 60000 65536"/>
                <a:gd name="T11" fmla="*/ 0 60000 65536"/>
                <a:gd name="T12" fmla="*/ 0 60000 65536"/>
                <a:gd name="T13" fmla="*/ 0 60000 65536"/>
                <a:gd name="T14" fmla="*/ 0 60000 65536"/>
                <a:gd name="T15" fmla="*/ 0 w 51"/>
                <a:gd name="T16" fmla="*/ 0 h 90"/>
                <a:gd name="T17" fmla="*/ 51 w 51"/>
                <a:gd name="T18" fmla="*/ 90 h 90"/>
              </a:gdLst>
              <a:ahLst/>
              <a:cxnLst>
                <a:cxn ang="T10">
                  <a:pos x="T0" y="T1"/>
                </a:cxn>
                <a:cxn ang="T11">
                  <a:pos x="T2" y="T3"/>
                </a:cxn>
                <a:cxn ang="T12">
                  <a:pos x="T4" y="T5"/>
                </a:cxn>
                <a:cxn ang="T13">
                  <a:pos x="T6" y="T7"/>
                </a:cxn>
                <a:cxn ang="T14">
                  <a:pos x="T8" y="T9"/>
                </a:cxn>
              </a:cxnLst>
              <a:rect l="T15" t="T16" r="T17" b="T18"/>
              <a:pathLst>
                <a:path w="51" h="90">
                  <a:moveTo>
                    <a:pt x="26" y="82"/>
                  </a:moveTo>
                  <a:lnTo>
                    <a:pt x="3" y="90"/>
                  </a:lnTo>
                  <a:lnTo>
                    <a:pt x="0" y="0"/>
                  </a:lnTo>
                  <a:lnTo>
                    <a:pt x="51" y="73"/>
                  </a:lnTo>
                  <a:lnTo>
                    <a:pt x="26" y="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45" name="Freeform 47"/>
            <p:cNvSpPr>
              <a:spLocks/>
            </p:cNvSpPr>
            <p:nvPr/>
          </p:nvSpPr>
          <p:spPr bwMode="auto">
            <a:xfrm>
              <a:off x="2916" y="1239"/>
              <a:ext cx="48" cy="700"/>
            </a:xfrm>
            <a:custGeom>
              <a:avLst/>
              <a:gdLst>
                <a:gd name="T0" fmla="*/ 34 w 48"/>
                <a:gd name="T1" fmla="*/ 700 h 700"/>
                <a:gd name="T2" fmla="*/ 40 w 48"/>
                <a:gd name="T3" fmla="*/ 633 h 700"/>
                <a:gd name="T4" fmla="*/ 43 w 48"/>
                <a:gd name="T5" fmla="*/ 562 h 700"/>
                <a:gd name="T6" fmla="*/ 46 w 48"/>
                <a:gd name="T7" fmla="*/ 491 h 700"/>
                <a:gd name="T8" fmla="*/ 48 w 48"/>
                <a:gd name="T9" fmla="*/ 421 h 700"/>
                <a:gd name="T10" fmla="*/ 48 w 48"/>
                <a:gd name="T11" fmla="*/ 348 h 700"/>
                <a:gd name="T12" fmla="*/ 46 w 48"/>
                <a:gd name="T13" fmla="*/ 277 h 700"/>
                <a:gd name="T14" fmla="*/ 40 w 48"/>
                <a:gd name="T15" fmla="*/ 206 h 700"/>
                <a:gd name="T16" fmla="*/ 31 w 48"/>
                <a:gd name="T17" fmla="*/ 136 h 700"/>
                <a:gd name="T18" fmla="*/ 17 w 48"/>
                <a:gd name="T19" fmla="*/ 68 h 700"/>
                <a:gd name="T20" fmla="*/ 0 w 48"/>
                <a:gd name="T21" fmla="*/ 0 h 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700"/>
                <a:gd name="T35" fmla="*/ 48 w 48"/>
                <a:gd name="T36" fmla="*/ 700 h 7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700">
                  <a:moveTo>
                    <a:pt x="34" y="700"/>
                  </a:moveTo>
                  <a:lnTo>
                    <a:pt x="40" y="633"/>
                  </a:lnTo>
                  <a:lnTo>
                    <a:pt x="43" y="562"/>
                  </a:lnTo>
                  <a:lnTo>
                    <a:pt x="46" y="491"/>
                  </a:lnTo>
                  <a:lnTo>
                    <a:pt x="48" y="421"/>
                  </a:lnTo>
                  <a:lnTo>
                    <a:pt x="48" y="348"/>
                  </a:lnTo>
                  <a:lnTo>
                    <a:pt x="46" y="277"/>
                  </a:lnTo>
                  <a:lnTo>
                    <a:pt x="40" y="206"/>
                  </a:lnTo>
                  <a:lnTo>
                    <a:pt x="31" y="136"/>
                  </a:lnTo>
                  <a:lnTo>
                    <a:pt x="17" y="68"/>
                  </a:lnTo>
                  <a:lnTo>
                    <a:pt x="0" y="0"/>
                  </a:lnTo>
                </a:path>
              </a:pathLst>
            </a:custGeom>
            <a:solidFill>
              <a:srgbClr val="FFFF00"/>
            </a:solidFill>
            <a:ln w="9525">
              <a:solidFill>
                <a:srgbClr val="000000"/>
              </a:solidFill>
              <a:round/>
              <a:headEnd/>
              <a:tailEnd/>
            </a:ln>
          </p:spPr>
          <p:txBody>
            <a:bodyPr/>
            <a:lstStyle/>
            <a:p>
              <a:endParaRPr lang="en-CA"/>
            </a:p>
          </p:txBody>
        </p:sp>
        <p:sp>
          <p:nvSpPr>
            <p:cNvPr id="19546" name="Rectangle 48"/>
            <p:cNvSpPr>
              <a:spLocks noChangeArrowheads="1"/>
            </p:cNvSpPr>
            <p:nvPr/>
          </p:nvSpPr>
          <p:spPr bwMode="auto">
            <a:xfrm>
              <a:off x="3007" y="1226"/>
              <a:ext cx="5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u</a:t>
              </a:r>
              <a:endParaRPr lang="en-US" b="1"/>
            </a:p>
          </p:txBody>
        </p:sp>
        <p:sp>
          <p:nvSpPr>
            <p:cNvPr id="19547" name="Rectangle 49"/>
            <p:cNvSpPr>
              <a:spLocks noChangeArrowheads="1"/>
            </p:cNvSpPr>
            <p:nvPr/>
          </p:nvSpPr>
          <p:spPr bwMode="auto">
            <a:xfrm>
              <a:off x="3058" y="1226"/>
              <a:ext cx="16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 = ?</a:t>
              </a:r>
              <a:endParaRPr lang="en-US" b="1"/>
            </a:p>
          </p:txBody>
        </p:sp>
      </p:grpSp>
      <p:grpSp>
        <p:nvGrpSpPr>
          <p:cNvPr id="3" name="Group 50"/>
          <p:cNvGrpSpPr>
            <a:grpSpLocks/>
          </p:cNvGrpSpPr>
          <p:nvPr/>
        </p:nvGrpSpPr>
        <p:grpSpPr bwMode="auto">
          <a:xfrm>
            <a:off x="2286000" y="1752600"/>
            <a:ext cx="585788" cy="717550"/>
            <a:chOff x="1496" y="1160"/>
            <a:chExt cx="369" cy="452"/>
          </a:xfrm>
        </p:grpSpPr>
        <p:sp>
          <p:nvSpPr>
            <p:cNvPr id="19532" name="Freeform 51"/>
            <p:cNvSpPr>
              <a:spLocks/>
            </p:cNvSpPr>
            <p:nvPr/>
          </p:nvSpPr>
          <p:spPr bwMode="auto">
            <a:xfrm>
              <a:off x="1496" y="1160"/>
              <a:ext cx="71" cy="88"/>
            </a:xfrm>
            <a:custGeom>
              <a:avLst/>
              <a:gdLst>
                <a:gd name="T0" fmla="*/ 51 w 71"/>
                <a:gd name="T1" fmla="*/ 71 h 88"/>
                <a:gd name="T2" fmla="*/ 31 w 71"/>
                <a:gd name="T3" fmla="*/ 88 h 88"/>
                <a:gd name="T4" fmla="*/ 0 w 71"/>
                <a:gd name="T5" fmla="*/ 0 h 88"/>
                <a:gd name="T6" fmla="*/ 71 w 71"/>
                <a:gd name="T7" fmla="*/ 57 h 88"/>
                <a:gd name="T8" fmla="*/ 51 w 71"/>
                <a:gd name="T9" fmla="*/ 71 h 88"/>
                <a:gd name="T10" fmla="*/ 0 60000 65536"/>
                <a:gd name="T11" fmla="*/ 0 60000 65536"/>
                <a:gd name="T12" fmla="*/ 0 60000 65536"/>
                <a:gd name="T13" fmla="*/ 0 60000 65536"/>
                <a:gd name="T14" fmla="*/ 0 60000 65536"/>
                <a:gd name="T15" fmla="*/ 0 w 71"/>
                <a:gd name="T16" fmla="*/ 0 h 88"/>
                <a:gd name="T17" fmla="*/ 71 w 71"/>
                <a:gd name="T18" fmla="*/ 88 h 88"/>
              </a:gdLst>
              <a:ahLst/>
              <a:cxnLst>
                <a:cxn ang="T10">
                  <a:pos x="T0" y="T1"/>
                </a:cxn>
                <a:cxn ang="T11">
                  <a:pos x="T2" y="T3"/>
                </a:cxn>
                <a:cxn ang="T12">
                  <a:pos x="T4" y="T5"/>
                </a:cxn>
                <a:cxn ang="T13">
                  <a:pos x="T6" y="T7"/>
                </a:cxn>
                <a:cxn ang="T14">
                  <a:pos x="T8" y="T9"/>
                </a:cxn>
              </a:cxnLst>
              <a:rect l="T15" t="T16" r="T17" b="T18"/>
              <a:pathLst>
                <a:path w="71" h="88">
                  <a:moveTo>
                    <a:pt x="51" y="71"/>
                  </a:moveTo>
                  <a:lnTo>
                    <a:pt x="31" y="88"/>
                  </a:lnTo>
                  <a:lnTo>
                    <a:pt x="0" y="0"/>
                  </a:lnTo>
                  <a:lnTo>
                    <a:pt x="71" y="57"/>
                  </a:lnTo>
                  <a:lnTo>
                    <a:pt x="51" y="71"/>
                  </a:lnTo>
                </a:path>
              </a:pathLst>
            </a:custGeom>
            <a:solidFill>
              <a:srgbClr val="FFFF00"/>
            </a:solidFill>
            <a:ln w="9525">
              <a:solidFill>
                <a:srgbClr val="000000"/>
              </a:solidFill>
              <a:round/>
              <a:headEnd/>
              <a:tailEnd/>
            </a:ln>
          </p:spPr>
          <p:txBody>
            <a:bodyPr/>
            <a:lstStyle/>
            <a:p>
              <a:endParaRPr lang="en-CA"/>
            </a:p>
          </p:txBody>
        </p:sp>
        <p:sp>
          <p:nvSpPr>
            <p:cNvPr id="19533" name="Freeform 52"/>
            <p:cNvSpPr>
              <a:spLocks/>
            </p:cNvSpPr>
            <p:nvPr/>
          </p:nvSpPr>
          <p:spPr bwMode="auto">
            <a:xfrm>
              <a:off x="1496" y="1160"/>
              <a:ext cx="71" cy="88"/>
            </a:xfrm>
            <a:custGeom>
              <a:avLst/>
              <a:gdLst>
                <a:gd name="T0" fmla="*/ 51 w 71"/>
                <a:gd name="T1" fmla="*/ 71 h 88"/>
                <a:gd name="T2" fmla="*/ 31 w 71"/>
                <a:gd name="T3" fmla="*/ 88 h 88"/>
                <a:gd name="T4" fmla="*/ 0 w 71"/>
                <a:gd name="T5" fmla="*/ 0 h 88"/>
                <a:gd name="T6" fmla="*/ 71 w 71"/>
                <a:gd name="T7" fmla="*/ 57 h 88"/>
                <a:gd name="T8" fmla="*/ 51 w 71"/>
                <a:gd name="T9" fmla="*/ 71 h 88"/>
                <a:gd name="T10" fmla="*/ 0 60000 65536"/>
                <a:gd name="T11" fmla="*/ 0 60000 65536"/>
                <a:gd name="T12" fmla="*/ 0 60000 65536"/>
                <a:gd name="T13" fmla="*/ 0 60000 65536"/>
                <a:gd name="T14" fmla="*/ 0 60000 65536"/>
                <a:gd name="T15" fmla="*/ 0 w 71"/>
                <a:gd name="T16" fmla="*/ 0 h 88"/>
                <a:gd name="T17" fmla="*/ 71 w 71"/>
                <a:gd name="T18" fmla="*/ 88 h 88"/>
              </a:gdLst>
              <a:ahLst/>
              <a:cxnLst>
                <a:cxn ang="T10">
                  <a:pos x="T0" y="T1"/>
                </a:cxn>
                <a:cxn ang="T11">
                  <a:pos x="T2" y="T3"/>
                </a:cxn>
                <a:cxn ang="T12">
                  <a:pos x="T4" y="T5"/>
                </a:cxn>
                <a:cxn ang="T13">
                  <a:pos x="T6" y="T7"/>
                </a:cxn>
                <a:cxn ang="T14">
                  <a:pos x="T8" y="T9"/>
                </a:cxn>
              </a:cxnLst>
              <a:rect l="T15" t="T16" r="T17" b="T18"/>
              <a:pathLst>
                <a:path w="71" h="88">
                  <a:moveTo>
                    <a:pt x="51" y="71"/>
                  </a:moveTo>
                  <a:lnTo>
                    <a:pt x="31" y="88"/>
                  </a:lnTo>
                  <a:lnTo>
                    <a:pt x="0" y="0"/>
                  </a:lnTo>
                  <a:lnTo>
                    <a:pt x="71" y="57"/>
                  </a:lnTo>
                  <a:lnTo>
                    <a:pt x="51" y="7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34" name="Freeform 53"/>
            <p:cNvSpPr>
              <a:spLocks/>
            </p:cNvSpPr>
            <p:nvPr/>
          </p:nvSpPr>
          <p:spPr bwMode="auto">
            <a:xfrm>
              <a:off x="1550" y="1234"/>
              <a:ext cx="40" cy="378"/>
            </a:xfrm>
            <a:custGeom>
              <a:avLst/>
              <a:gdLst>
                <a:gd name="T0" fmla="*/ 14 w 40"/>
                <a:gd name="T1" fmla="*/ 378 h 378"/>
                <a:gd name="T2" fmla="*/ 20 w 40"/>
                <a:gd name="T3" fmla="*/ 344 h 378"/>
                <a:gd name="T4" fmla="*/ 25 w 40"/>
                <a:gd name="T5" fmla="*/ 305 h 378"/>
                <a:gd name="T6" fmla="*/ 28 w 40"/>
                <a:gd name="T7" fmla="*/ 265 h 378"/>
                <a:gd name="T8" fmla="*/ 34 w 40"/>
                <a:gd name="T9" fmla="*/ 226 h 378"/>
                <a:gd name="T10" fmla="*/ 37 w 40"/>
                <a:gd name="T11" fmla="*/ 183 h 378"/>
                <a:gd name="T12" fmla="*/ 40 w 40"/>
                <a:gd name="T13" fmla="*/ 144 h 378"/>
                <a:gd name="T14" fmla="*/ 37 w 40"/>
                <a:gd name="T15" fmla="*/ 104 h 378"/>
                <a:gd name="T16" fmla="*/ 28 w 40"/>
                <a:gd name="T17" fmla="*/ 67 h 378"/>
                <a:gd name="T18" fmla="*/ 17 w 40"/>
                <a:gd name="T19" fmla="*/ 34 h 378"/>
                <a:gd name="T20" fmla="*/ 0 w 40"/>
                <a:gd name="T21" fmla="*/ 0 h 3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378"/>
                <a:gd name="T35" fmla="*/ 40 w 40"/>
                <a:gd name="T36" fmla="*/ 378 h 3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378">
                  <a:moveTo>
                    <a:pt x="14" y="378"/>
                  </a:moveTo>
                  <a:lnTo>
                    <a:pt x="20" y="344"/>
                  </a:lnTo>
                  <a:lnTo>
                    <a:pt x="25" y="305"/>
                  </a:lnTo>
                  <a:lnTo>
                    <a:pt x="28" y="265"/>
                  </a:lnTo>
                  <a:lnTo>
                    <a:pt x="34" y="226"/>
                  </a:lnTo>
                  <a:lnTo>
                    <a:pt x="37" y="183"/>
                  </a:lnTo>
                  <a:lnTo>
                    <a:pt x="40" y="144"/>
                  </a:lnTo>
                  <a:lnTo>
                    <a:pt x="37" y="104"/>
                  </a:lnTo>
                  <a:lnTo>
                    <a:pt x="28" y="67"/>
                  </a:lnTo>
                  <a:lnTo>
                    <a:pt x="17" y="34"/>
                  </a:lnTo>
                  <a:lnTo>
                    <a:pt x="0" y="0"/>
                  </a:lnTo>
                </a:path>
              </a:pathLst>
            </a:custGeom>
            <a:solidFill>
              <a:srgbClr val="FFFF00"/>
            </a:solidFill>
            <a:ln w="9525">
              <a:solidFill>
                <a:srgbClr val="000000"/>
              </a:solidFill>
              <a:round/>
              <a:headEnd/>
              <a:tailEnd/>
            </a:ln>
          </p:spPr>
          <p:txBody>
            <a:bodyPr/>
            <a:lstStyle/>
            <a:p>
              <a:endParaRPr lang="en-CA"/>
            </a:p>
          </p:txBody>
        </p:sp>
        <p:sp>
          <p:nvSpPr>
            <p:cNvPr id="19535" name="Freeform 54"/>
            <p:cNvSpPr>
              <a:spLocks/>
            </p:cNvSpPr>
            <p:nvPr/>
          </p:nvSpPr>
          <p:spPr bwMode="auto">
            <a:xfrm>
              <a:off x="1609" y="1369"/>
              <a:ext cx="212" cy="212"/>
            </a:xfrm>
            <a:custGeom>
              <a:avLst/>
              <a:gdLst>
                <a:gd name="T0" fmla="*/ 209 w 212"/>
                <a:gd name="T1" fmla="*/ 105 h 212"/>
                <a:gd name="T2" fmla="*/ 209 w 212"/>
                <a:gd name="T3" fmla="*/ 124 h 212"/>
                <a:gd name="T4" fmla="*/ 206 w 212"/>
                <a:gd name="T5" fmla="*/ 141 h 212"/>
                <a:gd name="T6" fmla="*/ 201 w 212"/>
                <a:gd name="T7" fmla="*/ 155 h 212"/>
                <a:gd name="T8" fmla="*/ 192 w 212"/>
                <a:gd name="T9" fmla="*/ 170 h 212"/>
                <a:gd name="T10" fmla="*/ 181 w 212"/>
                <a:gd name="T11" fmla="*/ 181 h 212"/>
                <a:gd name="T12" fmla="*/ 167 w 212"/>
                <a:gd name="T13" fmla="*/ 192 h 212"/>
                <a:gd name="T14" fmla="*/ 156 w 212"/>
                <a:gd name="T15" fmla="*/ 201 h 212"/>
                <a:gd name="T16" fmla="*/ 139 w 212"/>
                <a:gd name="T17" fmla="*/ 206 h 212"/>
                <a:gd name="T18" fmla="*/ 122 w 212"/>
                <a:gd name="T19" fmla="*/ 212 h 212"/>
                <a:gd name="T20" fmla="*/ 105 w 212"/>
                <a:gd name="T21" fmla="*/ 212 h 212"/>
                <a:gd name="T22" fmla="*/ 88 w 212"/>
                <a:gd name="T23" fmla="*/ 212 h 212"/>
                <a:gd name="T24" fmla="*/ 71 w 212"/>
                <a:gd name="T25" fmla="*/ 206 h 212"/>
                <a:gd name="T26" fmla="*/ 57 w 212"/>
                <a:gd name="T27" fmla="*/ 201 h 212"/>
                <a:gd name="T28" fmla="*/ 43 w 212"/>
                <a:gd name="T29" fmla="*/ 192 h 212"/>
                <a:gd name="T30" fmla="*/ 31 w 212"/>
                <a:gd name="T31" fmla="*/ 181 h 212"/>
                <a:gd name="T32" fmla="*/ 20 w 212"/>
                <a:gd name="T33" fmla="*/ 170 h 212"/>
                <a:gd name="T34" fmla="*/ 12 w 212"/>
                <a:gd name="T35" fmla="*/ 155 h 212"/>
                <a:gd name="T36" fmla="*/ 6 w 212"/>
                <a:gd name="T37" fmla="*/ 141 h 212"/>
                <a:gd name="T38" fmla="*/ 0 w 212"/>
                <a:gd name="T39" fmla="*/ 124 h 212"/>
                <a:gd name="T40" fmla="*/ 0 w 212"/>
                <a:gd name="T41" fmla="*/ 107 h 212"/>
                <a:gd name="T42" fmla="*/ 0 w 212"/>
                <a:gd name="T43" fmla="*/ 91 h 212"/>
                <a:gd name="T44" fmla="*/ 6 w 212"/>
                <a:gd name="T45" fmla="*/ 74 h 212"/>
                <a:gd name="T46" fmla="*/ 12 w 212"/>
                <a:gd name="T47" fmla="*/ 59 h 212"/>
                <a:gd name="T48" fmla="*/ 20 w 212"/>
                <a:gd name="T49" fmla="*/ 45 h 212"/>
                <a:gd name="T50" fmla="*/ 31 w 212"/>
                <a:gd name="T51" fmla="*/ 31 h 212"/>
                <a:gd name="T52" fmla="*/ 43 w 212"/>
                <a:gd name="T53" fmla="*/ 20 h 212"/>
                <a:gd name="T54" fmla="*/ 57 w 212"/>
                <a:gd name="T55" fmla="*/ 11 h 212"/>
                <a:gd name="T56" fmla="*/ 71 w 212"/>
                <a:gd name="T57" fmla="*/ 6 h 212"/>
                <a:gd name="T58" fmla="*/ 88 w 212"/>
                <a:gd name="T59" fmla="*/ 3 h 212"/>
                <a:gd name="T60" fmla="*/ 105 w 212"/>
                <a:gd name="T61" fmla="*/ 0 h 212"/>
                <a:gd name="T62" fmla="*/ 122 w 212"/>
                <a:gd name="T63" fmla="*/ 3 h 212"/>
                <a:gd name="T64" fmla="*/ 139 w 212"/>
                <a:gd name="T65" fmla="*/ 6 h 212"/>
                <a:gd name="T66" fmla="*/ 156 w 212"/>
                <a:gd name="T67" fmla="*/ 11 h 212"/>
                <a:gd name="T68" fmla="*/ 167 w 212"/>
                <a:gd name="T69" fmla="*/ 20 h 212"/>
                <a:gd name="T70" fmla="*/ 181 w 212"/>
                <a:gd name="T71" fmla="*/ 31 h 212"/>
                <a:gd name="T72" fmla="*/ 192 w 212"/>
                <a:gd name="T73" fmla="*/ 45 h 212"/>
                <a:gd name="T74" fmla="*/ 201 w 212"/>
                <a:gd name="T75" fmla="*/ 59 h 212"/>
                <a:gd name="T76" fmla="*/ 206 w 212"/>
                <a:gd name="T77" fmla="*/ 74 h 212"/>
                <a:gd name="T78" fmla="*/ 209 w 212"/>
                <a:gd name="T79" fmla="*/ 91 h 212"/>
                <a:gd name="T80" fmla="*/ 212 w 212"/>
                <a:gd name="T81" fmla="*/ 107 h 212"/>
                <a:gd name="T82" fmla="*/ 209 w 212"/>
                <a:gd name="T83" fmla="*/ 105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212"/>
                <a:gd name="T128" fmla="*/ 212 w 212"/>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212">
                  <a:moveTo>
                    <a:pt x="209" y="105"/>
                  </a:moveTo>
                  <a:lnTo>
                    <a:pt x="209" y="124"/>
                  </a:lnTo>
                  <a:lnTo>
                    <a:pt x="206" y="141"/>
                  </a:lnTo>
                  <a:lnTo>
                    <a:pt x="201" y="155"/>
                  </a:lnTo>
                  <a:lnTo>
                    <a:pt x="192" y="170"/>
                  </a:lnTo>
                  <a:lnTo>
                    <a:pt x="181" y="181"/>
                  </a:lnTo>
                  <a:lnTo>
                    <a:pt x="167" y="192"/>
                  </a:lnTo>
                  <a:lnTo>
                    <a:pt x="156" y="201"/>
                  </a:lnTo>
                  <a:lnTo>
                    <a:pt x="139" y="206"/>
                  </a:lnTo>
                  <a:lnTo>
                    <a:pt x="122" y="212"/>
                  </a:lnTo>
                  <a:lnTo>
                    <a:pt x="105" y="212"/>
                  </a:lnTo>
                  <a:lnTo>
                    <a:pt x="88" y="212"/>
                  </a:lnTo>
                  <a:lnTo>
                    <a:pt x="71" y="206"/>
                  </a:lnTo>
                  <a:lnTo>
                    <a:pt x="57" y="201"/>
                  </a:lnTo>
                  <a:lnTo>
                    <a:pt x="43" y="192"/>
                  </a:lnTo>
                  <a:lnTo>
                    <a:pt x="31" y="181"/>
                  </a:lnTo>
                  <a:lnTo>
                    <a:pt x="20" y="170"/>
                  </a:lnTo>
                  <a:lnTo>
                    <a:pt x="12" y="155"/>
                  </a:lnTo>
                  <a:lnTo>
                    <a:pt x="6" y="141"/>
                  </a:lnTo>
                  <a:lnTo>
                    <a:pt x="0" y="124"/>
                  </a:lnTo>
                  <a:lnTo>
                    <a:pt x="0" y="107"/>
                  </a:lnTo>
                  <a:lnTo>
                    <a:pt x="0" y="91"/>
                  </a:lnTo>
                  <a:lnTo>
                    <a:pt x="6" y="74"/>
                  </a:lnTo>
                  <a:lnTo>
                    <a:pt x="12" y="59"/>
                  </a:lnTo>
                  <a:lnTo>
                    <a:pt x="20" y="45"/>
                  </a:lnTo>
                  <a:lnTo>
                    <a:pt x="31" y="31"/>
                  </a:lnTo>
                  <a:lnTo>
                    <a:pt x="43" y="20"/>
                  </a:lnTo>
                  <a:lnTo>
                    <a:pt x="57" y="11"/>
                  </a:lnTo>
                  <a:lnTo>
                    <a:pt x="71" y="6"/>
                  </a:lnTo>
                  <a:lnTo>
                    <a:pt x="88" y="3"/>
                  </a:lnTo>
                  <a:lnTo>
                    <a:pt x="105" y="0"/>
                  </a:lnTo>
                  <a:lnTo>
                    <a:pt x="122" y="3"/>
                  </a:lnTo>
                  <a:lnTo>
                    <a:pt x="139" y="6"/>
                  </a:lnTo>
                  <a:lnTo>
                    <a:pt x="156" y="11"/>
                  </a:lnTo>
                  <a:lnTo>
                    <a:pt x="167" y="20"/>
                  </a:lnTo>
                  <a:lnTo>
                    <a:pt x="181" y="31"/>
                  </a:lnTo>
                  <a:lnTo>
                    <a:pt x="192" y="45"/>
                  </a:lnTo>
                  <a:lnTo>
                    <a:pt x="201" y="59"/>
                  </a:lnTo>
                  <a:lnTo>
                    <a:pt x="206" y="74"/>
                  </a:lnTo>
                  <a:lnTo>
                    <a:pt x="209" y="91"/>
                  </a:lnTo>
                  <a:lnTo>
                    <a:pt x="212" y="107"/>
                  </a:lnTo>
                  <a:lnTo>
                    <a:pt x="209" y="10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36" name="Freeform 55"/>
            <p:cNvSpPr>
              <a:spLocks/>
            </p:cNvSpPr>
            <p:nvPr/>
          </p:nvSpPr>
          <p:spPr bwMode="auto">
            <a:xfrm>
              <a:off x="1609" y="1369"/>
              <a:ext cx="212" cy="212"/>
            </a:xfrm>
            <a:custGeom>
              <a:avLst/>
              <a:gdLst>
                <a:gd name="T0" fmla="*/ 209 w 212"/>
                <a:gd name="T1" fmla="*/ 105 h 212"/>
                <a:gd name="T2" fmla="*/ 209 w 212"/>
                <a:gd name="T3" fmla="*/ 91 h 212"/>
                <a:gd name="T4" fmla="*/ 206 w 212"/>
                <a:gd name="T5" fmla="*/ 74 h 212"/>
                <a:gd name="T6" fmla="*/ 201 w 212"/>
                <a:gd name="T7" fmla="*/ 59 h 212"/>
                <a:gd name="T8" fmla="*/ 192 w 212"/>
                <a:gd name="T9" fmla="*/ 45 h 212"/>
                <a:gd name="T10" fmla="*/ 181 w 212"/>
                <a:gd name="T11" fmla="*/ 31 h 212"/>
                <a:gd name="T12" fmla="*/ 167 w 212"/>
                <a:gd name="T13" fmla="*/ 20 h 212"/>
                <a:gd name="T14" fmla="*/ 156 w 212"/>
                <a:gd name="T15" fmla="*/ 11 h 212"/>
                <a:gd name="T16" fmla="*/ 139 w 212"/>
                <a:gd name="T17" fmla="*/ 6 h 212"/>
                <a:gd name="T18" fmla="*/ 122 w 212"/>
                <a:gd name="T19" fmla="*/ 3 h 212"/>
                <a:gd name="T20" fmla="*/ 105 w 212"/>
                <a:gd name="T21" fmla="*/ 0 h 212"/>
                <a:gd name="T22" fmla="*/ 88 w 212"/>
                <a:gd name="T23" fmla="*/ 3 h 212"/>
                <a:gd name="T24" fmla="*/ 71 w 212"/>
                <a:gd name="T25" fmla="*/ 6 h 212"/>
                <a:gd name="T26" fmla="*/ 57 w 212"/>
                <a:gd name="T27" fmla="*/ 11 h 212"/>
                <a:gd name="T28" fmla="*/ 43 w 212"/>
                <a:gd name="T29" fmla="*/ 20 h 212"/>
                <a:gd name="T30" fmla="*/ 31 w 212"/>
                <a:gd name="T31" fmla="*/ 31 h 212"/>
                <a:gd name="T32" fmla="*/ 20 w 212"/>
                <a:gd name="T33" fmla="*/ 45 h 212"/>
                <a:gd name="T34" fmla="*/ 12 w 212"/>
                <a:gd name="T35" fmla="*/ 59 h 212"/>
                <a:gd name="T36" fmla="*/ 6 w 212"/>
                <a:gd name="T37" fmla="*/ 74 h 212"/>
                <a:gd name="T38" fmla="*/ 0 w 212"/>
                <a:gd name="T39" fmla="*/ 91 h 212"/>
                <a:gd name="T40" fmla="*/ 0 w 212"/>
                <a:gd name="T41" fmla="*/ 107 h 212"/>
                <a:gd name="T42" fmla="*/ 0 w 212"/>
                <a:gd name="T43" fmla="*/ 124 h 212"/>
                <a:gd name="T44" fmla="*/ 6 w 212"/>
                <a:gd name="T45" fmla="*/ 141 h 212"/>
                <a:gd name="T46" fmla="*/ 12 w 212"/>
                <a:gd name="T47" fmla="*/ 155 h 212"/>
                <a:gd name="T48" fmla="*/ 20 w 212"/>
                <a:gd name="T49" fmla="*/ 170 h 212"/>
                <a:gd name="T50" fmla="*/ 31 w 212"/>
                <a:gd name="T51" fmla="*/ 181 h 212"/>
                <a:gd name="T52" fmla="*/ 43 w 212"/>
                <a:gd name="T53" fmla="*/ 192 h 212"/>
                <a:gd name="T54" fmla="*/ 57 w 212"/>
                <a:gd name="T55" fmla="*/ 201 h 212"/>
                <a:gd name="T56" fmla="*/ 71 w 212"/>
                <a:gd name="T57" fmla="*/ 206 h 212"/>
                <a:gd name="T58" fmla="*/ 88 w 212"/>
                <a:gd name="T59" fmla="*/ 212 h 212"/>
                <a:gd name="T60" fmla="*/ 105 w 212"/>
                <a:gd name="T61" fmla="*/ 212 h 212"/>
                <a:gd name="T62" fmla="*/ 122 w 212"/>
                <a:gd name="T63" fmla="*/ 212 h 212"/>
                <a:gd name="T64" fmla="*/ 139 w 212"/>
                <a:gd name="T65" fmla="*/ 206 h 212"/>
                <a:gd name="T66" fmla="*/ 156 w 212"/>
                <a:gd name="T67" fmla="*/ 201 h 212"/>
                <a:gd name="T68" fmla="*/ 167 w 212"/>
                <a:gd name="T69" fmla="*/ 192 h 212"/>
                <a:gd name="T70" fmla="*/ 181 w 212"/>
                <a:gd name="T71" fmla="*/ 181 h 212"/>
                <a:gd name="T72" fmla="*/ 192 w 212"/>
                <a:gd name="T73" fmla="*/ 170 h 212"/>
                <a:gd name="T74" fmla="*/ 201 w 212"/>
                <a:gd name="T75" fmla="*/ 155 h 212"/>
                <a:gd name="T76" fmla="*/ 206 w 212"/>
                <a:gd name="T77" fmla="*/ 141 h 212"/>
                <a:gd name="T78" fmla="*/ 209 w 212"/>
                <a:gd name="T79" fmla="*/ 124 h 212"/>
                <a:gd name="T80" fmla="*/ 212 w 212"/>
                <a:gd name="T81" fmla="*/ 107 h 212"/>
                <a:gd name="T82" fmla="*/ 212 w 212"/>
                <a:gd name="T83" fmla="*/ 107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212"/>
                <a:gd name="T128" fmla="*/ 212 w 212"/>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212">
                  <a:moveTo>
                    <a:pt x="209" y="105"/>
                  </a:moveTo>
                  <a:lnTo>
                    <a:pt x="209" y="91"/>
                  </a:lnTo>
                  <a:lnTo>
                    <a:pt x="206" y="74"/>
                  </a:lnTo>
                  <a:lnTo>
                    <a:pt x="201" y="59"/>
                  </a:lnTo>
                  <a:lnTo>
                    <a:pt x="192" y="45"/>
                  </a:lnTo>
                  <a:lnTo>
                    <a:pt x="181" y="31"/>
                  </a:lnTo>
                  <a:lnTo>
                    <a:pt x="167" y="20"/>
                  </a:lnTo>
                  <a:lnTo>
                    <a:pt x="156" y="11"/>
                  </a:lnTo>
                  <a:lnTo>
                    <a:pt x="139" y="6"/>
                  </a:lnTo>
                  <a:lnTo>
                    <a:pt x="122" y="3"/>
                  </a:lnTo>
                  <a:lnTo>
                    <a:pt x="105" y="0"/>
                  </a:lnTo>
                  <a:lnTo>
                    <a:pt x="88" y="3"/>
                  </a:lnTo>
                  <a:lnTo>
                    <a:pt x="71" y="6"/>
                  </a:lnTo>
                  <a:lnTo>
                    <a:pt x="57" y="11"/>
                  </a:lnTo>
                  <a:lnTo>
                    <a:pt x="43" y="20"/>
                  </a:lnTo>
                  <a:lnTo>
                    <a:pt x="31" y="31"/>
                  </a:lnTo>
                  <a:lnTo>
                    <a:pt x="20" y="45"/>
                  </a:lnTo>
                  <a:lnTo>
                    <a:pt x="12" y="59"/>
                  </a:lnTo>
                  <a:lnTo>
                    <a:pt x="6" y="74"/>
                  </a:lnTo>
                  <a:lnTo>
                    <a:pt x="0" y="91"/>
                  </a:lnTo>
                  <a:lnTo>
                    <a:pt x="0" y="107"/>
                  </a:lnTo>
                  <a:lnTo>
                    <a:pt x="0" y="124"/>
                  </a:lnTo>
                  <a:lnTo>
                    <a:pt x="6" y="141"/>
                  </a:lnTo>
                  <a:lnTo>
                    <a:pt x="12" y="155"/>
                  </a:lnTo>
                  <a:lnTo>
                    <a:pt x="20" y="170"/>
                  </a:lnTo>
                  <a:lnTo>
                    <a:pt x="31" y="181"/>
                  </a:lnTo>
                  <a:lnTo>
                    <a:pt x="43" y="192"/>
                  </a:lnTo>
                  <a:lnTo>
                    <a:pt x="57" y="201"/>
                  </a:lnTo>
                  <a:lnTo>
                    <a:pt x="71" y="206"/>
                  </a:lnTo>
                  <a:lnTo>
                    <a:pt x="88" y="212"/>
                  </a:lnTo>
                  <a:lnTo>
                    <a:pt x="105" y="212"/>
                  </a:lnTo>
                  <a:lnTo>
                    <a:pt x="122" y="212"/>
                  </a:lnTo>
                  <a:lnTo>
                    <a:pt x="139" y="206"/>
                  </a:lnTo>
                  <a:lnTo>
                    <a:pt x="156" y="201"/>
                  </a:lnTo>
                  <a:lnTo>
                    <a:pt x="167" y="192"/>
                  </a:lnTo>
                  <a:lnTo>
                    <a:pt x="181" y="181"/>
                  </a:lnTo>
                  <a:lnTo>
                    <a:pt x="192" y="170"/>
                  </a:lnTo>
                  <a:lnTo>
                    <a:pt x="201" y="155"/>
                  </a:lnTo>
                  <a:lnTo>
                    <a:pt x="206" y="141"/>
                  </a:lnTo>
                  <a:lnTo>
                    <a:pt x="209" y="124"/>
                  </a:lnTo>
                  <a:lnTo>
                    <a:pt x="212" y="107"/>
                  </a:lnTo>
                </a:path>
              </a:pathLst>
            </a:custGeom>
            <a:solidFill>
              <a:srgbClr val="FFFF00"/>
            </a:solidFill>
            <a:ln w="9525">
              <a:solidFill>
                <a:srgbClr val="000000"/>
              </a:solidFill>
              <a:round/>
              <a:headEnd/>
              <a:tailEnd/>
            </a:ln>
          </p:spPr>
          <p:txBody>
            <a:bodyPr/>
            <a:lstStyle/>
            <a:p>
              <a:endParaRPr lang="en-CA"/>
            </a:p>
          </p:txBody>
        </p:sp>
        <p:sp>
          <p:nvSpPr>
            <p:cNvPr id="19537" name="Rectangle 56"/>
            <p:cNvSpPr>
              <a:spLocks noChangeArrowheads="1"/>
            </p:cNvSpPr>
            <p:nvPr/>
          </p:nvSpPr>
          <p:spPr bwMode="auto">
            <a:xfrm>
              <a:off x="1680" y="1429"/>
              <a:ext cx="5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4</a:t>
              </a:r>
              <a:endParaRPr lang="en-US" b="1"/>
            </a:p>
          </p:txBody>
        </p:sp>
        <p:sp>
          <p:nvSpPr>
            <p:cNvPr id="19538" name="Rectangle 57"/>
            <p:cNvSpPr>
              <a:spLocks noChangeArrowheads="1"/>
            </p:cNvSpPr>
            <p:nvPr/>
          </p:nvSpPr>
          <p:spPr bwMode="auto">
            <a:xfrm>
              <a:off x="1649" y="1209"/>
              <a:ext cx="5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u</a:t>
              </a:r>
              <a:endParaRPr lang="en-US" b="1"/>
            </a:p>
          </p:txBody>
        </p:sp>
        <p:sp>
          <p:nvSpPr>
            <p:cNvPr id="19539" name="Rectangle 58"/>
            <p:cNvSpPr>
              <a:spLocks noChangeArrowheads="1"/>
            </p:cNvSpPr>
            <p:nvPr/>
          </p:nvSpPr>
          <p:spPr bwMode="auto">
            <a:xfrm>
              <a:off x="1702" y="1209"/>
              <a:ext cx="163" cy="1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 = ?</a:t>
              </a:r>
              <a:endParaRPr lang="en-US" b="1"/>
            </a:p>
          </p:txBody>
        </p:sp>
      </p:grpSp>
      <p:grpSp>
        <p:nvGrpSpPr>
          <p:cNvPr id="19498" name="Group 59"/>
          <p:cNvGrpSpPr>
            <a:grpSpLocks/>
          </p:cNvGrpSpPr>
          <p:nvPr/>
        </p:nvGrpSpPr>
        <p:grpSpPr bwMode="auto">
          <a:xfrm>
            <a:off x="2832100" y="3849688"/>
            <a:ext cx="339725" cy="274637"/>
            <a:chOff x="1784" y="2425"/>
            <a:chExt cx="214" cy="173"/>
          </a:xfrm>
        </p:grpSpPr>
        <p:sp>
          <p:nvSpPr>
            <p:cNvPr id="19530" name="Rectangle 60"/>
            <p:cNvSpPr>
              <a:spLocks noChangeArrowheads="1"/>
            </p:cNvSpPr>
            <p:nvPr/>
          </p:nvSpPr>
          <p:spPr bwMode="auto">
            <a:xfrm>
              <a:off x="1784" y="2425"/>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u</a:t>
              </a:r>
              <a:endParaRPr lang="en-US" sz="2000" b="1">
                <a:solidFill>
                  <a:schemeClr val="hlink"/>
                </a:solidFill>
              </a:endParaRPr>
            </a:p>
          </p:txBody>
        </p:sp>
        <p:sp>
          <p:nvSpPr>
            <p:cNvPr id="19531" name="Rectangle 61"/>
            <p:cNvSpPr>
              <a:spLocks noChangeArrowheads="1"/>
            </p:cNvSpPr>
            <p:nvPr/>
          </p:nvSpPr>
          <p:spPr bwMode="auto">
            <a:xfrm>
              <a:off x="1838" y="2425"/>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 :5</a:t>
              </a:r>
              <a:endParaRPr lang="en-US" sz="2000" b="1">
                <a:solidFill>
                  <a:schemeClr val="hlink"/>
                </a:solidFill>
              </a:endParaRPr>
            </a:p>
          </p:txBody>
        </p:sp>
      </p:grpSp>
      <p:grpSp>
        <p:nvGrpSpPr>
          <p:cNvPr id="5" name="Group 62"/>
          <p:cNvGrpSpPr>
            <a:grpSpLocks/>
          </p:cNvGrpSpPr>
          <p:nvPr/>
        </p:nvGrpSpPr>
        <p:grpSpPr bwMode="auto">
          <a:xfrm>
            <a:off x="1828800" y="2451100"/>
            <a:ext cx="788988" cy="1468438"/>
            <a:chOff x="1152" y="1536"/>
            <a:chExt cx="497" cy="925"/>
          </a:xfrm>
        </p:grpSpPr>
        <p:sp>
          <p:nvSpPr>
            <p:cNvPr id="19522" name="Rectangle 63"/>
            <p:cNvSpPr>
              <a:spLocks noChangeArrowheads="1"/>
            </p:cNvSpPr>
            <p:nvPr/>
          </p:nvSpPr>
          <p:spPr bwMode="auto">
            <a:xfrm>
              <a:off x="1299" y="2273"/>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1</a:t>
              </a:r>
              <a:endParaRPr lang="en-US" b="1"/>
            </a:p>
          </p:txBody>
        </p:sp>
        <p:grpSp>
          <p:nvGrpSpPr>
            <p:cNvPr id="19523" name="Group 64"/>
            <p:cNvGrpSpPr>
              <a:grpSpLocks/>
            </p:cNvGrpSpPr>
            <p:nvPr/>
          </p:nvGrpSpPr>
          <p:grpSpPr bwMode="auto">
            <a:xfrm>
              <a:off x="1152" y="1536"/>
              <a:ext cx="497" cy="925"/>
              <a:chOff x="1152" y="1536"/>
              <a:chExt cx="497" cy="925"/>
            </a:xfrm>
          </p:grpSpPr>
          <p:grpSp>
            <p:nvGrpSpPr>
              <p:cNvPr id="19524" name="Group 65"/>
              <p:cNvGrpSpPr>
                <a:grpSpLocks/>
              </p:cNvGrpSpPr>
              <p:nvPr/>
            </p:nvGrpSpPr>
            <p:grpSpPr bwMode="auto">
              <a:xfrm>
                <a:off x="1220" y="1815"/>
                <a:ext cx="429" cy="646"/>
                <a:chOff x="1220" y="1815"/>
                <a:chExt cx="429" cy="646"/>
              </a:xfrm>
            </p:grpSpPr>
            <p:sp>
              <p:nvSpPr>
                <p:cNvPr id="19528" name="Freeform 66"/>
                <p:cNvSpPr>
                  <a:spLocks/>
                </p:cNvSpPr>
                <p:nvPr/>
              </p:nvSpPr>
              <p:spPr bwMode="auto">
                <a:xfrm>
                  <a:off x="1310" y="1815"/>
                  <a:ext cx="339" cy="646"/>
                </a:xfrm>
                <a:custGeom>
                  <a:avLst/>
                  <a:gdLst>
                    <a:gd name="T0" fmla="*/ 0 w 339"/>
                    <a:gd name="T1" fmla="*/ 0 h 646"/>
                    <a:gd name="T2" fmla="*/ 11 w 339"/>
                    <a:gd name="T3" fmla="*/ 76 h 646"/>
                    <a:gd name="T4" fmla="*/ 23 w 339"/>
                    <a:gd name="T5" fmla="*/ 153 h 646"/>
                    <a:gd name="T6" fmla="*/ 40 w 339"/>
                    <a:gd name="T7" fmla="*/ 226 h 646"/>
                    <a:gd name="T8" fmla="*/ 62 w 339"/>
                    <a:gd name="T9" fmla="*/ 297 h 646"/>
                    <a:gd name="T10" fmla="*/ 93 w 339"/>
                    <a:gd name="T11" fmla="*/ 367 h 646"/>
                    <a:gd name="T12" fmla="*/ 127 w 339"/>
                    <a:gd name="T13" fmla="*/ 432 h 646"/>
                    <a:gd name="T14" fmla="*/ 169 w 339"/>
                    <a:gd name="T15" fmla="*/ 494 h 646"/>
                    <a:gd name="T16" fmla="*/ 217 w 339"/>
                    <a:gd name="T17" fmla="*/ 551 h 646"/>
                    <a:gd name="T18" fmla="*/ 277 w 339"/>
                    <a:gd name="T19" fmla="*/ 601 h 646"/>
                    <a:gd name="T20" fmla="*/ 339 w 339"/>
                    <a:gd name="T21" fmla="*/ 646 h 6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
                    <a:gd name="T34" fmla="*/ 0 h 646"/>
                    <a:gd name="T35" fmla="*/ 339 w 339"/>
                    <a:gd name="T36" fmla="*/ 646 h 6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 h="646">
                      <a:moveTo>
                        <a:pt x="0" y="0"/>
                      </a:moveTo>
                      <a:lnTo>
                        <a:pt x="11" y="76"/>
                      </a:lnTo>
                      <a:lnTo>
                        <a:pt x="23" y="153"/>
                      </a:lnTo>
                      <a:lnTo>
                        <a:pt x="40" y="226"/>
                      </a:lnTo>
                      <a:lnTo>
                        <a:pt x="62" y="297"/>
                      </a:lnTo>
                      <a:lnTo>
                        <a:pt x="93" y="367"/>
                      </a:lnTo>
                      <a:lnTo>
                        <a:pt x="127" y="432"/>
                      </a:lnTo>
                      <a:lnTo>
                        <a:pt x="169" y="494"/>
                      </a:lnTo>
                      <a:lnTo>
                        <a:pt x="217" y="551"/>
                      </a:lnTo>
                      <a:lnTo>
                        <a:pt x="277" y="601"/>
                      </a:lnTo>
                      <a:lnTo>
                        <a:pt x="339" y="64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529" name="Freeform 67"/>
                <p:cNvSpPr>
                  <a:spLocks/>
                </p:cNvSpPr>
                <p:nvPr/>
              </p:nvSpPr>
              <p:spPr bwMode="auto">
                <a:xfrm>
                  <a:off x="1220" y="2224"/>
                  <a:ext cx="211" cy="212"/>
                </a:xfrm>
                <a:custGeom>
                  <a:avLst/>
                  <a:gdLst>
                    <a:gd name="T0" fmla="*/ 209 w 211"/>
                    <a:gd name="T1" fmla="*/ 105 h 212"/>
                    <a:gd name="T2" fmla="*/ 209 w 211"/>
                    <a:gd name="T3" fmla="*/ 91 h 212"/>
                    <a:gd name="T4" fmla="*/ 206 w 211"/>
                    <a:gd name="T5" fmla="*/ 74 h 212"/>
                    <a:gd name="T6" fmla="*/ 200 w 211"/>
                    <a:gd name="T7" fmla="*/ 60 h 212"/>
                    <a:gd name="T8" fmla="*/ 192 w 211"/>
                    <a:gd name="T9" fmla="*/ 46 h 212"/>
                    <a:gd name="T10" fmla="*/ 180 w 211"/>
                    <a:gd name="T11" fmla="*/ 31 h 212"/>
                    <a:gd name="T12" fmla="*/ 166 w 211"/>
                    <a:gd name="T13" fmla="*/ 20 h 212"/>
                    <a:gd name="T14" fmla="*/ 155 w 211"/>
                    <a:gd name="T15" fmla="*/ 12 h 212"/>
                    <a:gd name="T16" fmla="*/ 138 w 211"/>
                    <a:gd name="T17" fmla="*/ 6 h 212"/>
                    <a:gd name="T18" fmla="*/ 121 w 211"/>
                    <a:gd name="T19" fmla="*/ 3 h 212"/>
                    <a:gd name="T20" fmla="*/ 104 w 211"/>
                    <a:gd name="T21" fmla="*/ 0 h 212"/>
                    <a:gd name="T22" fmla="*/ 87 w 211"/>
                    <a:gd name="T23" fmla="*/ 3 h 212"/>
                    <a:gd name="T24" fmla="*/ 70 w 211"/>
                    <a:gd name="T25" fmla="*/ 6 h 212"/>
                    <a:gd name="T26" fmla="*/ 56 w 211"/>
                    <a:gd name="T27" fmla="*/ 12 h 212"/>
                    <a:gd name="T28" fmla="*/ 42 w 211"/>
                    <a:gd name="T29" fmla="*/ 20 h 212"/>
                    <a:gd name="T30" fmla="*/ 31 w 211"/>
                    <a:gd name="T31" fmla="*/ 31 h 212"/>
                    <a:gd name="T32" fmla="*/ 19 w 211"/>
                    <a:gd name="T33" fmla="*/ 46 h 212"/>
                    <a:gd name="T34" fmla="*/ 11 w 211"/>
                    <a:gd name="T35" fmla="*/ 60 h 212"/>
                    <a:gd name="T36" fmla="*/ 5 w 211"/>
                    <a:gd name="T37" fmla="*/ 74 h 212"/>
                    <a:gd name="T38" fmla="*/ 0 w 211"/>
                    <a:gd name="T39" fmla="*/ 91 h 212"/>
                    <a:gd name="T40" fmla="*/ 0 w 211"/>
                    <a:gd name="T41" fmla="*/ 108 h 212"/>
                    <a:gd name="T42" fmla="*/ 0 w 211"/>
                    <a:gd name="T43" fmla="*/ 125 h 212"/>
                    <a:gd name="T44" fmla="*/ 5 w 211"/>
                    <a:gd name="T45" fmla="*/ 142 h 212"/>
                    <a:gd name="T46" fmla="*/ 11 w 211"/>
                    <a:gd name="T47" fmla="*/ 156 h 212"/>
                    <a:gd name="T48" fmla="*/ 19 w 211"/>
                    <a:gd name="T49" fmla="*/ 170 h 212"/>
                    <a:gd name="T50" fmla="*/ 31 w 211"/>
                    <a:gd name="T51" fmla="*/ 181 h 212"/>
                    <a:gd name="T52" fmla="*/ 42 w 211"/>
                    <a:gd name="T53" fmla="*/ 192 h 212"/>
                    <a:gd name="T54" fmla="*/ 56 w 211"/>
                    <a:gd name="T55" fmla="*/ 201 h 212"/>
                    <a:gd name="T56" fmla="*/ 70 w 211"/>
                    <a:gd name="T57" fmla="*/ 206 h 212"/>
                    <a:gd name="T58" fmla="*/ 87 w 211"/>
                    <a:gd name="T59" fmla="*/ 212 h 212"/>
                    <a:gd name="T60" fmla="*/ 104 w 211"/>
                    <a:gd name="T61" fmla="*/ 212 h 212"/>
                    <a:gd name="T62" fmla="*/ 121 w 211"/>
                    <a:gd name="T63" fmla="*/ 212 h 212"/>
                    <a:gd name="T64" fmla="*/ 138 w 211"/>
                    <a:gd name="T65" fmla="*/ 206 h 212"/>
                    <a:gd name="T66" fmla="*/ 155 w 211"/>
                    <a:gd name="T67" fmla="*/ 201 h 212"/>
                    <a:gd name="T68" fmla="*/ 166 w 211"/>
                    <a:gd name="T69" fmla="*/ 192 h 212"/>
                    <a:gd name="T70" fmla="*/ 180 w 211"/>
                    <a:gd name="T71" fmla="*/ 181 h 212"/>
                    <a:gd name="T72" fmla="*/ 192 w 211"/>
                    <a:gd name="T73" fmla="*/ 170 h 212"/>
                    <a:gd name="T74" fmla="*/ 200 w 211"/>
                    <a:gd name="T75" fmla="*/ 156 h 212"/>
                    <a:gd name="T76" fmla="*/ 206 w 211"/>
                    <a:gd name="T77" fmla="*/ 142 h 212"/>
                    <a:gd name="T78" fmla="*/ 209 w 211"/>
                    <a:gd name="T79" fmla="*/ 125 h 212"/>
                    <a:gd name="T80" fmla="*/ 211 w 211"/>
                    <a:gd name="T81" fmla="*/ 108 h 212"/>
                    <a:gd name="T82" fmla="*/ 211 w 211"/>
                    <a:gd name="T83" fmla="*/ 108 h 2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1"/>
                    <a:gd name="T127" fmla="*/ 0 h 212"/>
                    <a:gd name="T128" fmla="*/ 211 w 211"/>
                    <a:gd name="T129" fmla="*/ 212 h 2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1" h="212">
                      <a:moveTo>
                        <a:pt x="209" y="105"/>
                      </a:moveTo>
                      <a:lnTo>
                        <a:pt x="209" y="91"/>
                      </a:lnTo>
                      <a:lnTo>
                        <a:pt x="206" y="74"/>
                      </a:lnTo>
                      <a:lnTo>
                        <a:pt x="200" y="60"/>
                      </a:lnTo>
                      <a:lnTo>
                        <a:pt x="192" y="46"/>
                      </a:lnTo>
                      <a:lnTo>
                        <a:pt x="180" y="31"/>
                      </a:lnTo>
                      <a:lnTo>
                        <a:pt x="166" y="20"/>
                      </a:lnTo>
                      <a:lnTo>
                        <a:pt x="155" y="12"/>
                      </a:lnTo>
                      <a:lnTo>
                        <a:pt x="138" y="6"/>
                      </a:lnTo>
                      <a:lnTo>
                        <a:pt x="121" y="3"/>
                      </a:lnTo>
                      <a:lnTo>
                        <a:pt x="104" y="0"/>
                      </a:lnTo>
                      <a:lnTo>
                        <a:pt x="87" y="3"/>
                      </a:lnTo>
                      <a:lnTo>
                        <a:pt x="70" y="6"/>
                      </a:lnTo>
                      <a:lnTo>
                        <a:pt x="56" y="12"/>
                      </a:lnTo>
                      <a:lnTo>
                        <a:pt x="42" y="20"/>
                      </a:lnTo>
                      <a:lnTo>
                        <a:pt x="31" y="31"/>
                      </a:lnTo>
                      <a:lnTo>
                        <a:pt x="19" y="46"/>
                      </a:lnTo>
                      <a:lnTo>
                        <a:pt x="11" y="60"/>
                      </a:lnTo>
                      <a:lnTo>
                        <a:pt x="5" y="74"/>
                      </a:lnTo>
                      <a:lnTo>
                        <a:pt x="0" y="91"/>
                      </a:lnTo>
                      <a:lnTo>
                        <a:pt x="0" y="108"/>
                      </a:lnTo>
                      <a:lnTo>
                        <a:pt x="0" y="125"/>
                      </a:lnTo>
                      <a:lnTo>
                        <a:pt x="5" y="142"/>
                      </a:lnTo>
                      <a:lnTo>
                        <a:pt x="11" y="156"/>
                      </a:lnTo>
                      <a:lnTo>
                        <a:pt x="19" y="170"/>
                      </a:lnTo>
                      <a:lnTo>
                        <a:pt x="31" y="181"/>
                      </a:lnTo>
                      <a:lnTo>
                        <a:pt x="42" y="192"/>
                      </a:lnTo>
                      <a:lnTo>
                        <a:pt x="56" y="201"/>
                      </a:lnTo>
                      <a:lnTo>
                        <a:pt x="70" y="206"/>
                      </a:lnTo>
                      <a:lnTo>
                        <a:pt x="87" y="212"/>
                      </a:lnTo>
                      <a:lnTo>
                        <a:pt x="104" y="212"/>
                      </a:lnTo>
                      <a:lnTo>
                        <a:pt x="121" y="212"/>
                      </a:lnTo>
                      <a:lnTo>
                        <a:pt x="138" y="206"/>
                      </a:lnTo>
                      <a:lnTo>
                        <a:pt x="155" y="201"/>
                      </a:lnTo>
                      <a:lnTo>
                        <a:pt x="166" y="192"/>
                      </a:lnTo>
                      <a:lnTo>
                        <a:pt x="180" y="181"/>
                      </a:lnTo>
                      <a:lnTo>
                        <a:pt x="192" y="170"/>
                      </a:lnTo>
                      <a:lnTo>
                        <a:pt x="200" y="156"/>
                      </a:lnTo>
                      <a:lnTo>
                        <a:pt x="206" y="142"/>
                      </a:lnTo>
                      <a:lnTo>
                        <a:pt x="209" y="125"/>
                      </a:lnTo>
                      <a:lnTo>
                        <a:pt x="211" y="108"/>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grpSp>
            <p:nvGrpSpPr>
              <p:cNvPr id="19525" name="Group 68"/>
              <p:cNvGrpSpPr>
                <a:grpSpLocks/>
              </p:cNvGrpSpPr>
              <p:nvPr/>
            </p:nvGrpSpPr>
            <p:grpSpPr bwMode="auto">
              <a:xfrm>
                <a:off x="1152" y="1536"/>
                <a:ext cx="231" cy="173"/>
                <a:chOff x="1784" y="2425"/>
                <a:chExt cx="176" cy="173"/>
              </a:xfrm>
            </p:grpSpPr>
            <p:sp>
              <p:nvSpPr>
                <p:cNvPr id="19526" name="Rectangle 69"/>
                <p:cNvSpPr>
                  <a:spLocks noChangeArrowheads="1"/>
                </p:cNvSpPr>
                <p:nvPr/>
              </p:nvSpPr>
              <p:spPr bwMode="auto">
                <a:xfrm>
                  <a:off x="1784" y="2425"/>
                  <a:ext cx="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u</a:t>
                  </a:r>
                  <a:endParaRPr lang="en-US" sz="2000" b="1">
                    <a:solidFill>
                      <a:schemeClr val="hlink"/>
                    </a:solidFill>
                  </a:endParaRPr>
                </a:p>
              </p:txBody>
            </p:sp>
            <p:sp>
              <p:nvSpPr>
                <p:cNvPr id="19527" name="Rectangle 70"/>
                <p:cNvSpPr>
                  <a:spLocks noChangeArrowheads="1"/>
                </p:cNvSpPr>
                <p:nvPr/>
              </p:nvSpPr>
              <p:spPr bwMode="auto">
                <a:xfrm>
                  <a:off x="1838" y="2425"/>
                  <a:ext cx="1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 :5</a:t>
                  </a:r>
                  <a:endParaRPr lang="en-US" sz="2000" b="1">
                    <a:solidFill>
                      <a:schemeClr val="hlink"/>
                    </a:solidFill>
                  </a:endParaRPr>
                </a:p>
              </p:txBody>
            </p:sp>
          </p:grpSp>
        </p:grpSp>
      </p:grpSp>
      <p:grpSp>
        <p:nvGrpSpPr>
          <p:cNvPr id="9" name="Group 71"/>
          <p:cNvGrpSpPr>
            <a:grpSpLocks/>
          </p:cNvGrpSpPr>
          <p:nvPr/>
        </p:nvGrpSpPr>
        <p:grpSpPr bwMode="auto">
          <a:xfrm>
            <a:off x="3160713" y="2514600"/>
            <a:ext cx="3470275" cy="1522413"/>
            <a:chOff x="2016" y="1584"/>
            <a:chExt cx="2209" cy="959"/>
          </a:xfrm>
        </p:grpSpPr>
        <p:sp>
          <p:nvSpPr>
            <p:cNvPr id="19512" name="Freeform 72"/>
            <p:cNvSpPr>
              <a:spLocks/>
            </p:cNvSpPr>
            <p:nvPr/>
          </p:nvSpPr>
          <p:spPr bwMode="auto">
            <a:xfrm>
              <a:off x="3888" y="1714"/>
              <a:ext cx="81" cy="79"/>
            </a:xfrm>
            <a:custGeom>
              <a:avLst/>
              <a:gdLst>
                <a:gd name="T0" fmla="*/ 14 w 81"/>
                <a:gd name="T1" fmla="*/ 59 h 79"/>
                <a:gd name="T2" fmla="*/ 0 w 81"/>
                <a:gd name="T3" fmla="*/ 39 h 79"/>
                <a:gd name="T4" fmla="*/ 81 w 81"/>
                <a:gd name="T5" fmla="*/ 0 h 79"/>
                <a:gd name="T6" fmla="*/ 33 w 81"/>
                <a:gd name="T7" fmla="*/ 79 h 79"/>
                <a:gd name="T8" fmla="*/ 16 w 81"/>
                <a:gd name="T9" fmla="*/ 59 h 79"/>
                <a:gd name="T10" fmla="*/ 0 60000 65536"/>
                <a:gd name="T11" fmla="*/ 0 60000 65536"/>
                <a:gd name="T12" fmla="*/ 0 60000 65536"/>
                <a:gd name="T13" fmla="*/ 0 60000 65536"/>
                <a:gd name="T14" fmla="*/ 0 60000 65536"/>
                <a:gd name="T15" fmla="*/ 0 w 81"/>
                <a:gd name="T16" fmla="*/ 0 h 79"/>
                <a:gd name="T17" fmla="*/ 81 w 81"/>
                <a:gd name="T18" fmla="*/ 79 h 79"/>
              </a:gdLst>
              <a:ahLst/>
              <a:cxnLst>
                <a:cxn ang="T10">
                  <a:pos x="T0" y="T1"/>
                </a:cxn>
                <a:cxn ang="T11">
                  <a:pos x="T2" y="T3"/>
                </a:cxn>
                <a:cxn ang="T12">
                  <a:pos x="T4" y="T5"/>
                </a:cxn>
                <a:cxn ang="T13">
                  <a:pos x="T6" y="T7"/>
                </a:cxn>
                <a:cxn ang="T14">
                  <a:pos x="T8" y="T9"/>
                </a:cxn>
              </a:cxnLst>
              <a:rect l="T15" t="T16" r="T17" b="T18"/>
              <a:pathLst>
                <a:path w="81" h="79">
                  <a:moveTo>
                    <a:pt x="14" y="59"/>
                  </a:moveTo>
                  <a:lnTo>
                    <a:pt x="0" y="39"/>
                  </a:lnTo>
                  <a:lnTo>
                    <a:pt x="81" y="0"/>
                  </a:lnTo>
                  <a:lnTo>
                    <a:pt x="33" y="79"/>
                  </a:lnTo>
                  <a:lnTo>
                    <a:pt x="16" y="59"/>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513" name="Freeform 73"/>
            <p:cNvSpPr>
              <a:spLocks/>
            </p:cNvSpPr>
            <p:nvPr/>
          </p:nvSpPr>
          <p:spPr bwMode="auto">
            <a:xfrm>
              <a:off x="3888" y="1714"/>
              <a:ext cx="81" cy="79"/>
            </a:xfrm>
            <a:custGeom>
              <a:avLst/>
              <a:gdLst>
                <a:gd name="T0" fmla="*/ 14 w 81"/>
                <a:gd name="T1" fmla="*/ 59 h 79"/>
                <a:gd name="T2" fmla="*/ 0 w 81"/>
                <a:gd name="T3" fmla="*/ 39 h 79"/>
                <a:gd name="T4" fmla="*/ 81 w 81"/>
                <a:gd name="T5" fmla="*/ 0 h 79"/>
                <a:gd name="T6" fmla="*/ 33 w 81"/>
                <a:gd name="T7" fmla="*/ 79 h 79"/>
                <a:gd name="T8" fmla="*/ 14 w 81"/>
                <a:gd name="T9" fmla="*/ 59 h 79"/>
                <a:gd name="T10" fmla="*/ 0 60000 65536"/>
                <a:gd name="T11" fmla="*/ 0 60000 65536"/>
                <a:gd name="T12" fmla="*/ 0 60000 65536"/>
                <a:gd name="T13" fmla="*/ 0 60000 65536"/>
                <a:gd name="T14" fmla="*/ 0 60000 65536"/>
                <a:gd name="T15" fmla="*/ 0 w 81"/>
                <a:gd name="T16" fmla="*/ 0 h 79"/>
                <a:gd name="T17" fmla="*/ 81 w 81"/>
                <a:gd name="T18" fmla="*/ 79 h 79"/>
              </a:gdLst>
              <a:ahLst/>
              <a:cxnLst>
                <a:cxn ang="T10">
                  <a:pos x="T0" y="T1"/>
                </a:cxn>
                <a:cxn ang="T11">
                  <a:pos x="T2" y="T3"/>
                </a:cxn>
                <a:cxn ang="T12">
                  <a:pos x="T4" y="T5"/>
                </a:cxn>
                <a:cxn ang="T13">
                  <a:pos x="T6" y="T7"/>
                </a:cxn>
                <a:cxn ang="T14">
                  <a:pos x="T8" y="T9"/>
                </a:cxn>
              </a:cxnLst>
              <a:rect l="T15" t="T16" r="T17" b="T18"/>
              <a:pathLst>
                <a:path w="81" h="79">
                  <a:moveTo>
                    <a:pt x="14" y="59"/>
                  </a:moveTo>
                  <a:lnTo>
                    <a:pt x="0" y="39"/>
                  </a:lnTo>
                  <a:lnTo>
                    <a:pt x="81" y="0"/>
                  </a:lnTo>
                  <a:lnTo>
                    <a:pt x="33" y="79"/>
                  </a:lnTo>
                  <a:lnTo>
                    <a:pt x="14"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nvGrpSpPr>
            <p:cNvPr id="19514" name="Group 74"/>
            <p:cNvGrpSpPr>
              <a:grpSpLocks/>
            </p:cNvGrpSpPr>
            <p:nvPr/>
          </p:nvGrpSpPr>
          <p:grpSpPr bwMode="auto">
            <a:xfrm>
              <a:off x="2016" y="1584"/>
              <a:ext cx="2209" cy="959"/>
              <a:chOff x="2016" y="1584"/>
              <a:chExt cx="2209" cy="959"/>
            </a:xfrm>
          </p:grpSpPr>
          <p:grpSp>
            <p:nvGrpSpPr>
              <p:cNvPr id="19515" name="Group 75"/>
              <p:cNvGrpSpPr>
                <a:grpSpLocks/>
              </p:cNvGrpSpPr>
              <p:nvPr/>
            </p:nvGrpSpPr>
            <p:grpSpPr bwMode="auto">
              <a:xfrm>
                <a:off x="2016" y="1776"/>
                <a:ext cx="1900" cy="767"/>
                <a:chOff x="2002" y="1776"/>
                <a:chExt cx="1900" cy="767"/>
              </a:xfrm>
            </p:grpSpPr>
            <p:sp>
              <p:nvSpPr>
                <p:cNvPr id="19520" name="Freeform 76"/>
                <p:cNvSpPr>
                  <a:spLocks/>
                </p:cNvSpPr>
                <p:nvPr/>
              </p:nvSpPr>
              <p:spPr bwMode="auto">
                <a:xfrm>
                  <a:off x="2002" y="1776"/>
                  <a:ext cx="1900" cy="728"/>
                </a:xfrm>
                <a:custGeom>
                  <a:avLst/>
                  <a:gdLst>
                    <a:gd name="T0" fmla="*/ 0 w 1900"/>
                    <a:gd name="T1" fmla="*/ 728 h 728"/>
                    <a:gd name="T2" fmla="*/ 149 w 1900"/>
                    <a:gd name="T3" fmla="*/ 702 h 728"/>
                    <a:gd name="T4" fmla="*/ 299 w 1900"/>
                    <a:gd name="T5" fmla="*/ 685 h 728"/>
                    <a:gd name="T6" fmla="*/ 451 w 1900"/>
                    <a:gd name="T7" fmla="*/ 669 h 728"/>
                    <a:gd name="T8" fmla="*/ 607 w 1900"/>
                    <a:gd name="T9" fmla="*/ 654 h 728"/>
                    <a:gd name="T10" fmla="*/ 759 w 1900"/>
                    <a:gd name="T11" fmla="*/ 638 h 728"/>
                    <a:gd name="T12" fmla="*/ 912 w 1900"/>
                    <a:gd name="T13" fmla="*/ 615 h 728"/>
                    <a:gd name="T14" fmla="*/ 1061 w 1900"/>
                    <a:gd name="T15" fmla="*/ 581 h 728"/>
                    <a:gd name="T16" fmla="*/ 1202 w 1900"/>
                    <a:gd name="T17" fmla="*/ 536 h 728"/>
                    <a:gd name="T18" fmla="*/ 1341 w 1900"/>
                    <a:gd name="T19" fmla="*/ 477 h 728"/>
                    <a:gd name="T20" fmla="*/ 1471 w 1900"/>
                    <a:gd name="T21" fmla="*/ 398 h 728"/>
                    <a:gd name="T22" fmla="*/ 1519 w 1900"/>
                    <a:gd name="T23" fmla="*/ 361 h 728"/>
                    <a:gd name="T24" fmla="*/ 1564 w 1900"/>
                    <a:gd name="T25" fmla="*/ 324 h 728"/>
                    <a:gd name="T26" fmla="*/ 1606 w 1900"/>
                    <a:gd name="T27" fmla="*/ 285 h 728"/>
                    <a:gd name="T28" fmla="*/ 1648 w 1900"/>
                    <a:gd name="T29" fmla="*/ 245 h 728"/>
                    <a:gd name="T30" fmla="*/ 1691 w 1900"/>
                    <a:gd name="T31" fmla="*/ 203 h 728"/>
                    <a:gd name="T32" fmla="*/ 1733 w 1900"/>
                    <a:gd name="T33" fmla="*/ 161 h 728"/>
                    <a:gd name="T34" fmla="*/ 1773 w 1900"/>
                    <a:gd name="T35" fmla="*/ 121 h 728"/>
                    <a:gd name="T36" fmla="*/ 1815 w 1900"/>
                    <a:gd name="T37" fmla="*/ 79 h 728"/>
                    <a:gd name="T38" fmla="*/ 1857 w 1900"/>
                    <a:gd name="T39" fmla="*/ 39 h 728"/>
                    <a:gd name="T40" fmla="*/ 1900 w 1900"/>
                    <a:gd name="T41" fmla="*/ 0 h 7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00"/>
                    <a:gd name="T64" fmla="*/ 0 h 728"/>
                    <a:gd name="T65" fmla="*/ 1900 w 1900"/>
                    <a:gd name="T66" fmla="*/ 728 h 7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00" h="728">
                      <a:moveTo>
                        <a:pt x="0" y="728"/>
                      </a:moveTo>
                      <a:lnTo>
                        <a:pt x="149" y="702"/>
                      </a:lnTo>
                      <a:lnTo>
                        <a:pt x="299" y="685"/>
                      </a:lnTo>
                      <a:lnTo>
                        <a:pt x="451" y="669"/>
                      </a:lnTo>
                      <a:lnTo>
                        <a:pt x="607" y="654"/>
                      </a:lnTo>
                      <a:lnTo>
                        <a:pt x="759" y="638"/>
                      </a:lnTo>
                      <a:lnTo>
                        <a:pt x="912" y="615"/>
                      </a:lnTo>
                      <a:lnTo>
                        <a:pt x="1061" y="581"/>
                      </a:lnTo>
                      <a:lnTo>
                        <a:pt x="1202" y="536"/>
                      </a:lnTo>
                      <a:lnTo>
                        <a:pt x="1341" y="477"/>
                      </a:lnTo>
                      <a:lnTo>
                        <a:pt x="1471" y="398"/>
                      </a:lnTo>
                      <a:lnTo>
                        <a:pt x="1519" y="361"/>
                      </a:lnTo>
                      <a:lnTo>
                        <a:pt x="1564" y="324"/>
                      </a:lnTo>
                      <a:lnTo>
                        <a:pt x="1606" y="285"/>
                      </a:lnTo>
                      <a:lnTo>
                        <a:pt x="1648" y="245"/>
                      </a:lnTo>
                      <a:lnTo>
                        <a:pt x="1691" y="203"/>
                      </a:lnTo>
                      <a:lnTo>
                        <a:pt x="1733" y="161"/>
                      </a:lnTo>
                      <a:lnTo>
                        <a:pt x="1773" y="121"/>
                      </a:lnTo>
                      <a:lnTo>
                        <a:pt x="1815" y="79"/>
                      </a:lnTo>
                      <a:lnTo>
                        <a:pt x="1857" y="39"/>
                      </a:lnTo>
                      <a:lnTo>
                        <a:pt x="190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521" name="Freeform 77"/>
                <p:cNvSpPr>
                  <a:spLocks/>
                </p:cNvSpPr>
                <p:nvPr/>
              </p:nvSpPr>
              <p:spPr bwMode="auto">
                <a:xfrm>
                  <a:off x="3125" y="2332"/>
                  <a:ext cx="212" cy="211"/>
                </a:xfrm>
                <a:custGeom>
                  <a:avLst/>
                  <a:gdLst>
                    <a:gd name="T0" fmla="*/ 212 w 212"/>
                    <a:gd name="T1" fmla="*/ 104 h 211"/>
                    <a:gd name="T2" fmla="*/ 209 w 212"/>
                    <a:gd name="T3" fmla="*/ 87 h 211"/>
                    <a:gd name="T4" fmla="*/ 206 w 212"/>
                    <a:gd name="T5" fmla="*/ 70 h 211"/>
                    <a:gd name="T6" fmla="*/ 201 w 212"/>
                    <a:gd name="T7" fmla="*/ 56 h 211"/>
                    <a:gd name="T8" fmla="*/ 192 w 212"/>
                    <a:gd name="T9" fmla="*/ 42 h 211"/>
                    <a:gd name="T10" fmla="*/ 181 w 212"/>
                    <a:gd name="T11" fmla="*/ 31 h 211"/>
                    <a:gd name="T12" fmla="*/ 167 w 212"/>
                    <a:gd name="T13" fmla="*/ 19 h 211"/>
                    <a:gd name="T14" fmla="*/ 156 w 212"/>
                    <a:gd name="T15" fmla="*/ 11 h 211"/>
                    <a:gd name="T16" fmla="*/ 139 w 212"/>
                    <a:gd name="T17" fmla="*/ 5 h 211"/>
                    <a:gd name="T18" fmla="*/ 122 w 212"/>
                    <a:gd name="T19" fmla="*/ 0 h 211"/>
                    <a:gd name="T20" fmla="*/ 105 w 212"/>
                    <a:gd name="T21" fmla="*/ 0 h 211"/>
                    <a:gd name="T22" fmla="*/ 88 w 212"/>
                    <a:gd name="T23" fmla="*/ 0 h 211"/>
                    <a:gd name="T24" fmla="*/ 71 w 212"/>
                    <a:gd name="T25" fmla="*/ 5 h 211"/>
                    <a:gd name="T26" fmla="*/ 57 w 212"/>
                    <a:gd name="T27" fmla="*/ 11 h 211"/>
                    <a:gd name="T28" fmla="*/ 43 w 212"/>
                    <a:gd name="T29" fmla="*/ 19 h 211"/>
                    <a:gd name="T30" fmla="*/ 31 w 212"/>
                    <a:gd name="T31" fmla="*/ 31 h 211"/>
                    <a:gd name="T32" fmla="*/ 20 w 212"/>
                    <a:gd name="T33" fmla="*/ 42 h 211"/>
                    <a:gd name="T34" fmla="*/ 12 w 212"/>
                    <a:gd name="T35" fmla="*/ 56 h 211"/>
                    <a:gd name="T36" fmla="*/ 6 w 212"/>
                    <a:gd name="T37" fmla="*/ 70 h 211"/>
                    <a:gd name="T38" fmla="*/ 0 w 212"/>
                    <a:gd name="T39" fmla="*/ 87 h 211"/>
                    <a:gd name="T40" fmla="*/ 0 w 212"/>
                    <a:gd name="T41" fmla="*/ 104 h 211"/>
                    <a:gd name="T42" fmla="*/ 0 w 212"/>
                    <a:gd name="T43" fmla="*/ 121 h 211"/>
                    <a:gd name="T44" fmla="*/ 6 w 212"/>
                    <a:gd name="T45" fmla="*/ 138 h 211"/>
                    <a:gd name="T46" fmla="*/ 12 w 212"/>
                    <a:gd name="T47" fmla="*/ 152 h 211"/>
                    <a:gd name="T48" fmla="*/ 20 w 212"/>
                    <a:gd name="T49" fmla="*/ 166 h 211"/>
                    <a:gd name="T50" fmla="*/ 31 w 212"/>
                    <a:gd name="T51" fmla="*/ 180 h 211"/>
                    <a:gd name="T52" fmla="*/ 43 w 212"/>
                    <a:gd name="T53" fmla="*/ 189 h 211"/>
                    <a:gd name="T54" fmla="*/ 57 w 212"/>
                    <a:gd name="T55" fmla="*/ 200 h 211"/>
                    <a:gd name="T56" fmla="*/ 71 w 212"/>
                    <a:gd name="T57" fmla="*/ 206 h 211"/>
                    <a:gd name="T58" fmla="*/ 88 w 212"/>
                    <a:gd name="T59" fmla="*/ 209 h 211"/>
                    <a:gd name="T60" fmla="*/ 105 w 212"/>
                    <a:gd name="T61" fmla="*/ 211 h 211"/>
                    <a:gd name="T62" fmla="*/ 122 w 212"/>
                    <a:gd name="T63" fmla="*/ 209 h 211"/>
                    <a:gd name="T64" fmla="*/ 139 w 212"/>
                    <a:gd name="T65" fmla="*/ 206 h 211"/>
                    <a:gd name="T66" fmla="*/ 156 w 212"/>
                    <a:gd name="T67" fmla="*/ 200 h 211"/>
                    <a:gd name="T68" fmla="*/ 167 w 212"/>
                    <a:gd name="T69" fmla="*/ 189 h 211"/>
                    <a:gd name="T70" fmla="*/ 181 w 212"/>
                    <a:gd name="T71" fmla="*/ 180 h 211"/>
                    <a:gd name="T72" fmla="*/ 192 w 212"/>
                    <a:gd name="T73" fmla="*/ 166 h 211"/>
                    <a:gd name="T74" fmla="*/ 201 w 212"/>
                    <a:gd name="T75" fmla="*/ 152 h 211"/>
                    <a:gd name="T76" fmla="*/ 206 w 212"/>
                    <a:gd name="T77" fmla="*/ 138 h 211"/>
                    <a:gd name="T78" fmla="*/ 209 w 212"/>
                    <a:gd name="T79" fmla="*/ 121 h 211"/>
                    <a:gd name="T80" fmla="*/ 212 w 212"/>
                    <a:gd name="T81" fmla="*/ 104 h 211"/>
                    <a:gd name="T82" fmla="*/ 212 w 212"/>
                    <a:gd name="T83" fmla="*/ 104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211"/>
                    <a:gd name="T128" fmla="*/ 212 w 212"/>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211">
                      <a:moveTo>
                        <a:pt x="212" y="104"/>
                      </a:moveTo>
                      <a:lnTo>
                        <a:pt x="209" y="87"/>
                      </a:lnTo>
                      <a:lnTo>
                        <a:pt x="206" y="70"/>
                      </a:lnTo>
                      <a:lnTo>
                        <a:pt x="201" y="56"/>
                      </a:lnTo>
                      <a:lnTo>
                        <a:pt x="192" y="42"/>
                      </a:lnTo>
                      <a:lnTo>
                        <a:pt x="181" y="31"/>
                      </a:lnTo>
                      <a:lnTo>
                        <a:pt x="167" y="19"/>
                      </a:lnTo>
                      <a:lnTo>
                        <a:pt x="156" y="11"/>
                      </a:lnTo>
                      <a:lnTo>
                        <a:pt x="139" y="5"/>
                      </a:lnTo>
                      <a:lnTo>
                        <a:pt x="122" y="0"/>
                      </a:lnTo>
                      <a:lnTo>
                        <a:pt x="105" y="0"/>
                      </a:lnTo>
                      <a:lnTo>
                        <a:pt x="88" y="0"/>
                      </a:lnTo>
                      <a:lnTo>
                        <a:pt x="71" y="5"/>
                      </a:lnTo>
                      <a:lnTo>
                        <a:pt x="57" y="11"/>
                      </a:lnTo>
                      <a:lnTo>
                        <a:pt x="43" y="19"/>
                      </a:lnTo>
                      <a:lnTo>
                        <a:pt x="31" y="31"/>
                      </a:lnTo>
                      <a:lnTo>
                        <a:pt x="20" y="42"/>
                      </a:lnTo>
                      <a:lnTo>
                        <a:pt x="12" y="56"/>
                      </a:lnTo>
                      <a:lnTo>
                        <a:pt x="6" y="70"/>
                      </a:lnTo>
                      <a:lnTo>
                        <a:pt x="0" y="87"/>
                      </a:lnTo>
                      <a:lnTo>
                        <a:pt x="0" y="104"/>
                      </a:lnTo>
                      <a:lnTo>
                        <a:pt x="0" y="121"/>
                      </a:lnTo>
                      <a:lnTo>
                        <a:pt x="6" y="138"/>
                      </a:lnTo>
                      <a:lnTo>
                        <a:pt x="12" y="152"/>
                      </a:lnTo>
                      <a:lnTo>
                        <a:pt x="20" y="166"/>
                      </a:lnTo>
                      <a:lnTo>
                        <a:pt x="31" y="180"/>
                      </a:lnTo>
                      <a:lnTo>
                        <a:pt x="43" y="189"/>
                      </a:lnTo>
                      <a:lnTo>
                        <a:pt x="57" y="200"/>
                      </a:lnTo>
                      <a:lnTo>
                        <a:pt x="71" y="206"/>
                      </a:lnTo>
                      <a:lnTo>
                        <a:pt x="88" y="209"/>
                      </a:lnTo>
                      <a:lnTo>
                        <a:pt x="105" y="211"/>
                      </a:lnTo>
                      <a:lnTo>
                        <a:pt x="122" y="209"/>
                      </a:lnTo>
                      <a:lnTo>
                        <a:pt x="139" y="206"/>
                      </a:lnTo>
                      <a:lnTo>
                        <a:pt x="156" y="200"/>
                      </a:lnTo>
                      <a:lnTo>
                        <a:pt x="167" y="189"/>
                      </a:lnTo>
                      <a:lnTo>
                        <a:pt x="181" y="180"/>
                      </a:lnTo>
                      <a:lnTo>
                        <a:pt x="192" y="166"/>
                      </a:lnTo>
                      <a:lnTo>
                        <a:pt x="201" y="152"/>
                      </a:lnTo>
                      <a:lnTo>
                        <a:pt x="206" y="138"/>
                      </a:lnTo>
                      <a:lnTo>
                        <a:pt x="209" y="121"/>
                      </a:lnTo>
                      <a:lnTo>
                        <a:pt x="212" y="104"/>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sp>
            <p:nvSpPr>
              <p:cNvPr id="19516" name="Rectangle 78"/>
              <p:cNvSpPr>
                <a:spLocks noChangeArrowheads="1"/>
              </p:cNvSpPr>
              <p:nvPr/>
            </p:nvSpPr>
            <p:spPr bwMode="auto">
              <a:xfrm>
                <a:off x="3199" y="238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2</a:t>
                </a:r>
                <a:endParaRPr lang="en-US" b="1"/>
              </a:p>
            </p:txBody>
          </p:sp>
          <p:grpSp>
            <p:nvGrpSpPr>
              <p:cNvPr id="19517" name="Group 79"/>
              <p:cNvGrpSpPr>
                <a:grpSpLocks/>
              </p:cNvGrpSpPr>
              <p:nvPr/>
            </p:nvGrpSpPr>
            <p:grpSpPr bwMode="auto">
              <a:xfrm>
                <a:off x="3984" y="1584"/>
                <a:ext cx="241" cy="173"/>
                <a:chOff x="1784" y="2425"/>
                <a:chExt cx="160" cy="173"/>
              </a:xfrm>
            </p:grpSpPr>
            <p:sp>
              <p:nvSpPr>
                <p:cNvPr id="19518" name="Rectangle 80"/>
                <p:cNvSpPr>
                  <a:spLocks noChangeArrowheads="1"/>
                </p:cNvSpPr>
                <p:nvPr/>
              </p:nvSpPr>
              <p:spPr bwMode="auto">
                <a:xfrm>
                  <a:off x="1784" y="2425"/>
                  <a:ext cx="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u</a:t>
                  </a:r>
                  <a:endParaRPr lang="en-US" sz="2000" b="1">
                    <a:solidFill>
                      <a:schemeClr val="hlink"/>
                    </a:solidFill>
                  </a:endParaRPr>
                </a:p>
              </p:txBody>
            </p:sp>
            <p:sp>
              <p:nvSpPr>
                <p:cNvPr id="19519" name="Rectangle 81"/>
                <p:cNvSpPr>
                  <a:spLocks noChangeArrowheads="1"/>
                </p:cNvSpPr>
                <p:nvPr/>
              </p:nvSpPr>
              <p:spPr bwMode="auto">
                <a:xfrm>
                  <a:off x="1838" y="2425"/>
                  <a:ext cx="10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chemeClr val="hlink"/>
                      </a:solidFill>
                    </a:rPr>
                    <a:t> :5</a:t>
                  </a:r>
                  <a:endParaRPr lang="en-US" sz="2000" b="1">
                    <a:solidFill>
                      <a:schemeClr val="hlink"/>
                    </a:solidFill>
                  </a:endParaRPr>
                </a:p>
              </p:txBody>
            </p:sp>
          </p:grpSp>
        </p:grpSp>
      </p:grpSp>
      <p:grpSp>
        <p:nvGrpSpPr>
          <p:cNvPr id="13" name="Group 82"/>
          <p:cNvGrpSpPr>
            <a:grpSpLocks/>
          </p:cNvGrpSpPr>
          <p:nvPr/>
        </p:nvGrpSpPr>
        <p:grpSpPr bwMode="auto">
          <a:xfrm>
            <a:off x="6781800" y="1752600"/>
            <a:ext cx="600075" cy="1014413"/>
            <a:chOff x="4224" y="1118"/>
            <a:chExt cx="378" cy="639"/>
          </a:xfrm>
        </p:grpSpPr>
        <p:sp>
          <p:nvSpPr>
            <p:cNvPr id="19503" name="Freeform 83"/>
            <p:cNvSpPr>
              <a:spLocks/>
            </p:cNvSpPr>
            <p:nvPr/>
          </p:nvSpPr>
          <p:spPr bwMode="auto">
            <a:xfrm>
              <a:off x="4255" y="1522"/>
              <a:ext cx="81" cy="76"/>
            </a:xfrm>
            <a:custGeom>
              <a:avLst/>
              <a:gdLst>
                <a:gd name="T0" fmla="*/ 62 w 81"/>
                <a:gd name="T1" fmla="*/ 17 h 76"/>
                <a:gd name="T2" fmla="*/ 81 w 81"/>
                <a:gd name="T3" fmla="*/ 36 h 76"/>
                <a:gd name="T4" fmla="*/ 0 w 81"/>
                <a:gd name="T5" fmla="*/ 76 h 76"/>
                <a:gd name="T6" fmla="*/ 48 w 81"/>
                <a:gd name="T7" fmla="*/ 0 h 76"/>
                <a:gd name="T8" fmla="*/ 62 w 81"/>
                <a:gd name="T9" fmla="*/ 17 h 76"/>
                <a:gd name="T10" fmla="*/ 0 60000 65536"/>
                <a:gd name="T11" fmla="*/ 0 60000 65536"/>
                <a:gd name="T12" fmla="*/ 0 60000 65536"/>
                <a:gd name="T13" fmla="*/ 0 60000 65536"/>
                <a:gd name="T14" fmla="*/ 0 60000 65536"/>
                <a:gd name="T15" fmla="*/ 0 w 81"/>
                <a:gd name="T16" fmla="*/ 0 h 76"/>
                <a:gd name="T17" fmla="*/ 81 w 81"/>
                <a:gd name="T18" fmla="*/ 76 h 76"/>
              </a:gdLst>
              <a:ahLst/>
              <a:cxnLst>
                <a:cxn ang="T10">
                  <a:pos x="T0" y="T1"/>
                </a:cxn>
                <a:cxn ang="T11">
                  <a:pos x="T2" y="T3"/>
                </a:cxn>
                <a:cxn ang="T12">
                  <a:pos x="T4" y="T5"/>
                </a:cxn>
                <a:cxn ang="T13">
                  <a:pos x="T6" y="T7"/>
                </a:cxn>
                <a:cxn ang="T14">
                  <a:pos x="T8" y="T9"/>
                </a:cxn>
              </a:cxnLst>
              <a:rect l="T15" t="T16" r="T17" b="T18"/>
              <a:pathLst>
                <a:path w="81" h="76">
                  <a:moveTo>
                    <a:pt x="62" y="17"/>
                  </a:moveTo>
                  <a:lnTo>
                    <a:pt x="81" y="36"/>
                  </a:lnTo>
                  <a:lnTo>
                    <a:pt x="0" y="76"/>
                  </a:lnTo>
                  <a:lnTo>
                    <a:pt x="48" y="0"/>
                  </a:lnTo>
                  <a:lnTo>
                    <a:pt x="62"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04" name="Freeform 84"/>
            <p:cNvSpPr>
              <a:spLocks/>
            </p:cNvSpPr>
            <p:nvPr/>
          </p:nvSpPr>
          <p:spPr bwMode="auto">
            <a:xfrm>
              <a:off x="4255" y="1118"/>
              <a:ext cx="112" cy="421"/>
            </a:xfrm>
            <a:custGeom>
              <a:avLst/>
              <a:gdLst>
                <a:gd name="T0" fmla="*/ 0 w 112"/>
                <a:gd name="T1" fmla="*/ 0 h 421"/>
                <a:gd name="T2" fmla="*/ 22 w 112"/>
                <a:gd name="T3" fmla="*/ 37 h 421"/>
                <a:gd name="T4" fmla="*/ 45 w 112"/>
                <a:gd name="T5" fmla="*/ 79 h 421"/>
                <a:gd name="T6" fmla="*/ 67 w 112"/>
                <a:gd name="T7" fmla="*/ 124 h 421"/>
                <a:gd name="T8" fmla="*/ 84 w 112"/>
                <a:gd name="T9" fmla="*/ 169 h 421"/>
                <a:gd name="T10" fmla="*/ 101 w 112"/>
                <a:gd name="T11" fmla="*/ 217 h 421"/>
                <a:gd name="T12" fmla="*/ 110 w 112"/>
                <a:gd name="T13" fmla="*/ 262 h 421"/>
                <a:gd name="T14" fmla="*/ 112 w 112"/>
                <a:gd name="T15" fmla="*/ 308 h 421"/>
                <a:gd name="T16" fmla="*/ 107 w 112"/>
                <a:gd name="T17" fmla="*/ 350 h 421"/>
                <a:gd name="T18" fmla="*/ 93 w 112"/>
                <a:gd name="T19" fmla="*/ 387 h 421"/>
                <a:gd name="T20" fmla="*/ 67 w 112"/>
                <a:gd name="T21" fmla="*/ 421 h 4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421"/>
                <a:gd name="T35" fmla="*/ 112 w 112"/>
                <a:gd name="T36" fmla="*/ 421 h 4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421">
                  <a:moveTo>
                    <a:pt x="0" y="0"/>
                  </a:moveTo>
                  <a:lnTo>
                    <a:pt x="22" y="37"/>
                  </a:lnTo>
                  <a:lnTo>
                    <a:pt x="45" y="79"/>
                  </a:lnTo>
                  <a:lnTo>
                    <a:pt x="67" y="124"/>
                  </a:lnTo>
                  <a:lnTo>
                    <a:pt x="84" y="169"/>
                  </a:lnTo>
                  <a:lnTo>
                    <a:pt x="101" y="217"/>
                  </a:lnTo>
                  <a:lnTo>
                    <a:pt x="110" y="262"/>
                  </a:lnTo>
                  <a:lnTo>
                    <a:pt x="112" y="308"/>
                  </a:lnTo>
                  <a:lnTo>
                    <a:pt x="107" y="350"/>
                  </a:lnTo>
                  <a:lnTo>
                    <a:pt x="93" y="387"/>
                  </a:lnTo>
                  <a:lnTo>
                    <a:pt x="67" y="421"/>
                  </a:lnTo>
                </a:path>
              </a:pathLst>
            </a:custGeom>
            <a:noFill/>
            <a:ln w="9525">
              <a:solidFill>
                <a:srgbClr val="114FFB"/>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nvGrpSpPr>
            <p:cNvPr id="19505" name="Group 85"/>
            <p:cNvGrpSpPr>
              <a:grpSpLocks/>
            </p:cNvGrpSpPr>
            <p:nvPr/>
          </p:nvGrpSpPr>
          <p:grpSpPr bwMode="auto">
            <a:xfrm>
              <a:off x="4368" y="1152"/>
              <a:ext cx="234" cy="214"/>
              <a:chOff x="4704" y="1389"/>
              <a:chExt cx="234" cy="214"/>
            </a:xfrm>
          </p:grpSpPr>
          <p:sp>
            <p:nvSpPr>
              <p:cNvPr id="19509" name="Freeform 86"/>
              <p:cNvSpPr>
                <a:spLocks/>
              </p:cNvSpPr>
              <p:nvPr/>
            </p:nvSpPr>
            <p:spPr bwMode="auto">
              <a:xfrm>
                <a:off x="4726" y="1389"/>
                <a:ext cx="212" cy="211"/>
              </a:xfrm>
              <a:custGeom>
                <a:avLst/>
                <a:gdLst>
                  <a:gd name="T0" fmla="*/ 209 w 212"/>
                  <a:gd name="T1" fmla="*/ 104 h 211"/>
                  <a:gd name="T2" fmla="*/ 209 w 212"/>
                  <a:gd name="T3" fmla="*/ 124 h 211"/>
                  <a:gd name="T4" fmla="*/ 206 w 212"/>
                  <a:gd name="T5" fmla="*/ 141 h 211"/>
                  <a:gd name="T6" fmla="*/ 201 w 212"/>
                  <a:gd name="T7" fmla="*/ 155 h 211"/>
                  <a:gd name="T8" fmla="*/ 192 w 212"/>
                  <a:gd name="T9" fmla="*/ 169 h 211"/>
                  <a:gd name="T10" fmla="*/ 181 w 212"/>
                  <a:gd name="T11" fmla="*/ 180 h 211"/>
                  <a:gd name="T12" fmla="*/ 167 w 212"/>
                  <a:gd name="T13" fmla="*/ 192 h 211"/>
                  <a:gd name="T14" fmla="*/ 155 w 212"/>
                  <a:gd name="T15" fmla="*/ 200 h 211"/>
                  <a:gd name="T16" fmla="*/ 138 w 212"/>
                  <a:gd name="T17" fmla="*/ 206 h 211"/>
                  <a:gd name="T18" fmla="*/ 122 w 212"/>
                  <a:gd name="T19" fmla="*/ 211 h 211"/>
                  <a:gd name="T20" fmla="*/ 105 w 212"/>
                  <a:gd name="T21" fmla="*/ 211 h 211"/>
                  <a:gd name="T22" fmla="*/ 88 w 212"/>
                  <a:gd name="T23" fmla="*/ 211 h 211"/>
                  <a:gd name="T24" fmla="*/ 71 w 212"/>
                  <a:gd name="T25" fmla="*/ 206 h 211"/>
                  <a:gd name="T26" fmla="*/ 57 w 212"/>
                  <a:gd name="T27" fmla="*/ 200 h 211"/>
                  <a:gd name="T28" fmla="*/ 42 w 212"/>
                  <a:gd name="T29" fmla="*/ 192 h 211"/>
                  <a:gd name="T30" fmla="*/ 31 w 212"/>
                  <a:gd name="T31" fmla="*/ 180 h 211"/>
                  <a:gd name="T32" fmla="*/ 20 w 212"/>
                  <a:gd name="T33" fmla="*/ 169 h 211"/>
                  <a:gd name="T34" fmla="*/ 11 w 212"/>
                  <a:gd name="T35" fmla="*/ 155 h 211"/>
                  <a:gd name="T36" fmla="*/ 6 w 212"/>
                  <a:gd name="T37" fmla="*/ 141 h 211"/>
                  <a:gd name="T38" fmla="*/ 0 w 212"/>
                  <a:gd name="T39" fmla="*/ 124 h 211"/>
                  <a:gd name="T40" fmla="*/ 0 w 212"/>
                  <a:gd name="T41" fmla="*/ 107 h 211"/>
                  <a:gd name="T42" fmla="*/ 0 w 212"/>
                  <a:gd name="T43" fmla="*/ 90 h 211"/>
                  <a:gd name="T44" fmla="*/ 6 w 212"/>
                  <a:gd name="T45" fmla="*/ 73 h 211"/>
                  <a:gd name="T46" fmla="*/ 11 w 212"/>
                  <a:gd name="T47" fmla="*/ 59 h 211"/>
                  <a:gd name="T48" fmla="*/ 20 w 212"/>
                  <a:gd name="T49" fmla="*/ 45 h 211"/>
                  <a:gd name="T50" fmla="*/ 31 w 212"/>
                  <a:gd name="T51" fmla="*/ 31 h 211"/>
                  <a:gd name="T52" fmla="*/ 42 w 212"/>
                  <a:gd name="T53" fmla="*/ 19 h 211"/>
                  <a:gd name="T54" fmla="*/ 57 w 212"/>
                  <a:gd name="T55" fmla="*/ 11 h 211"/>
                  <a:gd name="T56" fmla="*/ 71 w 212"/>
                  <a:gd name="T57" fmla="*/ 5 h 211"/>
                  <a:gd name="T58" fmla="*/ 88 w 212"/>
                  <a:gd name="T59" fmla="*/ 3 h 211"/>
                  <a:gd name="T60" fmla="*/ 105 w 212"/>
                  <a:gd name="T61" fmla="*/ 0 h 211"/>
                  <a:gd name="T62" fmla="*/ 122 w 212"/>
                  <a:gd name="T63" fmla="*/ 3 h 211"/>
                  <a:gd name="T64" fmla="*/ 138 w 212"/>
                  <a:gd name="T65" fmla="*/ 5 h 211"/>
                  <a:gd name="T66" fmla="*/ 155 w 212"/>
                  <a:gd name="T67" fmla="*/ 11 h 211"/>
                  <a:gd name="T68" fmla="*/ 167 w 212"/>
                  <a:gd name="T69" fmla="*/ 19 h 211"/>
                  <a:gd name="T70" fmla="*/ 181 w 212"/>
                  <a:gd name="T71" fmla="*/ 31 h 211"/>
                  <a:gd name="T72" fmla="*/ 192 w 212"/>
                  <a:gd name="T73" fmla="*/ 45 h 211"/>
                  <a:gd name="T74" fmla="*/ 201 w 212"/>
                  <a:gd name="T75" fmla="*/ 59 h 211"/>
                  <a:gd name="T76" fmla="*/ 206 w 212"/>
                  <a:gd name="T77" fmla="*/ 73 h 211"/>
                  <a:gd name="T78" fmla="*/ 209 w 212"/>
                  <a:gd name="T79" fmla="*/ 90 h 211"/>
                  <a:gd name="T80" fmla="*/ 212 w 212"/>
                  <a:gd name="T81" fmla="*/ 107 h 211"/>
                  <a:gd name="T82" fmla="*/ 209 w 212"/>
                  <a:gd name="T83" fmla="*/ 104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211"/>
                  <a:gd name="T128" fmla="*/ 212 w 212"/>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211">
                    <a:moveTo>
                      <a:pt x="209" y="104"/>
                    </a:moveTo>
                    <a:lnTo>
                      <a:pt x="209" y="124"/>
                    </a:lnTo>
                    <a:lnTo>
                      <a:pt x="206" y="141"/>
                    </a:lnTo>
                    <a:lnTo>
                      <a:pt x="201" y="155"/>
                    </a:lnTo>
                    <a:lnTo>
                      <a:pt x="192" y="169"/>
                    </a:lnTo>
                    <a:lnTo>
                      <a:pt x="181" y="180"/>
                    </a:lnTo>
                    <a:lnTo>
                      <a:pt x="167" y="192"/>
                    </a:lnTo>
                    <a:lnTo>
                      <a:pt x="155" y="200"/>
                    </a:lnTo>
                    <a:lnTo>
                      <a:pt x="138" y="206"/>
                    </a:lnTo>
                    <a:lnTo>
                      <a:pt x="122" y="211"/>
                    </a:lnTo>
                    <a:lnTo>
                      <a:pt x="105" y="211"/>
                    </a:lnTo>
                    <a:lnTo>
                      <a:pt x="88" y="211"/>
                    </a:lnTo>
                    <a:lnTo>
                      <a:pt x="71" y="206"/>
                    </a:lnTo>
                    <a:lnTo>
                      <a:pt x="57" y="200"/>
                    </a:lnTo>
                    <a:lnTo>
                      <a:pt x="42" y="192"/>
                    </a:lnTo>
                    <a:lnTo>
                      <a:pt x="31" y="180"/>
                    </a:lnTo>
                    <a:lnTo>
                      <a:pt x="20" y="169"/>
                    </a:lnTo>
                    <a:lnTo>
                      <a:pt x="11" y="155"/>
                    </a:lnTo>
                    <a:lnTo>
                      <a:pt x="6" y="141"/>
                    </a:lnTo>
                    <a:lnTo>
                      <a:pt x="0" y="124"/>
                    </a:lnTo>
                    <a:lnTo>
                      <a:pt x="0" y="107"/>
                    </a:lnTo>
                    <a:lnTo>
                      <a:pt x="0" y="90"/>
                    </a:lnTo>
                    <a:lnTo>
                      <a:pt x="6" y="73"/>
                    </a:lnTo>
                    <a:lnTo>
                      <a:pt x="11" y="59"/>
                    </a:lnTo>
                    <a:lnTo>
                      <a:pt x="20" y="45"/>
                    </a:lnTo>
                    <a:lnTo>
                      <a:pt x="31" y="31"/>
                    </a:lnTo>
                    <a:lnTo>
                      <a:pt x="42" y="19"/>
                    </a:lnTo>
                    <a:lnTo>
                      <a:pt x="57" y="11"/>
                    </a:lnTo>
                    <a:lnTo>
                      <a:pt x="71" y="5"/>
                    </a:lnTo>
                    <a:lnTo>
                      <a:pt x="88" y="3"/>
                    </a:lnTo>
                    <a:lnTo>
                      <a:pt x="105" y="0"/>
                    </a:lnTo>
                    <a:lnTo>
                      <a:pt x="122" y="3"/>
                    </a:lnTo>
                    <a:lnTo>
                      <a:pt x="138" y="5"/>
                    </a:lnTo>
                    <a:lnTo>
                      <a:pt x="155" y="11"/>
                    </a:lnTo>
                    <a:lnTo>
                      <a:pt x="167" y="19"/>
                    </a:lnTo>
                    <a:lnTo>
                      <a:pt x="181" y="31"/>
                    </a:lnTo>
                    <a:lnTo>
                      <a:pt x="192" y="45"/>
                    </a:lnTo>
                    <a:lnTo>
                      <a:pt x="201" y="59"/>
                    </a:lnTo>
                    <a:lnTo>
                      <a:pt x="206" y="73"/>
                    </a:lnTo>
                    <a:lnTo>
                      <a:pt x="209" y="90"/>
                    </a:lnTo>
                    <a:lnTo>
                      <a:pt x="212" y="107"/>
                    </a:lnTo>
                    <a:lnTo>
                      <a:pt x="209"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9510" name="Freeform 87"/>
              <p:cNvSpPr>
                <a:spLocks/>
              </p:cNvSpPr>
              <p:nvPr/>
            </p:nvSpPr>
            <p:spPr bwMode="auto">
              <a:xfrm>
                <a:off x="4704" y="1392"/>
                <a:ext cx="212" cy="211"/>
              </a:xfrm>
              <a:custGeom>
                <a:avLst/>
                <a:gdLst>
                  <a:gd name="T0" fmla="*/ 209 w 212"/>
                  <a:gd name="T1" fmla="*/ 104 h 211"/>
                  <a:gd name="T2" fmla="*/ 209 w 212"/>
                  <a:gd name="T3" fmla="*/ 90 h 211"/>
                  <a:gd name="T4" fmla="*/ 206 w 212"/>
                  <a:gd name="T5" fmla="*/ 73 h 211"/>
                  <a:gd name="T6" fmla="*/ 201 w 212"/>
                  <a:gd name="T7" fmla="*/ 59 h 211"/>
                  <a:gd name="T8" fmla="*/ 192 w 212"/>
                  <a:gd name="T9" fmla="*/ 45 h 211"/>
                  <a:gd name="T10" fmla="*/ 181 w 212"/>
                  <a:gd name="T11" fmla="*/ 31 h 211"/>
                  <a:gd name="T12" fmla="*/ 167 w 212"/>
                  <a:gd name="T13" fmla="*/ 19 h 211"/>
                  <a:gd name="T14" fmla="*/ 155 w 212"/>
                  <a:gd name="T15" fmla="*/ 11 h 211"/>
                  <a:gd name="T16" fmla="*/ 138 w 212"/>
                  <a:gd name="T17" fmla="*/ 5 h 211"/>
                  <a:gd name="T18" fmla="*/ 122 w 212"/>
                  <a:gd name="T19" fmla="*/ 3 h 211"/>
                  <a:gd name="T20" fmla="*/ 105 w 212"/>
                  <a:gd name="T21" fmla="*/ 0 h 211"/>
                  <a:gd name="T22" fmla="*/ 88 w 212"/>
                  <a:gd name="T23" fmla="*/ 3 h 211"/>
                  <a:gd name="T24" fmla="*/ 71 w 212"/>
                  <a:gd name="T25" fmla="*/ 5 h 211"/>
                  <a:gd name="T26" fmla="*/ 57 w 212"/>
                  <a:gd name="T27" fmla="*/ 11 h 211"/>
                  <a:gd name="T28" fmla="*/ 42 w 212"/>
                  <a:gd name="T29" fmla="*/ 19 h 211"/>
                  <a:gd name="T30" fmla="*/ 31 w 212"/>
                  <a:gd name="T31" fmla="*/ 31 h 211"/>
                  <a:gd name="T32" fmla="*/ 20 w 212"/>
                  <a:gd name="T33" fmla="*/ 45 h 211"/>
                  <a:gd name="T34" fmla="*/ 11 w 212"/>
                  <a:gd name="T35" fmla="*/ 59 h 211"/>
                  <a:gd name="T36" fmla="*/ 6 w 212"/>
                  <a:gd name="T37" fmla="*/ 73 h 211"/>
                  <a:gd name="T38" fmla="*/ 0 w 212"/>
                  <a:gd name="T39" fmla="*/ 90 h 211"/>
                  <a:gd name="T40" fmla="*/ 0 w 212"/>
                  <a:gd name="T41" fmla="*/ 107 h 211"/>
                  <a:gd name="T42" fmla="*/ 0 w 212"/>
                  <a:gd name="T43" fmla="*/ 124 h 211"/>
                  <a:gd name="T44" fmla="*/ 6 w 212"/>
                  <a:gd name="T45" fmla="*/ 141 h 211"/>
                  <a:gd name="T46" fmla="*/ 11 w 212"/>
                  <a:gd name="T47" fmla="*/ 155 h 211"/>
                  <a:gd name="T48" fmla="*/ 20 w 212"/>
                  <a:gd name="T49" fmla="*/ 169 h 211"/>
                  <a:gd name="T50" fmla="*/ 31 w 212"/>
                  <a:gd name="T51" fmla="*/ 180 h 211"/>
                  <a:gd name="T52" fmla="*/ 42 w 212"/>
                  <a:gd name="T53" fmla="*/ 192 h 211"/>
                  <a:gd name="T54" fmla="*/ 57 w 212"/>
                  <a:gd name="T55" fmla="*/ 200 h 211"/>
                  <a:gd name="T56" fmla="*/ 71 w 212"/>
                  <a:gd name="T57" fmla="*/ 206 h 211"/>
                  <a:gd name="T58" fmla="*/ 88 w 212"/>
                  <a:gd name="T59" fmla="*/ 211 h 211"/>
                  <a:gd name="T60" fmla="*/ 105 w 212"/>
                  <a:gd name="T61" fmla="*/ 211 h 211"/>
                  <a:gd name="T62" fmla="*/ 122 w 212"/>
                  <a:gd name="T63" fmla="*/ 211 h 211"/>
                  <a:gd name="T64" fmla="*/ 138 w 212"/>
                  <a:gd name="T65" fmla="*/ 206 h 211"/>
                  <a:gd name="T66" fmla="*/ 155 w 212"/>
                  <a:gd name="T67" fmla="*/ 200 h 211"/>
                  <a:gd name="T68" fmla="*/ 167 w 212"/>
                  <a:gd name="T69" fmla="*/ 192 h 211"/>
                  <a:gd name="T70" fmla="*/ 181 w 212"/>
                  <a:gd name="T71" fmla="*/ 180 h 211"/>
                  <a:gd name="T72" fmla="*/ 192 w 212"/>
                  <a:gd name="T73" fmla="*/ 169 h 211"/>
                  <a:gd name="T74" fmla="*/ 201 w 212"/>
                  <a:gd name="T75" fmla="*/ 155 h 211"/>
                  <a:gd name="T76" fmla="*/ 206 w 212"/>
                  <a:gd name="T77" fmla="*/ 141 h 211"/>
                  <a:gd name="T78" fmla="*/ 209 w 212"/>
                  <a:gd name="T79" fmla="*/ 124 h 211"/>
                  <a:gd name="T80" fmla="*/ 212 w 212"/>
                  <a:gd name="T81" fmla="*/ 107 h 211"/>
                  <a:gd name="T82" fmla="*/ 212 w 212"/>
                  <a:gd name="T83" fmla="*/ 107 h 2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2"/>
                  <a:gd name="T127" fmla="*/ 0 h 211"/>
                  <a:gd name="T128" fmla="*/ 212 w 212"/>
                  <a:gd name="T129" fmla="*/ 211 h 2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2" h="211">
                    <a:moveTo>
                      <a:pt x="209" y="104"/>
                    </a:moveTo>
                    <a:lnTo>
                      <a:pt x="209" y="90"/>
                    </a:lnTo>
                    <a:lnTo>
                      <a:pt x="206" y="73"/>
                    </a:lnTo>
                    <a:lnTo>
                      <a:pt x="201" y="59"/>
                    </a:lnTo>
                    <a:lnTo>
                      <a:pt x="192" y="45"/>
                    </a:lnTo>
                    <a:lnTo>
                      <a:pt x="181" y="31"/>
                    </a:lnTo>
                    <a:lnTo>
                      <a:pt x="167" y="19"/>
                    </a:lnTo>
                    <a:lnTo>
                      <a:pt x="155" y="11"/>
                    </a:lnTo>
                    <a:lnTo>
                      <a:pt x="138" y="5"/>
                    </a:lnTo>
                    <a:lnTo>
                      <a:pt x="122" y="3"/>
                    </a:lnTo>
                    <a:lnTo>
                      <a:pt x="105" y="0"/>
                    </a:lnTo>
                    <a:lnTo>
                      <a:pt x="88" y="3"/>
                    </a:lnTo>
                    <a:lnTo>
                      <a:pt x="71" y="5"/>
                    </a:lnTo>
                    <a:lnTo>
                      <a:pt x="57" y="11"/>
                    </a:lnTo>
                    <a:lnTo>
                      <a:pt x="42" y="19"/>
                    </a:lnTo>
                    <a:lnTo>
                      <a:pt x="31" y="31"/>
                    </a:lnTo>
                    <a:lnTo>
                      <a:pt x="20" y="45"/>
                    </a:lnTo>
                    <a:lnTo>
                      <a:pt x="11" y="59"/>
                    </a:lnTo>
                    <a:lnTo>
                      <a:pt x="6" y="73"/>
                    </a:lnTo>
                    <a:lnTo>
                      <a:pt x="0" y="90"/>
                    </a:lnTo>
                    <a:lnTo>
                      <a:pt x="0" y="107"/>
                    </a:lnTo>
                    <a:lnTo>
                      <a:pt x="0" y="124"/>
                    </a:lnTo>
                    <a:lnTo>
                      <a:pt x="6" y="141"/>
                    </a:lnTo>
                    <a:lnTo>
                      <a:pt x="11" y="155"/>
                    </a:lnTo>
                    <a:lnTo>
                      <a:pt x="20" y="169"/>
                    </a:lnTo>
                    <a:lnTo>
                      <a:pt x="31" y="180"/>
                    </a:lnTo>
                    <a:lnTo>
                      <a:pt x="42" y="192"/>
                    </a:lnTo>
                    <a:lnTo>
                      <a:pt x="57" y="200"/>
                    </a:lnTo>
                    <a:lnTo>
                      <a:pt x="71" y="206"/>
                    </a:lnTo>
                    <a:lnTo>
                      <a:pt x="88" y="211"/>
                    </a:lnTo>
                    <a:lnTo>
                      <a:pt x="105" y="211"/>
                    </a:lnTo>
                    <a:lnTo>
                      <a:pt x="122" y="211"/>
                    </a:lnTo>
                    <a:lnTo>
                      <a:pt x="138" y="206"/>
                    </a:lnTo>
                    <a:lnTo>
                      <a:pt x="155" y="200"/>
                    </a:lnTo>
                    <a:lnTo>
                      <a:pt x="167" y="192"/>
                    </a:lnTo>
                    <a:lnTo>
                      <a:pt x="181" y="180"/>
                    </a:lnTo>
                    <a:lnTo>
                      <a:pt x="192" y="169"/>
                    </a:lnTo>
                    <a:lnTo>
                      <a:pt x="201" y="155"/>
                    </a:lnTo>
                    <a:lnTo>
                      <a:pt x="206" y="141"/>
                    </a:lnTo>
                    <a:lnTo>
                      <a:pt x="209" y="124"/>
                    </a:lnTo>
                    <a:lnTo>
                      <a:pt x="212" y="10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9511" name="Rectangle 88"/>
              <p:cNvSpPr>
                <a:spLocks noChangeArrowheads="1"/>
              </p:cNvSpPr>
              <p:nvPr/>
            </p:nvSpPr>
            <p:spPr bwMode="auto">
              <a:xfrm>
                <a:off x="4800" y="1440"/>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3</a:t>
                </a:r>
                <a:endParaRPr lang="en-US" b="1"/>
              </a:p>
            </p:txBody>
          </p:sp>
        </p:grpSp>
        <p:grpSp>
          <p:nvGrpSpPr>
            <p:cNvPr id="19506" name="Group 89"/>
            <p:cNvGrpSpPr>
              <a:grpSpLocks/>
            </p:cNvGrpSpPr>
            <p:nvPr/>
          </p:nvGrpSpPr>
          <p:grpSpPr bwMode="auto">
            <a:xfrm>
              <a:off x="4224" y="1584"/>
              <a:ext cx="295" cy="173"/>
              <a:chOff x="4390" y="1234"/>
              <a:chExt cx="295" cy="173"/>
            </a:xfrm>
          </p:grpSpPr>
          <p:sp>
            <p:nvSpPr>
              <p:cNvPr id="19507" name="Rectangle 90"/>
              <p:cNvSpPr>
                <a:spLocks noChangeArrowheads="1"/>
              </p:cNvSpPr>
              <p:nvPr/>
            </p:nvSpPr>
            <p:spPr bwMode="auto">
              <a:xfrm>
                <a:off x="4390" y="1234"/>
                <a:ext cx="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114FFB"/>
                    </a:solidFill>
                  </a:rPr>
                  <a:t>u</a:t>
                </a:r>
                <a:endParaRPr lang="en-US" sz="2000" b="1">
                  <a:solidFill>
                    <a:srgbClr val="114FFB"/>
                  </a:solidFill>
                </a:endParaRPr>
              </a:p>
            </p:txBody>
          </p:sp>
          <p:sp>
            <p:nvSpPr>
              <p:cNvPr id="19508" name="Rectangle 91"/>
              <p:cNvSpPr>
                <a:spLocks noChangeArrowheads="1"/>
              </p:cNvSpPr>
              <p:nvPr/>
            </p:nvSpPr>
            <p:spPr bwMode="auto">
              <a:xfrm>
                <a:off x="4441" y="1234"/>
                <a:ext cx="2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114FFB"/>
                    </a:solidFill>
                  </a:rPr>
                  <a:t> = 7</a:t>
                </a:r>
                <a:endParaRPr lang="en-US" sz="2000" b="1">
                  <a:solidFill>
                    <a:srgbClr val="114FFB"/>
                  </a:solidFill>
                </a:endParaRPr>
              </a:p>
            </p:txBody>
          </p:sp>
        </p:grpSp>
      </p:grpSp>
      <p:sp>
        <p:nvSpPr>
          <p:cNvPr id="19502" name="Slide Number Placeholder 9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fld id="{DD4332EB-06B2-E041-8995-198FC51462D5}" type="slidenum">
              <a:rPr lang="en-US">
                <a:cs typeface="Arial" charset="0"/>
              </a:rPr>
              <a:pPr/>
              <a:t>143</a:t>
            </a:fld>
            <a:r>
              <a:rPr lang="en-US">
                <a:cs typeface="Arial" charset="0"/>
              </a:rPr>
              <a:t> </a:t>
            </a:r>
          </a:p>
        </p:txBody>
      </p:sp>
    </p:spTree>
    <p:extLst>
      <p:ext uri="{BB962C8B-B14F-4D97-AF65-F5344CB8AC3E}">
        <p14:creationId xmlns:p14="http://schemas.microsoft.com/office/powerpoint/2010/main" val="860896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82" grpId="0" animBg="1"/>
      <p:bldP spid="3178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r>
              <a:rPr lang="en-CA" dirty="0">
                <a:latin typeface="Arial" charset="0"/>
                <a:ea typeface="ＭＳ Ｐゴシック" charset="0"/>
                <a:cs typeface="Arial" charset="0"/>
              </a:rPr>
              <a:t>Coherence Invariants</a:t>
            </a:r>
          </a:p>
        </p:txBody>
      </p:sp>
      <p:sp>
        <p:nvSpPr>
          <p:cNvPr id="20483" name="Content Placeholder 2"/>
          <p:cNvSpPr>
            <a:spLocks noGrp="1"/>
          </p:cNvSpPr>
          <p:nvPr>
            <p:ph idx="1"/>
          </p:nvPr>
        </p:nvSpPr>
        <p:spPr>
          <a:xfrm>
            <a:off x="685800" y="1143000"/>
            <a:ext cx="7772400" cy="4953000"/>
          </a:xfrm>
        </p:spPr>
        <p:txBody>
          <a:bodyPr/>
          <a:lstStyle/>
          <a:p>
            <a:pPr marL="514350" indent="-514350">
              <a:buFont typeface="Comic Sans MS" charset="0"/>
              <a:buAutoNum type="arabicPeriod"/>
            </a:pPr>
            <a:r>
              <a:rPr lang="en-CA" sz="2400" b="1" dirty="0">
                <a:latin typeface="Arial" charset="0"/>
                <a:ea typeface="ＭＳ Ｐゴシック" charset="0"/>
                <a:cs typeface="Arial" charset="0"/>
              </a:rPr>
              <a:t>Single-Writer, Multiple-Reader (SWMR) Invariant  </a:t>
            </a: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endParaRPr lang="en-CA" sz="2400" b="1" dirty="0">
              <a:latin typeface="Arial" charset="0"/>
              <a:ea typeface="ＭＳ Ｐゴシック" charset="0"/>
              <a:cs typeface="Arial" charset="0"/>
            </a:endParaRPr>
          </a:p>
          <a:p>
            <a:pPr marL="514350" indent="-514350">
              <a:buFont typeface="Comic Sans MS" charset="0"/>
              <a:buAutoNum type="arabicPeriod"/>
            </a:pPr>
            <a:r>
              <a:rPr lang="en-CA" sz="2400" b="1" dirty="0">
                <a:latin typeface="Arial" charset="0"/>
                <a:ea typeface="ＭＳ Ｐゴシック" charset="0"/>
                <a:cs typeface="Arial" charset="0"/>
              </a:rPr>
              <a:t>Data-Value Invariant.</a:t>
            </a:r>
            <a:r>
              <a:rPr lang="en-CA" sz="2400" dirty="0">
                <a:latin typeface="Arial" charset="0"/>
                <a:ea typeface="ＭＳ Ｐゴシック" charset="0"/>
                <a:cs typeface="Arial" charset="0"/>
              </a:rPr>
              <a:t>  The value of the memory location at the start of an epoch is the same as the value of the memory location at the end of its last read-write epoch.</a:t>
            </a:r>
          </a:p>
        </p:txBody>
      </p:sp>
      <p:sp>
        <p:nvSpPr>
          <p:cNvPr id="204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fld id="{0535580E-B50F-6043-A6A8-44BE604C2005}" type="slidenum">
              <a:rPr lang="en-US">
                <a:cs typeface="Arial" charset="0"/>
              </a:rPr>
              <a:pPr/>
              <a:t>144</a:t>
            </a:fld>
            <a:r>
              <a:rPr lang="en-US">
                <a:cs typeface="Arial" charset="0"/>
              </a:rPr>
              <a:t> </a:t>
            </a:r>
          </a:p>
        </p:txBody>
      </p:sp>
      <p:cxnSp>
        <p:nvCxnSpPr>
          <p:cNvPr id="20485" name="Straight Arrow Connector 6"/>
          <p:cNvCxnSpPr>
            <a:cxnSpLocks noChangeShapeType="1"/>
          </p:cNvCxnSpPr>
          <p:nvPr/>
        </p:nvCxnSpPr>
        <p:spPr bwMode="auto">
          <a:xfrm>
            <a:off x="685800" y="2398713"/>
            <a:ext cx="7756525"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486" name="Straight Connector 8"/>
          <p:cNvCxnSpPr>
            <a:cxnSpLocks noChangeShapeType="1"/>
          </p:cNvCxnSpPr>
          <p:nvPr/>
        </p:nvCxnSpPr>
        <p:spPr bwMode="auto">
          <a:xfrm>
            <a:off x="1958975" y="2022475"/>
            <a:ext cx="0" cy="833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487" name="Straight Connector 9"/>
          <p:cNvCxnSpPr>
            <a:cxnSpLocks noChangeShapeType="1"/>
          </p:cNvCxnSpPr>
          <p:nvPr/>
        </p:nvCxnSpPr>
        <p:spPr bwMode="auto">
          <a:xfrm>
            <a:off x="3973513" y="2028825"/>
            <a:ext cx="0" cy="831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488" name="Straight Connector 10"/>
          <p:cNvCxnSpPr>
            <a:cxnSpLocks noChangeShapeType="1"/>
          </p:cNvCxnSpPr>
          <p:nvPr/>
        </p:nvCxnSpPr>
        <p:spPr bwMode="auto">
          <a:xfrm>
            <a:off x="5154613" y="2033588"/>
            <a:ext cx="0" cy="833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489" name="Straight Connector 11"/>
          <p:cNvCxnSpPr>
            <a:cxnSpLocks noChangeShapeType="1"/>
          </p:cNvCxnSpPr>
          <p:nvPr/>
        </p:nvCxnSpPr>
        <p:spPr bwMode="auto">
          <a:xfrm>
            <a:off x="6188075" y="2039938"/>
            <a:ext cx="0" cy="8318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0490" name="TextBox 13"/>
          <p:cNvSpPr txBox="1">
            <a:spLocks noChangeArrowheads="1"/>
          </p:cNvSpPr>
          <p:nvPr/>
        </p:nvSpPr>
        <p:spPr bwMode="auto">
          <a:xfrm>
            <a:off x="881063" y="2659063"/>
            <a:ext cx="98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read-write</a:t>
            </a:r>
          </a:p>
          <a:p>
            <a:r>
              <a:rPr lang="en-CA"/>
              <a:t>Core 0</a:t>
            </a:r>
          </a:p>
        </p:txBody>
      </p:sp>
      <p:sp>
        <p:nvSpPr>
          <p:cNvPr id="20491" name="TextBox 14"/>
          <p:cNvSpPr txBox="1">
            <a:spLocks noChangeArrowheads="1"/>
          </p:cNvSpPr>
          <p:nvPr/>
        </p:nvSpPr>
        <p:spPr bwMode="auto">
          <a:xfrm>
            <a:off x="2062163" y="2665413"/>
            <a:ext cx="930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read-only</a:t>
            </a:r>
          </a:p>
          <a:p>
            <a:r>
              <a:rPr lang="en-CA"/>
              <a:t>Core 0,2</a:t>
            </a:r>
          </a:p>
        </p:txBody>
      </p:sp>
      <p:sp>
        <p:nvSpPr>
          <p:cNvPr id="20492" name="TextBox 15"/>
          <p:cNvSpPr txBox="1">
            <a:spLocks noChangeArrowheads="1"/>
          </p:cNvSpPr>
          <p:nvPr/>
        </p:nvSpPr>
        <p:spPr bwMode="auto">
          <a:xfrm>
            <a:off x="457200" y="3378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C0: store A</a:t>
            </a:r>
          </a:p>
        </p:txBody>
      </p:sp>
      <p:sp>
        <p:nvSpPr>
          <p:cNvPr id="20493" name="TextBox 16"/>
          <p:cNvSpPr txBox="1">
            <a:spLocks noChangeArrowheads="1"/>
          </p:cNvSpPr>
          <p:nvPr/>
        </p:nvSpPr>
        <p:spPr bwMode="auto">
          <a:xfrm>
            <a:off x="1981200" y="3382963"/>
            <a:ext cx="101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C2: load A</a:t>
            </a:r>
          </a:p>
        </p:txBody>
      </p:sp>
      <p:sp>
        <p:nvSpPr>
          <p:cNvPr id="20494" name="TextBox 17"/>
          <p:cNvSpPr txBox="1">
            <a:spLocks noChangeArrowheads="1"/>
          </p:cNvSpPr>
          <p:nvPr/>
        </p:nvSpPr>
        <p:spPr bwMode="auto">
          <a:xfrm>
            <a:off x="3913188" y="3389313"/>
            <a:ext cx="1071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C3: store A</a:t>
            </a:r>
          </a:p>
        </p:txBody>
      </p:sp>
      <p:sp>
        <p:nvSpPr>
          <p:cNvPr id="20495" name="TextBox 18"/>
          <p:cNvSpPr txBox="1">
            <a:spLocks noChangeArrowheads="1"/>
          </p:cNvSpPr>
          <p:nvPr/>
        </p:nvSpPr>
        <p:spPr bwMode="auto">
          <a:xfrm>
            <a:off x="4027488" y="2620963"/>
            <a:ext cx="979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read-write</a:t>
            </a:r>
          </a:p>
          <a:p>
            <a:r>
              <a:rPr lang="en-CA"/>
              <a:t>Core 3</a:t>
            </a:r>
          </a:p>
        </p:txBody>
      </p:sp>
      <p:sp>
        <p:nvSpPr>
          <p:cNvPr id="20496" name="TextBox 19"/>
          <p:cNvSpPr txBox="1">
            <a:spLocks noChangeArrowheads="1"/>
          </p:cNvSpPr>
          <p:nvPr/>
        </p:nvSpPr>
        <p:spPr bwMode="auto">
          <a:xfrm>
            <a:off x="5127625" y="2611438"/>
            <a:ext cx="930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read-only</a:t>
            </a:r>
          </a:p>
          <a:p>
            <a:r>
              <a:rPr lang="en-CA"/>
              <a:t>Core 0,3</a:t>
            </a:r>
          </a:p>
        </p:txBody>
      </p:sp>
      <p:sp>
        <p:nvSpPr>
          <p:cNvPr id="20497" name="TextBox 20"/>
          <p:cNvSpPr txBox="1">
            <a:spLocks noChangeArrowheads="1"/>
          </p:cNvSpPr>
          <p:nvPr/>
        </p:nvSpPr>
        <p:spPr bwMode="auto">
          <a:xfrm>
            <a:off x="6291263" y="2632075"/>
            <a:ext cx="102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read-only</a:t>
            </a:r>
          </a:p>
          <a:p>
            <a:r>
              <a:rPr lang="en-CA"/>
              <a:t>Core 0,1,3</a:t>
            </a:r>
          </a:p>
        </p:txBody>
      </p:sp>
      <p:sp>
        <p:nvSpPr>
          <p:cNvPr id="20498" name="TextBox 21"/>
          <p:cNvSpPr txBox="1">
            <a:spLocks noChangeArrowheads="1"/>
          </p:cNvSpPr>
          <p:nvPr/>
        </p:nvSpPr>
        <p:spPr bwMode="auto">
          <a:xfrm>
            <a:off x="5143500" y="3328988"/>
            <a:ext cx="101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C0: load A</a:t>
            </a:r>
          </a:p>
        </p:txBody>
      </p:sp>
      <p:sp>
        <p:nvSpPr>
          <p:cNvPr id="20499" name="TextBox 22"/>
          <p:cNvSpPr txBox="1">
            <a:spLocks noChangeArrowheads="1"/>
          </p:cNvSpPr>
          <p:nvPr/>
        </p:nvSpPr>
        <p:spPr bwMode="auto">
          <a:xfrm>
            <a:off x="6488113" y="3416300"/>
            <a:ext cx="1011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r>
              <a:rPr lang="en-CA"/>
              <a:t>C1: load A</a:t>
            </a:r>
          </a:p>
        </p:txBody>
      </p:sp>
    </p:spTree>
    <p:extLst>
      <p:ext uri="{BB962C8B-B14F-4D97-AF65-F5344CB8AC3E}">
        <p14:creationId xmlns:p14="http://schemas.microsoft.com/office/powerpoint/2010/main" val="1697978299"/>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atin typeface="Arial" charset="0"/>
                <a:ea typeface="ＭＳ Ｐゴシック" charset="0"/>
                <a:cs typeface="Arial" charset="0"/>
              </a:rPr>
              <a:t>Coherence States</a:t>
            </a:r>
          </a:p>
        </p:txBody>
      </p:sp>
      <p:sp>
        <p:nvSpPr>
          <p:cNvPr id="22531" name="Content Placeholder 2"/>
          <p:cNvSpPr>
            <a:spLocks noGrp="1"/>
          </p:cNvSpPr>
          <p:nvPr>
            <p:ph idx="1"/>
          </p:nvPr>
        </p:nvSpPr>
        <p:spPr/>
        <p:txBody>
          <a:bodyPr>
            <a:normAutofit fontScale="92500" lnSpcReduction="20000"/>
          </a:bodyPr>
          <a:lstStyle/>
          <a:p>
            <a:r>
              <a:rPr lang="en-US" dirty="0">
                <a:latin typeface="Arial" charset="0"/>
                <a:ea typeface="ＭＳ Ｐゴシック" charset="0"/>
                <a:cs typeface="Arial" charset="0"/>
              </a:rPr>
              <a:t>How to design system satisfying invariants?</a:t>
            </a:r>
          </a:p>
          <a:p>
            <a:endParaRPr lang="en-US" dirty="0">
              <a:latin typeface="Arial" charset="0"/>
              <a:ea typeface="ＭＳ Ｐゴシック" charset="0"/>
              <a:cs typeface="Arial" charset="0"/>
            </a:endParaRPr>
          </a:p>
          <a:p>
            <a:r>
              <a:rPr lang="en-US" dirty="0">
                <a:solidFill>
                  <a:srgbClr val="0000FF"/>
                </a:solidFill>
                <a:latin typeface="Arial" charset="0"/>
                <a:ea typeface="ＭＳ Ｐゴシック" charset="0"/>
                <a:cs typeface="Arial" charset="0"/>
              </a:rPr>
              <a:t>Track </a:t>
            </a:r>
            <a:r>
              <a:rPr lang="ja-JP" altLang="en-US" dirty="0">
                <a:solidFill>
                  <a:srgbClr val="0000FF"/>
                </a:solidFill>
                <a:latin typeface="Arial" charset="0"/>
                <a:ea typeface="ＭＳ Ｐゴシック" charset="0"/>
                <a:cs typeface="Arial" charset="0"/>
              </a:rPr>
              <a:t>“</a:t>
            </a:r>
            <a:r>
              <a:rPr lang="en-US" dirty="0">
                <a:solidFill>
                  <a:srgbClr val="0000FF"/>
                </a:solidFill>
                <a:latin typeface="Arial" charset="0"/>
                <a:ea typeface="ＭＳ Ｐゴシック" charset="0"/>
                <a:cs typeface="Arial" charset="0"/>
              </a:rPr>
              <a:t>state</a:t>
            </a:r>
            <a:r>
              <a:rPr lang="ja-JP" altLang="en-US" dirty="0">
                <a:solidFill>
                  <a:srgbClr val="0000FF"/>
                </a:solidFill>
                <a:latin typeface="Arial" charset="0"/>
                <a:ea typeface="ＭＳ Ｐゴシック" charset="0"/>
                <a:cs typeface="Arial" charset="0"/>
              </a:rPr>
              <a:t>”</a:t>
            </a:r>
            <a:r>
              <a:rPr lang="en-US" dirty="0">
                <a:solidFill>
                  <a:srgbClr val="0000FF"/>
                </a:solidFill>
                <a:latin typeface="Arial" charset="0"/>
                <a:ea typeface="ＭＳ Ｐゴシック" charset="0"/>
                <a:cs typeface="Arial" charset="0"/>
              </a:rPr>
              <a:t> of memory block copies and  ensure states changes satisfy invariants.   </a:t>
            </a:r>
          </a:p>
          <a:p>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Typical states: </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modified</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 </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shared</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 </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invalid</a:t>
            </a:r>
            <a:r>
              <a:rPr lang="ja-JP" altLang="en-US" dirty="0">
                <a:latin typeface="Arial" charset="0"/>
                <a:ea typeface="ＭＳ Ｐゴシック" charset="0"/>
                <a:cs typeface="Arial" charset="0"/>
              </a:rPr>
              <a:t>”</a:t>
            </a:r>
            <a:r>
              <a:rPr lang="en-US" dirty="0">
                <a:latin typeface="Arial" charset="0"/>
                <a:ea typeface="ＭＳ Ｐゴシック" charset="0"/>
                <a:cs typeface="Arial" charset="0"/>
              </a:rPr>
              <a:t>.</a:t>
            </a:r>
          </a:p>
          <a:p>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Mechanism for updating block state called a </a:t>
            </a:r>
            <a:r>
              <a:rPr lang="en-US" dirty="0">
                <a:solidFill>
                  <a:srgbClr val="008000"/>
                </a:solidFill>
                <a:latin typeface="Arial" charset="0"/>
                <a:ea typeface="ＭＳ Ｐゴシック" charset="0"/>
                <a:cs typeface="Arial" charset="0"/>
              </a:rPr>
              <a:t>coherence protocol</a:t>
            </a:r>
            <a:r>
              <a:rPr lang="en-US" dirty="0">
                <a:latin typeface="Arial" charset="0"/>
                <a:ea typeface="ＭＳ Ｐゴシック" charset="0"/>
                <a:cs typeface="Arial" charset="0"/>
              </a:rPr>
              <a:t>.</a:t>
            </a:r>
          </a:p>
          <a:p>
            <a:endParaRPr lang="en-US" dirty="0">
              <a:latin typeface="Arial" charset="0"/>
              <a:ea typeface="ＭＳ Ｐゴシック" charset="0"/>
              <a:cs typeface="Arial" charset="0"/>
            </a:endParaRPr>
          </a:p>
          <a:p>
            <a:pPr>
              <a:buFontTx/>
              <a:buNone/>
            </a:pPr>
            <a:endParaRPr lang="en-US" dirty="0">
              <a:latin typeface="Arial" charset="0"/>
              <a:ea typeface="ＭＳ Ｐゴシック" charset="0"/>
              <a:cs typeface="Arial" charset="0"/>
            </a:endParaRPr>
          </a:p>
          <a:p>
            <a:endParaRPr lang="en-US" dirty="0">
              <a:latin typeface="Arial" charset="0"/>
              <a:ea typeface="ＭＳ Ｐゴシック" charset="0"/>
              <a:cs typeface="Arial" charset="0"/>
            </a:endParaRPr>
          </a:p>
          <a:p>
            <a:endParaRPr lang="en-US" dirty="0">
              <a:latin typeface="Arial" charset="0"/>
              <a:ea typeface="ＭＳ Ｐゴシック" charset="0"/>
              <a:cs typeface="Arial" charset="0"/>
            </a:endParaRPr>
          </a:p>
        </p:txBody>
      </p:sp>
      <p:sp>
        <p:nvSpPr>
          <p:cNvPr id="2253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0"/>
                <a:cs typeface="ＭＳ Ｐゴシック" charset="0"/>
              </a:defRPr>
            </a:lvl1pPr>
            <a:lvl2pPr marL="37931725" indent="-37474525">
              <a:defRPr sz="1400">
                <a:solidFill>
                  <a:schemeClr val="tx1"/>
                </a:solidFill>
                <a:latin typeface="Arial" charset="0"/>
                <a:ea typeface="ＭＳ Ｐゴシック" charset="0"/>
              </a:defRPr>
            </a:lvl2pPr>
            <a:lvl3pPr>
              <a:defRPr sz="1400">
                <a:solidFill>
                  <a:schemeClr val="tx1"/>
                </a:solidFill>
                <a:latin typeface="Arial" charset="0"/>
                <a:ea typeface="ＭＳ Ｐゴシック" charset="0"/>
              </a:defRPr>
            </a:lvl3pPr>
            <a:lvl4pPr>
              <a:defRPr sz="14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marL="457200" eaLnBrk="0" fontAlgn="base" hangingPunct="0">
              <a:spcBef>
                <a:spcPct val="0"/>
              </a:spcBef>
              <a:spcAft>
                <a:spcPct val="0"/>
              </a:spcAft>
              <a:defRPr sz="1400">
                <a:solidFill>
                  <a:schemeClr val="tx1"/>
                </a:solidFill>
                <a:latin typeface="Arial" charset="0"/>
                <a:ea typeface="ＭＳ Ｐゴシック" charset="0"/>
              </a:defRPr>
            </a:lvl6pPr>
            <a:lvl7pPr marL="914400" eaLnBrk="0" fontAlgn="base" hangingPunct="0">
              <a:spcBef>
                <a:spcPct val="0"/>
              </a:spcBef>
              <a:spcAft>
                <a:spcPct val="0"/>
              </a:spcAft>
              <a:defRPr sz="1400">
                <a:solidFill>
                  <a:schemeClr val="tx1"/>
                </a:solidFill>
                <a:latin typeface="Arial" charset="0"/>
                <a:ea typeface="ＭＳ Ｐゴシック" charset="0"/>
              </a:defRPr>
            </a:lvl7pPr>
            <a:lvl8pPr marL="1371600" eaLnBrk="0" fontAlgn="base" hangingPunct="0">
              <a:spcBef>
                <a:spcPct val="0"/>
              </a:spcBef>
              <a:spcAft>
                <a:spcPct val="0"/>
              </a:spcAft>
              <a:defRPr sz="1400">
                <a:solidFill>
                  <a:schemeClr val="tx1"/>
                </a:solidFill>
                <a:latin typeface="Arial" charset="0"/>
                <a:ea typeface="ＭＳ Ｐゴシック" charset="0"/>
              </a:defRPr>
            </a:lvl8pPr>
            <a:lvl9pPr marL="1828800" eaLnBrk="0" fontAlgn="base" hangingPunct="0">
              <a:spcBef>
                <a:spcPct val="0"/>
              </a:spcBef>
              <a:spcAft>
                <a:spcPct val="0"/>
              </a:spcAft>
              <a:defRPr sz="1400">
                <a:solidFill>
                  <a:schemeClr val="tx1"/>
                </a:solidFill>
                <a:latin typeface="Arial" charset="0"/>
                <a:ea typeface="ＭＳ Ｐゴシック" charset="0"/>
              </a:defRPr>
            </a:lvl9pPr>
          </a:lstStyle>
          <a:p>
            <a:fld id="{E2A37A5E-6BD0-1249-AD61-DC42397FF679}" type="slidenum">
              <a:rPr lang="en-US">
                <a:cs typeface="Arial" charset="0"/>
              </a:rPr>
              <a:pPr/>
              <a:t>145</a:t>
            </a:fld>
            <a:r>
              <a:rPr lang="en-US">
                <a:cs typeface="Arial" charset="0"/>
              </a:rPr>
              <a:t> </a:t>
            </a:r>
          </a:p>
        </p:txBody>
      </p:sp>
    </p:spTree>
    <p:extLst>
      <p:ext uri="{BB962C8B-B14F-4D97-AF65-F5344CB8AC3E}">
        <p14:creationId xmlns:p14="http://schemas.microsoft.com/office/powerpoint/2010/main" val="2971096007"/>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12" y="0"/>
            <a:ext cx="8229600" cy="1143000"/>
          </a:xfrm>
        </p:spPr>
        <p:txBody>
          <a:bodyPr>
            <a:normAutofit/>
          </a:bodyPr>
          <a:lstStyle/>
          <a:p>
            <a:r>
              <a:rPr lang="en-US" dirty="0" smtClean="0"/>
              <a:t>Intra-GPU Coherence</a:t>
            </a:r>
            <a:endParaRPr lang="en-US" sz="3111" dirty="0"/>
          </a:p>
        </p:txBody>
      </p:sp>
      <p:grpSp>
        <p:nvGrpSpPr>
          <p:cNvPr id="4" name="Group 3"/>
          <p:cNvGrpSpPr/>
          <p:nvPr/>
        </p:nvGrpSpPr>
        <p:grpSpPr>
          <a:xfrm>
            <a:off x="4968044" y="4014356"/>
            <a:ext cx="2088232" cy="2078940"/>
            <a:chOff x="3563888" y="3510300"/>
            <a:chExt cx="2088232" cy="2078940"/>
          </a:xfrm>
          <a:effectLst/>
        </p:grpSpPr>
        <p:sp>
          <p:nvSpPr>
            <p:cNvPr id="5" name="Rectangle 4"/>
            <p:cNvSpPr/>
            <p:nvPr/>
          </p:nvSpPr>
          <p:spPr>
            <a:xfrm>
              <a:off x="3563888" y="3510301"/>
              <a:ext cx="2088232" cy="2078939"/>
            </a:xfrm>
            <a:prstGeom prst="rect">
              <a:avLst/>
            </a:prstGeom>
            <a:ln>
              <a:solidFill>
                <a:schemeClr val="bg1">
                  <a:lumMod val="65000"/>
                </a:schemeClr>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6" name="Straight Connector 5"/>
            <p:cNvCxnSpPr>
              <a:stCxn id="51" idx="2"/>
              <a:endCxn id="5" idx="2"/>
            </p:cNvCxnSpPr>
            <p:nvPr/>
          </p:nvCxnSpPr>
          <p:spPr>
            <a:xfrm>
              <a:off x="4591608" y="3510300"/>
              <a:ext cx="16396" cy="207894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5" idx="1"/>
              <a:endCxn id="5" idx="3"/>
            </p:cNvCxnSpPr>
            <p:nvPr/>
          </p:nvCxnSpPr>
          <p:spPr>
            <a:xfrm>
              <a:off x="3563888" y="4549771"/>
              <a:ext cx="2088232" cy="0"/>
            </a:xfrm>
            <a:prstGeom prst="line">
              <a:avLst/>
            </a:prstGeom>
            <a:ln>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 Placeholder 2"/>
          <p:cNvSpPr txBox="1">
            <a:spLocks/>
          </p:cNvSpPr>
          <p:nvPr/>
        </p:nvSpPr>
        <p:spPr>
          <a:xfrm>
            <a:off x="355718" y="2214156"/>
            <a:ext cx="8208912" cy="1800200"/>
          </a:xfrm>
          <a:prstGeom prst="rect">
            <a:avLst/>
          </a:prstGeom>
        </p:spPr>
        <p:txBody>
          <a:bodyPr lIns="91440">
            <a:normAutofit/>
          </a:bodyPr>
          <a:lstStyle/>
          <a:p>
            <a:pPr marL="342900" marR="0" lvl="0" indent="-342900" algn="l" defTabSz="914400" rtl="0" eaLnBrk="1" fontAlgn="auto" latinLnBrk="0" hangingPunct="1">
              <a:lnSpc>
                <a:spcPct val="100000"/>
              </a:lnSpc>
              <a:spcBef>
                <a:spcPct val="0"/>
              </a:spcBef>
              <a:spcAft>
                <a:spcPts val="0"/>
              </a:spcAft>
              <a:buClrTx/>
              <a:buSzTx/>
              <a:tabLst/>
              <a:defRPr/>
            </a:pPr>
            <a:r>
              <a:rPr lang="en-CA" sz="2400" dirty="0">
                <a:solidFill>
                  <a:srgbClr val="FF0000"/>
                </a:solidFill>
                <a:latin typeface="+mj-lt"/>
                <a:ea typeface="ＭＳ Ｐゴシック" charset="-128"/>
                <a:cs typeface="ＭＳ Ｐゴシック"/>
              </a:rPr>
              <a:t>C</a:t>
            </a:r>
            <a:r>
              <a:rPr kumimoji="0" lang="en-CA" sz="2400" b="0" i="0" u="none" strike="noStrike" kern="1200" cap="none" spc="0" normalizeH="0" baseline="0" noProof="0" dirty="0" err="1" smtClean="0">
                <a:ln>
                  <a:noFill/>
                </a:ln>
                <a:solidFill>
                  <a:srgbClr val="FF0000"/>
                </a:solidFill>
                <a:effectLst/>
                <a:uLnTx/>
                <a:uFillTx/>
                <a:latin typeface="+mj-lt"/>
                <a:ea typeface="ＭＳ Ｐゴシック" charset="-128"/>
                <a:cs typeface="ＭＳ Ｐゴシック"/>
              </a:rPr>
              <a:t>oherent</a:t>
            </a:r>
            <a:r>
              <a:rPr kumimoji="0" lang="en-CA" sz="2400" b="0" i="0" u="none" strike="noStrike" kern="1200" cap="none" spc="0" normalizeH="0" baseline="0" noProof="0" dirty="0" smtClean="0">
                <a:ln>
                  <a:noFill/>
                </a:ln>
                <a:solidFill>
                  <a:srgbClr val="FF0000"/>
                </a:solidFill>
                <a:effectLst/>
                <a:uLnTx/>
                <a:uFillTx/>
                <a:latin typeface="+mj-lt"/>
                <a:ea typeface="ＭＳ Ｐゴシック" charset="-128"/>
                <a:cs typeface="ＭＳ Ｐゴシック"/>
              </a:rPr>
              <a:t> memory space</a:t>
            </a:r>
          </a:p>
          <a:p>
            <a:pPr marL="800100" marR="0" lvl="1"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CA" sz="2000" b="0" i="0" u="none" strike="noStrike" kern="1200" cap="none" spc="0" normalizeH="0" baseline="0" noProof="0" dirty="0" smtClean="0">
                <a:ln>
                  <a:noFill/>
                </a:ln>
                <a:solidFill>
                  <a:schemeClr val="tx1"/>
                </a:solidFill>
                <a:effectLst/>
                <a:uLnTx/>
                <a:uFillTx/>
                <a:latin typeface="+mj-lt"/>
                <a:ea typeface="ＭＳ Ｐゴシック" charset="-128"/>
                <a:cs typeface="Verdana"/>
              </a:rPr>
              <a:t>Efficient critical sections</a:t>
            </a:r>
          </a:p>
          <a:p>
            <a:pPr marL="800100" marR="0" lvl="1"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CA" sz="2000" b="0" i="0" u="none" strike="noStrike" kern="1200" cap="none" spc="0" normalizeH="0" baseline="0" noProof="0" dirty="0" smtClean="0">
                <a:ln>
                  <a:noFill/>
                </a:ln>
                <a:solidFill>
                  <a:schemeClr val="tx1"/>
                </a:solidFill>
                <a:effectLst/>
                <a:uLnTx/>
                <a:uFillTx/>
                <a:latin typeface="+mj-lt"/>
                <a:ea typeface="ＭＳ Ｐゴシック" charset="-128"/>
                <a:cs typeface="Verdana"/>
              </a:rPr>
              <a:t>Load balancing</a:t>
            </a:r>
            <a:endParaRPr kumimoji="0" lang="en-CA" sz="2000" b="0" i="0" u="none" strike="noStrike" kern="1200" cap="none" spc="0" normalizeH="0" baseline="0" noProof="0" dirty="0">
              <a:ln>
                <a:noFill/>
              </a:ln>
              <a:solidFill>
                <a:schemeClr val="tx1"/>
              </a:solidFill>
              <a:effectLst/>
              <a:uLnTx/>
              <a:uFillTx/>
              <a:latin typeface="+mj-lt"/>
              <a:ea typeface="ＭＳ Ｐゴシック" charset="-128"/>
              <a:cs typeface="Verdana"/>
            </a:endParaRPr>
          </a:p>
        </p:txBody>
      </p:sp>
      <p:grpSp>
        <p:nvGrpSpPr>
          <p:cNvPr id="10" name="Group 9"/>
          <p:cNvGrpSpPr/>
          <p:nvPr/>
        </p:nvGrpSpPr>
        <p:grpSpPr>
          <a:xfrm>
            <a:off x="5095664" y="4136112"/>
            <a:ext cx="1804000" cy="1800200"/>
            <a:chOff x="3200048" y="3789040"/>
            <a:chExt cx="1804000" cy="1800200"/>
          </a:xfrm>
        </p:grpSpPr>
        <p:sp>
          <p:nvSpPr>
            <p:cNvPr id="11" name="Oval 10"/>
            <p:cNvSpPr/>
            <p:nvPr/>
          </p:nvSpPr>
          <p:spPr>
            <a:xfrm>
              <a:off x="3203848" y="3789040"/>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2" name="Oval 11"/>
            <p:cNvSpPr/>
            <p:nvPr/>
          </p:nvSpPr>
          <p:spPr>
            <a:xfrm>
              <a:off x="3707904" y="3789040"/>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3" name="Oval 12"/>
            <p:cNvSpPr/>
            <p:nvPr/>
          </p:nvSpPr>
          <p:spPr>
            <a:xfrm>
              <a:off x="4211960" y="3789040"/>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4" name="Oval 13"/>
            <p:cNvSpPr/>
            <p:nvPr/>
          </p:nvSpPr>
          <p:spPr>
            <a:xfrm>
              <a:off x="4716016" y="3789040"/>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5" name="Oval 14"/>
            <p:cNvSpPr/>
            <p:nvPr/>
          </p:nvSpPr>
          <p:spPr>
            <a:xfrm>
              <a:off x="3203848" y="4293096"/>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6" name="Oval 15"/>
            <p:cNvSpPr/>
            <p:nvPr/>
          </p:nvSpPr>
          <p:spPr>
            <a:xfrm>
              <a:off x="3707904" y="4293096"/>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7" name="Oval 16"/>
            <p:cNvSpPr/>
            <p:nvPr/>
          </p:nvSpPr>
          <p:spPr>
            <a:xfrm>
              <a:off x="4211960" y="4293096"/>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8" name="Oval 17"/>
            <p:cNvSpPr/>
            <p:nvPr/>
          </p:nvSpPr>
          <p:spPr>
            <a:xfrm>
              <a:off x="4716016" y="4293096"/>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9" name="Oval 18"/>
            <p:cNvSpPr/>
            <p:nvPr/>
          </p:nvSpPr>
          <p:spPr>
            <a:xfrm>
              <a:off x="3203848" y="4797152"/>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0" name="Oval 19"/>
            <p:cNvSpPr/>
            <p:nvPr/>
          </p:nvSpPr>
          <p:spPr>
            <a:xfrm>
              <a:off x="3707904" y="4797152"/>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1" name="Oval 20"/>
            <p:cNvSpPr/>
            <p:nvPr/>
          </p:nvSpPr>
          <p:spPr>
            <a:xfrm>
              <a:off x="4211960" y="4797152"/>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2" name="Oval 21"/>
            <p:cNvSpPr/>
            <p:nvPr/>
          </p:nvSpPr>
          <p:spPr>
            <a:xfrm>
              <a:off x="4716016" y="4797152"/>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3" name="Oval 22"/>
            <p:cNvSpPr/>
            <p:nvPr/>
          </p:nvSpPr>
          <p:spPr>
            <a:xfrm>
              <a:off x="3200048" y="5301208"/>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4" name="Oval 23"/>
            <p:cNvSpPr/>
            <p:nvPr/>
          </p:nvSpPr>
          <p:spPr>
            <a:xfrm>
              <a:off x="3704104" y="5301208"/>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5" name="Oval 24"/>
            <p:cNvSpPr/>
            <p:nvPr/>
          </p:nvSpPr>
          <p:spPr>
            <a:xfrm>
              <a:off x="4208160" y="5301208"/>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6" name="Oval 25"/>
            <p:cNvSpPr/>
            <p:nvPr/>
          </p:nvSpPr>
          <p:spPr>
            <a:xfrm>
              <a:off x="4712216" y="5301208"/>
              <a:ext cx="288032" cy="288032"/>
            </a:xfrm>
            <a:prstGeom prst="ellipse">
              <a:avLst/>
            </a:prstGeom>
            <a:solidFill>
              <a:schemeClr val="tx1">
                <a:lumMod val="50000"/>
                <a:lumOff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27" name="Straight Arrow Connector 26"/>
            <p:cNvCxnSpPr>
              <a:stCxn id="11" idx="4"/>
              <a:endCxn id="15" idx="0"/>
            </p:cNvCxnSpPr>
            <p:nvPr/>
          </p:nvCxnSpPr>
          <p:spPr>
            <a:xfrm>
              <a:off x="3347864" y="4077072"/>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2" idx="4"/>
              <a:endCxn id="16" idx="0"/>
            </p:cNvCxnSpPr>
            <p:nvPr/>
          </p:nvCxnSpPr>
          <p:spPr>
            <a:xfrm>
              <a:off x="3851920" y="4077072"/>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3" idx="4"/>
              <a:endCxn id="17" idx="0"/>
            </p:cNvCxnSpPr>
            <p:nvPr/>
          </p:nvCxnSpPr>
          <p:spPr>
            <a:xfrm>
              <a:off x="4355976" y="4077072"/>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4" idx="4"/>
              <a:endCxn id="18" idx="0"/>
            </p:cNvCxnSpPr>
            <p:nvPr/>
          </p:nvCxnSpPr>
          <p:spPr>
            <a:xfrm>
              <a:off x="4860032" y="4077072"/>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1" idx="6"/>
              <a:endCxn id="12" idx="2"/>
            </p:cNvCxnSpPr>
            <p:nvPr/>
          </p:nvCxnSpPr>
          <p:spPr>
            <a:xfrm>
              <a:off x="3491880" y="3933056"/>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6"/>
              <a:endCxn id="13" idx="2"/>
            </p:cNvCxnSpPr>
            <p:nvPr/>
          </p:nvCxnSpPr>
          <p:spPr>
            <a:xfrm>
              <a:off x="3995936" y="3933056"/>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3" idx="6"/>
              <a:endCxn id="14" idx="2"/>
            </p:cNvCxnSpPr>
            <p:nvPr/>
          </p:nvCxnSpPr>
          <p:spPr>
            <a:xfrm>
              <a:off x="4499992" y="3933056"/>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5" idx="6"/>
              <a:endCxn id="16" idx="2"/>
            </p:cNvCxnSpPr>
            <p:nvPr/>
          </p:nvCxnSpPr>
          <p:spPr>
            <a:xfrm>
              <a:off x="3491880" y="4437112"/>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6" idx="6"/>
              <a:endCxn id="17" idx="2"/>
            </p:cNvCxnSpPr>
            <p:nvPr/>
          </p:nvCxnSpPr>
          <p:spPr>
            <a:xfrm>
              <a:off x="3995936" y="4437112"/>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17" idx="6"/>
              <a:endCxn id="18" idx="2"/>
            </p:cNvCxnSpPr>
            <p:nvPr/>
          </p:nvCxnSpPr>
          <p:spPr>
            <a:xfrm>
              <a:off x="4499992" y="4437112"/>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5" idx="4"/>
              <a:endCxn id="19" idx="0"/>
            </p:cNvCxnSpPr>
            <p:nvPr/>
          </p:nvCxnSpPr>
          <p:spPr>
            <a:xfrm>
              <a:off x="3347864" y="4581128"/>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6" idx="4"/>
              <a:endCxn id="20" idx="0"/>
            </p:cNvCxnSpPr>
            <p:nvPr/>
          </p:nvCxnSpPr>
          <p:spPr>
            <a:xfrm>
              <a:off x="3851920" y="4581128"/>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7" idx="4"/>
              <a:endCxn id="21" idx="0"/>
            </p:cNvCxnSpPr>
            <p:nvPr/>
          </p:nvCxnSpPr>
          <p:spPr>
            <a:xfrm>
              <a:off x="4355976" y="4581128"/>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8" idx="4"/>
              <a:endCxn id="22" idx="0"/>
            </p:cNvCxnSpPr>
            <p:nvPr/>
          </p:nvCxnSpPr>
          <p:spPr>
            <a:xfrm>
              <a:off x="4860032" y="4581128"/>
              <a:ext cx="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9" idx="4"/>
              <a:endCxn id="23" idx="0"/>
            </p:cNvCxnSpPr>
            <p:nvPr/>
          </p:nvCxnSpPr>
          <p:spPr>
            <a:xfrm flipH="1">
              <a:off x="3344064" y="5085184"/>
              <a:ext cx="380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20" idx="4"/>
              <a:endCxn id="24" idx="0"/>
            </p:cNvCxnSpPr>
            <p:nvPr/>
          </p:nvCxnSpPr>
          <p:spPr>
            <a:xfrm flipH="1">
              <a:off x="3848120" y="5085184"/>
              <a:ext cx="380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21" idx="4"/>
              <a:endCxn id="25" idx="0"/>
            </p:cNvCxnSpPr>
            <p:nvPr/>
          </p:nvCxnSpPr>
          <p:spPr>
            <a:xfrm flipH="1">
              <a:off x="4352176" y="5085184"/>
              <a:ext cx="380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2" idx="4"/>
              <a:endCxn id="26" idx="0"/>
            </p:cNvCxnSpPr>
            <p:nvPr/>
          </p:nvCxnSpPr>
          <p:spPr>
            <a:xfrm flipH="1">
              <a:off x="4856232" y="5085184"/>
              <a:ext cx="3800" cy="216024"/>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9" idx="6"/>
              <a:endCxn id="20" idx="2"/>
            </p:cNvCxnSpPr>
            <p:nvPr/>
          </p:nvCxnSpPr>
          <p:spPr>
            <a:xfrm>
              <a:off x="3491880" y="4941168"/>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20" idx="6"/>
              <a:endCxn id="21" idx="2"/>
            </p:cNvCxnSpPr>
            <p:nvPr/>
          </p:nvCxnSpPr>
          <p:spPr>
            <a:xfrm>
              <a:off x="3995936" y="4941168"/>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1" idx="6"/>
              <a:endCxn id="22" idx="2"/>
            </p:cNvCxnSpPr>
            <p:nvPr/>
          </p:nvCxnSpPr>
          <p:spPr>
            <a:xfrm>
              <a:off x="4499992" y="4941168"/>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23" idx="6"/>
              <a:endCxn id="24" idx="2"/>
            </p:cNvCxnSpPr>
            <p:nvPr/>
          </p:nvCxnSpPr>
          <p:spPr>
            <a:xfrm>
              <a:off x="3488080" y="5445224"/>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24" idx="6"/>
              <a:endCxn id="25" idx="2"/>
            </p:cNvCxnSpPr>
            <p:nvPr/>
          </p:nvCxnSpPr>
          <p:spPr>
            <a:xfrm>
              <a:off x="3992136" y="5445224"/>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25" idx="6"/>
              <a:endCxn id="26" idx="2"/>
            </p:cNvCxnSpPr>
            <p:nvPr/>
          </p:nvCxnSpPr>
          <p:spPr>
            <a:xfrm>
              <a:off x="4496192" y="5445224"/>
              <a:ext cx="216024" cy="0"/>
            </a:xfrm>
            <a:prstGeom prst="straightConnector1">
              <a:avLst/>
            </a:prstGeom>
            <a:ln>
              <a:headEnd type="stealth" w="med" len="med"/>
              <a:tailEnd type="stealth" w="med" len="med"/>
            </a:ln>
          </p:spPr>
          <p:style>
            <a:lnRef idx="2">
              <a:schemeClr val="accent1"/>
            </a:lnRef>
            <a:fillRef idx="0">
              <a:schemeClr val="accent1"/>
            </a:fillRef>
            <a:effectRef idx="1">
              <a:schemeClr val="accent1"/>
            </a:effectRef>
            <a:fontRef idx="minor">
              <a:schemeClr val="tx1"/>
            </a:fontRef>
          </p:style>
        </p:cxnSp>
      </p:grpSp>
      <p:sp>
        <p:nvSpPr>
          <p:cNvPr id="51" name="TextBox 50"/>
          <p:cNvSpPr txBox="1"/>
          <p:nvPr/>
        </p:nvSpPr>
        <p:spPr>
          <a:xfrm>
            <a:off x="4879640" y="3645024"/>
            <a:ext cx="2232248" cy="369332"/>
          </a:xfrm>
          <a:prstGeom prst="rect">
            <a:avLst/>
          </a:prstGeom>
          <a:noFill/>
        </p:spPr>
        <p:txBody>
          <a:bodyPr wrap="square" rtlCol="0">
            <a:spAutoFit/>
          </a:bodyPr>
          <a:lstStyle/>
          <a:p>
            <a:pPr algn="ctr"/>
            <a:r>
              <a:rPr lang="en-CA" dirty="0" smtClean="0"/>
              <a:t>Stencil computation</a:t>
            </a:r>
            <a:endParaRPr lang="en-CA" dirty="0"/>
          </a:p>
        </p:txBody>
      </p:sp>
      <p:grpSp>
        <p:nvGrpSpPr>
          <p:cNvPr id="52" name="Group 51"/>
          <p:cNvGrpSpPr/>
          <p:nvPr/>
        </p:nvGrpSpPr>
        <p:grpSpPr>
          <a:xfrm>
            <a:off x="5603520" y="4136112"/>
            <a:ext cx="1296144" cy="1296144"/>
            <a:chOff x="4199364" y="3632056"/>
            <a:chExt cx="1296144" cy="1296144"/>
          </a:xfrm>
        </p:grpSpPr>
        <p:sp>
          <p:nvSpPr>
            <p:cNvPr id="53" name="Oval 52"/>
            <p:cNvSpPr/>
            <p:nvPr/>
          </p:nvSpPr>
          <p:spPr>
            <a:xfrm>
              <a:off x="4703420" y="3632056"/>
              <a:ext cx="288032" cy="288032"/>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4" name="Oval 53"/>
            <p:cNvSpPr/>
            <p:nvPr/>
          </p:nvSpPr>
          <p:spPr>
            <a:xfrm>
              <a:off x="4199364" y="4136112"/>
              <a:ext cx="288032" cy="288032"/>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5" name="Oval 54"/>
            <p:cNvSpPr/>
            <p:nvPr/>
          </p:nvSpPr>
          <p:spPr>
            <a:xfrm>
              <a:off x="4703420" y="4136112"/>
              <a:ext cx="288032" cy="28803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6" name="Oval 55"/>
            <p:cNvSpPr/>
            <p:nvPr/>
          </p:nvSpPr>
          <p:spPr>
            <a:xfrm>
              <a:off x="5207476" y="4136112"/>
              <a:ext cx="288032" cy="288032"/>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57" name="Oval 56"/>
            <p:cNvSpPr/>
            <p:nvPr/>
          </p:nvSpPr>
          <p:spPr>
            <a:xfrm>
              <a:off x="4703420" y="4640168"/>
              <a:ext cx="288032" cy="288032"/>
            </a:xfrm>
            <a:prstGeom prst="ellipse">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58" name="Straight Arrow Connector 57"/>
            <p:cNvCxnSpPr>
              <a:stCxn id="53" idx="4"/>
              <a:endCxn id="55" idx="0"/>
            </p:cNvCxnSpPr>
            <p:nvPr/>
          </p:nvCxnSpPr>
          <p:spPr>
            <a:xfrm>
              <a:off x="4847436" y="3920088"/>
              <a:ext cx="0" cy="216024"/>
            </a:xfrm>
            <a:prstGeom prst="straightConnector1">
              <a:avLst/>
            </a:prstGeom>
            <a:ln>
              <a:solidFill>
                <a:srgbClr val="FF0000"/>
              </a:solidFill>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4" idx="6"/>
              <a:endCxn id="55" idx="2"/>
            </p:cNvCxnSpPr>
            <p:nvPr/>
          </p:nvCxnSpPr>
          <p:spPr>
            <a:xfrm>
              <a:off x="4487396" y="4280128"/>
              <a:ext cx="216024" cy="0"/>
            </a:xfrm>
            <a:prstGeom prst="straightConnector1">
              <a:avLst/>
            </a:prstGeom>
            <a:ln>
              <a:solidFill>
                <a:srgbClr val="FF0000"/>
              </a:solidFill>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5" idx="6"/>
              <a:endCxn id="56" idx="2"/>
            </p:cNvCxnSpPr>
            <p:nvPr/>
          </p:nvCxnSpPr>
          <p:spPr>
            <a:xfrm>
              <a:off x="4991452" y="4280128"/>
              <a:ext cx="216024" cy="0"/>
            </a:xfrm>
            <a:prstGeom prst="straightConnector1">
              <a:avLst/>
            </a:prstGeom>
            <a:ln>
              <a:solidFill>
                <a:srgbClr val="FF0000"/>
              </a:solidFill>
              <a:headEnd type="stealth" w="med" len="med"/>
              <a:tailEnd type="stealth"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5" idx="4"/>
              <a:endCxn id="57" idx="0"/>
            </p:cNvCxnSpPr>
            <p:nvPr/>
          </p:nvCxnSpPr>
          <p:spPr>
            <a:xfrm>
              <a:off x="4847436" y="4424144"/>
              <a:ext cx="0" cy="216024"/>
            </a:xfrm>
            <a:prstGeom prst="straightConnector1">
              <a:avLst/>
            </a:prstGeom>
            <a:ln>
              <a:solidFill>
                <a:srgbClr val="FF0000"/>
              </a:solidFill>
              <a:headEnd type="stealth" w="med" len="med"/>
              <a:tailEnd type="stealth" w="med" len="med"/>
            </a:ln>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7308304" y="4870250"/>
            <a:ext cx="1656184" cy="369332"/>
          </a:xfrm>
          <a:prstGeom prst="rect">
            <a:avLst/>
          </a:prstGeom>
          <a:noFill/>
        </p:spPr>
        <p:txBody>
          <a:bodyPr wrap="square" rtlCol="0">
            <a:spAutoFit/>
          </a:bodyPr>
          <a:lstStyle/>
          <a:p>
            <a:pPr algn="ctr"/>
            <a:r>
              <a:rPr lang="en-CA" dirty="0" smtClean="0"/>
              <a:t>Workgroups</a:t>
            </a:r>
            <a:endParaRPr lang="en-CA" dirty="0"/>
          </a:p>
        </p:txBody>
      </p:sp>
      <p:cxnSp>
        <p:nvCxnSpPr>
          <p:cNvPr id="63" name="Straight Arrow Connector 62"/>
          <p:cNvCxnSpPr/>
          <p:nvPr/>
        </p:nvCxnSpPr>
        <p:spPr>
          <a:xfrm flipH="1" flipV="1">
            <a:off x="7056276" y="4509120"/>
            <a:ext cx="540060" cy="3611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7056276" y="5288240"/>
            <a:ext cx="540060" cy="30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5167672" y="4207031"/>
            <a:ext cx="1658084" cy="1658362"/>
            <a:chOff x="3763516" y="3702975"/>
            <a:chExt cx="1658084" cy="1658362"/>
          </a:xfrm>
        </p:grpSpPr>
        <p:grpSp>
          <p:nvGrpSpPr>
            <p:cNvPr id="66" name="Group 154"/>
            <p:cNvGrpSpPr/>
            <p:nvPr/>
          </p:nvGrpSpPr>
          <p:grpSpPr>
            <a:xfrm>
              <a:off x="4519600" y="3702975"/>
              <a:ext cx="144016" cy="146194"/>
              <a:chOff x="2267744" y="3714854"/>
              <a:chExt cx="144016" cy="146194"/>
            </a:xfrm>
          </p:grpSpPr>
          <p:cxnSp>
            <p:nvCxnSpPr>
              <p:cNvPr id="88" name="Straight Connector 87"/>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7" name="Group 155"/>
            <p:cNvGrpSpPr/>
            <p:nvPr/>
          </p:nvGrpSpPr>
          <p:grpSpPr>
            <a:xfrm>
              <a:off x="4527798" y="4195513"/>
              <a:ext cx="144016" cy="146194"/>
              <a:chOff x="2267744" y="3714854"/>
              <a:chExt cx="144016" cy="146194"/>
            </a:xfrm>
          </p:grpSpPr>
          <p:cxnSp>
            <p:nvCxnSpPr>
              <p:cNvPr id="86" name="Straight Connector 85"/>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158"/>
            <p:cNvGrpSpPr/>
            <p:nvPr/>
          </p:nvGrpSpPr>
          <p:grpSpPr>
            <a:xfrm>
              <a:off x="4271372" y="4476674"/>
              <a:ext cx="144016" cy="146194"/>
              <a:chOff x="2267744" y="3714854"/>
              <a:chExt cx="144016" cy="146194"/>
            </a:xfrm>
          </p:grpSpPr>
          <p:cxnSp>
            <p:nvCxnSpPr>
              <p:cNvPr id="84" name="Straight Connector 83"/>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69" name="Group 161"/>
            <p:cNvGrpSpPr/>
            <p:nvPr/>
          </p:nvGrpSpPr>
          <p:grpSpPr>
            <a:xfrm>
              <a:off x="3763516" y="4459059"/>
              <a:ext cx="144016" cy="146194"/>
              <a:chOff x="2267744" y="3714854"/>
              <a:chExt cx="144016" cy="146194"/>
            </a:xfrm>
          </p:grpSpPr>
          <p:cxnSp>
            <p:nvCxnSpPr>
              <p:cNvPr id="82" name="Straight Connector 81"/>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0" name="Group 164"/>
            <p:cNvGrpSpPr/>
            <p:nvPr/>
          </p:nvGrpSpPr>
          <p:grpSpPr>
            <a:xfrm>
              <a:off x="4775428" y="4460148"/>
              <a:ext cx="144016" cy="146194"/>
              <a:chOff x="2267744" y="3714854"/>
              <a:chExt cx="144016" cy="146194"/>
            </a:xfrm>
          </p:grpSpPr>
          <p:cxnSp>
            <p:nvCxnSpPr>
              <p:cNvPr id="80" name="Straight Connector 79"/>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167"/>
            <p:cNvGrpSpPr/>
            <p:nvPr/>
          </p:nvGrpSpPr>
          <p:grpSpPr>
            <a:xfrm>
              <a:off x="5277584" y="4476673"/>
              <a:ext cx="144016" cy="146194"/>
              <a:chOff x="2267744" y="3714854"/>
              <a:chExt cx="144016" cy="146194"/>
            </a:xfrm>
          </p:grpSpPr>
          <p:cxnSp>
            <p:nvCxnSpPr>
              <p:cNvPr id="78" name="Straight Connector 77"/>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170"/>
            <p:cNvGrpSpPr/>
            <p:nvPr/>
          </p:nvGrpSpPr>
          <p:grpSpPr>
            <a:xfrm>
              <a:off x="4535996" y="4711087"/>
              <a:ext cx="144016" cy="146194"/>
              <a:chOff x="2267744" y="3714854"/>
              <a:chExt cx="144016" cy="146194"/>
            </a:xfrm>
          </p:grpSpPr>
          <p:cxnSp>
            <p:nvCxnSpPr>
              <p:cNvPr id="76" name="Straight Connector 75"/>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173"/>
            <p:cNvGrpSpPr/>
            <p:nvPr/>
          </p:nvGrpSpPr>
          <p:grpSpPr>
            <a:xfrm>
              <a:off x="4527798" y="5215143"/>
              <a:ext cx="144016" cy="146194"/>
              <a:chOff x="2267744" y="3714854"/>
              <a:chExt cx="144016" cy="146194"/>
            </a:xfrm>
          </p:grpSpPr>
          <p:cxnSp>
            <p:nvCxnSpPr>
              <p:cNvPr id="74" name="Straight Connector 73"/>
              <p:cNvCxnSpPr/>
              <p:nvPr/>
            </p:nvCxnSpPr>
            <p:spPr>
              <a:xfrm>
                <a:off x="2267744" y="3717032"/>
                <a:ext cx="144016" cy="144016"/>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2267744" y="3714854"/>
                <a:ext cx="144016" cy="146194"/>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90" name="Group 89"/>
          <p:cNvGrpSpPr/>
          <p:nvPr/>
        </p:nvGrpSpPr>
        <p:grpSpPr>
          <a:xfrm>
            <a:off x="5879342" y="1064533"/>
            <a:ext cx="3264658" cy="2148443"/>
            <a:chOff x="5879342" y="1064533"/>
            <a:chExt cx="3264658" cy="2148443"/>
          </a:xfrm>
        </p:grpSpPr>
        <p:sp>
          <p:nvSpPr>
            <p:cNvPr id="91" name="Cloud Callout 90"/>
            <p:cNvSpPr/>
            <p:nvPr/>
          </p:nvSpPr>
          <p:spPr>
            <a:xfrm>
              <a:off x="5879342" y="1064533"/>
              <a:ext cx="3264658" cy="2148443"/>
            </a:xfrm>
            <a:prstGeom prst="cloudCallout">
              <a:avLst>
                <a:gd name="adj1" fmla="val -23532"/>
                <a:gd name="adj2" fmla="val 6721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711" y="1465334"/>
              <a:ext cx="2105919" cy="134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3" name="TextBox 92"/>
          <p:cNvSpPr txBox="1"/>
          <p:nvPr/>
        </p:nvSpPr>
        <p:spPr>
          <a:xfrm>
            <a:off x="495767" y="4054642"/>
            <a:ext cx="3168352" cy="1631216"/>
          </a:xfrm>
          <a:prstGeom prst="rect">
            <a:avLst/>
          </a:prstGeom>
          <a:solidFill>
            <a:srgbClr val="FFFFCC"/>
          </a:solidFill>
        </p:spPr>
        <p:txBody>
          <a:bodyPr wrap="square" rtlCol="0">
            <a:spAutoFit/>
          </a:bodyPr>
          <a:lstStyle/>
          <a:p>
            <a:r>
              <a:rPr lang="en-CA" sz="2000" b="1" dirty="0" smtClean="0">
                <a:solidFill>
                  <a:srgbClr val="FF0000"/>
                </a:solidFill>
              </a:rPr>
              <a:t>lock</a:t>
            </a:r>
            <a:r>
              <a:rPr lang="en-CA" sz="2000" dirty="0" smtClean="0"/>
              <a:t> shared structure</a:t>
            </a:r>
          </a:p>
          <a:p>
            <a:r>
              <a:rPr lang="en-CA" sz="2000" dirty="0"/>
              <a:t>	</a:t>
            </a:r>
            <a:r>
              <a:rPr lang="en-CA" sz="2000" dirty="0" smtClean="0"/>
              <a:t>…</a:t>
            </a:r>
          </a:p>
          <a:p>
            <a:r>
              <a:rPr lang="en-CA" sz="2000" dirty="0" smtClean="0"/>
              <a:t>	computation</a:t>
            </a:r>
          </a:p>
          <a:p>
            <a:r>
              <a:rPr lang="en-CA" sz="2000" dirty="0"/>
              <a:t>	</a:t>
            </a:r>
            <a:r>
              <a:rPr lang="en-CA" sz="2000" dirty="0" smtClean="0"/>
              <a:t>…</a:t>
            </a:r>
            <a:endParaRPr lang="en-CA" sz="2000" dirty="0"/>
          </a:p>
          <a:p>
            <a:r>
              <a:rPr lang="en-CA" sz="2000" b="1" dirty="0" smtClean="0">
                <a:solidFill>
                  <a:srgbClr val="FF0000"/>
                </a:solidFill>
              </a:rPr>
              <a:t>unlock</a:t>
            </a:r>
            <a:endParaRPr lang="en-CA" sz="2000" b="1" dirty="0">
              <a:solidFill>
                <a:srgbClr val="FF0000"/>
              </a:solidFill>
            </a:endParaRPr>
          </a:p>
        </p:txBody>
      </p:sp>
      <p:sp>
        <p:nvSpPr>
          <p:cNvPr id="95" name="TextBox 94"/>
          <p:cNvSpPr txBox="1"/>
          <p:nvPr/>
        </p:nvSpPr>
        <p:spPr>
          <a:xfrm>
            <a:off x="2056257" y="914400"/>
            <a:ext cx="5030343" cy="369332"/>
          </a:xfrm>
          <a:prstGeom prst="rect">
            <a:avLst/>
          </a:prstGeom>
          <a:noFill/>
        </p:spPr>
        <p:txBody>
          <a:bodyPr wrap="none" rtlCol="0">
            <a:spAutoFit/>
          </a:bodyPr>
          <a:lstStyle/>
          <a:p>
            <a:r>
              <a:rPr lang="en-US" dirty="0" smtClean="0"/>
              <a:t>[Singh et al., HPCA 2013, IEEE Micro Top Picks 2014]</a:t>
            </a:r>
            <a:endParaRPr lang="en-US" dirty="0"/>
          </a:p>
        </p:txBody>
      </p:sp>
      <p:sp>
        <p:nvSpPr>
          <p:cNvPr id="96" name="Slide Number Placeholder 95"/>
          <p:cNvSpPr>
            <a:spLocks noGrp="1"/>
          </p:cNvSpPr>
          <p:nvPr>
            <p:ph type="sldNum" sz="quarter" idx="12"/>
          </p:nvPr>
        </p:nvSpPr>
        <p:spPr/>
        <p:txBody>
          <a:bodyPr/>
          <a:lstStyle/>
          <a:p>
            <a:fld id="{F23EC47D-D5CA-A042-A8D0-C217E3EA6E2F}" type="slidenum">
              <a:rPr lang="en-US" smtClean="0"/>
              <a:t>146</a:t>
            </a:fld>
            <a:endParaRPr lang="en-US"/>
          </a:p>
        </p:txBody>
      </p:sp>
    </p:spTree>
    <p:extLst>
      <p:ext uri="{BB962C8B-B14F-4D97-AF65-F5344CB8AC3E}">
        <p14:creationId xmlns:p14="http://schemas.microsoft.com/office/powerpoint/2010/main" val="241221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par>
                                <p:cTn id="30" presetID="10"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65"/>
                                        </p:tgtEl>
                                      </p:cBhvr>
                                    </p:animEffect>
                                    <p:set>
                                      <p:cBhvr>
                                        <p:cTn id="45" dur="1" fill="hold">
                                          <p:stCondLst>
                                            <p:cond delay="499"/>
                                          </p:stCondLst>
                                        </p:cTn>
                                        <p:tgtEl>
                                          <p:spTgt spid="6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fade">
                                      <p:cBhvr>
                                        <p:cTn id="50" dur="500"/>
                                        <p:tgtEl>
                                          <p:spTgt spid="9">
                                            <p:txEl>
                                              <p:pRg st="1" end="1"/>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500"/>
                                        <p:tgtEl>
                                          <p:spTgt spid="9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9">
                                            <p:txEl>
                                              <p:pRg st="2" end="2"/>
                                            </p:txEl>
                                          </p:spTgt>
                                        </p:tgtEl>
                                        <p:attrNameLst>
                                          <p:attrName>style.visibility</p:attrName>
                                        </p:attrNameLst>
                                      </p:cBhvr>
                                      <p:to>
                                        <p:strVal val="visible"/>
                                      </p:to>
                                    </p:set>
                                    <p:animEffect transition="in" filter="fade">
                                      <p:cBhvr>
                                        <p:cTn id="5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2" grpId="0"/>
      <p:bldP spid="9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7224" y="3509105"/>
            <a:ext cx="969970" cy="95245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C4</a:t>
            </a:r>
            <a:endParaRPr lang="en-US" sz="1400" dirty="0">
              <a:solidFill>
                <a:schemeClr val="tx1"/>
              </a:solidFill>
            </a:endParaRPr>
          </a:p>
        </p:txBody>
      </p:sp>
      <p:sp>
        <p:nvSpPr>
          <p:cNvPr id="5" name="Rectangle 4"/>
          <p:cNvSpPr/>
          <p:nvPr/>
        </p:nvSpPr>
        <p:spPr>
          <a:xfrm>
            <a:off x="8081240" y="3842720"/>
            <a:ext cx="767060" cy="555563"/>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L1D</a:t>
            </a:r>
            <a:endParaRPr lang="en-US" sz="1400" dirty="0">
              <a:solidFill>
                <a:schemeClr val="tx1"/>
              </a:solidFill>
            </a:endParaRPr>
          </a:p>
        </p:txBody>
      </p:sp>
      <p:sp>
        <p:nvSpPr>
          <p:cNvPr id="6" name="Rectangle 5"/>
          <p:cNvSpPr/>
          <p:nvPr/>
        </p:nvSpPr>
        <p:spPr>
          <a:xfrm>
            <a:off x="8158499"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A</a:t>
            </a:r>
            <a:endParaRPr lang="en-US" sz="1400" b="1" dirty="0">
              <a:solidFill>
                <a:schemeClr val="bg1"/>
              </a:solidFill>
            </a:endParaRPr>
          </a:p>
        </p:txBody>
      </p:sp>
      <p:sp>
        <p:nvSpPr>
          <p:cNvPr id="7" name="Rectangle 6"/>
          <p:cNvSpPr/>
          <p:nvPr/>
        </p:nvSpPr>
        <p:spPr>
          <a:xfrm>
            <a:off x="8496657"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B</a:t>
            </a:r>
            <a:endParaRPr lang="en-US" sz="1400" b="1" dirty="0">
              <a:solidFill>
                <a:schemeClr val="bg1"/>
              </a:solidFill>
            </a:endParaRPr>
          </a:p>
        </p:txBody>
      </p:sp>
      <p:sp>
        <p:nvSpPr>
          <p:cNvPr id="8" name="Rectangle 7"/>
          <p:cNvSpPr/>
          <p:nvPr/>
        </p:nvSpPr>
        <p:spPr>
          <a:xfrm>
            <a:off x="6804248" y="3509105"/>
            <a:ext cx="969970" cy="95245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C3</a:t>
            </a:r>
            <a:endParaRPr lang="en-US" sz="1400" dirty="0">
              <a:solidFill>
                <a:schemeClr val="tx1"/>
              </a:solidFill>
            </a:endParaRPr>
          </a:p>
        </p:txBody>
      </p:sp>
      <p:sp>
        <p:nvSpPr>
          <p:cNvPr id="9" name="Rectangle 8"/>
          <p:cNvSpPr/>
          <p:nvPr/>
        </p:nvSpPr>
        <p:spPr>
          <a:xfrm>
            <a:off x="6948264" y="3842720"/>
            <a:ext cx="767060" cy="555563"/>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L1D</a:t>
            </a:r>
            <a:endParaRPr lang="en-US" sz="1400" dirty="0">
              <a:solidFill>
                <a:schemeClr val="tx1"/>
              </a:solidFill>
            </a:endParaRPr>
          </a:p>
        </p:txBody>
      </p:sp>
      <p:sp>
        <p:nvSpPr>
          <p:cNvPr id="10" name="Rectangle 9"/>
          <p:cNvSpPr/>
          <p:nvPr/>
        </p:nvSpPr>
        <p:spPr>
          <a:xfrm>
            <a:off x="7025523"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A</a:t>
            </a:r>
            <a:endParaRPr lang="en-US" sz="1400" b="1" dirty="0">
              <a:solidFill>
                <a:schemeClr val="bg1"/>
              </a:solidFill>
            </a:endParaRPr>
          </a:p>
        </p:txBody>
      </p:sp>
      <p:sp>
        <p:nvSpPr>
          <p:cNvPr id="11" name="Rectangle 10"/>
          <p:cNvSpPr/>
          <p:nvPr/>
        </p:nvSpPr>
        <p:spPr>
          <a:xfrm>
            <a:off x="7363681"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B</a:t>
            </a:r>
            <a:endParaRPr lang="en-US" sz="1400" b="1" dirty="0">
              <a:solidFill>
                <a:schemeClr val="bg1"/>
              </a:solidFill>
            </a:endParaRPr>
          </a:p>
        </p:txBody>
      </p:sp>
      <p:sp>
        <p:nvSpPr>
          <p:cNvPr id="12" name="Rectangle 11"/>
          <p:cNvSpPr/>
          <p:nvPr/>
        </p:nvSpPr>
        <p:spPr>
          <a:xfrm>
            <a:off x="5652039" y="3509105"/>
            <a:ext cx="969970" cy="95245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C2</a:t>
            </a:r>
            <a:endParaRPr lang="en-US" sz="1400" dirty="0">
              <a:solidFill>
                <a:schemeClr val="tx1"/>
              </a:solidFill>
            </a:endParaRPr>
          </a:p>
        </p:txBody>
      </p:sp>
      <p:sp>
        <p:nvSpPr>
          <p:cNvPr id="13" name="Rectangle 12"/>
          <p:cNvSpPr/>
          <p:nvPr/>
        </p:nvSpPr>
        <p:spPr>
          <a:xfrm>
            <a:off x="5796055" y="3842720"/>
            <a:ext cx="767060" cy="555563"/>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L1D</a:t>
            </a:r>
            <a:endParaRPr lang="en-US" sz="1400" dirty="0">
              <a:solidFill>
                <a:schemeClr val="tx1"/>
              </a:solidFill>
            </a:endParaRPr>
          </a:p>
        </p:txBody>
      </p:sp>
      <p:sp>
        <p:nvSpPr>
          <p:cNvPr id="14" name="Rectangle 13"/>
          <p:cNvSpPr/>
          <p:nvPr/>
        </p:nvSpPr>
        <p:spPr>
          <a:xfrm>
            <a:off x="5873314"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A</a:t>
            </a:r>
            <a:endParaRPr lang="en-US" sz="1400" b="1" dirty="0">
              <a:solidFill>
                <a:schemeClr val="bg1"/>
              </a:solidFill>
            </a:endParaRPr>
          </a:p>
        </p:txBody>
      </p:sp>
      <p:sp>
        <p:nvSpPr>
          <p:cNvPr id="15" name="Rectangle 14"/>
          <p:cNvSpPr/>
          <p:nvPr/>
        </p:nvSpPr>
        <p:spPr>
          <a:xfrm>
            <a:off x="6211472"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B</a:t>
            </a:r>
            <a:endParaRPr lang="en-US" sz="1400" b="1" dirty="0">
              <a:solidFill>
                <a:schemeClr val="bg1"/>
              </a:solidFill>
            </a:endParaRPr>
          </a:p>
        </p:txBody>
      </p:sp>
      <p:sp>
        <p:nvSpPr>
          <p:cNvPr id="16" name="Text Placeholder 1"/>
          <p:cNvSpPr txBox="1">
            <a:spLocks/>
          </p:cNvSpPr>
          <p:nvPr/>
        </p:nvSpPr>
        <p:spPr>
          <a:xfrm>
            <a:off x="467544" y="1064533"/>
            <a:ext cx="8208912" cy="54307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400" b="1" i="0" u="none" strike="noStrike" kern="1200" cap="none" spc="0" normalizeH="0" baseline="0" noProof="0" dirty="0" smtClean="0">
                <a:ln>
                  <a:noFill/>
                </a:ln>
                <a:solidFill>
                  <a:schemeClr val="tx1"/>
                </a:solidFill>
                <a:effectLst/>
                <a:uLnTx/>
                <a:uFillTx/>
                <a:latin typeface="+mj-lt"/>
                <a:ea typeface="ＭＳ Ｐゴシック" charset="-128"/>
                <a:cs typeface="ＭＳ Ｐゴシック"/>
              </a:rPr>
              <a:t>GPU Coherence Challenges</a:t>
            </a:r>
            <a:endParaRPr kumimoji="0" lang="en-CA" sz="2400" b="1"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sp>
        <p:nvSpPr>
          <p:cNvPr id="17" name="Text Placeholder 2"/>
          <p:cNvSpPr txBox="1">
            <a:spLocks/>
          </p:cNvSpPr>
          <p:nvPr/>
        </p:nvSpPr>
        <p:spPr>
          <a:xfrm>
            <a:off x="467544" y="1772817"/>
            <a:ext cx="8208912" cy="576064"/>
          </a:xfrm>
          <a:prstGeom prst="rect">
            <a:avLst/>
          </a:prstGeom>
        </p:spPr>
        <p:txBody>
          <a:bodyPr lIns="91440">
            <a:normAutofit/>
          </a:bodyPr>
          <a:lstStyle/>
          <a:p>
            <a:pPr marL="342900" marR="0" lvl="0" indent="-34290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400" b="0" i="0" u="none" strike="noStrike" kern="1200" cap="none" spc="0" normalizeH="0" baseline="0" noProof="0" smtClean="0">
                <a:ln>
                  <a:noFill/>
                </a:ln>
                <a:solidFill>
                  <a:schemeClr val="tx1"/>
                </a:solidFill>
                <a:effectLst/>
                <a:uLnTx/>
                <a:uFillTx/>
                <a:latin typeface="+mj-lt"/>
                <a:ea typeface="ＭＳ Ｐゴシック" charset="-128"/>
                <a:cs typeface="ＭＳ Ｐゴシック"/>
              </a:rPr>
              <a:t>Challenge 1: Coherence traffic</a:t>
            </a:r>
            <a:endParaRPr kumimoji="0" lang="en-CA" sz="2400" b="0"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grpSp>
        <p:nvGrpSpPr>
          <p:cNvPr id="18" name="Group 17"/>
          <p:cNvGrpSpPr/>
          <p:nvPr/>
        </p:nvGrpSpPr>
        <p:grpSpPr>
          <a:xfrm>
            <a:off x="1302601" y="5734005"/>
            <a:ext cx="1053173" cy="359291"/>
            <a:chOff x="7359663" y="3351220"/>
            <a:chExt cx="1053173" cy="359291"/>
          </a:xfrm>
        </p:grpSpPr>
        <p:sp>
          <p:nvSpPr>
            <p:cNvPr id="19" name="Rectangle 22"/>
            <p:cNvSpPr>
              <a:spLocks noChangeArrowheads="1"/>
            </p:cNvSpPr>
            <p:nvPr/>
          </p:nvSpPr>
          <p:spPr bwMode="auto">
            <a:xfrm>
              <a:off x="7359663" y="3351220"/>
              <a:ext cx="10531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40"/>
                  </a:solidFill>
                  <a:effectLst/>
                  <a:latin typeface="Arial" pitchFamily="34" charset="0"/>
                  <a:cs typeface="Arial" pitchFamily="34" charset="0"/>
                </a:rPr>
                <a:t>Do not require</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23"/>
            <p:cNvSpPr>
              <a:spLocks noChangeArrowheads="1"/>
            </p:cNvSpPr>
            <p:nvPr/>
          </p:nvSpPr>
          <p:spPr bwMode="auto">
            <a:xfrm>
              <a:off x="7502000" y="3525845"/>
              <a:ext cx="7678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40"/>
                  </a:solidFill>
                  <a:effectLst/>
                  <a:latin typeface="Arial" pitchFamily="34" charset="0"/>
                  <a:cs typeface="Arial" pitchFamily="34" charset="0"/>
                </a:rPr>
                <a:t>coherence</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1" name="Group 20"/>
          <p:cNvGrpSpPr/>
          <p:nvPr/>
        </p:nvGrpSpPr>
        <p:grpSpPr>
          <a:xfrm>
            <a:off x="540046" y="2692473"/>
            <a:ext cx="1328216" cy="215444"/>
            <a:chOff x="7049000" y="1759113"/>
            <a:chExt cx="1328216" cy="215444"/>
          </a:xfrm>
        </p:grpSpPr>
        <p:sp>
          <p:nvSpPr>
            <p:cNvPr id="22" name="Rectangle 87"/>
            <p:cNvSpPr>
              <a:spLocks noChangeArrowheads="1"/>
            </p:cNvSpPr>
            <p:nvPr/>
          </p:nvSpPr>
          <p:spPr bwMode="auto">
            <a:xfrm>
              <a:off x="7061206" y="1790218"/>
              <a:ext cx="147655" cy="14765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8"/>
            <p:cNvSpPr>
              <a:spLocks noEditPoints="1"/>
            </p:cNvSpPr>
            <p:nvPr/>
          </p:nvSpPr>
          <p:spPr bwMode="auto">
            <a:xfrm>
              <a:off x="7049000" y="1785457"/>
              <a:ext cx="163037" cy="166112"/>
            </a:xfrm>
            <a:custGeom>
              <a:avLst/>
              <a:gdLst>
                <a:gd name="T0" fmla="*/ 0 w 108"/>
                <a:gd name="T1" fmla="*/ 6 h 107"/>
                <a:gd name="T2" fmla="*/ 0 w 108"/>
                <a:gd name="T3" fmla="*/ 0 h 107"/>
                <a:gd name="T4" fmla="*/ 6 w 108"/>
                <a:gd name="T5" fmla="*/ 0 h 107"/>
                <a:gd name="T6" fmla="*/ 102 w 108"/>
                <a:gd name="T7" fmla="*/ 0 h 107"/>
                <a:gd name="T8" fmla="*/ 106 w 108"/>
                <a:gd name="T9" fmla="*/ 0 h 107"/>
                <a:gd name="T10" fmla="*/ 108 w 108"/>
                <a:gd name="T11" fmla="*/ 6 h 107"/>
                <a:gd name="T12" fmla="*/ 108 w 108"/>
                <a:gd name="T13" fmla="*/ 102 h 107"/>
                <a:gd name="T14" fmla="*/ 106 w 108"/>
                <a:gd name="T15" fmla="*/ 105 h 107"/>
                <a:gd name="T16" fmla="*/ 102 w 108"/>
                <a:gd name="T17" fmla="*/ 107 h 107"/>
                <a:gd name="T18" fmla="*/ 6 w 108"/>
                <a:gd name="T19" fmla="*/ 107 h 107"/>
                <a:gd name="T20" fmla="*/ 0 w 108"/>
                <a:gd name="T21" fmla="*/ 105 h 107"/>
                <a:gd name="T22" fmla="*/ 0 w 108"/>
                <a:gd name="T23" fmla="*/ 102 h 107"/>
                <a:gd name="T24" fmla="*/ 0 w 108"/>
                <a:gd name="T25" fmla="*/ 6 h 107"/>
                <a:gd name="T26" fmla="*/ 12 w 108"/>
                <a:gd name="T27" fmla="*/ 102 h 107"/>
                <a:gd name="T28" fmla="*/ 6 w 108"/>
                <a:gd name="T29" fmla="*/ 96 h 107"/>
                <a:gd name="T30" fmla="*/ 102 w 108"/>
                <a:gd name="T31" fmla="*/ 96 h 107"/>
                <a:gd name="T32" fmla="*/ 96 w 108"/>
                <a:gd name="T33" fmla="*/ 102 h 107"/>
                <a:gd name="T34" fmla="*/ 96 w 108"/>
                <a:gd name="T35" fmla="*/ 6 h 107"/>
                <a:gd name="T36" fmla="*/ 102 w 108"/>
                <a:gd name="T37" fmla="*/ 11 h 107"/>
                <a:gd name="T38" fmla="*/ 6 w 108"/>
                <a:gd name="T39" fmla="*/ 11 h 107"/>
                <a:gd name="T40" fmla="*/ 12 w 108"/>
                <a:gd name="T41" fmla="*/ 6 h 107"/>
                <a:gd name="T42" fmla="*/ 12 w 108"/>
                <a:gd name="T43" fmla="*/ 10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07">
                  <a:moveTo>
                    <a:pt x="0" y="6"/>
                  </a:moveTo>
                  <a:lnTo>
                    <a:pt x="0" y="0"/>
                  </a:lnTo>
                  <a:lnTo>
                    <a:pt x="6" y="0"/>
                  </a:lnTo>
                  <a:lnTo>
                    <a:pt x="102" y="0"/>
                  </a:lnTo>
                  <a:lnTo>
                    <a:pt x="106" y="0"/>
                  </a:lnTo>
                  <a:lnTo>
                    <a:pt x="108" y="6"/>
                  </a:lnTo>
                  <a:lnTo>
                    <a:pt x="108" y="102"/>
                  </a:lnTo>
                  <a:lnTo>
                    <a:pt x="106" y="105"/>
                  </a:lnTo>
                  <a:lnTo>
                    <a:pt x="102" y="107"/>
                  </a:lnTo>
                  <a:lnTo>
                    <a:pt x="6" y="107"/>
                  </a:lnTo>
                  <a:lnTo>
                    <a:pt x="0" y="105"/>
                  </a:lnTo>
                  <a:lnTo>
                    <a:pt x="0" y="102"/>
                  </a:lnTo>
                  <a:lnTo>
                    <a:pt x="0" y="6"/>
                  </a:lnTo>
                  <a:close/>
                  <a:moveTo>
                    <a:pt x="12" y="102"/>
                  </a:moveTo>
                  <a:lnTo>
                    <a:pt x="6" y="96"/>
                  </a:lnTo>
                  <a:lnTo>
                    <a:pt x="102" y="96"/>
                  </a:lnTo>
                  <a:lnTo>
                    <a:pt x="96" y="102"/>
                  </a:lnTo>
                  <a:lnTo>
                    <a:pt x="96" y="6"/>
                  </a:lnTo>
                  <a:lnTo>
                    <a:pt x="102" y="11"/>
                  </a:lnTo>
                  <a:lnTo>
                    <a:pt x="6" y="11"/>
                  </a:lnTo>
                  <a:lnTo>
                    <a:pt x="12" y="6"/>
                  </a:lnTo>
                  <a:lnTo>
                    <a:pt x="12" y="102"/>
                  </a:lnTo>
                  <a:close/>
                </a:path>
              </a:pathLst>
            </a:custGeom>
            <a:solidFill>
              <a:srgbClr val="002040"/>
            </a:solidFill>
            <a:ln w="0">
              <a:solidFill>
                <a:srgbClr val="0020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89"/>
            <p:cNvSpPr>
              <a:spLocks noChangeArrowheads="1"/>
            </p:cNvSpPr>
            <p:nvPr/>
          </p:nvSpPr>
          <p:spPr bwMode="auto">
            <a:xfrm>
              <a:off x="7263128" y="1759113"/>
              <a:ext cx="1114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No coherence</a:t>
              </a:r>
            </a:p>
          </p:txBody>
        </p:sp>
      </p:grpSp>
      <p:grpSp>
        <p:nvGrpSpPr>
          <p:cNvPr id="25" name="Group 24"/>
          <p:cNvGrpSpPr/>
          <p:nvPr/>
        </p:nvGrpSpPr>
        <p:grpSpPr>
          <a:xfrm>
            <a:off x="2132789" y="2689683"/>
            <a:ext cx="650652" cy="215444"/>
            <a:chOff x="7049000" y="1992019"/>
            <a:chExt cx="650652" cy="215444"/>
          </a:xfrm>
        </p:grpSpPr>
        <p:sp>
          <p:nvSpPr>
            <p:cNvPr id="26" name="Rectangle 90"/>
            <p:cNvSpPr>
              <a:spLocks noChangeArrowheads="1"/>
            </p:cNvSpPr>
            <p:nvPr/>
          </p:nvSpPr>
          <p:spPr bwMode="auto">
            <a:xfrm>
              <a:off x="7062228" y="2021538"/>
              <a:ext cx="143934" cy="143934"/>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1"/>
            <p:cNvSpPr>
              <a:spLocks noEditPoints="1"/>
            </p:cNvSpPr>
            <p:nvPr/>
          </p:nvSpPr>
          <p:spPr bwMode="auto">
            <a:xfrm>
              <a:off x="7049000" y="2016775"/>
              <a:ext cx="161926" cy="161926"/>
            </a:xfrm>
            <a:custGeom>
              <a:avLst/>
              <a:gdLst>
                <a:gd name="T0" fmla="*/ 0 w 107"/>
                <a:gd name="T1" fmla="*/ 6 h 107"/>
                <a:gd name="T2" fmla="*/ 0 w 107"/>
                <a:gd name="T3" fmla="*/ 0 h 107"/>
                <a:gd name="T4" fmla="*/ 5 w 107"/>
                <a:gd name="T5" fmla="*/ 0 h 107"/>
                <a:gd name="T6" fmla="*/ 101 w 107"/>
                <a:gd name="T7" fmla="*/ 0 h 107"/>
                <a:gd name="T8" fmla="*/ 105 w 107"/>
                <a:gd name="T9" fmla="*/ 0 h 107"/>
                <a:gd name="T10" fmla="*/ 107 w 107"/>
                <a:gd name="T11" fmla="*/ 6 h 107"/>
                <a:gd name="T12" fmla="*/ 107 w 107"/>
                <a:gd name="T13" fmla="*/ 102 h 107"/>
                <a:gd name="T14" fmla="*/ 105 w 107"/>
                <a:gd name="T15" fmla="*/ 106 h 107"/>
                <a:gd name="T16" fmla="*/ 101 w 107"/>
                <a:gd name="T17" fmla="*/ 107 h 107"/>
                <a:gd name="T18" fmla="*/ 5 w 107"/>
                <a:gd name="T19" fmla="*/ 107 h 107"/>
                <a:gd name="T20" fmla="*/ 0 w 107"/>
                <a:gd name="T21" fmla="*/ 106 h 107"/>
                <a:gd name="T22" fmla="*/ 0 w 107"/>
                <a:gd name="T23" fmla="*/ 102 h 107"/>
                <a:gd name="T24" fmla="*/ 0 w 107"/>
                <a:gd name="T25" fmla="*/ 6 h 107"/>
                <a:gd name="T26" fmla="*/ 11 w 107"/>
                <a:gd name="T27" fmla="*/ 102 h 107"/>
                <a:gd name="T28" fmla="*/ 5 w 107"/>
                <a:gd name="T29" fmla="*/ 96 h 107"/>
                <a:gd name="T30" fmla="*/ 101 w 107"/>
                <a:gd name="T31" fmla="*/ 96 h 107"/>
                <a:gd name="T32" fmla="*/ 96 w 107"/>
                <a:gd name="T33" fmla="*/ 102 h 107"/>
                <a:gd name="T34" fmla="*/ 96 w 107"/>
                <a:gd name="T35" fmla="*/ 6 h 107"/>
                <a:gd name="T36" fmla="*/ 101 w 107"/>
                <a:gd name="T37" fmla="*/ 11 h 107"/>
                <a:gd name="T38" fmla="*/ 5 w 107"/>
                <a:gd name="T39" fmla="*/ 11 h 107"/>
                <a:gd name="T40" fmla="*/ 11 w 107"/>
                <a:gd name="T41" fmla="*/ 6 h 107"/>
                <a:gd name="T42" fmla="*/ 11 w 107"/>
                <a:gd name="T43" fmla="*/ 10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107">
                  <a:moveTo>
                    <a:pt x="0" y="6"/>
                  </a:moveTo>
                  <a:lnTo>
                    <a:pt x="0" y="0"/>
                  </a:lnTo>
                  <a:lnTo>
                    <a:pt x="5" y="0"/>
                  </a:lnTo>
                  <a:lnTo>
                    <a:pt x="101" y="0"/>
                  </a:lnTo>
                  <a:lnTo>
                    <a:pt x="105" y="0"/>
                  </a:lnTo>
                  <a:lnTo>
                    <a:pt x="107" y="6"/>
                  </a:lnTo>
                  <a:lnTo>
                    <a:pt x="107" y="102"/>
                  </a:lnTo>
                  <a:lnTo>
                    <a:pt x="105" y="106"/>
                  </a:lnTo>
                  <a:lnTo>
                    <a:pt x="101" y="107"/>
                  </a:lnTo>
                  <a:lnTo>
                    <a:pt x="5" y="107"/>
                  </a:lnTo>
                  <a:lnTo>
                    <a:pt x="0" y="106"/>
                  </a:lnTo>
                  <a:lnTo>
                    <a:pt x="0" y="102"/>
                  </a:lnTo>
                  <a:lnTo>
                    <a:pt x="0" y="6"/>
                  </a:lnTo>
                  <a:close/>
                  <a:moveTo>
                    <a:pt x="11" y="102"/>
                  </a:moveTo>
                  <a:lnTo>
                    <a:pt x="5" y="96"/>
                  </a:lnTo>
                  <a:lnTo>
                    <a:pt x="101" y="96"/>
                  </a:lnTo>
                  <a:lnTo>
                    <a:pt x="96" y="102"/>
                  </a:lnTo>
                  <a:lnTo>
                    <a:pt x="96" y="6"/>
                  </a:lnTo>
                  <a:lnTo>
                    <a:pt x="101" y="11"/>
                  </a:lnTo>
                  <a:lnTo>
                    <a:pt x="5" y="11"/>
                  </a:lnTo>
                  <a:lnTo>
                    <a:pt x="11" y="6"/>
                  </a:lnTo>
                  <a:lnTo>
                    <a:pt x="11" y="102"/>
                  </a:lnTo>
                  <a:close/>
                </a:path>
              </a:pathLst>
            </a:custGeom>
            <a:solidFill>
              <a:srgbClr val="000000"/>
            </a:solid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92"/>
            <p:cNvSpPr>
              <a:spLocks noChangeArrowheads="1"/>
            </p:cNvSpPr>
            <p:nvPr/>
          </p:nvSpPr>
          <p:spPr bwMode="auto">
            <a:xfrm>
              <a:off x="7260429" y="1992019"/>
              <a:ext cx="4392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40"/>
                  </a:solidFill>
                  <a:effectLst/>
                  <a:latin typeface="Arial" pitchFamily="34" charset="0"/>
                  <a:cs typeface="Arial" pitchFamily="34" charset="0"/>
                </a:rPr>
                <a:t>MESI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29" name="Group 28"/>
          <p:cNvGrpSpPr/>
          <p:nvPr/>
        </p:nvGrpSpPr>
        <p:grpSpPr>
          <a:xfrm>
            <a:off x="539552" y="3011635"/>
            <a:ext cx="830188" cy="215444"/>
            <a:chOff x="1971145" y="3025886"/>
            <a:chExt cx="830188" cy="215444"/>
          </a:xfrm>
        </p:grpSpPr>
        <p:sp>
          <p:nvSpPr>
            <p:cNvPr id="30" name="Rectangle 93"/>
            <p:cNvSpPr>
              <a:spLocks noChangeArrowheads="1"/>
            </p:cNvSpPr>
            <p:nvPr/>
          </p:nvSpPr>
          <p:spPr bwMode="auto">
            <a:xfrm>
              <a:off x="1983096" y="3055404"/>
              <a:ext cx="145211" cy="14521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4"/>
            <p:cNvSpPr>
              <a:spLocks noEditPoints="1"/>
            </p:cNvSpPr>
            <p:nvPr/>
          </p:nvSpPr>
          <p:spPr bwMode="auto">
            <a:xfrm>
              <a:off x="1971145" y="3052230"/>
              <a:ext cx="160338" cy="160338"/>
            </a:xfrm>
            <a:custGeom>
              <a:avLst/>
              <a:gdLst>
                <a:gd name="T0" fmla="*/ 0 w 108"/>
                <a:gd name="T1" fmla="*/ 6 h 108"/>
                <a:gd name="T2" fmla="*/ 0 w 108"/>
                <a:gd name="T3" fmla="*/ 0 h 108"/>
                <a:gd name="T4" fmla="*/ 6 w 108"/>
                <a:gd name="T5" fmla="*/ 0 h 108"/>
                <a:gd name="T6" fmla="*/ 102 w 108"/>
                <a:gd name="T7" fmla="*/ 0 h 108"/>
                <a:gd name="T8" fmla="*/ 106 w 108"/>
                <a:gd name="T9" fmla="*/ 0 h 108"/>
                <a:gd name="T10" fmla="*/ 108 w 108"/>
                <a:gd name="T11" fmla="*/ 6 h 108"/>
                <a:gd name="T12" fmla="*/ 108 w 108"/>
                <a:gd name="T13" fmla="*/ 102 h 108"/>
                <a:gd name="T14" fmla="*/ 106 w 108"/>
                <a:gd name="T15" fmla="*/ 106 h 108"/>
                <a:gd name="T16" fmla="*/ 102 w 108"/>
                <a:gd name="T17" fmla="*/ 108 h 108"/>
                <a:gd name="T18" fmla="*/ 6 w 108"/>
                <a:gd name="T19" fmla="*/ 108 h 108"/>
                <a:gd name="T20" fmla="*/ 0 w 108"/>
                <a:gd name="T21" fmla="*/ 106 h 108"/>
                <a:gd name="T22" fmla="*/ 0 w 108"/>
                <a:gd name="T23" fmla="*/ 102 h 108"/>
                <a:gd name="T24" fmla="*/ 0 w 108"/>
                <a:gd name="T25" fmla="*/ 6 h 108"/>
                <a:gd name="T26" fmla="*/ 12 w 108"/>
                <a:gd name="T27" fmla="*/ 102 h 108"/>
                <a:gd name="T28" fmla="*/ 6 w 108"/>
                <a:gd name="T29" fmla="*/ 96 h 108"/>
                <a:gd name="T30" fmla="*/ 102 w 108"/>
                <a:gd name="T31" fmla="*/ 96 h 108"/>
                <a:gd name="T32" fmla="*/ 96 w 108"/>
                <a:gd name="T33" fmla="*/ 102 h 108"/>
                <a:gd name="T34" fmla="*/ 96 w 108"/>
                <a:gd name="T35" fmla="*/ 6 h 108"/>
                <a:gd name="T36" fmla="*/ 102 w 108"/>
                <a:gd name="T37" fmla="*/ 12 h 108"/>
                <a:gd name="T38" fmla="*/ 6 w 108"/>
                <a:gd name="T39" fmla="*/ 12 h 108"/>
                <a:gd name="T40" fmla="*/ 12 w 108"/>
                <a:gd name="T41" fmla="*/ 6 h 108"/>
                <a:gd name="T42" fmla="*/ 12 w 108"/>
                <a:gd name="T43" fmla="*/ 10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108">
                  <a:moveTo>
                    <a:pt x="0" y="6"/>
                  </a:moveTo>
                  <a:lnTo>
                    <a:pt x="0" y="0"/>
                  </a:lnTo>
                  <a:lnTo>
                    <a:pt x="6" y="0"/>
                  </a:lnTo>
                  <a:lnTo>
                    <a:pt x="102" y="0"/>
                  </a:lnTo>
                  <a:lnTo>
                    <a:pt x="106" y="0"/>
                  </a:lnTo>
                  <a:lnTo>
                    <a:pt x="108" y="6"/>
                  </a:lnTo>
                  <a:lnTo>
                    <a:pt x="108" y="102"/>
                  </a:lnTo>
                  <a:lnTo>
                    <a:pt x="106" y="106"/>
                  </a:lnTo>
                  <a:lnTo>
                    <a:pt x="102" y="108"/>
                  </a:lnTo>
                  <a:lnTo>
                    <a:pt x="6" y="108"/>
                  </a:lnTo>
                  <a:lnTo>
                    <a:pt x="0" y="106"/>
                  </a:lnTo>
                  <a:lnTo>
                    <a:pt x="0" y="102"/>
                  </a:lnTo>
                  <a:lnTo>
                    <a:pt x="0" y="6"/>
                  </a:lnTo>
                  <a:close/>
                  <a:moveTo>
                    <a:pt x="12" y="102"/>
                  </a:moveTo>
                  <a:lnTo>
                    <a:pt x="6" y="96"/>
                  </a:lnTo>
                  <a:lnTo>
                    <a:pt x="102" y="96"/>
                  </a:lnTo>
                  <a:lnTo>
                    <a:pt x="96" y="102"/>
                  </a:lnTo>
                  <a:lnTo>
                    <a:pt x="96" y="6"/>
                  </a:lnTo>
                  <a:lnTo>
                    <a:pt x="102" y="12"/>
                  </a:lnTo>
                  <a:lnTo>
                    <a:pt x="6" y="12"/>
                  </a:lnTo>
                  <a:lnTo>
                    <a:pt x="12" y="6"/>
                  </a:lnTo>
                  <a:lnTo>
                    <a:pt x="12" y="102"/>
                  </a:lnTo>
                  <a:close/>
                </a:path>
              </a:pathLst>
            </a:custGeom>
            <a:solidFill>
              <a:srgbClr val="002040"/>
            </a:solidFill>
            <a:ln w="1">
              <a:solidFill>
                <a:srgbClr val="0020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95"/>
            <p:cNvSpPr>
              <a:spLocks noChangeArrowheads="1"/>
            </p:cNvSpPr>
            <p:nvPr/>
          </p:nvSpPr>
          <p:spPr bwMode="auto">
            <a:xfrm>
              <a:off x="2182574" y="3025886"/>
              <a:ext cx="6187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40"/>
                  </a:solidFill>
                  <a:effectLst/>
                  <a:latin typeface="Arial" pitchFamily="34" charset="0"/>
                  <a:cs typeface="Arial" pitchFamily="34" charset="0"/>
                </a:rPr>
                <a:t>GPU-VI</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3" name="Group 32"/>
          <p:cNvGrpSpPr/>
          <p:nvPr/>
        </p:nvGrpSpPr>
        <p:grpSpPr>
          <a:xfrm>
            <a:off x="1137501" y="4723132"/>
            <a:ext cx="355601" cy="964062"/>
            <a:chOff x="7194563" y="2535243"/>
            <a:chExt cx="355601" cy="769939"/>
          </a:xfrm>
        </p:grpSpPr>
        <p:sp>
          <p:nvSpPr>
            <p:cNvPr id="34" name="Rectangle 33"/>
            <p:cNvSpPr>
              <a:spLocks noChangeArrowheads="1"/>
            </p:cNvSpPr>
            <p:nvPr/>
          </p:nvSpPr>
          <p:spPr bwMode="auto">
            <a:xfrm>
              <a:off x="7199325" y="2540005"/>
              <a:ext cx="346076" cy="76041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noEditPoints="1"/>
            </p:cNvSpPr>
            <p:nvPr/>
          </p:nvSpPr>
          <p:spPr bwMode="auto">
            <a:xfrm>
              <a:off x="7194563" y="2535243"/>
              <a:ext cx="355601" cy="769939"/>
            </a:xfrm>
            <a:custGeom>
              <a:avLst/>
              <a:gdLst>
                <a:gd name="T0" fmla="*/ 0 w 450"/>
                <a:gd name="T1" fmla="*/ 6 h 970"/>
                <a:gd name="T2" fmla="*/ 0 w 450"/>
                <a:gd name="T3" fmla="*/ 0 h 970"/>
                <a:gd name="T4" fmla="*/ 6 w 450"/>
                <a:gd name="T5" fmla="*/ 0 h 970"/>
                <a:gd name="T6" fmla="*/ 444 w 450"/>
                <a:gd name="T7" fmla="*/ 0 h 970"/>
                <a:gd name="T8" fmla="*/ 448 w 450"/>
                <a:gd name="T9" fmla="*/ 0 h 970"/>
                <a:gd name="T10" fmla="*/ 450 w 450"/>
                <a:gd name="T11" fmla="*/ 6 h 970"/>
                <a:gd name="T12" fmla="*/ 450 w 450"/>
                <a:gd name="T13" fmla="*/ 964 h 970"/>
                <a:gd name="T14" fmla="*/ 448 w 450"/>
                <a:gd name="T15" fmla="*/ 968 h 970"/>
                <a:gd name="T16" fmla="*/ 444 w 450"/>
                <a:gd name="T17" fmla="*/ 970 h 970"/>
                <a:gd name="T18" fmla="*/ 6 w 450"/>
                <a:gd name="T19" fmla="*/ 970 h 970"/>
                <a:gd name="T20" fmla="*/ 0 w 450"/>
                <a:gd name="T21" fmla="*/ 968 h 970"/>
                <a:gd name="T22" fmla="*/ 0 w 450"/>
                <a:gd name="T23" fmla="*/ 964 h 970"/>
                <a:gd name="T24" fmla="*/ 0 w 450"/>
                <a:gd name="T25" fmla="*/ 6 h 970"/>
                <a:gd name="T26" fmla="*/ 12 w 450"/>
                <a:gd name="T27" fmla="*/ 964 h 970"/>
                <a:gd name="T28" fmla="*/ 6 w 450"/>
                <a:gd name="T29" fmla="*/ 959 h 970"/>
                <a:gd name="T30" fmla="*/ 444 w 450"/>
                <a:gd name="T31" fmla="*/ 959 h 970"/>
                <a:gd name="T32" fmla="*/ 438 w 450"/>
                <a:gd name="T33" fmla="*/ 964 h 970"/>
                <a:gd name="T34" fmla="*/ 438 w 450"/>
                <a:gd name="T35" fmla="*/ 6 h 970"/>
                <a:gd name="T36" fmla="*/ 444 w 450"/>
                <a:gd name="T37" fmla="*/ 12 h 970"/>
                <a:gd name="T38" fmla="*/ 6 w 450"/>
                <a:gd name="T39" fmla="*/ 12 h 970"/>
                <a:gd name="T40" fmla="*/ 12 w 450"/>
                <a:gd name="T41" fmla="*/ 6 h 970"/>
                <a:gd name="T42" fmla="*/ 12 w 450"/>
                <a:gd name="T43" fmla="*/ 964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970">
                  <a:moveTo>
                    <a:pt x="0" y="6"/>
                  </a:moveTo>
                  <a:lnTo>
                    <a:pt x="0" y="0"/>
                  </a:lnTo>
                  <a:lnTo>
                    <a:pt x="6" y="0"/>
                  </a:lnTo>
                  <a:lnTo>
                    <a:pt x="444" y="0"/>
                  </a:lnTo>
                  <a:lnTo>
                    <a:pt x="448" y="0"/>
                  </a:lnTo>
                  <a:lnTo>
                    <a:pt x="450" y="6"/>
                  </a:lnTo>
                  <a:lnTo>
                    <a:pt x="450" y="964"/>
                  </a:lnTo>
                  <a:lnTo>
                    <a:pt x="448" y="968"/>
                  </a:lnTo>
                  <a:lnTo>
                    <a:pt x="444" y="970"/>
                  </a:lnTo>
                  <a:lnTo>
                    <a:pt x="6" y="970"/>
                  </a:lnTo>
                  <a:lnTo>
                    <a:pt x="0" y="968"/>
                  </a:lnTo>
                  <a:lnTo>
                    <a:pt x="0" y="964"/>
                  </a:lnTo>
                  <a:lnTo>
                    <a:pt x="0" y="6"/>
                  </a:lnTo>
                  <a:close/>
                  <a:moveTo>
                    <a:pt x="12" y="964"/>
                  </a:moveTo>
                  <a:lnTo>
                    <a:pt x="6" y="959"/>
                  </a:lnTo>
                  <a:lnTo>
                    <a:pt x="444" y="959"/>
                  </a:lnTo>
                  <a:lnTo>
                    <a:pt x="438" y="964"/>
                  </a:lnTo>
                  <a:lnTo>
                    <a:pt x="438" y="6"/>
                  </a:lnTo>
                  <a:lnTo>
                    <a:pt x="444" y="12"/>
                  </a:lnTo>
                  <a:lnTo>
                    <a:pt x="6" y="12"/>
                  </a:lnTo>
                  <a:lnTo>
                    <a:pt x="12" y="6"/>
                  </a:lnTo>
                  <a:lnTo>
                    <a:pt x="12" y="964"/>
                  </a:lnTo>
                  <a:close/>
                </a:path>
              </a:pathLst>
            </a:custGeom>
            <a:solidFill>
              <a:srgbClr val="002040"/>
            </a:solidFill>
            <a:ln w="0">
              <a:solidFill>
                <a:srgbClr val="0020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585050" y="3667632"/>
            <a:ext cx="2081216" cy="2158705"/>
            <a:chOff x="6700056" y="2908285"/>
            <a:chExt cx="2081216" cy="1724029"/>
          </a:xfrm>
        </p:grpSpPr>
        <p:sp>
          <p:nvSpPr>
            <p:cNvPr id="37" name="Freeform 6"/>
            <p:cNvSpPr>
              <a:spLocks noEditPoints="1"/>
            </p:cNvSpPr>
            <p:nvPr/>
          </p:nvSpPr>
          <p:spPr bwMode="auto">
            <a:xfrm>
              <a:off x="7125507" y="2990836"/>
              <a:ext cx="1636715" cy="768352"/>
            </a:xfrm>
            <a:custGeom>
              <a:avLst/>
              <a:gdLst>
                <a:gd name="T0" fmla="*/ 0 w 2062"/>
                <a:gd name="T1" fmla="*/ 957 h 968"/>
                <a:gd name="T2" fmla="*/ 81 w 2062"/>
                <a:gd name="T3" fmla="*/ 957 h 968"/>
                <a:gd name="T4" fmla="*/ 161 w 2062"/>
                <a:gd name="T5" fmla="*/ 957 h 968"/>
                <a:gd name="T6" fmla="*/ 242 w 2062"/>
                <a:gd name="T7" fmla="*/ 957 h 968"/>
                <a:gd name="T8" fmla="*/ 323 w 2062"/>
                <a:gd name="T9" fmla="*/ 957 h 968"/>
                <a:gd name="T10" fmla="*/ 403 w 2062"/>
                <a:gd name="T11" fmla="*/ 957 h 968"/>
                <a:gd name="T12" fmla="*/ 484 w 2062"/>
                <a:gd name="T13" fmla="*/ 957 h 968"/>
                <a:gd name="T14" fmla="*/ 564 w 2062"/>
                <a:gd name="T15" fmla="*/ 957 h 968"/>
                <a:gd name="T16" fmla="*/ 645 w 2062"/>
                <a:gd name="T17" fmla="*/ 957 h 968"/>
                <a:gd name="T18" fmla="*/ 726 w 2062"/>
                <a:gd name="T19" fmla="*/ 957 h 968"/>
                <a:gd name="T20" fmla="*/ 806 w 2062"/>
                <a:gd name="T21" fmla="*/ 957 h 968"/>
                <a:gd name="T22" fmla="*/ 887 w 2062"/>
                <a:gd name="T23" fmla="*/ 957 h 968"/>
                <a:gd name="T24" fmla="*/ 968 w 2062"/>
                <a:gd name="T25" fmla="*/ 957 h 968"/>
                <a:gd name="T26" fmla="*/ 1048 w 2062"/>
                <a:gd name="T27" fmla="*/ 957 h 968"/>
                <a:gd name="T28" fmla="*/ 1129 w 2062"/>
                <a:gd name="T29" fmla="*/ 957 h 968"/>
                <a:gd name="T30" fmla="*/ 1210 w 2062"/>
                <a:gd name="T31" fmla="*/ 957 h 968"/>
                <a:gd name="T32" fmla="*/ 1290 w 2062"/>
                <a:gd name="T33" fmla="*/ 957 h 968"/>
                <a:gd name="T34" fmla="*/ 1371 w 2062"/>
                <a:gd name="T35" fmla="*/ 957 h 968"/>
                <a:gd name="T36" fmla="*/ 1452 w 2062"/>
                <a:gd name="T37" fmla="*/ 957 h 968"/>
                <a:gd name="T38" fmla="*/ 1532 w 2062"/>
                <a:gd name="T39" fmla="*/ 957 h 968"/>
                <a:gd name="T40" fmla="*/ 1613 w 2062"/>
                <a:gd name="T41" fmla="*/ 957 h 968"/>
                <a:gd name="T42" fmla="*/ 1694 w 2062"/>
                <a:gd name="T43" fmla="*/ 957 h 968"/>
                <a:gd name="T44" fmla="*/ 1774 w 2062"/>
                <a:gd name="T45" fmla="*/ 957 h 968"/>
                <a:gd name="T46" fmla="*/ 1855 w 2062"/>
                <a:gd name="T47" fmla="*/ 957 h 968"/>
                <a:gd name="T48" fmla="*/ 1936 w 2062"/>
                <a:gd name="T49" fmla="*/ 957 h 968"/>
                <a:gd name="T50" fmla="*/ 2016 w 2062"/>
                <a:gd name="T51" fmla="*/ 957 h 968"/>
                <a:gd name="T52" fmla="*/ 0 w 2062"/>
                <a:gd name="T53" fmla="*/ 0 h 968"/>
                <a:gd name="T54" fmla="*/ 81 w 2062"/>
                <a:gd name="T55" fmla="*/ 0 h 968"/>
                <a:gd name="T56" fmla="*/ 161 w 2062"/>
                <a:gd name="T57" fmla="*/ 0 h 968"/>
                <a:gd name="T58" fmla="*/ 242 w 2062"/>
                <a:gd name="T59" fmla="*/ 0 h 968"/>
                <a:gd name="T60" fmla="*/ 323 w 2062"/>
                <a:gd name="T61" fmla="*/ 0 h 968"/>
                <a:gd name="T62" fmla="*/ 403 w 2062"/>
                <a:gd name="T63" fmla="*/ 0 h 968"/>
                <a:gd name="T64" fmla="*/ 484 w 2062"/>
                <a:gd name="T65" fmla="*/ 0 h 968"/>
                <a:gd name="T66" fmla="*/ 564 w 2062"/>
                <a:gd name="T67" fmla="*/ 0 h 968"/>
                <a:gd name="T68" fmla="*/ 645 w 2062"/>
                <a:gd name="T69" fmla="*/ 0 h 968"/>
                <a:gd name="T70" fmla="*/ 726 w 2062"/>
                <a:gd name="T71" fmla="*/ 0 h 968"/>
                <a:gd name="T72" fmla="*/ 806 w 2062"/>
                <a:gd name="T73" fmla="*/ 0 h 968"/>
                <a:gd name="T74" fmla="*/ 887 w 2062"/>
                <a:gd name="T75" fmla="*/ 0 h 968"/>
                <a:gd name="T76" fmla="*/ 968 w 2062"/>
                <a:gd name="T77" fmla="*/ 0 h 968"/>
                <a:gd name="T78" fmla="*/ 1048 w 2062"/>
                <a:gd name="T79" fmla="*/ 0 h 968"/>
                <a:gd name="T80" fmla="*/ 1129 w 2062"/>
                <a:gd name="T81" fmla="*/ 0 h 968"/>
                <a:gd name="T82" fmla="*/ 1210 w 2062"/>
                <a:gd name="T83" fmla="*/ 0 h 968"/>
                <a:gd name="T84" fmla="*/ 1290 w 2062"/>
                <a:gd name="T85" fmla="*/ 0 h 968"/>
                <a:gd name="T86" fmla="*/ 1371 w 2062"/>
                <a:gd name="T87" fmla="*/ 0 h 968"/>
                <a:gd name="T88" fmla="*/ 1452 w 2062"/>
                <a:gd name="T89" fmla="*/ 0 h 968"/>
                <a:gd name="T90" fmla="*/ 1532 w 2062"/>
                <a:gd name="T91" fmla="*/ 0 h 968"/>
                <a:gd name="T92" fmla="*/ 1613 w 2062"/>
                <a:gd name="T93" fmla="*/ 0 h 968"/>
                <a:gd name="T94" fmla="*/ 1694 w 2062"/>
                <a:gd name="T95" fmla="*/ 0 h 968"/>
                <a:gd name="T96" fmla="*/ 1774 w 2062"/>
                <a:gd name="T97" fmla="*/ 0 h 968"/>
                <a:gd name="T98" fmla="*/ 1855 w 2062"/>
                <a:gd name="T99" fmla="*/ 0 h 968"/>
                <a:gd name="T100" fmla="*/ 1936 w 2062"/>
                <a:gd name="T101" fmla="*/ 0 h 968"/>
                <a:gd name="T102" fmla="*/ 2016 w 2062"/>
                <a:gd name="T10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62" h="968">
                  <a:moveTo>
                    <a:pt x="0" y="957"/>
                  </a:moveTo>
                  <a:lnTo>
                    <a:pt x="46" y="957"/>
                  </a:lnTo>
                  <a:lnTo>
                    <a:pt x="46" y="968"/>
                  </a:lnTo>
                  <a:lnTo>
                    <a:pt x="0" y="968"/>
                  </a:lnTo>
                  <a:lnTo>
                    <a:pt x="0" y="957"/>
                  </a:lnTo>
                  <a:close/>
                  <a:moveTo>
                    <a:pt x="81" y="957"/>
                  </a:moveTo>
                  <a:lnTo>
                    <a:pt x="127" y="957"/>
                  </a:lnTo>
                  <a:lnTo>
                    <a:pt x="127" y="968"/>
                  </a:lnTo>
                  <a:lnTo>
                    <a:pt x="81" y="968"/>
                  </a:lnTo>
                  <a:lnTo>
                    <a:pt x="81" y="957"/>
                  </a:lnTo>
                  <a:close/>
                  <a:moveTo>
                    <a:pt x="161" y="957"/>
                  </a:moveTo>
                  <a:lnTo>
                    <a:pt x="207" y="957"/>
                  </a:lnTo>
                  <a:lnTo>
                    <a:pt x="207" y="968"/>
                  </a:lnTo>
                  <a:lnTo>
                    <a:pt x="161" y="968"/>
                  </a:lnTo>
                  <a:lnTo>
                    <a:pt x="161" y="957"/>
                  </a:lnTo>
                  <a:close/>
                  <a:moveTo>
                    <a:pt x="242" y="957"/>
                  </a:moveTo>
                  <a:lnTo>
                    <a:pt x="288" y="957"/>
                  </a:lnTo>
                  <a:lnTo>
                    <a:pt x="288" y="968"/>
                  </a:lnTo>
                  <a:lnTo>
                    <a:pt x="242" y="968"/>
                  </a:lnTo>
                  <a:lnTo>
                    <a:pt x="242" y="957"/>
                  </a:lnTo>
                  <a:close/>
                  <a:moveTo>
                    <a:pt x="323" y="957"/>
                  </a:moveTo>
                  <a:lnTo>
                    <a:pt x="369" y="957"/>
                  </a:lnTo>
                  <a:lnTo>
                    <a:pt x="369" y="968"/>
                  </a:lnTo>
                  <a:lnTo>
                    <a:pt x="323" y="968"/>
                  </a:lnTo>
                  <a:lnTo>
                    <a:pt x="323" y="957"/>
                  </a:lnTo>
                  <a:close/>
                  <a:moveTo>
                    <a:pt x="403" y="957"/>
                  </a:moveTo>
                  <a:lnTo>
                    <a:pt x="449" y="957"/>
                  </a:lnTo>
                  <a:lnTo>
                    <a:pt x="449" y="968"/>
                  </a:lnTo>
                  <a:lnTo>
                    <a:pt x="403" y="968"/>
                  </a:lnTo>
                  <a:lnTo>
                    <a:pt x="403" y="957"/>
                  </a:lnTo>
                  <a:close/>
                  <a:moveTo>
                    <a:pt x="484" y="957"/>
                  </a:moveTo>
                  <a:lnTo>
                    <a:pt x="530" y="957"/>
                  </a:lnTo>
                  <a:lnTo>
                    <a:pt x="530" y="968"/>
                  </a:lnTo>
                  <a:lnTo>
                    <a:pt x="484" y="968"/>
                  </a:lnTo>
                  <a:lnTo>
                    <a:pt x="484" y="957"/>
                  </a:lnTo>
                  <a:close/>
                  <a:moveTo>
                    <a:pt x="564" y="957"/>
                  </a:moveTo>
                  <a:lnTo>
                    <a:pt x="611" y="957"/>
                  </a:lnTo>
                  <a:lnTo>
                    <a:pt x="611" y="968"/>
                  </a:lnTo>
                  <a:lnTo>
                    <a:pt x="564" y="968"/>
                  </a:lnTo>
                  <a:lnTo>
                    <a:pt x="564" y="957"/>
                  </a:lnTo>
                  <a:close/>
                  <a:moveTo>
                    <a:pt x="645" y="957"/>
                  </a:moveTo>
                  <a:lnTo>
                    <a:pt x="691" y="957"/>
                  </a:lnTo>
                  <a:lnTo>
                    <a:pt x="691" y="968"/>
                  </a:lnTo>
                  <a:lnTo>
                    <a:pt x="645" y="968"/>
                  </a:lnTo>
                  <a:lnTo>
                    <a:pt x="645" y="957"/>
                  </a:lnTo>
                  <a:close/>
                  <a:moveTo>
                    <a:pt x="726" y="957"/>
                  </a:moveTo>
                  <a:lnTo>
                    <a:pt x="772" y="957"/>
                  </a:lnTo>
                  <a:lnTo>
                    <a:pt x="772" y="968"/>
                  </a:lnTo>
                  <a:lnTo>
                    <a:pt x="726" y="968"/>
                  </a:lnTo>
                  <a:lnTo>
                    <a:pt x="726" y="957"/>
                  </a:lnTo>
                  <a:close/>
                  <a:moveTo>
                    <a:pt x="806" y="957"/>
                  </a:moveTo>
                  <a:lnTo>
                    <a:pt x="853" y="957"/>
                  </a:lnTo>
                  <a:lnTo>
                    <a:pt x="853" y="968"/>
                  </a:lnTo>
                  <a:lnTo>
                    <a:pt x="806" y="968"/>
                  </a:lnTo>
                  <a:lnTo>
                    <a:pt x="806" y="957"/>
                  </a:lnTo>
                  <a:close/>
                  <a:moveTo>
                    <a:pt x="887" y="957"/>
                  </a:moveTo>
                  <a:lnTo>
                    <a:pt x="933" y="957"/>
                  </a:lnTo>
                  <a:lnTo>
                    <a:pt x="933" y="968"/>
                  </a:lnTo>
                  <a:lnTo>
                    <a:pt x="887" y="968"/>
                  </a:lnTo>
                  <a:lnTo>
                    <a:pt x="887" y="957"/>
                  </a:lnTo>
                  <a:close/>
                  <a:moveTo>
                    <a:pt x="968" y="957"/>
                  </a:moveTo>
                  <a:lnTo>
                    <a:pt x="1014" y="957"/>
                  </a:lnTo>
                  <a:lnTo>
                    <a:pt x="1014" y="968"/>
                  </a:lnTo>
                  <a:lnTo>
                    <a:pt x="968" y="968"/>
                  </a:lnTo>
                  <a:lnTo>
                    <a:pt x="968" y="957"/>
                  </a:lnTo>
                  <a:close/>
                  <a:moveTo>
                    <a:pt x="1048" y="957"/>
                  </a:moveTo>
                  <a:lnTo>
                    <a:pt x="1094" y="957"/>
                  </a:lnTo>
                  <a:lnTo>
                    <a:pt x="1094" y="968"/>
                  </a:lnTo>
                  <a:lnTo>
                    <a:pt x="1048" y="968"/>
                  </a:lnTo>
                  <a:lnTo>
                    <a:pt x="1048" y="957"/>
                  </a:lnTo>
                  <a:close/>
                  <a:moveTo>
                    <a:pt x="1129" y="957"/>
                  </a:moveTo>
                  <a:lnTo>
                    <a:pt x="1175" y="957"/>
                  </a:lnTo>
                  <a:lnTo>
                    <a:pt x="1175" y="968"/>
                  </a:lnTo>
                  <a:lnTo>
                    <a:pt x="1129" y="968"/>
                  </a:lnTo>
                  <a:lnTo>
                    <a:pt x="1129" y="957"/>
                  </a:lnTo>
                  <a:close/>
                  <a:moveTo>
                    <a:pt x="1210" y="957"/>
                  </a:moveTo>
                  <a:lnTo>
                    <a:pt x="1256" y="957"/>
                  </a:lnTo>
                  <a:lnTo>
                    <a:pt x="1256" y="968"/>
                  </a:lnTo>
                  <a:lnTo>
                    <a:pt x="1210" y="968"/>
                  </a:lnTo>
                  <a:lnTo>
                    <a:pt x="1210" y="957"/>
                  </a:lnTo>
                  <a:close/>
                  <a:moveTo>
                    <a:pt x="1290" y="957"/>
                  </a:moveTo>
                  <a:lnTo>
                    <a:pt x="1336" y="957"/>
                  </a:lnTo>
                  <a:lnTo>
                    <a:pt x="1336" y="968"/>
                  </a:lnTo>
                  <a:lnTo>
                    <a:pt x="1290" y="968"/>
                  </a:lnTo>
                  <a:lnTo>
                    <a:pt x="1290" y="957"/>
                  </a:lnTo>
                  <a:close/>
                  <a:moveTo>
                    <a:pt x="1371" y="957"/>
                  </a:moveTo>
                  <a:lnTo>
                    <a:pt x="1417" y="957"/>
                  </a:lnTo>
                  <a:lnTo>
                    <a:pt x="1417" y="968"/>
                  </a:lnTo>
                  <a:lnTo>
                    <a:pt x="1371" y="968"/>
                  </a:lnTo>
                  <a:lnTo>
                    <a:pt x="1371" y="957"/>
                  </a:lnTo>
                  <a:close/>
                  <a:moveTo>
                    <a:pt x="1452" y="957"/>
                  </a:moveTo>
                  <a:lnTo>
                    <a:pt x="1498" y="957"/>
                  </a:lnTo>
                  <a:lnTo>
                    <a:pt x="1498" y="968"/>
                  </a:lnTo>
                  <a:lnTo>
                    <a:pt x="1452" y="968"/>
                  </a:lnTo>
                  <a:lnTo>
                    <a:pt x="1452" y="957"/>
                  </a:lnTo>
                  <a:close/>
                  <a:moveTo>
                    <a:pt x="1532" y="957"/>
                  </a:moveTo>
                  <a:lnTo>
                    <a:pt x="1578" y="957"/>
                  </a:lnTo>
                  <a:lnTo>
                    <a:pt x="1578" y="968"/>
                  </a:lnTo>
                  <a:lnTo>
                    <a:pt x="1532" y="968"/>
                  </a:lnTo>
                  <a:lnTo>
                    <a:pt x="1532" y="957"/>
                  </a:lnTo>
                  <a:close/>
                  <a:moveTo>
                    <a:pt x="1613" y="957"/>
                  </a:moveTo>
                  <a:lnTo>
                    <a:pt x="1659" y="957"/>
                  </a:lnTo>
                  <a:lnTo>
                    <a:pt x="1659" y="968"/>
                  </a:lnTo>
                  <a:lnTo>
                    <a:pt x="1613" y="968"/>
                  </a:lnTo>
                  <a:lnTo>
                    <a:pt x="1613" y="957"/>
                  </a:lnTo>
                  <a:close/>
                  <a:moveTo>
                    <a:pt x="1694" y="957"/>
                  </a:moveTo>
                  <a:lnTo>
                    <a:pt x="1740" y="957"/>
                  </a:lnTo>
                  <a:lnTo>
                    <a:pt x="1740" y="968"/>
                  </a:lnTo>
                  <a:lnTo>
                    <a:pt x="1694" y="968"/>
                  </a:lnTo>
                  <a:lnTo>
                    <a:pt x="1694" y="957"/>
                  </a:lnTo>
                  <a:close/>
                  <a:moveTo>
                    <a:pt x="1774" y="957"/>
                  </a:moveTo>
                  <a:lnTo>
                    <a:pt x="1820" y="957"/>
                  </a:lnTo>
                  <a:lnTo>
                    <a:pt x="1820" y="968"/>
                  </a:lnTo>
                  <a:lnTo>
                    <a:pt x="1774" y="968"/>
                  </a:lnTo>
                  <a:lnTo>
                    <a:pt x="1774" y="957"/>
                  </a:lnTo>
                  <a:close/>
                  <a:moveTo>
                    <a:pt x="1855" y="957"/>
                  </a:moveTo>
                  <a:lnTo>
                    <a:pt x="1901" y="957"/>
                  </a:lnTo>
                  <a:lnTo>
                    <a:pt x="1901" y="968"/>
                  </a:lnTo>
                  <a:lnTo>
                    <a:pt x="1855" y="968"/>
                  </a:lnTo>
                  <a:lnTo>
                    <a:pt x="1855" y="957"/>
                  </a:lnTo>
                  <a:close/>
                  <a:moveTo>
                    <a:pt x="1936" y="957"/>
                  </a:moveTo>
                  <a:lnTo>
                    <a:pt x="1982" y="957"/>
                  </a:lnTo>
                  <a:lnTo>
                    <a:pt x="1982" y="968"/>
                  </a:lnTo>
                  <a:lnTo>
                    <a:pt x="1936" y="968"/>
                  </a:lnTo>
                  <a:lnTo>
                    <a:pt x="1936" y="957"/>
                  </a:lnTo>
                  <a:close/>
                  <a:moveTo>
                    <a:pt x="2016" y="957"/>
                  </a:moveTo>
                  <a:lnTo>
                    <a:pt x="2062" y="957"/>
                  </a:lnTo>
                  <a:lnTo>
                    <a:pt x="2062" y="968"/>
                  </a:lnTo>
                  <a:lnTo>
                    <a:pt x="2016" y="968"/>
                  </a:lnTo>
                  <a:lnTo>
                    <a:pt x="2016" y="957"/>
                  </a:lnTo>
                  <a:close/>
                  <a:moveTo>
                    <a:pt x="0" y="0"/>
                  </a:moveTo>
                  <a:lnTo>
                    <a:pt x="46" y="0"/>
                  </a:lnTo>
                  <a:lnTo>
                    <a:pt x="46" y="12"/>
                  </a:lnTo>
                  <a:lnTo>
                    <a:pt x="0" y="12"/>
                  </a:lnTo>
                  <a:lnTo>
                    <a:pt x="0" y="0"/>
                  </a:lnTo>
                  <a:close/>
                  <a:moveTo>
                    <a:pt x="81" y="0"/>
                  </a:moveTo>
                  <a:lnTo>
                    <a:pt x="127" y="0"/>
                  </a:lnTo>
                  <a:lnTo>
                    <a:pt x="127" y="12"/>
                  </a:lnTo>
                  <a:lnTo>
                    <a:pt x="81" y="12"/>
                  </a:lnTo>
                  <a:lnTo>
                    <a:pt x="81" y="0"/>
                  </a:lnTo>
                  <a:close/>
                  <a:moveTo>
                    <a:pt x="161" y="0"/>
                  </a:moveTo>
                  <a:lnTo>
                    <a:pt x="207" y="0"/>
                  </a:lnTo>
                  <a:lnTo>
                    <a:pt x="207" y="12"/>
                  </a:lnTo>
                  <a:lnTo>
                    <a:pt x="161" y="12"/>
                  </a:lnTo>
                  <a:lnTo>
                    <a:pt x="161" y="0"/>
                  </a:lnTo>
                  <a:close/>
                  <a:moveTo>
                    <a:pt x="242" y="0"/>
                  </a:moveTo>
                  <a:lnTo>
                    <a:pt x="288" y="0"/>
                  </a:lnTo>
                  <a:lnTo>
                    <a:pt x="288" y="12"/>
                  </a:lnTo>
                  <a:lnTo>
                    <a:pt x="242" y="12"/>
                  </a:lnTo>
                  <a:lnTo>
                    <a:pt x="242" y="0"/>
                  </a:lnTo>
                  <a:close/>
                  <a:moveTo>
                    <a:pt x="323" y="0"/>
                  </a:moveTo>
                  <a:lnTo>
                    <a:pt x="369" y="0"/>
                  </a:lnTo>
                  <a:lnTo>
                    <a:pt x="369" y="12"/>
                  </a:lnTo>
                  <a:lnTo>
                    <a:pt x="323" y="12"/>
                  </a:lnTo>
                  <a:lnTo>
                    <a:pt x="323" y="0"/>
                  </a:lnTo>
                  <a:close/>
                  <a:moveTo>
                    <a:pt x="403" y="0"/>
                  </a:moveTo>
                  <a:lnTo>
                    <a:pt x="449" y="0"/>
                  </a:lnTo>
                  <a:lnTo>
                    <a:pt x="449" y="12"/>
                  </a:lnTo>
                  <a:lnTo>
                    <a:pt x="403" y="12"/>
                  </a:lnTo>
                  <a:lnTo>
                    <a:pt x="403" y="0"/>
                  </a:lnTo>
                  <a:close/>
                  <a:moveTo>
                    <a:pt x="484" y="0"/>
                  </a:moveTo>
                  <a:lnTo>
                    <a:pt x="530" y="0"/>
                  </a:lnTo>
                  <a:lnTo>
                    <a:pt x="530" y="12"/>
                  </a:lnTo>
                  <a:lnTo>
                    <a:pt x="484" y="12"/>
                  </a:lnTo>
                  <a:lnTo>
                    <a:pt x="484" y="0"/>
                  </a:lnTo>
                  <a:close/>
                  <a:moveTo>
                    <a:pt x="564" y="0"/>
                  </a:moveTo>
                  <a:lnTo>
                    <a:pt x="611" y="0"/>
                  </a:lnTo>
                  <a:lnTo>
                    <a:pt x="611" y="12"/>
                  </a:lnTo>
                  <a:lnTo>
                    <a:pt x="564" y="12"/>
                  </a:lnTo>
                  <a:lnTo>
                    <a:pt x="564" y="0"/>
                  </a:lnTo>
                  <a:close/>
                  <a:moveTo>
                    <a:pt x="645" y="0"/>
                  </a:moveTo>
                  <a:lnTo>
                    <a:pt x="691" y="0"/>
                  </a:lnTo>
                  <a:lnTo>
                    <a:pt x="691" y="12"/>
                  </a:lnTo>
                  <a:lnTo>
                    <a:pt x="645" y="12"/>
                  </a:lnTo>
                  <a:lnTo>
                    <a:pt x="645" y="0"/>
                  </a:lnTo>
                  <a:close/>
                  <a:moveTo>
                    <a:pt x="726" y="0"/>
                  </a:moveTo>
                  <a:lnTo>
                    <a:pt x="772" y="0"/>
                  </a:lnTo>
                  <a:lnTo>
                    <a:pt x="772" y="12"/>
                  </a:lnTo>
                  <a:lnTo>
                    <a:pt x="726" y="12"/>
                  </a:lnTo>
                  <a:lnTo>
                    <a:pt x="726" y="0"/>
                  </a:lnTo>
                  <a:close/>
                  <a:moveTo>
                    <a:pt x="806" y="0"/>
                  </a:moveTo>
                  <a:lnTo>
                    <a:pt x="853" y="0"/>
                  </a:lnTo>
                  <a:lnTo>
                    <a:pt x="853" y="12"/>
                  </a:lnTo>
                  <a:lnTo>
                    <a:pt x="806" y="12"/>
                  </a:lnTo>
                  <a:lnTo>
                    <a:pt x="806" y="0"/>
                  </a:lnTo>
                  <a:close/>
                  <a:moveTo>
                    <a:pt x="887" y="0"/>
                  </a:moveTo>
                  <a:lnTo>
                    <a:pt x="933" y="0"/>
                  </a:lnTo>
                  <a:lnTo>
                    <a:pt x="933" y="12"/>
                  </a:lnTo>
                  <a:lnTo>
                    <a:pt x="887" y="12"/>
                  </a:lnTo>
                  <a:lnTo>
                    <a:pt x="887" y="0"/>
                  </a:lnTo>
                  <a:close/>
                  <a:moveTo>
                    <a:pt x="968" y="0"/>
                  </a:moveTo>
                  <a:lnTo>
                    <a:pt x="1014" y="0"/>
                  </a:lnTo>
                  <a:lnTo>
                    <a:pt x="1014" y="12"/>
                  </a:lnTo>
                  <a:lnTo>
                    <a:pt x="968" y="12"/>
                  </a:lnTo>
                  <a:lnTo>
                    <a:pt x="968" y="0"/>
                  </a:lnTo>
                  <a:close/>
                  <a:moveTo>
                    <a:pt x="1048" y="0"/>
                  </a:moveTo>
                  <a:lnTo>
                    <a:pt x="1094" y="0"/>
                  </a:lnTo>
                  <a:lnTo>
                    <a:pt x="1094" y="12"/>
                  </a:lnTo>
                  <a:lnTo>
                    <a:pt x="1048" y="12"/>
                  </a:lnTo>
                  <a:lnTo>
                    <a:pt x="1048" y="0"/>
                  </a:lnTo>
                  <a:close/>
                  <a:moveTo>
                    <a:pt x="1129" y="0"/>
                  </a:moveTo>
                  <a:lnTo>
                    <a:pt x="1175" y="0"/>
                  </a:lnTo>
                  <a:lnTo>
                    <a:pt x="1175" y="12"/>
                  </a:lnTo>
                  <a:lnTo>
                    <a:pt x="1129" y="12"/>
                  </a:lnTo>
                  <a:lnTo>
                    <a:pt x="1129" y="0"/>
                  </a:lnTo>
                  <a:close/>
                  <a:moveTo>
                    <a:pt x="1210" y="0"/>
                  </a:moveTo>
                  <a:lnTo>
                    <a:pt x="1256" y="0"/>
                  </a:lnTo>
                  <a:lnTo>
                    <a:pt x="1256" y="12"/>
                  </a:lnTo>
                  <a:lnTo>
                    <a:pt x="1210" y="12"/>
                  </a:lnTo>
                  <a:lnTo>
                    <a:pt x="1210" y="0"/>
                  </a:lnTo>
                  <a:close/>
                  <a:moveTo>
                    <a:pt x="1290" y="0"/>
                  </a:moveTo>
                  <a:lnTo>
                    <a:pt x="1336" y="0"/>
                  </a:lnTo>
                  <a:lnTo>
                    <a:pt x="1336" y="12"/>
                  </a:lnTo>
                  <a:lnTo>
                    <a:pt x="1290" y="12"/>
                  </a:lnTo>
                  <a:lnTo>
                    <a:pt x="1290" y="0"/>
                  </a:lnTo>
                  <a:close/>
                  <a:moveTo>
                    <a:pt x="1371" y="0"/>
                  </a:moveTo>
                  <a:lnTo>
                    <a:pt x="1417" y="0"/>
                  </a:lnTo>
                  <a:lnTo>
                    <a:pt x="1417" y="12"/>
                  </a:lnTo>
                  <a:lnTo>
                    <a:pt x="1371" y="12"/>
                  </a:lnTo>
                  <a:lnTo>
                    <a:pt x="1371" y="0"/>
                  </a:lnTo>
                  <a:close/>
                  <a:moveTo>
                    <a:pt x="1452" y="0"/>
                  </a:moveTo>
                  <a:lnTo>
                    <a:pt x="1498" y="0"/>
                  </a:lnTo>
                  <a:lnTo>
                    <a:pt x="1498" y="12"/>
                  </a:lnTo>
                  <a:lnTo>
                    <a:pt x="1452" y="12"/>
                  </a:lnTo>
                  <a:lnTo>
                    <a:pt x="1452" y="0"/>
                  </a:lnTo>
                  <a:close/>
                  <a:moveTo>
                    <a:pt x="1532" y="0"/>
                  </a:moveTo>
                  <a:lnTo>
                    <a:pt x="1578" y="0"/>
                  </a:lnTo>
                  <a:lnTo>
                    <a:pt x="1578" y="12"/>
                  </a:lnTo>
                  <a:lnTo>
                    <a:pt x="1532" y="12"/>
                  </a:lnTo>
                  <a:lnTo>
                    <a:pt x="1532" y="0"/>
                  </a:lnTo>
                  <a:close/>
                  <a:moveTo>
                    <a:pt x="1613" y="0"/>
                  </a:moveTo>
                  <a:lnTo>
                    <a:pt x="1659" y="0"/>
                  </a:lnTo>
                  <a:lnTo>
                    <a:pt x="1659" y="12"/>
                  </a:lnTo>
                  <a:lnTo>
                    <a:pt x="1613" y="12"/>
                  </a:lnTo>
                  <a:lnTo>
                    <a:pt x="1613" y="0"/>
                  </a:lnTo>
                  <a:close/>
                  <a:moveTo>
                    <a:pt x="1694" y="0"/>
                  </a:moveTo>
                  <a:lnTo>
                    <a:pt x="1740" y="0"/>
                  </a:lnTo>
                  <a:lnTo>
                    <a:pt x="1740" y="12"/>
                  </a:lnTo>
                  <a:lnTo>
                    <a:pt x="1694" y="12"/>
                  </a:lnTo>
                  <a:lnTo>
                    <a:pt x="1694" y="0"/>
                  </a:lnTo>
                  <a:close/>
                  <a:moveTo>
                    <a:pt x="1774" y="0"/>
                  </a:moveTo>
                  <a:lnTo>
                    <a:pt x="1820" y="0"/>
                  </a:lnTo>
                  <a:lnTo>
                    <a:pt x="1820" y="12"/>
                  </a:lnTo>
                  <a:lnTo>
                    <a:pt x="1774" y="12"/>
                  </a:lnTo>
                  <a:lnTo>
                    <a:pt x="1774" y="0"/>
                  </a:lnTo>
                  <a:close/>
                  <a:moveTo>
                    <a:pt x="1855" y="0"/>
                  </a:moveTo>
                  <a:lnTo>
                    <a:pt x="1901" y="0"/>
                  </a:lnTo>
                  <a:lnTo>
                    <a:pt x="1901" y="12"/>
                  </a:lnTo>
                  <a:lnTo>
                    <a:pt x="1855" y="12"/>
                  </a:lnTo>
                  <a:lnTo>
                    <a:pt x="1855" y="0"/>
                  </a:lnTo>
                  <a:close/>
                  <a:moveTo>
                    <a:pt x="1936" y="0"/>
                  </a:moveTo>
                  <a:lnTo>
                    <a:pt x="1982" y="0"/>
                  </a:lnTo>
                  <a:lnTo>
                    <a:pt x="1982" y="12"/>
                  </a:lnTo>
                  <a:lnTo>
                    <a:pt x="1936" y="12"/>
                  </a:lnTo>
                  <a:lnTo>
                    <a:pt x="1936" y="0"/>
                  </a:lnTo>
                  <a:close/>
                  <a:moveTo>
                    <a:pt x="2016" y="0"/>
                  </a:moveTo>
                  <a:lnTo>
                    <a:pt x="2062" y="0"/>
                  </a:lnTo>
                  <a:lnTo>
                    <a:pt x="2062" y="12"/>
                  </a:lnTo>
                  <a:lnTo>
                    <a:pt x="2016" y="12"/>
                  </a:lnTo>
                  <a:lnTo>
                    <a:pt x="2016" y="0"/>
                  </a:lnTo>
                  <a:close/>
                </a:path>
              </a:pathLst>
            </a:custGeom>
            <a:solidFill>
              <a:srgbClr val="86888F"/>
            </a:solidFill>
            <a:ln w="1">
              <a:solidFill>
                <a:srgbClr val="86888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Rectangle 15"/>
            <p:cNvSpPr>
              <a:spLocks noChangeArrowheads="1"/>
            </p:cNvSpPr>
            <p:nvPr/>
          </p:nvSpPr>
          <p:spPr bwMode="auto">
            <a:xfrm>
              <a:off x="7120744" y="2994011"/>
              <a:ext cx="9525" cy="1520828"/>
            </a:xfrm>
            <a:prstGeom prst="rect">
              <a:avLst/>
            </a:prstGeom>
            <a:solidFill>
              <a:srgbClr val="86888F"/>
            </a:solidFill>
            <a:ln w="1">
              <a:solidFill>
                <a:srgbClr val="86888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6"/>
            <p:cNvSpPr>
              <a:spLocks noEditPoints="1"/>
            </p:cNvSpPr>
            <p:nvPr/>
          </p:nvSpPr>
          <p:spPr bwMode="auto">
            <a:xfrm>
              <a:off x="7079469" y="2990836"/>
              <a:ext cx="46038" cy="1528766"/>
            </a:xfrm>
            <a:custGeom>
              <a:avLst/>
              <a:gdLst>
                <a:gd name="T0" fmla="*/ 0 w 58"/>
                <a:gd name="T1" fmla="*/ 1915 h 1926"/>
                <a:gd name="T2" fmla="*/ 58 w 58"/>
                <a:gd name="T3" fmla="*/ 1915 h 1926"/>
                <a:gd name="T4" fmla="*/ 58 w 58"/>
                <a:gd name="T5" fmla="*/ 1926 h 1926"/>
                <a:gd name="T6" fmla="*/ 0 w 58"/>
                <a:gd name="T7" fmla="*/ 1926 h 1926"/>
                <a:gd name="T8" fmla="*/ 0 w 58"/>
                <a:gd name="T9" fmla="*/ 1915 h 1926"/>
                <a:gd name="T10" fmla="*/ 0 w 58"/>
                <a:gd name="T11" fmla="*/ 957 h 1926"/>
                <a:gd name="T12" fmla="*/ 58 w 58"/>
                <a:gd name="T13" fmla="*/ 957 h 1926"/>
                <a:gd name="T14" fmla="*/ 58 w 58"/>
                <a:gd name="T15" fmla="*/ 968 h 1926"/>
                <a:gd name="T16" fmla="*/ 0 w 58"/>
                <a:gd name="T17" fmla="*/ 968 h 1926"/>
                <a:gd name="T18" fmla="*/ 0 w 58"/>
                <a:gd name="T19" fmla="*/ 957 h 1926"/>
                <a:gd name="T20" fmla="*/ 0 w 58"/>
                <a:gd name="T21" fmla="*/ 0 h 1926"/>
                <a:gd name="T22" fmla="*/ 58 w 58"/>
                <a:gd name="T23" fmla="*/ 0 h 1926"/>
                <a:gd name="T24" fmla="*/ 58 w 58"/>
                <a:gd name="T25" fmla="*/ 12 h 1926"/>
                <a:gd name="T26" fmla="*/ 0 w 58"/>
                <a:gd name="T27" fmla="*/ 12 h 1926"/>
                <a:gd name="T28" fmla="*/ 0 w 58"/>
                <a:gd name="T2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926">
                  <a:moveTo>
                    <a:pt x="0" y="1915"/>
                  </a:moveTo>
                  <a:lnTo>
                    <a:pt x="58" y="1915"/>
                  </a:lnTo>
                  <a:lnTo>
                    <a:pt x="58" y="1926"/>
                  </a:lnTo>
                  <a:lnTo>
                    <a:pt x="0" y="1926"/>
                  </a:lnTo>
                  <a:lnTo>
                    <a:pt x="0" y="1915"/>
                  </a:lnTo>
                  <a:close/>
                  <a:moveTo>
                    <a:pt x="0" y="957"/>
                  </a:moveTo>
                  <a:lnTo>
                    <a:pt x="58" y="957"/>
                  </a:lnTo>
                  <a:lnTo>
                    <a:pt x="58" y="968"/>
                  </a:lnTo>
                  <a:lnTo>
                    <a:pt x="0" y="968"/>
                  </a:lnTo>
                  <a:lnTo>
                    <a:pt x="0" y="957"/>
                  </a:lnTo>
                  <a:close/>
                  <a:moveTo>
                    <a:pt x="0" y="0"/>
                  </a:moveTo>
                  <a:lnTo>
                    <a:pt x="58" y="0"/>
                  </a:lnTo>
                  <a:lnTo>
                    <a:pt x="58" y="12"/>
                  </a:lnTo>
                  <a:lnTo>
                    <a:pt x="0" y="12"/>
                  </a:lnTo>
                  <a:lnTo>
                    <a:pt x="0" y="0"/>
                  </a:lnTo>
                  <a:close/>
                </a:path>
              </a:pathLst>
            </a:custGeom>
            <a:solidFill>
              <a:srgbClr val="86888F"/>
            </a:solidFill>
            <a:ln w="1">
              <a:solidFill>
                <a:srgbClr val="86888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Rectangle 17"/>
            <p:cNvSpPr>
              <a:spLocks noChangeArrowheads="1"/>
            </p:cNvSpPr>
            <p:nvPr/>
          </p:nvSpPr>
          <p:spPr bwMode="auto">
            <a:xfrm>
              <a:off x="7125507" y="4510077"/>
              <a:ext cx="1651003" cy="9525"/>
            </a:xfrm>
            <a:prstGeom prst="rect">
              <a:avLst/>
            </a:prstGeom>
            <a:solidFill>
              <a:srgbClr val="86888F"/>
            </a:solidFill>
            <a:ln w="1">
              <a:solidFill>
                <a:srgbClr val="86888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8"/>
            <p:cNvSpPr>
              <a:spLocks noEditPoints="1"/>
            </p:cNvSpPr>
            <p:nvPr/>
          </p:nvSpPr>
          <p:spPr bwMode="auto">
            <a:xfrm>
              <a:off x="7120744" y="4514839"/>
              <a:ext cx="1660528" cy="46038"/>
            </a:xfrm>
            <a:custGeom>
              <a:avLst/>
              <a:gdLst>
                <a:gd name="T0" fmla="*/ 12 w 2091"/>
                <a:gd name="T1" fmla="*/ 0 h 57"/>
                <a:gd name="T2" fmla="*/ 12 w 2091"/>
                <a:gd name="T3" fmla="*/ 57 h 57"/>
                <a:gd name="T4" fmla="*/ 0 w 2091"/>
                <a:gd name="T5" fmla="*/ 57 h 57"/>
                <a:gd name="T6" fmla="*/ 0 w 2091"/>
                <a:gd name="T7" fmla="*/ 0 h 57"/>
                <a:gd name="T8" fmla="*/ 12 w 2091"/>
                <a:gd name="T9" fmla="*/ 0 h 57"/>
                <a:gd name="T10" fmla="*/ 2091 w 2091"/>
                <a:gd name="T11" fmla="*/ 0 h 57"/>
                <a:gd name="T12" fmla="*/ 2091 w 2091"/>
                <a:gd name="T13" fmla="*/ 57 h 57"/>
                <a:gd name="T14" fmla="*/ 2080 w 2091"/>
                <a:gd name="T15" fmla="*/ 57 h 57"/>
                <a:gd name="T16" fmla="*/ 2080 w 2091"/>
                <a:gd name="T17" fmla="*/ 0 h 57"/>
                <a:gd name="T18" fmla="*/ 2091 w 209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1" h="57">
                  <a:moveTo>
                    <a:pt x="12" y="0"/>
                  </a:moveTo>
                  <a:lnTo>
                    <a:pt x="12" y="57"/>
                  </a:lnTo>
                  <a:lnTo>
                    <a:pt x="0" y="57"/>
                  </a:lnTo>
                  <a:lnTo>
                    <a:pt x="0" y="0"/>
                  </a:lnTo>
                  <a:lnTo>
                    <a:pt x="12" y="0"/>
                  </a:lnTo>
                  <a:close/>
                  <a:moveTo>
                    <a:pt x="2091" y="0"/>
                  </a:moveTo>
                  <a:lnTo>
                    <a:pt x="2091" y="57"/>
                  </a:lnTo>
                  <a:lnTo>
                    <a:pt x="2080" y="57"/>
                  </a:lnTo>
                  <a:lnTo>
                    <a:pt x="2080" y="0"/>
                  </a:lnTo>
                  <a:lnTo>
                    <a:pt x="2091" y="0"/>
                  </a:lnTo>
                  <a:close/>
                </a:path>
              </a:pathLst>
            </a:custGeom>
            <a:solidFill>
              <a:srgbClr val="86888F"/>
            </a:solidFill>
            <a:ln w="1">
              <a:solidFill>
                <a:srgbClr val="86888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Rectangle 19"/>
            <p:cNvSpPr>
              <a:spLocks noChangeArrowheads="1"/>
            </p:cNvSpPr>
            <p:nvPr/>
          </p:nvSpPr>
          <p:spPr bwMode="auto">
            <a:xfrm>
              <a:off x="6782606" y="4427526"/>
              <a:ext cx="2809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40"/>
                  </a:solidFill>
                  <a:effectLst/>
                  <a:latin typeface="Arial" pitchFamily="34" charset="0"/>
                  <a:cs typeface="Arial" pitchFamily="34" charset="0"/>
                </a:rPr>
                <a:t>0.5</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20"/>
            <p:cNvSpPr>
              <a:spLocks noChangeArrowheads="1"/>
            </p:cNvSpPr>
            <p:nvPr/>
          </p:nvSpPr>
          <p:spPr bwMode="auto">
            <a:xfrm>
              <a:off x="6782606" y="3667112"/>
              <a:ext cx="2809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40"/>
                  </a:solidFill>
                  <a:effectLst/>
                  <a:latin typeface="Arial" pitchFamily="34" charset="0"/>
                  <a:cs typeface="Arial" pitchFamily="34" charset="0"/>
                </a:rPr>
                <a:t>1.0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21"/>
            <p:cNvSpPr>
              <a:spLocks noChangeArrowheads="1"/>
            </p:cNvSpPr>
            <p:nvPr/>
          </p:nvSpPr>
          <p:spPr bwMode="auto">
            <a:xfrm>
              <a:off x="6782606" y="2908285"/>
              <a:ext cx="28098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204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33"/>
            <p:cNvSpPr>
              <a:spLocks noChangeArrowheads="1"/>
            </p:cNvSpPr>
            <p:nvPr/>
          </p:nvSpPr>
          <p:spPr bwMode="auto">
            <a:xfrm>
              <a:off x="6700056" y="3603612"/>
              <a:ext cx="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Rectangle 36"/>
            <p:cNvSpPr>
              <a:spLocks noChangeArrowheads="1"/>
            </p:cNvSpPr>
            <p:nvPr/>
          </p:nvSpPr>
          <p:spPr bwMode="auto">
            <a:xfrm>
              <a:off x="6700056" y="3382949"/>
              <a:ext cx="1158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2040"/>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3"/>
            <p:cNvSpPr>
              <a:spLocks noChangeArrowheads="1"/>
            </p:cNvSpPr>
            <p:nvPr/>
          </p:nvSpPr>
          <p:spPr bwMode="auto">
            <a:xfrm>
              <a:off x="6700056" y="3003536"/>
              <a:ext cx="0" cy="2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48" name="Group 47"/>
          <p:cNvGrpSpPr/>
          <p:nvPr/>
        </p:nvGrpSpPr>
        <p:grpSpPr>
          <a:xfrm>
            <a:off x="1485164" y="3768474"/>
            <a:ext cx="355601" cy="1916731"/>
            <a:chOff x="7542226" y="609601"/>
            <a:chExt cx="355601" cy="2693994"/>
          </a:xfrm>
        </p:grpSpPr>
        <p:sp>
          <p:nvSpPr>
            <p:cNvPr id="49" name="Rectangle 9"/>
            <p:cNvSpPr>
              <a:spLocks noChangeArrowheads="1"/>
            </p:cNvSpPr>
            <p:nvPr/>
          </p:nvSpPr>
          <p:spPr bwMode="auto">
            <a:xfrm>
              <a:off x="7545401" y="614364"/>
              <a:ext cx="347663" cy="268446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p:cNvSpPr>
              <a:spLocks noEditPoints="1"/>
            </p:cNvSpPr>
            <p:nvPr/>
          </p:nvSpPr>
          <p:spPr bwMode="auto">
            <a:xfrm>
              <a:off x="7542226" y="609601"/>
              <a:ext cx="355601" cy="2693994"/>
            </a:xfrm>
            <a:custGeom>
              <a:avLst/>
              <a:gdLst>
                <a:gd name="T0" fmla="*/ 0 w 449"/>
                <a:gd name="T1" fmla="*/ 6 h 3393"/>
                <a:gd name="T2" fmla="*/ 0 w 449"/>
                <a:gd name="T3" fmla="*/ 2 h 3393"/>
                <a:gd name="T4" fmla="*/ 6 w 449"/>
                <a:gd name="T5" fmla="*/ 0 h 3393"/>
                <a:gd name="T6" fmla="*/ 444 w 449"/>
                <a:gd name="T7" fmla="*/ 0 h 3393"/>
                <a:gd name="T8" fmla="*/ 448 w 449"/>
                <a:gd name="T9" fmla="*/ 2 h 3393"/>
                <a:gd name="T10" fmla="*/ 449 w 449"/>
                <a:gd name="T11" fmla="*/ 6 h 3393"/>
                <a:gd name="T12" fmla="*/ 449 w 449"/>
                <a:gd name="T13" fmla="*/ 3388 h 3393"/>
                <a:gd name="T14" fmla="*/ 448 w 449"/>
                <a:gd name="T15" fmla="*/ 3391 h 3393"/>
                <a:gd name="T16" fmla="*/ 444 w 449"/>
                <a:gd name="T17" fmla="*/ 3393 h 3393"/>
                <a:gd name="T18" fmla="*/ 6 w 449"/>
                <a:gd name="T19" fmla="*/ 3393 h 3393"/>
                <a:gd name="T20" fmla="*/ 0 w 449"/>
                <a:gd name="T21" fmla="*/ 3391 h 3393"/>
                <a:gd name="T22" fmla="*/ 0 w 449"/>
                <a:gd name="T23" fmla="*/ 3388 h 3393"/>
                <a:gd name="T24" fmla="*/ 0 w 449"/>
                <a:gd name="T25" fmla="*/ 6 h 3393"/>
                <a:gd name="T26" fmla="*/ 12 w 449"/>
                <a:gd name="T27" fmla="*/ 3388 h 3393"/>
                <a:gd name="T28" fmla="*/ 6 w 449"/>
                <a:gd name="T29" fmla="*/ 3382 h 3393"/>
                <a:gd name="T30" fmla="*/ 444 w 449"/>
                <a:gd name="T31" fmla="*/ 3382 h 3393"/>
                <a:gd name="T32" fmla="*/ 438 w 449"/>
                <a:gd name="T33" fmla="*/ 3388 h 3393"/>
                <a:gd name="T34" fmla="*/ 438 w 449"/>
                <a:gd name="T35" fmla="*/ 6 h 3393"/>
                <a:gd name="T36" fmla="*/ 444 w 449"/>
                <a:gd name="T37" fmla="*/ 11 h 3393"/>
                <a:gd name="T38" fmla="*/ 6 w 449"/>
                <a:gd name="T39" fmla="*/ 11 h 3393"/>
                <a:gd name="T40" fmla="*/ 12 w 449"/>
                <a:gd name="T41" fmla="*/ 6 h 3393"/>
                <a:gd name="T42" fmla="*/ 12 w 449"/>
                <a:gd name="T43" fmla="*/ 3388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9" h="3393">
                  <a:moveTo>
                    <a:pt x="0" y="6"/>
                  </a:moveTo>
                  <a:lnTo>
                    <a:pt x="0" y="2"/>
                  </a:lnTo>
                  <a:lnTo>
                    <a:pt x="6" y="0"/>
                  </a:lnTo>
                  <a:lnTo>
                    <a:pt x="444" y="0"/>
                  </a:lnTo>
                  <a:lnTo>
                    <a:pt x="448" y="2"/>
                  </a:lnTo>
                  <a:lnTo>
                    <a:pt x="449" y="6"/>
                  </a:lnTo>
                  <a:lnTo>
                    <a:pt x="449" y="3388"/>
                  </a:lnTo>
                  <a:lnTo>
                    <a:pt x="448" y="3391"/>
                  </a:lnTo>
                  <a:lnTo>
                    <a:pt x="444" y="3393"/>
                  </a:lnTo>
                  <a:lnTo>
                    <a:pt x="6" y="3393"/>
                  </a:lnTo>
                  <a:lnTo>
                    <a:pt x="0" y="3391"/>
                  </a:lnTo>
                  <a:lnTo>
                    <a:pt x="0" y="3388"/>
                  </a:lnTo>
                  <a:lnTo>
                    <a:pt x="0" y="6"/>
                  </a:lnTo>
                  <a:close/>
                  <a:moveTo>
                    <a:pt x="12" y="3388"/>
                  </a:moveTo>
                  <a:lnTo>
                    <a:pt x="6" y="3382"/>
                  </a:lnTo>
                  <a:lnTo>
                    <a:pt x="444" y="3382"/>
                  </a:lnTo>
                  <a:lnTo>
                    <a:pt x="438" y="3388"/>
                  </a:lnTo>
                  <a:lnTo>
                    <a:pt x="438" y="6"/>
                  </a:lnTo>
                  <a:lnTo>
                    <a:pt x="444" y="11"/>
                  </a:lnTo>
                  <a:lnTo>
                    <a:pt x="6" y="11"/>
                  </a:lnTo>
                  <a:lnTo>
                    <a:pt x="12" y="6"/>
                  </a:lnTo>
                  <a:lnTo>
                    <a:pt x="12" y="3388"/>
                  </a:lnTo>
                  <a:close/>
                </a:path>
              </a:pathLst>
            </a:custGeom>
            <a:solidFill>
              <a:srgbClr val="000000"/>
            </a:solidFill>
            <a:ln w="1">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1" name="Rectangle 44"/>
          <p:cNvSpPr>
            <a:spLocks noChangeArrowheads="1"/>
          </p:cNvSpPr>
          <p:nvPr/>
        </p:nvSpPr>
        <p:spPr bwMode="auto">
          <a:xfrm>
            <a:off x="1538731" y="3573765"/>
            <a:ext cx="248466" cy="2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2.2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Rectangle 22"/>
          <p:cNvSpPr>
            <a:spLocks noChangeArrowheads="1"/>
          </p:cNvSpPr>
          <p:nvPr/>
        </p:nvSpPr>
        <p:spPr bwMode="auto">
          <a:xfrm rot="16200000">
            <a:off x="-234250" y="4572046"/>
            <a:ext cx="16190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2040"/>
                </a:solidFill>
                <a:effectLst/>
                <a:latin typeface="Arial" pitchFamily="34" charset="0"/>
                <a:cs typeface="Arial" pitchFamily="34" charset="0"/>
              </a:rPr>
              <a:t>Interconnect traffic</a:t>
            </a: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p:txBody>
      </p:sp>
      <p:grpSp>
        <p:nvGrpSpPr>
          <p:cNvPr id="53" name="Group 52"/>
          <p:cNvGrpSpPr/>
          <p:nvPr/>
        </p:nvGrpSpPr>
        <p:grpSpPr>
          <a:xfrm>
            <a:off x="1831240" y="4132767"/>
            <a:ext cx="355601" cy="1552439"/>
            <a:chOff x="2868391" y="4077547"/>
            <a:chExt cx="355601" cy="1239840"/>
          </a:xfrm>
        </p:grpSpPr>
        <p:sp>
          <p:nvSpPr>
            <p:cNvPr id="54" name="Rectangle 11"/>
            <p:cNvSpPr>
              <a:spLocks noChangeArrowheads="1"/>
            </p:cNvSpPr>
            <p:nvPr/>
          </p:nvSpPr>
          <p:spPr bwMode="auto">
            <a:xfrm>
              <a:off x="2873153" y="4082310"/>
              <a:ext cx="346076" cy="1230315"/>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noEditPoints="1"/>
            </p:cNvSpPr>
            <p:nvPr/>
          </p:nvSpPr>
          <p:spPr bwMode="auto">
            <a:xfrm>
              <a:off x="2868391" y="4077547"/>
              <a:ext cx="355601" cy="1239840"/>
            </a:xfrm>
            <a:custGeom>
              <a:avLst/>
              <a:gdLst>
                <a:gd name="T0" fmla="*/ 0 w 447"/>
                <a:gd name="T1" fmla="*/ 6 h 1561"/>
                <a:gd name="T2" fmla="*/ 0 w 447"/>
                <a:gd name="T3" fmla="*/ 0 h 1561"/>
                <a:gd name="T4" fmla="*/ 6 w 447"/>
                <a:gd name="T5" fmla="*/ 0 h 1561"/>
                <a:gd name="T6" fmla="*/ 442 w 447"/>
                <a:gd name="T7" fmla="*/ 0 h 1561"/>
                <a:gd name="T8" fmla="*/ 445 w 447"/>
                <a:gd name="T9" fmla="*/ 0 h 1561"/>
                <a:gd name="T10" fmla="*/ 447 w 447"/>
                <a:gd name="T11" fmla="*/ 6 h 1561"/>
                <a:gd name="T12" fmla="*/ 447 w 447"/>
                <a:gd name="T13" fmla="*/ 1556 h 1561"/>
                <a:gd name="T14" fmla="*/ 445 w 447"/>
                <a:gd name="T15" fmla="*/ 1559 h 1561"/>
                <a:gd name="T16" fmla="*/ 442 w 447"/>
                <a:gd name="T17" fmla="*/ 1561 h 1561"/>
                <a:gd name="T18" fmla="*/ 6 w 447"/>
                <a:gd name="T19" fmla="*/ 1561 h 1561"/>
                <a:gd name="T20" fmla="*/ 0 w 447"/>
                <a:gd name="T21" fmla="*/ 1559 h 1561"/>
                <a:gd name="T22" fmla="*/ 0 w 447"/>
                <a:gd name="T23" fmla="*/ 1556 h 1561"/>
                <a:gd name="T24" fmla="*/ 0 w 447"/>
                <a:gd name="T25" fmla="*/ 6 h 1561"/>
                <a:gd name="T26" fmla="*/ 11 w 447"/>
                <a:gd name="T27" fmla="*/ 1556 h 1561"/>
                <a:gd name="T28" fmla="*/ 6 w 447"/>
                <a:gd name="T29" fmla="*/ 1550 h 1561"/>
                <a:gd name="T30" fmla="*/ 442 w 447"/>
                <a:gd name="T31" fmla="*/ 1550 h 1561"/>
                <a:gd name="T32" fmla="*/ 436 w 447"/>
                <a:gd name="T33" fmla="*/ 1556 h 1561"/>
                <a:gd name="T34" fmla="*/ 436 w 447"/>
                <a:gd name="T35" fmla="*/ 6 h 1561"/>
                <a:gd name="T36" fmla="*/ 442 w 447"/>
                <a:gd name="T37" fmla="*/ 12 h 1561"/>
                <a:gd name="T38" fmla="*/ 6 w 447"/>
                <a:gd name="T39" fmla="*/ 12 h 1561"/>
                <a:gd name="T40" fmla="*/ 11 w 447"/>
                <a:gd name="T41" fmla="*/ 6 h 1561"/>
                <a:gd name="T42" fmla="*/ 11 w 447"/>
                <a:gd name="T43" fmla="*/ 1556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1561">
                  <a:moveTo>
                    <a:pt x="0" y="6"/>
                  </a:moveTo>
                  <a:lnTo>
                    <a:pt x="0" y="0"/>
                  </a:lnTo>
                  <a:lnTo>
                    <a:pt x="6" y="0"/>
                  </a:lnTo>
                  <a:lnTo>
                    <a:pt x="442" y="0"/>
                  </a:lnTo>
                  <a:lnTo>
                    <a:pt x="445" y="0"/>
                  </a:lnTo>
                  <a:lnTo>
                    <a:pt x="447" y="6"/>
                  </a:lnTo>
                  <a:lnTo>
                    <a:pt x="447" y="1556"/>
                  </a:lnTo>
                  <a:lnTo>
                    <a:pt x="445" y="1559"/>
                  </a:lnTo>
                  <a:lnTo>
                    <a:pt x="442" y="1561"/>
                  </a:lnTo>
                  <a:lnTo>
                    <a:pt x="6" y="1561"/>
                  </a:lnTo>
                  <a:lnTo>
                    <a:pt x="0" y="1559"/>
                  </a:lnTo>
                  <a:lnTo>
                    <a:pt x="0" y="1556"/>
                  </a:lnTo>
                  <a:lnTo>
                    <a:pt x="0" y="6"/>
                  </a:lnTo>
                  <a:close/>
                  <a:moveTo>
                    <a:pt x="11" y="1556"/>
                  </a:moveTo>
                  <a:lnTo>
                    <a:pt x="6" y="1550"/>
                  </a:lnTo>
                  <a:lnTo>
                    <a:pt x="442" y="1550"/>
                  </a:lnTo>
                  <a:lnTo>
                    <a:pt x="436" y="1556"/>
                  </a:lnTo>
                  <a:lnTo>
                    <a:pt x="436" y="6"/>
                  </a:lnTo>
                  <a:lnTo>
                    <a:pt x="442" y="12"/>
                  </a:lnTo>
                  <a:lnTo>
                    <a:pt x="6" y="12"/>
                  </a:lnTo>
                  <a:lnTo>
                    <a:pt x="11" y="6"/>
                  </a:lnTo>
                  <a:lnTo>
                    <a:pt x="11" y="1556"/>
                  </a:lnTo>
                  <a:close/>
                </a:path>
              </a:pathLst>
            </a:custGeom>
            <a:solidFill>
              <a:srgbClr val="002040"/>
            </a:solidFill>
            <a:ln w="1">
              <a:solidFill>
                <a:srgbClr val="0020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6" name="Rectangle 44"/>
          <p:cNvSpPr>
            <a:spLocks noChangeArrowheads="1"/>
          </p:cNvSpPr>
          <p:nvPr/>
        </p:nvSpPr>
        <p:spPr bwMode="auto">
          <a:xfrm>
            <a:off x="1883917" y="3932133"/>
            <a:ext cx="248466" cy="26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pitchFamily="34" charset="0"/>
                <a:cs typeface="Arial" pitchFamily="34" charset="0"/>
              </a:rPr>
              <a:t>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7" name="Group 56"/>
          <p:cNvGrpSpPr/>
          <p:nvPr/>
        </p:nvGrpSpPr>
        <p:grpSpPr>
          <a:xfrm>
            <a:off x="1831240" y="4132768"/>
            <a:ext cx="355601" cy="600304"/>
            <a:chOff x="2868391" y="4077547"/>
            <a:chExt cx="355601" cy="1239840"/>
          </a:xfrm>
          <a:solidFill>
            <a:srgbClr val="FF66FF"/>
          </a:solidFill>
        </p:grpSpPr>
        <p:sp>
          <p:nvSpPr>
            <p:cNvPr id="58" name="Rectangle 11"/>
            <p:cNvSpPr>
              <a:spLocks noChangeArrowheads="1"/>
            </p:cNvSpPr>
            <p:nvPr/>
          </p:nvSpPr>
          <p:spPr bwMode="auto">
            <a:xfrm>
              <a:off x="2873153" y="4082310"/>
              <a:ext cx="346076" cy="12303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2"/>
            <p:cNvSpPr>
              <a:spLocks noEditPoints="1"/>
            </p:cNvSpPr>
            <p:nvPr/>
          </p:nvSpPr>
          <p:spPr bwMode="auto">
            <a:xfrm>
              <a:off x="2868391" y="4077547"/>
              <a:ext cx="355601" cy="1239840"/>
            </a:xfrm>
            <a:custGeom>
              <a:avLst/>
              <a:gdLst>
                <a:gd name="T0" fmla="*/ 0 w 447"/>
                <a:gd name="T1" fmla="*/ 6 h 1561"/>
                <a:gd name="T2" fmla="*/ 0 w 447"/>
                <a:gd name="T3" fmla="*/ 0 h 1561"/>
                <a:gd name="T4" fmla="*/ 6 w 447"/>
                <a:gd name="T5" fmla="*/ 0 h 1561"/>
                <a:gd name="T6" fmla="*/ 442 w 447"/>
                <a:gd name="T7" fmla="*/ 0 h 1561"/>
                <a:gd name="T8" fmla="*/ 445 w 447"/>
                <a:gd name="T9" fmla="*/ 0 h 1561"/>
                <a:gd name="T10" fmla="*/ 447 w 447"/>
                <a:gd name="T11" fmla="*/ 6 h 1561"/>
                <a:gd name="T12" fmla="*/ 447 w 447"/>
                <a:gd name="T13" fmla="*/ 1556 h 1561"/>
                <a:gd name="T14" fmla="*/ 445 w 447"/>
                <a:gd name="T15" fmla="*/ 1559 h 1561"/>
                <a:gd name="T16" fmla="*/ 442 w 447"/>
                <a:gd name="T17" fmla="*/ 1561 h 1561"/>
                <a:gd name="T18" fmla="*/ 6 w 447"/>
                <a:gd name="T19" fmla="*/ 1561 h 1561"/>
                <a:gd name="T20" fmla="*/ 0 w 447"/>
                <a:gd name="T21" fmla="*/ 1559 h 1561"/>
                <a:gd name="T22" fmla="*/ 0 w 447"/>
                <a:gd name="T23" fmla="*/ 1556 h 1561"/>
                <a:gd name="T24" fmla="*/ 0 w 447"/>
                <a:gd name="T25" fmla="*/ 6 h 1561"/>
                <a:gd name="T26" fmla="*/ 11 w 447"/>
                <a:gd name="T27" fmla="*/ 1556 h 1561"/>
                <a:gd name="T28" fmla="*/ 6 w 447"/>
                <a:gd name="T29" fmla="*/ 1550 h 1561"/>
                <a:gd name="T30" fmla="*/ 442 w 447"/>
                <a:gd name="T31" fmla="*/ 1550 h 1561"/>
                <a:gd name="T32" fmla="*/ 436 w 447"/>
                <a:gd name="T33" fmla="*/ 1556 h 1561"/>
                <a:gd name="T34" fmla="*/ 436 w 447"/>
                <a:gd name="T35" fmla="*/ 6 h 1561"/>
                <a:gd name="T36" fmla="*/ 442 w 447"/>
                <a:gd name="T37" fmla="*/ 12 h 1561"/>
                <a:gd name="T38" fmla="*/ 6 w 447"/>
                <a:gd name="T39" fmla="*/ 12 h 1561"/>
                <a:gd name="T40" fmla="*/ 11 w 447"/>
                <a:gd name="T41" fmla="*/ 6 h 1561"/>
                <a:gd name="T42" fmla="*/ 11 w 447"/>
                <a:gd name="T43" fmla="*/ 1556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7" h="1561">
                  <a:moveTo>
                    <a:pt x="0" y="6"/>
                  </a:moveTo>
                  <a:lnTo>
                    <a:pt x="0" y="0"/>
                  </a:lnTo>
                  <a:lnTo>
                    <a:pt x="6" y="0"/>
                  </a:lnTo>
                  <a:lnTo>
                    <a:pt x="442" y="0"/>
                  </a:lnTo>
                  <a:lnTo>
                    <a:pt x="445" y="0"/>
                  </a:lnTo>
                  <a:lnTo>
                    <a:pt x="447" y="6"/>
                  </a:lnTo>
                  <a:lnTo>
                    <a:pt x="447" y="1556"/>
                  </a:lnTo>
                  <a:lnTo>
                    <a:pt x="445" y="1559"/>
                  </a:lnTo>
                  <a:lnTo>
                    <a:pt x="442" y="1561"/>
                  </a:lnTo>
                  <a:lnTo>
                    <a:pt x="6" y="1561"/>
                  </a:lnTo>
                  <a:lnTo>
                    <a:pt x="0" y="1559"/>
                  </a:lnTo>
                  <a:lnTo>
                    <a:pt x="0" y="1556"/>
                  </a:lnTo>
                  <a:lnTo>
                    <a:pt x="0" y="6"/>
                  </a:lnTo>
                  <a:close/>
                  <a:moveTo>
                    <a:pt x="11" y="1556"/>
                  </a:moveTo>
                  <a:lnTo>
                    <a:pt x="6" y="1550"/>
                  </a:lnTo>
                  <a:lnTo>
                    <a:pt x="442" y="1550"/>
                  </a:lnTo>
                  <a:lnTo>
                    <a:pt x="436" y="1556"/>
                  </a:lnTo>
                  <a:lnTo>
                    <a:pt x="436" y="6"/>
                  </a:lnTo>
                  <a:lnTo>
                    <a:pt x="442" y="12"/>
                  </a:lnTo>
                  <a:lnTo>
                    <a:pt x="6" y="12"/>
                  </a:lnTo>
                  <a:lnTo>
                    <a:pt x="11" y="6"/>
                  </a:lnTo>
                  <a:lnTo>
                    <a:pt x="11" y="1556"/>
                  </a:lnTo>
                  <a:close/>
                </a:path>
              </a:pathLst>
            </a:custGeom>
            <a:grpFill/>
            <a:ln w="1">
              <a:solidFill>
                <a:srgbClr val="00204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TextBox 59"/>
          <p:cNvSpPr txBox="1"/>
          <p:nvPr/>
        </p:nvSpPr>
        <p:spPr>
          <a:xfrm>
            <a:off x="2635236" y="3789310"/>
            <a:ext cx="1152128" cy="369332"/>
          </a:xfrm>
          <a:prstGeom prst="rect">
            <a:avLst/>
          </a:prstGeom>
          <a:noFill/>
        </p:spPr>
        <p:txBody>
          <a:bodyPr wrap="square" rtlCol="0">
            <a:spAutoFit/>
          </a:bodyPr>
          <a:lstStyle/>
          <a:p>
            <a:pPr algn="ctr"/>
            <a:r>
              <a:rPr lang="en-CA" dirty="0" smtClean="0"/>
              <a:t>Recalls</a:t>
            </a:r>
            <a:endParaRPr lang="en-CA" dirty="0"/>
          </a:p>
        </p:txBody>
      </p:sp>
      <p:cxnSp>
        <p:nvCxnSpPr>
          <p:cNvPr id="61" name="Straight Arrow Connector 60"/>
          <p:cNvCxnSpPr/>
          <p:nvPr/>
        </p:nvCxnSpPr>
        <p:spPr>
          <a:xfrm flipH="1">
            <a:off x="2035869" y="4067014"/>
            <a:ext cx="735931" cy="194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499992" y="3509105"/>
            <a:ext cx="969970" cy="95245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C1</a:t>
            </a:r>
            <a:endParaRPr lang="en-US" sz="1400" dirty="0">
              <a:solidFill>
                <a:schemeClr val="tx1"/>
              </a:solidFill>
            </a:endParaRPr>
          </a:p>
        </p:txBody>
      </p:sp>
      <p:sp>
        <p:nvSpPr>
          <p:cNvPr id="63" name="Rectangle 62"/>
          <p:cNvSpPr/>
          <p:nvPr/>
        </p:nvSpPr>
        <p:spPr>
          <a:xfrm>
            <a:off x="4644008" y="3842720"/>
            <a:ext cx="767060" cy="555563"/>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400" dirty="0" smtClean="0">
                <a:solidFill>
                  <a:schemeClr val="tx1"/>
                </a:solidFill>
              </a:rPr>
              <a:t>L1D</a:t>
            </a:r>
            <a:endParaRPr lang="en-US" sz="1400" dirty="0">
              <a:solidFill>
                <a:schemeClr val="tx1"/>
              </a:solidFill>
            </a:endParaRPr>
          </a:p>
        </p:txBody>
      </p:sp>
      <p:sp>
        <p:nvSpPr>
          <p:cNvPr id="64" name="Rectangle 63"/>
          <p:cNvSpPr/>
          <p:nvPr/>
        </p:nvSpPr>
        <p:spPr>
          <a:xfrm>
            <a:off x="4721267"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A</a:t>
            </a:r>
            <a:endParaRPr lang="en-US" sz="1400" b="1" dirty="0">
              <a:solidFill>
                <a:schemeClr val="bg1"/>
              </a:solidFill>
            </a:endParaRPr>
          </a:p>
        </p:txBody>
      </p:sp>
      <p:sp>
        <p:nvSpPr>
          <p:cNvPr id="65" name="Rectangle 64"/>
          <p:cNvSpPr/>
          <p:nvPr/>
        </p:nvSpPr>
        <p:spPr>
          <a:xfrm>
            <a:off x="5059425" y="4150155"/>
            <a:ext cx="292458" cy="1982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B</a:t>
            </a:r>
            <a:endParaRPr lang="en-US" sz="1400" b="1" dirty="0">
              <a:solidFill>
                <a:schemeClr val="bg1"/>
              </a:solidFill>
            </a:endParaRPr>
          </a:p>
        </p:txBody>
      </p:sp>
      <p:sp>
        <p:nvSpPr>
          <p:cNvPr id="66" name="TextBox 65"/>
          <p:cNvSpPr txBox="1"/>
          <p:nvPr/>
        </p:nvSpPr>
        <p:spPr>
          <a:xfrm>
            <a:off x="4499992" y="3212976"/>
            <a:ext cx="969970" cy="307777"/>
          </a:xfrm>
          <a:prstGeom prst="rect">
            <a:avLst/>
          </a:prstGeom>
          <a:noFill/>
        </p:spPr>
        <p:txBody>
          <a:bodyPr wrap="square" rtlCol="0">
            <a:spAutoFit/>
          </a:bodyPr>
          <a:lstStyle/>
          <a:p>
            <a:r>
              <a:rPr lang="en-CA" sz="1400" b="1" dirty="0" smtClean="0">
                <a:solidFill>
                  <a:schemeClr val="tx1">
                    <a:lumMod val="75000"/>
                    <a:lumOff val="25000"/>
                  </a:schemeClr>
                </a:solidFill>
              </a:rPr>
              <a:t>Load C</a:t>
            </a:r>
            <a:endParaRPr lang="en-CA" sz="1400" b="1" dirty="0">
              <a:solidFill>
                <a:schemeClr val="tx1">
                  <a:lumMod val="75000"/>
                  <a:lumOff val="25000"/>
                </a:schemeClr>
              </a:solidFill>
            </a:endParaRPr>
          </a:p>
        </p:txBody>
      </p:sp>
      <p:cxnSp>
        <p:nvCxnSpPr>
          <p:cNvPr id="67" name="Straight Arrow Connector 95"/>
          <p:cNvCxnSpPr>
            <a:endCxn id="101" idx="1"/>
          </p:cNvCxnSpPr>
          <p:nvPr/>
        </p:nvCxnSpPr>
        <p:spPr>
          <a:xfrm>
            <a:off x="4499992" y="4531077"/>
            <a:ext cx="1679593" cy="1113378"/>
          </a:xfrm>
          <a:prstGeom prst="curvedConnector3">
            <a:avLst>
              <a:gd name="adj1" fmla="val 3257"/>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4519060" y="5483222"/>
            <a:ext cx="696871" cy="276999"/>
          </a:xfrm>
          <a:prstGeom prst="rect">
            <a:avLst/>
          </a:prstGeom>
          <a:noFill/>
        </p:spPr>
        <p:txBody>
          <a:bodyPr wrap="square" rtlCol="0">
            <a:spAutoFit/>
          </a:bodyPr>
          <a:lstStyle/>
          <a:p>
            <a:pPr algn="ctr"/>
            <a:r>
              <a:rPr lang="en-CA" sz="1200" b="1" dirty="0" smtClean="0">
                <a:solidFill>
                  <a:schemeClr val="tx1">
                    <a:lumMod val="75000"/>
                    <a:lumOff val="25000"/>
                  </a:schemeClr>
                </a:solidFill>
              </a:rPr>
              <a:t>gets C</a:t>
            </a:r>
            <a:endParaRPr lang="en-CA" sz="1200" b="1" dirty="0">
              <a:solidFill>
                <a:schemeClr val="tx1">
                  <a:lumMod val="75000"/>
                  <a:lumOff val="25000"/>
                </a:schemeClr>
              </a:solidFill>
            </a:endParaRPr>
          </a:p>
        </p:txBody>
      </p:sp>
      <p:cxnSp>
        <p:nvCxnSpPr>
          <p:cNvPr id="69" name="Straight Arrow Connector 68"/>
          <p:cNvCxnSpPr/>
          <p:nvPr/>
        </p:nvCxnSpPr>
        <p:spPr>
          <a:xfrm flipH="1" flipV="1">
            <a:off x="5148065" y="4531077"/>
            <a:ext cx="988959" cy="74619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6352671" y="4540974"/>
            <a:ext cx="286276" cy="74619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7025523" y="4522557"/>
            <a:ext cx="484985" cy="7461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7363681" y="4754294"/>
            <a:ext cx="1216672" cy="7461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447000" y="4560778"/>
            <a:ext cx="530030" cy="276999"/>
          </a:xfrm>
          <a:prstGeom prst="rect">
            <a:avLst/>
          </a:prstGeom>
          <a:noFill/>
        </p:spPr>
        <p:txBody>
          <a:bodyPr wrap="square" rtlCol="0">
            <a:spAutoFit/>
          </a:bodyPr>
          <a:lstStyle/>
          <a:p>
            <a:pPr algn="ctr"/>
            <a:r>
              <a:rPr lang="en-CA" sz="1200" b="1" dirty="0" err="1">
                <a:solidFill>
                  <a:srgbClr val="FF0000"/>
                </a:solidFill>
              </a:rPr>
              <a:t>r</a:t>
            </a:r>
            <a:r>
              <a:rPr lang="en-CA" sz="1200" b="1" dirty="0" err="1" smtClean="0">
                <a:solidFill>
                  <a:srgbClr val="FF0000"/>
                </a:solidFill>
              </a:rPr>
              <a:t>cl</a:t>
            </a:r>
            <a:r>
              <a:rPr lang="en-CA" sz="1200" b="1" dirty="0" smtClean="0">
                <a:solidFill>
                  <a:srgbClr val="FF0000"/>
                </a:solidFill>
              </a:rPr>
              <a:t> A</a:t>
            </a:r>
            <a:endParaRPr lang="en-CA" sz="1200" b="1" dirty="0">
              <a:solidFill>
                <a:srgbClr val="FF0000"/>
              </a:solidFill>
            </a:endParaRPr>
          </a:p>
        </p:txBody>
      </p:sp>
      <p:sp>
        <p:nvSpPr>
          <p:cNvPr id="74" name="TextBox 73"/>
          <p:cNvSpPr txBox="1"/>
          <p:nvPr/>
        </p:nvSpPr>
        <p:spPr>
          <a:xfrm>
            <a:off x="6373932" y="4531077"/>
            <a:ext cx="530030" cy="276999"/>
          </a:xfrm>
          <a:prstGeom prst="rect">
            <a:avLst/>
          </a:prstGeom>
          <a:noFill/>
        </p:spPr>
        <p:txBody>
          <a:bodyPr wrap="square" rtlCol="0">
            <a:spAutoFit/>
          </a:bodyPr>
          <a:lstStyle/>
          <a:p>
            <a:pPr algn="ctr"/>
            <a:r>
              <a:rPr lang="en-CA" sz="1200" b="1" dirty="0" err="1">
                <a:solidFill>
                  <a:srgbClr val="FF0000"/>
                </a:solidFill>
              </a:rPr>
              <a:t>r</a:t>
            </a:r>
            <a:r>
              <a:rPr lang="en-CA" sz="1200" b="1" dirty="0" err="1" smtClean="0">
                <a:solidFill>
                  <a:srgbClr val="FF0000"/>
                </a:solidFill>
              </a:rPr>
              <a:t>cl</a:t>
            </a:r>
            <a:r>
              <a:rPr lang="en-CA" sz="1200" b="1" dirty="0" smtClean="0">
                <a:solidFill>
                  <a:srgbClr val="FF0000"/>
                </a:solidFill>
              </a:rPr>
              <a:t> A</a:t>
            </a:r>
            <a:endParaRPr lang="en-CA" sz="1200" b="1" dirty="0">
              <a:solidFill>
                <a:srgbClr val="FF0000"/>
              </a:solidFill>
            </a:endParaRPr>
          </a:p>
        </p:txBody>
      </p:sp>
      <p:sp>
        <p:nvSpPr>
          <p:cNvPr id="75" name="TextBox 74"/>
          <p:cNvSpPr txBox="1"/>
          <p:nvPr/>
        </p:nvSpPr>
        <p:spPr>
          <a:xfrm>
            <a:off x="7376962" y="4560928"/>
            <a:ext cx="530030" cy="276999"/>
          </a:xfrm>
          <a:prstGeom prst="rect">
            <a:avLst/>
          </a:prstGeom>
          <a:noFill/>
        </p:spPr>
        <p:txBody>
          <a:bodyPr wrap="square" rtlCol="0">
            <a:spAutoFit/>
          </a:bodyPr>
          <a:lstStyle/>
          <a:p>
            <a:pPr algn="ctr"/>
            <a:r>
              <a:rPr lang="en-CA" sz="1200" b="1" dirty="0" err="1">
                <a:solidFill>
                  <a:srgbClr val="FF0000"/>
                </a:solidFill>
              </a:rPr>
              <a:t>r</a:t>
            </a:r>
            <a:r>
              <a:rPr lang="en-CA" sz="1200" b="1" dirty="0" err="1" smtClean="0">
                <a:solidFill>
                  <a:srgbClr val="FF0000"/>
                </a:solidFill>
              </a:rPr>
              <a:t>cl</a:t>
            </a:r>
            <a:r>
              <a:rPr lang="en-CA" sz="1200" b="1" dirty="0" smtClean="0">
                <a:solidFill>
                  <a:srgbClr val="FF0000"/>
                </a:solidFill>
              </a:rPr>
              <a:t> A</a:t>
            </a:r>
            <a:endParaRPr lang="en-CA" sz="1200" b="1" dirty="0">
              <a:solidFill>
                <a:srgbClr val="FF0000"/>
              </a:solidFill>
            </a:endParaRPr>
          </a:p>
        </p:txBody>
      </p:sp>
      <p:sp>
        <p:nvSpPr>
          <p:cNvPr id="76" name="TextBox 75"/>
          <p:cNvSpPr txBox="1"/>
          <p:nvPr/>
        </p:nvSpPr>
        <p:spPr>
          <a:xfrm>
            <a:off x="8185003" y="4895655"/>
            <a:ext cx="530030" cy="276999"/>
          </a:xfrm>
          <a:prstGeom prst="rect">
            <a:avLst/>
          </a:prstGeom>
          <a:noFill/>
        </p:spPr>
        <p:txBody>
          <a:bodyPr wrap="square" rtlCol="0">
            <a:spAutoFit/>
          </a:bodyPr>
          <a:lstStyle/>
          <a:p>
            <a:pPr algn="ctr"/>
            <a:r>
              <a:rPr lang="en-CA" sz="1200" b="1" dirty="0" err="1">
                <a:solidFill>
                  <a:srgbClr val="FF0000"/>
                </a:solidFill>
              </a:rPr>
              <a:t>r</a:t>
            </a:r>
            <a:r>
              <a:rPr lang="en-CA" sz="1200" b="1" dirty="0" err="1" smtClean="0">
                <a:solidFill>
                  <a:srgbClr val="FF0000"/>
                </a:solidFill>
              </a:rPr>
              <a:t>cl</a:t>
            </a:r>
            <a:r>
              <a:rPr lang="en-CA" sz="1200" b="1" dirty="0" smtClean="0">
                <a:solidFill>
                  <a:srgbClr val="FF0000"/>
                </a:solidFill>
              </a:rPr>
              <a:t> A</a:t>
            </a:r>
            <a:endParaRPr lang="en-CA" sz="1200" b="1" dirty="0">
              <a:solidFill>
                <a:srgbClr val="FF0000"/>
              </a:solidFill>
            </a:endParaRPr>
          </a:p>
        </p:txBody>
      </p:sp>
      <p:cxnSp>
        <p:nvCxnSpPr>
          <p:cNvPr id="77" name="Straight Arrow Connector 76"/>
          <p:cNvCxnSpPr/>
          <p:nvPr/>
        </p:nvCxnSpPr>
        <p:spPr>
          <a:xfrm>
            <a:off x="4867496" y="4560778"/>
            <a:ext cx="1152047" cy="86040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6179585" y="4568981"/>
            <a:ext cx="272464" cy="69977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6804248" y="4575661"/>
            <a:ext cx="463767" cy="69309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7268015" y="4568981"/>
            <a:ext cx="1312775" cy="8042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5336438" y="5127392"/>
            <a:ext cx="459617" cy="276999"/>
          </a:xfrm>
          <a:prstGeom prst="rect">
            <a:avLst/>
          </a:prstGeom>
          <a:noFill/>
        </p:spPr>
        <p:txBody>
          <a:bodyPr wrap="square" rtlCol="0">
            <a:spAutoFit/>
          </a:bodyPr>
          <a:lstStyle/>
          <a:p>
            <a:pPr algn="ctr"/>
            <a:r>
              <a:rPr lang="en-CA" sz="1200" b="1" dirty="0" err="1" smtClean="0">
                <a:solidFill>
                  <a:srgbClr val="FF0000"/>
                </a:solidFill>
              </a:rPr>
              <a:t>ack</a:t>
            </a:r>
            <a:endParaRPr lang="en-CA" sz="1200" b="1" dirty="0">
              <a:solidFill>
                <a:srgbClr val="FF0000"/>
              </a:solidFill>
            </a:endParaRPr>
          </a:p>
        </p:txBody>
      </p:sp>
      <p:sp>
        <p:nvSpPr>
          <p:cNvPr id="82" name="TextBox 81"/>
          <p:cNvSpPr txBox="1"/>
          <p:nvPr/>
        </p:nvSpPr>
        <p:spPr>
          <a:xfrm>
            <a:off x="5949776" y="4859387"/>
            <a:ext cx="459617" cy="276999"/>
          </a:xfrm>
          <a:prstGeom prst="rect">
            <a:avLst/>
          </a:prstGeom>
          <a:noFill/>
        </p:spPr>
        <p:txBody>
          <a:bodyPr wrap="square" rtlCol="0">
            <a:spAutoFit/>
          </a:bodyPr>
          <a:lstStyle/>
          <a:p>
            <a:pPr algn="ctr"/>
            <a:r>
              <a:rPr lang="en-CA" sz="1200" b="1" dirty="0" err="1" smtClean="0">
                <a:solidFill>
                  <a:srgbClr val="FF0000"/>
                </a:solidFill>
              </a:rPr>
              <a:t>ack</a:t>
            </a:r>
            <a:endParaRPr lang="en-CA" sz="1200" b="1" dirty="0">
              <a:solidFill>
                <a:srgbClr val="FF0000"/>
              </a:solidFill>
            </a:endParaRPr>
          </a:p>
        </p:txBody>
      </p:sp>
      <p:sp>
        <p:nvSpPr>
          <p:cNvPr id="83" name="TextBox 82"/>
          <p:cNvSpPr txBox="1"/>
          <p:nvPr/>
        </p:nvSpPr>
        <p:spPr>
          <a:xfrm>
            <a:off x="6627896" y="4780367"/>
            <a:ext cx="459617" cy="276999"/>
          </a:xfrm>
          <a:prstGeom prst="rect">
            <a:avLst/>
          </a:prstGeom>
          <a:noFill/>
        </p:spPr>
        <p:txBody>
          <a:bodyPr wrap="square" rtlCol="0">
            <a:spAutoFit/>
          </a:bodyPr>
          <a:lstStyle/>
          <a:p>
            <a:pPr algn="ctr"/>
            <a:r>
              <a:rPr lang="en-CA" sz="1200" b="1" dirty="0" err="1" smtClean="0">
                <a:solidFill>
                  <a:srgbClr val="FF0000"/>
                </a:solidFill>
              </a:rPr>
              <a:t>ack</a:t>
            </a:r>
            <a:endParaRPr lang="en-CA" sz="1200" b="1" dirty="0">
              <a:solidFill>
                <a:srgbClr val="FF0000"/>
              </a:solidFill>
            </a:endParaRPr>
          </a:p>
        </p:txBody>
      </p:sp>
      <p:sp>
        <p:nvSpPr>
          <p:cNvPr id="84" name="TextBox 83"/>
          <p:cNvSpPr txBox="1"/>
          <p:nvPr/>
        </p:nvSpPr>
        <p:spPr>
          <a:xfrm>
            <a:off x="7268015" y="4939156"/>
            <a:ext cx="459617" cy="276999"/>
          </a:xfrm>
          <a:prstGeom prst="rect">
            <a:avLst/>
          </a:prstGeom>
          <a:noFill/>
        </p:spPr>
        <p:txBody>
          <a:bodyPr wrap="square" rtlCol="0">
            <a:spAutoFit/>
          </a:bodyPr>
          <a:lstStyle/>
          <a:p>
            <a:pPr algn="ctr"/>
            <a:r>
              <a:rPr lang="en-CA" sz="1200" b="1" dirty="0" err="1" smtClean="0">
                <a:solidFill>
                  <a:srgbClr val="FF0000"/>
                </a:solidFill>
              </a:rPr>
              <a:t>ack</a:t>
            </a:r>
            <a:endParaRPr lang="en-CA" sz="1200" b="1" dirty="0">
              <a:solidFill>
                <a:srgbClr val="FF0000"/>
              </a:solidFill>
            </a:endParaRPr>
          </a:p>
        </p:txBody>
      </p:sp>
      <p:grpSp>
        <p:nvGrpSpPr>
          <p:cNvPr id="85" name="Group 84"/>
          <p:cNvGrpSpPr/>
          <p:nvPr/>
        </p:nvGrpSpPr>
        <p:grpSpPr>
          <a:xfrm>
            <a:off x="4795487" y="4175857"/>
            <a:ext cx="144016" cy="146194"/>
            <a:chOff x="4535996" y="5215143"/>
            <a:chExt cx="144016" cy="146194"/>
          </a:xfrm>
        </p:grpSpPr>
        <p:cxnSp>
          <p:nvCxnSpPr>
            <p:cNvPr id="86" name="Straight Connector 85"/>
            <p:cNvCxnSpPr/>
            <p:nvPr/>
          </p:nvCxnSpPr>
          <p:spPr>
            <a:xfrm>
              <a:off x="4535996" y="5217321"/>
              <a:ext cx="144016" cy="14401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4535996" y="5215143"/>
              <a:ext cx="144016" cy="1461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8" name="Group 87"/>
          <p:cNvGrpSpPr/>
          <p:nvPr/>
        </p:nvGrpSpPr>
        <p:grpSpPr>
          <a:xfrm>
            <a:off x="5947535" y="4175857"/>
            <a:ext cx="144016" cy="146194"/>
            <a:chOff x="4535996" y="5215143"/>
            <a:chExt cx="144016" cy="146194"/>
          </a:xfrm>
        </p:grpSpPr>
        <p:cxnSp>
          <p:nvCxnSpPr>
            <p:cNvPr id="89" name="Straight Connector 88"/>
            <p:cNvCxnSpPr/>
            <p:nvPr/>
          </p:nvCxnSpPr>
          <p:spPr>
            <a:xfrm>
              <a:off x="4535996" y="5217321"/>
              <a:ext cx="144016" cy="14401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4535996" y="5215143"/>
              <a:ext cx="144016" cy="1461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a:off x="7099744" y="4175857"/>
            <a:ext cx="144016" cy="146194"/>
            <a:chOff x="4535996" y="5215143"/>
            <a:chExt cx="144016" cy="146194"/>
          </a:xfrm>
        </p:grpSpPr>
        <p:cxnSp>
          <p:nvCxnSpPr>
            <p:cNvPr id="92" name="Straight Connector 91"/>
            <p:cNvCxnSpPr/>
            <p:nvPr/>
          </p:nvCxnSpPr>
          <p:spPr>
            <a:xfrm>
              <a:off x="4535996" y="5217321"/>
              <a:ext cx="144016" cy="14401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4535996" y="5215143"/>
              <a:ext cx="144016" cy="1461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8232720" y="4175857"/>
            <a:ext cx="144016" cy="146194"/>
            <a:chOff x="4535996" y="5215143"/>
            <a:chExt cx="144016" cy="146194"/>
          </a:xfrm>
        </p:grpSpPr>
        <p:cxnSp>
          <p:nvCxnSpPr>
            <p:cNvPr id="95" name="Straight Connector 94"/>
            <p:cNvCxnSpPr/>
            <p:nvPr/>
          </p:nvCxnSpPr>
          <p:spPr>
            <a:xfrm>
              <a:off x="4535996" y="5217321"/>
              <a:ext cx="144016" cy="144016"/>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4535996" y="5215143"/>
              <a:ext cx="144016" cy="146194"/>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7" name="TextBox 96"/>
          <p:cNvSpPr txBox="1"/>
          <p:nvPr/>
        </p:nvSpPr>
        <p:spPr>
          <a:xfrm>
            <a:off x="4512529" y="2352011"/>
            <a:ext cx="969970" cy="1169551"/>
          </a:xfrm>
          <a:prstGeom prst="rect">
            <a:avLst/>
          </a:prstGeom>
          <a:noFill/>
        </p:spPr>
        <p:txBody>
          <a:bodyPr wrap="square" rtlCol="0">
            <a:spAutoFit/>
          </a:bodyPr>
          <a:lstStyle/>
          <a:p>
            <a:r>
              <a:rPr lang="en-CA" sz="1400" b="1" dirty="0" smtClean="0">
                <a:solidFill>
                  <a:schemeClr val="tx1">
                    <a:lumMod val="75000"/>
                    <a:lumOff val="25000"/>
                  </a:schemeClr>
                </a:solidFill>
              </a:rPr>
              <a:t>Load C</a:t>
            </a:r>
          </a:p>
          <a:p>
            <a:r>
              <a:rPr lang="en-CA" sz="1400" b="1" dirty="0" smtClean="0">
                <a:solidFill>
                  <a:schemeClr val="tx1">
                    <a:lumMod val="75000"/>
                    <a:lumOff val="25000"/>
                  </a:schemeClr>
                </a:solidFill>
              </a:rPr>
              <a:t>Load D</a:t>
            </a:r>
          </a:p>
          <a:p>
            <a:r>
              <a:rPr lang="en-CA" sz="1400" b="1" dirty="0" smtClean="0">
                <a:solidFill>
                  <a:schemeClr val="tx1">
                    <a:lumMod val="75000"/>
                    <a:lumOff val="25000"/>
                  </a:schemeClr>
                </a:solidFill>
              </a:rPr>
              <a:t>Load E</a:t>
            </a:r>
          </a:p>
          <a:p>
            <a:r>
              <a:rPr lang="en-CA" sz="1400" b="1" dirty="0" smtClean="0">
                <a:solidFill>
                  <a:schemeClr val="tx1">
                    <a:lumMod val="75000"/>
                    <a:lumOff val="25000"/>
                  </a:schemeClr>
                </a:solidFill>
              </a:rPr>
              <a:t>Load F</a:t>
            </a:r>
          </a:p>
          <a:p>
            <a:r>
              <a:rPr lang="en-CA" sz="1400" b="1" dirty="0" smtClean="0">
                <a:solidFill>
                  <a:schemeClr val="tx1">
                    <a:lumMod val="75000"/>
                    <a:lumOff val="25000"/>
                  </a:schemeClr>
                </a:solidFill>
              </a:rPr>
              <a:t>…</a:t>
            </a:r>
            <a:endParaRPr lang="en-CA" sz="1400" b="1" dirty="0">
              <a:solidFill>
                <a:schemeClr val="tx1">
                  <a:lumMod val="75000"/>
                  <a:lumOff val="25000"/>
                </a:schemeClr>
              </a:solidFill>
            </a:endParaRPr>
          </a:p>
        </p:txBody>
      </p:sp>
      <p:sp>
        <p:nvSpPr>
          <p:cNvPr id="98" name="TextBox 97"/>
          <p:cNvSpPr txBox="1"/>
          <p:nvPr/>
        </p:nvSpPr>
        <p:spPr>
          <a:xfrm>
            <a:off x="5652039" y="2352011"/>
            <a:ext cx="969970" cy="1169551"/>
          </a:xfrm>
          <a:prstGeom prst="rect">
            <a:avLst/>
          </a:prstGeom>
          <a:noFill/>
        </p:spPr>
        <p:txBody>
          <a:bodyPr wrap="square" rtlCol="0">
            <a:spAutoFit/>
          </a:bodyPr>
          <a:lstStyle/>
          <a:p>
            <a:r>
              <a:rPr lang="en-CA" sz="1400" b="1" dirty="0" smtClean="0">
                <a:solidFill>
                  <a:schemeClr val="tx1">
                    <a:lumMod val="75000"/>
                    <a:lumOff val="25000"/>
                  </a:schemeClr>
                </a:solidFill>
              </a:rPr>
              <a:t>Load G</a:t>
            </a:r>
          </a:p>
          <a:p>
            <a:r>
              <a:rPr lang="en-CA" sz="1400" b="1" dirty="0" smtClean="0">
                <a:solidFill>
                  <a:schemeClr val="tx1">
                    <a:lumMod val="75000"/>
                    <a:lumOff val="25000"/>
                  </a:schemeClr>
                </a:solidFill>
              </a:rPr>
              <a:t>Load H</a:t>
            </a:r>
          </a:p>
          <a:p>
            <a:r>
              <a:rPr lang="en-CA" sz="1400" b="1" dirty="0" smtClean="0">
                <a:solidFill>
                  <a:schemeClr val="tx1">
                    <a:lumMod val="75000"/>
                    <a:lumOff val="25000"/>
                  </a:schemeClr>
                </a:solidFill>
              </a:rPr>
              <a:t>Load I</a:t>
            </a:r>
          </a:p>
          <a:p>
            <a:r>
              <a:rPr lang="en-CA" sz="1400" b="1" dirty="0" smtClean="0">
                <a:solidFill>
                  <a:schemeClr val="tx1">
                    <a:lumMod val="75000"/>
                    <a:lumOff val="25000"/>
                  </a:schemeClr>
                </a:solidFill>
              </a:rPr>
              <a:t>Load J</a:t>
            </a:r>
          </a:p>
          <a:p>
            <a:r>
              <a:rPr lang="en-CA" sz="1400" b="1" dirty="0" smtClean="0">
                <a:solidFill>
                  <a:schemeClr val="tx1">
                    <a:lumMod val="75000"/>
                    <a:lumOff val="25000"/>
                  </a:schemeClr>
                </a:solidFill>
              </a:rPr>
              <a:t>…</a:t>
            </a:r>
            <a:endParaRPr lang="en-CA" sz="1400" b="1" dirty="0">
              <a:solidFill>
                <a:schemeClr val="tx1">
                  <a:lumMod val="75000"/>
                  <a:lumOff val="25000"/>
                </a:schemeClr>
              </a:solidFill>
            </a:endParaRPr>
          </a:p>
        </p:txBody>
      </p:sp>
      <p:sp>
        <p:nvSpPr>
          <p:cNvPr id="99" name="TextBox 98"/>
          <p:cNvSpPr txBox="1"/>
          <p:nvPr/>
        </p:nvSpPr>
        <p:spPr>
          <a:xfrm>
            <a:off x="6804248" y="2358117"/>
            <a:ext cx="969970" cy="1169551"/>
          </a:xfrm>
          <a:prstGeom prst="rect">
            <a:avLst/>
          </a:prstGeom>
          <a:noFill/>
        </p:spPr>
        <p:txBody>
          <a:bodyPr wrap="square" rtlCol="0">
            <a:spAutoFit/>
          </a:bodyPr>
          <a:lstStyle/>
          <a:p>
            <a:r>
              <a:rPr lang="en-CA" sz="1400" b="1" dirty="0" smtClean="0">
                <a:solidFill>
                  <a:schemeClr val="tx1">
                    <a:lumMod val="75000"/>
                    <a:lumOff val="25000"/>
                  </a:schemeClr>
                </a:solidFill>
              </a:rPr>
              <a:t>Load K</a:t>
            </a:r>
          </a:p>
          <a:p>
            <a:r>
              <a:rPr lang="en-CA" sz="1400" b="1" dirty="0" smtClean="0">
                <a:solidFill>
                  <a:schemeClr val="tx1">
                    <a:lumMod val="75000"/>
                    <a:lumOff val="25000"/>
                  </a:schemeClr>
                </a:solidFill>
              </a:rPr>
              <a:t>Load L</a:t>
            </a:r>
          </a:p>
          <a:p>
            <a:r>
              <a:rPr lang="en-CA" sz="1400" b="1" dirty="0" smtClean="0">
                <a:solidFill>
                  <a:schemeClr val="tx1">
                    <a:lumMod val="75000"/>
                    <a:lumOff val="25000"/>
                  </a:schemeClr>
                </a:solidFill>
              </a:rPr>
              <a:t>Load M</a:t>
            </a:r>
          </a:p>
          <a:p>
            <a:r>
              <a:rPr lang="en-CA" sz="1400" b="1" dirty="0" smtClean="0">
                <a:solidFill>
                  <a:schemeClr val="tx1">
                    <a:lumMod val="75000"/>
                    <a:lumOff val="25000"/>
                  </a:schemeClr>
                </a:solidFill>
              </a:rPr>
              <a:t>Load N</a:t>
            </a:r>
          </a:p>
          <a:p>
            <a:r>
              <a:rPr lang="en-CA" sz="1400" b="1" dirty="0" smtClean="0">
                <a:solidFill>
                  <a:schemeClr val="tx1">
                    <a:lumMod val="75000"/>
                    <a:lumOff val="25000"/>
                  </a:schemeClr>
                </a:solidFill>
              </a:rPr>
              <a:t>…</a:t>
            </a:r>
            <a:endParaRPr lang="en-CA" sz="1400" b="1" dirty="0">
              <a:solidFill>
                <a:schemeClr val="tx1">
                  <a:lumMod val="75000"/>
                  <a:lumOff val="25000"/>
                </a:schemeClr>
              </a:solidFill>
            </a:endParaRPr>
          </a:p>
        </p:txBody>
      </p:sp>
      <p:sp>
        <p:nvSpPr>
          <p:cNvPr id="100" name="TextBox 99"/>
          <p:cNvSpPr txBox="1"/>
          <p:nvPr/>
        </p:nvSpPr>
        <p:spPr>
          <a:xfrm>
            <a:off x="7937252" y="2358116"/>
            <a:ext cx="969970" cy="1169551"/>
          </a:xfrm>
          <a:prstGeom prst="rect">
            <a:avLst/>
          </a:prstGeom>
          <a:noFill/>
        </p:spPr>
        <p:txBody>
          <a:bodyPr wrap="square" rtlCol="0">
            <a:spAutoFit/>
          </a:bodyPr>
          <a:lstStyle/>
          <a:p>
            <a:r>
              <a:rPr lang="en-CA" sz="1400" b="1" dirty="0" smtClean="0">
                <a:solidFill>
                  <a:schemeClr val="tx1">
                    <a:lumMod val="75000"/>
                    <a:lumOff val="25000"/>
                  </a:schemeClr>
                </a:solidFill>
              </a:rPr>
              <a:t>Load O</a:t>
            </a:r>
          </a:p>
          <a:p>
            <a:r>
              <a:rPr lang="en-CA" sz="1400" b="1" dirty="0" smtClean="0">
                <a:solidFill>
                  <a:schemeClr val="tx1">
                    <a:lumMod val="75000"/>
                    <a:lumOff val="25000"/>
                  </a:schemeClr>
                </a:solidFill>
              </a:rPr>
              <a:t>Load P</a:t>
            </a:r>
          </a:p>
          <a:p>
            <a:r>
              <a:rPr lang="en-CA" sz="1400" b="1" dirty="0" smtClean="0">
                <a:solidFill>
                  <a:schemeClr val="tx1">
                    <a:lumMod val="75000"/>
                    <a:lumOff val="25000"/>
                  </a:schemeClr>
                </a:solidFill>
              </a:rPr>
              <a:t>Load Q</a:t>
            </a:r>
          </a:p>
          <a:p>
            <a:r>
              <a:rPr lang="en-CA" sz="1400" b="1" dirty="0" smtClean="0">
                <a:solidFill>
                  <a:schemeClr val="tx1">
                    <a:lumMod val="75000"/>
                    <a:lumOff val="25000"/>
                  </a:schemeClr>
                </a:solidFill>
              </a:rPr>
              <a:t>Load R</a:t>
            </a:r>
          </a:p>
          <a:p>
            <a:r>
              <a:rPr lang="en-CA" sz="1400" b="1" dirty="0" smtClean="0">
                <a:solidFill>
                  <a:schemeClr val="tx1">
                    <a:lumMod val="75000"/>
                    <a:lumOff val="25000"/>
                  </a:schemeClr>
                </a:solidFill>
              </a:rPr>
              <a:t>…</a:t>
            </a:r>
            <a:endParaRPr lang="en-CA" sz="1400" b="1" dirty="0">
              <a:solidFill>
                <a:schemeClr val="tx1">
                  <a:lumMod val="75000"/>
                  <a:lumOff val="25000"/>
                </a:schemeClr>
              </a:solidFill>
            </a:endParaRPr>
          </a:p>
        </p:txBody>
      </p:sp>
      <p:sp>
        <p:nvSpPr>
          <p:cNvPr id="101" name="Rectangle 100"/>
          <p:cNvSpPr/>
          <p:nvPr/>
        </p:nvSpPr>
        <p:spPr>
          <a:xfrm>
            <a:off x="6179585" y="5338881"/>
            <a:ext cx="992167" cy="611148"/>
          </a:xfrm>
          <a:prstGeom prst="rect">
            <a:avLst/>
          </a:prstGeom>
          <a:solidFill>
            <a:schemeClr val="tx1">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400" dirty="0">
              <a:solidFill>
                <a:schemeClr val="tx1"/>
              </a:solidFill>
            </a:endParaRPr>
          </a:p>
        </p:txBody>
      </p:sp>
      <p:sp>
        <p:nvSpPr>
          <p:cNvPr id="102" name="Rectangle 101"/>
          <p:cNvSpPr/>
          <p:nvPr/>
        </p:nvSpPr>
        <p:spPr>
          <a:xfrm>
            <a:off x="6253667" y="5674474"/>
            <a:ext cx="396764" cy="198258"/>
          </a:xfrm>
          <a:prstGeom prst="rect">
            <a:avLst/>
          </a:prstGeom>
          <a:solidFill>
            <a:srgbClr val="00CC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A</a:t>
            </a:r>
            <a:endParaRPr lang="en-US" sz="1400" b="1" dirty="0">
              <a:solidFill>
                <a:schemeClr val="bg1"/>
              </a:solidFill>
            </a:endParaRPr>
          </a:p>
        </p:txBody>
      </p:sp>
      <p:sp>
        <p:nvSpPr>
          <p:cNvPr id="103" name="Rectangle 102"/>
          <p:cNvSpPr/>
          <p:nvPr/>
        </p:nvSpPr>
        <p:spPr>
          <a:xfrm>
            <a:off x="6711769" y="5674474"/>
            <a:ext cx="396764" cy="198258"/>
          </a:xfrm>
          <a:prstGeom prst="rect">
            <a:avLst/>
          </a:prstGeom>
          <a:solidFill>
            <a:srgbClr val="00CC00"/>
          </a:solidFill>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1400" b="1" dirty="0" smtClean="0">
                <a:solidFill>
                  <a:schemeClr val="bg1"/>
                </a:solidFill>
              </a:rPr>
              <a:t>B</a:t>
            </a:r>
            <a:endParaRPr lang="en-US" sz="1400" b="1" dirty="0">
              <a:solidFill>
                <a:schemeClr val="bg1"/>
              </a:solidFill>
            </a:endParaRPr>
          </a:p>
        </p:txBody>
      </p:sp>
      <p:sp>
        <p:nvSpPr>
          <p:cNvPr id="104" name="TextBox 103"/>
          <p:cNvSpPr txBox="1"/>
          <p:nvPr/>
        </p:nvSpPr>
        <p:spPr>
          <a:xfrm>
            <a:off x="6147300" y="5346601"/>
            <a:ext cx="1073171" cy="276999"/>
          </a:xfrm>
          <a:prstGeom prst="rect">
            <a:avLst/>
          </a:prstGeom>
          <a:noFill/>
        </p:spPr>
        <p:txBody>
          <a:bodyPr wrap="square" rtlCol="0">
            <a:spAutoFit/>
          </a:bodyPr>
          <a:lstStyle/>
          <a:p>
            <a:pPr algn="ctr"/>
            <a:r>
              <a:rPr lang="en-CA" sz="1200" dirty="0" smtClean="0"/>
              <a:t>L2/Directory</a:t>
            </a:r>
            <a:endParaRPr lang="en-CA" sz="1200" dirty="0"/>
          </a:p>
        </p:txBody>
      </p:sp>
      <p:grpSp>
        <p:nvGrpSpPr>
          <p:cNvPr id="105" name="Group 104"/>
          <p:cNvGrpSpPr/>
          <p:nvPr/>
        </p:nvGrpSpPr>
        <p:grpSpPr>
          <a:xfrm>
            <a:off x="4867495" y="4472028"/>
            <a:ext cx="1373720" cy="1151939"/>
            <a:chOff x="3445239" y="5136386"/>
            <a:chExt cx="1373720" cy="1151939"/>
          </a:xfrm>
        </p:grpSpPr>
        <p:cxnSp>
          <p:nvCxnSpPr>
            <p:cNvPr id="106" name="Straight Arrow Connector 105"/>
            <p:cNvCxnSpPr/>
            <p:nvPr/>
          </p:nvCxnSpPr>
          <p:spPr>
            <a:xfrm>
              <a:off x="3514512" y="5284752"/>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3490078" y="5361188"/>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445239" y="5427916"/>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3597099" y="5219939"/>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a:off x="3666912" y="5136386"/>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rot="5400000">
            <a:off x="7128052" y="4487638"/>
            <a:ext cx="1373720" cy="1151939"/>
            <a:chOff x="3445239" y="5136386"/>
            <a:chExt cx="1373720" cy="1151939"/>
          </a:xfrm>
        </p:grpSpPr>
        <p:cxnSp>
          <p:nvCxnSpPr>
            <p:cNvPr id="112" name="Straight Arrow Connector 111"/>
            <p:cNvCxnSpPr/>
            <p:nvPr/>
          </p:nvCxnSpPr>
          <p:spPr>
            <a:xfrm>
              <a:off x="3514512" y="5284752"/>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a:off x="3490078" y="5361188"/>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a:off x="3445239" y="5427916"/>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3597099" y="5219939"/>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a:off x="3666912" y="5136386"/>
              <a:ext cx="1152047" cy="860409"/>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7" name="Group 116"/>
          <p:cNvGrpSpPr/>
          <p:nvPr/>
        </p:nvGrpSpPr>
        <p:grpSpPr>
          <a:xfrm>
            <a:off x="6184691" y="4504746"/>
            <a:ext cx="346019" cy="808482"/>
            <a:chOff x="3322107" y="5310135"/>
            <a:chExt cx="346019" cy="808482"/>
          </a:xfrm>
        </p:grpSpPr>
        <p:cxnSp>
          <p:nvCxnSpPr>
            <p:cNvPr id="118" name="Straight Arrow Connector 117"/>
            <p:cNvCxnSpPr/>
            <p:nvPr/>
          </p:nvCxnSpPr>
          <p:spPr>
            <a:xfrm>
              <a:off x="3466521" y="5310135"/>
              <a:ext cx="7446" cy="808482"/>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3391380" y="5362063"/>
              <a:ext cx="0" cy="756554"/>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3322107" y="5324936"/>
              <a:ext cx="0" cy="793681"/>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a:off x="3560538" y="5332437"/>
              <a:ext cx="11121" cy="786180"/>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668126" y="5328417"/>
              <a:ext cx="0" cy="790200"/>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3" name="Group 122"/>
          <p:cNvGrpSpPr/>
          <p:nvPr/>
        </p:nvGrpSpPr>
        <p:grpSpPr>
          <a:xfrm>
            <a:off x="6897741" y="4491414"/>
            <a:ext cx="346019" cy="808482"/>
            <a:chOff x="3322107" y="5310135"/>
            <a:chExt cx="346019" cy="808482"/>
          </a:xfrm>
        </p:grpSpPr>
        <p:cxnSp>
          <p:nvCxnSpPr>
            <p:cNvPr id="124" name="Straight Arrow Connector 123"/>
            <p:cNvCxnSpPr/>
            <p:nvPr/>
          </p:nvCxnSpPr>
          <p:spPr>
            <a:xfrm>
              <a:off x="3466521" y="5310135"/>
              <a:ext cx="7446" cy="808482"/>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a:off x="3391380" y="5362063"/>
              <a:ext cx="0" cy="756554"/>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a:off x="3322107" y="5324936"/>
              <a:ext cx="0" cy="793681"/>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a:off x="3560538" y="5332437"/>
              <a:ext cx="11121" cy="786180"/>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3668126" y="5328417"/>
              <a:ext cx="0" cy="790200"/>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29" name="Slide Number Placeholder 128"/>
          <p:cNvSpPr>
            <a:spLocks noGrp="1"/>
          </p:cNvSpPr>
          <p:nvPr>
            <p:ph type="sldNum" sz="quarter" idx="12"/>
          </p:nvPr>
        </p:nvSpPr>
        <p:spPr/>
        <p:txBody>
          <a:bodyPr/>
          <a:lstStyle/>
          <a:p>
            <a:fld id="{F23EC47D-D5CA-A042-A8D0-C217E3EA6E2F}" type="slidenum">
              <a:rPr lang="en-US" smtClean="0"/>
              <a:t>147</a:t>
            </a:fld>
            <a:endParaRPr lang="en-US"/>
          </a:p>
        </p:txBody>
      </p:sp>
    </p:spTree>
    <p:extLst>
      <p:ext uri="{BB962C8B-B14F-4D97-AF65-F5344CB8AC3E}">
        <p14:creationId xmlns:p14="http://schemas.microsoft.com/office/powerpoint/2010/main" val="3367818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down)">
                                      <p:cBhvr>
                                        <p:cTn id="29" dur="500"/>
                                        <p:tgtEl>
                                          <p:spTgt spid="4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26" presetClass="emph" presetSubtype="0" fill="hold" nodeType="withEffect">
                                  <p:stCondLst>
                                    <p:cond delay="0"/>
                                  </p:stCondLst>
                                  <p:childTnLst>
                                    <p:animEffect transition="out" filter="fade">
                                      <p:cBhvr>
                                        <p:cTn id="36" dur="500" tmFilter="0, 0; .2, .5; .8, .5; 1, 0"/>
                                        <p:tgtEl>
                                          <p:spTgt spid="25"/>
                                        </p:tgtEl>
                                      </p:cBhvr>
                                    </p:animEffect>
                                    <p:animScale>
                                      <p:cBhvr>
                                        <p:cTn id="37" dur="250" autoRev="1" fill="hold"/>
                                        <p:tgtEl>
                                          <p:spTgt spid="25"/>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down)">
                                      <p:cBhvr>
                                        <p:cTn id="45" dur="500"/>
                                        <p:tgtEl>
                                          <p:spTgt spid="56"/>
                                        </p:tgtEl>
                                      </p:cBhvr>
                                    </p:animEffect>
                                  </p:childTnLst>
                                </p:cTn>
                              </p:par>
                              <p:par>
                                <p:cTn id="46" presetID="1"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26" presetClass="emph" presetSubtype="0" fill="hold" nodeType="withEffect">
                                  <p:stCondLst>
                                    <p:cond delay="0"/>
                                  </p:stCondLst>
                                  <p:childTnLst>
                                    <p:animEffect transition="out" filter="fade">
                                      <p:cBhvr>
                                        <p:cTn id="49" dur="500" tmFilter="0, 0; .2, .5; .8, .5; 1, 0"/>
                                        <p:tgtEl>
                                          <p:spTgt spid="29"/>
                                        </p:tgtEl>
                                      </p:cBhvr>
                                    </p:animEffect>
                                    <p:animScale>
                                      <p:cBhvr>
                                        <p:cTn id="50" dur="250" autoRev="1" fill="hold"/>
                                        <p:tgtEl>
                                          <p:spTgt spid="29"/>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500"/>
                                        <p:tgtEl>
                                          <p:spTgt spid="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500"/>
                                        <p:tgtEl>
                                          <p:spTgt spid="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500"/>
                                        <p:tgtEl>
                                          <p:spTgt spid="1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500"/>
                                        <p:tgtEl>
                                          <p:spTgt spid="1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500"/>
                                        <p:tgtEl>
                                          <p:spTgt spid="1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2"/>
                                        </p:tgtEl>
                                        <p:attrNameLst>
                                          <p:attrName>style.visibility</p:attrName>
                                        </p:attrNameLst>
                                      </p:cBhvr>
                                      <p:to>
                                        <p:strVal val="visible"/>
                                      </p:to>
                                    </p:set>
                                    <p:animEffect transition="in" filter="fade">
                                      <p:cBhvr>
                                        <p:cTn id="102" dur="500"/>
                                        <p:tgtEl>
                                          <p:spTgt spid="6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500"/>
                                        <p:tgtEl>
                                          <p:spTgt spid="6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fade">
                                      <p:cBhvr>
                                        <p:cTn id="111" dur="500"/>
                                        <p:tgtEl>
                                          <p:spTgt spid="6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04"/>
                                        </p:tgtEl>
                                        <p:attrNameLst>
                                          <p:attrName>style.visibility</p:attrName>
                                        </p:attrNameLst>
                                      </p:cBhvr>
                                      <p:to>
                                        <p:strVal val="visible"/>
                                      </p:to>
                                    </p:set>
                                    <p:animEffect transition="in" filter="fade">
                                      <p:cBhvr>
                                        <p:cTn id="114" dur="500"/>
                                        <p:tgtEl>
                                          <p:spTgt spid="104"/>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01">
                                            <p:bg/>
                                          </p:spTgt>
                                        </p:tgtEl>
                                        <p:attrNameLst>
                                          <p:attrName>style.visibility</p:attrName>
                                        </p:attrNameLst>
                                      </p:cBhvr>
                                      <p:to>
                                        <p:strVal val="visible"/>
                                      </p:to>
                                    </p:set>
                                    <p:animEffect transition="in" filter="fade">
                                      <p:cBhvr>
                                        <p:cTn id="117" dur="500"/>
                                        <p:tgtEl>
                                          <p:spTgt spid="101">
                                            <p:bg/>
                                          </p:spTgt>
                                        </p:tgtEl>
                                      </p:cBhvr>
                                    </p:animEffect>
                                  </p:childTnLst>
                                </p:cTn>
                              </p:par>
                              <p:par>
                                <p:cTn id="118" presetID="10" presetClass="entr" presetSubtype="0" fill="hold" grpId="0" nodeType="withEffect" nodePh="1">
                                  <p:stCondLst>
                                    <p:cond delay="0"/>
                                  </p:stCondLst>
                                  <p:endCondLst>
                                    <p:cond evt="begin" delay="0">
                                      <p:tn val="118"/>
                                    </p:cond>
                                  </p:endCondLst>
                                  <p:childTnLst>
                                    <p:set>
                                      <p:cBhvr>
                                        <p:cTn id="119" dur="1" fill="hold">
                                          <p:stCondLst>
                                            <p:cond delay="0"/>
                                          </p:stCondLst>
                                        </p:cTn>
                                        <p:tgtEl>
                                          <p:spTgt spid="101">
                                            <p:txEl>
                                              <p:pRg st="0" end="0"/>
                                            </p:txEl>
                                          </p:spTgt>
                                        </p:tgtEl>
                                        <p:attrNameLst>
                                          <p:attrName>style.visibility</p:attrName>
                                        </p:attrNameLst>
                                      </p:cBhvr>
                                      <p:to>
                                        <p:strVal val="visible"/>
                                      </p:to>
                                    </p:set>
                                    <p:animEffect transition="in" filter="fade">
                                      <p:cBhvr>
                                        <p:cTn id="120" dur="500"/>
                                        <p:tgtEl>
                                          <p:spTgt spid="101">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03"/>
                                        </p:tgtEl>
                                        <p:attrNameLst>
                                          <p:attrName>style.visibility</p:attrName>
                                        </p:attrNameLst>
                                      </p:cBhvr>
                                      <p:to>
                                        <p:strVal val="visible"/>
                                      </p:to>
                                    </p:set>
                                    <p:animEffect transition="in" filter="fade">
                                      <p:cBhvr>
                                        <p:cTn id="123" dur="500"/>
                                        <p:tgtEl>
                                          <p:spTgt spid="103"/>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2"/>
                                        </p:tgtEl>
                                        <p:attrNameLst>
                                          <p:attrName>style.visibility</p:attrName>
                                        </p:attrNameLst>
                                      </p:cBhvr>
                                      <p:to>
                                        <p:strVal val="visible"/>
                                      </p:to>
                                    </p:set>
                                    <p:animEffect transition="in" filter="fade">
                                      <p:cBhvr>
                                        <p:cTn id="126" dur="500"/>
                                        <p:tgtEl>
                                          <p:spTgt spid="10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500"/>
                                        <p:tgtEl>
                                          <p:spTgt spid="66"/>
                                        </p:tgtEl>
                                      </p:cBhvr>
                                    </p:animEffect>
                                  </p:childTnLst>
                                </p:cTn>
                              </p:par>
                              <p:par>
                                <p:cTn id="132" presetID="10" presetClass="entr" presetSubtype="0" fill="hold" nodeType="withEffect">
                                  <p:stCondLst>
                                    <p:cond delay="0"/>
                                  </p:stCondLst>
                                  <p:childTnLst>
                                    <p:set>
                                      <p:cBhvr>
                                        <p:cTn id="133" dur="1" fill="hold">
                                          <p:stCondLst>
                                            <p:cond delay="0"/>
                                          </p:stCondLst>
                                        </p:cTn>
                                        <p:tgtEl>
                                          <p:spTgt spid="67"/>
                                        </p:tgtEl>
                                        <p:attrNameLst>
                                          <p:attrName>style.visibility</p:attrName>
                                        </p:attrNameLst>
                                      </p:cBhvr>
                                      <p:to>
                                        <p:strVal val="visible"/>
                                      </p:to>
                                    </p:set>
                                    <p:animEffect transition="in" filter="fade">
                                      <p:cBhvr>
                                        <p:cTn id="134" dur="500"/>
                                        <p:tgtEl>
                                          <p:spTgt spid="67"/>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8"/>
                                        </p:tgtEl>
                                        <p:attrNameLst>
                                          <p:attrName>style.visibility</p:attrName>
                                        </p:attrNameLst>
                                      </p:cBhvr>
                                      <p:to>
                                        <p:strVal val="visible"/>
                                      </p:to>
                                    </p:set>
                                    <p:animEffect transition="in" filter="fade">
                                      <p:cBhvr>
                                        <p:cTn id="137" dur="500"/>
                                        <p:tgtEl>
                                          <p:spTgt spid="68"/>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69"/>
                                        </p:tgtEl>
                                        <p:attrNameLst>
                                          <p:attrName>style.visibility</p:attrName>
                                        </p:attrNameLst>
                                      </p:cBhvr>
                                      <p:to>
                                        <p:strVal val="visible"/>
                                      </p:to>
                                    </p:set>
                                    <p:animEffect transition="in" filter="wipe(down)">
                                      <p:cBhvr>
                                        <p:cTn id="142" dur="2000"/>
                                        <p:tgtEl>
                                          <p:spTgt spid="69"/>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73"/>
                                        </p:tgtEl>
                                        <p:attrNameLst>
                                          <p:attrName>style.visibility</p:attrName>
                                        </p:attrNameLst>
                                      </p:cBhvr>
                                      <p:to>
                                        <p:strVal val="visible"/>
                                      </p:to>
                                    </p:set>
                                    <p:animEffect transition="in" filter="wipe(down)">
                                      <p:cBhvr>
                                        <p:cTn id="145" dur="2000"/>
                                        <p:tgtEl>
                                          <p:spTgt spid="73"/>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74"/>
                                        </p:tgtEl>
                                        <p:attrNameLst>
                                          <p:attrName>style.visibility</p:attrName>
                                        </p:attrNameLst>
                                      </p:cBhvr>
                                      <p:to>
                                        <p:strVal val="visible"/>
                                      </p:to>
                                    </p:set>
                                    <p:animEffect transition="in" filter="wipe(down)">
                                      <p:cBhvr>
                                        <p:cTn id="148" dur="2000"/>
                                        <p:tgtEl>
                                          <p:spTgt spid="74"/>
                                        </p:tgtEl>
                                      </p:cBhvr>
                                    </p:animEffect>
                                  </p:childTnLst>
                                </p:cTn>
                              </p:par>
                              <p:par>
                                <p:cTn id="149" presetID="22" presetClass="entr" presetSubtype="4" fill="hold" nodeType="with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wipe(down)">
                                      <p:cBhvr>
                                        <p:cTn id="151" dur="2000"/>
                                        <p:tgtEl>
                                          <p:spTgt spid="70"/>
                                        </p:tgtEl>
                                      </p:cBhvr>
                                    </p:animEffect>
                                  </p:childTnLst>
                                </p:cTn>
                              </p:par>
                              <p:par>
                                <p:cTn id="152" presetID="22" presetClass="entr" presetSubtype="4" fill="hold" nodeType="withEffect">
                                  <p:stCondLst>
                                    <p:cond delay="0"/>
                                  </p:stCondLst>
                                  <p:childTnLst>
                                    <p:set>
                                      <p:cBhvr>
                                        <p:cTn id="153" dur="1" fill="hold">
                                          <p:stCondLst>
                                            <p:cond delay="0"/>
                                          </p:stCondLst>
                                        </p:cTn>
                                        <p:tgtEl>
                                          <p:spTgt spid="71"/>
                                        </p:tgtEl>
                                        <p:attrNameLst>
                                          <p:attrName>style.visibility</p:attrName>
                                        </p:attrNameLst>
                                      </p:cBhvr>
                                      <p:to>
                                        <p:strVal val="visible"/>
                                      </p:to>
                                    </p:set>
                                    <p:animEffect transition="in" filter="wipe(down)">
                                      <p:cBhvr>
                                        <p:cTn id="154" dur="2000"/>
                                        <p:tgtEl>
                                          <p:spTgt spid="71"/>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75"/>
                                        </p:tgtEl>
                                        <p:attrNameLst>
                                          <p:attrName>style.visibility</p:attrName>
                                        </p:attrNameLst>
                                      </p:cBhvr>
                                      <p:to>
                                        <p:strVal val="visible"/>
                                      </p:to>
                                    </p:set>
                                    <p:animEffect transition="in" filter="wipe(down)">
                                      <p:cBhvr>
                                        <p:cTn id="157" dur="2000"/>
                                        <p:tgtEl>
                                          <p:spTgt spid="75"/>
                                        </p:tgtEl>
                                      </p:cBhvr>
                                    </p:animEffect>
                                  </p:childTnLst>
                                </p:cTn>
                              </p:par>
                              <p:par>
                                <p:cTn id="158" presetID="22" presetClass="entr" presetSubtype="4" fill="hold" nodeType="withEffect">
                                  <p:stCondLst>
                                    <p:cond delay="0"/>
                                  </p:stCondLst>
                                  <p:childTnLst>
                                    <p:set>
                                      <p:cBhvr>
                                        <p:cTn id="159" dur="1" fill="hold">
                                          <p:stCondLst>
                                            <p:cond delay="0"/>
                                          </p:stCondLst>
                                        </p:cTn>
                                        <p:tgtEl>
                                          <p:spTgt spid="72"/>
                                        </p:tgtEl>
                                        <p:attrNameLst>
                                          <p:attrName>style.visibility</p:attrName>
                                        </p:attrNameLst>
                                      </p:cBhvr>
                                      <p:to>
                                        <p:strVal val="visible"/>
                                      </p:to>
                                    </p:set>
                                    <p:animEffect transition="in" filter="wipe(down)">
                                      <p:cBhvr>
                                        <p:cTn id="160" dur="2000"/>
                                        <p:tgtEl>
                                          <p:spTgt spid="72"/>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wipe(down)">
                                      <p:cBhvr>
                                        <p:cTn id="163" dur="2000"/>
                                        <p:tgtEl>
                                          <p:spTgt spid="76"/>
                                        </p:tgtEl>
                                      </p:cBhvr>
                                    </p:animEffect>
                                  </p:childTnLst>
                                </p:cTn>
                              </p:par>
                            </p:childTnLst>
                          </p:cTn>
                        </p:par>
                        <p:par>
                          <p:cTn id="164" fill="hold">
                            <p:stCondLst>
                              <p:cond delay="2000"/>
                            </p:stCondLst>
                            <p:childTnLst>
                              <p:par>
                                <p:cTn id="165" presetID="10" presetClass="entr" presetSubtype="0" fill="hold"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2000"/>
                                        <p:tgtEl>
                                          <p:spTgt spid="85"/>
                                        </p:tgtEl>
                                      </p:cBhvr>
                                    </p:animEffect>
                                  </p:childTnLst>
                                </p:cTn>
                              </p:par>
                              <p:par>
                                <p:cTn id="168" presetID="10" presetClass="entr" presetSubtype="0" fill="hold" nodeType="withEffect">
                                  <p:stCondLst>
                                    <p:cond delay="0"/>
                                  </p:stCondLst>
                                  <p:childTnLst>
                                    <p:set>
                                      <p:cBhvr>
                                        <p:cTn id="169" dur="1" fill="hold">
                                          <p:stCondLst>
                                            <p:cond delay="0"/>
                                          </p:stCondLst>
                                        </p:cTn>
                                        <p:tgtEl>
                                          <p:spTgt spid="88"/>
                                        </p:tgtEl>
                                        <p:attrNameLst>
                                          <p:attrName>style.visibility</p:attrName>
                                        </p:attrNameLst>
                                      </p:cBhvr>
                                      <p:to>
                                        <p:strVal val="visible"/>
                                      </p:to>
                                    </p:set>
                                    <p:animEffect transition="in" filter="fade">
                                      <p:cBhvr>
                                        <p:cTn id="170" dur="2000"/>
                                        <p:tgtEl>
                                          <p:spTgt spid="88"/>
                                        </p:tgtEl>
                                      </p:cBhvr>
                                    </p:animEffect>
                                  </p:childTnLst>
                                </p:cTn>
                              </p:par>
                              <p:par>
                                <p:cTn id="171" presetID="10" presetClass="entr" presetSubtype="0" fill="hold" nodeType="withEffect">
                                  <p:stCondLst>
                                    <p:cond delay="0"/>
                                  </p:stCondLst>
                                  <p:childTnLst>
                                    <p:set>
                                      <p:cBhvr>
                                        <p:cTn id="172" dur="1" fill="hold">
                                          <p:stCondLst>
                                            <p:cond delay="0"/>
                                          </p:stCondLst>
                                        </p:cTn>
                                        <p:tgtEl>
                                          <p:spTgt spid="91"/>
                                        </p:tgtEl>
                                        <p:attrNameLst>
                                          <p:attrName>style.visibility</p:attrName>
                                        </p:attrNameLst>
                                      </p:cBhvr>
                                      <p:to>
                                        <p:strVal val="visible"/>
                                      </p:to>
                                    </p:set>
                                    <p:animEffect transition="in" filter="fade">
                                      <p:cBhvr>
                                        <p:cTn id="173" dur="2000"/>
                                        <p:tgtEl>
                                          <p:spTgt spid="91"/>
                                        </p:tgtEl>
                                      </p:cBhvr>
                                    </p:animEffect>
                                  </p:childTnLst>
                                </p:cTn>
                              </p:par>
                              <p:par>
                                <p:cTn id="174" presetID="10" presetClass="entr" presetSubtype="0" fill="hold" nodeType="with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2000"/>
                                        <p:tgtEl>
                                          <p:spTgt spid="94"/>
                                        </p:tgtEl>
                                      </p:cBhvr>
                                    </p:animEffect>
                                  </p:childTnLst>
                                </p:cTn>
                              </p:par>
                            </p:childTnLst>
                          </p:cTn>
                        </p:par>
                        <p:par>
                          <p:cTn id="177" fill="hold">
                            <p:stCondLst>
                              <p:cond delay="4000"/>
                            </p:stCondLst>
                            <p:childTnLst>
                              <p:par>
                                <p:cTn id="178" presetID="22" presetClass="entr" presetSubtype="1" fill="hold" grpId="0" nodeType="afterEffect">
                                  <p:stCondLst>
                                    <p:cond delay="0"/>
                                  </p:stCondLst>
                                  <p:childTnLst>
                                    <p:set>
                                      <p:cBhvr>
                                        <p:cTn id="179" dur="1" fill="hold">
                                          <p:stCondLst>
                                            <p:cond delay="0"/>
                                          </p:stCondLst>
                                        </p:cTn>
                                        <p:tgtEl>
                                          <p:spTgt spid="81"/>
                                        </p:tgtEl>
                                        <p:attrNameLst>
                                          <p:attrName>style.visibility</p:attrName>
                                        </p:attrNameLst>
                                      </p:cBhvr>
                                      <p:to>
                                        <p:strVal val="visible"/>
                                      </p:to>
                                    </p:set>
                                    <p:animEffect transition="in" filter="wipe(up)">
                                      <p:cBhvr>
                                        <p:cTn id="180" dur="2000"/>
                                        <p:tgtEl>
                                          <p:spTgt spid="81"/>
                                        </p:tgtEl>
                                      </p:cBhvr>
                                    </p:animEffect>
                                  </p:childTnLst>
                                </p:cTn>
                              </p:par>
                              <p:par>
                                <p:cTn id="181" presetID="22" presetClass="entr" presetSubtype="1" fill="hold"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wipe(up)">
                                      <p:cBhvr>
                                        <p:cTn id="183" dur="2000"/>
                                        <p:tgtEl>
                                          <p:spTgt spid="77"/>
                                        </p:tgtEl>
                                      </p:cBhvr>
                                    </p:animEffect>
                                  </p:childTnLst>
                                </p:cTn>
                              </p:par>
                              <p:par>
                                <p:cTn id="184" presetID="22" presetClass="entr" presetSubtype="1" fill="hold" grpId="0" nodeType="withEffect">
                                  <p:stCondLst>
                                    <p:cond delay="0"/>
                                  </p:stCondLst>
                                  <p:childTnLst>
                                    <p:set>
                                      <p:cBhvr>
                                        <p:cTn id="185" dur="1" fill="hold">
                                          <p:stCondLst>
                                            <p:cond delay="0"/>
                                          </p:stCondLst>
                                        </p:cTn>
                                        <p:tgtEl>
                                          <p:spTgt spid="82"/>
                                        </p:tgtEl>
                                        <p:attrNameLst>
                                          <p:attrName>style.visibility</p:attrName>
                                        </p:attrNameLst>
                                      </p:cBhvr>
                                      <p:to>
                                        <p:strVal val="visible"/>
                                      </p:to>
                                    </p:set>
                                    <p:animEffect transition="in" filter="wipe(up)">
                                      <p:cBhvr>
                                        <p:cTn id="186" dur="2000"/>
                                        <p:tgtEl>
                                          <p:spTgt spid="82"/>
                                        </p:tgtEl>
                                      </p:cBhvr>
                                    </p:animEffect>
                                  </p:childTnLst>
                                </p:cTn>
                              </p:par>
                              <p:par>
                                <p:cTn id="187" presetID="22" presetClass="entr" presetSubtype="1" fill="hold" nodeType="withEffect">
                                  <p:stCondLst>
                                    <p:cond delay="0"/>
                                  </p:stCondLst>
                                  <p:childTnLst>
                                    <p:set>
                                      <p:cBhvr>
                                        <p:cTn id="188" dur="1" fill="hold">
                                          <p:stCondLst>
                                            <p:cond delay="0"/>
                                          </p:stCondLst>
                                        </p:cTn>
                                        <p:tgtEl>
                                          <p:spTgt spid="78"/>
                                        </p:tgtEl>
                                        <p:attrNameLst>
                                          <p:attrName>style.visibility</p:attrName>
                                        </p:attrNameLst>
                                      </p:cBhvr>
                                      <p:to>
                                        <p:strVal val="visible"/>
                                      </p:to>
                                    </p:set>
                                    <p:animEffect transition="in" filter="wipe(up)">
                                      <p:cBhvr>
                                        <p:cTn id="189" dur="2000"/>
                                        <p:tgtEl>
                                          <p:spTgt spid="78"/>
                                        </p:tgtEl>
                                      </p:cBhvr>
                                    </p:animEffect>
                                  </p:childTnLst>
                                </p:cTn>
                              </p:par>
                              <p:par>
                                <p:cTn id="190" presetID="22" presetClass="entr" presetSubtype="1" fill="hold" grpId="0" nodeType="withEffect">
                                  <p:stCondLst>
                                    <p:cond delay="0"/>
                                  </p:stCondLst>
                                  <p:childTnLst>
                                    <p:set>
                                      <p:cBhvr>
                                        <p:cTn id="191" dur="1" fill="hold">
                                          <p:stCondLst>
                                            <p:cond delay="0"/>
                                          </p:stCondLst>
                                        </p:cTn>
                                        <p:tgtEl>
                                          <p:spTgt spid="83"/>
                                        </p:tgtEl>
                                        <p:attrNameLst>
                                          <p:attrName>style.visibility</p:attrName>
                                        </p:attrNameLst>
                                      </p:cBhvr>
                                      <p:to>
                                        <p:strVal val="visible"/>
                                      </p:to>
                                    </p:set>
                                    <p:animEffect transition="in" filter="wipe(up)">
                                      <p:cBhvr>
                                        <p:cTn id="192" dur="2000"/>
                                        <p:tgtEl>
                                          <p:spTgt spid="83"/>
                                        </p:tgtEl>
                                      </p:cBhvr>
                                    </p:animEffect>
                                  </p:childTnLst>
                                </p:cTn>
                              </p:par>
                              <p:par>
                                <p:cTn id="193" presetID="22" presetClass="entr" presetSubtype="1" fill="hold" nodeType="withEffect">
                                  <p:stCondLst>
                                    <p:cond delay="0"/>
                                  </p:stCondLst>
                                  <p:childTnLst>
                                    <p:set>
                                      <p:cBhvr>
                                        <p:cTn id="194" dur="1" fill="hold">
                                          <p:stCondLst>
                                            <p:cond delay="0"/>
                                          </p:stCondLst>
                                        </p:cTn>
                                        <p:tgtEl>
                                          <p:spTgt spid="79"/>
                                        </p:tgtEl>
                                        <p:attrNameLst>
                                          <p:attrName>style.visibility</p:attrName>
                                        </p:attrNameLst>
                                      </p:cBhvr>
                                      <p:to>
                                        <p:strVal val="visible"/>
                                      </p:to>
                                    </p:set>
                                    <p:animEffect transition="in" filter="wipe(up)">
                                      <p:cBhvr>
                                        <p:cTn id="195" dur="2000"/>
                                        <p:tgtEl>
                                          <p:spTgt spid="79"/>
                                        </p:tgtEl>
                                      </p:cBhvr>
                                    </p:animEffect>
                                  </p:childTnLst>
                                </p:cTn>
                              </p:par>
                              <p:par>
                                <p:cTn id="196" presetID="22" presetClass="entr" presetSubtype="1" fill="hold" grpId="0" nodeType="withEffect">
                                  <p:stCondLst>
                                    <p:cond delay="0"/>
                                  </p:stCondLst>
                                  <p:childTnLst>
                                    <p:set>
                                      <p:cBhvr>
                                        <p:cTn id="197" dur="1" fill="hold">
                                          <p:stCondLst>
                                            <p:cond delay="0"/>
                                          </p:stCondLst>
                                        </p:cTn>
                                        <p:tgtEl>
                                          <p:spTgt spid="84"/>
                                        </p:tgtEl>
                                        <p:attrNameLst>
                                          <p:attrName>style.visibility</p:attrName>
                                        </p:attrNameLst>
                                      </p:cBhvr>
                                      <p:to>
                                        <p:strVal val="visible"/>
                                      </p:to>
                                    </p:set>
                                    <p:animEffect transition="in" filter="wipe(up)">
                                      <p:cBhvr>
                                        <p:cTn id="198" dur="2000"/>
                                        <p:tgtEl>
                                          <p:spTgt spid="84"/>
                                        </p:tgtEl>
                                      </p:cBhvr>
                                    </p:animEffect>
                                  </p:childTnLst>
                                </p:cTn>
                              </p:par>
                              <p:par>
                                <p:cTn id="199" presetID="22" presetClass="entr" presetSubtype="1" fill="hold" nodeType="withEffect">
                                  <p:stCondLst>
                                    <p:cond delay="0"/>
                                  </p:stCondLst>
                                  <p:childTnLst>
                                    <p:set>
                                      <p:cBhvr>
                                        <p:cTn id="200" dur="1" fill="hold">
                                          <p:stCondLst>
                                            <p:cond delay="0"/>
                                          </p:stCondLst>
                                        </p:cTn>
                                        <p:tgtEl>
                                          <p:spTgt spid="80"/>
                                        </p:tgtEl>
                                        <p:attrNameLst>
                                          <p:attrName>style.visibility</p:attrName>
                                        </p:attrNameLst>
                                      </p:cBhvr>
                                      <p:to>
                                        <p:strVal val="visible"/>
                                      </p:to>
                                    </p:set>
                                    <p:animEffect transition="in" filter="wipe(up)">
                                      <p:cBhvr>
                                        <p:cTn id="201" dur="2000"/>
                                        <p:tgtEl>
                                          <p:spTgt spid="80"/>
                                        </p:tgtEl>
                                      </p:cBhvr>
                                    </p:animEffect>
                                  </p:childTnLst>
                                </p:cTn>
                              </p:par>
                            </p:childTnLst>
                          </p:cTn>
                        </p:par>
                        <p:par>
                          <p:cTn id="202" fill="hold">
                            <p:stCondLst>
                              <p:cond delay="6000"/>
                            </p:stCondLst>
                            <p:childTnLst>
                              <p:par>
                                <p:cTn id="203" presetID="31" presetClass="exit" presetSubtype="0" fill="hold" grpId="1" nodeType="afterEffect">
                                  <p:stCondLst>
                                    <p:cond delay="0"/>
                                  </p:stCondLst>
                                  <p:childTnLst>
                                    <p:anim calcmode="lin" valueType="num">
                                      <p:cBhvr>
                                        <p:cTn id="204" dur="1000"/>
                                        <p:tgtEl>
                                          <p:spTgt spid="102"/>
                                        </p:tgtEl>
                                        <p:attrNameLst>
                                          <p:attrName>ppt_w</p:attrName>
                                        </p:attrNameLst>
                                      </p:cBhvr>
                                      <p:tavLst>
                                        <p:tav tm="0">
                                          <p:val>
                                            <p:strVal val="ppt_w"/>
                                          </p:val>
                                        </p:tav>
                                        <p:tav tm="100000">
                                          <p:val>
                                            <p:fltVal val="0"/>
                                          </p:val>
                                        </p:tav>
                                      </p:tavLst>
                                    </p:anim>
                                    <p:anim calcmode="lin" valueType="num">
                                      <p:cBhvr>
                                        <p:cTn id="205" dur="1000"/>
                                        <p:tgtEl>
                                          <p:spTgt spid="102"/>
                                        </p:tgtEl>
                                        <p:attrNameLst>
                                          <p:attrName>ppt_h</p:attrName>
                                        </p:attrNameLst>
                                      </p:cBhvr>
                                      <p:tavLst>
                                        <p:tav tm="0">
                                          <p:val>
                                            <p:strVal val="ppt_h"/>
                                          </p:val>
                                        </p:tav>
                                        <p:tav tm="100000">
                                          <p:val>
                                            <p:fltVal val="0"/>
                                          </p:val>
                                        </p:tav>
                                      </p:tavLst>
                                    </p:anim>
                                    <p:anim calcmode="lin" valueType="num">
                                      <p:cBhvr>
                                        <p:cTn id="206" dur="1000"/>
                                        <p:tgtEl>
                                          <p:spTgt spid="102"/>
                                        </p:tgtEl>
                                        <p:attrNameLst>
                                          <p:attrName>style.rotation</p:attrName>
                                        </p:attrNameLst>
                                      </p:cBhvr>
                                      <p:tavLst>
                                        <p:tav tm="0">
                                          <p:val>
                                            <p:fltVal val="0"/>
                                          </p:val>
                                        </p:tav>
                                        <p:tav tm="100000">
                                          <p:val>
                                            <p:fltVal val="90"/>
                                          </p:val>
                                        </p:tav>
                                      </p:tavLst>
                                    </p:anim>
                                    <p:animEffect transition="out" filter="fade">
                                      <p:cBhvr>
                                        <p:cTn id="207" dur="1000"/>
                                        <p:tgtEl>
                                          <p:spTgt spid="102"/>
                                        </p:tgtEl>
                                      </p:cBhvr>
                                    </p:animEffect>
                                    <p:set>
                                      <p:cBhvr>
                                        <p:cTn id="208" dur="1" fill="hold">
                                          <p:stCondLst>
                                            <p:cond delay="999"/>
                                          </p:stCondLst>
                                        </p:cTn>
                                        <p:tgtEl>
                                          <p:spTgt spid="102"/>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2" nodeType="clickEffect">
                                  <p:stCondLst>
                                    <p:cond delay="0"/>
                                  </p:stCondLst>
                                  <p:childTnLst>
                                    <p:set>
                                      <p:cBhvr>
                                        <p:cTn id="212" dur="1" fill="hold">
                                          <p:stCondLst>
                                            <p:cond delay="0"/>
                                          </p:stCondLst>
                                        </p:cTn>
                                        <p:tgtEl>
                                          <p:spTgt spid="102"/>
                                        </p:tgtEl>
                                        <p:attrNameLst>
                                          <p:attrName>style.visibility</p:attrName>
                                        </p:attrNameLst>
                                      </p:cBhvr>
                                      <p:to>
                                        <p:strVal val="visible"/>
                                      </p:to>
                                    </p:set>
                                  </p:childTnLst>
                                </p:cTn>
                              </p:par>
                              <p:par>
                                <p:cTn id="213" presetID="1" presetClass="exit" presetSubtype="0" fill="hold" nodeType="withEffect">
                                  <p:stCondLst>
                                    <p:cond delay="0"/>
                                  </p:stCondLst>
                                  <p:childTnLst>
                                    <p:set>
                                      <p:cBhvr>
                                        <p:cTn id="214" dur="1" fill="hold">
                                          <p:stCondLst>
                                            <p:cond delay="0"/>
                                          </p:stCondLst>
                                        </p:cTn>
                                        <p:tgtEl>
                                          <p:spTgt spid="67"/>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68"/>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69"/>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73"/>
                                        </p:tgtEl>
                                        <p:attrNameLst>
                                          <p:attrName>style.visibility</p:attrName>
                                        </p:attrNameLst>
                                      </p:cBhvr>
                                      <p:to>
                                        <p:strVal val="hidden"/>
                                      </p:to>
                                    </p:set>
                                  </p:childTnLst>
                                </p:cTn>
                              </p:par>
                              <p:par>
                                <p:cTn id="221" presetID="1" presetClass="exit" presetSubtype="0" fill="hold" grpId="1" nodeType="withEffect">
                                  <p:stCondLst>
                                    <p:cond delay="0"/>
                                  </p:stCondLst>
                                  <p:childTnLst>
                                    <p:set>
                                      <p:cBhvr>
                                        <p:cTn id="222" dur="1" fill="hold">
                                          <p:stCondLst>
                                            <p:cond delay="0"/>
                                          </p:stCondLst>
                                        </p:cTn>
                                        <p:tgtEl>
                                          <p:spTgt spid="74"/>
                                        </p:tgtEl>
                                        <p:attrNameLst>
                                          <p:attrName>style.visibility</p:attrName>
                                        </p:attrNameLst>
                                      </p:cBhvr>
                                      <p:to>
                                        <p:strVal val="hidden"/>
                                      </p:to>
                                    </p:set>
                                  </p:childTnLst>
                                </p:cTn>
                              </p:par>
                              <p:par>
                                <p:cTn id="223" presetID="1" presetClass="exit" presetSubtype="0" fill="hold" nodeType="withEffect">
                                  <p:stCondLst>
                                    <p:cond delay="0"/>
                                  </p:stCondLst>
                                  <p:childTnLst>
                                    <p:set>
                                      <p:cBhvr>
                                        <p:cTn id="224" dur="1" fill="hold">
                                          <p:stCondLst>
                                            <p:cond delay="0"/>
                                          </p:stCondLst>
                                        </p:cTn>
                                        <p:tgtEl>
                                          <p:spTgt spid="70"/>
                                        </p:tgtEl>
                                        <p:attrNameLst>
                                          <p:attrName>style.visibility</p:attrName>
                                        </p:attrNameLst>
                                      </p:cBhvr>
                                      <p:to>
                                        <p:strVal val="hidden"/>
                                      </p:to>
                                    </p:set>
                                  </p:childTnLst>
                                </p:cTn>
                              </p:par>
                              <p:par>
                                <p:cTn id="225" presetID="1" presetClass="exit" presetSubtype="0" fill="hold" nodeType="withEffect">
                                  <p:stCondLst>
                                    <p:cond delay="0"/>
                                  </p:stCondLst>
                                  <p:childTnLst>
                                    <p:set>
                                      <p:cBhvr>
                                        <p:cTn id="226" dur="1" fill="hold">
                                          <p:stCondLst>
                                            <p:cond delay="0"/>
                                          </p:stCondLst>
                                        </p:cTn>
                                        <p:tgtEl>
                                          <p:spTgt spid="71"/>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75"/>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72"/>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76"/>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85"/>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88"/>
                                        </p:tgtEl>
                                        <p:attrNameLst>
                                          <p:attrName>style.visibility</p:attrName>
                                        </p:attrNameLst>
                                      </p:cBhvr>
                                      <p:to>
                                        <p:strVal val="hidden"/>
                                      </p:to>
                                    </p:set>
                                  </p:childTnLst>
                                </p:cTn>
                              </p:par>
                              <p:par>
                                <p:cTn id="237" presetID="1" presetClass="exit" presetSubtype="0" fill="hold" nodeType="withEffect">
                                  <p:stCondLst>
                                    <p:cond delay="0"/>
                                  </p:stCondLst>
                                  <p:childTnLst>
                                    <p:set>
                                      <p:cBhvr>
                                        <p:cTn id="238" dur="1" fill="hold">
                                          <p:stCondLst>
                                            <p:cond delay="0"/>
                                          </p:stCondLst>
                                        </p:cTn>
                                        <p:tgtEl>
                                          <p:spTgt spid="91"/>
                                        </p:tgtEl>
                                        <p:attrNameLst>
                                          <p:attrName>style.visibility</p:attrName>
                                        </p:attrNameLst>
                                      </p:cBhvr>
                                      <p:to>
                                        <p:strVal val="hidden"/>
                                      </p:to>
                                    </p:set>
                                  </p:childTnLst>
                                </p:cTn>
                              </p:par>
                              <p:par>
                                <p:cTn id="239" presetID="1" presetClass="exit" presetSubtype="0" fill="hold" nodeType="withEffect">
                                  <p:stCondLst>
                                    <p:cond delay="0"/>
                                  </p:stCondLst>
                                  <p:childTnLst>
                                    <p:set>
                                      <p:cBhvr>
                                        <p:cTn id="240" dur="1" fill="hold">
                                          <p:stCondLst>
                                            <p:cond delay="0"/>
                                          </p:stCondLst>
                                        </p:cTn>
                                        <p:tgtEl>
                                          <p:spTgt spid="94"/>
                                        </p:tgtEl>
                                        <p:attrNameLst>
                                          <p:attrName>style.visibility</p:attrName>
                                        </p:attrNameLst>
                                      </p:cBhvr>
                                      <p:to>
                                        <p:strVal val="hidden"/>
                                      </p:to>
                                    </p:set>
                                  </p:childTnLst>
                                </p:cTn>
                              </p:par>
                              <p:par>
                                <p:cTn id="241" presetID="1" presetClass="exit" presetSubtype="0" fill="hold" grpId="1" nodeType="withEffect">
                                  <p:stCondLst>
                                    <p:cond delay="0"/>
                                  </p:stCondLst>
                                  <p:childTnLst>
                                    <p:set>
                                      <p:cBhvr>
                                        <p:cTn id="242" dur="1" fill="hold">
                                          <p:stCondLst>
                                            <p:cond delay="0"/>
                                          </p:stCondLst>
                                        </p:cTn>
                                        <p:tgtEl>
                                          <p:spTgt spid="81"/>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77"/>
                                        </p:tgtEl>
                                        <p:attrNameLst>
                                          <p:attrName>style.visibility</p:attrName>
                                        </p:attrNameLst>
                                      </p:cBhvr>
                                      <p:to>
                                        <p:strVal val="hidden"/>
                                      </p:to>
                                    </p:set>
                                  </p:childTnLst>
                                </p:cTn>
                              </p:par>
                              <p:par>
                                <p:cTn id="245" presetID="1" presetClass="exit" presetSubtype="0" fill="hold" grpId="1" nodeType="withEffect">
                                  <p:stCondLst>
                                    <p:cond delay="0"/>
                                  </p:stCondLst>
                                  <p:childTnLst>
                                    <p:set>
                                      <p:cBhvr>
                                        <p:cTn id="246" dur="1" fill="hold">
                                          <p:stCondLst>
                                            <p:cond delay="0"/>
                                          </p:stCondLst>
                                        </p:cTn>
                                        <p:tgtEl>
                                          <p:spTgt spid="82"/>
                                        </p:tgtEl>
                                        <p:attrNameLst>
                                          <p:attrName>style.visibility</p:attrName>
                                        </p:attrNameLst>
                                      </p:cBhvr>
                                      <p:to>
                                        <p:strVal val="hidden"/>
                                      </p:to>
                                    </p:set>
                                  </p:childTnLst>
                                </p:cTn>
                              </p:par>
                              <p:par>
                                <p:cTn id="247" presetID="1" presetClass="exit" presetSubtype="0" fill="hold" nodeType="withEffect">
                                  <p:stCondLst>
                                    <p:cond delay="0"/>
                                  </p:stCondLst>
                                  <p:childTnLst>
                                    <p:set>
                                      <p:cBhvr>
                                        <p:cTn id="248" dur="1" fill="hold">
                                          <p:stCondLst>
                                            <p:cond delay="0"/>
                                          </p:stCondLst>
                                        </p:cTn>
                                        <p:tgtEl>
                                          <p:spTgt spid="78"/>
                                        </p:tgtEl>
                                        <p:attrNameLst>
                                          <p:attrName>style.visibility</p:attrName>
                                        </p:attrNameLst>
                                      </p:cBhvr>
                                      <p:to>
                                        <p:strVal val="hidden"/>
                                      </p:to>
                                    </p:set>
                                  </p:childTnLst>
                                </p:cTn>
                              </p:par>
                              <p:par>
                                <p:cTn id="249" presetID="1" presetClass="exit" presetSubtype="0" fill="hold" grpId="1" nodeType="withEffect">
                                  <p:stCondLst>
                                    <p:cond delay="0"/>
                                  </p:stCondLst>
                                  <p:childTnLst>
                                    <p:set>
                                      <p:cBhvr>
                                        <p:cTn id="250" dur="1" fill="hold">
                                          <p:stCondLst>
                                            <p:cond delay="0"/>
                                          </p:stCondLst>
                                        </p:cTn>
                                        <p:tgtEl>
                                          <p:spTgt spid="83"/>
                                        </p:tgtEl>
                                        <p:attrNameLst>
                                          <p:attrName>style.visibility</p:attrName>
                                        </p:attrNameLst>
                                      </p:cBhvr>
                                      <p:to>
                                        <p:strVal val="hidden"/>
                                      </p:to>
                                    </p:set>
                                  </p:childTnLst>
                                </p:cTn>
                              </p:par>
                              <p:par>
                                <p:cTn id="251" presetID="1" presetClass="exit" presetSubtype="0" fill="hold" nodeType="withEffect">
                                  <p:stCondLst>
                                    <p:cond delay="0"/>
                                  </p:stCondLst>
                                  <p:childTnLst>
                                    <p:set>
                                      <p:cBhvr>
                                        <p:cTn id="252" dur="1" fill="hold">
                                          <p:stCondLst>
                                            <p:cond delay="0"/>
                                          </p:stCondLst>
                                        </p:cTn>
                                        <p:tgtEl>
                                          <p:spTgt spid="79"/>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84"/>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80"/>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66"/>
                                        </p:tgtEl>
                                        <p:attrNameLst>
                                          <p:attrName>style.visibility</p:attrName>
                                        </p:attrNameLst>
                                      </p:cBhvr>
                                      <p:to>
                                        <p:strVal val="hidden"/>
                                      </p:to>
                                    </p:set>
                                  </p:childTnLst>
                                </p:cTn>
                              </p:par>
                              <p:par>
                                <p:cTn id="259" presetID="10" presetClass="entr" presetSubtype="0" fill="hold" grpId="0" nodeType="withEffect">
                                  <p:stCondLst>
                                    <p:cond delay="0"/>
                                  </p:stCondLst>
                                  <p:childTnLst>
                                    <p:set>
                                      <p:cBhvr>
                                        <p:cTn id="260" dur="1" fill="hold">
                                          <p:stCondLst>
                                            <p:cond delay="0"/>
                                          </p:stCondLst>
                                        </p:cTn>
                                        <p:tgtEl>
                                          <p:spTgt spid="97"/>
                                        </p:tgtEl>
                                        <p:attrNameLst>
                                          <p:attrName>style.visibility</p:attrName>
                                        </p:attrNameLst>
                                      </p:cBhvr>
                                      <p:to>
                                        <p:strVal val="visible"/>
                                      </p:to>
                                    </p:set>
                                    <p:animEffect transition="in" filter="fade">
                                      <p:cBhvr>
                                        <p:cTn id="261" dur="500"/>
                                        <p:tgtEl>
                                          <p:spTgt spid="97"/>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98"/>
                                        </p:tgtEl>
                                        <p:attrNameLst>
                                          <p:attrName>style.visibility</p:attrName>
                                        </p:attrNameLst>
                                      </p:cBhvr>
                                      <p:to>
                                        <p:strVal val="visible"/>
                                      </p:to>
                                    </p:set>
                                    <p:animEffect transition="in" filter="fade">
                                      <p:cBhvr>
                                        <p:cTn id="264" dur="500"/>
                                        <p:tgtEl>
                                          <p:spTgt spid="98"/>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99"/>
                                        </p:tgtEl>
                                        <p:attrNameLst>
                                          <p:attrName>style.visibility</p:attrName>
                                        </p:attrNameLst>
                                      </p:cBhvr>
                                      <p:to>
                                        <p:strVal val="visible"/>
                                      </p:to>
                                    </p:set>
                                    <p:animEffect transition="in" filter="fade">
                                      <p:cBhvr>
                                        <p:cTn id="267" dur="500"/>
                                        <p:tgtEl>
                                          <p:spTgt spid="99"/>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00"/>
                                        </p:tgtEl>
                                        <p:attrNameLst>
                                          <p:attrName>style.visibility</p:attrName>
                                        </p:attrNameLst>
                                      </p:cBhvr>
                                      <p:to>
                                        <p:strVal val="visible"/>
                                      </p:to>
                                    </p:set>
                                    <p:animEffect transition="in" filter="fade">
                                      <p:cBhvr>
                                        <p:cTn id="270" dur="500"/>
                                        <p:tgtEl>
                                          <p:spTgt spid="100"/>
                                        </p:tgtEl>
                                      </p:cBhvr>
                                    </p:animEffect>
                                  </p:childTnLst>
                                </p:cTn>
                              </p:par>
                            </p:childTnLst>
                          </p:cTn>
                        </p:par>
                        <p:par>
                          <p:cTn id="271" fill="hold">
                            <p:stCondLst>
                              <p:cond delay="500"/>
                            </p:stCondLst>
                            <p:childTnLst>
                              <p:par>
                                <p:cTn id="272" presetID="22" presetClass="entr" presetSubtype="1" fill="hold" nodeType="afterEffect">
                                  <p:stCondLst>
                                    <p:cond delay="0"/>
                                  </p:stCondLst>
                                  <p:childTnLst>
                                    <p:set>
                                      <p:cBhvr>
                                        <p:cTn id="273" dur="1" fill="hold">
                                          <p:stCondLst>
                                            <p:cond delay="0"/>
                                          </p:stCondLst>
                                        </p:cTn>
                                        <p:tgtEl>
                                          <p:spTgt spid="105"/>
                                        </p:tgtEl>
                                        <p:attrNameLst>
                                          <p:attrName>style.visibility</p:attrName>
                                        </p:attrNameLst>
                                      </p:cBhvr>
                                      <p:to>
                                        <p:strVal val="visible"/>
                                      </p:to>
                                    </p:set>
                                    <p:animEffect transition="in" filter="wipe(up)">
                                      <p:cBhvr>
                                        <p:cTn id="274" dur="500"/>
                                        <p:tgtEl>
                                          <p:spTgt spid="105"/>
                                        </p:tgtEl>
                                      </p:cBhvr>
                                    </p:animEffect>
                                  </p:childTnLst>
                                </p:cTn>
                              </p:par>
                              <p:par>
                                <p:cTn id="275" presetID="22" presetClass="entr" presetSubtype="1" fill="hold" nodeType="withEffect">
                                  <p:stCondLst>
                                    <p:cond delay="0"/>
                                  </p:stCondLst>
                                  <p:childTnLst>
                                    <p:set>
                                      <p:cBhvr>
                                        <p:cTn id="276" dur="1" fill="hold">
                                          <p:stCondLst>
                                            <p:cond delay="0"/>
                                          </p:stCondLst>
                                        </p:cTn>
                                        <p:tgtEl>
                                          <p:spTgt spid="117"/>
                                        </p:tgtEl>
                                        <p:attrNameLst>
                                          <p:attrName>style.visibility</p:attrName>
                                        </p:attrNameLst>
                                      </p:cBhvr>
                                      <p:to>
                                        <p:strVal val="visible"/>
                                      </p:to>
                                    </p:set>
                                    <p:animEffect transition="in" filter="wipe(up)">
                                      <p:cBhvr>
                                        <p:cTn id="277" dur="500"/>
                                        <p:tgtEl>
                                          <p:spTgt spid="117"/>
                                        </p:tgtEl>
                                      </p:cBhvr>
                                    </p:animEffect>
                                  </p:childTnLst>
                                </p:cTn>
                              </p:par>
                              <p:par>
                                <p:cTn id="278" presetID="22" presetClass="entr" presetSubtype="1" fill="hold" nodeType="withEffect">
                                  <p:stCondLst>
                                    <p:cond delay="0"/>
                                  </p:stCondLst>
                                  <p:childTnLst>
                                    <p:set>
                                      <p:cBhvr>
                                        <p:cTn id="279" dur="1" fill="hold">
                                          <p:stCondLst>
                                            <p:cond delay="0"/>
                                          </p:stCondLst>
                                        </p:cTn>
                                        <p:tgtEl>
                                          <p:spTgt spid="123"/>
                                        </p:tgtEl>
                                        <p:attrNameLst>
                                          <p:attrName>style.visibility</p:attrName>
                                        </p:attrNameLst>
                                      </p:cBhvr>
                                      <p:to>
                                        <p:strVal val="visible"/>
                                      </p:to>
                                    </p:set>
                                    <p:animEffect transition="in" filter="wipe(up)">
                                      <p:cBhvr>
                                        <p:cTn id="280" dur="500"/>
                                        <p:tgtEl>
                                          <p:spTgt spid="123"/>
                                        </p:tgtEl>
                                      </p:cBhvr>
                                    </p:animEffect>
                                  </p:childTnLst>
                                </p:cTn>
                              </p:par>
                              <p:par>
                                <p:cTn id="281" presetID="22" presetClass="entr" presetSubtype="1" fill="hold" nodeType="withEffect">
                                  <p:stCondLst>
                                    <p:cond delay="0"/>
                                  </p:stCondLst>
                                  <p:childTnLst>
                                    <p:set>
                                      <p:cBhvr>
                                        <p:cTn id="282" dur="1" fill="hold">
                                          <p:stCondLst>
                                            <p:cond delay="0"/>
                                          </p:stCondLst>
                                        </p:cTn>
                                        <p:tgtEl>
                                          <p:spTgt spid="111"/>
                                        </p:tgtEl>
                                        <p:attrNameLst>
                                          <p:attrName>style.visibility</p:attrName>
                                        </p:attrNameLst>
                                      </p:cBhvr>
                                      <p:to>
                                        <p:strVal val="visible"/>
                                      </p:to>
                                    </p:set>
                                    <p:animEffect transition="in" filter="wipe(up)">
                                      <p:cBhvr>
                                        <p:cTn id="283"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51" grpId="0"/>
      <p:bldP spid="52" grpId="0"/>
      <p:bldP spid="56" grpId="0"/>
      <p:bldP spid="60" grpId="0"/>
      <p:bldP spid="62" grpId="0" animBg="1"/>
      <p:bldP spid="63" grpId="0" animBg="1"/>
      <p:bldP spid="64" grpId="0" animBg="1"/>
      <p:bldP spid="65" grpId="0" animBg="1"/>
      <p:bldP spid="66" grpId="0"/>
      <p:bldP spid="66" grpId="1"/>
      <p:bldP spid="68" grpId="0"/>
      <p:bldP spid="68" grpId="1"/>
      <p:bldP spid="73" grpId="0"/>
      <p:bldP spid="73" grpId="1"/>
      <p:bldP spid="74" grpId="0"/>
      <p:bldP spid="74" grpId="1"/>
      <p:bldP spid="75" grpId="0"/>
      <p:bldP spid="75" grpId="1"/>
      <p:bldP spid="76" grpId="0"/>
      <p:bldP spid="76" grpId="1"/>
      <p:bldP spid="81" grpId="0"/>
      <p:bldP spid="81" grpId="1"/>
      <p:bldP spid="82" grpId="0"/>
      <p:bldP spid="82" grpId="1"/>
      <p:bldP spid="83" grpId="0"/>
      <p:bldP spid="83" grpId="1"/>
      <p:bldP spid="84" grpId="0"/>
      <p:bldP spid="84" grpId="1"/>
      <p:bldP spid="97" grpId="0"/>
      <p:bldP spid="98" grpId="0"/>
      <p:bldP spid="99" grpId="0"/>
      <p:bldP spid="100" grpId="0"/>
      <p:bldP spid="101" grpId="0" build="allAtOnce" animBg="1"/>
      <p:bldP spid="102" grpId="0" animBg="1"/>
      <p:bldP spid="102" grpId="1" animBg="1"/>
      <p:bldP spid="102" grpId="2" animBg="1"/>
      <p:bldP spid="103" grpId="0" animBg="1"/>
      <p:bldP spid="10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0030" y="4650177"/>
            <a:ext cx="2344225" cy="1656184"/>
          </a:xfrm>
          <a:prstGeom prst="rect">
            <a:avLst/>
          </a:prstGeom>
          <a:solidFill>
            <a:schemeClr val="tx1">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L2 / Directory</a:t>
            </a:r>
            <a:endParaRPr lang="en-US" sz="2000" dirty="0">
              <a:solidFill>
                <a:schemeClr val="tx1"/>
              </a:solidFill>
            </a:endParaRPr>
          </a:p>
        </p:txBody>
      </p:sp>
      <p:sp>
        <p:nvSpPr>
          <p:cNvPr id="5" name="Rectangle 4"/>
          <p:cNvSpPr/>
          <p:nvPr/>
        </p:nvSpPr>
        <p:spPr>
          <a:xfrm>
            <a:off x="3599157" y="5229200"/>
            <a:ext cx="792088" cy="823075"/>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smtClean="0">
                <a:solidFill>
                  <a:schemeClr val="tx1"/>
                </a:solidFill>
              </a:rPr>
              <a:t>MSHR</a:t>
            </a:r>
            <a:endParaRPr lang="en-US" sz="1600" dirty="0">
              <a:solidFill>
                <a:schemeClr val="tx1"/>
              </a:solidFill>
            </a:endParaRPr>
          </a:p>
        </p:txBody>
      </p:sp>
      <p:sp>
        <p:nvSpPr>
          <p:cNvPr id="6" name="Text Placeholder 1"/>
          <p:cNvSpPr txBox="1">
            <a:spLocks/>
          </p:cNvSpPr>
          <p:nvPr/>
        </p:nvSpPr>
        <p:spPr>
          <a:xfrm>
            <a:off x="467544" y="1064533"/>
            <a:ext cx="8208912" cy="54307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400" b="1" i="0" u="none" strike="noStrike" kern="1200" cap="none" spc="0" normalizeH="0" baseline="0" noProof="0" smtClean="0">
                <a:ln>
                  <a:noFill/>
                </a:ln>
                <a:solidFill>
                  <a:schemeClr val="tx1"/>
                </a:solidFill>
                <a:effectLst/>
                <a:uLnTx/>
                <a:uFillTx/>
                <a:latin typeface="+mj-lt"/>
                <a:ea typeface="ＭＳ Ｐゴシック" charset="-128"/>
                <a:cs typeface="ＭＳ Ｐゴシック"/>
              </a:rPr>
              <a:t>GPU Coherence Challenges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CA" sz="2400" b="1"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sp>
        <p:nvSpPr>
          <p:cNvPr id="7" name="Text Placeholder 2"/>
          <p:cNvSpPr txBox="1">
            <a:spLocks/>
          </p:cNvSpPr>
          <p:nvPr/>
        </p:nvSpPr>
        <p:spPr>
          <a:xfrm>
            <a:off x="467544" y="1772817"/>
            <a:ext cx="8208912" cy="936104"/>
          </a:xfrm>
          <a:prstGeom prst="rect">
            <a:avLst/>
          </a:prstGeom>
        </p:spPr>
        <p:txBody>
          <a:bodyPr lIns="91440">
            <a:normAutofit/>
          </a:bodyPr>
          <a:lstStyle/>
          <a:p>
            <a:pPr marL="342900" marR="0" lvl="0" indent="-34290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400" b="0" i="0" u="none" strike="noStrike" kern="1200" cap="none" spc="0" normalizeH="0" baseline="0" noProof="0" smtClean="0">
                <a:ln>
                  <a:noFill/>
                </a:ln>
                <a:solidFill>
                  <a:schemeClr val="tx1"/>
                </a:solidFill>
                <a:effectLst/>
                <a:uLnTx/>
                <a:uFillTx/>
                <a:latin typeface="+mj-lt"/>
                <a:ea typeface="ＭＳ Ｐゴシック" charset="-128"/>
                <a:cs typeface="ＭＳ Ｐゴシック"/>
              </a:rPr>
              <a:t>Challenge 2: Tracking in-flight requests</a:t>
            </a:r>
          </a:p>
          <a:p>
            <a:pPr marL="800100" marR="0" lvl="1"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CA" sz="2000" b="0" i="0" u="none" strike="noStrike" kern="1200" cap="none" spc="0" normalizeH="0" baseline="0" noProof="0" smtClean="0">
                <a:ln>
                  <a:noFill/>
                </a:ln>
                <a:solidFill>
                  <a:schemeClr val="tx1"/>
                </a:solidFill>
                <a:effectLst/>
                <a:uLnTx/>
                <a:uFillTx/>
                <a:latin typeface="+mj-lt"/>
                <a:ea typeface="ＭＳ Ｐゴシック" charset="-128"/>
                <a:cs typeface="Verdana"/>
              </a:rPr>
              <a:t>Significant % of L2</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CA" sz="2400" b="0"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sp>
        <p:nvSpPr>
          <p:cNvPr id="8" name="Oval 7"/>
          <p:cNvSpPr/>
          <p:nvPr/>
        </p:nvSpPr>
        <p:spPr>
          <a:xfrm>
            <a:off x="1835696" y="2710398"/>
            <a:ext cx="1378249" cy="115811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CA" sz="3600" b="1" dirty="0" smtClean="0"/>
              <a:t>S</a:t>
            </a:r>
            <a:br>
              <a:rPr lang="en-CA" sz="3600" b="1" dirty="0" smtClean="0"/>
            </a:br>
            <a:r>
              <a:rPr lang="en-CA" b="1" dirty="0" smtClean="0"/>
              <a:t>Shared</a:t>
            </a:r>
            <a:endParaRPr lang="en-CA" b="1" dirty="0"/>
          </a:p>
        </p:txBody>
      </p:sp>
      <p:sp>
        <p:nvSpPr>
          <p:cNvPr id="9" name="Oval 8"/>
          <p:cNvSpPr/>
          <p:nvPr/>
        </p:nvSpPr>
        <p:spPr>
          <a:xfrm>
            <a:off x="6055545" y="2710398"/>
            <a:ext cx="1378249" cy="115811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CA" sz="3600" b="1" dirty="0" smtClean="0"/>
              <a:t>M</a:t>
            </a:r>
            <a:br>
              <a:rPr lang="en-CA" sz="3600" b="1" dirty="0" smtClean="0"/>
            </a:br>
            <a:r>
              <a:rPr lang="en-CA" b="1" dirty="0" smtClean="0"/>
              <a:t>Modified</a:t>
            </a:r>
            <a:endParaRPr lang="en-CA" b="1" dirty="0"/>
          </a:p>
        </p:txBody>
      </p:sp>
      <p:sp>
        <p:nvSpPr>
          <p:cNvPr id="10" name="Oval 9"/>
          <p:cNvSpPr/>
          <p:nvPr/>
        </p:nvSpPr>
        <p:spPr>
          <a:xfrm>
            <a:off x="3923928" y="2710398"/>
            <a:ext cx="1378249" cy="1158113"/>
          </a:xfrm>
          <a:prstGeom prst="ellipse">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CA" sz="3600" b="1" dirty="0" smtClean="0"/>
              <a:t>S_M</a:t>
            </a:r>
            <a:endParaRPr lang="en-CA" b="1" dirty="0"/>
          </a:p>
        </p:txBody>
      </p:sp>
      <p:cxnSp>
        <p:nvCxnSpPr>
          <p:cNvPr id="11" name="Straight Arrow Connector 10"/>
          <p:cNvCxnSpPr>
            <a:stCxn id="8" idx="6"/>
            <a:endCxn id="10" idx="2"/>
          </p:cNvCxnSpPr>
          <p:nvPr/>
        </p:nvCxnSpPr>
        <p:spPr>
          <a:xfrm>
            <a:off x="3213945" y="3289455"/>
            <a:ext cx="709983" cy="0"/>
          </a:xfrm>
          <a:prstGeom prst="straightConnector1">
            <a:avLst/>
          </a:prstGeom>
          <a:ln w="38100">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6"/>
            <a:endCxn id="9" idx="2"/>
          </p:cNvCxnSpPr>
          <p:nvPr/>
        </p:nvCxnSpPr>
        <p:spPr>
          <a:xfrm>
            <a:off x="5302177" y="3289455"/>
            <a:ext cx="753368" cy="0"/>
          </a:xfrm>
          <a:prstGeom prst="straightConnector1">
            <a:avLst/>
          </a:prstGeom>
          <a:ln w="38100">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910516" y="4170456"/>
            <a:ext cx="3424713" cy="832140"/>
            <a:chOff x="2910516" y="4170456"/>
            <a:chExt cx="3424713" cy="832140"/>
          </a:xfrm>
        </p:grpSpPr>
        <p:cxnSp>
          <p:nvCxnSpPr>
            <p:cNvPr id="14" name="Straight Arrow Connector 13"/>
            <p:cNvCxnSpPr/>
            <p:nvPr/>
          </p:nvCxnSpPr>
          <p:spPr>
            <a:xfrm>
              <a:off x="3027406" y="4245849"/>
              <a:ext cx="352499" cy="671249"/>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871956" y="4179691"/>
              <a:ext cx="176250" cy="67124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22312" y="4179692"/>
              <a:ext cx="0" cy="67124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5475308" y="4206341"/>
              <a:ext cx="131058" cy="653963"/>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942955" y="4419008"/>
              <a:ext cx="392274" cy="58358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75856" y="4179691"/>
              <a:ext cx="273507" cy="68925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603385" y="4171049"/>
              <a:ext cx="194064" cy="69544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292301" y="4179460"/>
              <a:ext cx="103172" cy="70903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937761" y="4232309"/>
              <a:ext cx="86060" cy="59643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254298" y="4217210"/>
              <a:ext cx="92253" cy="633729"/>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733826" y="4277608"/>
              <a:ext cx="398033" cy="61908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111796" y="4179460"/>
              <a:ext cx="352499" cy="671249"/>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432182" y="4170456"/>
              <a:ext cx="273507" cy="68925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755785" y="4191227"/>
              <a:ext cx="194064" cy="69544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077702" y="4184434"/>
              <a:ext cx="103172" cy="70903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557252" y="4197912"/>
              <a:ext cx="0" cy="67124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874712" y="4197912"/>
              <a:ext cx="0" cy="67124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076056" y="4221088"/>
              <a:ext cx="92253" cy="633729"/>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5542119" y="4293096"/>
              <a:ext cx="398033" cy="61908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910516" y="4404260"/>
              <a:ext cx="307887" cy="58358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34" name="Slide Number Placeholder 33"/>
          <p:cNvSpPr>
            <a:spLocks noGrp="1"/>
          </p:cNvSpPr>
          <p:nvPr>
            <p:ph type="sldNum" sz="quarter" idx="12"/>
          </p:nvPr>
        </p:nvSpPr>
        <p:spPr/>
        <p:txBody>
          <a:bodyPr/>
          <a:lstStyle/>
          <a:p>
            <a:fld id="{F23EC47D-D5CA-A042-A8D0-C217E3EA6E2F}" type="slidenum">
              <a:rPr lang="en-US" smtClean="0"/>
              <a:t>148</a:t>
            </a:fld>
            <a:endParaRPr lang="en-US"/>
          </a:p>
        </p:txBody>
      </p:sp>
    </p:spTree>
    <p:extLst>
      <p:ext uri="{BB962C8B-B14F-4D97-AF65-F5344CB8AC3E}">
        <p14:creationId xmlns:p14="http://schemas.microsoft.com/office/powerpoint/2010/main" val="25771117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1" nodeType="clickEffect">
                                  <p:stCondLst>
                                    <p:cond delay="0"/>
                                  </p:stCondLst>
                                  <p:childTnLst>
                                    <p:animScale>
                                      <p:cBhvr>
                                        <p:cTn id="37" dur="1000" fill="hold"/>
                                        <p:tgtEl>
                                          <p:spTgt spid="5"/>
                                        </p:tgtEl>
                                      </p:cBhvr>
                                      <p:by x="200000" y="200000"/>
                                    </p:animScale>
                                  </p:childTnLst>
                                </p:cTn>
                              </p:par>
                              <p:par>
                                <p:cTn id="38" presetID="10" presetClass="entr" presetSubtype="0" fill="hold" nodeType="with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Effect transition="in" filter="fade">
                                      <p:cBhvr>
                                        <p:cTn id="4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9" grpId="0" animBg="1"/>
      <p:bldP spid="10"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467544" y="685800"/>
            <a:ext cx="8208912" cy="543076"/>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2400" b="1" i="0" u="none" strike="noStrike" kern="1200" cap="none" spc="0" normalizeH="0" baseline="0" noProof="0" smtClean="0">
                <a:ln>
                  <a:noFill/>
                </a:ln>
                <a:solidFill>
                  <a:schemeClr val="tx1"/>
                </a:solidFill>
                <a:effectLst/>
                <a:uLnTx/>
                <a:uFillTx/>
                <a:latin typeface="+mj-lt"/>
                <a:ea typeface="ＭＳ Ｐゴシック" charset="-128"/>
                <a:cs typeface="ＭＳ Ｐゴシック"/>
              </a:rPr>
              <a:t>GPU Coherence Challenges</a:t>
            </a:r>
            <a:endParaRPr kumimoji="0" lang="en-CA" sz="2400" b="1"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sp>
        <p:nvSpPr>
          <p:cNvPr id="5" name="Text Placeholder 2"/>
          <p:cNvSpPr txBox="1">
            <a:spLocks/>
          </p:cNvSpPr>
          <p:nvPr/>
        </p:nvSpPr>
        <p:spPr>
          <a:xfrm>
            <a:off x="467544" y="1155910"/>
            <a:ext cx="8208912" cy="476347"/>
          </a:xfrm>
          <a:prstGeom prst="rect">
            <a:avLst/>
          </a:prstGeom>
        </p:spPr>
        <p:txBody>
          <a:bodyPr lIns="91440">
            <a:normAutofit/>
          </a:bodyPr>
          <a:lstStyle/>
          <a:p>
            <a:pPr marL="342900" marR="0" lvl="0" indent="-34290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CA" sz="2400" b="0" i="0" u="none" strike="noStrike" kern="1200" cap="none" spc="0" normalizeH="0" baseline="0" noProof="0" smtClean="0">
                <a:ln>
                  <a:noFill/>
                </a:ln>
                <a:solidFill>
                  <a:schemeClr val="tx1"/>
                </a:solidFill>
                <a:effectLst/>
                <a:uLnTx/>
                <a:uFillTx/>
                <a:latin typeface="+mj-lt"/>
                <a:ea typeface="ＭＳ Ｐゴシック" charset="-128"/>
                <a:cs typeface="ＭＳ Ｐゴシック"/>
              </a:rPr>
              <a:t>Challenge 3: Complexity</a:t>
            </a:r>
            <a:endParaRPr kumimoji="0" lang="en-CA" sz="2400" b="0" i="0" u="none" strike="noStrike" kern="1200" cap="none" spc="0" normalizeH="0" baseline="0" noProof="0" dirty="0">
              <a:ln>
                <a:noFill/>
              </a:ln>
              <a:solidFill>
                <a:schemeClr val="tx1"/>
              </a:solidFill>
              <a:effectLst/>
              <a:uLnTx/>
              <a:uFillTx/>
              <a:latin typeface="+mj-lt"/>
              <a:ea typeface="ＭＳ Ｐゴシック" charset="-128"/>
              <a:cs typeface="ＭＳ Ｐゴシック"/>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016" y="2221340"/>
            <a:ext cx="4859432" cy="31730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235287"/>
            <a:ext cx="3169968" cy="13352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221340"/>
            <a:ext cx="2880320" cy="1147246"/>
          </a:xfrm>
          <a:prstGeom prst="rect">
            <a:avLst/>
          </a:prstGeom>
        </p:spPr>
      </p:pic>
      <p:sp>
        <p:nvSpPr>
          <p:cNvPr id="9" name="TextBox 8"/>
          <p:cNvSpPr txBox="1"/>
          <p:nvPr/>
        </p:nvSpPr>
        <p:spPr>
          <a:xfrm>
            <a:off x="72439" y="1745908"/>
            <a:ext cx="3567985" cy="523220"/>
          </a:xfrm>
          <a:prstGeom prst="rect">
            <a:avLst/>
          </a:prstGeom>
          <a:noFill/>
        </p:spPr>
        <p:txBody>
          <a:bodyPr wrap="square" rtlCol="0">
            <a:spAutoFit/>
          </a:bodyPr>
          <a:lstStyle/>
          <a:p>
            <a:r>
              <a:rPr lang="en-CA" sz="2800" dirty="0" smtClean="0"/>
              <a:t>Non-coherent L1</a:t>
            </a:r>
            <a:endParaRPr lang="en-CA" sz="2800" dirty="0"/>
          </a:p>
        </p:txBody>
      </p:sp>
      <p:sp>
        <p:nvSpPr>
          <p:cNvPr id="10" name="TextBox 9"/>
          <p:cNvSpPr txBox="1"/>
          <p:nvPr/>
        </p:nvSpPr>
        <p:spPr>
          <a:xfrm>
            <a:off x="79796" y="3788256"/>
            <a:ext cx="2980036" cy="523220"/>
          </a:xfrm>
          <a:prstGeom prst="rect">
            <a:avLst/>
          </a:prstGeom>
          <a:noFill/>
        </p:spPr>
        <p:txBody>
          <a:bodyPr wrap="square" rtlCol="0">
            <a:spAutoFit/>
          </a:bodyPr>
          <a:lstStyle/>
          <a:p>
            <a:r>
              <a:rPr lang="en-CA" sz="2800" dirty="0" smtClean="0"/>
              <a:t>Non-coherent L2</a:t>
            </a:r>
            <a:endParaRPr lang="en-CA" sz="2800" dirty="0"/>
          </a:p>
        </p:txBody>
      </p:sp>
      <p:sp>
        <p:nvSpPr>
          <p:cNvPr id="11" name="TextBox 10"/>
          <p:cNvSpPr txBox="1"/>
          <p:nvPr/>
        </p:nvSpPr>
        <p:spPr>
          <a:xfrm>
            <a:off x="3640425" y="1754123"/>
            <a:ext cx="2736304" cy="523220"/>
          </a:xfrm>
          <a:prstGeom prst="rect">
            <a:avLst/>
          </a:prstGeom>
          <a:noFill/>
        </p:spPr>
        <p:txBody>
          <a:bodyPr wrap="square" rtlCol="0">
            <a:spAutoFit/>
          </a:bodyPr>
          <a:lstStyle/>
          <a:p>
            <a:r>
              <a:rPr lang="en-CA" sz="2800" dirty="0" smtClean="0"/>
              <a:t>MESI L1 States</a:t>
            </a:r>
            <a:endParaRPr lang="en-CA" sz="2800" dirty="0"/>
          </a:p>
        </p:txBody>
      </p:sp>
      <p:sp>
        <p:nvSpPr>
          <p:cNvPr id="12" name="TextBox 11"/>
          <p:cNvSpPr txBox="1"/>
          <p:nvPr/>
        </p:nvSpPr>
        <p:spPr>
          <a:xfrm>
            <a:off x="4867774" y="1158895"/>
            <a:ext cx="2736304" cy="523220"/>
          </a:xfrm>
          <a:prstGeom prst="rect">
            <a:avLst/>
          </a:prstGeom>
          <a:noFill/>
        </p:spPr>
        <p:txBody>
          <a:bodyPr wrap="square" rtlCol="0">
            <a:spAutoFit/>
          </a:bodyPr>
          <a:lstStyle/>
          <a:p>
            <a:r>
              <a:rPr lang="en-CA" sz="2800" dirty="0" smtClean="0"/>
              <a:t>MESI L2 States</a:t>
            </a:r>
            <a:endParaRPr lang="en-CA" sz="28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928" y="1596485"/>
            <a:ext cx="4968552" cy="4484484"/>
          </a:xfrm>
          <a:prstGeom prst="rect">
            <a:avLst/>
          </a:prstGeom>
        </p:spPr>
      </p:pic>
      <p:sp>
        <p:nvSpPr>
          <p:cNvPr id="14" name="Rectangle 13"/>
          <p:cNvSpPr/>
          <p:nvPr/>
        </p:nvSpPr>
        <p:spPr>
          <a:xfrm>
            <a:off x="179512" y="2474203"/>
            <a:ext cx="144016" cy="894383"/>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15" name="Straight Arrow Connector 14"/>
          <p:cNvCxnSpPr>
            <a:stCxn id="16" idx="1"/>
          </p:cNvCxnSpPr>
          <p:nvPr/>
        </p:nvCxnSpPr>
        <p:spPr>
          <a:xfrm flipH="1" flipV="1">
            <a:off x="323528" y="3410308"/>
            <a:ext cx="432048" cy="2437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5576" y="3469395"/>
            <a:ext cx="1224136" cy="369332"/>
          </a:xfrm>
          <a:prstGeom prst="rect">
            <a:avLst/>
          </a:prstGeom>
          <a:noFill/>
        </p:spPr>
        <p:txBody>
          <a:bodyPr wrap="square" rtlCol="0">
            <a:spAutoFit/>
          </a:bodyPr>
          <a:lstStyle/>
          <a:p>
            <a:r>
              <a:rPr lang="en-CA" dirty="0" smtClean="0">
                <a:solidFill>
                  <a:srgbClr val="FF0000"/>
                </a:solidFill>
              </a:rPr>
              <a:t>States</a:t>
            </a:r>
            <a:endParaRPr lang="en-CA" dirty="0">
              <a:solidFill>
                <a:srgbClr val="FF0000"/>
              </a:solidFill>
            </a:endParaRPr>
          </a:p>
        </p:txBody>
      </p:sp>
      <p:sp>
        <p:nvSpPr>
          <p:cNvPr id="17" name="Rectangle 16"/>
          <p:cNvSpPr/>
          <p:nvPr/>
        </p:nvSpPr>
        <p:spPr>
          <a:xfrm>
            <a:off x="331912" y="2221340"/>
            <a:ext cx="2727920" cy="252863"/>
          </a:xfrm>
          <a:prstGeom prst="rect">
            <a:avLst/>
          </a:prstGeom>
          <a:no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cxnSp>
        <p:nvCxnSpPr>
          <p:cNvPr id="18" name="Straight Arrow Connector 17"/>
          <p:cNvCxnSpPr>
            <a:stCxn id="19" idx="1"/>
          </p:cNvCxnSpPr>
          <p:nvPr/>
        </p:nvCxnSpPr>
        <p:spPr>
          <a:xfrm flipH="1" flipV="1">
            <a:off x="1943117" y="2551210"/>
            <a:ext cx="432048" cy="243753"/>
          </a:xfrm>
          <a:prstGeom prst="straightConnector1">
            <a:avLst/>
          </a:prstGeom>
          <a:ln>
            <a:solidFill>
              <a:schemeClr val="tx1">
                <a:lumMod val="75000"/>
                <a:lumOff val="2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75165" y="2610297"/>
            <a:ext cx="1224136" cy="369332"/>
          </a:xfrm>
          <a:prstGeom prst="rect">
            <a:avLst/>
          </a:prstGeom>
          <a:noFill/>
        </p:spPr>
        <p:txBody>
          <a:bodyPr wrap="square" rtlCol="0">
            <a:spAutoFit/>
          </a:bodyPr>
          <a:lstStyle/>
          <a:p>
            <a:r>
              <a:rPr lang="en-CA" dirty="0" smtClean="0">
                <a:solidFill>
                  <a:schemeClr val="tx1">
                    <a:lumMod val="75000"/>
                    <a:lumOff val="25000"/>
                  </a:schemeClr>
                </a:solidFill>
              </a:rPr>
              <a:t>Events</a:t>
            </a:r>
            <a:endParaRPr lang="en-CA" dirty="0">
              <a:solidFill>
                <a:schemeClr val="tx1">
                  <a:lumMod val="75000"/>
                  <a:lumOff val="25000"/>
                </a:schemeClr>
              </a:solidFill>
            </a:endParaRPr>
          </a:p>
        </p:txBody>
      </p:sp>
      <p:sp>
        <p:nvSpPr>
          <p:cNvPr id="20" name="Rectangle 19"/>
          <p:cNvSpPr/>
          <p:nvPr/>
        </p:nvSpPr>
        <p:spPr>
          <a:xfrm>
            <a:off x="187083" y="2673086"/>
            <a:ext cx="136445" cy="252863"/>
          </a:xfrm>
          <a:prstGeom prst="rect">
            <a:avLst/>
          </a:prstGeom>
          <a:solidFill>
            <a:srgbClr val="00B050">
              <a:alpha val="6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1" name="Rectangle 20"/>
          <p:cNvSpPr/>
          <p:nvPr/>
        </p:nvSpPr>
        <p:spPr>
          <a:xfrm>
            <a:off x="1213032" y="2210205"/>
            <a:ext cx="482840" cy="252863"/>
          </a:xfrm>
          <a:prstGeom prst="rect">
            <a:avLst/>
          </a:prstGeom>
          <a:solidFill>
            <a:srgbClr val="00B050">
              <a:alpha val="62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2" name="Slide Number Placeholder 21"/>
          <p:cNvSpPr>
            <a:spLocks noGrp="1"/>
          </p:cNvSpPr>
          <p:nvPr>
            <p:ph type="sldNum" sz="quarter" idx="12"/>
          </p:nvPr>
        </p:nvSpPr>
        <p:spPr/>
        <p:txBody>
          <a:bodyPr/>
          <a:lstStyle/>
          <a:p>
            <a:fld id="{F23EC47D-D5CA-A042-A8D0-C217E3EA6E2F}" type="slidenum">
              <a:rPr lang="en-US" smtClean="0"/>
              <a:t>149</a:t>
            </a:fld>
            <a:endParaRPr lang="en-US"/>
          </a:p>
        </p:txBody>
      </p:sp>
    </p:spTree>
    <p:extLst>
      <p:ext uri="{BB962C8B-B14F-4D97-AF65-F5344CB8AC3E}">
        <p14:creationId xmlns:p14="http://schemas.microsoft.com/office/powerpoint/2010/main" val="31734006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9"/>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500"/>
                                        <p:tgtEl>
                                          <p:spTgt spid="11"/>
                                        </p:tgtEl>
                                      </p:cBhvr>
                                    </p:animEffect>
                                  </p:childTnLst>
                                </p:cTn>
                              </p:par>
                              <p:par>
                                <p:cTn id="66" presetID="10" presetClass="entr" presetSubtype="0"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cTn>
                              </p:par>
                              <p:par>
                                <p:cTn id="74" presetID="10"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animBg="1"/>
      <p:bldP spid="14" grpId="1" animBg="1"/>
      <p:bldP spid="16" grpId="0"/>
      <p:bldP spid="16" grpId="1"/>
      <p:bldP spid="17" grpId="0" animBg="1"/>
      <p:bldP spid="17" grpId="1" animBg="1"/>
      <p:bldP spid="19" grpId="0"/>
      <p:bldP spid="19" grpId="1"/>
      <p:bldP spid="20" grpId="0" animBg="1"/>
      <p:bldP spid="20" grpId="1" animBg="1"/>
      <p:bldP spid="21" grpId="0" animBg="1"/>
      <p:bldP spid="2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GPGPU Programming Resources</a:t>
            </a:r>
            <a:endParaRPr lang="en-US" dirty="0"/>
          </a:p>
        </p:txBody>
      </p:sp>
      <p:sp>
        <p:nvSpPr>
          <p:cNvPr id="3" name="Content Placeholder 2"/>
          <p:cNvSpPr>
            <a:spLocks noGrp="1"/>
          </p:cNvSpPr>
          <p:nvPr>
            <p:ph idx="1"/>
          </p:nvPr>
        </p:nvSpPr>
        <p:spPr/>
        <p:txBody>
          <a:bodyPr/>
          <a:lstStyle/>
          <a:p>
            <a:r>
              <a:rPr lang="en-US" dirty="0" smtClean="0"/>
              <a:t>9 week MOOC covering CUDA, </a:t>
            </a:r>
            <a:r>
              <a:rPr lang="en-US" dirty="0" err="1" smtClean="0"/>
              <a:t>OpenCL</a:t>
            </a:r>
            <a:r>
              <a:rPr lang="en-US" dirty="0" smtClean="0"/>
              <a:t>, C++AMP and </a:t>
            </a:r>
            <a:r>
              <a:rPr lang="en-US" dirty="0" err="1" smtClean="0"/>
              <a:t>OpenACC</a:t>
            </a:r>
            <a:r>
              <a:rPr lang="en-US" dirty="0" err="1" smtClean="0">
                <a:hlinkClick r:id="rId2"/>
              </a:rPr>
              <a:t>https</a:t>
            </a:r>
            <a:r>
              <a:rPr lang="en-US" dirty="0">
                <a:hlinkClick r:id="rId2"/>
              </a:rPr>
              <a:t>://www.coursera.org/course/</a:t>
            </a:r>
            <a:r>
              <a:rPr lang="en-US" dirty="0" smtClean="0">
                <a:hlinkClick r:id="rId2"/>
              </a:rPr>
              <a:t>hetero</a:t>
            </a:r>
            <a:r>
              <a:rPr lang="en-US" dirty="0" smtClean="0"/>
              <a:t> </a:t>
            </a:r>
          </a:p>
          <a:p>
            <a:endParaRPr lang="en-US" dirty="0" smtClean="0"/>
          </a:p>
          <a:p>
            <a:r>
              <a:rPr lang="en-US" dirty="0" smtClean="0"/>
              <a:t>Kirk and </a:t>
            </a:r>
            <a:r>
              <a:rPr lang="en-US" dirty="0" err="1" smtClean="0"/>
              <a:t>Hwu</a:t>
            </a:r>
            <a:r>
              <a:rPr lang="en-US" dirty="0" smtClean="0"/>
              <a:t>, Programming Massively Parallel Processors, Morgan Kaufmann, </a:t>
            </a:r>
            <a:r>
              <a:rPr lang="en-US" u="sng" dirty="0" smtClean="0"/>
              <a:t>2</a:t>
            </a:r>
            <a:r>
              <a:rPr lang="en-US" u="sng" baseline="30000" dirty="0" smtClean="0"/>
              <a:t>nd</a:t>
            </a:r>
            <a:r>
              <a:rPr lang="en-US" u="sng" dirty="0" smtClean="0"/>
              <a:t> edition</a:t>
            </a:r>
            <a:r>
              <a:rPr lang="en-US" dirty="0" smtClean="0"/>
              <a:t>, 2014  (NOTE: 2</a:t>
            </a:r>
            <a:r>
              <a:rPr lang="en-US" baseline="30000" dirty="0" smtClean="0"/>
              <a:t>nd</a:t>
            </a:r>
            <a:r>
              <a:rPr lang="en-US" dirty="0" smtClean="0"/>
              <a:t> edition includes coverage of </a:t>
            </a:r>
            <a:r>
              <a:rPr lang="en-US" dirty="0" err="1" smtClean="0"/>
              <a:t>OpenCL</a:t>
            </a:r>
            <a:r>
              <a:rPr lang="en-US" dirty="0" smtClean="0"/>
              <a:t>, C++AMP, and </a:t>
            </a:r>
            <a:r>
              <a:rPr lang="en-US" dirty="0" err="1" smtClean="0"/>
              <a:t>OpenACC</a:t>
            </a:r>
            <a:r>
              <a:rPr lang="en-US" dirty="0" smtClean="0"/>
              <a:t>)</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15</a:t>
            </a:fld>
            <a:endParaRPr lang="en-US"/>
          </a:p>
        </p:txBody>
      </p:sp>
    </p:spTree>
    <p:extLst>
      <p:ext uri="{BB962C8B-B14F-4D97-AF65-F5344CB8AC3E}">
        <p14:creationId xmlns:p14="http://schemas.microsoft.com/office/powerpoint/2010/main" val="477556128"/>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Placeholder 1"/>
          <p:cNvSpPr>
            <a:spLocks noGrp="1"/>
          </p:cNvSpPr>
          <p:nvPr>
            <p:ph type="body" sz="quarter" idx="4294967295"/>
          </p:nvPr>
        </p:nvSpPr>
        <p:spPr>
          <a:xfrm>
            <a:off x="533400" y="457200"/>
            <a:ext cx="8207375" cy="542925"/>
          </a:xfrm>
        </p:spPr>
        <p:txBody>
          <a:bodyPr>
            <a:normAutofit lnSpcReduction="10000"/>
          </a:bodyPr>
          <a:lstStyle/>
          <a:p>
            <a:pPr>
              <a:buFont typeface="Wingdings" pitchFamily="-65" charset="2"/>
              <a:buNone/>
            </a:pPr>
            <a:r>
              <a:rPr lang="en-CA" dirty="0" smtClean="0">
                <a:ea typeface="ＭＳ Ｐゴシック" pitchFamily="-65" charset="-128"/>
                <a:cs typeface="ＭＳ Ｐゴシック" pitchFamily="-65" charset="-128"/>
              </a:rPr>
              <a:t>Coherence Challenges</a:t>
            </a:r>
          </a:p>
        </p:txBody>
      </p:sp>
      <p:sp>
        <p:nvSpPr>
          <p:cNvPr id="3" name="Text Placeholder 2"/>
          <p:cNvSpPr>
            <a:spLocks noGrp="1"/>
          </p:cNvSpPr>
          <p:nvPr>
            <p:ph type="body" sz="quarter" idx="4294967295"/>
          </p:nvPr>
        </p:nvSpPr>
        <p:spPr>
          <a:xfrm>
            <a:off x="457200" y="1676400"/>
            <a:ext cx="8534400" cy="4392613"/>
          </a:xfrm>
        </p:spPr>
        <p:txBody>
          <a:bodyPr>
            <a:noAutofit/>
          </a:bodyPr>
          <a:lstStyle/>
          <a:p>
            <a:pPr>
              <a:defRPr/>
            </a:pPr>
            <a:r>
              <a:rPr sz="2400" dirty="0" smtClean="0"/>
              <a:t>Challenges of introducing </a:t>
            </a:r>
            <a:r>
              <a:rPr sz="2400" dirty="0"/>
              <a:t>coherence </a:t>
            </a:r>
            <a:r>
              <a:rPr sz="2400" dirty="0" smtClean="0"/>
              <a:t>messages on a GPU</a:t>
            </a:r>
          </a:p>
          <a:p>
            <a:pPr marL="1030288" indent="-457200">
              <a:buFont typeface="+mj-lt"/>
              <a:buAutoNum type="arabicPeriod"/>
              <a:defRPr/>
            </a:pPr>
            <a:r>
              <a:rPr sz="2400" dirty="0" smtClean="0"/>
              <a:t>Traffic: transferring messages</a:t>
            </a:r>
          </a:p>
          <a:p>
            <a:pPr marL="1030288" indent="-457200">
              <a:buFont typeface="+mj-lt"/>
              <a:buAutoNum type="arabicPeriod"/>
              <a:defRPr/>
            </a:pPr>
            <a:r>
              <a:rPr sz="2400" dirty="0" smtClean="0"/>
              <a:t>Storage: tracking message</a:t>
            </a:r>
          </a:p>
          <a:p>
            <a:pPr marL="1030288" indent="-457200">
              <a:buFont typeface="+mj-lt"/>
              <a:buAutoNum type="arabicPeriod"/>
              <a:defRPr/>
            </a:pPr>
            <a:r>
              <a:rPr sz="2400" dirty="0" smtClean="0"/>
              <a:t>Complexity: managing races between messages</a:t>
            </a:r>
          </a:p>
          <a:p>
            <a:pPr>
              <a:defRPr/>
            </a:pPr>
            <a:endParaRPr sz="2400" dirty="0" smtClean="0"/>
          </a:p>
          <a:p>
            <a:pPr>
              <a:defRPr/>
            </a:pPr>
            <a:r>
              <a:rPr sz="2400" dirty="0" smtClean="0"/>
              <a:t>GPU cache coherence without coherence messages?</a:t>
            </a:r>
          </a:p>
          <a:p>
            <a:pPr marL="914400" indent="-285750">
              <a:buFont typeface="Arial" pitchFamily="34" charset="0"/>
              <a:buChar char="•"/>
              <a:defRPr/>
            </a:pPr>
            <a:r>
              <a:rPr sz="2400" dirty="0" smtClean="0"/>
              <a:t>YES – using global time</a:t>
            </a:r>
            <a:endParaRPr sz="2400" dirty="0"/>
          </a:p>
          <a:p>
            <a:pPr>
              <a:defRPr/>
            </a:pPr>
            <a:endParaRPr sz="2400" dirty="0"/>
          </a:p>
        </p:txBody>
      </p:sp>
      <p:sp>
        <p:nvSpPr>
          <p:cNvPr id="4" name="Slide Number Placeholder 3"/>
          <p:cNvSpPr>
            <a:spLocks noGrp="1"/>
          </p:cNvSpPr>
          <p:nvPr>
            <p:ph type="sldNum" sz="quarter" idx="12"/>
          </p:nvPr>
        </p:nvSpPr>
        <p:spPr/>
        <p:txBody>
          <a:bodyPr/>
          <a:lstStyle/>
          <a:p>
            <a:fld id="{F23EC47D-D5CA-A042-A8D0-C217E3EA6E2F}" type="slidenum">
              <a:rPr lang="en-US" smtClean="0"/>
              <a:t>150</a:t>
            </a:fld>
            <a:endParaRPr lang="en-US"/>
          </a:p>
        </p:txBody>
      </p:sp>
    </p:spTree>
    <p:extLst>
      <p:ext uri="{BB962C8B-B14F-4D97-AF65-F5344CB8AC3E}">
        <p14:creationId xmlns:p14="http://schemas.microsoft.com/office/powerpoint/2010/main" val="1217471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60700" y="3386138"/>
            <a:ext cx="1489075" cy="111125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Core 1</a:t>
            </a:r>
          </a:p>
        </p:txBody>
      </p:sp>
      <p:sp>
        <p:nvSpPr>
          <p:cNvPr id="11" name="Rectangle 10"/>
          <p:cNvSpPr/>
          <p:nvPr/>
        </p:nvSpPr>
        <p:spPr>
          <a:xfrm>
            <a:off x="3238500" y="3786188"/>
            <a:ext cx="1135063" cy="647700"/>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L1D</a:t>
            </a:r>
          </a:p>
        </p:txBody>
      </p:sp>
      <p:sp>
        <p:nvSpPr>
          <p:cNvPr id="178180" name="TextBox 6"/>
          <p:cNvSpPr txBox="1">
            <a:spLocks noChangeArrowheads="1"/>
          </p:cNvSpPr>
          <p:nvPr/>
        </p:nvSpPr>
        <p:spPr bwMode="auto">
          <a:xfrm>
            <a:off x="6878638" y="3711575"/>
            <a:ext cx="665162" cy="460375"/>
          </a:xfrm>
          <a:prstGeom prst="rect">
            <a:avLst/>
          </a:prstGeom>
          <a:noFill/>
          <a:ln w="9525">
            <a:noFill/>
            <a:miter lim="800000"/>
            <a:headEnd/>
            <a:tailEnd/>
          </a:ln>
        </p:spPr>
        <p:txBody>
          <a:bodyPr>
            <a:prstTxWarp prst="textNoShape">
              <a:avLst/>
            </a:prstTxWarp>
            <a:spAutoFit/>
          </a:bodyPr>
          <a:lstStyle/>
          <a:p>
            <a:r>
              <a:rPr lang="en-CA" sz="2400"/>
              <a:t>▪▪▪</a:t>
            </a:r>
          </a:p>
        </p:txBody>
      </p:sp>
      <p:sp>
        <p:nvSpPr>
          <p:cNvPr id="178181" name="Text Placeholder 1"/>
          <p:cNvSpPr>
            <a:spLocks noGrp="1"/>
          </p:cNvSpPr>
          <p:nvPr>
            <p:ph type="body" sz="quarter" idx="4294967295"/>
          </p:nvPr>
        </p:nvSpPr>
        <p:spPr>
          <a:xfrm>
            <a:off x="304800" y="304800"/>
            <a:ext cx="8207375" cy="542925"/>
          </a:xfrm>
        </p:spPr>
        <p:txBody>
          <a:bodyPr>
            <a:noAutofit/>
          </a:bodyPr>
          <a:lstStyle/>
          <a:p>
            <a:pPr algn="ctr">
              <a:buFont typeface="Wingdings" pitchFamily="-65" charset="2"/>
              <a:buNone/>
            </a:pPr>
            <a:r>
              <a:rPr lang="en-US" sz="3600" dirty="0" smtClean="0">
                <a:ea typeface="ＭＳ Ｐゴシック" pitchFamily="-65" charset="-128"/>
                <a:cs typeface="ＭＳ Ｐゴシック" pitchFamily="-65" charset="-128"/>
              </a:rPr>
              <a:t>Temporal Coherence</a:t>
            </a:r>
          </a:p>
          <a:p>
            <a:pPr>
              <a:buFont typeface="Wingdings" pitchFamily="-65" charset="2"/>
              <a:buNone/>
            </a:pPr>
            <a:endParaRPr lang="en-US" sz="3600" dirty="0" smtClean="0">
              <a:ea typeface="ＭＳ Ｐゴシック" pitchFamily="-65" charset="-128"/>
              <a:cs typeface="ＭＳ Ｐゴシック" pitchFamily="-65" charset="-128"/>
            </a:endParaRPr>
          </a:p>
        </p:txBody>
      </p:sp>
      <p:sp>
        <p:nvSpPr>
          <p:cNvPr id="3" name="Text Placeholder 2"/>
          <p:cNvSpPr>
            <a:spLocks noGrp="1"/>
          </p:cNvSpPr>
          <p:nvPr>
            <p:ph type="body" sz="quarter" idx="4294967295"/>
          </p:nvPr>
        </p:nvSpPr>
        <p:spPr>
          <a:xfrm>
            <a:off x="2209800" y="2514600"/>
            <a:ext cx="1981200" cy="1314450"/>
          </a:xfrm>
        </p:spPr>
        <p:txBody>
          <a:bodyPr/>
          <a:lstStyle/>
          <a:p>
            <a:pPr marL="285750" indent="-285750">
              <a:buFont typeface="Wingdings" pitchFamily="-65" charset="2"/>
              <a:buNone/>
            </a:pPr>
            <a:r>
              <a:rPr lang="en-US" sz="2400" smtClean="0">
                <a:ea typeface="ＭＳ Ｐゴシック" pitchFamily="-65" charset="-128"/>
                <a:cs typeface="ＭＳ Ｐゴシック" pitchFamily="-65" charset="-128"/>
              </a:rPr>
              <a:t>Global time</a:t>
            </a:r>
          </a:p>
        </p:txBody>
      </p:sp>
      <p:sp>
        <p:nvSpPr>
          <p:cNvPr id="12" name="Rectangle 11"/>
          <p:cNvSpPr/>
          <p:nvPr/>
        </p:nvSpPr>
        <p:spPr>
          <a:xfrm>
            <a:off x="3060700" y="4713288"/>
            <a:ext cx="3505200" cy="360362"/>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Interconnect</a:t>
            </a:r>
          </a:p>
        </p:txBody>
      </p:sp>
      <p:sp>
        <p:nvSpPr>
          <p:cNvPr id="178184" name="TextBox 14"/>
          <p:cNvSpPr txBox="1">
            <a:spLocks noChangeArrowheads="1"/>
          </p:cNvSpPr>
          <p:nvPr/>
        </p:nvSpPr>
        <p:spPr bwMode="auto">
          <a:xfrm>
            <a:off x="5732463" y="5454650"/>
            <a:ext cx="820737" cy="461963"/>
          </a:xfrm>
          <a:prstGeom prst="rect">
            <a:avLst/>
          </a:prstGeom>
          <a:noFill/>
          <a:ln w="9525">
            <a:noFill/>
            <a:miter lim="800000"/>
            <a:headEnd/>
            <a:tailEnd/>
          </a:ln>
        </p:spPr>
        <p:txBody>
          <a:bodyPr>
            <a:prstTxWarp prst="textNoShape">
              <a:avLst/>
            </a:prstTxWarp>
            <a:spAutoFit/>
          </a:bodyPr>
          <a:lstStyle/>
          <a:p>
            <a:r>
              <a:rPr lang="en-CA" sz="2400"/>
              <a:t>▪▪▪</a:t>
            </a:r>
          </a:p>
        </p:txBody>
      </p:sp>
      <p:sp>
        <p:nvSpPr>
          <p:cNvPr id="16" name="Rectangle 15"/>
          <p:cNvSpPr/>
          <p:nvPr/>
        </p:nvSpPr>
        <p:spPr>
          <a:xfrm>
            <a:off x="3924300" y="5300663"/>
            <a:ext cx="1714500" cy="1008062"/>
          </a:xfrm>
          <a:prstGeom prst="rect">
            <a:avLst/>
          </a:prstGeom>
          <a:solidFill>
            <a:srgbClr val="FF66FF"/>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L2 Bank</a:t>
            </a:r>
          </a:p>
        </p:txBody>
      </p:sp>
      <p:grpSp>
        <p:nvGrpSpPr>
          <p:cNvPr id="2" name="Group 47"/>
          <p:cNvGrpSpPr>
            <a:grpSpLocks/>
          </p:cNvGrpSpPr>
          <p:nvPr/>
        </p:nvGrpSpPr>
        <p:grpSpPr bwMode="auto">
          <a:xfrm>
            <a:off x="4421188" y="5953125"/>
            <a:ext cx="1041400" cy="209550"/>
            <a:chOff x="2619553" y="5952668"/>
            <a:chExt cx="1042179" cy="210312"/>
          </a:xfrm>
        </p:grpSpPr>
        <p:sp>
          <p:nvSpPr>
            <p:cNvPr id="21" name="Rectangle 20"/>
            <p:cNvSpPr/>
            <p:nvPr/>
          </p:nvSpPr>
          <p:spPr>
            <a:xfrm>
              <a:off x="3059619" y="5952668"/>
              <a:ext cx="602113" cy="210312"/>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47" name="Rectangle 46"/>
            <p:cNvSpPr/>
            <p:nvPr/>
          </p:nvSpPr>
          <p:spPr>
            <a:xfrm>
              <a:off x="2619553" y="5952668"/>
              <a:ext cx="440066" cy="21031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0</a:t>
              </a:r>
            </a:p>
          </p:txBody>
        </p:sp>
      </p:grpSp>
      <p:grpSp>
        <p:nvGrpSpPr>
          <p:cNvPr id="4" name="Group 48"/>
          <p:cNvGrpSpPr>
            <a:grpSpLocks/>
          </p:cNvGrpSpPr>
          <p:nvPr/>
        </p:nvGrpSpPr>
        <p:grpSpPr bwMode="auto">
          <a:xfrm>
            <a:off x="3284538" y="4165600"/>
            <a:ext cx="1042987" cy="209550"/>
            <a:chOff x="2619553" y="5952668"/>
            <a:chExt cx="1042179" cy="210312"/>
          </a:xfrm>
        </p:grpSpPr>
        <p:sp>
          <p:nvSpPr>
            <p:cNvPr id="50" name="Rectangle 49"/>
            <p:cNvSpPr/>
            <p:nvPr/>
          </p:nvSpPr>
          <p:spPr>
            <a:xfrm>
              <a:off x="3060536" y="5952668"/>
              <a:ext cx="601196" cy="210312"/>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51" name="Rectangle 50"/>
            <p:cNvSpPr/>
            <p:nvPr/>
          </p:nvSpPr>
          <p:spPr>
            <a:xfrm>
              <a:off x="2619553" y="5952668"/>
              <a:ext cx="440983" cy="210312"/>
            </a:xfrm>
            <a:prstGeom prst="rect">
              <a:avLst/>
            </a:prstGeom>
            <a:solidFill>
              <a:srgbClr val="FF990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0</a:t>
              </a:r>
            </a:p>
          </p:txBody>
        </p:sp>
      </p:grpSp>
      <p:pic>
        <p:nvPicPr>
          <p:cNvPr id="1028" name="Picture 4"/>
          <p:cNvPicPr>
            <a:picLocks noChangeAspect="1" noChangeArrowheads="1"/>
          </p:cNvPicPr>
          <p:nvPr/>
        </p:nvPicPr>
        <p:blipFill>
          <a:blip r:embed="rId3"/>
          <a:srcRect/>
          <a:stretch>
            <a:fillRect/>
          </a:stretch>
        </p:blipFill>
        <p:spPr bwMode="auto">
          <a:xfrm>
            <a:off x="4286250" y="2233613"/>
            <a:ext cx="989013" cy="987425"/>
          </a:xfrm>
          <a:prstGeom prst="rect">
            <a:avLst/>
          </a:prstGeom>
          <a:noFill/>
          <a:ln w="9525">
            <a:noFill/>
            <a:miter lim="800000"/>
            <a:headEnd/>
            <a:tailEnd/>
          </a:ln>
        </p:spPr>
      </p:pic>
      <p:sp>
        <p:nvSpPr>
          <p:cNvPr id="31" name="Rectangle 30"/>
          <p:cNvSpPr/>
          <p:nvPr/>
        </p:nvSpPr>
        <p:spPr>
          <a:xfrm>
            <a:off x="5076825" y="3386138"/>
            <a:ext cx="1489075" cy="111125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Core 2</a:t>
            </a:r>
          </a:p>
        </p:txBody>
      </p:sp>
      <p:sp>
        <p:nvSpPr>
          <p:cNvPr id="32" name="Rectangle 31"/>
          <p:cNvSpPr/>
          <p:nvPr/>
        </p:nvSpPr>
        <p:spPr>
          <a:xfrm>
            <a:off x="5254625" y="3786188"/>
            <a:ext cx="1133475" cy="647700"/>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L1D</a:t>
            </a:r>
          </a:p>
        </p:txBody>
      </p:sp>
      <p:sp>
        <p:nvSpPr>
          <p:cNvPr id="22" name="Line Callout 1 21"/>
          <p:cNvSpPr/>
          <p:nvPr/>
        </p:nvSpPr>
        <p:spPr>
          <a:xfrm>
            <a:off x="5943600" y="1946275"/>
            <a:ext cx="3021013" cy="1274763"/>
          </a:xfrm>
          <a:prstGeom prst="borderCallout1">
            <a:avLst>
              <a:gd name="adj1" fmla="val 49694"/>
              <a:gd name="adj2" fmla="val -2651"/>
              <a:gd name="adj3" fmla="val 171698"/>
              <a:gd name="adj4" fmla="val -79948"/>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rPr>
              <a:t>Local Timestamp</a:t>
            </a:r>
          </a:p>
          <a:p>
            <a:pPr algn="ctr">
              <a:defRPr/>
            </a:pPr>
            <a:endParaRPr lang="en-US" dirty="0">
              <a:solidFill>
                <a:srgbClr val="FF0000"/>
              </a:solidFill>
            </a:endParaRPr>
          </a:p>
          <a:p>
            <a:pPr algn="ctr">
              <a:defRPr/>
            </a:pPr>
            <a:r>
              <a:rPr lang="en-US" dirty="0">
                <a:solidFill>
                  <a:srgbClr val="FF0000"/>
                </a:solidFill>
              </a:rPr>
              <a:t>&gt; Global Time </a:t>
            </a:r>
            <a:r>
              <a:rPr lang="en-US" dirty="0" err="1">
                <a:solidFill>
                  <a:srgbClr val="FF0000"/>
                </a:solidFill>
                <a:sym typeface="Wingdings" pitchFamily="2" charset="2"/>
              </a:rPr>
              <a:t></a:t>
            </a:r>
            <a:r>
              <a:rPr lang="en-US" dirty="0">
                <a:solidFill>
                  <a:srgbClr val="FF0000"/>
                </a:solidFill>
                <a:sym typeface="Wingdings" pitchFamily="2" charset="2"/>
              </a:rPr>
              <a:t> VALID</a:t>
            </a:r>
            <a:endParaRPr lang="en-US" dirty="0">
              <a:solidFill>
                <a:srgbClr val="FF0000"/>
              </a:solidFill>
            </a:endParaRPr>
          </a:p>
        </p:txBody>
      </p:sp>
      <p:sp>
        <p:nvSpPr>
          <p:cNvPr id="23" name="Line Callout 1 22"/>
          <p:cNvSpPr/>
          <p:nvPr/>
        </p:nvSpPr>
        <p:spPr>
          <a:xfrm>
            <a:off x="5943600" y="4497388"/>
            <a:ext cx="3021013" cy="1276350"/>
          </a:xfrm>
          <a:prstGeom prst="borderCallout1">
            <a:avLst>
              <a:gd name="adj1" fmla="val 49694"/>
              <a:gd name="adj2" fmla="val -2651"/>
              <a:gd name="adj3" fmla="val 115191"/>
              <a:gd name="adj4" fmla="val -43585"/>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FF0000"/>
                </a:solidFill>
              </a:rPr>
              <a:t>Global Timestamp</a:t>
            </a:r>
          </a:p>
          <a:p>
            <a:pPr>
              <a:defRPr/>
            </a:pPr>
            <a:endParaRPr lang="en-US" dirty="0">
              <a:solidFill>
                <a:srgbClr val="FF0000"/>
              </a:solidFill>
            </a:endParaRPr>
          </a:p>
          <a:p>
            <a:pPr>
              <a:defRPr/>
            </a:pPr>
            <a:r>
              <a:rPr lang="en-US" dirty="0">
                <a:solidFill>
                  <a:srgbClr val="FF0000"/>
                </a:solidFill>
              </a:rPr>
              <a:t>&lt; Global Time </a:t>
            </a:r>
            <a:r>
              <a:rPr lang="en-US" dirty="0" err="1">
                <a:solidFill>
                  <a:srgbClr val="FF0000"/>
                </a:solidFill>
                <a:sym typeface="Wingdings" pitchFamily="2" charset="2"/>
              </a:rPr>
              <a:t></a:t>
            </a:r>
            <a:endParaRPr lang="en-US" dirty="0">
              <a:solidFill>
                <a:srgbClr val="FF0000"/>
              </a:solidFill>
              <a:sym typeface="Wingdings" pitchFamily="2" charset="2"/>
            </a:endParaRPr>
          </a:p>
          <a:p>
            <a:pPr algn="ctr">
              <a:defRPr/>
            </a:pPr>
            <a:r>
              <a:rPr lang="en-US" dirty="0">
                <a:solidFill>
                  <a:srgbClr val="FF0000"/>
                </a:solidFill>
                <a:sym typeface="Wingdings" pitchFamily="2" charset="2"/>
              </a:rPr>
              <a:t>           NO L1 COPIES</a:t>
            </a:r>
            <a:endParaRPr lang="en-US" dirty="0">
              <a:solidFill>
                <a:srgbClr val="FF0000"/>
              </a:solidFill>
            </a:endParaRPr>
          </a:p>
        </p:txBody>
      </p:sp>
      <p:sp>
        <p:nvSpPr>
          <p:cNvPr id="178193" name="TextBox 23"/>
          <p:cNvSpPr txBox="1">
            <a:spLocks noChangeArrowheads="1"/>
          </p:cNvSpPr>
          <p:nvPr/>
        </p:nvSpPr>
        <p:spPr bwMode="auto">
          <a:xfrm>
            <a:off x="2520950" y="914400"/>
            <a:ext cx="3803650" cy="369888"/>
          </a:xfrm>
          <a:prstGeom prst="rect">
            <a:avLst/>
          </a:prstGeom>
          <a:noFill/>
          <a:ln w="9525">
            <a:noFill/>
            <a:miter lim="800000"/>
            <a:headEnd/>
            <a:tailEnd/>
          </a:ln>
        </p:spPr>
        <p:txBody>
          <a:bodyPr wrap="none">
            <a:prstTxWarp prst="textNoShape">
              <a:avLst/>
            </a:prstTxWarp>
            <a:spAutoFit/>
          </a:bodyPr>
          <a:lstStyle/>
          <a:p>
            <a:r>
              <a:rPr lang="en-US" dirty="0"/>
              <a:t>Related: Library Cache Coherence</a:t>
            </a:r>
          </a:p>
        </p:txBody>
      </p:sp>
      <p:sp>
        <p:nvSpPr>
          <p:cNvPr id="24" name="Slide Number Placeholder 23"/>
          <p:cNvSpPr>
            <a:spLocks noGrp="1"/>
          </p:cNvSpPr>
          <p:nvPr>
            <p:ph type="sldNum" sz="quarter" idx="12"/>
          </p:nvPr>
        </p:nvSpPr>
        <p:spPr/>
        <p:txBody>
          <a:bodyPr/>
          <a:lstStyle/>
          <a:p>
            <a:fld id="{F23EC47D-D5CA-A042-A8D0-C217E3EA6E2F}" type="slidenum">
              <a:rPr lang="en-US" smtClean="0"/>
              <a:t>151</a:t>
            </a:fld>
            <a:endParaRPr lang="en-US"/>
          </a:p>
        </p:txBody>
      </p:sp>
    </p:spTree>
    <p:extLst>
      <p:ext uri="{BB962C8B-B14F-4D97-AF65-F5344CB8AC3E}">
        <p14:creationId xmlns:p14="http://schemas.microsoft.com/office/powerpoint/2010/main" val="3800152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26" presetClass="emph" presetSubtype="0" fill="hold" nodeType="with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26" presetClass="emph" presetSubtype="0" fill="hold" nodeType="withEffect">
                                  <p:stCondLst>
                                    <p:cond delay="0"/>
                                  </p:stCondLst>
                                  <p:childTnLst>
                                    <p:animEffect transition="out" filter="fade">
                                      <p:cBhvr>
                                        <p:cTn id="26" dur="500" tmFilter="0, 0; .2, .5; .8, .5; 1, 0"/>
                                        <p:tgtEl>
                                          <p:spTgt spid="2"/>
                                        </p:tgtEl>
                                      </p:cBhvr>
                                    </p:animEffect>
                                    <p:animScale>
                                      <p:cBhvr>
                                        <p:cTn id="27" dur="250" autoRev="1" fill="hold"/>
                                        <p:tgtEl>
                                          <p:spTgt spid="2"/>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6"/>
          <p:cNvPicPr>
            <a:picLocks noChangeAspect="1" noChangeArrowheads="1"/>
          </p:cNvPicPr>
          <p:nvPr/>
        </p:nvPicPr>
        <p:blipFill>
          <a:blip r:embed="rId3"/>
          <a:srcRect/>
          <a:stretch>
            <a:fillRect/>
          </a:stretch>
        </p:blipFill>
        <p:spPr bwMode="auto">
          <a:xfrm>
            <a:off x="4278313" y="1600200"/>
            <a:ext cx="989012" cy="987425"/>
          </a:xfrm>
          <a:prstGeom prst="rect">
            <a:avLst/>
          </a:prstGeom>
          <a:noFill/>
          <a:ln w="9525">
            <a:noFill/>
            <a:miter lim="800000"/>
            <a:headEnd/>
            <a:tailEnd/>
          </a:ln>
        </p:spPr>
      </p:pic>
      <p:sp>
        <p:nvSpPr>
          <p:cNvPr id="3" name="TextBox 2"/>
          <p:cNvSpPr txBox="1">
            <a:spLocks noChangeArrowheads="1"/>
          </p:cNvSpPr>
          <p:nvPr/>
        </p:nvSpPr>
        <p:spPr bwMode="auto">
          <a:xfrm>
            <a:off x="4378325" y="1909763"/>
            <a:ext cx="762000" cy="400050"/>
          </a:xfrm>
          <a:prstGeom prst="rect">
            <a:avLst/>
          </a:prstGeom>
          <a:noFill/>
          <a:ln w="9525">
            <a:noFill/>
            <a:miter lim="800000"/>
            <a:headEnd/>
            <a:tailEnd/>
          </a:ln>
        </p:spPr>
        <p:txBody>
          <a:bodyPr>
            <a:prstTxWarp prst="textNoShape">
              <a:avLst/>
            </a:prstTxWarp>
            <a:spAutoFit/>
          </a:bodyPr>
          <a:lstStyle/>
          <a:p>
            <a:pPr algn="ctr"/>
            <a:r>
              <a:rPr lang="en-CA" sz="2000" b="1"/>
              <a:t>T=0</a:t>
            </a:r>
          </a:p>
        </p:txBody>
      </p:sp>
      <p:sp>
        <p:nvSpPr>
          <p:cNvPr id="68" name="TextBox 67"/>
          <p:cNvSpPr txBox="1">
            <a:spLocks noChangeArrowheads="1"/>
          </p:cNvSpPr>
          <p:nvPr/>
        </p:nvSpPr>
        <p:spPr bwMode="auto">
          <a:xfrm>
            <a:off x="4378325" y="1909763"/>
            <a:ext cx="762000" cy="400050"/>
          </a:xfrm>
          <a:prstGeom prst="rect">
            <a:avLst/>
          </a:prstGeom>
          <a:noFill/>
          <a:ln w="9525">
            <a:noFill/>
            <a:miter lim="800000"/>
            <a:headEnd/>
            <a:tailEnd/>
          </a:ln>
        </p:spPr>
        <p:txBody>
          <a:bodyPr>
            <a:prstTxWarp prst="textNoShape">
              <a:avLst/>
            </a:prstTxWarp>
            <a:spAutoFit/>
          </a:bodyPr>
          <a:lstStyle/>
          <a:p>
            <a:pPr algn="ctr"/>
            <a:r>
              <a:rPr lang="en-CA" sz="2000" b="1"/>
              <a:t>T=11</a:t>
            </a:r>
          </a:p>
        </p:txBody>
      </p:sp>
      <p:sp>
        <p:nvSpPr>
          <p:cNvPr id="69" name="TextBox 68"/>
          <p:cNvSpPr txBox="1">
            <a:spLocks noChangeArrowheads="1"/>
          </p:cNvSpPr>
          <p:nvPr/>
        </p:nvSpPr>
        <p:spPr bwMode="auto">
          <a:xfrm>
            <a:off x="4384675" y="1911350"/>
            <a:ext cx="762000" cy="400050"/>
          </a:xfrm>
          <a:prstGeom prst="rect">
            <a:avLst/>
          </a:prstGeom>
          <a:noFill/>
          <a:ln w="9525">
            <a:noFill/>
            <a:miter lim="800000"/>
            <a:headEnd/>
            <a:tailEnd/>
          </a:ln>
        </p:spPr>
        <p:txBody>
          <a:bodyPr lIns="0" rIns="0">
            <a:prstTxWarp prst="textNoShape">
              <a:avLst/>
            </a:prstTxWarp>
            <a:spAutoFit/>
          </a:bodyPr>
          <a:lstStyle/>
          <a:p>
            <a:pPr algn="ctr"/>
            <a:r>
              <a:rPr lang="en-CA" sz="2000" b="1"/>
              <a:t>T=15</a:t>
            </a:r>
          </a:p>
        </p:txBody>
      </p:sp>
      <p:sp>
        <p:nvSpPr>
          <p:cNvPr id="53" name="Rectangle 52"/>
          <p:cNvSpPr/>
          <p:nvPr/>
        </p:nvSpPr>
        <p:spPr>
          <a:xfrm>
            <a:off x="3060700" y="2752725"/>
            <a:ext cx="1489075" cy="111125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Core 1</a:t>
            </a:r>
          </a:p>
        </p:txBody>
      </p:sp>
      <p:sp>
        <p:nvSpPr>
          <p:cNvPr id="54" name="Rectangle 53"/>
          <p:cNvSpPr/>
          <p:nvPr/>
        </p:nvSpPr>
        <p:spPr>
          <a:xfrm>
            <a:off x="3238500" y="3152775"/>
            <a:ext cx="1135063" cy="647700"/>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L1D</a:t>
            </a:r>
          </a:p>
        </p:txBody>
      </p:sp>
      <p:sp>
        <p:nvSpPr>
          <p:cNvPr id="59" name="Rectangle 58"/>
          <p:cNvSpPr/>
          <p:nvPr/>
        </p:nvSpPr>
        <p:spPr>
          <a:xfrm>
            <a:off x="3060700" y="4079875"/>
            <a:ext cx="3505200" cy="360363"/>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Interconnect</a:t>
            </a:r>
          </a:p>
        </p:txBody>
      </p:sp>
      <p:sp>
        <p:nvSpPr>
          <p:cNvPr id="60" name="Rectangle 59"/>
          <p:cNvSpPr/>
          <p:nvPr/>
        </p:nvSpPr>
        <p:spPr>
          <a:xfrm>
            <a:off x="3924300" y="4667250"/>
            <a:ext cx="1714500" cy="1008063"/>
          </a:xfrm>
          <a:prstGeom prst="rect">
            <a:avLst/>
          </a:prstGeom>
          <a:solidFill>
            <a:srgbClr val="FF66FF"/>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L2 Bank</a:t>
            </a:r>
          </a:p>
        </p:txBody>
      </p:sp>
      <p:sp>
        <p:nvSpPr>
          <p:cNvPr id="61" name="Rectangle 60"/>
          <p:cNvSpPr/>
          <p:nvPr/>
        </p:nvSpPr>
        <p:spPr>
          <a:xfrm>
            <a:off x="5076825" y="2752725"/>
            <a:ext cx="1489075" cy="1111250"/>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a:solidFill>
                  <a:schemeClr val="tx1"/>
                </a:solidFill>
                <a:ea typeface="ＭＳ Ｐゴシック" pitchFamily="-65" charset="-128"/>
                <a:cs typeface="ＭＳ Ｐゴシック" pitchFamily="-65" charset="-128"/>
              </a:rPr>
              <a:t>Core 2</a:t>
            </a:r>
          </a:p>
        </p:txBody>
      </p:sp>
      <p:sp>
        <p:nvSpPr>
          <p:cNvPr id="63" name="Rectangle 62"/>
          <p:cNvSpPr/>
          <p:nvPr/>
        </p:nvSpPr>
        <p:spPr>
          <a:xfrm>
            <a:off x="5254625" y="3152775"/>
            <a:ext cx="1133475" cy="647700"/>
          </a:xfrm>
          <a:prstGeom prst="rect">
            <a:avLst/>
          </a:prstGeom>
          <a:solidFill>
            <a:srgbClr val="FFFF99"/>
          </a:solidFill>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defRPr/>
            </a:pPr>
            <a:r>
              <a:rPr lang="en-US" sz="1600">
                <a:solidFill>
                  <a:schemeClr val="tx1"/>
                </a:solidFill>
                <a:ea typeface="ＭＳ Ｐゴシック" pitchFamily="-65" charset="-128"/>
                <a:cs typeface="ＭＳ Ｐゴシック" pitchFamily="-65" charset="-128"/>
              </a:rPr>
              <a:t>L1D</a:t>
            </a:r>
          </a:p>
        </p:txBody>
      </p:sp>
      <p:sp>
        <p:nvSpPr>
          <p:cNvPr id="180236" name="Text Placeholder 1"/>
          <p:cNvSpPr>
            <a:spLocks noGrp="1"/>
          </p:cNvSpPr>
          <p:nvPr>
            <p:ph type="body" sz="quarter" idx="4294967295"/>
          </p:nvPr>
        </p:nvSpPr>
        <p:spPr>
          <a:xfrm>
            <a:off x="304800" y="457200"/>
            <a:ext cx="8207375" cy="542925"/>
          </a:xfrm>
        </p:spPr>
        <p:txBody>
          <a:bodyPr>
            <a:normAutofit lnSpcReduction="10000"/>
          </a:bodyPr>
          <a:lstStyle/>
          <a:p>
            <a:pPr algn="ctr">
              <a:buFont typeface="Wingdings" pitchFamily="-65" charset="2"/>
              <a:buNone/>
            </a:pPr>
            <a:r>
              <a:rPr lang="en-US" smtClean="0">
                <a:ea typeface="ＭＳ Ｐゴシック" pitchFamily="-65" charset="-128"/>
                <a:cs typeface="ＭＳ Ｐゴシック" pitchFamily="-65" charset="-128"/>
              </a:rPr>
              <a:t>Temporal Coherence Example</a:t>
            </a:r>
          </a:p>
        </p:txBody>
      </p:sp>
      <p:sp>
        <p:nvSpPr>
          <p:cNvPr id="180237" name="TextBox 14"/>
          <p:cNvSpPr txBox="1">
            <a:spLocks noChangeArrowheads="1"/>
          </p:cNvSpPr>
          <p:nvPr/>
        </p:nvSpPr>
        <p:spPr bwMode="auto">
          <a:xfrm>
            <a:off x="5735638" y="4821238"/>
            <a:ext cx="588962" cy="461962"/>
          </a:xfrm>
          <a:prstGeom prst="rect">
            <a:avLst/>
          </a:prstGeom>
          <a:noFill/>
          <a:ln w="9525">
            <a:noFill/>
            <a:miter lim="800000"/>
            <a:headEnd/>
            <a:tailEnd/>
          </a:ln>
        </p:spPr>
        <p:txBody>
          <a:bodyPr>
            <a:prstTxWarp prst="textNoShape">
              <a:avLst/>
            </a:prstTxWarp>
            <a:spAutoFit/>
          </a:bodyPr>
          <a:lstStyle/>
          <a:p>
            <a:r>
              <a:rPr lang="en-CA" sz="2400"/>
              <a:t>▪▪▪</a:t>
            </a:r>
          </a:p>
        </p:txBody>
      </p:sp>
      <p:grpSp>
        <p:nvGrpSpPr>
          <p:cNvPr id="2" name="Group 47"/>
          <p:cNvGrpSpPr>
            <a:grpSpLocks/>
          </p:cNvGrpSpPr>
          <p:nvPr/>
        </p:nvGrpSpPr>
        <p:grpSpPr bwMode="auto">
          <a:xfrm>
            <a:off x="4424363" y="5319713"/>
            <a:ext cx="1042987" cy="209550"/>
            <a:chOff x="2619553" y="5952668"/>
            <a:chExt cx="1042179" cy="210312"/>
          </a:xfrm>
        </p:grpSpPr>
        <p:sp>
          <p:nvSpPr>
            <p:cNvPr id="21" name="Rectangle 20"/>
            <p:cNvSpPr/>
            <p:nvPr/>
          </p:nvSpPr>
          <p:spPr>
            <a:xfrm>
              <a:off x="3060536" y="5952668"/>
              <a:ext cx="601196" cy="210312"/>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47" name="Rectangle 46"/>
            <p:cNvSpPr/>
            <p:nvPr/>
          </p:nvSpPr>
          <p:spPr>
            <a:xfrm>
              <a:off x="2619553" y="5952668"/>
              <a:ext cx="440983" cy="21031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0</a:t>
              </a:r>
            </a:p>
          </p:txBody>
        </p:sp>
      </p:grpSp>
      <p:grpSp>
        <p:nvGrpSpPr>
          <p:cNvPr id="4" name="Group 34"/>
          <p:cNvGrpSpPr>
            <a:grpSpLocks/>
          </p:cNvGrpSpPr>
          <p:nvPr/>
        </p:nvGrpSpPr>
        <p:grpSpPr bwMode="auto">
          <a:xfrm>
            <a:off x="3778250" y="3660775"/>
            <a:ext cx="719138" cy="1371600"/>
            <a:chOff x="2123728" y="4293096"/>
            <a:chExt cx="718995" cy="1372526"/>
          </a:xfrm>
        </p:grpSpPr>
        <p:cxnSp>
          <p:nvCxnSpPr>
            <p:cNvPr id="36" name="Straight Arrow Connector 35"/>
            <p:cNvCxnSpPr/>
            <p:nvPr/>
          </p:nvCxnSpPr>
          <p:spPr>
            <a:xfrm>
              <a:off x="2123728" y="4293096"/>
              <a:ext cx="718995" cy="1372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0256" name="TextBox 37"/>
            <p:cNvSpPr txBox="1">
              <a:spLocks noChangeArrowheads="1"/>
            </p:cNvSpPr>
            <p:nvPr/>
          </p:nvSpPr>
          <p:spPr bwMode="auto">
            <a:xfrm rot="3711319">
              <a:off x="2040567" y="4737262"/>
              <a:ext cx="777152" cy="276999"/>
            </a:xfrm>
            <a:prstGeom prst="rect">
              <a:avLst/>
            </a:prstGeom>
            <a:solidFill>
              <a:schemeClr val="bg1"/>
            </a:solidFill>
            <a:ln w="9525">
              <a:noFill/>
              <a:miter lim="800000"/>
              <a:headEnd/>
              <a:tailEnd/>
            </a:ln>
          </p:spPr>
          <p:txBody>
            <a:bodyPr lIns="0" tIns="0" rIns="0" bIns="0">
              <a:prstTxWarp prst="textNoShape">
                <a:avLst/>
              </a:prstTxWarp>
              <a:spAutoFit/>
            </a:bodyPr>
            <a:lstStyle/>
            <a:p>
              <a:pPr algn="ctr"/>
              <a:r>
                <a:rPr lang="en-US"/>
                <a:t>Load A</a:t>
              </a:r>
            </a:p>
          </p:txBody>
        </p:sp>
      </p:grpSp>
      <p:sp>
        <p:nvSpPr>
          <p:cNvPr id="62" name="TextBox 61"/>
          <p:cNvSpPr txBox="1">
            <a:spLocks noChangeArrowheads="1"/>
          </p:cNvSpPr>
          <p:nvPr/>
        </p:nvSpPr>
        <p:spPr bwMode="auto">
          <a:xfrm rot="3711319">
            <a:off x="3456781" y="4231482"/>
            <a:ext cx="777875" cy="277812"/>
          </a:xfrm>
          <a:prstGeom prst="rect">
            <a:avLst/>
          </a:prstGeom>
          <a:solidFill>
            <a:schemeClr val="bg1"/>
          </a:solidFill>
          <a:ln w="9525">
            <a:noFill/>
            <a:miter lim="800000"/>
            <a:headEnd/>
            <a:tailEnd/>
          </a:ln>
        </p:spPr>
        <p:txBody>
          <a:bodyPr lIns="0" tIns="0" rIns="0" bIns="0">
            <a:prstTxWarp prst="textNoShape">
              <a:avLst/>
            </a:prstTxWarp>
            <a:spAutoFit/>
          </a:bodyPr>
          <a:lstStyle/>
          <a:p>
            <a:pPr algn="ctr"/>
            <a:r>
              <a:rPr lang="en-US"/>
              <a:t>T=10</a:t>
            </a:r>
          </a:p>
        </p:txBody>
      </p:sp>
      <p:sp>
        <p:nvSpPr>
          <p:cNvPr id="64" name="Rectangle 63"/>
          <p:cNvSpPr/>
          <p:nvPr/>
        </p:nvSpPr>
        <p:spPr>
          <a:xfrm>
            <a:off x="4864100" y="5319713"/>
            <a:ext cx="601663" cy="20955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65" name="Rectangle 64"/>
          <p:cNvSpPr/>
          <p:nvPr/>
        </p:nvSpPr>
        <p:spPr>
          <a:xfrm>
            <a:off x="4422775" y="5319713"/>
            <a:ext cx="441325" cy="20955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10</a:t>
            </a:r>
          </a:p>
        </p:txBody>
      </p:sp>
      <p:grpSp>
        <p:nvGrpSpPr>
          <p:cNvPr id="5" name="Group 5"/>
          <p:cNvGrpSpPr>
            <a:grpSpLocks/>
          </p:cNvGrpSpPr>
          <p:nvPr/>
        </p:nvGrpSpPr>
        <p:grpSpPr bwMode="auto">
          <a:xfrm>
            <a:off x="4422775" y="5319713"/>
            <a:ext cx="1042988" cy="209550"/>
            <a:chOff x="2618095" y="5952668"/>
            <a:chExt cx="1042179" cy="314530"/>
          </a:xfrm>
        </p:grpSpPr>
        <p:sp>
          <p:nvSpPr>
            <p:cNvPr id="66" name="Rectangle 65"/>
            <p:cNvSpPr/>
            <p:nvPr/>
          </p:nvSpPr>
          <p:spPr>
            <a:xfrm>
              <a:off x="3059078" y="5952668"/>
              <a:ext cx="601196" cy="31453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67" name="Rectangle 66"/>
            <p:cNvSpPr/>
            <p:nvPr/>
          </p:nvSpPr>
          <p:spPr>
            <a:xfrm>
              <a:off x="2618095" y="5952668"/>
              <a:ext cx="440983" cy="31453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10</a:t>
              </a:r>
            </a:p>
          </p:txBody>
        </p:sp>
      </p:grpSp>
      <p:grpSp>
        <p:nvGrpSpPr>
          <p:cNvPr id="6" name="Group 48"/>
          <p:cNvGrpSpPr>
            <a:grpSpLocks/>
          </p:cNvGrpSpPr>
          <p:nvPr/>
        </p:nvGrpSpPr>
        <p:grpSpPr bwMode="auto">
          <a:xfrm>
            <a:off x="3287713" y="3536950"/>
            <a:ext cx="1041400" cy="209550"/>
            <a:chOff x="2619553" y="5952668"/>
            <a:chExt cx="1042179" cy="210312"/>
          </a:xfrm>
        </p:grpSpPr>
        <p:sp>
          <p:nvSpPr>
            <p:cNvPr id="50" name="Rectangle 49"/>
            <p:cNvSpPr/>
            <p:nvPr/>
          </p:nvSpPr>
          <p:spPr>
            <a:xfrm>
              <a:off x="3059619" y="5952668"/>
              <a:ext cx="602113" cy="210312"/>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A=0</a:t>
              </a:r>
            </a:p>
          </p:txBody>
        </p:sp>
        <p:sp>
          <p:nvSpPr>
            <p:cNvPr id="51" name="Rectangle 50"/>
            <p:cNvSpPr/>
            <p:nvPr/>
          </p:nvSpPr>
          <p:spPr>
            <a:xfrm>
              <a:off x="2619553" y="5952668"/>
              <a:ext cx="440066" cy="210312"/>
            </a:xfrm>
            <a:prstGeom prst="rect">
              <a:avLst/>
            </a:prstGeom>
            <a:solidFill>
              <a:srgbClr val="FF9900"/>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10</a:t>
              </a:r>
            </a:p>
          </p:txBody>
        </p:sp>
      </p:grpSp>
      <p:grpSp>
        <p:nvGrpSpPr>
          <p:cNvPr id="7" name="Group 79"/>
          <p:cNvGrpSpPr>
            <a:grpSpLocks/>
          </p:cNvGrpSpPr>
          <p:nvPr/>
        </p:nvGrpSpPr>
        <p:grpSpPr bwMode="auto">
          <a:xfrm>
            <a:off x="4992688" y="3600450"/>
            <a:ext cx="649287" cy="1492250"/>
            <a:chOff x="2842723" y="4172619"/>
            <a:chExt cx="649157" cy="1493003"/>
          </a:xfrm>
        </p:grpSpPr>
        <p:cxnSp>
          <p:nvCxnSpPr>
            <p:cNvPr id="81" name="Straight Arrow Connector 80"/>
            <p:cNvCxnSpPr/>
            <p:nvPr/>
          </p:nvCxnSpPr>
          <p:spPr>
            <a:xfrm flipH="1">
              <a:off x="2842723" y="4172619"/>
              <a:ext cx="649157" cy="14930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0250" name="TextBox 81"/>
            <p:cNvSpPr txBox="1">
              <a:spLocks noChangeArrowheads="1"/>
            </p:cNvSpPr>
            <p:nvPr/>
          </p:nvSpPr>
          <p:spPr bwMode="auto">
            <a:xfrm rot="-3984419">
              <a:off x="2659815" y="4755111"/>
              <a:ext cx="1033177" cy="276999"/>
            </a:xfrm>
            <a:prstGeom prst="rect">
              <a:avLst/>
            </a:prstGeom>
            <a:solidFill>
              <a:schemeClr val="bg1"/>
            </a:solidFill>
            <a:ln w="9525">
              <a:noFill/>
              <a:miter lim="800000"/>
              <a:headEnd/>
              <a:tailEnd/>
            </a:ln>
          </p:spPr>
          <p:txBody>
            <a:bodyPr lIns="0" tIns="0" rIns="0" bIns="0">
              <a:prstTxWarp prst="textNoShape">
                <a:avLst/>
              </a:prstTxWarp>
              <a:spAutoFit/>
            </a:bodyPr>
            <a:lstStyle/>
            <a:p>
              <a:pPr algn="ctr"/>
              <a:r>
                <a:rPr lang="en-US"/>
                <a:t>Store A=1</a:t>
              </a:r>
            </a:p>
          </p:txBody>
        </p:sp>
      </p:grpSp>
      <p:sp>
        <p:nvSpPr>
          <p:cNvPr id="88" name="Rectangle 87"/>
          <p:cNvSpPr/>
          <p:nvPr/>
        </p:nvSpPr>
        <p:spPr>
          <a:xfrm>
            <a:off x="4864100" y="5319713"/>
            <a:ext cx="603250" cy="209550"/>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lIns="0" tIns="0" rIns="0" bIns="0">
            <a:prstTxWarp prst="textNoShape">
              <a:avLst/>
            </a:prstTxWarp>
          </a:bodyPr>
          <a:lstStyle/>
          <a:p>
            <a:pPr algn="ctr">
              <a:defRPr/>
            </a:pPr>
            <a:r>
              <a:rPr lang="en-US" sz="1400" b="1">
                <a:solidFill>
                  <a:schemeClr val="bg1"/>
                </a:solidFill>
                <a:ea typeface="ＭＳ Ｐゴシック" pitchFamily="-65" charset="-128"/>
                <a:cs typeface="ＭＳ Ｐゴシック" pitchFamily="-65" charset="-128"/>
              </a:rPr>
              <a:t>A=1</a:t>
            </a:r>
          </a:p>
        </p:txBody>
      </p:sp>
      <p:grpSp>
        <p:nvGrpSpPr>
          <p:cNvPr id="8" name="Group 54"/>
          <p:cNvGrpSpPr/>
          <p:nvPr/>
        </p:nvGrpSpPr>
        <p:grpSpPr>
          <a:xfrm>
            <a:off x="3287168" y="3537252"/>
            <a:ext cx="1042179" cy="210312"/>
            <a:chOff x="2619553" y="5952668"/>
            <a:chExt cx="1042179" cy="210312"/>
          </a:xfrm>
          <a:solidFill>
            <a:schemeClr val="accent4">
              <a:lumMod val="60000"/>
              <a:lumOff val="40000"/>
            </a:schemeClr>
          </a:solidFill>
        </p:grpSpPr>
        <p:sp>
          <p:nvSpPr>
            <p:cNvPr id="56" name="Rectangle 55"/>
            <p:cNvSpPr/>
            <p:nvPr/>
          </p:nvSpPr>
          <p:spPr>
            <a:xfrm>
              <a:off x="3059832" y="5952668"/>
              <a:ext cx="601900" cy="210312"/>
            </a:xfrm>
            <a:prstGeom prst="rect">
              <a:avLst/>
            </a:prstGeom>
            <a:grpFill/>
          </p:spPr>
          <p:style>
            <a:lnRef idx="1">
              <a:schemeClr val="accent1"/>
            </a:lnRef>
            <a:fillRef idx="3">
              <a:schemeClr val="accent1"/>
            </a:fillRef>
            <a:effectRef idx="2">
              <a:schemeClr val="accent1"/>
            </a:effectRef>
            <a:fontRef idx="minor">
              <a:schemeClr val="lt1"/>
            </a:fontRef>
          </p:style>
          <p:txBody>
            <a:bodyPr lIns="0" tIns="0" rIns="0" bIns="0"/>
            <a:lstStyle/>
            <a:p>
              <a:pPr algn="ctr">
                <a:defRPr/>
              </a:pPr>
              <a:r>
                <a:rPr lang="en-US" sz="1400" b="1" dirty="0">
                  <a:solidFill>
                    <a:schemeClr val="bg1"/>
                  </a:solidFill>
                </a:rPr>
                <a:t>A=0</a:t>
              </a:r>
            </a:p>
          </p:txBody>
        </p:sp>
        <p:sp>
          <p:nvSpPr>
            <p:cNvPr id="57" name="Rectangle 56"/>
            <p:cNvSpPr/>
            <p:nvPr/>
          </p:nvSpPr>
          <p:spPr>
            <a:xfrm>
              <a:off x="2619553" y="5952668"/>
              <a:ext cx="440279" cy="210312"/>
            </a:xfrm>
            <a:prstGeom prst="rect">
              <a:avLst/>
            </a:prstGeom>
            <a:grpFill/>
          </p:spPr>
          <p:style>
            <a:lnRef idx="1">
              <a:schemeClr val="accent1"/>
            </a:lnRef>
            <a:fillRef idx="3">
              <a:schemeClr val="accent1"/>
            </a:fillRef>
            <a:effectRef idx="2">
              <a:schemeClr val="accent1"/>
            </a:effectRef>
            <a:fontRef idx="minor">
              <a:schemeClr val="lt1"/>
            </a:fontRef>
          </p:style>
          <p:txBody>
            <a:bodyPr lIns="0" tIns="0" rIns="0" bIns="0"/>
            <a:lstStyle/>
            <a:p>
              <a:pPr algn="ctr">
                <a:defRPr/>
              </a:pPr>
              <a:r>
                <a:rPr lang="en-US" sz="1400" b="1" dirty="0">
                  <a:solidFill>
                    <a:schemeClr val="bg1"/>
                  </a:solidFill>
                </a:rPr>
                <a:t>10</a:t>
              </a:r>
            </a:p>
          </p:txBody>
        </p:sp>
      </p:grpSp>
      <p:sp>
        <p:nvSpPr>
          <p:cNvPr id="9" name="Rectangle 8"/>
          <p:cNvSpPr/>
          <p:nvPr/>
        </p:nvSpPr>
        <p:spPr>
          <a:xfrm>
            <a:off x="2843213" y="3308350"/>
            <a:ext cx="4032250" cy="1343025"/>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3600">
                <a:solidFill>
                  <a:srgbClr val="FF0000"/>
                </a:solidFill>
                <a:ea typeface="ＭＳ Ｐゴシック" pitchFamily="-65" charset="-128"/>
                <a:cs typeface="ＭＳ Ｐゴシック" pitchFamily="-65" charset="-128"/>
              </a:rPr>
              <a:t>No coherence messages</a:t>
            </a:r>
          </a:p>
        </p:txBody>
      </p:sp>
      <p:sp>
        <p:nvSpPr>
          <p:cNvPr id="37" name="Slide Number Placeholder 36"/>
          <p:cNvSpPr>
            <a:spLocks noGrp="1"/>
          </p:cNvSpPr>
          <p:nvPr>
            <p:ph type="sldNum" sz="quarter" idx="12"/>
          </p:nvPr>
        </p:nvSpPr>
        <p:spPr/>
        <p:txBody>
          <a:bodyPr/>
          <a:lstStyle/>
          <a:p>
            <a:fld id="{F23EC47D-D5CA-A042-A8D0-C217E3EA6E2F}" type="slidenum">
              <a:rPr lang="en-US" smtClean="0"/>
              <a:t>152</a:t>
            </a:fld>
            <a:endParaRPr lang="en-US"/>
          </a:p>
        </p:txBody>
      </p:sp>
    </p:spTree>
    <p:extLst>
      <p:ext uri="{BB962C8B-B14F-4D97-AF65-F5344CB8AC3E}">
        <p14:creationId xmlns:p14="http://schemas.microsoft.com/office/powerpoint/2010/main" val="734616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27" presetClass="emph" presetSubtype="0" fill="remove" grpId="1" nodeType="withEffect">
                                  <p:stCondLst>
                                    <p:cond delay="0"/>
                                  </p:stCondLst>
                                  <p:childTnLst>
                                    <p:animClr clrSpc="rgb" dir="cw">
                                      <p:cBhvr override="childStyle">
                                        <p:cTn id="24" dur="250" autoRev="1" fill="remove"/>
                                        <p:tgtEl>
                                          <p:spTgt spid="65"/>
                                        </p:tgtEl>
                                        <p:attrNameLst>
                                          <p:attrName>style.color</p:attrName>
                                        </p:attrNameLst>
                                      </p:cBhvr>
                                      <p:to>
                                        <a:schemeClr val="bg1"/>
                                      </p:to>
                                    </p:animClr>
                                    <p:animClr clrSpc="rgb" dir="cw">
                                      <p:cBhvr>
                                        <p:cTn id="25" dur="250" autoRev="1" fill="remove"/>
                                        <p:tgtEl>
                                          <p:spTgt spid="65"/>
                                        </p:tgtEl>
                                        <p:attrNameLst>
                                          <p:attrName>fillcolor</p:attrName>
                                        </p:attrNameLst>
                                      </p:cBhvr>
                                      <p:to>
                                        <a:schemeClr val="bg1"/>
                                      </p:to>
                                    </p:animClr>
                                    <p:set>
                                      <p:cBhvr>
                                        <p:cTn id="26" dur="250" autoRev="1" fill="remove"/>
                                        <p:tgtEl>
                                          <p:spTgt spid="65"/>
                                        </p:tgtEl>
                                        <p:attrNameLst>
                                          <p:attrName>fill.type</p:attrName>
                                        </p:attrNameLst>
                                      </p:cBhvr>
                                      <p:to>
                                        <p:strVal val="solid"/>
                                      </p:to>
                                    </p:set>
                                    <p:set>
                                      <p:cBhvr>
                                        <p:cTn id="27" dur="250" autoRev="1" fill="remove"/>
                                        <p:tgtEl>
                                          <p:spTgt spid="65"/>
                                        </p:tgtEl>
                                        <p:attrNameLst>
                                          <p:attrName>fill.on</p:attrName>
                                        </p:attrNameLst>
                                      </p:cBhvr>
                                      <p:to>
                                        <p:strVal val="tru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42" presetClass="path" presetSubtype="0" accel="50000" decel="50000" fill="hold" nodeType="withEffect">
                                  <p:stCondLst>
                                    <p:cond delay="0"/>
                                  </p:stCondLst>
                                  <p:childTnLst>
                                    <p:animMotion origin="layout" path="M 8.33333E-7 -3.33333E-6 L -0.12396 -0.25995 " pathEditMode="relative" rAng="0" ptsTypes="AA">
                                      <p:cBhvr>
                                        <p:cTn id="39" dur="2000" fill="hold"/>
                                        <p:tgtEl>
                                          <p:spTgt spid="5"/>
                                        </p:tgtEl>
                                        <p:attrNameLst>
                                          <p:attrName>ppt_x</p:attrName>
                                          <p:attrName>ppt_y</p:attrName>
                                        </p:attrNameLst>
                                      </p:cBhvr>
                                      <p:rCtr x="-6198" y="-13009"/>
                                    </p:animMotion>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6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7" presetClass="emph" presetSubtype="0" fill="remove" grpId="2" nodeType="clickEffect">
                                  <p:stCondLst>
                                    <p:cond delay="0"/>
                                  </p:stCondLst>
                                  <p:childTnLst>
                                    <p:animClr clrSpc="rgb" dir="cw">
                                      <p:cBhvr override="childStyle">
                                        <p:cTn id="66" dur="250" autoRev="1" fill="remove"/>
                                        <p:tgtEl>
                                          <p:spTgt spid="65"/>
                                        </p:tgtEl>
                                        <p:attrNameLst>
                                          <p:attrName>style.color</p:attrName>
                                        </p:attrNameLst>
                                      </p:cBhvr>
                                      <p:to>
                                        <a:schemeClr val="bg1"/>
                                      </p:to>
                                    </p:animClr>
                                    <p:animClr clrSpc="rgb" dir="cw">
                                      <p:cBhvr>
                                        <p:cTn id="67" dur="250" autoRev="1" fill="remove"/>
                                        <p:tgtEl>
                                          <p:spTgt spid="65"/>
                                        </p:tgtEl>
                                        <p:attrNameLst>
                                          <p:attrName>fillcolor</p:attrName>
                                        </p:attrNameLst>
                                      </p:cBhvr>
                                      <p:to>
                                        <a:schemeClr val="bg1"/>
                                      </p:to>
                                    </p:animClr>
                                    <p:set>
                                      <p:cBhvr>
                                        <p:cTn id="68" dur="250" autoRev="1" fill="remove"/>
                                        <p:tgtEl>
                                          <p:spTgt spid="65"/>
                                        </p:tgtEl>
                                        <p:attrNameLst>
                                          <p:attrName>fill.type</p:attrName>
                                        </p:attrNameLst>
                                      </p:cBhvr>
                                      <p:to>
                                        <p:strVal val="solid"/>
                                      </p:to>
                                    </p:set>
                                    <p:set>
                                      <p:cBhvr>
                                        <p:cTn id="69" dur="250" autoRev="1" fill="remove"/>
                                        <p:tgtEl>
                                          <p:spTgt spid="65"/>
                                        </p:tgtEl>
                                        <p:attrNameLst>
                                          <p:attrName>fill.on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7"/>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64"/>
                                        </p:tgtEl>
                                        <p:attrNameLst>
                                          <p:attrName>style.visibility</p:attrName>
                                        </p:attrNameLst>
                                      </p:cBhvr>
                                      <p:to>
                                        <p:strVal val="hidden"/>
                                      </p:to>
                                    </p:set>
                                  </p:childTnLst>
                                </p:cTn>
                              </p:par>
                              <p:par>
                                <p:cTn id="76" presetID="1" presetClass="entr" presetSubtype="0" fill="hold" grpId="0" nodeType="withEffect">
                                  <p:stCondLst>
                                    <p:cond delay="0"/>
                                  </p:stCondLst>
                                  <p:childTnLst>
                                    <p:set>
                                      <p:cBhvr>
                                        <p:cTn id="77" dur="1" fill="hold">
                                          <p:stCondLst>
                                            <p:cond delay="0"/>
                                          </p:stCondLst>
                                        </p:cTn>
                                        <p:tgtEl>
                                          <p:spTgt spid="88"/>
                                        </p:tgtEl>
                                        <p:attrNameLst>
                                          <p:attrName>style.visibility</p:attrName>
                                        </p:attrNameLst>
                                      </p:cBhvr>
                                      <p:to>
                                        <p:strVal val="visible"/>
                                      </p:to>
                                    </p:set>
                                  </p:childTnLst>
                                </p:cTn>
                              </p:par>
                              <p:par>
                                <p:cTn id="78" presetID="27" presetClass="emph" presetSubtype="0" fill="remove" grpId="1" nodeType="withEffect">
                                  <p:stCondLst>
                                    <p:cond delay="0"/>
                                  </p:stCondLst>
                                  <p:childTnLst>
                                    <p:animClr clrSpc="rgb" dir="cw">
                                      <p:cBhvr override="childStyle">
                                        <p:cTn id="79" dur="250" autoRev="1" fill="remove"/>
                                        <p:tgtEl>
                                          <p:spTgt spid="88"/>
                                        </p:tgtEl>
                                        <p:attrNameLst>
                                          <p:attrName>style.color</p:attrName>
                                        </p:attrNameLst>
                                      </p:cBhvr>
                                      <p:to>
                                        <a:schemeClr val="bg1"/>
                                      </p:to>
                                    </p:animClr>
                                    <p:animClr clrSpc="rgb" dir="cw">
                                      <p:cBhvr>
                                        <p:cTn id="80" dur="250" autoRev="1" fill="remove"/>
                                        <p:tgtEl>
                                          <p:spTgt spid="88"/>
                                        </p:tgtEl>
                                        <p:attrNameLst>
                                          <p:attrName>fillcolor</p:attrName>
                                        </p:attrNameLst>
                                      </p:cBhvr>
                                      <p:to>
                                        <a:schemeClr val="bg1"/>
                                      </p:to>
                                    </p:animClr>
                                    <p:set>
                                      <p:cBhvr>
                                        <p:cTn id="81" dur="250" autoRev="1" fill="remove"/>
                                        <p:tgtEl>
                                          <p:spTgt spid="88"/>
                                        </p:tgtEl>
                                        <p:attrNameLst>
                                          <p:attrName>fill.type</p:attrName>
                                        </p:attrNameLst>
                                      </p:cBhvr>
                                      <p:to>
                                        <p:strVal val="solid"/>
                                      </p:to>
                                    </p:set>
                                    <p:set>
                                      <p:cBhvr>
                                        <p:cTn id="82" dur="250" autoRev="1" fill="remove"/>
                                        <p:tgtEl>
                                          <p:spTgt spid="88"/>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8" grpId="0"/>
      <p:bldP spid="68" grpId="1"/>
      <p:bldP spid="69" grpId="0"/>
      <p:bldP spid="62" grpId="0" animBg="1"/>
      <p:bldP spid="62" grpId="1" animBg="1"/>
      <p:bldP spid="64" grpId="0" animBg="1"/>
      <p:bldP spid="64" grpId="1" animBg="1"/>
      <p:bldP spid="65" grpId="0" animBg="1"/>
      <p:bldP spid="65" grpId="1" animBg="1"/>
      <p:bldP spid="65" grpId="2" animBg="1"/>
      <p:bldP spid="88" grpId="0" animBg="1"/>
      <p:bldP spid="88" grpId="1"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Placeholder 1"/>
          <p:cNvSpPr>
            <a:spLocks noGrp="1"/>
          </p:cNvSpPr>
          <p:nvPr>
            <p:ph type="body" sz="quarter" idx="4294967295"/>
          </p:nvPr>
        </p:nvSpPr>
        <p:spPr>
          <a:xfrm>
            <a:off x="381000" y="381000"/>
            <a:ext cx="8207375" cy="542925"/>
          </a:xfrm>
        </p:spPr>
        <p:txBody>
          <a:bodyPr>
            <a:normAutofit lnSpcReduction="10000"/>
          </a:bodyPr>
          <a:lstStyle/>
          <a:p>
            <a:pPr algn="ctr">
              <a:buFont typeface="Wingdings" pitchFamily="-84" charset="2"/>
              <a:buNone/>
            </a:pPr>
            <a:r>
              <a:rPr lang="en-US" smtClean="0">
                <a:ea typeface="ＭＳ Ｐゴシック" pitchFamily="-84" charset="-128"/>
                <a:cs typeface="ＭＳ Ｐゴシック" pitchFamily="-84" charset="-128"/>
              </a:rPr>
              <a:t>Performance</a:t>
            </a:r>
          </a:p>
        </p:txBody>
      </p:sp>
      <p:sp>
        <p:nvSpPr>
          <p:cNvPr id="3" name="Text Placeholder 2"/>
          <p:cNvSpPr>
            <a:spLocks noGrp="1"/>
          </p:cNvSpPr>
          <p:nvPr>
            <p:ph type="body" sz="quarter" idx="4294967295"/>
          </p:nvPr>
        </p:nvSpPr>
        <p:spPr>
          <a:xfrm>
            <a:off x="5105400" y="2506663"/>
            <a:ext cx="3733800" cy="3730625"/>
          </a:xfrm>
        </p:spPr>
        <p:txBody>
          <a:bodyPr/>
          <a:lstStyle/>
          <a:p>
            <a:pPr marL="285750" indent="-285750">
              <a:buFont typeface="Arial" pitchFamily="-84" charset="0"/>
              <a:buChar char="•"/>
            </a:pPr>
            <a:r>
              <a:rPr lang="en-US" sz="2400" dirty="0" smtClean="0">
                <a:ea typeface="ＭＳ Ｐゴシック" pitchFamily="-84" charset="-128"/>
                <a:cs typeface="ＭＳ Ｐゴシック" pitchFamily="-84" charset="-128"/>
              </a:rPr>
              <a:t>TC-Weak with simple predictor performs 85% better than disabling L1 caches</a:t>
            </a:r>
          </a:p>
        </p:txBody>
      </p:sp>
      <p:grpSp>
        <p:nvGrpSpPr>
          <p:cNvPr id="2" name="Group 1054"/>
          <p:cNvGrpSpPr>
            <a:grpSpLocks/>
          </p:cNvGrpSpPr>
          <p:nvPr/>
        </p:nvGrpSpPr>
        <p:grpSpPr bwMode="auto">
          <a:xfrm>
            <a:off x="2633663" y="1652588"/>
            <a:ext cx="941387" cy="344487"/>
            <a:chOff x="3549650" y="2063750"/>
            <a:chExt cx="941388" cy="344488"/>
          </a:xfrm>
        </p:grpSpPr>
        <p:sp>
          <p:nvSpPr>
            <p:cNvPr id="186409" name="Rectangle 41"/>
            <p:cNvSpPr>
              <a:spLocks noChangeArrowheads="1"/>
            </p:cNvSpPr>
            <p:nvPr/>
          </p:nvSpPr>
          <p:spPr bwMode="auto">
            <a:xfrm>
              <a:off x="3562350" y="2154238"/>
              <a:ext cx="128588" cy="128588"/>
            </a:xfrm>
            <a:prstGeom prst="rect">
              <a:avLst/>
            </a:prstGeom>
            <a:solidFill>
              <a:srgbClr val="FFFF66"/>
            </a:solidFill>
            <a:ln w="9525">
              <a:noFill/>
              <a:miter lim="800000"/>
              <a:headEnd/>
              <a:tailEnd/>
            </a:ln>
          </p:spPr>
          <p:txBody>
            <a:bodyPr>
              <a:prstTxWarp prst="textNoShape">
                <a:avLst/>
              </a:prstTxWarp>
            </a:bodyPr>
            <a:lstStyle/>
            <a:p>
              <a:endParaRPr lang="en-US"/>
            </a:p>
          </p:txBody>
        </p:sp>
        <p:sp>
          <p:nvSpPr>
            <p:cNvPr id="186410" name="Freeform 42"/>
            <p:cNvSpPr>
              <a:spLocks noEditPoints="1"/>
            </p:cNvSpPr>
            <p:nvPr/>
          </p:nvSpPr>
          <p:spPr bwMode="auto">
            <a:xfrm>
              <a:off x="3549650" y="2141538"/>
              <a:ext cx="152400" cy="152400"/>
            </a:xfrm>
            <a:custGeom>
              <a:avLst/>
              <a:gdLst>
                <a:gd name="T0" fmla="*/ 0 w 192"/>
                <a:gd name="T1" fmla="*/ 2147483647 h 192"/>
                <a:gd name="T2" fmla="*/ 0 w 192"/>
                <a:gd name="T3" fmla="*/ 2147483647 h 192"/>
                <a:gd name="T4" fmla="*/ 1500123206 w 192"/>
                <a:gd name="T5" fmla="*/ 2000373825 h 192"/>
                <a:gd name="T6" fmla="*/ 2147483647 w 192"/>
                <a:gd name="T7" fmla="*/ 0 h 192"/>
                <a:gd name="T8" fmla="*/ 2147483647 w 192"/>
                <a:gd name="T9" fmla="*/ 0 h 192"/>
                <a:gd name="T10" fmla="*/ 2147483647 w 192"/>
                <a:gd name="T11" fmla="*/ 0 h 192"/>
                <a:gd name="T12" fmla="*/ 2147483647 w 192"/>
                <a:gd name="T13" fmla="*/ 0 h 192"/>
                <a:gd name="T14" fmla="*/ 2147483647 w 192"/>
                <a:gd name="T15" fmla="*/ 2000373825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1500123206 w 192"/>
                <a:gd name="T35" fmla="*/ 2147483647 h 192"/>
                <a:gd name="T36" fmla="*/ 0 w 192"/>
                <a:gd name="T37" fmla="*/ 2147483647 h 192"/>
                <a:gd name="T38" fmla="*/ 0 w 192"/>
                <a:gd name="T39" fmla="*/ 2147483647 h 192"/>
                <a:gd name="T40" fmla="*/ 0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2147483647 h 192"/>
                <a:gd name="T56" fmla="*/ 2147483647 w 192"/>
                <a:gd name="T57" fmla="*/ 2147483647 h 192"/>
                <a:gd name="T58" fmla="*/ 2147483647 w 192"/>
                <a:gd name="T59" fmla="*/ 2147483647 h 1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2"/>
                <a:gd name="T91" fmla="*/ 0 h 192"/>
                <a:gd name="T92" fmla="*/ 192 w 192"/>
                <a:gd name="T93" fmla="*/ 192 h 1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2" h="192">
                  <a:moveTo>
                    <a:pt x="0" y="16"/>
                  </a:moveTo>
                  <a:lnTo>
                    <a:pt x="0" y="8"/>
                  </a:lnTo>
                  <a:lnTo>
                    <a:pt x="3" y="4"/>
                  </a:lnTo>
                  <a:lnTo>
                    <a:pt x="7" y="0"/>
                  </a:lnTo>
                  <a:lnTo>
                    <a:pt x="15" y="0"/>
                  </a:lnTo>
                  <a:lnTo>
                    <a:pt x="176" y="0"/>
                  </a:lnTo>
                  <a:lnTo>
                    <a:pt x="182" y="0"/>
                  </a:lnTo>
                  <a:lnTo>
                    <a:pt x="186" y="4"/>
                  </a:lnTo>
                  <a:lnTo>
                    <a:pt x="190" y="8"/>
                  </a:lnTo>
                  <a:lnTo>
                    <a:pt x="192" y="16"/>
                  </a:lnTo>
                  <a:lnTo>
                    <a:pt x="192" y="177"/>
                  </a:lnTo>
                  <a:lnTo>
                    <a:pt x="190" y="183"/>
                  </a:lnTo>
                  <a:lnTo>
                    <a:pt x="186" y="187"/>
                  </a:lnTo>
                  <a:lnTo>
                    <a:pt x="182" y="190"/>
                  </a:lnTo>
                  <a:lnTo>
                    <a:pt x="176" y="192"/>
                  </a:lnTo>
                  <a:lnTo>
                    <a:pt x="15" y="192"/>
                  </a:lnTo>
                  <a:lnTo>
                    <a:pt x="7" y="190"/>
                  </a:lnTo>
                  <a:lnTo>
                    <a:pt x="3" y="187"/>
                  </a:lnTo>
                  <a:lnTo>
                    <a:pt x="0" y="183"/>
                  </a:lnTo>
                  <a:lnTo>
                    <a:pt x="0" y="177"/>
                  </a:lnTo>
                  <a:lnTo>
                    <a:pt x="0" y="16"/>
                  </a:lnTo>
                  <a:close/>
                  <a:moveTo>
                    <a:pt x="30" y="177"/>
                  </a:moveTo>
                  <a:lnTo>
                    <a:pt x="15" y="162"/>
                  </a:lnTo>
                  <a:lnTo>
                    <a:pt x="176" y="162"/>
                  </a:lnTo>
                  <a:lnTo>
                    <a:pt x="161" y="177"/>
                  </a:lnTo>
                  <a:lnTo>
                    <a:pt x="161" y="16"/>
                  </a:lnTo>
                  <a:lnTo>
                    <a:pt x="176" y="31"/>
                  </a:lnTo>
                  <a:lnTo>
                    <a:pt x="15" y="31"/>
                  </a:lnTo>
                  <a:lnTo>
                    <a:pt x="30" y="16"/>
                  </a:lnTo>
                  <a:lnTo>
                    <a:pt x="30" y="177"/>
                  </a:lnTo>
                  <a:close/>
                </a:path>
              </a:pathLst>
            </a:custGeom>
            <a:solidFill>
              <a:srgbClr val="000000"/>
            </a:solidFill>
            <a:ln w="1">
              <a:solidFill>
                <a:srgbClr val="000000"/>
              </a:solidFill>
              <a:round/>
              <a:headEnd/>
              <a:tailEnd/>
            </a:ln>
          </p:spPr>
          <p:txBody>
            <a:bodyPr>
              <a:prstTxWarp prst="textNoShape">
                <a:avLst/>
              </a:prstTxWarp>
            </a:bodyPr>
            <a:lstStyle/>
            <a:p>
              <a:endParaRPr lang="en-US"/>
            </a:p>
          </p:txBody>
        </p:sp>
        <p:sp>
          <p:nvSpPr>
            <p:cNvPr id="186411" name="Rectangle 43"/>
            <p:cNvSpPr>
              <a:spLocks noChangeArrowheads="1"/>
            </p:cNvSpPr>
            <p:nvPr/>
          </p:nvSpPr>
          <p:spPr bwMode="auto">
            <a:xfrm>
              <a:off x="3748088" y="2063750"/>
              <a:ext cx="742950"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ea typeface="Arial" pitchFamily="-84" charset="0"/>
                  <a:cs typeface="Arial" pitchFamily="-84" charset="0"/>
                </a:rPr>
                <a:t>MESI</a:t>
              </a:r>
              <a:endParaRPr lang="en-US">
                <a:ea typeface="Arial" pitchFamily="-84" charset="0"/>
                <a:cs typeface="Arial" pitchFamily="-84" charset="0"/>
              </a:endParaRPr>
            </a:p>
          </p:txBody>
        </p:sp>
      </p:grpSp>
      <p:grpSp>
        <p:nvGrpSpPr>
          <p:cNvPr id="4" name="Group 1055"/>
          <p:cNvGrpSpPr>
            <a:grpSpLocks/>
          </p:cNvGrpSpPr>
          <p:nvPr/>
        </p:nvGrpSpPr>
        <p:grpSpPr bwMode="auto">
          <a:xfrm>
            <a:off x="3713163" y="1657350"/>
            <a:ext cx="1074737" cy="307975"/>
            <a:chOff x="4451350" y="2063750"/>
            <a:chExt cx="1075343" cy="307777"/>
          </a:xfrm>
        </p:grpSpPr>
        <p:sp>
          <p:nvSpPr>
            <p:cNvPr id="186406" name="Rectangle 44"/>
            <p:cNvSpPr>
              <a:spLocks noChangeArrowheads="1"/>
            </p:cNvSpPr>
            <p:nvPr/>
          </p:nvSpPr>
          <p:spPr bwMode="auto">
            <a:xfrm>
              <a:off x="4456113" y="2154238"/>
              <a:ext cx="127000" cy="128588"/>
            </a:xfrm>
            <a:prstGeom prst="rect">
              <a:avLst/>
            </a:prstGeom>
            <a:solidFill>
              <a:srgbClr val="7F7F7F"/>
            </a:solidFill>
            <a:ln w="9525">
              <a:noFill/>
              <a:miter lim="800000"/>
              <a:headEnd/>
              <a:tailEnd/>
            </a:ln>
          </p:spPr>
          <p:txBody>
            <a:bodyPr>
              <a:prstTxWarp prst="textNoShape">
                <a:avLst/>
              </a:prstTxWarp>
            </a:bodyPr>
            <a:lstStyle/>
            <a:p>
              <a:endParaRPr lang="en-US"/>
            </a:p>
          </p:txBody>
        </p:sp>
        <p:sp>
          <p:nvSpPr>
            <p:cNvPr id="186407" name="Freeform 45"/>
            <p:cNvSpPr>
              <a:spLocks noEditPoints="1"/>
            </p:cNvSpPr>
            <p:nvPr/>
          </p:nvSpPr>
          <p:spPr bwMode="auto">
            <a:xfrm>
              <a:off x="4451350" y="2149475"/>
              <a:ext cx="136525" cy="136525"/>
            </a:xfrm>
            <a:custGeom>
              <a:avLst/>
              <a:gdLst>
                <a:gd name="T0" fmla="*/ 0 w 173"/>
                <a:gd name="T1" fmla="*/ 2147483647 h 173"/>
                <a:gd name="T2" fmla="*/ 0 w 173"/>
                <a:gd name="T3" fmla="*/ 0 h 173"/>
                <a:gd name="T4" fmla="*/ 2147483647 w 173"/>
                <a:gd name="T5" fmla="*/ 0 h 173"/>
                <a:gd name="T6" fmla="*/ 2147483647 w 173"/>
                <a:gd name="T7" fmla="*/ 0 h 173"/>
                <a:gd name="T8" fmla="*/ 2147483647 w 173"/>
                <a:gd name="T9" fmla="*/ 0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0 w 173"/>
                <a:gd name="T21" fmla="*/ 2147483647 h 173"/>
                <a:gd name="T22" fmla="*/ 0 w 173"/>
                <a:gd name="T23" fmla="*/ 2147483647 h 173"/>
                <a:gd name="T24" fmla="*/ 0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173"/>
                <a:gd name="T68" fmla="*/ 173 w 173"/>
                <a:gd name="T69" fmla="*/ 173 h 1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173">
                  <a:moveTo>
                    <a:pt x="0" y="6"/>
                  </a:moveTo>
                  <a:lnTo>
                    <a:pt x="0" y="0"/>
                  </a:lnTo>
                  <a:lnTo>
                    <a:pt x="6" y="0"/>
                  </a:lnTo>
                  <a:lnTo>
                    <a:pt x="167" y="0"/>
                  </a:lnTo>
                  <a:lnTo>
                    <a:pt x="171" y="0"/>
                  </a:lnTo>
                  <a:lnTo>
                    <a:pt x="173" y="6"/>
                  </a:lnTo>
                  <a:lnTo>
                    <a:pt x="173" y="167"/>
                  </a:lnTo>
                  <a:lnTo>
                    <a:pt x="171" y="171"/>
                  </a:lnTo>
                  <a:lnTo>
                    <a:pt x="167" y="173"/>
                  </a:lnTo>
                  <a:lnTo>
                    <a:pt x="6" y="173"/>
                  </a:lnTo>
                  <a:lnTo>
                    <a:pt x="0" y="171"/>
                  </a:lnTo>
                  <a:lnTo>
                    <a:pt x="0" y="167"/>
                  </a:lnTo>
                  <a:lnTo>
                    <a:pt x="0" y="6"/>
                  </a:lnTo>
                  <a:close/>
                  <a:moveTo>
                    <a:pt x="12" y="167"/>
                  </a:moveTo>
                  <a:lnTo>
                    <a:pt x="6" y="161"/>
                  </a:lnTo>
                  <a:lnTo>
                    <a:pt x="167" y="161"/>
                  </a:lnTo>
                  <a:lnTo>
                    <a:pt x="162" y="167"/>
                  </a:lnTo>
                  <a:lnTo>
                    <a:pt x="162" y="6"/>
                  </a:lnTo>
                  <a:lnTo>
                    <a:pt x="167" y="11"/>
                  </a:lnTo>
                  <a:lnTo>
                    <a:pt x="6" y="11"/>
                  </a:lnTo>
                  <a:lnTo>
                    <a:pt x="12" y="6"/>
                  </a:lnTo>
                  <a:lnTo>
                    <a:pt x="12" y="167"/>
                  </a:lnTo>
                  <a:close/>
                </a:path>
              </a:pathLst>
            </a:custGeom>
            <a:solidFill>
              <a:srgbClr val="000000"/>
            </a:solidFill>
            <a:ln w="1">
              <a:solidFill>
                <a:srgbClr val="000000"/>
              </a:solidFill>
              <a:round/>
              <a:headEnd/>
              <a:tailEnd/>
            </a:ln>
          </p:spPr>
          <p:txBody>
            <a:bodyPr>
              <a:prstTxWarp prst="textNoShape">
                <a:avLst/>
              </a:prstTxWarp>
            </a:bodyPr>
            <a:lstStyle/>
            <a:p>
              <a:endParaRPr lang="en-US"/>
            </a:p>
          </p:txBody>
        </p:sp>
        <p:sp>
          <p:nvSpPr>
            <p:cNvPr id="186408" name="Rectangle 46"/>
            <p:cNvSpPr>
              <a:spLocks noChangeArrowheads="1"/>
            </p:cNvSpPr>
            <p:nvPr/>
          </p:nvSpPr>
          <p:spPr bwMode="auto">
            <a:xfrm>
              <a:off x="4643438" y="2063750"/>
              <a:ext cx="883255"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ea typeface="Arial" pitchFamily="-84" charset="0"/>
                  <a:cs typeface="Arial" pitchFamily="-84" charset="0"/>
                </a:rPr>
                <a:t>GPU-VI</a:t>
              </a:r>
              <a:endParaRPr lang="en-US">
                <a:ea typeface="Arial" pitchFamily="-84" charset="0"/>
                <a:cs typeface="Arial" pitchFamily="-84" charset="0"/>
              </a:endParaRPr>
            </a:p>
          </p:txBody>
        </p:sp>
      </p:grpSp>
      <p:grpSp>
        <p:nvGrpSpPr>
          <p:cNvPr id="5" name="Group 1057"/>
          <p:cNvGrpSpPr>
            <a:grpSpLocks/>
          </p:cNvGrpSpPr>
          <p:nvPr/>
        </p:nvGrpSpPr>
        <p:grpSpPr bwMode="auto">
          <a:xfrm>
            <a:off x="5003800" y="1652588"/>
            <a:ext cx="1285875" cy="307975"/>
            <a:chOff x="6970713" y="2063750"/>
            <a:chExt cx="1285528" cy="307777"/>
          </a:xfrm>
        </p:grpSpPr>
        <p:sp>
          <p:nvSpPr>
            <p:cNvPr id="186403" name="Rectangle 50"/>
            <p:cNvSpPr>
              <a:spLocks noChangeArrowheads="1"/>
            </p:cNvSpPr>
            <p:nvPr/>
          </p:nvSpPr>
          <p:spPr bwMode="auto">
            <a:xfrm>
              <a:off x="6975475" y="2154238"/>
              <a:ext cx="128588" cy="128588"/>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186404" name="Freeform 51"/>
            <p:cNvSpPr>
              <a:spLocks noEditPoints="1"/>
            </p:cNvSpPr>
            <p:nvPr/>
          </p:nvSpPr>
          <p:spPr bwMode="auto">
            <a:xfrm>
              <a:off x="6970713" y="2149475"/>
              <a:ext cx="138113" cy="136525"/>
            </a:xfrm>
            <a:custGeom>
              <a:avLst/>
              <a:gdLst>
                <a:gd name="T0" fmla="*/ 0 w 173"/>
                <a:gd name="T1" fmla="*/ 2147483647 h 173"/>
                <a:gd name="T2" fmla="*/ 1017845708 w 173"/>
                <a:gd name="T3" fmla="*/ 982740884 h 173"/>
                <a:gd name="T4" fmla="*/ 2147483647 w 173"/>
                <a:gd name="T5" fmla="*/ 0 h 173"/>
                <a:gd name="T6" fmla="*/ 2147483647 w 173"/>
                <a:gd name="T7" fmla="*/ 0 h 173"/>
                <a:gd name="T8" fmla="*/ 2147483647 w 173"/>
                <a:gd name="T9" fmla="*/ 982740884 h 173"/>
                <a:gd name="T10" fmla="*/ 2147483647 w 173"/>
                <a:gd name="T11" fmla="*/ 2147483647 h 173"/>
                <a:gd name="T12" fmla="*/ 2147483647 w 173"/>
                <a:gd name="T13" fmla="*/ 2147483647 h 173"/>
                <a:gd name="T14" fmla="*/ 2147483647 w 173"/>
                <a:gd name="T15" fmla="*/ 2147483647 h 173"/>
                <a:gd name="T16" fmla="*/ 2147483647 w 173"/>
                <a:gd name="T17" fmla="*/ 2147483647 h 173"/>
                <a:gd name="T18" fmla="*/ 2147483647 w 173"/>
                <a:gd name="T19" fmla="*/ 2147483647 h 173"/>
                <a:gd name="T20" fmla="*/ 1017845708 w 173"/>
                <a:gd name="T21" fmla="*/ 2147483647 h 173"/>
                <a:gd name="T22" fmla="*/ 0 w 173"/>
                <a:gd name="T23" fmla="*/ 2147483647 h 173"/>
                <a:gd name="T24" fmla="*/ 0 w 173"/>
                <a:gd name="T25" fmla="*/ 2147483647 h 173"/>
                <a:gd name="T26" fmla="*/ 2147483647 w 173"/>
                <a:gd name="T27" fmla="*/ 2147483647 h 173"/>
                <a:gd name="T28" fmla="*/ 2147483647 w 173"/>
                <a:gd name="T29" fmla="*/ 2147483647 h 173"/>
                <a:gd name="T30" fmla="*/ 2147483647 w 173"/>
                <a:gd name="T31" fmla="*/ 2147483647 h 173"/>
                <a:gd name="T32" fmla="*/ 2147483647 w 173"/>
                <a:gd name="T33" fmla="*/ 2147483647 h 173"/>
                <a:gd name="T34" fmla="*/ 2147483647 w 173"/>
                <a:gd name="T35" fmla="*/ 2147483647 h 173"/>
                <a:gd name="T36" fmla="*/ 2147483647 w 173"/>
                <a:gd name="T37" fmla="*/ 2147483647 h 173"/>
                <a:gd name="T38" fmla="*/ 2147483647 w 173"/>
                <a:gd name="T39" fmla="*/ 2147483647 h 173"/>
                <a:gd name="T40" fmla="*/ 2147483647 w 173"/>
                <a:gd name="T41" fmla="*/ 2147483647 h 173"/>
                <a:gd name="T42" fmla="*/ 2147483647 w 173"/>
                <a:gd name="T43" fmla="*/ 2147483647 h 1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173"/>
                <a:gd name="T68" fmla="*/ 173 w 173"/>
                <a:gd name="T69" fmla="*/ 173 h 1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173">
                  <a:moveTo>
                    <a:pt x="0" y="6"/>
                  </a:moveTo>
                  <a:lnTo>
                    <a:pt x="2" y="2"/>
                  </a:lnTo>
                  <a:lnTo>
                    <a:pt x="6" y="0"/>
                  </a:lnTo>
                  <a:lnTo>
                    <a:pt x="167" y="0"/>
                  </a:lnTo>
                  <a:lnTo>
                    <a:pt x="171" y="2"/>
                  </a:lnTo>
                  <a:lnTo>
                    <a:pt x="173" y="6"/>
                  </a:lnTo>
                  <a:lnTo>
                    <a:pt x="173" y="167"/>
                  </a:lnTo>
                  <a:lnTo>
                    <a:pt x="171" y="171"/>
                  </a:lnTo>
                  <a:lnTo>
                    <a:pt x="167" y="173"/>
                  </a:lnTo>
                  <a:lnTo>
                    <a:pt x="6" y="173"/>
                  </a:lnTo>
                  <a:lnTo>
                    <a:pt x="2" y="171"/>
                  </a:lnTo>
                  <a:lnTo>
                    <a:pt x="0" y="167"/>
                  </a:lnTo>
                  <a:lnTo>
                    <a:pt x="0" y="6"/>
                  </a:lnTo>
                  <a:close/>
                  <a:moveTo>
                    <a:pt x="11" y="167"/>
                  </a:moveTo>
                  <a:lnTo>
                    <a:pt x="6" y="161"/>
                  </a:lnTo>
                  <a:lnTo>
                    <a:pt x="167" y="161"/>
                  </a:lnTo>
                  <a:lnTo>
                    <a:pt x="161" y="167"/>
                  </a:lnTo>
                  <a:lnTo>
                    <a:pt x="161" y="6"/>
                  </a:lnTo>
                  <a:lnTo>
                    <a:pt x="167" y="11"/>
                  </a:lnTo>
                  <a:lnTo>
                    <a:pt x="6" y="11"/>
                  </a:lnTo>
                  <a:lnTo>
                    <a:pt x="11" y="6"/>
                  </a:lnTo>
                  <a:lnTo>
                    <a:pt x="11" y="167"/>
                  </a:lnTo>
                  <a:close/>
                </a:path>
              </a:pathLst>
            </a:custGeom>
            <a:solidFill>
              <a:srgbClr val="000000"/>
            </a:solidFill>
            <a:ln w="1">
              <a:solidFill>
                <a:srgbClr val="000000"/>
              </a:solidFill>
              <a:round/>
              <a:headEnd/>
              <a:tailEnd/>
            </a:ln>
          </p:spPr>
          <p:txBody>
            <a:bodyPr>
              <a:prstTxWarp prst="textNoShape">
                <a:avLst/>
              </a:prstTxWarp>
            </a:bodyPr>
            <a:lstStyle/>
            <a:p>
              <a:endParaRPr lang="en-US"/>
            </a:p>
          </p:txBody>
        </p:sp>
        <p:sp>
          <p:nvSpPr>
            <p:cNvPr id="186405" name="Rectangle 52"/>
            <p:cNvSpPr>
              <a:spLocks noChangeArrowheads="1"/>
            </p:cNvSpPr>
            <p:nvPr/>
          </p:nvSpPr>
          <p:spPr bwMode="auto">
            <a:xfrm>
              <a:off x="7162800" y="2063750"/>
              <a:ext cx="1093441"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ea typeface="Arial" pitchFamily="-84" charset="0"/>
                  <a:cs typeface="Arial" pitchFamily="-84" charset="0"/>
                </a:rPr>
                <a:t>TC-Weak</a:t>
              </a:r>
              <a:endParaRPr lang="en-US">
                <a:ea typeface="Arial" pitchFamily="-84" charset="0"/>
                <a:cs typeface="Arial" pitchFamily="-84" charset="0"/>
              </a:endParaRPr>
            </a:p>
          </p:txBody>
        </p:sp>
      </p:grpSp>
      <p:grpSp>
        <p:nvGrpSpPr>
          <p:cNvPr id="6" name="Group 1051"/>
          <p:cNvGrpSpPr>
            <a:grpSpLocks/>
          </p:cNvGrpSpPr>
          <p:nvPr/>
        </p:nvGrpSpPr>
        <p:grpSpPr bwMode="auto">
          <a:xfrm>
            <a:off x="1185863" y="2098675"/>
            <a:ext cx="2397125" cy="3475038"/>
            <a:chOff x="1446214" y="2358962"/>
            <a:chExt cx="2836863" cy="3475038"/>
          </a:xfrm>
        </p:grpSpPr>
        <p:sp>
          <p:nvSpPr>
            <p:cNvPr id="186392" name="Rectangle 57"/>
            <p:cNvSpPr>
              <a:spLocks noChangeArrowheads="1"/>
            </p:cNvSpPr>
            <p:nvPr/>
          </p:nvSpPr>
          <p:spPr bwMode="auto">
            <a:xfrm>
              <a:off x="2006601" y="2527237"/>
              <a:ext cx="2271713" cy="3095625"/>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86393" name="Freeform 58"/>
            <p:cNvSpPr>
              <a:spLocks noEditPoints="1"/>
            </p:cNvSpPr>
            <p:nvPr/>
          </p:nvSpPr>
          <p:spPr bwMode="auto">
            <a:xfrm>
              <a:off x="2006601" y="2522474"/>
              <a:ext cx="2271713" cy="2332038"/>
            </a:xfrm>
            <a:custGeom>
              <a:avLst/>
              <a:gdLst>
                <a:gd name="T0" fmla="*/ 2147483647 w 2860"/>
                <a:gd name="T1" fmla="*/ 2147483647 h 2938"/>
                <a:gd name="T2" fmla="*/ 2147483647 w 2860"/>
                <a:gd name="T3" fmla="*/ 2147483647 h 2938"/>
                <a:gd name="T4" fmla="*/ 2147483647 w 2860"/>
                <a:gd name="T5" fmla="*/ 2147483647 h 2938"/>
                <a:gd name="T6" fmla="*/ 2147483647 w 2860"/>
                <a:gd name="T7" fmla="*/ 2147483647 h 2938"/>
                <a:gd name="T8" fmla="*/ 2147483647 w 2860"/>
                <a:gd name="T9" fmla="*/ 2147483647 h 2938"/>
                <a:gd name="T10" fmla="*/ 2147483647 w 2860"/>
                <a:gd name="T11" fmla="*/ 2147483647 h 2938"/>
                <a:gd name="T12" fmla="*/ 2147483647 w 2860"/>
                <a:gd name="T13" fmla="*/ 2147483647 h 2938"/>
                <a:gd name="T14" fmla="*/ 2147483647 w 2860"/>
                <a:gd name="T15" fmla="*/ 2147483647 h 2938"/>
                <a:gd name="T16" fmla="*/ 2147483647 w 2860"/>
                <a:gd name="T17" fmla="*/ 2147483647 h 2938"/>
                <a:gd name="T18" fmla="*/ 2147483647 w 2860"/>
                <a:gd name="T19" fmla="*/ 2147483647 h 2938"/>
                <a:gd name="T20" fmla="*/ 2147483647 w 2860"/>
                <a:gd name="T21" fmla="*/ 2147483647 h 2938"/>
                <a:gd name="T22" fmla="*/ 2147483647 w 2860"/>
                <a:gd name="T23" fmla="*/ 2147483647 h 2938"/>
                <a:gd name="T24" fmla="*/ 2147483647 w 2860"/>
                <a:gd name="T25" fmla="*/ 2147483647 h 2938"/>
                <a:gd name="T26" fmla="*/ 2147483647 w 2860"/>
                <a:gd name="T27" fmla="*/ 2147483647 h 2938"/>
                <a:gd name="T28" fmla="*/ 2147483647 w 2860"/>
                <a:gd name="T29" fmla="*/ 2147483647 h 2938"/>
                <a:gd name="T30" fmla="*/ 2147483647 w 2860"/>
                <a:gd name="T31" fmla="*/ 2147483647 h 2938"/>
                <a:gd name="T32" fmla="*/ 2147483647 w 2860"/>
                <a:gd name="T33" fmla="*/ 2147483647 h 2938"/>
                <a:gd name="T34" fmla="*/ 2147483647 w 2860"/>
                <a:gd name="T35" fmla="*/ 2147483647 h 2938"/>
                <a:gd name="T36" fmla="*/ 2147483647 w 2860"/>
                <a:gd name="T37" fmla="*/ 2147483647 h 2938"/>
                <a:gd name="T38" fmla="*/ 2147483647 w 2860"/>
                <a:gd name="T39" fmla="*/ 2147483647 h 2938"/>
                <a:gd name="T40" fmla="*/ 2147483647 w 2860"/>
                <a:gd name="T41" fmla="*/ 2147483647 h 2938"/>
                <a:gd name="T42" fmla="*/ 2147483647 w 2860"/>
                <a:gd name="T43" fmla="*/ 2147483647 h 2938"/>
                <a:gd name="T44" fmla="*/ 2147483647 w 2860"/>
                <a:gd name="T45" fmla="*/ 2147483647 h 2938"/>
                <a:gd name="T46" fmla="*/ 2147483647 w 2860"/>
                <a:gd name="T47" fmla="*/ 2147483647 h 2938"/>
                <a:gd name="T48" fmla="*/ 2147483647 w 2860"/>
                <a:gd name="T49" fmla="*/ 2147483647 h 2938"/>
                <a:gd name="T50" fmla="*/ 2147483647 w 2860"/>
                <a:gd name="T51" fmla="*/ 2147483647 h 2938"/>
                <a:gd name="T52" fmla="*/ 2147483647 w 2860"/>
                <a:gd name="T53" fmla="*/ 2147483647 h 2938"/>
                <a:gd name="T54" fmla="*/ 2147483647 w 2860"/>
                <a:gd name="T55" fmla="*/ 2147483647 h 2938"/>
                <a:gd name="T56" fmla="*/ 2147483647 w 2860"/>
                <a:gd name="T57" fmla="*/ 2147483647 h 2938"/>
                <a:gd name="T58" fmla="*/ 2147483647 w 2860"/>
                <a:gd name="T59" fmla="*/ 2147483647 h 2938"/>
                <a:gd name="T60" fmla="*/ 2147483647 w 2860"/>
                <a:gd name="T61" fmla="*/ 2147483647 h 2938"/>
                <a:gd name="T62" fmla="*/ 2147483647 w 2860"/>
                <a:gd name="T63" fmla="*/ 2147483647 h 2938"/>
                <a:gd name="T64" fmla="*/ 2147483647 w 2860"/>
                <a:gd name="T65" fmla="*/ 2147483647 h 2938"/>
                <a:gd name="T66" fmla="*/ 2147483647 w 2860"/>
                <a:gd name="T67" fmla="*/ 2147483647 h 2938"/>
                <a:gd name="T68" fmla="*/ 2147483647 w 2860"/>
                <a:gd name="T69" fmla="*/ 2147483647 h 2938"/>
                <a:gd name="T70" fmla="*/ 2147483647 w 2860"/>
                <a:gd name="T71" fmla="*/ 2147483647 h 2938"/>
                <a:gd name="T72" fmla="*/ 2147483647 w 2860"/>
                <a:gd name="T73" fmla="*/ 2147483647 h 2938"/>
                <a:gd name="T74" fmla="*/ 2147483647 w 2860"/>
                <a:gd name="T75" fmla="*/ 2147483647 h 2938"/>
                <a:gd name="T76" fmla="*/ 2147483647 w 2860"/>
                <a:gd name="T77" fmla="*/ 2147483647 h 2938"/>
                <a:gd name="T78" fmla="*/ 2147483647 w 2860"/>
                <a:gd name="T79" fmla="*/ 2147483647 h 2938"/>
                <a:gd name="T80" fmla="*/ 2147483647 w 2860"/>
                <a:gd name="T81" fmla="*/ 2147483647 h 2938"/>
                <a:gd name="T82" fmla="*/ 2147483647 w 2860"/>
                <a:gd name="T83" fmla="*/ 2147483647 h 2938"/>
                <a:gd name="T84" fmla="*/ 2147483647 w 2860"/>
                <a:gd name="T85" fmla="*/ 2147483647 h 2938"/>
                <a:gd name="T86" fmla="*/ 2147483647 w 2860"/>
                <a:gd name="T87" fmla="*/ 2147483647 h 2938"/>
                <a:gd name="T88" fmla="*/ 2147483647 w 2860"/>
                <a:gd name="T89" fmla="*/ 2147483647 h 2938"/>
                <a:gd name="T90" fmla="*/ 2147483647 w 2860"/>
                <a:gd name="T91" fmla="*/ 0 h 2938"/>
                <a:gd name="T92" fmla="*/ 2147483647 w 2860"/>
                <a:gd name="T93" fmla="*/ 2147483647 h 2938"/>
                <a:gd name="T94" fmla="*/ 2147483647 w 2860"/>
                <a:gd name="T95" fmla="*/ 0 h 2938"/>
                <a:gd name="T96" fmla="*/ 2147483647 w 2860"/>
                <a:gd name="T97" fmla="*/ 2147483647 h 2938"/>
                <a:gd name="T98" fmla="*/ 2147483647 w 2860"/>
                <a:gd name="T99" fmla="*/ 0 h 2938"/>
                <a:gd name="T100" fmla="*/ 2147483647 w 2860"/>
                <a:gd name="T101" fmla="*/ 0 h 2938"/>
                <a:gd name="T102" fmla="*/ 2147483647 w 2860"/>
                <a:gd name="T103" fmla="*/ 2147483647 h 2938"/>
                <a:gd name="T104" fmla="*/ 2147483647 w 2860"/>
                <a:gd name="T105" fmla="*/ 0 h 2938"/>
                <a:gd name="T106" fmla="*/ 2147483647 w 2860"/>
                <a:gd name="T107" fmla="*/ 2147483647 h 2938"/>
                <a:gd name="T108" fmla="*/ 2147483647 w 2860"/>
                <a:gd name="T109" fmla="*/ 0 h 2938"/>
                <a:gd name="T110" fmla="*/ 2147483647 w 2860"/>
                <a:gd name="T111" fmla="*/ 0 h 2938"/>
                <a:gd name="T112" fmla="*/ 2147483647 w 2860"/>
                <a:gd name="T113" fmla="*/ 2147483647 h 2938"/>
                <a:gd name="T114" fmla="*/ 2147483647 w 2860"/>
                <a:gd name="T115" fmla="*/ 0 h 2938"/>
                <a:gd name="T116" fmla="*/ 2147483647 w 2860"/>
                <a:gd name="T117" fmla="*/ 2147483647 h 2938"/>
                <a:gd name="T118" fmla="*/ 2147483647 w 2860"/>
                <a:gd name="T119" fmla="*/ 0 h 29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60"/>
                <a:gd name="T181" fmla="*/ 0 h 2938"/>
                <a:gd name="T182" fmla="*/ 2860 w 2860"/>
                <a:gd name="T183" fmla="*/ 2938 h 293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60" h="2938">
                  <a:moveTo>
                    <a:pt x="0" y="2926"/>
                  </a:moveTo>
                  <a:lnTo>
                    <a:pt x="46" y="2926"/>
                  </a:lnTo>
                  <a:lnTo>
                    <a:pt x="46" y="2938"/>
                  </a:lnTo>
                  <a:lnTo>
                    <a:pt x="0" y="2938"/>
                  </a:lnTo>
                  <a:lnTo>
                    <a:pt x="0" y="2926"/>
                  </a:lnTo>
                  <a:close/>
                  <a:moveTo>
                    <a:pt x="80" y="2926"/>
                  </a:moveTo>
                  <a:lnTo>
                    <a:pt x="126" y="2926"/>
                  </a:lnTo>
                  <a:lnTo>
                    <a:pt x="126" y="2938"/>
                  </a:lnTo>
                  <a:lnTo>
                    <a:pt x="80" y="2938"/>
                  </a:lnTo>
                  <a:lnTo>
                    <a:pt x="80" y="2926"/>
                  </a:lnTo>
                  <a:close/>
                  <a:moveTo>
                    <a:pt x="161" y="2926"/>
                  </a:moveTo>
                  <a:lnTo>
                    <a:pt x="207" y="2926"/>
                  </a:lnTo>
                  <a:lnTo>
                    <a:pt x="207" y="2938"/>
                  </a:lnTo>
                  <a:lnTo>
                    <a:pt x="161" y="2938"/>
                  </a:lnTo>
                  <a:lnTo>
                    <a:pt x="161" y="2926"/>
                  </a:lnTo>
                  <a:close/>
                  <a:moveTo>
                    <a:pt x="242" y="2926"/>
                  </a:moveTo>
                  <a:lnTo>
                    <a:pt x="288" y="2926"/>
                  </a:lnTo>
                  <a:lnTo>
                    <a:pt x="288" y="2938"/>
                  </a:lnTo>
                  <a:lnTo>
                    <a:pt x="242" y="2938"/>
                  </a:lnTo>
                  <a:lnTo>
                    <a:pt x="242" y="2926"/>
                  </a:lnTo>
                  <a:close/>
                  <a:moveTo>
                    <a:pt x="322" y="2926"/>
                  </a:moveTo>
                  <a:lnTo>
                    <a:pt x="368" y="2926"/>
                  </a:lnTo>
                  <a:lnTo>
                    <a:pt x="368" y="2938"/>
                  </a:lnTo>
                  <a:lnTo>
                    <a:pt x="322" y="2938"/>
                  </a:lnTo>
                  <a:lnTo>
                    <a:pt x="322" y="2926"/>
                  </a:lnTo>
                  <a:close/>
                  <a:moveTo>
                    <a:pt x="403" y="2926"/>
                  </a:moveTo>
                  <a:lnTo>
                    <a:pt x="449" y="2926"/>
                  </a:lnTo>
                  <a:lnTo>
                    <a:pt x="449" y="2938"/>
                  </a:lnTo>
                  <a:lnTo>
                    <a:pt x="403" y="2938"/>
                  </a:lnTo>
                  <a:lnTo>
                    <a:pt x="403" y="2926"/>
                  </a:lnTo>
                  <a:close/>
                  <a:moveTo>
                    <a:pt x="483" y="2926"/>
                  </a:moveTo>
                  <a:lnTo>
                    <a:pt x="530" y="2926"/>
                  </a:lnTo>
                  <a:lnTo>
                    <a:pt x="530" y="2938"/>
                  </a:lnTo>
                  <a:lnTo>
                    <a:pt x="483" y="2938"/>
                  </a:lnTo>
                  <a:lnTo>
                    <a:pt x="483" y="2926"/>
                  </a:lnTo>
                  <a:close/>
                  <a:moveTo>
                    <a:pt x="564" y="2926"/>
                  </a:moveTo>
                  <a:lnTo>
                    <a:pt x="610" y="2926"/>
                  </a:lnTo>
                  <a:lnTo>
                    <a:pt x="610" y="2938"/>
                  </a:lnTo>
                  <a:lnTo>
                    <a:pt x="564" y="2938"/>
                  </a:lnTo>
                  <a:lnTo>
                    <a:pt x="564" y="2926"/>
                  </a:lnTo>
                  <a:close/>
                  <a:moveTo>
                    <a:pt x="645" y="2926"/>
                  </a:moveTo>
                  <a:lnTo>
                    <a:pt x="691" y="2926"/>
                  </a:lnTo>
                  <a:lnTo>
                    <a:pt x="691" y="2938"/>
                  </a:lnTo>
                  <a:lnTo>
                    <a:pt x="645" y="2938"/>
                  </a:lnTo>
                  <a:lnTo>
                    <a:pt x="645" y="2926"/>
                  </a:lnTo>
                  <a:close/>
                  <a:moveTo>
                    <a:pt x="725" y="2926"/>
                  </a:moveTo>
                  <a:lnTo>
                    <a:pt x="771" y="2926"/>
                  </a:lnTo>
                  <a:lnTo>
                    <a:pt x="771" y="2938"/>
                  </a:lnTo>
                  <a:lnTo>
                    <a:pt x="725" y="2938"/>
                  </a:lnTo>
                  <a:lnTo>
                    <a:pt x="725" y="2926"/>
                  </a:lnTo>
                  <a:close/>
                  <a:moveTo>
                    <a:pt x="806" y="2926"/>
                  </a:moveTo>
                  <a:lnTo>
                    <a:pt x="852" y="2926"/>
                  </a:lnTo>
                  <a:lnTo>
                    <a:pt x="852" y="2938"/>
                  </a:lnTo>
                  <a:lnTo>
                    <a:pt x="806" y="2938"/>
                  </a:lnTo>
                  <a:lnTo>
                    <a:pt x="806" y="2926"/>
                  </a:lnTo>
                  <a:close/>
                  <a:moveTo>
                    <a:pt x="887" y="2926"/>
                  </a:moveTo>
                  <a:lnTo>
                    <a:pt x="933" y="2926"/>
                  </a:lnTo>
                  <a:lnTo>
                    <a:pt x="933" y="2938"/>
                  </a:lnTo>
                  <a:lnTo>
                    <a:pt x="887" y="2938"/>
                  </a:lnTo>
                  <a:lnTo>
                    <a:pt x="887" y="2926"/>
                  </a:lnTo>
                  <a:close/>
                  <a:moveTo>
                    <a:pt x="967" y="2926"/>
                  </a:moveTo>
                  <a:lnTo>
                    <a:pt x="1013" y="2926"/>
                  </a:lnTo>
                  <a:lnTo>
                    <a:pt x="1013" y="2938"/>
                  </a:lnTo>
                  <a:lnTo>
                    <a:pt x="967" y="2938"/>
                  </a:lnTo>
                  <a:lnTo>
                    <a:pt x="967" y="2926"/>
                  </a:lnTo>
                  <a:close/>
                  <a:moveTo>
                    <a:pt x="1048" y="2926"/>
                  </a:moveTo>
                  <a:lnTo>
                    <a:pt x="1094" y="2926"/>
                  </a:lnTo>
                  <a:lnTo>
                    <a:pt x="1094" y="2938"/>
                  </a:lnTo>
                  <a:lnTo>
                    <a:pt x="1048" y="2938"/>
                  </a:lnTo>
                  <a:lnTo>
                    <a:pt x="1048" y="2926"/>
                  </a:lnTo>
                  <a:close/>
                  <a:moveTo>
                    <a:pt x="1129" y="2926"/>
                  </a:moveTo>
                  <a:lnTo>
                    <a:pt x="1175" y="2926"/>
                  </a:lnTo>
                  <a:lnTo>
                    <a:pt x="1175" y="2938"/>
                  </a:lnTo>
                  <a:lnTo>
                    <a:pt x="1129" y="2938"/>
                  </a:lnTo>
                  <a:lnTo>
                    <a:pt x="1129" y="2926"/>
                  </a:lnTo>
                  <a:close/>
                  <a:moveTo>
                    <a:pt x="1209" y="2926"/>
                  </a:moveTo>
                  <a:lnTo>
                    <a:pt x="1255" y="2926"/>
                  </a:lnTo>
                  <a:lnTo>
                    <a:pt x="1255" y="2938"/>
                  </a:lnTo>
                  <a:lnTo>
                    <a:pt x="1209" y="2938"/>
                  </a:lnTo>
                  <a:lnTo>
                    <a:pt x="1209" y="2926"/>
                  </a:lnTo>
                  <a:close/>
                  <a:moveTo>
                    <a:pt x="1290" y="2926"/>
                  </a:moveTo>
                  <a:lnTo>
                    <a:pt x="1336" y="2926"/>
                  </a:lnTo>
                  <a:lnTo>
                    <a:pt x="1336" y="2938"/>
                  </a:lnTo>
                  <a:lnTo>
                    <a:pt x="1290" y="2938"/>
                  </a:lnTo>
                  <a:lnTo>
                    <a:pt x="1290" y="2926"/>
                  </a:lnTo>
                  <a:close/>
                  <a:moveTo>
                    <a:pt x="1370" y="2926"/>
                  </a:moveTo>
                  <a:lnTo>
                    <a:pt x="1417" y="2926"/>
                  </a:lnTo>
                  <a:lnTo>
                    <a:pt x="1417" y="2938"/>
                  </a:lnTo>
                  <a:lnTo>
                    <a:pt x="1370" y="2938"/>
                  </a:lnTo>
                  <a:lnTo>
                    <a:pt x="1370" y="2926"/>
                  </a:lnTo>
                  <a:close/>
                  <a:moveTo>
                    <a:pt x="1451" y="2926"/>
                  </a:moveTo>
                  <a:lnTo>
                    <a:pt x="1497" y="2926"/>
                  </a:lnTo>
                  <a:lnTo>
                    <a:pt x="1497" y="2938"/>
                  </a:lnTo>
                  <a:lnTo>
                    <a:pt x="1451" y="2938"/>
                  </a:lnTo>
                  <a:lnTo>
                    <a:pt x="1451" y="2926"/>
                  </a:lnTo>
                  <a:close/>
                  <a:moveTo>
                    <a:pt x="1532" y="2926"/>
                  </a:moveTo>
                  <a:lnTo>
                    <a:pt x="1578" y="2926"/>
                  </a:lnTo>
                  <a:lnTo>
                    <a:pt x="1578" y="2938"/>
                  </a:lnTo>
                  <a:lnTo>
                    <a:pt x="1532" y="2938"/>
                  </a:lnTo>
                  <a:lnTo>
                    <a:pt x="1532" y="2926"/>
                  </a:lnTo>
                  <a:close/>
                  <a:moveTo>
                    <a:pt x="1612" y="2926"/>
                  </a:moveTo>
                  <a:lnTo>
                    <a:pt x="1658" y="2926"/>
                  </a:lnTo>
                  <a:lnTo>
                    <a:pt x="1658" y="2938"/>
                  </a:lnTo>
                  <a:lnTo>
                    <a:pt x="1612" y="2938"/>
                  </a:lnTo>
                  <a:lnTo>
                    <a:pt x="1612" y="2926"/>
                  </a:lnTo>
                  <a:close/>
                  <a:moveTo>
                    <a:pt x="1693" y="2926"/>
                  </a:moveTo>
                  <a:lnTo>
                    <a:pt x="1739" y="2926"/>
                  </a:lnTo>
                  <a:lnTo>
                    <a:pt x="1739" y="2938"/>
                  </a:lnTo>
                  <a:lnTo>
                    <a:pt x="1693" y="2938"/>
                  </a:lnTo>
                  <a:lnTo>
                    <a:pt x="1693" y="2926"/>
                  </a:lnTo>
                  <a:close/>
                  <a:moveTo>
                    <a:pt x="1774" y="2926"/>
                  </a:moveTo>
                  <a:lnTo>
                    <a:pt x="1820" y="2926"/>
                  </a:lnTo>
                  <a:lnTo>
                    <a:pt x="1820" y="2938"/>
                  </a:lnTo>
                  <a:lnTo>
                    <a:pt x="1774" y="2938"/>
                  </a:lnTo>
                  <a:lnTo>
                    <a:pt x="1774" y="2926"/>
                  </a:lnTo>
                  <a:close/>
                  <a:moveTo>
                    <a:pt x="1854" y="2926"/>
                  </a:moveTo>
                  <a:lnTo>
                    <a:pt x="1900" y="2926"/>
                  </a:lnTo>
                  <a:lnTo>
                    <a:pt x="1900" y="2938"/>
                  </a:lnTo>
                  <a:lnTo>
                    <a:pt x="1854" y="2938"/>
                  </a:lnTo>
                  <a:lnTo>
                    <a:pt x="1854" y="2926"/>
                  </a:lnTo>
                  <a:close/>
                  <a:moveTo>
                    <a:pt x="1935" y="2926"/>
                  </a:moveTo>
                  <a:lnTo>
                    <a:pt x="1981" y="2926"/>
                  </a:lnTo>
                  <a:lnTo>
                    <a:pt x="1981" y="2938"/>
                  </a:lnTo>
                  <a:lnTo>
                    <a:pt x="1935" y="2938"/>
                  </a:lnTo>
                  <a:lnTo>
                    <a:pt x="1935" y="2926"/>
                  </a:lnTo>
                  <a:close/>
                  <a:moveTo>
                    <a:pt x="2016" y="2926"/>
                  </a:moveTo>
                  <a:lnTo>
                    <a:pt x="2062" y="2926"/>
                  </a:lnTo>
                  <a:lnTo>
                    <a:pt x="2062" y="2938"/>
                  </a:lnTo>
                  <a:lnTo>
                    <a:pt x="2016" y="2938"/>
                  </a:lnTo>
                  <a:lnTo>
                    <a:pt x="2016" y="2926"/>
                  </a:lnTo>
                  <a:close/>
                  <a:moveTo>
                    <a:pt x="2096" y="2926"/>
                  </a:moveTo>
                  <a:lnTo>
                    <a:pt x="2142" y="2926"/>
                  </a:lnTo>
                  <a:lnTo>
                    <a:pt x="2142" y="2938"/>
                  </a:lnTo>
                  <a:lnTo>
                    <a:pt x="2096" y="2938"/>
                  </a:lnTo>
                  <a:lnTo>
                    <a:pt x="2096" y="2926"/>
                  </a:lnTo>
                  <a:close/>
                  <a:moveTo>
                    <a:pt x="2177" y="2926"/>
                  </a:moveTo>
                  <a:lnTo>
                    <a:pt x="2223" y="2926"/>
                  </a:lnTo>
                  <a:lnTo>
                    <a:pt x="2223" y="2938"/>
                  </a:lnTo>
                  <a:lnTo>
                    <a:pt x="2177" y="2938"/>
                  </a:lnTo>
                  <a:lnTo>
                    <a:pt x="2177" y="2926"/>
                  </a:lnTo>
                  <a:close/>
                  <a:moveTo>
                    <a:pt x="2258" y="2926"/>
                  </a:moveTo>
                  <a:lnTo>
                    <a:pt x="2304" y="2926"/>
                  </a:lnTo>
                  <a:lnTo>
                    <a:pt x="2304" y="2938"/>
                  </a:lnTo>
                  <a:lnTo>
                    <a:pt x="2258" y="2938"/>
                  </a:lnTo>
                  <a:lnTo>
                    <a:pt x="2258" y="2926"/>
                  </a:lnTo>
                  <a:close/>
                  <a:moveTo>
                    <a:pt x="2338" y="2926"/>
                  </a:moveTo>
                  <a:lnTo>
                    <a:pt x="2384" y="2926"/>
                  </a:lnTo>
                  <a:lnTo>
                    <a:pt x="2384" y="2938"/>
                  </a:lnTo>
                  <a:lnTo>
                    <a:pt x="2338" y="2938"/>
                  </a:lnTo>
                  <a:lnTo>
                    <a:pt x="2338" y="2926"/>
                  </a:lnTo>
                  <a:close/>
                  <a:moveTo>
                    <a:pt x="2419" y="2926"/>
                  </a:moveTo>
                  <a:lnTo>
                    <a:pt x="2465" y="2926"/>
                  </a:lnTo>
                  <a:lnTo>
                    <a:pt x="2465" y="2938"/>
                  </a:lnTo>
                  <a:lnTo>
                    <a:pt x="2419" y="2938"/>
                  </a:lnTo>
                  <a:lnTo>
                    <a:pt x="2419" y="2926"/>
                  </a:lnTo>
                  <a:close/>
                  <a:moveTo>
                    <a:pt x="2499" y="2926"/>
                  </a:moveTo>
                  <a:lnTo>
                    <a:pt x="2545" y="2926"/>
                  </a:lnTo>
                  <a:lnTo>
                    <a:pt x="2545" y="2938"/>
                  </a:lnTo>
                  <a:lnTo>
                    <a:pt x="2499" y="2938"/>
                  </a:lnTo>
                  <a:lnTo>
                    <a:pt x="2499" y="2926"/>
                  </a:lnTo>
                  <a:close/>
                  <a:moveTo>
                    <a:pt x="2580" y="2926"/>
                  </a:moveTo>
                  <a:lnTo>
                    <a:pt x="2626" y="2926"/>
                  </a:lnTo>
                  <a:lnTo>
                    <a:pt x="2626" y="2938"/>
                  </a:lnTo>
                  <a:lnTo>
                    <a:pt x="2580" y="2938"/>
                  </a:lnTo>
                  <a:lnTo>
                    <a:pt x="2580" y="2926"/>
                  </a:lnTo>
                  <a:close/>
                  <a:moveTo>
                    <a:pt x="2661" y="2926"/>
                  </a:moveTo>
                  <a:lnTo>
                    <a:pt x="2707" y="2926"/>
                  </a:lnTo>
                  <a:lnTo>
                    <a:pt x="2707" y="2938"/>
                  </a:lnTo>
                  <a:lnTo>
                    <a:pt x="2661" y="2938"/>
                  </a:lnTo>
                  <a:lnTo>
                    <a:pt x="2661" y="2926"/>
                  </a:lnTo>
                  <a:close/>
                  <a:moveTo>
                    <a:pt x="2741" y="2926"/>
                  </a:moveTo>
                  <a:lnTo>
                    <a:pt x="2787" y="2926"/>
                  </a:lnTo>
                  <a:lnTo>
                    <a:pt x="2787" y="2938"/>
                  </a:lnTo>
                  <a:lnTo>
                    <a:pt x="2741" y="2938"/>
                  </a:lnTo>
                  <a:lnTo>
                    <a:pt x="2741" y="2926"/>
                  </a:lnTo>
                  <a:close/>
                  <a:moveTo>
                    <a:pt x="2822" y="2926"/>
                  </a:moveTo>
                  <a:lnTo>
                    <a:pt x="2860" y="2926"/>
                  </a:lnTo>
                  <a:lnTo>
                    <a:pt x="2860" y="2938"/>
                  </a:lnTo>
                  <a:lnTo>
                    <a:pt x="2822" y="2938"/>
                  </a:lnTo>
                  <a:lnTo>
                    <a:pt x="2822" y="2926"/>
                  </a:lnTo>
                  <a:close/>
                  <a:moveTo>
                    <a:pt x="0" y="1951"/>
                  </a:moveTo>
                  <a:lnTo>
                    <a:pt x="46" y="1951"/>
                  </a:lnTo>
                  <a:lnTo>
                    <a:pt x="46" y="1962"/>
                  </a:lnTo>
                  <a:lnTo>
                    <a:pt x="0" y="1962"/>
                  </a:lnTo>
                  <a:lnTo>
                    <a:pt x="0" y="1951"/>
                  </a:lnTo>
                  <a:close/>
                  <a:moveTo>
                    <a:pt x="80" y="1951"/>
                  </a:moveTo>
                  <a:lnTo>
                    <a:pt x="126" y="1951"/>
                  </a:lnTo>
                  <a:lnTo>
                    <a:pt x="126" y="1962"/>
                  </a:lnTo>
                  <a:lnTo>
                    <a:pt x="80" y="1962"/>
                  </a:lnTo>
                  <a:lnTo>
                    <a:pt x="80" y="1951"/>
                  </a:lnTo>
                  <a:close/>
                  <a:moveTo>
                    <a:pt x="161" y="1951"/>
                  </a:moveTo>
                  <a:lnTo>
                    <a:pt x="207" y="1951"/>
                  </a:lnTo>
                  <a:lnTo>
                    <a:pt x="207" y="1962"/>
                  </a:lnTo>
                  <a:lnTo>
                    <a:pt x="161" y="1962"/>
                  </a:lnTo>
                  <a:lnTo>
                    <a:pt x="161" y="1951"/>
                  </a:lnTo>
                  <a:close/>
                  <a:moveTo>
                    <a:pt x="242" y="1951"/>
                  </a:moveTo>
                  <a:lnTo>
                    <a:pt x="288" y="1951"/>
                  </a:lnTo>
                  <a:lnTo>
                    <a:pt x="288" y="1962"/>
                  </a:lnTo>
                  <a:lnTo>
                    <a:pt x="242" y="1962"/>
                  </a:lnTo>
                  <a:lnTo>
                    <a:pt x="242" y="1951"/>
                  </a:lnTo>
                  <a:close/>
                  <a:moveTo>
                    <a:pt x="322" y="1951"/>
                  </a:moveTo>
                  <a:lnTo>
                    <a:pt x="368" y="1951"/>
                  </a:lnTo>
                  <a:lnTo>
                    <a:pt x="368" y="1962"/>
                  </a:lnTo>
                  <a:lnTo>
                    <a:pt x="322" y="1962"/>
                  </a:lnTo>
                  <a:lnTo>
                    <a:pt x="322" y="1951"/>
                  </a:lnTo>
                  <a:close/>
                  <a:moveTo>
                    <a:pt x="403" y="1951"/>
                  </a:moveTo>
                  <a:lnTo>
                    <a:pt x="449" y="1951"/>
                  </a:lnTo>
                  <a:lnTo>
                    <a:pt x="449" y="1962"/>
                  </a:lnTo>
                  <a:lnTo>
                    <a:pt x="403" y="1962"/>
                  </a:lnTo>
                  <a:lnTo>
                    <a:pt x="403" y="1951"/>
                  </a:lnTo>
                  <a:close/>
                  <a:moveTo>
                    <a:pt x="483" y="1951"/>
                  </a:moveTo>
                  <a:lnTo>
                    <a:pt x="530" y="1951"/>
                  </a:lnTo>
                  <a:lnTo>
                    <a:pt x="530" y="1962"/>
                  </a:lnTo>
                  <a:lnTo>
                    <a:pt x="483" y="1962"/>
                  </a:lnTo>
                  <a:lnTo>
                    <a:pt x="483" y="1951"/>
                  </a:lnTo>
                  <a:close/>
                  <a:moveTo>
                    <a:pt x="564" y="1951"/>
                  </a:moveTo>
                  <a:lnTo>
                    <a:pt x="610" y="1951"/>
                  </a:lnTo>
                  <a:lnTo>
                    <a:pt x="610" y="1962"/>
                  </a:lnTo>
                  <a:lnTo>
                    <a:pt x="564" y="1962"/>
                  </a:lnTo>
                  <a:lnTo>
                    <a:pt x="564" y="1951"/>
                  </a:lnTo>
                  <a:close/>
                  <a:moveTo>
                    <a:pt x="645" y="1951"/>
                  </a:moveTo>
                  <a:lnTo>
                    <a:pt x="691" y="1951"/>
                  </a:lnTo>
                  <a:lnTo>
                    <a:pt x="691" y="1962"/>
                  </a:lnTo>
                  <a:lnTo>
                    <a:pt x="645" y="1962"/>
                  </a:lnTo>
                  <a:lnTo>
                    <a:pt x="645" y="1951"/>
                  </a:lnTo>
                  <a:close/>
                  <a:moveTo>
                    <a:pt x="725" y="1951"/>
                  </a:moveTo>
                  <a:lnTo>
                    <a:pt x="771" y="1951"/>
                  </a:lnTo>
                  <a:lnTo>
                    <a:pt x="771" y="1962"/>
                  </a:lnTo>
                  <a:lnTo>
                    <a:pt x="725" y="1962"/>
                  </a:lnTo>
                  <a:lnTo>
                    <a:pt x="725" y="1951"/>
                  </a:lnTo>
                  <a:close/>
                  <a:moveTo>
                    <a:pt x="806" y="1951"/>
                  </a:moveTo>
                  <a:lnTo>
                    <a:pt x="852" y="1951"/>
                  </a:lnTo>
                  <a:lnTo>
                    <a:pt x="852" y="1962"/>
                  </a:lnTo>
                  <a:lnTo>
                    <a:pt x="806" y="1962"/>
                  </a:lnTo>
                  <a:lnTo>
                    <a:pt x="806" y="1951"/>
                  </a:lnTo>
                  <a:close/>
                  <a:moveTo>
                    <a:pt x="887" y="1951"/>
                  </a:moveTo>
                  <a:lnTo>
                    <a:pt x="933" y="1951"/>
                  </a:lnTo>
                  <a:lnTo>
                    <a:pt x="933" y="1962"/>
                  </a:lnTo>
                  <a:lnTo>
                    <a:pt x="887" y="1962"/>
                  </a:lnTo>
                  <a:lnTo>
                    <a:pt x="887" y="1951"/>
                  </a:lnTo>
                  <a:close/>
                  <a:moveTo>
                    <a:pt x="967" y="1951"/>
                  </a:moveTo>
                  <a:lnTo>
                    <a:pt x="1013" y="1951"/>
                  </a:lnTo>
                  <a:lnTo>
                    <a:pt x="1013" y="1962"/>
                  </a:lnTo>
                  <a:lnTo>
                    <a:pt x="967" y="1962"/>
                  </a:lnTo>
                  <a:lnTo>
                    <a:pt x="967" y="1951"/>
                  </a:lnTo>
                  <a:close/>
                  <a:moveTo>
                    <a:pt x="1048" y="1951"/>
                  </a:moveTo>
                  <a:lnTo>
                    <a:pt x="1094" y="1951"/>
                  </a:lnTo>
                  <a:lnTo>
                    <a:pt x="1094" y="1962"/>
                  </a:lnTo>
                  <a:lnTo>
                    <a:pt x="1048" y="1962"/>
                  </a:lnTo>
                  <a:lnTo>
                    <a:pt x="1048" y="1951"/>
                  </a:lnTo>
                  <a:close/>
                  <a:moveTo>
                    <a:pt x="1129" y="1951"/>
                  </a:moveTo>
                  <a:lnTo>
                    <a:pt x="1175" y="1951"/>
                  </a:lnTo>
                  <a:lnTo>
                    <a:pt x="1175" y="1962"/>
                  </a:lnTo>
                  <a:lnTo>
                    <a:pt x="1129" y="1962"/>
                  </a:lnTo>
                  <a:lnTo>
                    <a:pt x="1129" y="1951"/>
                  </a:lnTo>
                  <a:close/>
                  <a:moveTo>
                    <a:pt x="1209" y="1951"/>
                  </a:moveTo>
                  <a:lnTo>
                    <a:pt x="1255" y="1951"/>
                  </a:lnTo>
                  <a:lnTo>
                    <a:pt x="1255" y="1962"/>
                  </a:lnTo>
                  <a:lnTo>
                    <a:pt x="1209" y="1962"/>
                  </a:lnTo>
                  <a:lnTo>
                    <a:pt x="1209" y="1951"/>
                  </a:lnTo>
                  <a:close/>
                  <a:moveTo>
                    <a:pt x="1290" y="1951"/>
                  </a:moveTo>
                  <a:lnTo>
                    <a:pt x="1336" y="1951"/>
                  </a:lnTo>
                  <a:lnTo>
                    <a:pt x="1336" y="1962"/>
                  </a:lnTo>
                  <a:lnTo>
                    <a:pt x="1290" y="1962"/>
                  </a:lnTo>
                  <a:lnTo>
                    <a:pt x="1290" y="1951"/>
                  </a:lnTo>
                  <a:close/>
                  <a:moveTo>
                    <a:pt x="1370" y="1951"/>
                  </a:moveTo>
                  <a:lnTo>
                    <a:pt x="1417" y="1951"/>
                  </a:lnTo>
                  <a:lnTo>
                    <a:pt x="1417" y="1962"/>
                  </a:lnTo>
                  <a:lnTo>
                    <a:pt x="1370" y="1962"/>
                  </a:lnTo>
                  <a:lnTo>
                    <a:pt x="1370" y="1951"/>
                  </a:lnTo>
                  <a:close/>
                  <a:moveTo>
                    <a:pt x="1451" y="1951"/>
                  </a:moveTo>
                  <a:lnTo>
                    <a:pt x="1497" y="1951"/>
                  </a:lnTo>
                  <a:lnTo>
                    <a:pt x="1497" y="1962"/>
                  </a:lnTo>
                  <a:lnTo>
                    <a:pt x="1451" y="1962"/>
                  </a:lnTo>
                  <a:lnTo>
                    <a:pt x="1451" y="1951"/>
                  </a:lnTo>
                  <a:close/>
                  <a:moveTo>
                    <a:pt x="1532" y="1951"/>
                  </a:moveTo>
                  <a:lnTo>
                    <a:pt x="1578" y="1951"/>
                  </a:lnTo>
                  <a:lnTo>
                    <a:pt x="1578" y="1962"/>
                  </a:lnTo>
                  <a:lnTo>
                    <a:pt x="1532" y="1962"/>
                  </a:lnTo>
                  <a:lnTo>
                    <a:pt x="1532" y="1951"/>
                  </a:lnTo>
                  <a:close/>
                  <a:moveTo>
                    <a:pt x="1612" y="1951"/>
                  </a:moveTo>
                  <a:lnTo>
                    <a:pt x="1658" y="1951"/>
                  </a:lnTo>
                  <a:lnTo>
                    <a:pt x="1658" y="1962"/>
                  </a:lnTo>
                  <a:lnTo>
                    <a:pt x="1612" y="1962"/>
                  </a:lnTo>
                  <a:lnTo>
                    <a:pt x="1612" y="1951"/>
                  </a:lnTo>
                  <a:close/>
                  <a:moveTo>
                    <a:pt x="1693" y="1951"/>
                  </a:moveTo>
                  <a:lnTo>
                    <a:pt x="1739" y="1951"/>
                  </a:lnTo>
                  <a:lnTo>
                    <a:pt x="1739" y="1962"/>
                  </a:lnTo>
                  <a:lnTo>
                    <a:pt x="1693" y="1962"/>
                  </a:lnTo>
                  <a:lnTo>
                    <a:pt x="1693" y="1951"/>
                  </a:lnTo>
                  <a:close/>
                  <a:moveTo>
                    <a:pt x="1774" y="1951"/>
                  </a:moveTo>
                  <a:lnTo>
                    <a:pt x="1820" y="1951"/>
                  </a:lnTo>
                  <a:lnTo>
                    <a:pt x="1820" y="1962"/>
                  </a:lnTo>
                  <a:lnTo>
                    <a:pt x="1774" y="1962"/>
                  </a:lnTo>
                  <a:lnTo>
                    <a:pt x="1774" y="1951"/>
                  </a:lnTo>
                  <a:close/>
                  <a:moveTo>
                    <a:pt x="1854" y="1951"/>
                  </a:moveTo>
                  <a:lnTo>
                    <a:pt x="1900" y="1951"/>
                  </a:lnTo>
                  <a:lnTo>
                    <a:pt x="1900" y="1962"/>
                  </a:lnTo>
                  <a:lnTo>
                    <a:pt x="1854" y="1962"/>
                  </a:lnTo>
                  <a:lnTo>
                    <a:pt x="1854" y="1951"/>
                  </a:lnTo>
                  <a:close/>
                  <a:moveTo>
                    <a:pt x="1935" y="1951"/>
                  </a:moveTo>
                  <a:lnTo>
                    <a:pt x="1981" y="1951"/>
                  </a:lnTo>
                  <a:lnTo>
                    <a:pt x="1981" y="1962"/>
                  </a:lnTo>
                  <a:lnTo>
                    <a:pt x="1935" y="1962"/>
                  </a:lnTo>
                  <a:lnTo>
                    <a:pt x="1935" y="1951"/>
                  </a:lnTo>
                  <a:close/>
                  <a:moveTo>
                    <a:pt x="2016" y="1951"/>
                  </a:moveTo>
                  <a:lnTo>
                    <a:pt x="2062" y="1951"/>
                  </a:lnTo>
                  <a:lnTo>
                    <a:pt x="2062" y="1962"/>
                  </a:lnTo>
                  <a:lnTo>
                    <a:pt x="2016" y="1962"/>
                  </a:lnTo>
                  <a:lnTo>
                    <a:pt x="2016" y="1951"/>
                  </a:lnTo>
                  <a:close/>
                  <a:moveTo>
                    <a:pt x="2096" y="1951"/>
                  </a:moveTo>
                  <a:lnTo>
                    <a:pt x="2142" y="1951"/>
                  </a:lnTo>
                  <a:lnTo>
                    <a:pt x="2142" y="1962"/>
                  </a:lnTo>
                  <a:lnTo>
                    <a:pt x="2096" y="1962"/>
                  </a:lnTo>
                  <a:lnTo>
                    <a:pt x="2096" y="1951"/>
                  </a:lnTo>
                  <a:close/>
                  <a:moveTo>
                    <a:pt x="2177" y="1951"/>
                  </a:moveTo>
                  <a:lnTo>
                    <a:pt x="2223" y="1951"/>
                  </a:lnTo>
                  <a:lnTo>
                    <a:pt x="2223" y="1962"/>
                  </a:lnTo>
                  <a:lnTo>
                    <a:pt x="2177" y="1962"/>
                  </a:lnTo>
                  <a:lnTo>
                    <a:pt x="2177" y="1951"/>
                  </a:lnTo>
                  <a:close/>
                  <a:moveTo>
                    <a:pt x="2258" y="1951"/>
                  </a:moveTo>
                  <a:lnTo>
                    <a:pt x="2304" y="1951"/>
                  </a:lnTo>
                  <a:lnTo>
                    <a:pt x="2304" y="1962"/>
                  </a:lnTo>
                  <a:lnTo>
                    <a:pt x="2258" y="1962"/>
                  </a:lnTo>
                  <a:lnTo>
                    <a:pt x="2258" y="1951"/>
                  </a:lnTo>
                  <a:close/>
                  <a:moveTo>
                    <a:pt x="2338" y="1951"/>
                  </a:moveTo>
                  <a:lnTo>
                    <a:pt x="2384" y="1951"/>
                  </a:lnTo>
                  <a:lnTo>
                    <a:pt x="2384" y="1962"/>
                  </a:lnTo>
                  <a:lnTo>
                    <a:pt x="2338" y="1962"/>
                  </a:lnTo>
                  <a:lnTo>
                    <a:pt x="2338" y="1951"/>
                  </a:lnTo>
                  <a:close/>
                  <a:moveTo>
                    <a:pt x="2419" y="1951"/>
                  </a:moveTo>
                  <a:lnTo>
                    <a:pt x="2465" y="1951"/>
                  </a:lnTo>
                  <a:lnTo>
                    <a:pt x="2465" y="1962"/>
                  </a:lnTo>
                  <a:lnTo>
                    <a:pt x="2419" y="1962"/>
                  </a:lnTo>
                  <a:lnTo>
                    <a:pt x="2419" y="1951"/>
                  </a:lnTo>
                  <a:close/>
                  <a:moveTo>
                    <a:pt x="2499" y="1951"/>
                  </a:moveTo>
                  <a:lnTo>
                    <a:pt x="2545" y="1951"/>
                  </a:lnTo>
                  <a:lnTo>
                    <a:pt x="2545" y="1962"/>
                  </a:lnTo>
                  <a:lnTo>
                    <a:pt x="2499" y="1962"/>
                  </a:lnTo>
                  <a:lnTo>
                    <a:pt x="2499" y="1951"/>
                  </a:lnTo>
                  <a:close/>
                  <a:moveTo>
                    <a:pt x="2580" y="1951"/>
                  </a:moveTo>
                  <a:lnTo>
                    <a:pt x="2626" y="1951"/>
                  </a:lnTo>
                  <a:lnTo>
                    <a:pt x="2626" y="1962"/>
                  </a:lnTo>
                  <a:lnTo>
                    <a:pt x="2580" y="1962"/>
                  </a:lnTo>
                  <a:lnTo>
                    <a:pt x="2580" y="1951"/>
                  </a:lnTo>
                  <a:close/>
                  <a:moveTo>
                    <a:pt x="2661" y="1951"/>
                  </a:moveTo>
                  <a:lnTo>
                    <a:pt x="2707" y="1951"/>
                  </a:lnTo>
                  <a:lnTo>
                    <a:pt x="2707" y="1962"/>
                  </a:lnTo>
                  <a:lnTo>
                    <a:pt x="2661" y="1962"/>
                  </a:lnTo>
                  <a:lnTo>
                    <a:pt x="2661" y="1951"/>
                  </a:lnTo>
                  <a:close/>
                  <a:moveTo>
                    <a:pt x="2741" y="1951"/>
                  </a:moveTo>
                  <a:lnTo>
                    <a:pt x="2787" y="1951"/>
                  </a:lnTo>
                  <a:lnTo>
                    <a:pt x="2787" y="1962"/>
                  </a:lnTo>
                  <a:lnTo>
                    <a:pt x="2741" y="1962"/>
                  </a:lnTo>
                  <a:lnTo>
                    <a:pt x="2741" y="1951"/>
                  </a:lnTo>
                  <a:close/>
                  <a:moveTo>
                    <a:pt x="2822" y="1951"/>
                  </a:moveTo>
                  <a:lnTo>
                    <a:pt x="2860" y="1951"/>
                  </a:lnTo>
                  <a:lnTo>
                    <a:pt x="2860" y="1962"/>
                  </a:lnTo>
                  <a:lnTo>
                    <a:pt x="2822" y="1962"/>
                  </a:lnTo>
                  <a:lnTo>
                    <a:pt x="2822" y="1951"/>
                  </a:lnTo>
                  <a:close/>
                  <a:moveTo>
                    <a:pt x="0" y="975"/>
                  </a:moveTo>
                  <a:lnTo>
                    <a:pt x="46" y="975"/>
                  </a:lnTo>
                  <a:lnTo>
                    <a:pt x="46" y="987"/>
                  </a:lnTo>
                  <a:lnTo>
                    <a:pt x="0" y="987"/>
                  </a:lnTo>
                  <a:lnTo>
                    <a:pt x="0" y="975"/>
                  </a:lnTo>
                  <a:close/>
                  <a:moveTo>
                    <a:pt x="80" y="975"/>
                  </a:moveTo>
                  <a:lnTo>
                    <a:pt x="126" y="975"/>
                  </a:lnTo>
                  <a:lnTo>
                    <a:pt x="126" y="987"/>
                  </a:lnTo>
                  <a:lnTo>
                    <a:pt x="80" y="987"/>
                  </a:lnTo>
                  <a:lnTo>
                    <a:pt x="80" y="975"/>
                  </a:lnTo>
                  <a:close/>
                  <a:moveTo>
                    <a:pt x="161" y="975"/>
                  </a:moveTo>
                  <a:lnTo>
                    <a:pt x="207" y="975"/>
                  </a:lnTo>
                  <a:lnTo>
                    <a:pt x="207" y="987"/>
                  </a:lnTo>
                  <a:lnTo>
                    <a:pt x="161" y="987"/>
                  </a:lnTo>
                  <a:lnTo>
                    <a:pt x="161" y="975"/>
                  </a:lnTo>
                  <a:close/>
                  <a:moveTo>
                    <a:pt x="242" y="975"/>
                  </a:moveTo>
                  <a:lnTo>
                    <a:pt x="288" y="975"/>
                  </a:lnTo>
                  <a:lnTo>
                    <a:pt x="288" y="987"/>
                  </a:lnTo>
                  <a:lnTo>
                    <a:pt x="242" y="987"/>
                  </a:lnTo>
                  <a:lnTo>
                    <a:pt x="242" y="975"/>
                  </a:lnTo>
                  <a:close/>
                  <a:moveTo>
                    <a:pt x="322" y="975"/>
                  </a:moveTo>
                  <a:lnTo>
                    <a:pt x="368" y="975"/>
                  </a:lnTo>
                  <a:lnTo>
                    <a:pt x="368" y="987"/>
                  </a:lnTo>
                  <a:lnTo>
                    <a:pt x="322" y="987"/>
                  </a:lnTo>
                  <a:lnTo>
                    <a:pt x="322" y="975"/>
                  </a:lnTo>
                  <a:close/>
                  <a:moveTo>
                    <a:pt x="403" y="975"/>
                  </a:moveTo>
                  <a:lnTo>
                    <a:pt x="449" y="975"/>
                  </a:lnTo>
                  <a:lnTo>
                    <a:pt x="449" y="987"/>
                  </a:lnTo>
                  <a:lnTo>
                    <a:pt x="403" y="987"/>
                  </a:lnTo>
                  <a:lnTo>
                    <a:pt x="403" y="975"/>
                  </a:lnTo>
                  <a:close/>
                  <a:moveTo>
                    <a:pt x="483" y="975"/>
                  </a:moveTo>
                  <a:lnTo>
                    <a:pt x="530" y="975"/>
                  </a:lnTo>
                  <a:lnTo>
                    <a:pt x="530" y="987"/>
                  </a:lnTo>
                  <a:lnTo>
                    <a:pt x="483" y="987"/>
                  </a:lnTo>
                  <a:lnTo>
                    <a:pt x="483" y="975"/>
                  </a:lnTo>
                  <a:close/>
                  <a:moveTo>
                    <a:pt x="564" y="975"/>
                  </a:moveTo>
                  <a:lnTo>
                    <a:pt x="610" y="975"/>
                  </a:lnTo>
                  <a:lnTo>
                    <a:pt x="610" y="987"/>
                  </a:lnTo>
                  <a:lnTo>
                    <a:pt x="564" y="987"/>
                  </a:lnTo>
                  <a:lnTo>
                    <a:pt x="564" y="975"/>
                  </a:lnTo>
                  <a:close/>
                  <a:moveTo>
                    <a:pt x="645" y="975"/>
                  </a:moveTo>
                  <a:lnTo>
                    <a:pt x="691" y="975"/>
                  </a:lnTo>
                  <a:lnTo>
                    <a:pt x="691" y="987"/>
                  </a:lnTo>
                  <a:lnTo>
                    <a:pt x="645" y="987"/>
                  </a:lnTo>
                  <a:lnTo>
                    <a:pt x="645" y="975"/>
                  </a:lnTo>
                  <a:close/>
                  <a:moveTo>
                    <a:pt x="725" y="975"/>
                  </a:moveTo>
                  <a:lnTo>
                    <a:pt x="771" y="975"/>
                  </a:lnTo>
                  <a:lnTo>
                    <a:pt x="771" y="987"/>
                  </a:lnTo>
                  <a:lnTo>
                    <a:pt x="725" y="987"/>
                  </a:lnTo>
                  <a:lnTo>
                    <a:pt x="725" y="975"/>
                  </a:lnTo>
                  <a:close/>
                  <a:moveTo>
                    <a:pt x="806" y="975"/>
                  </a:moveTo>
                  <a:lnTo>
                    <a:pt x="852" y="975"/>
                  </a:lnTo>
                  <a:lnTo>
                    <a:pt x="852" y="987"/>
                  </a:lnTo>
                  <a:lnTo>
                    <a:pt x="806" y="987"/>
                  </a:lnTo>
                  <a:lnTo>
                    <a:pt x="806" y="975"/>
                  </a:lnTo>
                  <a:close/>
                  <a:moveTo>
                    <a:pt x="887" y="975"/>
                  </a:moveTo>
                  <a:lnTo>
                    <a:pt x="933" y="975"/>
                  </a:lnTo>
                  <a:lnTo>
                    <a:pt x="933" y="987"/>
                  </a:lnTo>
                  <a:lnTo>
                    <a:pt x="887" y="987"/>
                  </a:lnTo>
                  <a:lnTo>
                    <a:pt x="887" y="975"/>
                  </a:lnTo>
                  <a:close/>
                  <a:moveTo>
                    <a:pt x="967" y="975"/>
                  </a:moveTo>
                  <a:lnTo>
                    <a:pt x="1013" y="975"/>
                  </a:lnTo>
                  <a:lnTo>
                    <a:pt x="1013" y="987"/>
                  </a:lnTo>
                  <a:lnTo>
                    <a:pt x="967" y="987"/>
                  </a:lnTo>
                  <a:lnTo>
                    <a:pt x="967" y="975"/>
                  </a:lnTo>
                  <a:close/>
                  <a:moveTo>
                    <a:pt x="1048" y="975"/>
                  </a:moveTo>
                  <a:lnTo>
                    <a:pt x="1094" y="975"/>
                  </a:lnTo>
                  <a:lnTo>
                    <a:pt x="1094" y="987"/>
                  </a:lnTo>
                  <a:lnTo>
                    <a:pt x="1048" y="987"/>
                  </a:lnTo>
                  <a:lnTo>
                    <a:pt x="1048" y="975"/>
                  </a:lnTo>
                  <a:close/>
                  <a:moveTo>
                    <a:pt x="1129" y="975"/>
                  </a:moveTo>
                  <a:lnTo>
                    <a:pt x="1175" y="975"/>
                  </a:lnTo>
                  <a:lnTo>
                    <a:pt x="1175" y="987"/>
                  </a:lnTo>
                  <a:lnTo>
                    <a:pt x="1129" y="987"/>
                  </a:lnTo>
                  <a:lnTo>
                    <a:pt x="1129" y="975"/>
                  </a:lnTo>
                  <a:close/>
                  <a:moveTo>
                    <a:pt x="1209" y="975"/>
                  </a:moveTo>
                  <a:lnTo>
                    <a:pt x="1255" y="975"/>
                  </a:lnTo>
                  <a:lnTo>
                    <a:pt x="1255" y="987"/>
                  </a:lnTo>
                  <a:lnTo>
                    <a:pt x="1209" y="987"/>
                  </a:lnTo>
                  <a:lnTo>
                    <a:pt x="1209" y="975"/>
                  </a:lnTo>
                  <a:close/>
                  <a:moveTo>
                    <a:pt x="1290" y="975"/>
                  </a:moveTo>
                  <a:lnTo>
                    <a:pt x="1336" y="975"/>
                  </a:lnTo>
                  <a:lnTo>
                    <a:pt x="1336" y="987"/>
                  </a:lnTo>
                  <a:lnTo>
                    <a:pt x="1290" y="987"/>
                  </a:lnTo>
                  <a:lnTo>
                    <a:pt x="1290" y="975"/>
                  </a:lnTo>
                  <a:close/>
                  <a:moveTo>
                    <a:pt x="1370" y="975"/>
                  </a:moveTo>
                  <a:lnTo>
                    <a:pt x="1417" y="975"/>
                  </a:lnTo>
                  <a:lnTo>
                    <a:pt x="1417" y="987"/>
                  </a:lnTo>
                  <a:lnTo>
                    <a:pt x="1370" y="987"/>
                  </a:lnTo>
                  <a:lnTo>
                    <a:pt x="1370" y="975"/>
                  </a:lnTo>
                  <a:close/>
                  <a:moveTo>
                    <a:pt x="1451" y="975"/>
                  </a:moveTo>
                  <a:lnTo>
                    <a:pt x="1497" y="975"/>
                  </a:lnTo>
                  <a:lnTo>
                    <a:pt x="1497" y="987"/>
                  </a:lnTo>
                  <a:lnTo>
                    <a:pt x="1451" y="987"/>
                  </a:lnTo>
                  <a:lnTo>
                    <a:pt x="1451" y="975"/>
                  </a:lnTo>
                  <a:close/>
                  <a:moveTo>
                    <a:pt x="1532" y="975"/>
                  </a:moveTo>
                  <a:lnTo>
                    <a:pt x="1578" y="975"/>
                  </a:lnTo>
                  <a:lnTo>
                    <a:pt x="1578" y="987"/>
                  </a:lnTo>
                  <a:lnTo>
                    <a:pt x="1532" y="987"/>
                  </a:lnTo>
                  <a:lnTo>
                    <a:pt x="1532" y="975"/>
                  </a:lnTo>
                  <a:close/>
                  <a:moveTo>
                    <a:pt x="1612" y="975"/>
                  </a:moveTo>
                  <a:lnTo>
                    <a:pt x="1658" y="975"/>
                  </a:lnTo>
                  <a:lnTo>
                    <a:pt x="1658" y="987"/>
                  </a:lnTo>
                  <a:lnTo>
                    <a:pt x="1612" y="987"/>
                  </a:lnTo>
                  <a:lnTo>
                    <a:pt x="1612" y="975"/>
                  </a:lnTo>
                  <a:close/>
                  <a:moveTo>
                    <a:pt x="1693" y="975"/>
                  </a:moveTo>
                  <a:lnTo>
                    <a:pt x="1739" y="975"/>
                  </a:lnTo>
                  <a:lnTo>
                    <a:pt x="1739" y="987"/>
                  </a:lnTo>
                  <a:lnTo>
                    <a:pt x="1693" y="987"/>
                  </a:lnTo>
                  <a:lnTo>
                    <a:pt x="1693" y="975"/>
                  </a:lnTo>
                  <a:close/>
                  <a:moveTo>
                    <a:pt x="1774" y="975"/>
                  </a:moveTo>
                  <a:lnTo>
                    <a:pt x="1820" y="975"/>
                  </a:lnTo>
                  <a:lnTo>
                    <a:pt x="1820" y="987"/>
                  </a:lnTo>
                  <a:lnTo>
                    <a:pt x="1774" y="987"/>
                  </a:lnTo>
                  <a:lnTo>
                    <a:pt x="1774" y="975"/>
                  </a:lnTo>
                  <a:close/>
                  <a:moveTo>
                    <a:pt x="1854" y="975"/>
                  </a:moveTo>
                  <a:lnTo>
                    <a:pt x="1900" y="975"/>
                  </a:lnTo>
                  <a:lnTo>
                    <a:pt x="1900" y="987"/>
                  </a:lnTo>
                  <a:lnTo>
                    <a:pt x="1854" y="987"/>
                  </a:lnTo>
                  <a:lnTo>
                    <a:pt x="1854" y="975"/>
                  </a:lnTo>
                  <a:close/>
                  <a:moveTo>
                    <a:pt x="1935" y="975"/>
                  </a:moveTo>
                  <a:lnTo>
                    <a:pt x="1981" y="975"/>
                  </a:lnTo>
                  <a:lnTo>
                    <a:pt x="1981" y="987"/>
                  </a:lnTo>
                  <a:lnTo>
                    <a:pt x="1935" y="987"/>
                  </a:lnTo>
                  <a:lnTo>
                    <a:pt x="1935" y="975"/>
                  </a:lnTo>
                  <a:close/>
                  <a:moveTo>
                    <a:pt x="2016" y="975"/>
                  </a:moveTo>
                  <a:lnTo>
                    <a:pt x="2062" y="975"/>
                  </a:lnTo>
                  <a:lnTo>
                    <a:pt x="2062" y="987"/>
                  </a:lnTo>
                  <a:lnTo>
                    <a:pt x="2016" y="987"/>
                  </a:lnTo>
                  <a:lnTo>
                    <a:pt x="2016" y="975"/>
                  </a:lnTo>
                  <a:close/>
                  <a:moveTo>
                    <a:pt x="2096" y="975"/>
                  </a:moveTo>
                  <a:lnTo>
                    <a:pt x="2142" y="975"/>
                  </a:lnTo>
                  <a:lnTo>
                    <a:pt x="2142" y="987"/>
                  </a:lnTo>
                  <a:lnTo>
                    <a:pt x="2096" y="987"/>
                  </a:lnTo>
                  <a:lnTo>
                    <a:pt x="2096" y="975"/>
                  </a:lnTo>
                  <a:close/>
                  <a:moveTo>
                    <a:pt x="2177" y="975"/>
                  </a:moveTo>
                  <a:lnTo>
                    <a:pt x="2223" y="975"/>
                  </a:lnTo>
                  <a:lnTo>
                    <a:pt x="2223" y="987"/>
                  </a:lnTo>
                  <a:lnTo>
                    <a:pt x="2177" y="987"/>
                  </a:lnTo>
                  <a:lnTo>
                    <a:pt x="2177" y="975"/>
                  </a:lnTo>
                  <a:close/>
                  <a:moveTo>
                    <a:pt x="2258" y="975"/>
                  </a:moveTo>
                  <a:lnTo>
                    <a:pt x="2304" y="975"/>
                  </a:lnTo>
                  <a:lnTo>
                    <a:pt x="2304" y="987"/>
                  </a:lnTo>
                  <a:lnTo>
                    <a:pt x="2258" y="987"/>
                  </a:lnTo>
                  <a:lnTo>
                    <a:pt x="2258" y="975"/>
                  </a:lnTo>
                  <a:close/>
                  <a:moveTo>
                    <a:pt x="2338" y="975"/>
                  </a:moveTo>
                  <a:lnTo>
                    <a:pt x="2384" y="975"/>
                  </a:lnTo>
                  <a:lnTo>
                    <a:pt x="2384" y="987"/>
                  </a:lnTo>
                  <a:lnTo>
                    <a:pt x="2338" y="987"/>
                  </a:lnTo>
                  <a:lnTo>
                    <a:pt x="2338" y="975"/>
                  </a:lnTo>
                  <a:close/>
                  <a:moveTo>
                    <a:pt x="2419" y="975"/>
                  </a:moveTo>
                  <a:lnTo>
                    <a:pt x="2465" y="975"/>
                  </a:lnTo>
                  <a:lnTo>
                    <a:pt x="2465" y="987"/>
                  </a:lnTo>
                  <a:lnTo>
                    <a:pt x="2419" y="987"/>
                  </a:lnTo>
                  <a:lnTo>
                    <a:pt x="2419" y="975"/>
                  </a:lnTo>
                  <a:close/>
                  <a:moveTo>
                    <a:pt x="2499" y="975"/>
                  </a:moveTo>
                  <a:lnTo>
                    <a:pt x="2545" y="975"/>
                  </a:lnTo>
                  <a:lnTo>
                    <a:pt x="2545" y="987"/>
                  </a:lnTo>
                  <a:lnTo>
                    <a:pt x="2499" y="987"/>
                  </a:lnTo>
                  <a:lnTo>
                    <a:pt x="2499" y="975"/>
                  </a:lnTo>
                  <a:close/>
                  <a:moveTo>
                    <a:pt x="2580" y="975"/>
                  </a:moveTo>
                  <a:lnTo>
                    <a:pt x="2626" y="975"/>
                  </a:lnTo>
                  <a:lnTo>
                    <a:pt x="2626" y="987"/>
                  </a:lnTo>
                  <a:lnTo>
                    <a:pt x="2580" y="987"/>
                  </a:lnTo>
                  <a:lnTo>
                    <a:pt x="2580" y="975"/>
                  </a:lnTo>
                  <a:close/>
                  <a:moveTo>
                    <a:pt x="2661" y="975"/>
                  </a:moveTo>
                  <a:lnTo>
                    <a:pt x="2707" y="975"/>
                  </a:lnTo>
                  <a:lnTo>
                    <a:pt x="2707" y="987"/>
                  </a:lnTo>
                  <a:lnTo>
                    <a:pt x="2661" y="987"/>
                  </a:lnTo>
                  <a:lnTo>
                    <a:pt x="2661" y="975"/>
                  </a:lnTo>
                  <a:close/>
                  <a:moveTo>
                    <a:pt x="2741" y="975"/>
                  </a:moveTo>
                  <a:lnTo>
                    <a:pt x="2787" y="975"/>
                  </a:lnTo>
                  <a:lnTo>
                    <a:pt x="2787" y="987"/>
                  </a:lnTo>
                  <a:lnTo>
                    <a:pt x="2741" y="987"/>
                  </a:lnTo>
                  <a:lnTo>
                    <a:pt x="2741" y="975"/>
                  </a:lnTo>
                  <a:close/>
                  <a:moveTo>
                    <a:pt x="2822" y="975"/>
                  </a:moveTo>
                  <a:lnTo>
                    <a:pt x="2860" y="975"/>
                  </a:lnTo>
                  <a:lnTo>
                    <a:pt x="2860" y="987"/>
                  </a:lnTo>
                  <a:lnTo>
                    <a:pt x="2822" y="987"/>
                  </a:lnTo>
                  <a:lnTo>
                    <a:pt x="2822" y="975"/>
                  </a:lnTo>
                  <a:close/>
                  <a:moveTo>
                    <a:pt x="0" y="0"/>
                  </a:moveTo>
                  <a:lnTo>
                    <a:pt x="46" y="0"/>
                  </a:lnTo>
                  <a:lnTo>
                    <a:pt x="46" y="12"/>
                  </a:lnTo>
                  <a:lnTo>
                    <a:pt x="0" y="12"/>
                  </a:lnTo>
                  <a:lnTo>
                    <a:pt x="0" y="0"/>
                  </a:lnTo>
                  <a:close/>
                  <a:moveTo>
                    <a:pt x="80" y="0"/>
                  </a:moveTo>
                  <a:lnTo>
                    <a:pt x="126" y="0"/>
                  </a:lnTo>
                  <a:lnTo>
                    <a:pt x="126" y="12"/>
                  </a:lnTo>
                  <a:lnTo>
                    <a:pt x="80" y="12"/>
                  </a:lnTo>
                  <a:lnTo>
                    <a:pt x="80" y="0"/>
                  </a:lnTo>
                  <a:close/>
                  <a:moveTo>
                    <a:pt x="161" y="0"/>
                  </a:moveTo>
                  <a:lnTo>
                    <a:pt x="207" y="0"/>
                  </a:lnTo>
                  <a:lnTo>
                    <a:pt x="207" y="12"/>
                  </a:lnTo>
                  <a:lnTo>
                    <a:pt x="161" y="12"/>
                  </a:lnTo>
                  <a:lnTo>
                    <a:pt x="161" y="0"/>
                  </a:lnTo>
                  <a:close/>
                  <a:moveTo>
                    <a:pt x="242" y="0"/>
                  </a:moveTo>
                  <a:lnTo>
                    <a:pt x="288" y="0"/>
                  </a:lnTo>
                  <a:lnTo>
                    <a:pt x="288" y="12"/>
                  </a:lnTo>
                  <a:lnTo>
                    <a:pt x="242" y="12"/>
                  </a:lnTo>
                  <a:lnTo>
                    <a:pt x="242" y="0"/>
                  </a:lnTo>
                  <a:close/>
                  <a:moveTo>
                    <a:pt x="322" y="0"/>
                  </a:moveTo>
                  <a:lnTo>
                    <a:pt x="368" y="0"/>
                  </a:lnTo>
                  <a:lnTo>
                    <a:pt x="368" y="12"/>
                  </a:lnTo>
                  <a:lnTo>
                    <a:pt x="322" y="12"/>
                  </a:lnTo>
                  <a:lnTo>
                    <a:pt x="322" y="0"/>
                  </a:lnTo>
                  <a:close/>
                  <a:moveTo>
                    <a:pt x="403" y="0"/>
                  </a:moveTo>
                  <a:lnTo>
                    <a:pt x="449" y="0"/>
                  </a:lnTo>
                  <a:lnTo>
                    <a:pt x="449" y="12"/>
                  </a:lnTo>
                  <a:lnTo>
                    <a:pt x="403" y="12"/>
                  </a:lnTo>
                  <a:lnTo>
                    <a:pt x="403" y="0"/>
                  </a:lnTo>
                  <a:close/>
                  <a:moveTo>
                    <a:pt x="483" y="0"/>
                  </a:moveTo>
                  <a:lnTo>
                    <a:pt x="530" y="0"/>
                  </a:lnTo>
                  <a:lnTo>
                    <a:pt x="530" y="12"/>
                  </a:lnTo>
                  <a:lnTo>
                    <a:pt x="483" y="12"/>
                  </a:lnTo>
                  <a:lnTo>
                    <a:pt x="483" y="0"/>
                  </a:lnTo>
                  <a:close/>
                  <a:moveTo>
                    <a:pt x="564" y="0"/>
                  </a:moveTo>
                  <a:lnTo>
                    <a:pt x="610" y="0"/>
                  </a:lnTo>
                  <a:lnTo>
                    <a:pt x="610" y="12"/>
                  </a:lnTo>
                  <a:lnTo>
                    <a:pt x="564" y="12"/>
                  </a:lnTo>
                  <a:lnTo>
                    <a:pt x="564" y="0"/>
                  </a:lnTo>
                  <a:close/>
                  <a:moveTo>
                    <a:pt x="645" y="0"/>
                  </a:moveTo>
                  <a:lnTo>
                    <a:pt x="691" y="0"/>
                  </a:lnTo>
                  <a:lnTo>
                    <a:pt x="691" y="12"/>
                  </a:lnTo>
                  <a:lnTo>
                    <a:pt x="645" y="12"/>
                  </a:lnTo>
                  <a:lnTo>
                    <a:pt x="645" y="0"/>
                  </a:lnTo>
                  <a:close/>
                  <a:moveTo>
                    <a:pt x="725" y="0"/>
                  </a:moveTo>
                  <a:lnTo>
                    <a:pt x="771" y="0"/>
                  </a:lnTo>
                  <a:lnTo>
                    <a:pt x="771" y="12"/>
                  </a:lnTo>
                  <a:lnTo>
                    <a:pt x="725" y="12"/>
                  </a:lnTo>
                  <a:lnTo>
                    <a:pt x="725" y="0"/>
                  </a:lnTo>
                  <a:close/>
                  <a:moveTo>
                    <a:pt x="806" y="0"/>
                  </a:moveTo>
                  <a:lnTo>
                    <a:pt x="852" y="0"/>
                  </a:lnTo>
                  <a:lnTo>
                    <a:pt x="852" y="12"/>
                  </a:lnTo>
                  <a:lnTo>
                    <a:pt x="806" y="12"/>
                  </a:lnTo>
                  <a:lnTo>
                    <a:pt x="806" y="0"/>
                  </a:lnTo>
                  <a:close/>
                  <a:moveTo>
                    <a:pt x="887" y="0"/>
                  </a:moveTo>
                  <a:lnTo>
                    <a:pt x="933" y="0"/>
                  </a:lnTo>
                  <a:lnTo>
                    <a:pt x="933" y="12"/>
                  </a:lnTo>
                  <a:lnTo>
                    <a:pt x="887" y="12"/>
                  </a:lnTo>
                  <a:lnTo>
                    <a:pt x="887" y="0"/>
                  </a:lnTo>
                  <a:close/>
                  <a:moveTo>
                    <a:pt x="967" y="0"/>
                  </a:moveTo>
                  <a:lnTo>
                    <a:pt x="1013" y="0"/>
                  </a:lnTo>
                  <a:lnTo>
                    <a:pt x="1013" y="12"/>
                  </a:lnTo>
                  <a:lnTo>
                    <a:pt x="967" y="12"/>
                  </a:lnTo>
                  <a:lnTo>
                    <a:pt x="967" y="0"/>
                  </a:lnTo>
                  <a:close/>
                  <a:moveTo>
                    <a:pt x="1048" y="0"/>
                  </a:moveTo>
                  <a:lnTo>
                    <a:pt x="1094" y="0"/>
                  </a:lnTo>
                  <a:lnTo>
                    <a:pt x="1094" y="12"/>
                  </a:lnTo>
                  <a:lnTo>
                    <a:pt x="1048" y="12"/>
                  </a:lnTo>
                  <a:lnTo>
                    <a:pt x="1048" y="0"/>
                  </a:lnTo>
                  <a:close/>
                  <a:moveTo>
                    <a:pt x="1129" y="0"/>
                  </a:moveTo>
                  <a:lnTo>
                    <a:pt x="1175" y="0"/>
                  </a:lnTo>
                  <a:lnTo>
                    <a:pt x="1175" y="12"/>
                  </a:lnTo>
                  <a:lnTo>
                    <a:pt x="1129" y="12"/>
                  </a:lnTo>
                  <a:lnTo>
                    <a:pt x="1129" y="0"/>
                  </a:lnTo>
                  <a:close/>
                  <a:moveTo>
                    <a:pt x="1209" y="0"/>
                  </a:moveTo>
                  <a:lnTo>
                    <a:pt x="1255" y="0"/>
                  </a:lnTo>
                  <a:lnTo>
                    <a:pt x="1255" y="12"/>
                  </a:lnTo>
                  <a:lnTo>
                    <a:pt x="1209" y="12"/>
                  </a:lnTo>
                  <a:lnTo>
                    <a:pt x="1209" y="0"/>
                  </a:lnTo>
                  <a:close/>
                  <a:moveTo>
                    <a:pt x="1290" y="0"/>
                  </a:moveTo>
                  <a:lnTo>
                    <a:pt x="1336" y="0"/>
                  </a:lnTo>
                  <a:lnTo>
                    <a:pt x="1336" y="12"/>
                  </a:lnTo>
                  <a:lnTo>
                    <a:pt x="1290" y="12"/>
                  </a:lnTo>
                  <a:lnTo>
                    <a:pt x="1290" y="0"/>
                  </a:lnTo>
                  <a:close/>
                  <a:moveTo>
                    <a:pt x="1370" y="0"/>
                  </a:moveTo>
                  <a:lnTo>
                    <a:pt x="1417" y="0"/>
                  </a:lnTo>
                  <a:lnTo>
                    <a:pt x="1417" y="12"/>
                  </a:lnTo>
                  <a:lnTo>
                    <a:pt x="1370" y="12"/>
                  </a:lnTo>
                  <a:lnTo>
                    <a:pt x="1370" y="0"/>
                  </a:lnTo>
                  <a:close/>
                  <a:moveTo>
                    <a:pt x="1451" y="0"/>
                  </a:moveTo>
                  <a:lnTo>
                    <a:pt x="1497" y="0"/>
                  </a:lnTo>
                  <a:lnTo>
                    <a:pt x="1497" y="12"/>
                  </a:lnTo>
                  <a:lnTo>
                    <a:pt x="1451" y="12"/>
                  </a:lnTo>
                  <a:lnTo>
                    <a:pt x="1451" y="0"/>
                  </a:lnTo>
                  <a:close/>
                  <a:moveTo>
                    <a:pt x="1532" y="0"/>
                  </a:moveTo>
                  <a:lnTo>
                    <a:pt x="1578" y="0"/>
                  </a:lnTo>
                  <a:lnTo>
                    <a:pt x="1578" y="12"/>
                  </a:lnTo>
                  <a:lnTo>
                    <a:pt x="1532" y="12"/>
                  </a:lnTo>
                  <a:lnTo>
                    <a:pt x="1532" y="0"/>
                  </a:lnTo>
                  <a:close/>
                  <a:moveTo>
                    <a:pt x="1612" y="0"/>
                  </a:moveTo>
                  <a:lnTo>
                    <a:pt x="1658" y="0"/>
                  </a:lnTo>
                  <a:lnTo>
                    <a:pt x="1658" y="12"/>
                  </a:lnTo>
                  <a:lnTo>
                    <a:pt x="1612" y="12"/>
                  </a:lnTo>
                  <a:lnTo>
                    <a:pt x="1612" y="0"/>
                  </a:lnTo>
                  <a:close/>
                  <a:moveTo>
                    <a:pt x="1693" y="0"/>
                  </a:moveTo>
                  <a:lnTo>
                    <a:pt x="1739" y="0"/>
                  </a:lnTo>
                  <a:lnTo>
                    <a:pt x="1739" y="12"/>
                  </a:lnTo>
                  <a:lnTo>
                    <a:pt x="1693" y="12"/>
                  </a:lnTo>
                  <a:lnTo>
                    <a:pt x="1693" y="0"/>
                  </a:lnTo>
                  <a:close/>
                  <a:moveTo>
                    <a:pt x="1774" y="0"/>
                  </a:moveTo>
                  <a:lnTo>
                    <a:pt x="1820" y="0"/>
                  </a:lnTo>
                  <a:lnTo>
                    <a:pt x="1820" y="12"/>
                  </a:lnTo>
                  <a:lnTo>
                    <a:pt x="1774" y="12"/>
                  </a:lnTo>
                  <a:lnTo>
                    <a:pt x="1774" y="0"/>
                  </a:lnTo>
                  <a:close/>
                  <a:moveTo>
                    <a:pt x="1854" y="0"/>
                  </a:moveTo>
                  <a:lnTo>
                    <a:pt x="1900" y="0"/>
                  </a:lnTo>
                  <a:lnTo>
                    <a:pt x="1900" y="12"/>
                  </a:lnTo>
                  <a:lnTo>
                    <a:pt x="1854" y="12"/>
                  </a:lnTo>
                  <a:lnTo>
                    <a:pt x="1854" y="0"/>
                  </a:lnTo>
                  <a:close/>
                  <a:moveTo>
                    <a:pt x="1935" y="0"/>
                  </a:moveTo>
                  <a:lnTo>
                    <a:pt x="1981" y="0"/>
                  </a:lnTo>
                  <a:lnTo>
                    <a:pt x="1981" y="12"/>
                  </a:lnTo>
                  <a:lnTo>
                    <a:pt x="1935" y="12"/>
                  </a:lnTo>
                  <a:lnTo>
                    <a:pt x="1935" y="0"/>
                  </a:lnTo>
                  <a:close/>
                  <a:moveTo>
                    <a:pt x="2016" y="0"/>
                  </a:moveTo>
                  <a:lnTo>
                    <a:pt x="2062" y="0"/>
                  </a:lnTo>
                  <a:lnTo>
                    <a:pt x="2062" y="12"/>
                  </a:lnTo>
                  <a:lnTo>
                    <a:pt x="2016" y="12"/>
                  </a:lnTo>
                  <a:lnTo>
                    <a:pt x="2016" y="0"/>
                  </a:lnTo>
                  <a:close/>
                  <a:moveTo>
                    <a:pt x="2096" y="0"/>
                  </a:moveTo>
                  <a:lnTo>
                    <a:pt x="2142" y="0"/>
                  </a:lnTo>
                  <a:lnTo>
                    <a:pt x="2142" y="12"/>
                  </a:lnTo>
                  <a:lnTo>
                    <a:pt x="2096" y="12"/>
                  </a:lnTo>
                  <a:lnTo>
                    <a:pt x="2096" y="0"/>
                  </a:lnTo>
                  <a:close/>
                  <a:moveTo>
                    <a:pt x="2177" y="0"/>
                  </a:moveTo>
                  <a:lnTo>
                    <a:pt x="2223" y="0"/>
                  </a:lnTo>
                  <a:lnTo>
                    <a:pt x="2223" y="12"/>
                  </a:lnTo>
                  <a:lnTo>
                    <a:pt x="2177" y="12"/>
                  </a:lnTo>
                  <a:lnTo>
                    <a:pt x="2177" y="0"/>
                  </a:lnTo>
                  <a:close/>
                  <a:moveTo>
                    <a:pt x="2258" y="0"/>
                  </a:moveTo>
                  <a:lnTo>
                    <a:pt x="2304" y="0"/>
                  </a:lnTo>
                  <a:lnTo>
                    <a:pt x="2304" y="12"/>
                  </a:lnTo>
                  <a:lnTo>
                    <a:pt x="2258" y="12"/>
                  </a:lnTo>
                  <a:lnTo>
                    <a:pt x="2258" y="0"/>
                  </a:lnTo>
                  <a:close/>
                  <a:moveTo>
                    <a:pt x="2338" y="0"/>
                  </a:moveTo>
                  <a:lnTo>
                    <a:pt x="2384" y="0"/>
                  </a:lnTo>
                  <a:lnTo>
                    <a:pt x="2384" y="12"/>
                  </a:lnTo>
                  <a:lnTo>
                    <a:pt x="2338" y="12"/>
                  </a:lnTo>
                  <a:lnTo>
                    <a:pt x="2338" y="0"/>
                  </a:lnTo>
                  <a:close/>
                  <a:moveTo>
                    <a:pt x="2419" y="0"/>
                  </a:moveTo>
                  <a:lnTo>
                    <a:pt x="2465" y="0"/>
                  </a:lnTo>
                  <a:lnTo>
                    <a:pt x="2465" y="12"/>
                  </a:lnTo>
                  <a:lnTo>
                    <a:pt x="2419" y="12"/>
                  </a:lnTo>
                  <a:lnTo>
                    <a:pt x="2419" y="0"/>
                  </a:lnTo>
                  <a:close/>
                  <a:moveTo>
                    <a:pt x="2499" y="0"/>
                  </a:moveTo>
                  <a:lnTo>
                    <a:pt x="2545" y="0"/>
                  </a:lnTo>
                  <a:lnTo>
                    <a:pt x="2545" y="12"/>
                  </a:lnTo>
                  <a:lnTo>
                    <a:pt x="2499" y="12"/>
                  </a:lnTo>
                  <a:lnTo>
                    <a:pt x="2499" y="0"/>
                  </a:lnTo>
                  <a:close/>
                  <a:moveTo>
                    <a:pt x="2580" y="0"/>
                  </a:moveTo>
                  <a:lnTo>
                    <a:pt x="2626" y="0"/>
                  </a:lnTo>
                  <a:lnTo>
                    <a:pt x="2626" y="12"/>
                  </a:lnTo>
                  <a:lnTo>
                    <a:pt x="2580" y="12"/>
                  </a:lnTo>
                  <a:lnTo>
                    <a:pt x="2580" y="0"/>
                  </a:lnTo>
                  <a:close/>
                  <a:moveTo>
                    <a:pt x="2661" y="0"/>
                  </a:moveTo>
                  <a:lnTo>
                    <a:pt x="2707" y="0"/>
                  </a:lnTo>
                  <a:lnTo>
                    <a:pt x="2707" y="12"/>
                  </a:lnTo>
                  <a:lnTo>
                    <a:pt x="2661" y="12"/>
                  </a:lnTo>
                  <a:lnTo>
                    <a:pt x="2661" y="0"/>
                  </a:lnTo>
                  <a:close/>
                  <a:moveTo>
                    <a:pt x="2741" y="0"/>
                  </a:moveTo>
                  <a:lnTo>
                    <a:pt x="2787" y="0"/>
                  </a:lnTo>
                  <a:lnTo>
                    <a:pt x="2787" y="12"/>
                  </a:lnTo>
                  <a:lnTo>
                    <a:pt x="2741" y="12"/>
                  </a:lnTo>
                  <a:lnTo>
                    <a:pt x="2741" y="0"/>
                  </a:lnTo>
                  <a:close/>
                  <a:moveTo>
                    <a:pt x="2822" y="0"/>
                  </a:moveTo>
                  <a:lnTo>
                    <a:pt x="2860" y="0"/>
                  </a:lnTo>
                  <a:lnTo>
                    <a:pt x="2860" y="12"/>
                  </a:lnTo>
                  <a:lnTo>
                    <a:pt x="2822" y="12"/>
                  </a:lnTo>
                  <a:lnTo>
                    <a:pt x="2822" y="0"/>
                  </a:lnTo>
                  <a:close/>
                </a:path>
              </a:pathLst>
            </a:custGeom>
            <a:solidFill>
              <a:srgbClr val="868686"/>
            </a:solidFill>
            <a:ln w="1">
              <a:solidFill>
                <a:srgbClr val="868686"/>
              </a:solidFill>
              <a:round/>
              <a:headEnd/>
              <a:tailEnd/>
            </a:ln>
          </p:spPr>
          <p:txBody>
            <a:bodyPr>
              <a:prstTxWarp prst="textNoShape">
                <a:avLst/>
              </a:prstTxWarp>
            </a:bodyPr>
            <a:lstStyle/>
            <a:p>
              <a:endParaRPr lang="en-US"/>
            </a:p>
          </p:txBody>
        </p:sp>
        <p:sp>
          <p:nvSpPr>
            <p:cNvPr id="186394" name="Rectangle 68"/>
            <p:cNvSpPr>
              <a:spLocks noChangeArrowheads="1"/>
            </p:cNvSpPr>
            <p:nvPr/>
          </p:nvSpPr>
          <p:spPr bwMode="auto">
            <a:xfrm>
              <a:off x="2006601" y="5618099"/>
              <a:ext cx="2271713" cy="9525"/>
            </a:xfrm>
            <a:prstGeom prst="rect">
              <a:avLst/>
            </a:prstGeom>
            <a:solidFill>
              <a:srgbClr val="868686"/>
            </a:solidFill>
            <a:ln w="1">
              <a:solidFill>
                <a:srgbClr val="868686"/>
              </a:solidFill>
              <a:miter lim="800000"/>
              <a:headEnd/>
              <a:tailEnd/>
            </a:ln>
          </p:spPr>
          <p:txBody>
            <a:bodyPr>
              <a:prstTxWarp prst="textNoShape">
                <a:avLst/>
              </a:prstTxWarp>
            </a:bodyPr>
            <a:lstStyle/>
            <a:p>
              <a:endParaRPr lang="en-US"/>
            </a:p>
          </p:txBody>
        </p:sp>
        <p:sp>
          <p:nvSpPr>
            <p:cNvPr id="186395" name="Freeform 69"/>
            <p:cNvSpPr>
              <a:spLocks noEditPoints="1"/>
            </p:cNvSpPr>
            <p:nvPr/>
          </p:nvSpPr>
          <p:spPr bwMode="auto">
            <a:xfrm>
              <a:off x="2001839" y="5622862"/>
              <a:ext cx="2281238" cy="80963"/>
            </a:xfrm>
            <a:custGeom>
              <a:avLst/>
              <a:gdLst>
                <a:gd name="T0" fmla="*/ 2147483647 w 2872"/>
                <a:gd name="T1" fmla="*/ 0 h 102"/>
                <a:gd name="T2" fmla="*/ 2147483647 w 2872"/>
                <a:gd name="T3" fmla="*/ 2147483647 h 102"/>
                <a:gd name="T4" fmla="*/ 0 w 2872"/>
                <a:gd name="T5" fmla="*/ 2147483647 h 102"/>
                <a:gd name="T6" fmla="*/ 0 w 2872"/>
                <a:gd name="T7" fmla="*/ 0 h 102"/>
                <a:gd name="T8" fmla="*/ 2147483647 w 2872"/>
                <a:gd name="T9" fmla="*/ 0 h 102"/>
                <a:gd name="T10" fmla="*/ 2147483647 w 2872"/>
                <a:gd name="T11" fmla="*/ 0 h 102"/>
                <a:gd name="T12" fmla="*/ 2147483647 w 2872"/>
                <a:gd name="T13" fmla="*/ 2147483647 h 102"/>
                <a:gd name="T14" fmla="*/ 2147483647 w 2872"/>
                <a:gd name="T15" fmla="*/ 2147483647 h 102"/>
                <a:gd name="T16" fmla="*/ 2147483647 w 2872"/>
                <a:gd name="T17" fmla="*/ 0 h 102"/>
                <a:gd name="T18" fmla="*/ 2147483647 w 2872"/>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72"/>
                <a:gd name="T31" fmla="*/ 0 h 102"/>
                <a:gd name="T32" fmla="*/ 2872 w 2872"/>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72" h="102">
                  <a:moveTo>
                    <a:pt x="11" y="0"/>
                  </a:moveTo>
                  <a:lnTo>
                    <a:pt x="11" y="102"/>
                  </a:lnTo>
                  <a:lnTo>
                    <a:pt x="0" y="102"/>
                  </a:lnTo>
                  <a:lnTo>
                    <a:pt x="0" y="0"/>
                  </a:lnTo>
                  <a:lnTo>
                    <a:pt x="11" y="0"/>
                  </a:lnTo>
                  <a:close/>
                  <a:moveTo>
                    <a:pt x="2872" y="0"/>
                  </a:moveTo>
                  <a:lnTo>
                    <a:pt x="2872" y="102"/>
                  </a:lnTo>
                  <a:lnTo>
                    <a:pt x="2861" y="102"/>
                  </a:lnTo>
                  <a:lnTo>
                    <a:pt x="2861" y="0"/>
                  </a:lnTo>
                  <a:lnTo>
                    <a:pt x="2872" y="0"/>
                  </a:lnTo>
                  <a:close/>
                </a:path>
              </a:pathLst>
            </a:custGeom>
            <a:solidFill>
              <a:srgbClr val="868686"/>
            </a:solidFill>
            <a:ln w="1">
              <a:solidFill>
                <a:srgbClr val="868686"/>
              </a:solidFill>
              <a:round/>
              <a:headEnd/>
              <a:tailEnd/>
            </a:ln>
          </p:spPr>
          <p:txBody>
            <a:bodyPr>
              <a:prstTxWarp prst="textNoShape">
                <a:avLst/>
              </a:prstTxWarp>
            </a:bodyPr>
            <a:lstStyle/>
            <a:p>
              <a:endParaRPr lang="en-US"/>
            </a:p>
          </p:txBody>
        </p:sp>
        <p:sp>
          <p:nvSpPr>
            <p:cNvPr id="186396" name="Rectangle 70"/>
            <p:cNvSpPr>
              <a:spLocks noChangeArrowheads="1"/>
            </p:cNvSpPr>
            <p:nvPr/>
          </p:nvSpPr>
          <p:spPr bwMode="auto">
            <a:xfrm>
              <a:off x="2001839" y="2527237"/>
              <a:ext cx="9525" cy="3095625"/>
            </a:xfrm>
            <a:prstGeom prst="rect">
              <a:avLst/>
            </a:prstGeom>
            <a:solidFill>
              <a:srgbClr val="868686"/>
            </a:solidFill>
            <a:ln w="1">
              <a:solidFill>
                <a:srgbClr val="868686"/>
              </a:solidFill>
              <a:miter lim="800000"/>
              <a:headEnd/>
              <a:tailEnd/>
            </a:ln>
          </p:spPr>
          <p:txBody>
            <a:bodyPr>
              <a:prstTxWarp prst="textNoShape">
                <a:avLst/>
              </a:prstTxWarp>
            </a:bodyPr>
            <a:lstStyle/>
            <a:p>
              <a:endParaRPr lang="en-US"/>
            </a:p>
          </p:txBody>
        </p:sp>
        <p:sp>
          <p:nvSpPr>
            <p:cNvPr id="186397" name="Freeform 71"/>
            <p:cNvSpPr>
              <a:spLocks noEditPoints="1"/>
            </p:cNvSpPr>
            <p:nvPr/>
          </p:nvSpPr>
          <p:spPr bwMode="auto">
            <a:xfrm>
              <a:off x="1925639" y="2522474"/>
              <a:ext cx="80963" cy="3105150"/>
            </a:xfrm>
            <a:custGeom>
              <a:avLst/>
              <a:gdLst>
                <a:gd name="T0" fmla="*/ 0 w 102"/>
                <a:gd name="T1" fmla="*/ 2147483647 h 3911"/>
                <a:gd name="T2" fmla="*/ 2147483647 w 102"/>
                <a:gd name="T3" fmla="*/ 2147483647 h 3911"/>
                <a:gd name="T4" fmla="*/ 2147483647 w 102"/>
                <a:gd name="T5" fmla="*/ 2147483647 h 3911"/>
                <a:gd name="T6" fmla="*/ 0 w 102"/>
                <a:gd name="T7" fmla="*/ 2147483647 h 3911"/>
                <a:gd name="T8" fmla="*/ 0 w 102"/>
                <a:gd name="T9" fmla="*/ 2147483647 h 3911"/>
                <a:gd name="T10" fmla="*/ 0 w 102"/>
                <a:gd name="T11" fmla="*/ 2147483647 h 3911"/>
                <a:gd name="T12" fmla="*/ 2147483647 w 102"/>
                <a:gd name="T13" fmla="*/ 2147483647 h 3911"/>
                <a:gd name="T14" fmla="*/ 2147483647 w 102"/>
                <a:gd name="T15" fmla="*/ 2147483647 h 3911"/>
                <a:gd name="T16" fmla="*/ 0 w 102"/>
                <a:gd name="T17" fmla="*/ 2147483647 h 3911"/>
                <a:gd name="T18" fmla="*/ 0 w 102"/>
                <a:gd name="T19" fmla="*/ 2147483647 h 3911"/>
                <a:gd name="T20" fmla="*/ 0 w 102"/>
                <a:gd name="T21" fmla="*/ 2147483647 h 3911"/>
                <a:gd name="T22" fmla="*/ 2147483647 w 102"/>
                <a:gd name="T23" fmla="*/ 2147483647 h 3911"/>
                <a:gd name="T24" fmla="*/ 2147483647 w 102"/>
                <a:gd name="T25" fmla="*/ 2147483647 h 3911"/>
                <a:gd name="T26" fmla="*/ 0 w 102"/>
                <a:gd name="T27" fmla="*/ 2147483647 h 3911"/>
                <a:gd name="T28" fmla="*/ 0 w 102"/>
                <a:gd name="T29" fmla="*/ 2147483647 h 3911"/>
                <a:gd name="T30" fmla="*/ 0 w 102"/>
                <a:gd name="T31" fmla="*/ 2147483647 h 3911"/>
                <a:gd name="T32" fmla="*/ 2147483647 w 102"/>
                <a:gd name="T33" fmla="*/ 2147483647 h 3911"/>
                <a:gd name="T34" fmla="*/ 2147483647 w 102"/>
                <a:gd name="T35" fmla="*/ 2147483647 h 3911"/>
                <a:gd name="T36" fmla="*/ 0 w 102"/>
                <a:gd name="T37" fmla="*/ 2147483647 h 3911"/>
                <a:gd name="T38" fmla="*/ 0 w 102"/>
                <a:gd name="T39" fmla="*/ 2147483647 h 3911"/>
                <a:gd name="T40" fmla="*/ 0 w 102"/>
                <a:gd name="T41" fmla="*/ 0 h 3911"/>
                <a:gd name="T42" fmla="*/ 2147483647 w 102"/>
                <a:gd name="T43" fmla="*/ 0 h 3911"/>
                <a:gd name="T44" fmla="*/ 2147483647 w 102"/>
                <a:gd name="T45" fmla="*/ 2147483647 h 3911"/>
                <a:gd name="T46" fmla="*/ 0 w 102"/>
                <a:gd name="T47" fmla="*/ 2147483647 h 3911"/>
                <a:gd name="T48" fmla="*/ 0 w 102"/>
                <a:gd name="T49" fmla="*/ 0 h 39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3911"/>
                <a:gd name="T77" fmla="*/ 102 w 102"/>
                <a:gd name="T78" fmla="*/ 3911 h 39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3911">
                  <a:moveTo>
                    <a:pt x="0" y="3900"/>
                  </a:moveTo>
                  <a:lnTo>
                    <a:pt x="102" y="3900"/>
                  </a:lnTo>
                  <a:lnTo>
                    <a:pt x="102" y="3911"/>
                  </a:lnTo>
                  <a:lnTo>
                    <a:pt x="0" y="3911"/>
                  </a:lnTo>
                  <a:lnTo>
                    <a:pt x="0" y="3900"/>
                  </a:lnTo>
                  <a:close/>
                  <a:moveTo>
                    <a:pt x="0" y="2926"/>
                  </a:moveTo>
                  <a:lnTo>
                    <a:pt x="102" y="2926"/>
                  </a:lnTo>
                  <a:lnTo>
                    <a:pt x="102" y="2938"/>
                  </a:lnTo>
                  <a:lnTo>
                    <a:pt x="0" y="2938"/>
                  </a:lnTo>
                  <a:lnTo>
                    <a:pt x="0" y="2926"/>
                  </a:lnTo>
                  <a:close/>
                  <a:moveTo>
                    <a:pt x="0" y="1951"/>
                  </a:moveTo>
                  <a:lnTo>
                    <a:pt x="102" y="1951"/>
                  </a:lnTo>
                  <a:lnTo>
                    <a:pt x="102" y="1962"/>
                  </a:lnTo>
                  <a:lnTo>
                    <a:pt x="0" y="1962"/>
                  </a:lnTo>
                  <a:lnTo>
                    <a:pt x="0" y="1951"/>
                  </a:lnTo>
                  <a:close/>
                  <a:moveTo>
                    <a:pt x="0" y="975"/>
                  </a:moveTo>
                  <a:lnTo>
                    <a:pt x="102" y="975"/>
                  </a:lnTo>
                  <a:lnTo>
                    <a:pt x="102" y="987"/>
                  </a:lnTo>
                  <a:lnTo>
                    <a:pt x="0" y="987"/>
                  </a:lnTo>
                  <a:lnTo>
                    <a:pt x="0" y="975"/>
                  </a:lnTo>
                  <a:close/>
                  <a:moveTo>
                    <a:pt x="0" y="0"/>
                  </a:moveTo>
                  <a:lnTo>
                    <a:pt x="102" y="0"/>
                  </a:lnTo>
                  <a:lnTo>
                    <a:pt x="102" y="12"/>
                  </a:lnTo>
                  <a:lnTo>
                    <a:pt x="0" y="12"/>
                  </a:lnTo>
                  <a:lnTo>
                    <a:pt x="0" y="0"/>
                  </a:lnTo>
                  <a:close/>
                </a:path>
              </a:pathLst>
            </a:custGeom>
            <a:solidFill>
              <a:srgbClr val="868686"/>
            </a:solidFill>
            <a:ln w="1">
              <a:solidFill>
                <a:srgbClr val="868686"/>
              </a:solidFill>
              <a:round/>
              <a:headEnd/>
              <a:tailEnd/>
            </a:ln>
          </p:spPr>
          <p:txBody>
            <a:bodyPr>
              <a:prstTxWarp prst="textNoShape">
                <a:avLst/>
              </a:prstTxWarp>
            </a:bodyPr>
            <a:lstStyle/>
            <a:p>
              <a:endParaRPr lang="en-US"/>
            </a:p>
          </p:txBody>
        </p:sp>
        <p:sp>
          <p:nvSpPr>
            <p:cNvPr id="186398" name="Rectangle 73"/>
            <p:cNvSpPr>
              <a:spLocks noChangeArrowheads="1"/>
            </p:cNvSpPr>
            <p:nvPr/>
          </p:nvSpPr>
          <p:spPr bwMode="auto">
            <a:xfrm>
              <a:off x="1446214" y="5454587"/>
              <a:ext cx="465138" cy="379413"/>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Calibri" pitchFamily="-84" charset="0"/>
                  <a:ea typeface="Arial" pitchFamily="-84" charset="0"/>
                  <a:cs typeface="Arial" pitchFamily="-84" charset="0"/>
                </a:rPr>
                <a:t>0.0</a:t>
              </a:r>
              <a:endParaRPr lang="en-US">
                <a:ea typeface="Arial" pitchFamily="-84" charset="0"/>
                <a:cs typeface="Arial" pitchFamily="-84" charset="0"/>
              </a:endParaRPr>
            </a:p>
          </p:txBody>
        </p:sp>
        <p:sp>
          <p:nvSpPr>
            <p:cNvPr id="186399" name="Rectangle 74"/>
            <p:cNvSpPr>
              <a:spLocks noChangeArrowheads="1"/>
            </p:cNvSpPr>
            <p:nvPr/>
          </p:nvSpPr>
          <p:spPr bwMode="auto">
            <a:xfrm>
              <a:off x="1446214" y="4679887"/>
              <a:ext cx="465138" cy="379413"/>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Calibri" pitchFamily="-84" charset="0"/>
                  <a:ea typeface="Arial" pitchFamily="-84" charset="0"/>
                  <a:cs typeface="Arial" pitchFamily="-84" charset="0"/>
                </a:rPr>
                <a:t>0.5</a:t>
              </a:r>
              <a:endParaRPr lang="en-US">
                <a:ea typeface="Arial" pitchFamily="-84" charset="0"/>
                <a:cs typeface="Arial" pitchFamily="-84" charset="0"/>
              </a:endParaRPr>
            </a:p>
          </p:txBody>
        </p:sp>
        <p:sp>
          <p:nvSpPr>
            <p:cNvPr id="186400" name="Rectangle 75"/>
            <p:cNvSpPr>
              <a:spLocks noChangeArrowheads="1"/>
            </p:cNvSpPr>
            <p:nvPr/>
          </p:nvSpPr>
          <p:spPr bwMode="auto">
            <a:xfrm>
              <a:off x="1446214" y="3905187"/>
              <a:ext cx="465138" cy="379413"/>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Calibri" pitchFamily="-84" charset="0"/>
                  <a:ea typeface="Arial" pitchFamily="-84" charset="0"/>
                  <a:cs typeface="Arial" pitchFamily="-84" charset="0"/>
                </a:rPr>
                <a:t>1.0</a:t>
              </a:r>
              <a:endParaRPr lang="en-US">
                <a:ea typeface="Arial" pitchFamily="-84" charset="0"/>
                <a:cs typeface="Arial" pitchFamily="-84" charset="0"/>
              </a:endParaRPr>
            </a:p>
          </p:txBody>
        </p:sp>
        <p:sp>
          <p:nvSpPr>
            <p:cNvPr id="186401" name="Rectangle 76"/>
            <p:cNvSpPr>
              <a:spLocks noChangeArrowheads="1"/>
            </p:cNvSpPr>
            <p:nvPr/>
          </p:nvSpPr>
          <p:spPr bwMode="auto">
            <a:xfrm>
              <a:off x="1446214" y="3132074"/>
              <a:ext cx="465138" cy="379413"/>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Calibri" pitchFamily="-84" charset="0"/>
                  <a:ea typeface="Arial" pitchFamily="-84" charset="0"/>
                  <a:cs typeface="Arial" pitchFamily="-84" charset="0"/>
                </a:rPr>
                <a:t>1.5</a:t>
              </a:r>
              <a:endParaRPr lang="en-US">
                <a:ea typeface="Arial" pitchFamily="-84" charset="0"/>
                <a:cs typeface="Arial" pitchFamily="-84" charset="0"/>
              </a:endParaRPr>
            </a:p>
          </p:txBody>
        </p:sp>
        <p:sp>
          <p:nvSpPr>
            <p:cNvPr id="186402" name="Rectangle 77"/>
            <p:cNvSpPr>
              <a:spLocks noChangeArrowheads="1"/>
            </p:cNvSpPr>
            <p:nvPr/>
          </p:nvSpPr>
          <p:spPr bwMode="auto">
            <a:xfrm>
              <a:off x="1446214" y="2358962"/>
              <a:ext cx="465138" cy="379413"/>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Calibri" pitchFamily="-84" charset="0"/>
                  <a:ea typeface="Arial" pitchFamily="-84" charset="0"/>
                  <a:cs typeface="Arial" pitchFamily="-84" charset="0"/>
                </a:rPr>
                <a:t>2.0</a:t>
              </a:r>
              <a:endParaRPr lang="en-US">
                <a:ea typeface="Arial" pitchFamily="-84" charset="0"/>
                <a:cs typeface="Arial" pitchFamily="-84" charset="0"/>
              </a:endParaRPr>
            </a:p>
          </p:txBody>
        </p:sp>
      </p:grpSp>
      <p:grpSp>
        <p:nvGrpSpPr>
          <p:cNvPr id="7" name="Group 1041"/>
          <p:cNvGrpSpPr>
            <a:grpSpLocks/>
          </p:cNvGrpSpPr>
          <p:nvPr/>
        </p:nvGrpSpPr>
        <p:grpSpPr bwMode="auto">
          <a:xfrm>
            <a:off x="2003425" y="3810000"/>
            <a:ext cx="301625" cy="1558925"/>
            <a:chOff x="2265364" y="3962401"/>
            <a:chExt cx="357188" cy="1558925"/>
          </a:xfrm>
        </p:grpSpPr>
        <p:sp>
          <p:nvSpPr>
            <p:cNvPr id="186390" name="Rectangle 59"/>
            <p:cNvSpPr>
              <a:spLocks noChangeArrowheads="1"/>
            </p:cNvSpPr>
            <p:nvPr/>
          </p:nvSpPr>
          <p:spPr bwMode="auto">
            <a:xfrm>
              <a:off x="2268539" y="3967163"/>
              <a:ext cx="349250" cy="1549400"/>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86391" name="Freeform 60"/>
            <p:cNvSpPr>
              <a:spLocks noEditPoints="1"/>
            </p:cNvSpPr>
            <p:nvPr/>
          </p:nvSpPr>
          <p:spPr bwMode="auto">
            <a:xfrm>
              <a:off x="2265364" y="3962401"/>
              <a:ext cx="357188" cy="1558925"/>
            </a:xfrm>
            <a:custGeom>
              <a:avLst/>
              <a:gdLst>
                <a:gd name="T0" fmla="*/ 0 w 451"/>
                <a:gd name="T1" fmla="*/ 2147483647 h 1962"/>
                <a:gd name="T2" fmla="*/ 0 w 451"/>
                <a:gd name="T3" fmla="*/ 0 h 1962"/>
                <a:gd name="T4" fmla="*/ 2147483647 w 451"/>
                <a:gd name="T5" fmla="*/ 0 h 1962"/>
                <a:gd name="T6" fmla="*/ 2147483647 w 451"/>
                <a:gd name="T7" fmla="*/ 0 h 1962"/>
                <a:gd name="T8" fmla="*/ 2147483647 w 451"/>
                <a:gd name="T9" fmla="*/ 0 h 1962"/>
                <a:gd name="T10" fmla="*/ 2147483647 w 451"/>
                <a:gd name="T11" fmla="*/ 2147483647 h 1962"/>
                <a:gd name="T12" fmla="*/ 2147483647 w 451"/>
                <a:gd name="T13" fmla="*/ 2147483647 h 1962"/>
                <a:gd name="T14" fmla="*/ 2147483647 w 451"/>
                <a:gd name="T15" fmla="*/ 2147483647 h 1962"/>
                <a:gd name="T16" fmla="*/ 2147483647 w 451"/>
                <a:gd name="T17" fmla="*/ 2147483647 h 1962"/>
                <a:gd name="T18" fmla="*/ 2147483647 w 451"/>
                <a:gd name="T19" fmla="*/ 2147483647 h 1962"/>
                <a:gd name="T20" fmla="*/ 0 w 451"/>
                <a:gd name="T21" fmla="*/ 2147483647 h 1962"/>
                <a:gd name="T22" fmla="*/ 0 w 451"/>
                <a:gd name="T23" fmla="*/ 2147483647 h 1962"/>
                <a:gd name="T24" fmla="*/ 0 w 451"/>
                <a:gd name="T25" fmla="*/ 2147483647 h 1962"/>
                <a:gd name="T26" fmla="*/ 2147483647 w 451"/>
                <a:gd name="T27" fmla="*/ 2147483647 h 1962"/>
                <a:gd name="T28" fmla="*/ 2147483647 w 451"/>
                <a:gd name="T29" fmla="*/ 2147483647 h 1962"/>
                <a:gd name="T30" fmla="*/ 2147483647 w 451"/>
                <a:gd name="T31" fmla="*/ 2147483647 h 1962"/>
                <a:gd name="T32" fmla="*/ 2147483647 w 451"/>
                <a:gd name="T33" fmla="*/ 2147483647 h 1962"/>
                <a:gd name="T34" fmla="*/ 2147483647 w 451"/>
                <a:gd name="T35" fmla="*/ 2147483647 h 1962"/>
                <a:gd name="T36" fmla="*/ 2147483647 w 451"/>
                <a:gd name="T37" fmla="*/ 2147483647 h 1962"/>
                <a:gd name="T38" fmla="*/ 2147483647 w 451"/>
                <a:gd name="T39" fmla="*/ 2147483647 h 1962"/>
                <a:gd name="T40" fmla="*/ 2147483647 w 451"/>
                <a:gd name="T41" fmla="*/ 2147483647 h 1962"/>
                <a:gd name="T42" fmla="*/ 2147483647 w 451"/>
                <a:gd name="T43" fmla="*/ 2147483647 h 1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1"/>
                <a:gd name="T67" fmla="*/ 0 h 1962"/>
                <a:gd name="T68" fmla="*/ 451 w 451"/>
                <a:gd name="T69" fmla="*/ 1962 h 1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1" h="1962">
                  <a:moveTo>
                    <a:pt x="0" y="6"/>
                  </a:moveTo>
                  <a:lnTo>
                    <a:pt x="0" y="0"/>
                  </a:lnTo>
                  <a:lnTo>
                    <a:pt x="6" y="0"/>
                  </a:lnTo>
                  <a:lnTo>
                    <a:pt x="446" y="0"/>
                  </a:lnTo>
                  <a:lnTo>
                    <a:pt x="449" y="0"/>
                  </a:lnTo>
                  <a:lnTo>
                    <a:pt x="451" y="6"/>
                  </a:lnTo>
                  <a:lnTo>
                    <a:pt x="451" y="1956"/>
                  </a:lnTo>
                  <a:lnTo>
                    <a:pt x="449" y="1960"/>
                  </a:lnTo>
                  <a:lnTo>
                    <a:pt x="446" y="1962"/>
                  </a:lnTo>
                  <a:lnTo>
                    <a:pt x="6" y="1962"/>
                  </a:lnTo>
                  <a:lnTo>
                    <a:pt x="0" y="1960"/>
                  </a:lnTo>
                  <a:lnTo>
                    <a:pt x="0" y="1956"/>
                  </a:lnTo>
                  <a:lnTo>
                    <a:pt x="0" y="6"/>
                  </a:lnTo>
                  <a:close/>
                  <a:moveTo>
                    <a:pt x="12" y="1956"/>
                  </a:moveTo>
                  <a:lnTo>
                    <a:pt x="6" y="1951"/>
                  </a:lnTo>
                  <a:lnTo>
                    <a:pt x="446" y="1951"/>
                  </a:lnTo>
                  <a:lnTo>
                    <a:pt x="440" y="1956"/>
                  </a:lnTo>
                  <a:lnTo>
                    <a:pt x="440" y="6"/>
                  </a:lnTo>
                  <a:lnTo>
                    <a:pt x="446" y="11"/>
                  </a:lnTo>
                  <a:lnTo>
                    <a:pt x="6" y="11"/>
                  </a:lnTo>
                  <a:lnTo>
                    <a:pt x="12" y="6"/>
                  </a:lnTo>
                  <a:lnTo>
                    <a:pt x="12" y="1956"/>
                  </a:lnTo>
                  <a:close/>
                </a:path>
              </a:pathLst>
            </a:custGeom>
            <a:solidFill>
              <a:srgbClr val="000000"/>
            </a:solidFill>
            <a:ln w="0">
              <a:solidFill>
                <a:srgbClr val="000000"/>
              </a:solidFill>
              <a:round/>
              <a:headEnd/>
              <a:tailEnd/>
            </a:ln>
          </p:spPr>
          <p:txBody>
            <a:bodyPr>
              <a:prstTxWarp prst="textNoShape">
                <a:avLst/>
              </a:prstTxWarp>
            </a:bodyPr>
            <a:lstStyle/>
            <a:p>
              <a:endParaRPr lang="en-US"/>
            </a:p>
          </p:txBody>
        </p:sp>
      </p:grpSp>
      <p:grpSp>
        <p:nvGrpSpPr>
          <p:cNvPr id="8" name="Group 1042"/>
          <p:cNvGrpSpPr>
            <a:grpSpLocks/>
          </p:cNvGrpSpPr>
          <p:nvPr/>
        </p:nvGrpSpPr>
        <p:grpSpPr bwMode="auto">
          <a:xfrm>
            <a:off x="2290763" y="2592388"/>
            <a:ext cx="317500" cy="2781300"/>
            <a:chOff x="2606676" y="2744788"/>
            <a:chExt cx="374650" cy="2781300"/>
          </a:xfrm>
        </p:grpSpPr>
        <p:sp>
          <p:nvSpPr>
            <p:cNvPr id="186388" name="Rectangle 61"/>
            <p:cNvSpPr>
              <a:spLocks noChangeArrowheads="1"/>
            </p:cNvSpPr>
            <p:nvPr/>
          </p:nvSpPr>
          <p:spPr bwMode="auto">
            <a:xfrm>
              <a:off x="2617789" y="2757488"/>
              <a:ext cx="350838" cy="2757488"/>
            </a:xfrm>
            <a:prstGeom prst="rect">
              <a:avLst/>
            </a:prstGeom>
            <a:solidFill>
              <a:srgbClr val="FFFF66"/>
            </a:solidFill>
            <a:ln w="9525">
              <a:noFill/>
              <a:miter lim="800000"/>
              <a:headEnd/>
              <a:tailEnd/>
            </a:ln>
          </p:spPr>
          <p:txBody>
            <a:bodyPr>
              <a:prstTxWarp prst="textNoShape">
                <a:avLst/>
              </a:prstTxWarp>
            </a:bodyPr>
            <a:lstStyle/>
            <a:p>
              <a:endParaRPr lang="en-US"/>
            </a:p>
          </p:txBody>
        </p:sp>
        <p:sp>
          <p:nvSpPr>
            <p:cNvPr id="186389" name="Freeform 62"/>
            <p:cNvSpPr>
              <a:spLocks noEditPoints="1"/>
            </p:cNvSpPr>
            <p:nvPr/>
          </p:nvSpPr>
          <p:spPr bwMode="auto">
            <a:xfrm>
              <a:off x="2606676" y="2744788"/>
              <a:ext cx="374650" cy="2781300"/>
            </a:xfrm>
            <a:custGeom>
              <a:avLst/>
              <a:gdLst>
                <a:gd name="T0" fmla="*/ 0 w 473"/>
                <a:gd name="T1" fmla="*/ 2147483647 h 3504"/>
                <a:gd name="T2" fmla="*/ 0 w 473"/>
                <a:gd name="T3" fmla="*/ 2147483647 h 3504"/>
                <a:gd name="T4" fmla="*/ 1987533299 w 473"/>
                <a:gd name="T5" fmla="*/ 2000373825 h 3504"/>
                <a:gd name="T6" fmla="*/ 2147483647 w 473"/>
                <a:gd name="T7" fmla="*/ 0 h 3504"/>
                <a:gd name="T8" fmla="*/ 2147483647 w 473"/>
                <a:gd name="T9" fmla="*/ 0 h 3504"/>
                <a:gd name="T10" fmla="*/ 2147483647 w 473"/>
                <a:gd name="T11" fmla="*/ 0 h 3504"/>
                <a:gd name="T12" fmla="*/ 2147483647 w 473"/>
                <a:gd name="T13" fmla="*/ 0 h 3504"/>
                <a:gd name="T14" fmla="*/ 2147483647 w 473"/>
                <a:gd name="T15" fmla="*/ 2000373825 h 3504"/>
                <a:gd name="T16" fmla="*/ 2147483647 w 473"/>
                <a:gd name="T17" fmla="*/ 2147483647 h 3504"/>
                <a:gd name="T18" fmla="*/ 2147483647 w 473"/>
                <a:gd name="T19" fmla="*/ 2147483647 h 3504"/>
                <a:gd name="T20" fmla="*/ 2147483647 w 473"/>
                <a:gd name="T21" fmla="*/ 2147483647 h 3504"/>
                <a:gd name="T22" fmla="*/ 2147483647 w 473"/>
                <a:gd name="T23" fmla="*/ 2147483647 h 3504"/>
                <a:gd name="T24" fmla="*/ 2147483647 w 473"/>
                <a:gd name="T25" fmla="*/ 2147483647 h 3504"/>
                <a:gd name="T26" fmla="*/ 2147483647 w 473"/>
                <a:gd name="T27" fmla="*/ 2147483647 h 3504"/>
                <a:gd name="T28" fmla="*/ 2147483647 w 473"/>
                <a:gd name="T29" fmla="*/ 2147483647 h 3504"/>
                <a:gd name="T30" fmla="*/ 2147483647 w 473"/>
                <a:gd name="T31" fmla="*/ 2147483647 h 3504"/>
                <a:gd name="T32" fmla="*/ 2147483647 w 473"/>
                <a:gd name="T33" fmla="*/ 2147483647 h 3504"/>
                <a:gd name="T34" fmla="*/ 1987533299 w 473"/>
                <a:gd name="T35" fmla="*/ 2147483647 h 3504"/>
                <a:gd name="T36" fmla="*/ 0 w 473"/>
                <a:gd name="T37" fmla="*/ 2147483647 h 3504"/>
                <a:gd name="T38" fmla="*/ 0 w 473"/>
                <a:gd name="T39" fmla="*/ 2147483647 h 3504"/>
                <a:gd name="T40" fmla="*/ 0 w 473"/>
                <a:gd name="T41" fmla="*/ 2147483647 h 3504"/>
                <a:gd name="T42" fmla="*/ 2147483647 w 473"/>
                <a:gd name="T43" fmla="*/ 2147483647 h 3504"/>
                <a:gd name="T44" fmla="*/ 2147483647 w 473"/>
                <a:gd name="T45" fmla="*/ 2147483647 h 3504"/>
                <a:gd name="T46" fmla="*/ 2147483647 w 473"/>
                <a:gd name="T47" fmla="*/ 2147483647 h 3504"/>
                <a:gd name="T48" fmla="*/ 2147483647 w 473"/>
                <a:gd name="T49" fmla="*/ 2147483647 h 3504"/>
                <a:gd name="T50" fmla="*/ 2147483647 w 473"/>
                <a:gd name="T51" fmla="*/ 2147483647 h 3504"/>
                <a:gd name="T52" fmla="*/ 2147483647 w 473"/>
                <a:gd name="T53" fmla="*/ 2147483647 h 3504"/>
                <a:gd name="T54" fmla="*/ 2147483647 w 473"/>
                <a:gd name="T55" fmla="*/ 2147483647 h 3504"/>
                <a:gd name="T56" fmla="*/ 2147483647 w 473"/>
                <a:gd name="T57" fmla="*/ 2147483647 h 3504"/>
                <a:gd name="T58" fmla="*/ 2147483647 w 473"/>
                <a:gd name="T59" fmla="*/ 2147483647 h 35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3"/>
                <a:gd name="T91" fmla="*/ 0 h 3504"/>
                <a:gd name="T92" fmla="*/ 473 w 473"/>
                <a:gd name="T93" fmla="*/ 3504 h 350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3" h="3504">
                  <a:moveTo>
                    <a:pt x="0" y="15"/>
                  </a:moveTo>
                  <a:lnTo>
                    <a:pt x="0" y="7"/>
                  </a:lnTo>
                  <a:lnTo>
                    <a:pt x="4" y="4"/>
                  </a:lnTo>
                  <a:lnTo>
                    <a:pt x="8" y="0"/>
                  </a:lnTo>
                  <a:lnTo>
                    <a:pt x="16" y="0"/>
                  </a:lnTo>
                  <a:lnTo>
                    <a:pt x="457" y="0"/>
                  </a:lnTo>
                  <a:lnTo>
                    <a:pt x="463" y="0"/>
                  </a:lnTo>
                  <a:lnTo>
                    <a:pt x="467" y="4"/>
                  </a:lnTo>
                  <a:lnTo>
                    <a:pt x="471" y="7"/>
                  </a:lnTo>
                  <a:lnTo>
                    <a:pt x="473" y="15"/>
                  </a:lnTo>
                  <a:lnTo>
                    <a:pt x="473" y="3488"/>
                  </a:lnTo>
                  <a:lnTo>
                    <a:pt x="471" y="3494"/>
                  </a:lnTo>
                  <a:lnTo>
                    <a:pt x="467" y="3498"/>
                  </a:lnTo>
                  <a:lnTo>
                    <a:pt x="463" y="3502"/>
                  </a:lnTo>
                  <a:lnTo>
                    <a:pt x="457" y="3504"/>
                  </a:lnTo>
                  <a:lnTo>
                    <a:pt x="16" y="3504"/>
                  </a:lnTo>
                  <a:lnTo>
                    <a:pt x="8" y="3502"/>
                  </a:lnTo>
                  <a:lnTo>
                    <a:pt x="4" y="3498"/>
                  </a:lnTo>
                  <a:lnTo>
                    <a:pt x="0" y="3494"/>
                  </a:lnTo>
                  <a:lnTo>
                    <a:pt x="0" y="3488"/>
                  </a:lnTo>
                  <a:lnTo>
                    <a:pt x="0" y="15"/>
                  </a:lnTo>
                  <a:close/>
                  <a:moveTo>
                    <a:pt x="31" y="3488"/>
                  </a:moveTo>
                  <a:lnTo>
                    <a:pt x="16" y="3473"/>
                  </a:lnTo>
                  <a:lnTo>
                    <a:pt x="457" y="3473"/>
                  </a:lnTo>
                  <a:lnTo>
                    <a:pt x="442" y="3488"/>
                  </a:lnTo>
                  <a:lnTo>
                    <a:pt x="442" y="15"/>
                  </a:lnTo>
                  <a:lnTo>
                    <a:pt x="457" y="30"/>
                  </a:lnTo>
                  <a:lnTo>
                    <a:pt x="16" y="30"/>
                  </a:lnTo>
                  <a:lnTo>
                    <a:pt x="31" y="15"/>
                  </a:lnTo>
                  <a:lnTo>
                    <a:pt x="31" y="3488"/>
                  </a:lnTo>
                  <a:close/>
                </a:path>
              </a:pathLst>
            </a:custGeom>
            <a:solidFill>
              <a:srgbClr val="000000"/>
            </a:solidFill>
            <a:ln w="1">
              <a:solidFill>
                <a:srgbClr val="000000"/>
              </a:solidFill>
              <a:round/>
              <a:headEnd/>
              <a:tailEnd/>
            </a:ln>
          </p:spPr>
          <p:txBody>
            <a:bodyPr>
              <a:prstTxWarp prst="textNoShape">
                <a:avLst/>
              </a:prstTxWarp>
            </a:bodyPr>
            <a:lstStyle/>
            <a:p>
              <a:endParaRPr lang="en-US"/>
            </a:p>
          </p:txBody>
        </p:sp>
      </p:grpSp>
      <p:grpSp>
        <p:nvGrpSpPr>
          <p:cNvPr id="9" name="Group 1043"/>
          <p:cNvGrpSpPr>
            <a:grpSpLocks/>
          </p:cNvGrpSpPr>
          <p:nvPr/>
        </p:nvGrpSpPr>
        <p:grpSpPr bwMode="auto">
          <a:xfrm>
            <a:off x="2592388" y="2620963"/>
            <a:ext cx="303212" cy="2746375"/>
            <a:chOff x="2963864" y="2773363"/>
            <a:chExt cx="358775" cy="2746375"/>
          </a:xfrm>
        </p:grpSpPr>
        <p:sp>
          <p:nvSpPr>
            <p:cNvPr id="186386" name="Rectangle 63"/>
            <p:cNvSpPr>
              <a:spLocks noChangeArrowheads="1"/>
            </p:cNvSpPr>
            <p:nvPr/>
          </p:nvSpPr>
          <p:spPr bwMode="auto">
            <a:xfrm>
              <a:off x="2968626" y="2778126"/>
              <a:ext cx="349250" cy="2736850"/>
            </a:xfrm>
            <a:prstGeom prst="rect">
              <a:avLst/>
            </a:prstGeom>
            <a:solidFill>
              <a:srgbClr val="7F7F7F"/>
            </a:solidFill>
            <a:ln w="9525">
              <a:noFill/>
              <a:miter lim="800000"/>
              <a:headEnd/>
              <a:tailEnd/>
            </a:ln>
          </p:spPr>
          <p:txBody>
            <a:bodyPr>
              <a:prstTxWarp prst="textNoShape">
                <a:avLst/>
              </a:prstTxWarp>
            </a:bodyPr>
            <a:lstStyle/>
            <a:p>
              <a:endParaRPr lang="en-US"/>
            </a:p>
          </p:txBody>
        </p:sp>
        <p:sp>
          <p:nvSpPr>
            <p:cNvPr id="186387" name="Freeform 64"/>
            <p:cNvSpPr>
              <a:spLocks noEditPoints="1"/>
            </p:cNvSpPr>
            <p:nvPr/>
          </p:nvSpPr>
          <p:spPr bwMode="auto">
            <a:xfrm>
              <a:off x="2963864" y="2773363"/>
              <a:ext cx="358775" cy="2746375"/>
            </a:xfrm>
            <a:custGeom>
              <a:avLst/>
              <a:gdLst>
                <a:gd name="T0" fmla="*/ 0 w 452"/>
                <a:gd name="T1" fmla="*/ 2147483647 h 3460"/>
                <a:gd name="T2" fmla="*/ 0 w 452"/>
                <a:gd name="T3" fmla="*/ 0 h 3460"/>
                <a:gd name="T4" fmla="*/ 2147483647 w 452"/>
                <a:gd name="T5" fmla="*/ 0 h 3460"/>
                <a:gd name="T6" fmla="*/ 2147483647 w 452"/>
                <a:gd name="T7" fmla="*/ 0 h 3460"/>
                <a:gd name="T8" fmla="*/ 2147483647 w 452"/>
                <a:gd name="T9" fmla="*/ 0 h 3460"/>
                <a:gd name="T10" fmla="*/ 2147483647 w 452"/>
                <a:gd name="T11" fmla="*/ 2147483647 h 3460"/>
                <a:gd name="T12" fmla="*/ 2147483647 w 452"/>
                <a:gd name="T13" fmla="*/ 2147483647 h 3460"/>
                <a:gd name="T14" fmla="*/ 2147483647 w 452"/>
                <a:gd name="T15" fmla="*/ 2147483647 h 3460"/>
                <a:gd name="T16" fmla="*/ 2147483647 w 452"/>
                <a:gd name="T17" fmla="*/ 2147483647 h 3460"/>
                <a:gd name="T18" fmla="*/ 2147483647 w 452"/>
                <a:gd name="T19" fmla="*/ 2147483647 h 3460"/>
                <a:gd name="T20" fmla="*/ 0 w 452"/>
                <a:gd name="T21" fmla="*/ 2147483647 h 3460"/>
                <a:gd name="T22" fmla="*/ 0 w 452"/>
                <a:gd name="T23" fmla="*/ 2147483647 h 3460"/>
                <a:gd name="T24" fmla="*/ 0 w 452"/>
                <a:gd name="T25" fmla="*/ 2147483647 h 3460"/>
                <a:gd name="T26" fmla="*/ 2147483647 w 452"/>
                <a:gd name="T27" fmla="*/ 2147483647 h 3460"/>
                <a:gd name="T28" fmla="*/ 2147483647 w 452"/>
                <a:gd name="T29" fmla="*/ 2147483647 h 3460"/>
                <a:gd name="T30" fmla="*/ 2147483647 w 452"/>
                <a:gd name="T31" fmla="*/ 2147483647 h 3460"/>
                <a:gd name="T32" fmla="*/ 2147483647 w 452"/>
                <a:gd name="T33" fmla="*/ 2147483647 h 3460"/>
                <a:gd name="T34" fmla="*/ 2147483647 w 452"/>
                <a:gd name="T35" fmla="*/ 2147483647 h 3460"/>
                <a:gd name="T36" fmla="*/ 2147483647 w 452"/>
                <a:gd name="T37" fmla="*/ 2147483647 h 3460"/>
                <a:gd name="T38" fmla="*/ 2147483647 w 452"/>
                <a:gd name="T39" fmla="*/ 2147483647 h 3460"/>
                <a:gd name="T40" fmla="*/ 2147483647 w 452"/>
                <a:gd name="T41" fmla="*/ 2147483647 h 3460"/>
                <a:gd name="T42" fmla="*/ 2147483647 w 452"/>
                <a:gd name="T43" fmla="*/ 2147483647 h 34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2"/>
                <a:gd name="T67" fmla="*/ 0 h 3460"/>
                <a:gd name="T68" fmla="*/ 452 w 452"/>
                <a:gd name="T69" fmla="*/ 3460 h 34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2" h="3460">
                  <a:moveTo>
                    <a:pt x="0" y="6"/>
                  </a:moveTo>
                  <a:lnTo>
                    <a:pt x="0" y="0"/>
                  </a:lnTo>
                  <a:lnTo>
                    <a:pt x="6" y="0"/>
                  </a:lnTo>
                  <a:lnTo>
                    <a:pt x="446" y="0"/>
                  </a:lnTo>
                  <a:lnTo>
                    <a:pt x="450" y="0"/>
                  </a:lnTo>
                  <a:lnTo>
                    <a:pt x="452" y="6"/>
                  </a:lnTo>
                  <a:lnTo>
                    <a:pt x="452" y="3454"/>
                  </a:lnTo>
                  <a:lnTo>
                    <a:pt x="450" y="3458"/>
                  </a:lnTo>
                  <a:lnTo>
                    <a:pt x="446" y="3460"/>
                  </a:lnTo>
                  <a:lnTo>
                    <a:pt x="6" y="3460"/>
                  </a:lnTo>
                  <a:lnTo>
                    <a:pt x="0" y="3458"/>
                  </a:lnTo>
                  <a:lnTo>
                    <a:pt x="0" y="3454"/>
                  </a:lnTo>
                  <a:lnTo>
                    <a:pt x="0" y="6"/>
                  </a:lnTo>
                  <a:close/>
                  <a:moveTo>
                    <a:pt x="12" y="3454"/>
                  </a:moveTo>
                  <a:lnTo>
                    <a:pt x="6" y="3449"/>
                  </a:lnTo>
                  <a:lnTo>
                    <a:pt x="446" y="3449"/>
                  </a:lnTo>
                  <a:lnTo>
                    <a:pt x="440" y="3454"/>
                  </a:lnTo>
                  <a:lnTo>
                    <a:pt x="440" y="6"/>
                  </a:lnTo>
                  <a:lnTo>
                    <a:pt x="446" y="12"/>
                  </a:lnTo>
                  <a:lnTo>
                    <a:pt x="6" y="12"/>
                  </a:lnTo>
                  <a:lnTo>
                    <a:pt x="12" y="6"/>
                  </a:lnTo>
                  <a:lnTo>
                    <a:pt x="12" y="3454"/>
                  </a:lnTo>
                  <a:close/>
                </a:path>
              </a:pathLst>
            </a:custGeom>
            <a:solidFill>
              <a:srgbClr val="000000"/>
            </a:solidFill>
            <a:ln w="1">
              <a:solidFill>
                <a:srgbClr val="000000"/>
              </a:solidFill>
              <a:round/>
              <a:headEnd/>
              <a:tailEnd/>
            </a:ln>
          </p:spPr>
          <p:txBody>
            <a:bodyPr>
              <a:prstTxWarp prst="textNoShape">
                <a:avLst/>
              </a:prstTxWarp>
            </a:bodyPr>
            <a:lstStyle/>
            <a:p>
              <a:endParaRPr lang="en-US"/>
            </a:p>
          </p:txBody>
        </p:sp>
      </p:grpSp>
      <p:sp>
        <p:nvSpPr>
          <p:cNvPr id="1033" name="Rectangle 72"/>
          <p:cNvSpPr>
            <a:spLocks noChangeArrowheads="1"/>
          </p:cNvSpPr>
          <p:nvPr/>
        </p:nvSpPr>
        <p:spPr bwMode="auto">
          <a:xfrm>
            <a:off x="1743075" y="5446713"/>
            <a:ext cx="1752600" cy="615950"/>
          </a:xfrm>
          <a:prstGeom prst="rect">
            <a:avLst/>
          </a:prstGeom>
          <a:noFill/>
          <a:ln w="9525">
            <a:noFill/>
            <a:miter lim="800000"/>
            <a:headEnd/>
            <a:tailEnd/>
          </a:ln>
        </p:spPr>
        <p:txBody>
          <a:bodyPr lIns="0" tIns="0" rIns="0" bIns="0">
            <a:prstTxWarp prst="textNoShape">
              <a:avLst/>
            </a:prstTxWarp>
            <a:spAutoFit/>
          </a:bodyPr>
          <a:lstStyle/>
          <a:p>
            <a:pPr algn="ctr"/>
            <a:r>
              <a:rPr lang="en-US" sz="2000" b="1">
                <a:solidFill>
                  <a:srgbClr val="000000"/>
                </a:solidFill>
                <a:latin typeface="Calibri" pitchFamily="-84" charset="0"/>
                <a:ea typeface="Arial" pitchFamily="-84" charset="0"/>
                <a:cs typeface="Arial" pitchFamily="-84" charset="0"/>
              </a:rPr>
              <a:t>Require coherence</a:t>
            </a:r>
            <a:endParaRPr lang="en-US">
              <a:ea typeface="Arial" pitchFamily="-84" charset="0"/>
              <a:cs typeface="Arial" pitchFamily="-84" charset="0"/>
            </a:endParaRPr>
          </a:p>
        </p:txBody>
      </p:sp>
      <p:grpSp>
        <p:nvGrpSpPr>
          <p:cNvPr id="10" name="Group 1053"/>
          <p:cNvGrpSpPr>
            <a:grpSpLocks/>
          </p:cNvGrpSpPr>
          <p:nvPr/>
        </p:nvGrpSpPr>
        <p:grpSpPr bwMode="auto">
          <a:xfrm>
            <a:off x="3708400" y="1295400"/>
            <a:ext cx="1079500" cy="344488"/>
            <a:chOff x="2888439" y="1607609"/>
            <a:chExt cx="1079501" cy="344488"/>
          </a:xfrm>
        </p:grpSpPr>
        <p:sp>
          <p:nvSpPr>
            <p:cNvPr id="186383" name="Rectangle 78"/>
            <p:cNvSpPr>
              <a:spLocks noChangeArrowheads="1"/>
            </p:cNvSpPr>
            <p:nvPr/>
          </p:nvSpPr>
          <p:spPr bwMode="auto">
            <a:xfrm>
              <a:off x="2893202" y="1698097"/>
              <a:ext cx="127000" cy="128588"/>
            </a:xfrm>
            <a:prstGeom prst="rect">
              <a:avLst/>
            </a:prstGeom>
            <a:blipFill dpi="0" rotWithShape="0">
              <a:blip r:embed="rId3"/>
              <a:srcRect/>
              <a:tile tx="0" ty="0" sx="100000" sy="100000" flip="none" algn="tl"/>
            </a:blipFill>
            <a:ln w="9525">
              <a:noFill/>
              <a:miter lim="800000"/>
              <a:headEnd/>
              <a:tailEnd/>
            </a:ln>
          </p:spPr>
          <p:txBody>
            <a:bodyPr>
              <a:prstTxWarp prst="textNoShape">
                <a:avLst/>
              </a:prstTxWarp>
            </a:bodyPr>
            <a:lstStyle/>
            <a:p>
              <a:endParaRPr lang="en-US"/>
            </a:p>
          </p:txBody>
        </p:sp>
        <p:sp>
          <p:nvSpPr>
            <p:cNvPr id="186384" name="Freeform 79"/>
            <p:cNvSpPr>
              <a:spLocks noEditPoints="1"/>
            </p:cNvSpPr>
            <p:nvPr/>
          </p:nvSpPr>
          <p:spPr bwMode="auto">
            <a:xfrm>
              <a:off x="2888439" y="1693334"/>
              <a:ext cx="136525" cy="138113"/>
            </a:xfrm>
            <a:custGeom>
              <a:avLst/>
              <a:gdLst>
                <a:gd name="T0" fmla="*/ 0 w 172"/>
                <a:gd name="T1" fmla="*/ 2147483647 h 173"/>
                <a:gd name="T2" fmla="*/ 0 w 172"/>
                <a:gd name="T3" fmla="*/ 0 h 173"/>
                <a:gd name="T4" fmla="*/ 2147483647 w 172"/>
                <a:gd name="T5" fmla="*/ 0 h 173"/>
                <a:gd name="T6" fmla="*/ 2147483647 w 172"/>
                <a:gd name="T7" fmla="*/ 0 h 173"/>
                <a:gd name="T8" fmla="*/ 2147483647 w 172"/>
                <a:gd name="T9" fmla="*/ 0 h 173"/>
                <a:gd name="T10" fmla="*/ 2147483647 w 172"/>
                <a:gd name="T11" fmla="*/ 2147483647 h 173"/>
                <a:gd name="T12" fmla="*/ 2147483647 w 172"/>
                <a:gd name="T13" fmla="*/ 2147483647 h 173"/>
                <a:gd name="T14" fmla="*/ 2147483647 w 172"/>
                <a:gd name="T15" fmla="*/ 2147483647 h 173"/>
                <a:gd name="T16" fmla="*/ 2147483647 w 172"/>
                <a:gd name="T17" fmla="*/ 2147483647 h 173"/>
                <a:gd name="T18" fmla="*/ 2147483647 w 172"/>
                <a:gd name="T19" fmla="*/ 2147483647 h 173"/>
                <a:gd name="T20" fmla="*/ 0 w 172"/>
                <a:gd name="T21" fmla="*/ 2147483647 h 173"/>
                <a:gd name="T22" fmla="*/ 0 w 172"/>
                <a:gd name="T23" fmla="*/ 2147483647 h 173"/>
                <a:gd name="T24" fmla="*/ 0 w 172"/>
                <a:gd name="T25" fmla="*/ 2147483647 h 173"/>
                <a:gd name="T26" fmla="*/ 2147483647 w 172"/>
                <a:gd name="T27" fmla="*/ 2147483647 h 173"/>
                <a:gd name="T28" fmla="*/ 2147483647 w 172"/>
                <a:gd name="T29" fmla="*/ 2147483647 h 173"/>
                <a:gd name="T30" fmla="*/ 2147483647 w 172"/>
                <a:gd name="T31" fmla="*/ 2147483647 h 173"/>
                <a:gd name="T32" fmla="*/ 2147483647 w 172"/>
                <a:gd name="T33" fmla="*/ 2147483647 h 173"/>
                <a:gd name="T34" fmla="*/ 2147483647 w 172"/>
                <a:gd name="T35" fmla="*/ 2147483647 h 173"/>
                <a:gd name="T36" fmla="*/ 2147483647 w 172"/>
                <a:gd name="T37" fmla="*/ 2147483647 h 173"/>
                <a:gd name="T38" fmla="*/ 2147483647 w 172"/>
                <a:gd name="T39" fmla="*/ 2147483647 h 173"/>
                <a:gd name="T40" fmla="*/ 2147483647 w 172"/>
                <a:gd name="T41" fmla="*/ 2147483647 h 173"/>
                <a:gd name="T42" fmla="*/ 2147483647 w 172"/>
                <a:gd name="T43" fmla="*/ 2147483647 h 1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2"/>
                <a:gd name="T67" fmla="*/ 0 h 173"/>
                <a:gd name="T68" fmla="*/ 172 w 172"/>
                <a:gd name="T69" fmla="*/ 173 h 1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2" h="173">
                  <a:moveTo>
                    <a:pt x="0" y="6"/>
                  </a:moveTo>
                  <a:lnTo>
                    <a:pt x="0" y="0"/>
                  </a:lnTo>
                  <a:lnTo>
                    <a:pt x="5" y="0"/>
                  </a:lnTo>
                  <a:lnTo>
                    <a:pt x="167" y="0"/>
                  </a:lnTo>
                  <a:lnTo>
                    <a:pt x="170" y="0"/>
                  </a:lnTo>
                  <a:lnTo>
                    <a:pt x="172" y="6"/>
                  </a:lnTo>
                  <a:lnTo>
                    <a:pt x="172" y="167"/>
                  </a:lnTo>
                  <a:lnTo>
                    <a:pt x="170" y="171"/>
                  </a:lnTo>
                  <a:lnTo>
                    <a:pt x="167" y="173"/>
                  </a:lnTo>
                  <a:lnTo>
                    <a:pt x="5" y="173"/>
                  </a:lnTo>
                  <a:lnTo>
                    <a:pt x="0" y="171"/>
                  </a:lnTo>
                  <a:lnTo>
                    <a:pt x="0" y="167"/>
                  </a:lnTo>
                  <a:lnTo>
                    <a:pt x="0" y="6"/>
                  </a:lnTo>
                  <a:close/>
                  <a:moveTo>
                    <a:pt x="11" y="167"/>
                  </a:moveTo>
                  <a:lnTo>
                    <a:pt x="5" y="162"/>
                  </a:lnTo>
                  <a:lnTo>
                    <a:pt x="167" y="162"/>
                  </a:lnTo>
                  <a:lnTo>
                    <a:pt x="161" y="167"/>
                  </a:lnTo>
                  <a:lnTo>
                    <a:pt x="161" y="6"/>
                  </a:lnTo>
                  <a:lnTo>
                    <a:pt x="167" y="12"/>
                  </a:lnTo>
                  <a:lnTo>
                    <a:pt x="5" y="12"/>
                  </a:lnTo>
                  <a:lnTo>
                    <a:pt x="11" y="6"/>
                  </a:lnTo>
                  <a:lnTo>
                    <a:pt x="11" y="167"/>
                  </a:lnTo>
                  <a:close/>
                </a:path>
              </a:pathLst>
            </a:custGeom>
            <a:solidFill>
              <a:srgbClr val="000000"/>
            </a:solidFill>
            <a:ln w="0">
              <a:solidFill>
                <a:srgbClr val="000000"/>
              </a:solidFill>
              <a:round/>
              <a:headEnd/>
              <a:tailEnd/>
            </a:ln>
          </p:spPr>
          <p:txBody>
            <a:bodyPr>
              <a:prstTxWarp prst="textNoShape">
                <a:avLst/>
              </a:prstTxWarp>
            </a:bodyPr>
            <a:lstStyle/>
            <a:p>
              <a:endParaRPr lang="en-US"/>
            </a:p>
          </p:txBody>
        </p:sp>
        <p:sp>
          <p:nvSpPr>
            <p:cNvPr id="186385" name="Rectangle 80"/>
            <p:cNvSpPr>
              <a:spLocks noChangeArrowheads="1"/>
            </p:cNvSpPr>
            <p:nvPr/>
          </p:nvSpPr>
          <p:spPr bwMode="auto">
            <a:xfrm>
              <a:off x="3080527" y="1607609"/>
              <a:ext cx="887413" cy="344488"/>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ea typeface="Arial" pitchFamily="-84" charset="0"/>
                  <a:cs typeface="Arial" pitchFamily="-84" charset="0"/>
                </a:rPr>
                <a:t>NO-L1</a:t>
              </a:r>
              <a:endParaRPr lang="en-US">
                <a:ea typeface="Arial" pitchFamily="-84" charset="0"/>
                <a:cs typeface="Arial" pitchFamily="-84" charset="0"/>
              </a:endParaRPr>
            </a:p>
          </p:txBody>
        </p:sp>
      </p:grpSp>
      <p:sp>
        <p:nvSpPr>
          <p:cNvPr id="95" name="Rectangle 34"/>
          <p:cNvSpPr>
            <a:spLocks noChangeArrowheads="1"/>
          </p:cNvSpPr>
          <p:nvPr/>
        </p:nvSpPr>
        <p:spPr bwMode="auto">
          <a:xfrm rot="-5400000">
            <a:off x="307975" y="3621088"/>
            <a:ext cx="1368425" cy="307975"/>
          </a:xfrm>
          <a:prstGeom prst="rect">
            <a:avLst/>
          </a:prstGeom>
          <a:noFill/>
          <a:ln w="9525">
            <a:noFill/>
            <a:miter lim="800000"/>
            <a:headEnd/>
            <a:tailEnd/>
          </a:ln>
        </p:spPr>
        <p:txBody>
          <a:bodyPr lIns="0" tIns="0" rIns="0" bIns="0">
            <a:prstTxWarp prst="textNoShape">
              <a:avLst/>
            </a:prstTxWarp>
            <a:spAutoFit/>
          </a:bodyPr>
          <a:lstStyle/>
          <a:p>
            <a:pPr algn="ctr"/>
            <a:r>
              <a:rPr lang="en-US" sz="2000" b="1">
                <a:solidFill>
                  <a:srgbClr val="000000"/>
                </a:solidFill>
                <a:ea typeface="Arial" pitchFamily="-84" charset="0"/>
                <a:cs typeface="Arial" pitchFamily="-84" charset="0"/>
              </a:rPr>
              <a:t>Speedup</a:t>
            </a:r>
            <a:endParaRPr lang="en-US">
              <a:ea typeface="Arial" pitchFamily="-84" charset="0"/>
              <a:cs typeface="Arial" pitchFamily="-84" charset="0"/>
            </a:endParaRPr>
          </a:p>
        </p:txBody>
      </p:sp>
      <p:sp>
        <p:nvSpPr>
          <p:cNvPr id="1028" name="Rectangle 67"/>
          <p:cNvSpPr>
            <a:spLocks noChangeArrowheads="1"/>
          </p:cNvSpPr>
          <p:nvPr/>
        </p:nvSpPr>
        <p:spPr bwMode="auto">
          <a:xfrm>
            <a:off x="2898775" y="2498725"/>
            <a:ext cx="295275" cy="2863850"/>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44" name="TextBox 43"/>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3182435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3"/>
                                        </p:tgtEl>
                                        <p:attrNameLst>
                                          <p:attrName>style.visibility</p:attrName>
                                        </p:attrNameLst>
                                      </p:cBhvr>
                                      <p:to>
                                        <p:strVal val="visible"/>
                                      </p:to>
                                    </p:set>
                                    <p:animEffect transition="in" filter="fade">
                                      <p:cBhvr>
                                        <p:cTn id="10" dur="500"/>
                                        <p:tgtEl>
                                          <p:spTgt spid="10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10"/>
                                        </p:tgtEl>
                                      </p:cBhvr>
                                    </p:animEffect>
                                    <p:animScale>
                                      <p:cBhvr>
                                        <p:cTn id="23" dur="250" autoRev="1" fill="hold"/>
                                        <p:tgtEl>
                                          <p:spTgt spid="1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wipe(down)">
                                      <p:cBhvr>
                                        <p:cTn id="40" dur="500"/>
                                        <p:tgtEl>
                                          <p:spTgt spid="1028"/>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fade">
                                      <p:cBhvr>
                                        <p:cTn id="4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p:bldP spid="95" grpId="0"/>
      <p:bldP spid="102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CPU-GPU Coherence?</a:t>
            </a:r>
            <a:endParaRPr lang="en-US" dirty="0"/>
          </a:p>
        </p:txBody>
      </p:sp>
      <p:sp>
        <p:nvSpPr>
          <p:cNvPr id="3" name="Content Placeholder 2"/>
          <p:cNvSpPr>
            <a:spLocks noGrp="1"/>
          </p:cNvSpPr>
          <p:nvPr>
            <p:ph idx="1"/>
          </p:nvPr>
        </p:nvSpPr>
        <p:spPr>
          <a:xfrm>
            <a:off x="457200" y="1143000"/>
            <a:ext cx="8229600" cy="5060950"/>
          </a:xfrm>
        </p:spPr>
        <p:txBody>
          <a:bodyPr>
            <a:normAutofit lnSpcReduction="10000"/>
          </a:bodyPr>
          <a:lstStyle/>
          <a:p>
            <a:r>
              <a:rPr lang="en-US" sz="2800" dirty="0" smtClean="0"/>
              <a:t>Many vendors have introduced chips with both CPU and GPU (e.g., AMD Fusion, Intel Core i7, NVIDIA </a:t>
            </a:r>
            <a:r>
              <a:rPr lang="en-US" sz="2800" dirty="0" err="1" smtClean="0"/>
              <a:t>Tegra</a:t>
            </a:r>
            <a:r>
              <a:rPr lang="en-US" sz="2800" dirty="0" smtClean="0"/>
              <a:t>, etc…)</a:t>
            </a:r>
          </a:p>
          <a:p>
            <a:r>
              <a:rPr lang="en-US" sz="2800" dirty="0" smtClean="0"/>
              <a:t>What are the challenges with maintaining coherence across CPU and GPU?</a:t>
            </a:r>
            <a:endParaRPr lang="en-US" sz="2800" dirty="0"/>
          </a:p>
          <a:p>
            <a:r>
              <a:rPr lang="en-US" sz="2800" dirty="0" smtClean="0"/>
              <a:t>One important one: GPU has higher cache miss rate than CPU.   Can place pressure on directory impacting performance.</a:t>
            </a:r>
          </a:p>
          <a:p>
            <a:r>
              <a:rPr lang="en-US" sz="2800" dirty="0" smtClean="0"/>
              <a:t>Power et al., </a:t>
            </a:r>
            <a:r>
              <a:rPr lang="en-US" sz="2800" i="1" dirty="0"/>
              <a:t>Heterogeneous System </a:t>
            </a:r>
            <a:r>
              <a:rPr lang="en-US" sz="2800" i="1" dirty="0" smtClean="0"/>
              <a:t>Coherence for </a:t>
            </a:r>
            <a:r>
              <a:rPr lang="en-US" sz="2800" i="1" dirty="0"/>
              <a:t>Integrated CPU-GPU </a:t>
            </a:r>
            <a:r>
              <a:rPr lang="en-US" sz="2800" i="1" dirty="0" smtClean="0"/>
              <a:t>Systems</a:t>
            </a:r>
            <a:r>
              <a:rPr lang="en-US" sz="2800" dirty="0" smtClean="0"/>
              <a:t>, ISCA 2013:   Use “region coherence” to reduce number of GPU requests that need to access directory.</a:t>
            </a:r>
          </a:p>
          <a:p>
            <a:endParaRPr lang="en-US" sz="2800" dirty="0" smtClean="0"/>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154</a:t>
            </a:fld>
            <a:endParaRPr lang="en-US"/>
          </a:p>
        </p:txBody>
      </p:sp>
    </p:spTree>
    <p:extLst>
      <p:ext uri="{BB962C8B-B14F-4D97-AF65-F5344CB8AC3E}">
        <p14:creationId xmlns:p14="http://schemas.microsoft.com/office/powerpoint/2010/main" val="35850599"/>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Review: Consistency Model</a:t>
            </a:r>
            <a:endParaRPr lang="en-US" dirty="0"/>
          </a:p>
        </p:txBody>
      </p:sp>
      <p:sp>
        <p:nvSpPr>
          <p:cNvPr id="3" name="Content Placeholder 2"/>
          <p:cNvSpPr>
            <a:spLocks noGrp="1"/>
          </p:cNvSpPr>
          <p:nvPr>
            <p:ph idx="1"/>
          </p:nvPr>
        </p:nvSpPr>
        <p:spPr>
          <a:xfrm>
            <a:off x="685800" y="1244600"/>
            <a:ext cx="7772400" cy="5156728"/>
          </a:xfrm>
        </p:spPr>
        <p:txBody>
          <a:bodyPr>
            <a:normAutofit fontScale="92500" lnSpcReduction="10000"/>
          </a:bodyPr>
          <a:lstStyle/>
          <a:p>
            <a:r>
              <a:rPr lang="en-US" dirty="0" smtClean="0"/>
              <a:t>Memory consistency model specifies </a:t>
            </a:r>
            <a:r>
              <a:rPr lang="en-US" b="1" u="sng" dirty="0" smtClean="0">
                <a:solidFill>
                  <a:srgbClr val="0000FF"/>
                </a:solidFill>
              </a:rPr>
              <a:t>allowable</a:t>
            </a:r>
            <a:r>
              <a:rPr lang="en-US" b="1" dirty="0" smtClean="0">
                <a:solidFill>
                  <a:srgbClr val="0000FF"/>
                </a:solidFill>
              </a:rPr>
              <a:t> </a:t>
            </a:r>
            <a:r>
              <a:rPr lang="en-US" dirty="0" smtClean="0"/>
              <a:t>orderings of loads and stores to </a:t>
            </a:r>
            <a:r>
              <a:rPr lang="en-US" b="1" dirty="0" smtClean="0">
                <a:solidFill>
                  <a:srgbClr val="FF0000"/>
                </a:solidFill>
              </a:rPr>
              <a:t>different locations</a:t>
            </a:r>
          </a:p>
          <a:p>
            <a:endParaRPr lang="en-US" dirty="0" smtClean="0"/>
          </a:p>
          <a:p>
            <a:r>
              <a:rPr lang="en-US" dirty="0" smtClean="0"/>
              <a:t>The number of </a:t>
            </a:r>
            <a:r>
              <a:rPr lang="en-US" u="sng" dirty="0" smtClean="0"/>
              <a:t>allowable</a:t>
            </a:r>
            <a:r>
              <a:rPr lang="en-US" dirty="0" smtClean="0"/>
              <a:t> execution orderings generally far greater than one.</a:t>
            </a:r>
          </a:p>
          <a:p>
            <a:endParaRPr lang="en-US" dirty="0" smtClean="0"/>
          </a:p>
          <a:p>
            <a:r>
              <a:rPr lang="en-US" dirty="0" smtClean="0"/>
              <a:t>Ordering of operations from different processors is non-deterministic.  Software must use synchronization (</a:t>
            </a:r>
            <a:r>
              <a:rPr lang="en-US" dirty="0" err="1" smtClean="0"/>
              <a:t>mutexes</a:t>
            </a:r>
            <a:r>
              <a:rPr lang="en-US" dirty="0" smtClean="0"/>
              <a:t>, semaphores, etc…) to provide determinism. </a:t>
            </a:r>
          </a:p>
        </p:txBody>
      </p:sp>
      <p:sp>
        <p:nvSpPr>
          <p:cNvPr id="4" name="Slide Number Placeholder 3"/>
          <p:cNvSpPr>
            <a:spLocks noGrp="1"/>
          </p:cNvSpPr>
          <p:nvPr>
            <p:ph type="sldNum" sz="quarter" idx="12"/>
          </p:nvPr>
        </p:nvSpPr>
        <p:spPr/>
        <p:txBody>
          <a:bodyPr/>
          <a:lstStyle/>
          <a:p>
            <a:pPr>
              <a:defRPr/>
            </a:pPr>
            <a:fld id="{EE961BD8-5010-45A5-B1A9-68D93290FB2D}" type="slidenum">
              <a:rPr lang="en-US" smtClean="0"/>
              <a:pPr>
                <a:defRPr/>
              </a:pPr>
              <a:t>155</a:t>
            </a:fld>
            <a:r>
              <a:rPr lang="en-US" smtClean="0"/>
              <a:t> </a:t>
            </a:r>
            <a:endParaRPr lang="en-US"/>
          </a:p>
        </p:txBody>
      </p:sp>
    </p:spTree>
    <p:extLst>
      <p:ext uri="{BB962C8B-B14F-4D97-AF65-F5344CB8AC3E}">
        <p14:creationId xmlns:p14="http://schemas.microsoft.com/office/powerpoint/2010/main" val="188203562"/>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Sequential Consistency</a:t>
            </a:r>
            <a:endParaRPr lang="en-US" dirty="0"/>
          </a:p>
        </p:txBody>
      </p:sp>
      <p:sp>
        <p:nvSpPr>
          <p:cNvPr id="4" name="Slide Number Placeholder 3"/>
          <p:cNvSpPr>
            <a:spLocks noGrp="1"/>
          </p:cNvSpPr>
          <p:nvPr>
            <p:ph type="sldNum" sz="quarter" idx="12"/>
          </p:nvPr>
        </p:nvSpPr>
        <p:spPr/>
        <p:txBody>
          <a:bodyPr/>
          <a:lstStyle/>
          <a:p>
            <a:pPr>
              <a:defRPr/>
            </a:pPr>
            <a:fld id="{EE961BD8-5010-45A5-B1A9-68D93290FB2D}" type="slidenum">
              <a:rPr lang="en-US" smtClean="0"/>
              <a:pPr>
                <a:defRPr/>
              </a:pPr>
              <a:t>156</a:t>
            </a:fld>
            <a:r>
              <a:rPr lang="en-US" smtClean="0"/>
              <a:t> </a:t>
            </a:r>
            <a:endParaRPr lang="en-US"/>
          </a:p>
        </p:txBody>
      </p:sp>
      <p:pic>
        <p:nvPicPr>
          <p:cNvPr id="5" name="Picture 4"/>
          <p:cNvPicPr>
            <a:picLocks noChangeAspect="1" noChangeArrowheads="1"/>
          </p:cNvPicPr>
          <p:nvPr/>
        </p:nvPicPr>
        <p:blipFill>
          <a:blip r:embed="rId3"/>
          <a:srcRect/>
          <a:stretch>
            <a:fillRect/>
          </a:stretch>
        </p:blipFill>
        <p:spPr bwMode="auto">
          <a:xfrm>
            <a:off x="216257" y="2745160"/>
            <a:ext cx="8664181" cy="3473846"/>
          </a:xfrm>
          <a:prstGeom prst="rect">
            <a:avLst/>
          </a:prstGeom>
          <a:noFill/>
          <a:ln w="12700">
            <a:noFill/>
            <a:miter lim="800000"/>
            <a:headEnd/>
            <a:tailEnd/>
          </a:ln>
        </p:spPr>
      </p:pic>
      <p:sp>
        <p:nvSpPr>
          <p:cNvPr id="6" name="Content Placeholder 2"/>
          <p:cNvSpPr>
            <a:spLocks noGrp="1"/>
          </p:cNvSpPr>
          <p:nvPr>
            <p:ph idx="1"/>
          </p:nvPr>
        </p:nvSpPr>
        <p:spPr>
          <a:xfrm>
            <a:off x="685800" y="1143678"/>
            <a:ext cx="7772400" cy="989018"/>
          </a:xfrm>
        </p:spPr>
        <p:txBody>
          <a:bodyPr>
            <a:normAutofit fontScale="92500" lnSpcReduction="10000"/>
          </a:bodyPr>
          <a:lstStyle/>
          <a:p>
            <a:r>
              <a:rPr lang="en-US" dirty="0" smtClean="0"/>
              <a:t>Sequential consistency is basically a “naïve” programmer’s intuition of allowable orderings:</a:t>
            </a:r>
          </a:p>
        </p:txBody>
      </p:sp>
      <p:sp>
        <p:nvSpPr>
          <p:cNvPr id="7" name="Rectangle 6"/>
          <p:cNvSpPr/>
          <p:nvPr/>
        </p:nvSpPr>
        <p:spPr bwMode="auto">
          <a:xfrm>
            <a:off x="7277100" y="4432300"/>
            <a:ext cx="850900" cy="254000"/>
          </a:xfrm>
          <a:prstGeom prst="rect">
            <a:avLst/>
          </a:prstGeom>
          <a:solidFill>
            <a:srgbClr val="FF0000">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98609681"/>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1600"/>
            <a:ext cx="7772400" cy="1143000"/>
          </a:xfrm>
        </p:spPr>
        <p:txBody>
          <a:bodyPr>
            <a:normAutofit fontScale="90000"/>
          </a:bodyPr>
          <a:lstStyle/>
          <a:p>
            <a:r>
              <a:rPr lang="en-US" dirty="0" smtClean="0"/>
              <a:t>Total Store Order (TSO/x86) Memory Model</a:t>
            </a:r>
            <a:endParaRPr lang="en-US" dirty="0"/>
          </a:p>
        </p:txBody>
      </p:sp>
      <p:sp>
        <p:nvSpPr>
          <p:cNvPr id="3" name="Content Placeholder 2"/>
          <p:cNvSpPr>
            <a:spLocks noGrp="1"/>
          </p:cNvSpPr>
          <p:nvPr>
            <p:ph idx="1"/>
          </p:nvPr>
        </p:nvSpPr>
        <p:spPr>
          <a:xfrm>
            <a:off x="685800" y="1752600"/>
            <a:ext cx="7772400" cy="4343400"/>
          </a:xfrm>
        </p:spPr>
        <p:txBody>
          <a:bodyPr>
            <a:normAutofit lnSpcReduction="10000"/>
          </a:bodyPr>
          <a:lstStyle/>
          <a:p>
            <a:pPr>
              <a:buNone/>
            </a:pPr>
            <a:r>
              <a:rPr lang="en-US" dirty="0" smtClean="0"/>
              <a:t>	Use of write (store) buffer considered very important by Intel and AMD for x86.  </a:t>
            </a:r>
          </a:p>
          <a:p>
            <a:pPr>
              <a:buNone/>
            </a:pPr>
            <a:endParaRPr lang="en-US" dirty="0" smtClean="0"/>
          </a:p>
          <a:p>
            <a:pPr>
              <a:buNone/>
            </a:pPr>
            <a:r>
              <a:rPr lang="en-US" dirty="0" smtClean="0"/>
              <a:t>	Leads to total store order memory model supported by x86.</a:t>
            </a:r>
          </a:p>
          <a:p>
            <a:pPr>
              <a:buNone/>
            </a:pPr>
            <a:endParaRPr lang="en-US" dirty="0" smtClean="0"/>
          </a:p>
          <a:p>
            <a:pPr>
              <a:buNone/>
            </a:pPr>
            <a:r>
              <a:rPr lang="en-US" dirty="0" smtClean="0"/>
              <a:t>	</a:t>
            </a:r>
            <a:r>
              <a:rPr lang="en-US" dirty="0" smtClean="0">
                <a:solidFill>
                  <a:srgbClr val="FF0000"/>
                </a:solidFill>
              </a:rPr>
              <a:t>In general, memory model on </a:t>
            </a:r>
            <a:r>
              <a:rPr lang="en-US" dirty="0" err="1" smtClean="0">
                <a:solidFill>
                  <a:srgbClr val="FF0000"/>
                </a:solidFill>
              </a:rPr>
              <a:t>multicore</a:t>
            </a:r>
            <a:r>
              <a:rPr lang="en-US" dirty="0" smtClean="0">
                <a:solidFill>
                  <a:srgbClr val="FF0000"/>
                </a:solidFill>
              </a:rPr>
              <a:t> processors is not sequential consistency.</a:t>
            </a:r>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pPr>
              <a:defRPr/>
            </a:pPr>
            <a:fld id="{EE961BD8-5010-45A5-B1A9-68D93290FB2D}" type="slidenum">
              <a:rPr lang="en-US" smtClean="0"/>
              <a:pPr>
                <a:defRPr/>
              </a:pPr>
              <a:t>157</a:t>
            </a:fld>
            <a:r>
              <a:rPr lang="en-US" smtClean="0"/>
              <a:t> </a:t>
            </a:r>
            <a:endParaRPr lang="en-US"/>
          </a:p>
        </p:txBody>
      </p:sp>
    </p:spTree>
    <p:extLst>
      <p:ext uri="{BB962C8B-B14F-4D97-AF65-F5344CB8AC3E}">
        <p14:creationId xmlns:p14="http://schemas.microsoft.com/office/powerpoint/2010/main" val="3122382941"/>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TSO/x86 ordering</a:t>
            </a:r>
            <a:endParaRPr lang="en-US" dirty="0"/>
          </a:p>
        </p:txBody>
      </p:sp>
      <p:sp>
        <p:nvSpPr>
          <p:cNvPr id="4" name="Slide Number Placeholder 3"/>
          <p:cNvSpPr>
            <a:spLocks noGrp="1"/>
          </p:cNvSpPr>
          <p:nvPr>
            <p:ph type="sldNum" sz="quarter" idx="12"/>
          </p:nvPr>
        </p:nvSpPr>
        <p:spPr/>
        <p:txBody>
          <a:bodyPr/>
          <a:lstStyle/>
          <a:p>
            <a:pPr>
              <a:defRPr/>
            </a:pPr>
            <a:fld id="{EE961BD8-5010-45A5-B1A9-68D93290FB2D}" type="slidenum">
              <a:rPr lang="en-US" smtClean="0"/>
              <a:pPr>
                <a:defRPr/>
              </a:pPr>
              <a:t>158</a:t>
            </a:fld>
            <a:r>
              <a:rPr lang="en-US" smtClean="0"/>
              <a:t> </a:t>
            </a:r>
            <a:endParaRPr lang="en-US"/>
          </a:p>
        </p:txBody>
      </p:sp>
      <p:cxnSp>
        <p:nvCxnSpPr>
          <p:cNvPr id="6" name="Straight Arrow Connector 5"/>
          <p:cNvCxnSpPr/>
          <p:nvPr/>
        </p:nvCxnSpPr>
        <p:spPr bwMode="auto">
          <a:xfrm rot="16200000" flipH="1">
            <a:off x="559608" y="3506008"/>
            <a:ext cx="1976910" cy="26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8" name="TextBox 7"/>
          <p:cNvSpPr txBox="1"/>
          <p:nvPr/>
        </p:nvSpPr>
        <p:spPr>
          <a:xfrm>
            <a:off x="227939" y="2014210"/>
            <a:ext cx="2801819" cy="369332"/>
          </a:xfrm>
          <a:prstGeom prst="rect">
            <a:avLst/>
          </a:prstGeom>
          <a:noFill/>
        </p:spPr>
        <p:txBody>
          <a:bodyPr wrap="none" rtlCol="0">
            <a:spAutoFit/>
          </a:bodyPr>
          <a:lstStyle/>
          <a:p>
            <a:r>
              <a:rPr lang="en-US" sz="1800" dirty="0" smtClean="0"/>
              <a:t>Program order of core C1</a:t>
            </a:r>
            <a:endParaRPr lang="en-US" sz="1800" dirty="0"/>
          </a:p>
        </p:txBody>
      </p:sp>
      <p:sp>
        <p:nvSpPr>
          <p:cNvPr id="9" name="TextBox 8"/>
          <p:cNvSpPr txBox="1"/>
          <p:nvPr/>
        </p:nvSpPr>
        <p:spPr>
          <a:xfrm>
            <a:off x="3571479" y="2003808"/>
            <a:ext cx="1621282" cy="369332"/>
          </a:xfrm>
          <a:prstGeom prst="rect">
            <a:avLst/>
          </a:prstGeom>
          <a:noFill/>
        </p:spPr>
        <p:txBody>
          <a:bodyPr wrap="none" rtlCol="0">
            <a:spAutoFit/>
          </a:bodyPr>
          <a:lstStyle/>
          <a:p>
            <a:r>
              <a:rPr lang="en-US" sz="1800" dirty="0" smtClean="0"/>
              <a:t>Memory order</a:t>
            </a:r>
            <a:endParaRPr lang="en-US" sz="1800" dirty="0"/>
          </a:p>
        </p:txBody>
      </p:sp>
      <p:sp>
        <p:nvSpPr>
          <p:cNvPr id="10" name="TextBox 9"/>
          <p:cNvSpPr txBox="1"/>
          <p:nvPr/>
        </p:nvSpPr>
        <p:spPr>
          <a:xfrm>
            <a:off x="6013678" y="2003809"/>
            <a:ext cx="2801819" cy="369332"/>
          </a:xfrm>
          <a:prstGeom prst="rect">
            <a:avLst/>
          </a:prstGeom>
          <a:noFill/>
        </p:spPr>
        <p:txBody>
          <a:bodyPr wrap="none" rtlCol="0">
            <a:spAutoFit/>
          </a:bodyPr>
          <a:lstStyle/>
          <a:p>
            <a:r>
              <a:rPr lang="en-US" sz="1800" dirty="0" smtClean="0"/>
              <a:t>Program order of core C2</a:t>
            </a:r>
            <a:endParaRPr lang="en-US" sz="1800" dirty="0"/>
          </a:p>
        </p:txBody>
      </p:sp>
      <p:cxnSp>
        <p:nvCxnSpPr>
          <p:cNvPr id="11" name="Straight Arrow Connector 10"/>
          <p:cNvCxnSpPr/>
          <p:nvPr/>
        </p:nvCxnSpPr>
        <p:spPr bwMode="auto">
          <a:xfrm rot="16200000" flipH="1">
            <a:off x="3484948" y="3523051"/>
            <a:ext cx="1967450" cy="345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16200000" flipH="1">
            <a:off x="6372194" y="3578196"/>
            <a:ext cx="2075871" cy="1334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p:nvPr/>
        </p:nvCxnSpPr>
        <p:spPr bwMode="auto">
          <a:xfrm rot="10800000">
            <a:off x="5190068" y="3022601"/>
            <a:ext cx="2217939" cy="17599"/>
          </a:xfrm>
          <a:prstGeom prst="straightConnector1">
            <a:avLst/>
          </a:prstGeom>
          <a:solidFill>
            <a:schemeClr val="accent1"/>
          </a:solidFill>
          <a:ln w="9525" cap="flat" cmpd="sng" algn="ctr">
            <a:solidFill>
              <a:schemeClr val="tx1"/>
            </a:solidFill>
            <a:prstDash val="dash"/>
            <a:round/>
            <a:headEnd type="none" w="med" len="med"/>
            <a:tailEnd type="none"/>
          </a:ln>
          <a:effectLst/>
        </p:spPr>
      </p:cxnSp>
      <p:sp>
        <p:nvSpPr>
          <p:cNvPr id="15" name="TextBox 14"/>
          <p:cNvSpPr txBox="1"/>
          <p:nvPr/>
        </p:nvSpPr>
        <p:spPr>
          <a:xfrm>
            <a:off x="5239006" y="2631234"/>
            <a:ext cx="1980029" cy="307777"/>
          </a:xfrm>
          <a:prstGeom prst="rect">
            <a:avLst/>
          </a:prstGeom>
          <a:noFill/>
        </p:spPr>
        <p:txBody>
          <a:bodyPr wrap="none" rtlCol="0">
            <a:spAutoFit/>
          </a:bodyPr>
          <a:lstStyle/>
          <a:p>
            <a:r>
              <a:rPr lang="en-US" dirty="0" smtClean="0"/>
              <a:t>S2: </a:t>
            </a:r>
            <a:r>
              <a:rPr lang="en-US" dirty="0" err="1" smtClean="0"/>
              <a:t>y</a:t>
            </a:r>
            <a:r>
              <a:rPr lang="en-US" dirty="0" smtClean="0"/>
              <a:t>=NEW  /* NEW */</a:t>
            </a:r>
            <a:endParaRPr lang="en-US" dirty="0"/>
          </a:p>
        </p:txBody>
      </p:sp>
      <p:sp>
        <p:nvSpPr>
          <p:cNvPr id="22" name="TextBox 21"/>
          <p:cNvSpPr txBox="1"/>
          <p:nvPr/>
        </p:nvSpPr>
        <p:spPr>
          <a:xfrm>
            <a:off x="1921532" y="2612316"/>
            <a:ext cx="2240955" cy="307777"/>
          </a:xfrm>
          <a:prstGeom prst="rect">
            <a:avLst/>
          </a:prstGeom>
          <a:noFill/>
        </p:spPr>
        <p:txBody>
          <a:bodyPr wrap="square" rtlCol="0">
            <a:spAutoFit/>
          </a:bodyPr>
          <a:lstStyle/>
          <a:p>
            <a:r>
              <a:rPr lang="en-US" dirty="0" smtClean="0"/>
              <a:t>S1: </a:t>
            </a:r>
            <a:r>
              <a:rPr lang="en-US" dirty="0" err="1" smtClean="0"/>
              <a:t>x</a:t>
            </a:r>
            <a:r>
              <a:rPr lang="en-US" dirty="0" smtClean="0"/>
              <a:t>=NEW /* NEW */</a:t>
            </a:r>
            <a:endParaRPr lang="en-US" dirty="0"/>
          </a:p>
        </p:txBody>
      </p:sp>
      <p:cxnSp>
        <p:nvCxnSpPr>
          <p:cNvPr id="23" name="Straight Arrow Connector 22"/>
          <p:cNvCxnSpPr/>
          <p:nvPr/>
        </p:nvCxnSpPr>
        <p:spPr bwMode="auto">
          <a:xfrm rot="10800000">
            <a:off x="4454251" y="3655941"/>
            <a:ext cx="2963202" cy="16282"/>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24" name="TextBox 23"/>
          <p:cNvSpPr txBox="1"/>
          <p:nvPr/>
        </p:nvSpPr>
        <p:spPr>
          <a:xfrm>
            <a:off x="5248455" y="3216378"/>
            <a:ext cx="1327369" cy="307777"/>
          </a:xfrm>
          <a:prstGeom prst="rect">
            <a:avLst/>
          </a:prstGeom>
          <a:noFill/>
        </p:spPr>
        <p:txBody>
          <a:bodyPr wrap="none" rtlCol="0">
            <a:spAutoFit/>
          </a:bodyPr>
          <a:lstStyle/>
          <a:p>
            <a:r>
              <a:rPr lang="en-US" dirty="0" smtClean="0"/>
              <a:t>L2: r2=</a:t>
            </a:r>
            <a:r>
              <a:rPr lang="en-US" dirty="0" err="1" smtClean="0"/>
              <a:t>x</a:t>
            </a:r>
            <a:r>
              <a:rPr lang="en-US" dirty="0" smtClean="0"/>
              <a:t> /* 0 */</a:t>
            </a:r>
            <a:endParaRPr lang="en-US" dirty="0"/>
          </a:p>
        </p:txBody>
      </p:sp>
      <p:cxnSp>
        <p:nvCxnSpPr>
          <p:cNvPr id="27" name="Straight Arrow Connector 26"/>
          <p:cNvCxnSpPr/>
          <p:nvPr/>
        </p:nvCxnSpPr>
        <p:spPr bwMode="auto">
          <a:xfrm flipV="1">
            <a:off x="1547057" y="3428628"/>
            <a:ext cx="2920225" cy="10401"/>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28" name="TextBox 27"/>
          <p:cNvSpPr txBox="1"/>
          <p:nvPr/>
        </p:nvSpPr>
        <p:spPr>
          <a:xfrm>
            <a:off x="2014344" y="3135585"/>
            <a:ext cx="2240955" cy="307777"/>
          </a:xfrm>
          <a:prstGeom prst="rect">
            <a:avLst/>
          </a:prstGeom>
          <a:noFill/>
        </p:spPr>
        <p:txBody>
          <a:bodyPr wrap="square" rtlCol="0">
            <a:spAutoFit/>
          </a:bodyPr>
          <a:lstStyle/>
          <a:p>
            <a:r>
              <a:rPr lang="en-US" dirty="0" smtClean="0"/>
              <a:t>L1: r1=</a:t>
            </a:r>
            <a:r>
              <a:rPr lang="en-US" dirty="0" err="1" smtClean="0"/>
              <a:t>y</a:t>
            </a:r>
            <a:r>
              <a:rPr lang="en-US" dirty="0" smtClean="0"/>
              <a:t> /* 0 */</a:t>
            </a:r>
            <a:endParaRPr lang="en-US" dirty="0"/>
          </a:p>
        </p:txBody>
      </p:sp>
      <p:cxnSp>
        <p:nvCxnSpPr>
          <p:cNvPr id="33" name="Straight Arrow Connector 32"/>
          <p:cNvCxnSpPr/>
          <p:nvPr/>
        </p:nvCxnSpPr>
        <p:spPr bwMode="auto">
          <a:xfrm rot="5400000">
            <a:off x="4178684" y="3319217"/>
            <a:ext cx="1277799" cy="719766"/>
          </a:xfrm>
          <a:prstGeom prst="straightConnector1">
            <a:avLst/>
          </a:prstGeom>
          <a:solidFill>
            <a:schemeClr val="accent1"/>
          </a:solidFill>
          <a:ln w="9525" cap="flat" cmpd="sng" algn="ctr">
            <a:solidFill>
              <a:schemeClr val="tx1"/>
            </a:solidFill>
            <a:prstDash val="dash"/>
            <a:round/>
            <a:headEnd type="none" w="med" len="med"/>
            <a:tailEnd type="arrow"/>
          </a:ln>
          <a:effectLst/>
        </p:spPr>
      </p:cxnSp>
      <p:cxnSp>
        <p:nvCxnSpPr>
          <p:cNvPr id="25" name="Straight Arrow Connector 24"/>
          <p:cNvCxnSpPr/>
          <p:nvPr/>
        </p:nvCxnSpPr>
        <p:spPr bwMode="auto">
          <a:xfrm rot="10800000">
            <a:off x="1507068" y="2895601"/>
            <a:ext cx="2217939" cy="17599"/>
          </a:xfrm>
          <a:prstGeom prst="straightConnector1">
            <a:avLst/>
          </a:prstGeom>
          <a:solidFill>
            <a:schemeClr val="accent1"/>
          </a:solidFill>
          <a:ln w="9525" cap="flat" cmpd="sng" algn="ctr">
            <a:solidFill>
              <a:schemeClr val="tx1"/>
            </a:solidFill>
            <a:prstDash val="dash"/>
            <a:round/>
            <a:headEnd type="none" w="med" len="med"/>
            <a:tailEnd type="none"/>
          </a:ln>
          <a:effectLst/>
        </p:spPr>
      </p:cxnSp>
      <p:cxnSp>
        <p:nvCxnSpPr>
          <p:cNvPr id="26" name="Straight Arrow Connector 25"/>
          <p:cNvCxnSpPr/>
          <p:nvPr/>
        </p:nvCxnSpPr>
        <p:spPr bwMode="auto">
          <a:xfrm rot="16200000" flipH="1">
            <a:off x="3537332" y="3092834"/>
            <a:ext cx="1100003" cy="740733"/>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30" name="TextBox 29"/>
          <p:cNvSpPr txBox="1"/>
          <p:nvPr/>
        </p:nvSpPr>
        <p:spPr>
          <a:xfrm>
            <a:off x="1104900" y="5270500"/>
            <a:ext cx="7029689" cy="461665"/>
          </a:xfrm>
          <a:prstGeom prst="rect">
            <a:avLst/>
          </a:prstGeom>
          <a:noFill/>
        </p:spPr>
        <p:txBody>
          <a:bodyPr wrap="none" rtlCol="0">
            <a:spAutoFit/>
          </a:bodyPr>
          <a:lstStyle/>
          <a:p>
            <a:r>
              <a:rPr lang="en-US" sz="2400" dirty="0" smtClean="0">
                <a:solidFill>
                  <a:srgbClr val="FF0000"/>
                </a:solidFill>
              </a:rPr>
              <a:t>(r1, r2) = (0, 0) is legal outcome under TSO/x86 (!)</a:t>
            </a:r>
          </a:p>
        </p:txBody>
      </p:sp>
    </p:spTree>
    <p:extLst>
      <p:ext uri="{BB962C8B-B14F-4D97-AF65-F5344CB8AC3E}">
        <p14:creationId xmlns:p14="http://schemas.microsoft.com/office/powerpoint/2010/main" val="860135861"/>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Current GPU Memory Consistency Models?</a:t>
            </a:r>
            <a:endParaRPr lang="en-US" sz="3600" dirty="0"/>
          </a:p>
        </p:txBody>
      </p:sp>
      <p:sp>
        <p:nvSpPr>
          <p:cNvPr id="3" name="Content Placeholder 2"/>
          <p:cNvSpPr>
            <a:spLocks noGrp="1"/>
          </p:cNvSpPr>
          <p:nvPr>
            <p:ph idx="1"/>
          </p:nvPr>
        </p:nvSpPr>
        <p:spPr>
          <a:xfrm>
            <a:off x="457200" y="1371600"/>
            <a:ext cx="8229600" cy="4724400"/>
          </a:xfrm>
        </p:spPr>
        <p:txBody>
          <a:bodyPr>
            <a:normAutofit fontScale="85000" lnSpcReduction="10000"/>
          </a:bodyPr>
          <a:lstStyle/>
          <a:p>
            <a:r>
              <a:rPr lang="en-US" dirty="0" smtClean="0"/>
              <a:t>NVIDIA Fermi: No coherence.  Can have stale data in first level data cache (e.g., Barnes Hut example from GPU Gems). “Consistency”: Write from kernel N guaranteed to be visible to load from kernel N+1.</a:t>
            </a:r>
          </a:p>
          <a:p>
            <a:endParaRPr lang="en-US" dirty="0" smtClean="0"/>
          </a:p>
          <a:p>
            <a:r>
              <a:rPr lang="en-US" dirty="0" smtClean="0"/>
              <a:t>NVIDIA </a:t>
            </a:r>
            <a:r>
              <a:rPr lang="en-US" dirty="0" err="1" smtClean="0"/>
              <a:t>Kepler</a:t>
            </a:r>
            <a:r>
              <a:rPr lang="en-US" dirty="0" smtClean="0"/>
              <a:t> restricts caching in L1D to global data compiler can prove is read only. </a:t>
            </a:r>
          </a:p>
          <a:p>
            <a:endParaRPr lang="en-US" dirty="0"/>
          </a:p>
          <a:p>
            <a:r>
              <a:rPr lang="en-US" dirty="0" smtClean="0"/>
              <a:t>See also: </a:t>
            </a:r>
            <a:r>
              <a:rPr lang="en-US" dirty="0" err="1"/>
              <a:t>Alglave</a:t>
            </a:r>
            <a:r>
              <a:rPr lang="en-US" dirty="0"/>
              <a:t> </a:t>
            </a:r>
            <a:r>
              <a:rPr lang="en-US" dirty="0" smtClean="0"/>
              <a:t>et al., “GPU </a:t>
            </a:r>
            <a:r>
              <a:rPr lang="en-US" dirty="0"/>
              <a:t>Concurrency: Weak </a:t>
            </a:r>
            <a:r>
              <a:rPr lang="en-US" dirty="0" err="1"/>
              <a:t>Behaviours</a:t>
            </a:r>
            <a:r>
              <a:rPr lang="en-US" dirty="0"/>
              <a:t> and Programming </a:t>
            </a:r>
            <a:r>
              <a:rPr lang="en-US" dirty="0" smtClean="0"/>
              <a:t>Assumptions”, ASPLOS 2015.</a:t>
            </a:r>
            <a:endParaRPr lang="en-US" dirty="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159</a:t>
            </a:fld>
            <a:endParaRPr lang="en-US"/>
          </a:p>
        </p:txBody>
      </p:sp>
    </p:spTree>
    <p:extLst>
      <p:ext uri="{BB962C8B-B14F-4D97-AF65-F5344CB8AC3E}">
        <p14:creationId xmlns:p14="http://schemas.microsoft.com/office/powerpoint/2010/main" val="27082593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normAutofit/>
          </a:bodyPr>
          <a:lstStyle/>
          <a:p>
            <a:pPr eaLnBrk="1" hangingPunct="1"/>
            <a:r>
              <a:rPr lang="en-US" dirty="0" smtClean="0"/>
              <a:t>GPU Compute Programming Model</a:t>
            </a:r>
          </a:p>
        </p:txBody>
      </p:sp>
      <p:sp>
        <p:nvSpPr>
          <p:cNvPr id="6150" name="Rectangle 3"/>
          <p:cNvSpPr>
            <a:spLocks noGrp="1" noChangeArrowheads="1"/>
          </p:cNvSpPr>
          <p:nvPr>
            <p:ph type="body" idx="1"/>
          </p:nvPr>
        </p:nvSpPr>
        <p:spPr>
          <a:xfrm>
            <a:off x="304800" y="4694237"/>
            <a:ext cx="8229600" cy="1858963"/>
          </a:xfrm>
        </p:spPr>
        <p:txBody>
          <a:bodyPr/>
          <a:lstStyle/>
          <a:p>
            <a:pPr lvl="1" algn="ctr" eaLnBrk="1" hangingPunct="1">
              <a:buFontTx/>
              <a:buNone/>
            </a:pPr>
            <a:r>
              <a:rPr lang="en-US" dirty="0" smtClean="0"/>
              <a:t>CPU                                             GPU </a:t>
            </a:r>
          </a:p>
          <a:p>
            <a:pPr lvl="1" eaLnBrk="1" hangingPunct="1">
              <a:buNone/>
            </a:pPr>
            <a:endParaRPr lang="en-US" dirty="0" smtClean="0"/>
          </a:p>
          <a:p>
            <a:pPr lvl="1" eaLnBrk="1" hangingPunct="1">
              <a:buNone/>
            </a:pPr>
            <a:endParaRPr lang="en-US" dirty="0" smtClean="0"/>
          </a:p>
        </p:txBody>
      </p:sp>
      <p:pic>
        <p:nvPicPr>
          <p:cNvPr id="6151" name="Picture 3" descr="cpu.pdf"/>
          <p:cNvPicPr>
            <a:picLocks noChangeAspect="1"/>
          </p:cNvPicPr>
          <p:nvPr/>
        </p:nvPicPr>
        <p:blipFill>
          <a:blip r:embed="rId2" cstate="print"/>
          <a:srcRect/>
          <a:stretch>
            <a:fillRect/>
          </a:stretch>
        </p:blipFill>
        <p:spPr bwMode="auto">
          <a:xfrm>
            <a:off x="1676400" y="2713037"/>
            <a:ext cx="1790700" cy="1473200"/>
          </a:xfrm>
          <a:prstGeom prst="rect">
            <a:avLst/>
          </a:prstGeom>
          <a:noFill/>
          <a:ln w="9525">
            <a:noFill/>
            <a:miter lim="800000"/>
            <a:headEnd/>
            <a:tailEnd/>
          </a:ln>
        </p:spPr>
      </p:pic>
      <p:pic>
        <p:nvPicPr>
          <p:cNvPr id="6152" name="Picture 4" descr="gpu.pdf"/>
          <p:cNvPicPr>
            <a:picLocks noChangeAspect="1"/>
          </p:cNvPicPr>
          <p:nvPr/>
        </p:nvPicPr>
        <p:blipFill>
          <a:blip r:embed="rId3" cstate="print"/>
          <a:srcRect/>
          <a:stretch>
            <a:fillRect/>
          </a:stretch>
        </p:blipFill>
        <p:spPr bwMode="auto">
          <a:xfrm>
            <a:off x="5791200" y="1951037"/>
            <a:ext cx="2209800" cy="2349500"/>
          </a:xfrm>
          <a:prstGeom prst="rect">
            <a:avLst/>
          </a:prstGeom>
          <a:noFill/>
          <a:ln w="9525">
            <a:noFill/>
            <a:miter lim="800000"/>
            <a:headEnd/>
            <a:tailEnd/>
          </a:ln>
        </p:spPr>
      </p:pic>
      <p:sp>
        <p:nvSpPr>
          <p:cNvPr id="6" name="Left-Right Arrow 5"/>
          <p:cNvSpPr/>
          <p:nvPr/>
        </p:nvSpPr>
        <p:spPr>
          <a:xfrm>
            <a:off x="3810000" y="3246437"/>
            <a:ext cx="1295400" cy="533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pitchFamily="34" charset="0"/>
            </a:endParaRPr>
          </a:p>
        </p:txBody>
      </p:sp>
      <p:pic>
        <p:nvPicPr>
          <p:cNvPr id="10" name="Picture 4" descr="gpu.pdf"/>
          <p:cNvPicPr>
            <a:picLocks noChangeAspect="1"/>
          </p:cNvPicPr>
          <p:nvPr/>
        </p:nvPicPr>
        <p:blipFill>
          <a:blip r:embed="rId3" cstate="print"/>
          <a:srcRect/>
          <a:stretch>
            <a:fillRect/>
          </a:stretch>
        </p:blipFill>
        <p:spPr bwMode="auto">
          <a:xfrm>
            <a:off x="5715000" y="2027237"/>
            <a:ext cx="2209800" cy="2349500"/>
          </a:xfrm>
          <a:prstGeom prst="rect">
            <a:avLst/>
          </a:prstGeom>
          <a:noFill/>
          <a:ln w="9525">
            <a:noFill/>
            <a:miter lim="800000"/>
            <a:headEnd/>
            <a:tailEnd/>
          </a:ln>
        </p:spPr>
      </p:pic>
      <p:pic>
        <p:nvPicPr>
          <p:cNvPr id="11" name="Picture 4" descr="gpu.pdf"/>
          <p:cNvPicPr>
            <a:picLocks noChangeAspect="1"/>
          </p:cNvPicPr>
          <p:nvPr/>
        </p:nvPicPr>
        <p:blipFill>
          <a:blip r:embed="rId3" cstate="print"/>
          <a:srcRect/>
          <a:stretch>
            <a:fillRect/>
          </a:stretch>
        </p:blipFill>
        <p:spPr bwMode="auto">
          <a:xfrm>
            <a:off x="5638800" y="2103437"/>
            <a:ext cx="2209800" cy="2349500"/>
          </a:xfrm>
          <a:prstGeom prst="rect">
            <a:avLst/>
          </a:prstGeom>
          <a:noFill/>
          <a:ln w="9525">
            <a:noFill/>
            <a:miter lim="800000"/>
            <a:headEnd/>
            <a:tailEnd/>
          </a:ln>
        </p:spPr>
      </p:pic>
      <p:pic>
        <p:nvPicPr>
          <p:cNvPr id="12" name="Picture 4" descr="gpu.pdf"/>
          <p:cNvPicPr>
            <a:picLocks noChangeAspect="1"/>
          </p:cNvPicPr>
          <p:nvPr/>
        </p:nvPicPr>
        <p:blipFill>
          <a:blip r:embed="rId3" cstate="print"/>
          <a:srcRect/>
          <a:stretch>
            <a:fillRect/>
          </a:stretch>
        </p:blipFill>
        <p:spPr bwMode="auto">
          <a:xfrm>
            <a:off x="5562600" y="2179637"/>
            <a:ext cx="2209800" cy="2349500"/>
          </a:xfrm>
          <a:prstGeom prst="rect">
            <a:avLst/>
          </a:prstGeom>
          <a:noFill/>
          <a:ln w="9525">
            <a:noFill/>
            <a:miter lim="800000"/>
            <a:headEnd/>
            <a:tailEnd/>
          </a:ln>
        </p:spPr>
      </p:pic>
      <p:pic>
        <p:nvPicPr>
          <p:cNvPr id="13" name="Picture 4" descr="gpu.pdf"/>
          <p:cNvPicPr>
            <a:picLocks noChangeAspect="1"/>
          </p:cNvPicPr>
          <p:nvPr/>
        </p:nvPicPr>
        <p:blipFill>
          <a:blip r:embed="rId3" cstate="print"/>
          <a:srcRect/>
          <a:stretch>
            <a:fillRect/>
          </a:stretch>
        </p:blipFill>
        <p:spPr bwMode="auto">
          <a:xfrm>
            <a:off x="5486400" y="2255837"/>
            <a:ext cx="2209800" cy="2349500"/>
          </a:xfrm>
          <a:prstGeom prst="rect">
            <a:avLst/>
          </a:prstGeom>
          <a:noFill/>
          <a:ln w="9525">
            <a:noFill/>
            <a:miter lim="800000"/>
            <a:headEnd/>
            <a:tailEnd/>
          </a:ln>
        </p:spPr>
      </p:pic>
      <p:pic>
        <p:nvPicPr>
          <p:cNvPr id="14" name="Picture 4" descr="gpu.pdf"/>
          <p:cNvPicPr>
            <a:picLocks noChangeAspect="1"/>
          </p:cNvPicPr>
          <p:nvPr/>
        </p:nvPicPr>
        <p:blipFill>
          <a:blip r:embed="rId3" cstate="print"/>
          <a:srcRect/>
          <a:stretch>
            <a:fillRect/>
          </a:stretch>
        </p:blipFill>
        <p:spPr bwMode="auto">
          <a:xfrm>
            <a:off x="5410200" y="2332037"/>
            <a:ext cx="2209800" cy="2349500"/>
          </a:xfrm>
          <a:prstGeom prst="rect">
            <a:avLst/>
          </a:prstGeom>
          <a:noFill/>
          <a:ln w="9525">
            <a:noFill/>
            <a:miter lim="800000"/>
            <a:headEnd/>
            <a:tailEnd/>
          </a:ln>
        </p:spPr>
      </p:pic>
      <p:sp>
        <p:nvSpPr>
          <p:cNvPr id="15" name="Slide Number Placeholder 14"/>
          <p:cNvSpPr>
            <a:spLocks noGrp="1"/>
          </p:cNvSpPr>
          <p:nvPr>
            <p:ph type="sldNum" sz="quarter" idx="12"/>
          </p:nvPr>
        </p:nvSpPr>
        <p:spPr/>
        <p:txBody>
          <a:bodyPr/>
          <a:lstStyle/>
          <a:p>
            <a:pPr>
              <a:defRPr/>
            </a:pPr>
            <a:r>
              <a:rPr lang="en-US" smtClean="0"/>
              <a:t>1.</a:t>
            </a:r>
            <a:fld id="{2DCAE7AC-0DFB-40CF-A4F2-C416A0FCE178}" type="slidenum">
              <a:rPr lang="en-US" smtClean="0"/>
              <a:pPr>
                <a:defRPr/>
              </a:pPr>
              <a:t>16</a:t>
            </a:fld>
            <a:endParaRPr lang="en-US" dirty="0"/>
          </a:p>
        </p:txBody>
      </p:sp>
      <p:sp>
        <p:nvSpPr>
          <p:cNvPr id="16" name="TextBox 15"/>
          <p:cNvSpPr txBox="1"/>
          <p:nvPr/>
        </p:nvSpPr>
        <p:spPr>
          <a:xfrm>
            <a:off x="870408" y="5486400"/>
            <a:ext cx="6978192" cy="584776"/>
          </a:xfrm>
          <a:prstGeom prst="rect">
            <a:avLst/>
          </a:prstGeom>
          <a:noFill/>
        </p:spPr>
        <p:txBody>
          <a:bodyPr wrap="none" rtlCol="0">
            <a:spAutoFit/>
          </a:bodyPr>
          <a:lstStyle/>
          <a:p>
            <a:r>
              <a:rPr lang="en-US" sz="3200" dirty="0" smtClean="0"/>
              <a:t>How is this system programmed (today)?</a:t>
            </a:r>
            <a:endParaRPr lang="en-US" sz="3200" dirty="0"/>
          </a:p>
        </p:txBody>
      </p:sp>
    </p:spTree>
    <p:extLst>
      <p:ext uri="{BB962C8B-B14F-4D97-AF65-F5344CB8AC3E}">
        <p14:creationId xmlns:p14="http://schemas.microsoft.com/office/powerpoint/2010/main" val="105337281"/>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Impact of Consistency Model on Performance of GPU Coherence?</a:t>
            </a:r>
            <a:endParaRPr lang="en-US" dirty="0"/>
          </a:p>
        </p:txBody>
      </p:sp>
      <p:sp>
        <p:nvSpPr>
          <p:cNvPr id="3" name="Content Placeholder 2"/>
          <p:cNvSpPr>
            <a:spLocks noGrp="1"/>
          </p:cNvSpPr>
          <p:nvPr>
            <p:ph idx="1"/>
          </p:nvPr>
        </p:nvSpPr>
        <p:spPr/>
        <p:txBody>
          <a:bodyPr>
            <a:normAutofit fontScale="92500"/>
          </a:bodyPr>
          <a:lstStyle/>
          <a:p>
            <a:r>
              <a:rPr lang="en-US" dirty="0" smtClean="0"/>
              <a:t>[Singh HPCA 2013] Assumes release consistency as do more recent AMD/Wisconsin papers on CPU-GPU coherence</a:t>
            </a:r>
          </a:p>
          <a:p>
            <a:r>
              <a:rPr lang="en-US" dirty="0" err="1" smtClean="0"/>
              <a:t>Hechtman</a:t>
            </a:r>
            <a:r>
              <a:rPr lang="en-US" dirty="0" smtClean="0"/>
              <a:t> and </a:t>
            </a:r>
            <a:r>
              <a:rPr lang="en-US" dirty="0" err="1" smtClean="0"/>
              <a:t>Sorin</a:t>
            </a:r>
            <a:r>
              <a:rPr lang="en-US" dirty="0" smtClean="0"/>
              <a:t> [ISCA 2013]: large number of threads on GPU may enable one to implement sequential consistency with same performance as more relaxed consistency models.</a:t>
            </a:r>
          </a:p>
          <a:p>
            <a:r>
              <a:rPr lang="en-US" dirty="0" smtClean="0"/>
              <a:t>One caveat:  Write back caches in their study versus write through in existing GPUs.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160</a:t>
            </a:fld>
            <a:endParaRPr lang="en-US"/>
          </a:p>
        </p:txBody>
      </p:sp>
    </p:spTree>
    <p:extLst>
      <p:ext uri="{BB962C8B-B14F-4D97-AF65-F5344CB8AC3E}">
        <p14:creationId xmlns:p14="http://schemas.microsoft.com/office/powerpoint/2010/main" val="1276163719"/>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a:t>Research Direction 4</a:t>
            </a:r>
            <a:r>
              <a:rPr lang="en-US" i="1" dirty="0" smtClean="0"/>
              <a:t>:</a:t>
            </a:r>
            <a:r>
              <a:rPr lang="en-US" i="1" dirty="0"/>
              <a:t/>
            </a:r>
            <a:br>
              <a:rPr lang="en-US" i="1" dirty="0"/>
            </a:br>
            <a:r>
              <a:rPr lang="en-US" dirty="0" smtClean="0"/>
              <a:t>Easier Programming with Synchronization</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161</a:t>
            </a:fld>
            <a:endParaRPr lang="en-US"/>
          </a:p>
        </p:txBody>
      </p:sp>
    </p:spTree>
    <p:extLst>
      <p:ext uri="{BB962C8B-B14F-4D97-AF65-F5344CB8AC3E}">
        <p14:creationId xmlns:p14="http://schemas.microsoft.com/office/powerpoint/2010/main" val="2808989288"/>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Synchronization </a:t>
            </a:r>
            <a:endParaRPr lang="en-US" dirty="0"/>
          </a:p>
        </p:txBody>
      </p:sp>
      <p:sp>
        <p:nvSpPr>
          <p:cNvPr id="3" name="Content Placeholder 2"/>
          <p:cNvSpPr>
            <a:spLocks noGrp="1"/>
          </p:cNvSpPr>
          <p:nvPr>
            <p:ph idx="1"/>
          </p:nvPr>
        </p:nvSpPr>
        <p:spPr>
          <a:xfrm>
            <a:off x="457200" y="1143000"/>
            <a:ext cx="8229600" cy="4983163"/>
          </a:xfrm>
        </p:spPr>
        <p:txBody>
          <a:bodyPr>
            <a:normAutofit fontScale="85000" lnSpcReduction="10000"/>
          </a:bodyPr>
          <a:lstStyle/>
          <a:p>
            <a:r>
              <a:rPr lang="en-US" dirty="0" smtClean="0"/>
              <a:t>Locks are not encouraged in current GPGPU programming manuals.  </a:t>
            </a:r>
          </a:p>
          <a:p>
            <a:r>
              <a:rPr lang="en-US" dirty="0" smtClean="0"/>
              <a:t>Interaction with SIMT stack can easily cause deadlocks:</a:t>
            </a:r>
          </a:p>
          <a:p>
            <a:endParaRPr lang="en-US" dirty="0"/>
          </a:p>
          <a:p>
            <a:pPr marL="0" indent="0">
              <a:buNone/>
            </a:pPr>
            <a:r>
              <a:rPr lang="en-US" sz="2100" dirty="0" smtClean="0">
                <a:latin typeface="Consolas"/>
                <a:cs typeface="Consolas"/>
              </a:rPr>
              <a:t>  </a:t>
            </a:r>
            <a:r>
              <a:rPr lang="en-US" sz="2100" b="1" dirty="0" smtClean="0">
                <a:solidFill>
                  <a:srgbClr val="0000FF"/>
                </a:solidFill>
                <a:latin typeface="Consolas"/>
                <a:cs typeface="Consolas"/>
              </a:rPr>
              <a:t>while</a:t>
            </a:r>
            <a:r>
              <a:rPr lang="en-US" sz="2100" dirty="0" smtClean="0">
                <a:latin typeface="Consolas"/>
                <a:cs typeface="Consolas"/>
              </a:rPr>
              <a:t>( </a:t>
            </a:r>
            <a:r>
              <a:rPr lang="en-US" sz="2100" dirty="0" err="1" smtClean="0">
                <a:solidFill>
                  <a:schemeClr val="accent5">
                    <a:lumMod val="75000"/>
                  </a:schemeClr>
                </a:solidFill>
                <a:latin typeface="Consolas"/>
                <a:cs typeface="Consolas"/>
              </a:rPr>
              <a:t>atomicCAS</a:t>
            </a:r>
            <a:r>
              <a:rPr lang="en-US" sz="2100" dirty="0" smtClean="0">
                <a:latin typeface="Consolas"/>
                <a:cs typeface="Consolas"/>
              </a:rPr>
              <a:t>(&amp;lock[a[</a:t>
            </a:r>
            <a:r>
              <a:rPr lang="en-US" sz="2100" dirty="0" err="1" smtClean="0">
                <a:latin typeface="Consolas"/>
                <a:cs typeface="Consolas"/>
              </a:rPr>
              <a:t>tid</a:t>
            </a:r>
            <a:r>
              <a:rPr lang="en-US" sz="2100" dirty="0" smtClean="0">
                <a:latin typeface="Consolas"/>
                <a:cs typeface="Consolas"/>
              </a:rPr>
              <a:t>]],0,1</a:t>
            </a:r>
            <a:r>
              <a:rPr lang="en-US" sz="2100" dirty="0">
                <a:latin typeface="Consolas"/>
                <a:cs typeface="Consolas"/>
              </a:rPr>
              <a:t>) != </a:t>
            </a:r>
            <a:r>
              <a:rPr lang="en-US" sz="2100" dirty="0" smtClean="0">
                <a:latin typeface="Consolas"/>
                <a:cs typeface="Consolas"/>
              </a:rPr>
              <a:t>0 )</a:t>
            </a:r>
          </a:p>
          <a:p>
            <a:pPr marL="0" indent="0">
              <a:buNone/>
            </a:pPr>
            <a:r>
              <a:rPr lang="en-US" sz="2100" dirty="0">
                <a:latin typeface="Consolas"/>
                <a:cs typeface="Consolas"/>
              </a:rPr>
              <a:t> </a:t>
            </a:r>
            <a:r>
              <a:rPr lang="en-US" sz="2100" dirty="0" smtClean="0">
                <a:latin typeface="Consolas"/>
                <a:cs typeface="Consolas"/>
              </a:rPr>
              <a:t>   ;  </a:t>
            </a:r>
            <a:r>
              <a:rPr lang="en-US" sz="2100" i="1" dirty="0" smtClean="0">
                <a:solidFill>
                  <a:srgbClr val="008000"/>
                </a:solidFill>
                <a:latin typeface="Consolas"/>
                <a:cs typeface="Consolas"/>
              </a:rPr>
              <a:t>// deadlock here if a[</a:t>
            </a:r>
            <a:r>
              <a:rPr lang="en-US" sz="2100" i="1" dirty="0" err="1">
                <a:solidFill>
                  <a:srgbClr val="008000"/>
                </a:solidFill>
                <a:latin typeface="Consolas"/>
                <a:cs typeface="Consolas"/>
              </a:rPr>
              <a:t>i</a:t>
            </a:r>
            <a:r>
              <a:rPr lang="en-US" sz="2100" i="1" dirty="0" smtClean="0">
                <a:solidFill>
                  <a:srgbClr val="008000"/>
                </a:solidFill>
                <a:latin typeface="Consolas"/>
                <a:cs typeface="Consolas"/>
              </a:rPr>
              <a:t>] = a[j] for any </a:t>
            </a:r>
            <a:r>
              <a:rPr lang="en-US" sz="2100" i="1" dirty="0" err="1" smtClean="0">
                <a:solidFill>
                  <a:srgbClr val="008000"/>
                </a:solidFill>
                <a:latin typeface="Consolas"/>
                <a:cs typeface="Consolas"/>
              </a:rPr>
              <a:t>i,j</a:t>
            </a:r>
            <a:r>
              <a:rPr lang="en-US" sz="2100" i="1" dirty="0" smtClean="0">
                <a:solidFill>
                  <a:srgbClr val="008000"/>
                </a:solidFill>
                <a:latin typeface="Consolas"/>
                <a:cs typeface="Consolas"/>
              </a:rPr>
              <a:t> = </a:t>
            </a:r>
            <a:r>
              <a:rPr lang="en-US" sz="2100" i="1" dirty="0" err="1" smtClean="0">
                <a:solidFill>
                  <a:srgbClr val="008000"/>
                </a:solidFill>
                <a:latin typeface="Consolas"/>
                <a:cs typeface="Consolas"/>
              </a:rPr>
              <a:t>tid</a:t>
            </a:r>
            <a:r>
              <a:rPr lang="en-US" sz="2100" i="1" dirty="0" smtClean="0">
                <a:solidFill>
                  <a:srgbClr val="008000"/>
                </a:solidFill>
                <a:latin typeface="Consolas"/>
                <a:cs typeface="Consolas"/>
              </a:rPr>
              <a:t> in warp</a:t>
            </a:r>
          </a:p>
          <a:p>
            <a:pPr marL="0" indent="0">
              <a:buNone/>
            </a:pPr>
            <a:r>
              <a:rPr lang="en-US" sz="2100" dirty="0">
                <a:latin typeface="Consolas"/>
                <a:cs typeface="Consolas"/>
              </a:rPr>
              <a:t> </a:t>
            </a:r>
            <a:r>
              <a:rPr lang="en-US" sz="2100" dirty="0" smtClean="0">
                <a:latin typeface="Consolas"/>
                <a:cs typeface="Consolas"/>
              </a:rPr>
              <a:t> </a:t>
            </a:r>
          </a:p>
          <a:p>
            <a:pPr marL="0" indent="0">
              <a:buNone/>
            </a:pPr>
            <a:r>
              <a:rPr lang="en-US" sz="2100" dirty="0" smtClean="0">
                <a:latin typeface="Consolas"/>
                <a:cs typeface="Consolas"/>
              </a:rPr>
              <a:t>  </a:t>
            </a:r>
            <a:r>
              <a:rPr lang="en-US" sz="2100" i="1" dirty="0" smtClean="0">
                <a:solidFill>
                  <a:srgbClr val="008000"/>
                </a:solidFill>
                <a:latin typeface="Consolas"/>
                <a:cs typeface="Consolas"/>
              </a:rPr>
              <a:t>// critical section goes here</a:t>
            </a:r>
            <a:endParaRPr lang="en-US" sz="2100" i="1" dirty="0">
              <a:solidFill>
                <a:srgbClr val="008000"/>
              </a:solidFill>
              <a:latin typeface="Consolas"/>
              <a:cs typeface="Consolas"/>
            </a:endParaRPr>
          </a:p>
          <a:p>
            <a:pPr marL="0" indent="0">
              <a:buNone/>
            </a:pPr>
            <a:endParaRPr lang="en-US" sz="2100" dirty="0" smtClean="0">
              <a:latin typeface="Consolas"/>
              <a:cs typeface="Consolas"/>
            </a:endParaRPr>
          </a:p>
          <a:p>
            <a:pPr marL="0" indent="0">
              <a:buNone/>
            </a:pPr>
            <a:r>
              <a:rPr lang="en-US" sz="2100" dirty="0">
                <a:latin typeface="Consolas"/>
                <a:cs typeface="Consolas"/>
              </a:rPr>
              <a:t> </a:t>
            </a:r>
            <a:r>
              <a:rPr lang="en-US" sz="2100" dirty="0" smtClean="0">
                <a:latin typeface="Consolas"/>
                <a:cs typeface="Consolas"/>
              </a:rPr>
              <a:t> </a:t>
            </a:r>
            <a:r>
              <a:rPr lang="en-US" sz="2100" dirty="0" err="1" smtClean="0">
                <a:solidFill>
                  <a:srgbClr val="31859C"/>
                </a:solidFill>
                <a:latin typeface="Consolas"/>
                <a:cs typeface="Consolas"/>
              </a:rPr>
              <a:t>atomicExch</a:t>
            </a:r>
            <a:r>
              <a:rPr lang="en-US" sz="2100" dirty="0" smtClean="0">
                <a:solidFill>
                  <a:srgbClr val="31859C"/>
                </a:solidFill>
                <a:latin typeface="Consolas"/>
                <a:cs typeface="Consolas"/>
              </a:rPr>
              <a:t> </a:t>
            </a:r>
            <a:r>
              <a:rPr lang="en-US" sz="2100" dirty="0" smtClean="0">
                <a:latin typeface="Consolas"/>
                <a:cs typeface="Consolas"/>
              </a:rPr>
              <a:t>(&amp;lock[a[</a:t>
            </a:r>
            <a:r>
              <a:rPr lang="en-US" sz="2100" dirty="0" err="1" smtClean="0">
                <a:latin typeface="Consolas"/>
                <a:cs typeface="Consolas"/>
              </a:rPr>
              <a:t>tid</a:t>
            </a:r>
            <a:r>
              <a:rPr lang="en-US" sz="2100" dirty="0" smtClean="0">
                <a:latin typeface="Consolas"/>
                <a:cs typeface="Consolas"/>
              </a:rPr>
              <a:t>]], </a:t>
            </a:r>
            <a:r>
              <a:rPr lang="en-US" sz="2100" dirty="0">
                <a:latin typeface="Consolas"/>
                <a:cs typeface="Consolas"/>
              </a:rPr>
              <a:t>0) ;</a:t>
            </a:r>
            <a:endParaRPr lang="en-US" sz="2100" dirty="0" smtClean="0">
              <a:latin typeface="Consolas"/>
              <a:cs typeface="Consolas"/>
            </a:endParaRPr>
          </a:p>
          <a:p>
            <a:pPr marL="0" indent="0">
              <a:buNone/>
            </a:pPr>
            <a:r>
              <a:rPr lang="en-US" dirty="0"/>
              <a:t>	</a:t>
            </a:r>
            <a:endParaRPr lang="en-US" dirty="0" smtClean="0"/>
          </a:p>
          <a:p>
            <a:pPr marL="0" indent="0">
              <a:buNone/>
            </a:pPr>
            <a:r>
              <a:rPr lang="en-US" dirty="0" smtClean="0"/>
              <a:t>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162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fontScale="92500" lnSpcReduction="20000"/>
          </a:bodyPr>
          <a:lstStyle/>
          <a:p>
            <a:pPr marL="0" indent="0">
              <a:buNone/>
            </a:pPr>
            <a:r>
              <a:rPr lang="en-US" dirty="0" smtClean="0"/>
              <a:t>Correct way to write critical section for GPGPU:</a:t>
            </a:r>
          </a:p>
          <a:p>
            <a:endParaRPr lang="en-US" dirty="0"/>
          </a:p>
          <a:p>
            <a:pPr marL="0" indent="0">
              <a:buNone/>
            </a:pPr>
            <a:r>
              <a:rPr lang="it-IT" sz="2100" dirty="0" smtClean="0">
                <a:latin typeface="Consolas"/>
                <a:cs typeface="Consolas"/>
              </a:rPr>
              <a:t> </a:t>
            </a:r>
            <a:r>
              <a:rPr lang="it-IT" sz="2100" dirty="0" err="1" smtClean="0">
                <a:latin typeface="Consolas"/>
                <a:cs typeface="Consolas"/>
              </a:rPr>
              <a:t>done</a:t>
            </a:r>
            <a:r>
              <a:rPr lang="it-IT" sz="2100" dirty="0" smtClean="0">
                <a:latin typeface="Consolas"/>
                <a:cs typeface="Consolas"/>
              </a:rPr>
              <a:t> </a:t>
            </a:r>
            <a:r>
              <a:rPr lang="it-IT" sz="2100" dirty="0">
                <a:latin typeface="Consolas"/>
                <a:cs typeface="Consolas"/>
              </a:rPr>
              <a:t>= </a:t>
            </a:r>
            <a:r>
              <a:rPr lang="it-IT" sz="2100" dirty="0" smtClean="0">
                <a:latin typeface="Consolas"/>
                <a:cs typeface="Consolas"/>
              </a:rPr>
              <a:t>false;</a:t>
            </a:r>
            <a:endParaRPr lang="it-IT" sz="2100" dirty="0">
              <a:latin typeface="Consolas"/>
              <a:cs typeface="Consolas"/>
            </a:endParaRPr>
          </a:p>
          <a:p>
            <a:pPr marL="0" indent="0">
              <a:buNone/>
            </a:pPr>
            <a:r>
              <a:rPr lang="en-US" sz="2100" b="1" dirty="0" smtClean="0">
                <a:solidFill>
                  <a:srgbClr val="0000FF"/>
                </a:solidFill>
                <a:latin typeface="Consolas"/>
                <a:cs typeface="Consolas"/>
              </a:rPr>
              <a:t> while</a:t>
            </a:r>
            <a:r>
              <a:rPr lang="en-US" sz="2100" dirty="0" smtClean="0">
                <a:latin typeface="Consolas"/>
                <a:cs typeface="Consolas"/>
              </a:rPr>
              <a:t>( !done </a:t>
            </a:r>
            <a:r>
              <a:rPr lang="en-US" sz="2100" dirty="0">
                <a:latin typeface="Consolas"/>
                <a:cs typeface="Consolas"/>
              </a:rPr>
              <a:t>) {</a:t>
            </a:r>
          </a:p>
          <a:p>
            <a:pPr marL="0" indent="0">
              <a:buNone/>
            </a:pPr>
            <a:r>
              <a:rPr lang="de-DE" sz="2100" dirty="0" smtClean="0">
                <a:latin typeface="Consolas"/>
                <a:cs typeface="Consolas"/>
              </a:rPr>
              <a:t>   </a:t>
            </a:r>
            <a:r>
              <a:rPr lang="de-DE" sz="2100" b="1" dirty="0" err="1" smtClean="0">
                <a:solidFill>
                  <a:srgbClr val="0000FF"/>
                </a:solidFill>
                <a:latin typeface="Consolas"/>
                <a:cs typeface="Consolas"/>
              </a:rPr>
              <a:t>if</a:t>
            </a:r>
            <a:r>
              <a:rPr lang="de-DE" sz="2100" dirty="0" smtClean="0">
                <a:latin typeface="Consolas"/>
                <a:cs typeface="Consolas"/>
              </a:rPr>
              <a:t>( </a:t>
            </a:r>
            <a:r>
              <a:rPr lang="en-US" sz="2100" dirty="0" err="1" smtClean="0">
                <a:solidFill>
                  <a:schemeClr val="accent5">
                    <a:lumMod val="75000"/>
                  </a:schemeClr>
                </a:solidFill>
                <a:latin typeface="Consolas"/>
                <a:cs typeface="Consolas"/>
              </a:rPr>
              <a:t>atomicCAS</a:t>
            </a:r>
            <a:r>
              <a:rPr lang="de-DE" sz="2100" dirty="0" smtClean="0">
                <a:latin typeface="Consolas"/>
                <a:cs typeface="Consolas"/>
              </a:rPr>
              <a:t> </a:t>
            </a:r>
            <a:r>
              <a:rPr lang="de-DE" sz="2100" dirty="0">
                <a:latin typeface="Consolas"/>
                <a:cs typeface="Consolas"/>
              </a:rPr>
              <a:t>(</a:t>
            </a:r>
            <a:r>
              <a:rPr lang="de-DE" sz="2100" dirty="0" smtClean="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smtClean="0">
                <a:latin typeface="Consolas"/>
                <a:cs typeface="Consolas"/>
              </a:rPr>
              <a:t>, </a:t>
            </a:r>
            <a:r>
              <a:rPr lang="de-DE" sz="2100" dirty="0">
                <a:latin typeface="Consolas"/>
                <a:cs typeface="Consolas"/>
              </a:rPr>
              <a:t>0 , 1 </a:t>
            </a:r>
            <a:r>
              <a:rPr lang="de-DE" sz="2100" dirty="0" smtClean="0">
                <a:latin typeface="Consolas"/>
                <a:cs typeface="Consolas"/>
              </a:rPr>
              <a:t>)=</a:t>
            </a:r>
            <a:r>
              <a:rPr lang="de-DE" sz="2100" dirty="0">
                <a:latin typeface="Consolas"/>
                <a:cs typeface="Consolas"/>
              </a:rPr>
              <a:t>=</a:t>
            </a:r>
            <a:r>
              <a:rPr lang="de-DE" sz="2100" dirty="0" smtClean="0">
                <a:latin typeface="Consolas"/>
                <a:cs typeface="Consolas"/>
              </a:rPr>
              <a:t>0 ) {</a:t>
            </a:r>
          </a:p>
          <a:p>
            <a:pPr marL="0" indent="0">
              <a:buNone/>
            </a:pPr>
            <a:endParaRPr lang="de-DE" sz="2100" dirty="0">
              <a:latin typeface="Consolas"/>
              <a:cs typeface="Consolas"/>
            </a:endParaRPr>
          </a:p>
          <a:p>
            <a:pPr marL="0" indent="0">
              <a:buNone/>
            </a:pPr>
            <a:r>
              <a:rPr lang="en-US" sz="2100" i="1" dirty="0" smtClean="0">
                <a:solidFill>
                  <a:srgbClr val="008000"/>
                </a:solidFill>
                <a:latin typeface="Consolas"/>
                <a:cs typeface="Consolas"/>
              </a:rPr>
              <a:t>     /</a:t>
            </a:r>
            <a:r>
              <a:rPr lang="en-US" sz="2100" i="1" dirty="0">
                <a:solidFill>
                  <a:srgbClr val="008000"/>
                </a:solidFill>
                <a:latin typeface="Consolas"/>
                <a:cs typeface="Consolas"/>
              </a:rPr>
              <a:t>/ critical </a:t>
            </a:r>
            <a:r>
              <a:rPr lang="en-US" sz="2100" i="1" dirty="0" smtClean="0">
                <a:solidFill>
                  <a:srgbClr val="008000"/>
                </a:solidFill>
                <a:latin typeface="Consolas"/>
                <a:cs typeface="Consolas"/>
              </a:rPr>
              <a:t>section goes here</a:t>
            </a:r>
            <a:endParaRPr lang="en-US" sz="2100" i="1" dirty="0">
              <a:solidFill>
                <a:srgbClr val="008000"/>
              </a:solidFill>
              <a:latin typeface="Consolas"/>
              <a:cs typeface="Consolas"/>
            </a:endParaRPr>
          </a:p>
          <a:p>
            <a:pPr marL="0" indent="0">
              <a:buNone/>
            </a:pPr>
            <a:endParaRPr lang="de-DE" sz="2100" dirty="0" smtClean="0">
              <a:latin typeface="Consolas"/>
              <a:cs typeface="Consolas"/>
            </a:endParaRPr>
          </a:p>
          <a:p>
            <a:pPr marL="0" indent="0">
              <a:buNone/>
            </a:pPr>
            <a:r>
              <a:rPr lang="de-DE" sz="2100" dirty="0" smtClean="0">
                <a:latin typeface="Consolas"/>
                <a:cs typeface="Consolas"/>
              </a:rPr>
              <a:t>     </a:t>
            </a:r>
            <a:r>
              <a:rPr lang="en-US" sz="2100" dirty="0" err="1" smtClean="0">
                <a:solidFill>
                  <a:srgbClr val="31859C"/>
                </a:solidFill>
                <a:latin typeface="Consolas"/>
                <a:cs typeface="Consolas"/>
              </a:rPr>
              <a:t>atomicExch</a:t>
            </a:r>
            <a:r>
              <a:rPr lang="de-DE" sz="2100" dirty="0" smtClean="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smtClean="0">
                <a:latin typeface="Consolas"/>
                <a:cs typeface="Consolas"/>
              </a:rPr>
              <a:t>, </a:t>
            </a:r>
            <a:r>
              <a:rPr lang="de-DE" sz="2100" dirty="0">
                <a:latin typeface="Consolas"/>
                <a:cs typeface="Consolas"/>
              </a:rPr>
              <a:t>0 ) ;</a:t>
            </a:r>
          </a:p>
          <a:p>
            <a:pPr marL="0" indent="0">
              <a:buNone/>
            </a:pPr>
            <a:r>
              <a:rPr lang="de-DE" sz="2100" dirty="0" smtClean="0">
                <a:latin typeface="Consolas"/>
                <a:cs typeface="Consolas"/>
              </a:rPr>
              <a:t>   }</a:t>
            </a:r>
            <a:endParaRPr lang="de-DE" sz="2100" dirty="0">
              <a:latin typeface="Consolas"/>
              <a:cs typeface="Consolas"/>
            </a:endParaRPr>
          </a:p>
          <a:p>
            <a:pPr marL="0" indent="0">
              <a:buNone/>
            </a:pPr>
            <a:r>
              <a:rPr lang="de-DE" sz="2100" dirty="0" smtClean="0">
                <a:latin typeface="Consolas"/>
                <a:cs typeface="Consolas"/>
              </a:rPr>
              <a:t> }</a:t>
            </a:r>
            <a:endParaRPr lang="en-US" sz="2100" dirty="0" smtClean="0">
              <a:latin typeface="Consolas"/>
              <a:cs typeface="Consolas"/>
            </a:endParaRPr>
          </a:p>
          <a:p>
            <a:pPr marL="0" indent="0">
              <a:buNone/>
            </a:pPr>
            <a:r>
              <a:rPr lang="en-US" dirty="0" smtClean="0"/>
              <a:t>  </a:t>
            </a:r>
          </a:p>
          <a:p>
            <a:pPr marL="0" indent="0">
              <a:buNone/>
            </a:pPr>
            <a:r>
              <a:rPr lang="en-US" dirty="0" smtClean="0"/>
              <a:t>Most current </a:t>
            </a:r>
            <a:r>
              <a:rPr lang="en-US" dirty="0"/>
              <a:t>GPGPU programs use barriers within thread blocks </a:t>
            </a:r>
            <a:r>
              <a:rPr lang="en-US" dirty="0" smtClean="0"/>
              <a:t>and/or lock-free </a:t>
            </a:r>
            <a:r>
              <a:rPr lang="en-US" dirty="0"/>
              <a:t>data structures</a:t>
            </a:r>
            <a:r>
              <a:rPr lang="en-US" dirty="0" smtClean="0"/>
              <a:t>.</a:t>
            </a:r>
          </a:p>
          <a:p>
            <a:pPr marL="0" indent="0">
              <a:buNone/>
            </a:pPr>
            <a:endParaRPr lang="en-US" dirty="0"/>
          </a:p>
          <a:p>
            <a:pPr marL="0" indent="0">
              <a:buNone/>
            </a:pPr>
            <a:r>
              <a:rPr lang="en-US" dirty="0" smtClean="0"/>
              <a:t>This leads to the following picture…</a:t>
            </a:r>
            <a:endParaRPr lang="en-US" dirty="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163</a:t>
            </a:fld>
            <a:endParaRPr lang="en-US"/>
          </a:p>
        </p:txBody>
      </p:sp>
    </p:spTree>
    <p:extLst>
      <p:ext uri="{BB962C8B-B14F-4D97-AF65-F5344CB8AC3E}">
        <p14:creationId xmlns:p14="http://schemas.microsoft.com/office/powerpoint/2010/main" val="57174943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6"/>
          <p:cNvSpPr>
            <a:spLocks noGrp="1" noChangeArrowheads="1"/>
          </p:cNvSpPr>
          <p:nvPr>
            <p:ph type="sldNum" sz="quarter" idx="12"/>
          </p:nvPr>
        </p:nvSpPr>
        <p:spPr>
          <a:noFill/>
        </p:spPr>
        <p:txBody>
          <a:bodyPr/>
          <a:lstStyle/>
          <a:p>
            <a:fld id="{6B996D6F-878B-7147-88B4-EC221D9233CB}" type="slidenum">
              <a:rPr lang="en-US">
                <a:latin typeface="Arial" pitchFamily="-65" charset="0"/>
                <a:ea typeface="ＭＳ Ｐゴシック" pitchFamily="-65" charset="-128"/>
                <a:cs typeface="ＭＳ Ｐゴシック" pitchFamily="-65" charset="-128"/>
              </a:rPr>
              <a:pPr/>
              <a:t>164</a:t>
            </a:fld>
            <a:endParaRPr lang="en-US">
              <a:latin typeface="Arial" pitchFamily="-65" charset="0"/>
              <a:ea typeface="ＭＳ Ｐゴシック" pitchFamily="-65" charset="-128"/>
              <a:cs typeface="ＭＳ Ｐゴシック" pitchFamily="-65" charset="-128"/>
            </a:endParaRPr>
          </a:p>
        </p:txBody>
      </p:sp>
      <p:sp>
        <p:nvSpPr>
          <p:cNvPr id="250944" name="Rectangle 64"/>
          <p:cNvSpPr>
            <a:spLocks noChangeArrowheads="1"/>
          </p:cNvSpPr>
          <p:nvPr/>
        </p:nvSpPr>
        <p:spPr bwMode="auto">
          <a:xfrm>
            <a:off x="5715000" y="4495800"/>
            <a:ext cx="4572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250941" name="Rectangle 61"/>
          <p:cNvSpPr>
            <a:spLocks noChangeArrowheads="1"/>
          </p:cNvSpPr>
          <p:nvPr/>
        </p:nvSpPr>
        <p:spPr bwMode="auto">
          <a:xfrm>
            <a:off x="914400" y="4495800"/>
            <a:ext cx="19050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180230" name="Rectangle 3"/>
          <p:cNvSpPr>
            <a:spLocks noGrp="1" noChangeArrowheads="1"/>
          </p:cNvSpPr>
          <p:nvPr>
            <p:ph type="body" idx="1"/>
          </p:nvPr>
        </p:nvSpPr>
        <p:spPr>
          <a:xfrm>
            <a:off x="457200" y="838200"/>
            <a:ext cx="8229600" cy="5292725"/>
          </a:xfrm>
        </p:spPr>
        <p:txBody>
          <a:bodyPr/>
          <a:lstStyle/>
          <a:p>
            <a:r>
              <a:rPr lang="en-US" dirty="0">
                <a:ea typeface="ＭＳ Ｐゴシック" pitchFamily="-65" charset="-128"/>
                <a:cs typeface="ＭＳ Ｐゴシック" pitchFamily="-65" charset="-128"/>
              </a:rPr>
              <a:t>Lifetime of GPU Application Development</a:t>
            </a:r>
          </a:p>
        </p:txBody>
      </p:sp>
      <p:grpSp>
        <p:nvGrpSpPr>
          <p:cNvPr id="2" name="Group 83"/>
          <p:cNvGrpSpPr>
            <a:grpSpLocks/>
          </p:cNvGrpSpPr>
          <p:nvPr/>
        </p:nvGrpSpPr>
        <p:grpSpPr bwMode="auto">
          <a:xfrm>
            <a:off x="457200" y="1676400"/>
            <a:ext cx="3629025" cy="1976438"/>
            <a:chOff x="1179" y="1104"/>
            <a:chExt cx="2286" cy="1245"/>
          </a:xfrm>
        </p:grpSpPr>
        <p:sp>
          <p:nvSpPr>
            <p:cNvPr id="180288" name="Line 5"/>
            <p:cNvSpPr>
              <a:spLocks noChangeShapeType="1"/>
            </p:cNvSpPr>
            <p:nvPr/>
          </p:nvSpPr>
          <p:spPr bwMode="auto">
            <a:xfrm flipV="1">
              <a:off x="1438" y="1104"/>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89" name="Line 6"/>
            <p:cNvSpPr>
              <a:spLocks noChangeShapeType="1"/>
            </p:cNvSpPr>
            <p:nvPr/>
          </p:nvSpPr>
          <p:spPr bwMode="auto">
            <a:xfrm>
              <a:off x="1179" y="2080"/>
              <a:ext cx="2286"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90" name="Text Box 8"/>
            <p:cNvSpPr txBox="1">
              <a:spLocks noChangeArrowheads="1"/>
            </p:cNvSpPr>
            <p:nvPr/>
          </p:nvSpPr>
          <p:spPr bwMode="auto">
            <a:xfrm>
              <a:off x="2091" y="2080"/>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grpSp>
        <p:nvGrpSpPr>
          <p:cNvPr id="3" name="Group 26"/>
          <p:cNvGrpSpPr>
            <a:grpSpLocks/>
          </p:cNvGrpSpPr>
          <p:nvPr/>
        </p:nvGrpSpPr>
        <p:grpSpPr bwMode="auto">
          <a:xfrm>
            <a:off x="1023938" y="1752600"/>
            <a:ext cx="4419600" cy="1371600"/>
            <a:chOff x="1584" y="1872"/>
            <a:chExt cx="2784" cy="864"/>
          </a:xfrm>
        </p:grpSpPr>
        <p:grpSp>
          <p:nvGrpSpPr>
            <p:cNvPr id="4" name="Group 23"/>
            <p:cNvGrpSpPr>
              <a:grpSpLocks/>
            </p:cNvGrpSpPr>
            <p:nvPr/>
          </p:nvGrpSpPr>
          <p:grpSpPr bwMode="auto">
            <a:xfrm>
              <a:off x="1584" y="2064"/>
              <a:ext cx="1632" cy="672"/>
              <a:chOff x="1584" y="2112"/>
              <a:chExt cx="1632" cy="624"/>
            </a:xfrm>
          </p:grpSpPr>
          <p:sp>
            <p:nvSpPr>
              <p:cNvPr id="180285" name="Line 18"/>
              <p:cNvSpPr>
                <a:spLocks noChangeShapeType="1"/>
              </p:cNvSpPr>
              <p:nvPr/>
            </p:nvSpPr>
            <p:spPr bwMode="auto">
              <a:xfrm>
                <a:off x="1584" y="2736"/>
                <a:ext cx="240" cy="0"/>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86" name="Line 19"/>
              <p:cNvSpPr>
                <a:spLocks noChangeShapeType="1"/>
              </p:cNvSpPr>
              <p:nvPr/>
            </p:nvSpPr>
            <p:spPr bwMode="auto">
              <a:xfrm flipV="1">
                <a:off x="1824" y="2112"/>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87" name="Line 20"/>
              <p:cNvSpPr>
                <a:spLocks noChangeShapeType="1"/>
              </p:cNvSpPr>
              <p:nvPr/>
            </p:nvSpPr>
            <p:spPr bwMode="auto">
              <a:xfrm>
                <a:off x="1872" y="2112"/>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84" name="Text Box 9"/>
            <p:cNvSpPr txBox="1">
              <a:spLocks noChangeArrowheads="1"/>
            </p:cNvSpPr>
            <p:nvPr/>
          </p:nvSpPr>
          <p:spPr bwMode="auto">
            <a:xfrm>
              <a:off x="3168" y="1872"/>
              <a:ext cx="1200" cy="211"/>
            </a:xfrm>
            <a:prstGeom prst="rect">
              <a:avLst/>
            </a:prstGeom>
            <a:noFill/>
            <a:ln w="9525">
              <a:noFill/>
              <a:miter lim="800000"/>
              <a:headEnd/>
              <a:tailEnd/>
            </a:ln>
          </p:spPr>
          <p:txBody>
            <a:bodyPr lIns="0" tIns="0" rIns="0" bIns="0">
              <a:prstTxWarp prst="textNoShape">
                <a:avLst/>
              </a:prstTxWarp>
              <a:spAutoFit/>
            </a:bodyPr>
            <a:lstStyle/>
            <a:p>
              <a:pPr algn="ctr" defTabSz="4389438"/>
              <a:r>
                <a:rPr lang="en-US" sz="2200" b="1">
                  <a:solidFill>
                    <a:schemeClr val="accent2"/>
                  </a:solidFill>
                </a:rPr>
                <a:t>Functionality</a:t>
              </a:r>
              <a:r>
                <a:rPr lang="en-US" sz="2200"/>
                <a:t> </a:t>
              </a:r>
            </a:p>
          </p:txBody>
        </p:sp>
      </p:grpSp>
      <p:grpSp>
        <p:nvGrpSpPr>
          <p:cNvPr id="5" name="Group 78"/>
          <p:cNvGrpSpPr>
            <a:grpSpLocks/>
          </p:cNvGrpSpPr>
          <p:nvPr/>
        </p:nvGrpSpPr>
        <p:grpSpPr bwMode="auto">
          <a:xfrm>
            <a:off x="1557338" y="2057400"/>
            <a:ext cx="3886200" cy="1066800"/>
            <a:chOff x="1893" y="1280"/>
            <a:chExt cx="2448" cy="672"/>
          </a:xfrm>
        </p:grpSpPr>
        <p:grpSp>
          <p:nvGrpSpPr>
            <p:cNvPr id="6" name="Group 30"/>
            <p:cNvGrpSpPr>
              <a:grpSpLocks/>
            </p:cNvGrpSpPr>
            <p:nvPr/>
          </p:nvGrpSpPr>
          <p:grpSpPr bwMode="auto">
            <a:xfrm>
              <a:off x="1893" y="1328"/>
              <a:ext cx="1296" cy="624"/>
              <a:chOff x="1920" y="2112"/>
              <a:chExt cx="1296" cy="624"/>
            </a:xfrm>
          </p:grpSpPr>
          <p:sp>
            <p:nvSpPr>
              <p:cNvPr id="180278" name="Freeform 7"/>
              <p:cNvSpPr>
                <a:spLocks/>
              </p:cNvSpPr>
              <p:nvPr/>
            </p:nvSpPr>
            <p:spPr bwMode="auto">
              <a:xfrm>
                <a:off x="1920" y="2112"/>
                <a:ext cx="912" cy="621"/>
              </a:xfrm>
              <a:custGeom>
                <a:avLst/>
                <a:gdLst>
                  <a:gd name="T0" fmla="*/ 0 w 1776"/>
                  <a:gd name="T1" fmla="*/ 19 h 1056"/>
                  <a:gd name="T2" fmla="*/ 28 w 1776"/>
                  <a:gd name="T3" fmla="*/ 15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79" name="Line 12"/>
              <p:cNvSpPr>
                <a:spLocks noChangeShapeType="1"/>
              </p:cNvSpPr>
              <p:nvPr/>
            </p:nvSpPr>
            <p:spPr bwMode="auto">
              <a:xfrm>
                <a:off x="2832" y="2112"/>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80" name="Oval 13"/>
              <p:cNvSpPr>
                <a:spLocks noChangeArrowheads="1"/>
              </p:cNvSpPr>
              <p:nvPr/>
            </p:nvSpPr>
            <p:spPr bwMode="auto">
              <a:xfrm>
                <a:off x="2736" y="2256"/>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1" name="Oval 14"/>
              <p:cNvSpPr>
                <a:spLocks noChangeArrowheads="1"/>
              </p:cNvSpPr>
              <p:nvPr/>
            </p:nvSpPr>
            <p:spPr bwMode="auto">
              <a:xfrm>
                <a:off x="2544" y="2544"/>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2" name="Oval 16"/>
              <p:cNvSpPr>
                <a:spLocks noChangeArrowheads="1"/>
              </p:cNvSpPr>
              <p:nvPr/>
            </p:nvSpPr>
            <p:spPr bwMode="auto">
              <a:xfrm>
                <a:off x="2208" y="264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sp>
          <p:nvSpPr>
            <p:cNvPr id="180277" name="Text Box 9"/>
            <p:cNvSpPr txBox="1">
              <a:spLocks noChangeArrowheads="1"/>
            </p:cNvSpPr>
            <p:nvPr/>
          </p:nvSpPr>
          <p:spPr bwMode="auto">
            <a:xfrm>
              <a:off x="3141" y="1280"/>
              <a:ext cx="1200" cy="269"/>
            </a:xfrm>
            <a:prstGeom prst="rect">
              <a:avLst/>
            </a:prstGeom>
            <a:noFill/>
            <a:ln w="9525">
              <a:noFill/>
              <a:miter lim="800000"/>
              <a:headEnd/>
              <a:tailEnd/>
            </a:ln>
          </p:spPr>
          <p:txBody>
            <a:bodyPr>
              <a:prstTxWarp prst="textNoShape">
                <a:avLst/>
              </a:prstTxWarp>
              <a:spAutoFit/>
            </a:bodyPr>
            <a:lstStyle/>
            <a:p>
              <a:pPr algn="ctr" defTabSz="4389438"/>
              <a:r>
                <a:rPr lang="en-US" sz="2200" b="1">
                  <a:solidFill>
                    <a:srgbClr val="FF0000"/>
                  </a:solidFill>
                </a:rPr>
                <a:t>Performance</a:t>
              </a:r>
              <a:r>
                <a:rPr lang="en-US" sz="2200"/>
                <a:t> </a:t>
              </a:r>
            </a:p>
          </p:txBody>
        </p:sp>
      </p:grpSp>
      <p:sp>
        <p:nvSpPr>
          <p:cNvPr id="180234" name="Date Placeholder 3"/>
          <p:cNvSpPr txBox="1">
            <a:spLocks noGrp="1"/>
          </p:cNvSpPr>
          <p:nvPr/>
        </p:nvSpPr>
        <p:spPr bwMode="auto">
          <a:xfrm>
            <a:off x="457200" y="6243638"/>
            <a:ext cx="2286000" cy="457200"/>
          </a:xfrm>
          <a:prstGeom prst="rect">
            <a:avLst/>
          </a:prstGeom>
          <a:noFill/>
          <a:ln w="9525">
            <a:noFill/>
            <a:miter lim="800000"/>
            <a:headEnd/>
            <a:tailEnd/>
          </a:ln>
        </p:spPr>
        <p:txBody>
          <a:bodyPr anchor="b">
            <a:prstTxWarp prst="textNoShape">
              <a:avLst/>
            </a:prstTxWarp>
          </a:bodyPr>
          <a:lstStyle/>
          <a:p>
            <a:r>
              <a:rPr lang="en-US" sz="1000" b="1">
                <a:solidFill>
                  <a:schemeClr val="bg2"/>
                </a:solidFill>
              </a:rPr>
              <a:t>Wilson Fung, Inderpeet Singh, Andrew Brownsword, Tor Aamodt</a:t>
            </a:r>
          </a:p>
        </p:txBody>
      </p:sp>
      <p:sp>
        <p:nvSpPr>
          <p:cNvPr id="250928" name="Text Box 48"/>
          <p:cNvSpPr txBox="1">
            <a:spLocks noChangeArrowheads="1"/>
          </p:cNvSpPr>
          <p:nvPr/>
        </p:nvSpPr>
        <p:spPr bwMode="auto">
          <a:xfrm>
            <a:off x="1447800" y="4852988"/>
            <a:ext cx="431800" cy="579437"/>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a:t>
            </a:r>
          </a:p>
        </p:txBody>
      </p:sp>
      <p:grpSp>
        <p:nvGrpSpPr>
          <p:cNvPr id="7" name="Group 80"/>
          <p:cNvGrpSpPr>
            <a:grpSpLocks/>
          </p:cNvGrpSpPr>
          <p:nvPr/>
        </p:nvGrpSpPr>
        <p:grpSpPr bwMode="auto">
          <a:xfrm>
            <a:off x="1023938" y="4648200"/>
            <a:ext cx="3548062" cy="1041400"/>
            <a:chOff x="549" y="2928"/>
            <a:chExt cx="2235" cy="656"/>
          </a:xfrm>
        </p:grpSpPr>
        <p:sp>
          <p:nvSpPr>
            <p:cNvPr id="180273" name="Line 36"/>
            <p:cNvSpPr>
              <a:spLocks noChangeShapeType="1"/>
            </p:cNvSpPr>
            <p:nvPr/>
          </p:nvSpPr>
          <p:spPr bwMode="auto">
            <a:xfrm flipV="1">
              <a:off x="549" y="3552"/>
              <a:ext cx="1035"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74" name="Line 37"/>
            <p:cNvSpPr>
              <a:spLocks noChangeShapeType="1"/>
            </p:cNvSpPr>
            <p:nvPr/>
          </p:nvSpPr>
          <p:spPr bwMode="auto">
            <a:xfrm flipV="1">
              <a:off x="1584"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75" name="Line 38"/>
            <p:cNvSpPr>
              <a:spLocks noChangeShapeType="1"/>
            </p:cNvSpPr>
            <p:nvPr/>
          </p:nvSpPr>
          <p:spPr bwMode="auto">
            <a:xfrm>
              <a:off x="1632" y="2928"/>
              <a:ext cx="1152" cy="0"/>
            </a:xfrm>
            <a:prstGeom prst="line">
              <a:avLst/>
            </a:prstGeom>
            <a:noFill/>
            <a:ln w="76200">
              <a:solidFill>
                <a:schemeClr val="accent2"/>
              </a:solidFill>
              <a:round/>
              <a:headEnd/>
              <a:tailEnd/>
            </a:ln>
          </p:spPr>
          <p:txBody>
            <a:bodyPr>
              <a:prstTxWarp prst="textNoShape">
                <a:avLst/>
              </a:prstTxWarp>
            </a:bodyPr>
            <a:lstStyle/>
            <a:p>
              <a:endParaRPr lang="en-US"/>
            </a:p>
          </p:txBody>
        </p:sp>
      </p:grpSp>
      <p:grpSp>
        <p:nvGrpSpPr>
          <p:cNvPr id="8" name="Group 79"/>
          <p:cNvGrpSpPr>
            <a:grpSpLocks/>
          </p:cNvGrpSpPr>
          <p:nvPr/>
        </p:nvGrpSpPr>
        <p:grpSpPr bwMode="auto">
          <a:xfrm>
            <a:off x="2819400" y="4724400"/>
            <a:ext cx="1752600" cy="933450"/>
            <a:chOff x="1680" y="2976"/>
            <a:chExt cx="1104" cy="588"/>
          </a:xfrm>
        </p:grpSpPr>
        <p:sp>
          <p:nvSpPr>
            <p:cNvPr id="180268" name="Freeform 7"/>
            <p:cNvSpPr>
              <a:spLocks/>
            </p:cNvSpPr>
            <p:nvPr/>
          </p:nvSpPr>
          <p:spPr bwMode="auto">
            <a:xfrm>
              <a:off x="1680"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69" name="Line 42"/>
            <p:cNvSpPr>
              <a:spLocks noChangeShapeType="1"/>
            </p:cNvSpPr>
            <p:nvPr/>
          </p:nvSpPr>
          <p:spPr bwMode="auto">
            <a:xfrm>
              <a:off x="2592" y="2976"/>
              <a:ext cx="192"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70" name="Oval 43"/>
            <p:cNvSpPr>
              <a:spLocks noChangeArrowheads="1"/>
            </p:cNvSpPr>
            <p:nvPr/>
          </p:nvSpPr>
          <p:spPr bwMode="auto">
            <a:xfrm>
              <a:off x="2496"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1" name="Oval 44"/>
            <p:cNvSpPr>
              <a:spLocks noChangeArrowheads="1"/>
            </p:cNvSpPr>
            <p:nvPr/>
          </p:nvSpPr>
          <p:spPr bwMode="auto">
            <a:xfrm>
              <a:off x="2304"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2" name="Oval 45"/>
            <p:cNvSpPr>
              <a:spLocks noChangeArrowheads="1"/>
            </p:cNvSpPr>
            <p:nvPr/>
          </p:nvSpPr>
          <p:spPr bwMode="auto">
            <a:xfrm>
              <a:off x="1968"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9" name="Group 81"/>
          <p:cNvGrpSpPr>
            <a:grpSpLocks/>
          </p:cNvGrpSpPr>
          <p:nvPr/>
        </p:nvGrpSpPr>
        <p:grpSpPr bwMode="auto">
          <a:xfrm>
            <a:off x="457200" y="3810000"/>
            <a:ext cx="4191000" cy="2408238"/>
            <a:chOff x="192" y="2400"/>
            <a:chExt cx="2640" cy="1517"/>
          </a:xfrm>
        </p:grpSpPr>
        <p:sp>
          <p:nvSpPr>
            <p:cNvPr id="180264" name="Line 5"/>
            <p:cNvSpPr>
              <a:spLocks noChangeShapeType="1"/>
            </p:cNvSpPr>
            <p:nvPr/>
          </p:nvSpPr>
          <p:spPr bwMode="auto">
            <a:xfrm flipV="1">
              <a:off x="45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5" name="Line 6"/>
            <p:cNvSpPr>
              <a:spLocks noChangeShapeType="1"/>
            </p:cNvSpPr>
            <p:nvPr/>
          </p:nvSpPr>
          <p:spPr bwMode="auto">
            <a:xfrm>
              <a:off x="192" y="3648"/>
              <a:ext cx="2640"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6" name="Text Box 8"/>
            <p:cNvSpPr txBox="1">
              <a:spLocks noChangeArrowheads="1"/>
            </p:cNvSpPr>
            <p:nvPr/>
          </p:nvSpPr>
          <p:spPr bwMode="auto">
            <a:xfrm>
              <a:off x="1392" y="3648"/>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sp>
          <p:nvSpPr>
            <p:cNvPr id="180267" name="Text Box 8"/>
            <p:cNvSpPr txBox="1">
              <a:spLocks noChangeArrowheads="1"/>
            </p:cNvSpPr>
            <p:nvPr/>
          </p:nvSpPr>
          <p:spPr bwMode="auto">
            <a:xfrm>
              <a:off x="240" y="2400"/>
              <a:ext cx="2400" cy="271"/>
            </a:xfrm>
            <a:prstGeom prst="rect">
              <a:avLst/>
            </a:prstGeom>
            <a:noFill/>
            <a:ln w="9525">
              <a:noFill/>
              <a:miter lim="800000"/>
              <a:headEnd/>
              <a:tailEnd/>
            </a:ln>
          </p:spPr>
          <p:txBody>
            <a:bodyPr wrap="none">
              <a:prstTxWarp prst="textNoShape">
                <a:avLst/>
              </a:prstTxWarp>
              <a:spAutoFit/>
            </a:bodyPr>
            <a:lstStyle/>
            <a:p>
              <a:pPr defTabSz="4389438"/>
              <a:r>
                <a:rPr lang="en-US" sz="2200" u="sng" dirty="0"/>
                <a:t>Fine-Grained </a:t>
              </a:r>
              <a:r>
                <a:rPr lang="en-US" sz="2200" u="sng" dirty="0" smtClean="0"/>
                <a:t>Locking/Lock-Free</a:t>
              </a:r>
              <a:endParaRPr lang="en-US" sz="2200" u="sng" dirty="0"/>
            </a:p>
          </p:txBody>
        </p:sp>
      </p:grpSp>
      <p:grpSp>
        <p:nvGrpSpPr>
          <p:cNvPr id="10" name="Group 71"/>
          <p:cNvGrpSpPr>
            <a:grpSpLocks/>
          </p:cNvGrpSpPr>
          <p:nvPr/>
        </p:nvGrpSpPr>
        <p:grpSpPr bwMode="auto">
          <a:xfrm>
            <a:off x="5257800" y="3810000"/>
            <a:ext cx="3124200" cy="2408238"/>
            <a:chOff x="3312" y="2400"/>
            <a:chExt cx="1968" cy="1517"/>
          </a:xfrm>
        </p:grpSpPr>
        <p:sp>
          <p:nvSpPr>
            <p:cNvPr id="180256" name="Line 5"/>
            <p:cNvSpPr>
              <a:spLocks noChangeShapeType="1"/>
            </p:cNvSpPr>
            <p:nvPr/>
          </p:nvSpPr>
          <p:spPr bwMode="auto">
            <a:xfrm flipV="1">
              <a:off x="357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7" name="Line 6"/>
            <p:cNvSpPr>
              <a:spLocks noChangeShapeType="1"/>
            </p:cNvSpPr>
            <p:nvPr/>
          </p:nvSpPr>
          <p:spPr bwMode="auto">
            <a:xfrm>
              <a:off x="3312" y="3648"/>
              <a:ext cx="1968"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8" name="Text Box 8"/>
            <p:cNvSpPr txBox="1">
              <a:spLocks noChangeArrowheads="1"/>
            </p:cNvSpPr>
            <p:nvPr/>
          </p:nvSpPr>
          <p:spPr bwMode="auto">
            <a:xfrm>
              <a:off x="4128" y="3648"/>
              <a:ext cx="508" cy="269"/>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nvGrpSpPr>
            <p:cNvPr id="11" name="Group 70"/>
            <p:cNvGrpSpPr>
              <a:grpSpLocks/>
            </p:cNvGrpSpPr>
            <p:nvPr/>
          </p:nvGrpSpPr>
          <p:grpSpPr bwMode="auto">
            <a:xfrm>
              <a:off x="3669" y="2928"/>
              <a:ext cx="1515" cy="656"/>
              <a:chOff x="3669" y="2928"/>
              <a:chExt cx="1515" cy="656"/>
            </a:xfrm>
          </p:grpSpPr>
          <p:sp>
            <p:nvSpPr>
              <p:cNvPr id="180261" name="Line 52"/>
              <p:cNvSpPr>
                <a:spLocks noChangeShapeType="1"/>
              </p:cNvSpPr>
              <p:nvPr/>
            </p:nvSpPr>
            <p:spPr bwMode="auto">
              <a:xfrm flipV="1">
                <a:off x="3669" y="3552"/>
                <a:ext cx="123"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62" name="Line 53"/>
              <p:cNvSpPr>
                <a:spLocks noChangeShapeType="1"/>
              </p:cNvSpPr>
              <p:nvPr/>
            </p:nvSpPr>
            <p:spPr bwMode="auto">
              <a:xfrm flipV="1">
                <a:off x="3792"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63" name="Line 54"/>
              <p:cNvSpPr>
                <a:spLocks noChangeShapeType="1"/>
              </p:cNvSpPr>
              <p:nvPr/>
            </p:nvSpPr>
            <p:spPr bwMode="auto">
              <a:xfrm flipV="1">
                <a:off x="3840" y="2928"/>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60" name="Text Box 8"/>
            <p:cNvSpPr txBox="1">
              <a:spLocks noChangeArrowheads="1"/>
            </p:cNvSpPr>
            <p:nvPr/>
          </p:nvSpPr>
          <p:spPr bwMode="auto">
            <a:xfrm>
              <a:off x="3408" y="2400"/>
              <a:ext cx="1860" cy="269"/>
            </a:xfrm>
            <a:prstGeom prst="rect">
              <a:avLst/>
            </a:prstGeom>
            <a:noFill/>
            <a:ln w="9525">
              <a:noFill/>
              <a:miter lim="800000"/>
              <a:headEnd/>
              <a:tailEnd/>
            </a:ln>
          </p:spPr>
          <p:txBody>
            <a:bodyPr wrap="none">
              <a:prstTxWarp prst="textNoShape">
                <a:avLst/>
              </a:prstTxWarp>
              <a:spAutoFit/>
            </a:bodyPr>
            <a:lstStyle/>
            <a:p>
              <a:pPr defTabSz="4389438"/>
              <a:r>
                <a:rPr lang="en-US" sz="2200" u="sng"/>
                <a:t>Transactional Memory</a:t>
              </a:r>
            </a:p>
          </p:txBody>
        </p:sp>
      </p:grpSp>
      <p:sp>
        <p:nvSpPr>
          <p:cNvPr id="250945" name="Line 65"/>
          <p:cNvSpPr>
            <a:spLocks noChangeShapeType="1"/>
          </p:cNvSpPr>
          <p:nvPr/>
        </p:nvSpPr>
        <p:spPr bwMode="auto">
          <a:xfrm>
            <a:off x="4876800" y="3810000"/>
            <a:ext cx="0" cy="24384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12" name="Group 70"/>
          <p:cNvGrpSpPr>
            <a:grpSpLocks/>
          </p:cNvGrpSpPr>
          <p:nvPr/>
        </p:nvGrpSpPr>
        <p:grpSpPr bwMode="auto">
          <a:xfrm>
            <a:off x="6172200" y="4724400"/>
            <a:ext cx="2057400" cy="933450"/>
            <a:chOff x="3888" y="2976"/>
            <a:chExt cx="1296" cy="588"/>
          </a:xfrm>
        </p:grpSpPr>
        <p:sp>
          <p:nvSpPr>
            <p:cNvPr id="180251" name="Freeform 7"/>
            <p:cNvSpPr>
              <a:spLocks/>
            </p:cNvSpPr>
            <p:nvPr/>
          </p:nvSpPr>
          <p:spPr bwMode="auto">
            <a:xfrm>
              <a:off x="3888"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52" name="Line 56"/>
            <p:cNvSpPr>
              <a:spLocks noChangeShapeType="1"/>
            </p:cNvSpPr>
            <p:nvPr/>
          </p:nvSpPr>
          <p:spPr bwMode="auto">
            <a:xfrm>
              <a:off x="4800" y="2976"/>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53" name="Oval 57"/>
            <p:cNvSpPr>
              <a:spLocks noChangeArrowheads="1"/>
            </p:cNvSpPr>
            <p:nvPr/>
          </p:nvSpPr>
          <p:spPr bwMode="auto">
            <a:xfrm>
              <a:off x="4704"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4" name="Oval 58"/>
            <p:cNvSpPr>
              <a:spLocks noChangeArrowheads="1"/>
            </p:cNvSpPr>
            <p:nvPr/>
          </p:nvSpPr>
          <p:spPr bwMode="auto">
            <a:xfrm>
              <a:off x="4512"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5" name="Oval 59"/>
            <p:cNvSpPr>
              <a:spLocks noChangeArrowheads="1"/>
            </p:cNvSpPr>
            <p:nvPr/>
          </p:nvSpPr>
          <p:spPr bwMode="auto">
            <a:xfrm>
              <a:off x="4176"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3" name="Group 69"/>
          <p:cNvGrpSpPr>
            <a:grpSpLocks/>
          </p:cNvGrpSpPr>
          <p:nvPr/>
        </p:nvGrpSpPr>
        <p:grpSpPr bwMode="auto">
          <a:xfrm>
            <a:off x="6172200" y="5029200"/>
            <a:ext cx="2057400" cy="652463"/>
            <a:chOff x="3888" y="3168"/>
            <a:chExt cx="1296" cy="411"/>
          </a:xfrm>
        </p:grpSpPr>
        <p:sp>
          <p:nvSpPr>
            <p:cNvPr id="180246" name="Freeform 7"/>
            <p:cNvSpPr>
              <a:spLocks/>
            </p:cNvSpPr>
            <p:nvPr/>
          </p:nvSpPr>
          <p:spPr bwMode="auto">
            <a:xfrm>
              <a:off x="3888" y="3168"/>
              <a:ext cx="912" cy="388"/>
            </a:xfrm>
            <a:custGeom>
              <a:avLst/>
              <a:gdLst>
                <a:gd name="T0" fmla="*/ 0 w 1776"/>
                <a:gd name="T1" fmla="*/ 3 h 1056"/>
                <a:gd name="T2" fmla="*/ 28 w 1776"/>
                <a:gd name="T3" fmla="*/ 2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47" name="Line 73"/>
            <p:cNvSpPr>
              <a:spLocks noChangeShapeType="1"/>
            </p:cNvSpPr>
            <p:nvPr/>
          </p:nvSpPr>
          <p:spPr bwMode="auto">
            <a:xfrm>
              <a:off x="4800" y="3168"/>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48" name="Oval 74"/>
            <p:cNvSpPr>
              <a:spLocks noChangeArrowheads="1"/>
            </p:cNvSpPr>
            <p:nvPr/>
          </p:nvSpPr>
          <p:spPr bwMode="auto">
            <a:xfrm>
              <a:off x="4704" y="3265"/>
              <a:ext cx="96" cy="95"/>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49" name="Oval 75"/>
            <p:cNvSpPr>
              <a:spLocks noChangeArrowheads="1"/>
            </p:cNvSpPr>
            <p:nvPr/>
          </p:nvSpPr>
          <p:spPr bwMode="auto">
            <a:xfrm>
              <a:off x="4512" y="3419"/>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0" name="Oval 76"/>
            <p:cNvSpPr>
              <a:spLocks noChangeArrowheads="1"/>
            </p:cNvSpPr>
            <p:nvPr/>
          </p:nvSpPr>
          <p:spPr bwMode="auto">
            <a:xfrm>
              <a:off x="4176" y="3483"/>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4" name="Group 86"/>
          <p:cNvGrpSpPr>
            <a:grpSpLocks/>
          </p:cNvGrpSpPr>
          <p:nvPr/>
        </p:nvGrpSpPr>
        <p:grpSpPr bwMode="auto">
          <a:xfrm>
            <a:off x="4343400" y="2743200"/>
            <a:ext cx="4724400" cy="1981200"/>
            <a:chOff x="2784" y="1728"/>
            <a:chExt cx="2976" cy="1248"/>
          </a:xfrm>
        </p:grpSpPr>
        <p:sp>
          <p:nvSpPr>
            <p:cNvPr id="180244" name="Rectangle 82"/>
            <p:cNvSpPr>
              <a:spLocks noChangeArrowheads="1"/>
            </p:cNvSpPr>
            <p:nvPr/>
          </p:nvSpPr>
          <p:spPr bwMode="auto">
            <a:xfrm>
              <a:off x="2976" y="1728"/>
              <a:ext cx="2784" cy="634"/>
            </a:xfrm>
            <a:prstGeom prst="rect">
              <a:avLst/>
            </a:prstGeom>
            <a:solidFill>
              <a:srgbClr val="FFCCFF"/>
            </a:solidFill>
            <a:ln w="9525">
              <a:noFill/>
              <a:miter lim="800000"/>
              <a:headEnd/>
              <a:tailEnd/>
            </a:ln>
          </p:spPr>
          <p:txBody>
            <a:bodyPr>
              <a:prstTxWarp prst="textNoShape">
                <a:avLst/>
              </a:prstTxWarp>
              <a:spAutoFit/>
            </a:bodyPr>
            <a:lstStyle/>
            <a:p>
              <a:pPr eaLnBrk="0" hangingPunct="0">
                <a:spcBef>
                  <a:spcPct val="20000"/>
                </a:spcBef>
                <a:buSzPct val="65000"/>
                <a:buFont typeface="Wingdings" pitchFamily="-65" charset="2"/>
                <a:buNone/>
              </a:pPr>
              <a:r>
                <a:rPr lang="en-US" sz="2000"/>
                <a:t>E.g. N-Body with 5M bodies </a:t>
              </a:r>
              <a:br>
                <a:rPr lang="en-US" sz="2000"/>
              </a:br>
              <a:r>
                <a:rPr lang="en-US" sz="2000"/>
                <a:t>CUDA SDK: O(n</a:t>
              </a:r>
              <a:r>
                <a:rPr lang="en-US" sz="2000" baseline="30000"/>
                <a:t>2</a:t>
              </a:r>
              <a:r>
                <a:rPr lang="en-US" sz="2000"/>
                <a:t>) – </a:t>
              </a:r>
              <a:r>
                <a:rPr lang="en-US" sz="2000">
                  <a:solidFill>
                    <a:srgbClr val="FF0000"/>
                  </a:solidFill>
                </a:rPr>
                <a:t>1640 s (barrier)</a:t>
              </a:r>
              <a:r>
                <a:rPr lang="en-US" sz="2000"/>
                <a:t/>
              </a:r>
              <a:br>
                <a:rPr lang="en-US" sz="2000"/>
              </a:br>
              <a:r>
                <a:rPr lang="en-US" sz="2000"/>
                <a:t>Barnes Hut: O(nLogn) – </a:t>
              </a:r>
              <a:r>
                <a:rPr lang="en-US" sz="2000">
                  <a:solidFill>
                    <a:srgbClr val="0000FF"/>
                  </a:solidFill>
                </a:rPr>
                <a:t>5.2 s (locks)</a:t>
              </a:r>
            </a:p>
          </p:txBody>
        </p:sp>
        <p:sp>
          <p:nvSpPr>
            <p:cNvPr id="180245" name="Line 84"/>
            <p:cNvSpPr>
              <a:spLocks noChangeShapeType="1"/>
            </p:cNvSpPr>
            <p:nvPr/>
          </p:nvSpPr>
          <p:spPr bwMode="auto">
            <a:xfrm flipH="1">
              <a:off x="2784" y="2352"/>
              <a:ext cx="192" cy="624"/>
            </a:xfrm>
            <a:prstGeom prst="line">
              <a:avLst/>
            </a:prstGeom>
            <a:noFill/>
            <a:ln w="57150">
              <a:solidFill>
                <a:schemeClr val="tx1"/>
              </a:solidFill>
              <a:round/>
              <a:headEnd/>
              <a:tailEnd/>
            </a:ln>
          </p:spPr>
          <p:txBody>
            <a:bodyP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09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09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9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09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44" grpId="0" animBg="1"/>
      <p:bldP spid="250941" grpId="0" animBg="1"/>
      <p:bldP spid="250928" grpId="0"/>
      <p:bldP spid="250945"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Slide Number Placeholder 5"/>
          <p:cNvSpPr>
            <a:spLocks noGrp="1"/>
          </p:cNvSpPr>
          <p:nvPr>
            <p:ph type="sldNum" sz="quarter" idx="12"/>
          </p:nvPr>
        </p:nvSpPr>
        <p:spPr>
          <a:noFill/>
        </p:spPr>
        <p:txBody>
          <a:bodyPr/>
          <a:lstStyle/>
          <a:p>
            <a:fld id="{E7D57034-1FE2-CE40-ABCE-841AA60BCC15}" type="slidenum">
              <a:rPr lang="en-US">
                <a:latin typeface="Arial" pitchFamily="-65" charset="0"/>
                <a:ea typeface="ＭＳ Ｐゴシック" pitchFamily="-65" charset="-128"/>
                <a:cs typeface="ＭＳ Ｐゴシック" pitchFamily="-65" charset="-128"/>
              </a:rPr>
              <a:pPr/>
              <a:t>165</a:t>
            </a:fld>
            <a:endParaRPr lang="en-US">
              <a:latin typeface="Arial" pitchFamily="-65" charset="0"/>
              <a:ea typeface="ＭＳ Ｐゴシック" pitchFamily="-65" charset="-128"/>
              <a:cs typeface="ＭＳ Ｐゴシック" pitchFamily="-65" charset="-128"/>
            </a:endParaRPr>
          </a:p>
        </p:txBody>
      </p:sp>
      <p:sp>
        <p:nvSpPr>
          <p:cNvPr id="182277"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5715" name="Rectangle 3"/>
          <p:cNvSpPr>
            <a:spLocks noGrp="1" noChangeArrowheads="1"/>
          </p:cNvSpPr>
          <p:nvPr>
            <p:ph type="body" idx="1"/>
          </p:nvPr>
        </p:nvSpPr>
        <p:spPr>
          <a:xfrm>
            <a:off x="457200" y="1371600"/>
            <a:ext cx="8229600" cy="1981200"/>
          </a:xfrm>
        </p:spPr>
        <p:txBody>
          <a:bodyPr/>
          <a:lstStyle/>
          <a:p>
            <a:pPr>
              <a:lnSpc>
                <a:spcPct val="90000"/>
              </a:lnSpc>
            </a:pPr>
            <a:r>
              <a:rPr lang="en-US" smtClean="0">
                <a:ea typeface="ＭＳ Ｐゴシック" pitchFamily="-65" charset="-128"/>
                <a:cs typeface="ＭＳ Ｐゴシック" pitchFamily="-65" charset="-128"/>
              </a:rPr>
              <a:t>Programmer specifies atomic code blocks called </a:t>
            </a:r>
            <a:r>
              <a:rPr lang="en-US" u="sng" smtClean="0">
                <a:ea typeface="ＭＳ Ｐゴシック" pitchFamily="-65" charset="-128"/>
                <a:cs typeface="ＭＳ Ｐゴシック" pitchFamily="-65" charset="-128"/>
              </a:rPr>
              <a:t>transactions</a:t>
            </a:r>
            <a:r>
              <a:rPr lang="en-US" smtClean="0">
                <a:ea typeface="ＭＳ Ｐゴシック" pitchFamily="-65" charset="-128"/>
                <a:cs typeface="ＭＳ Ｐゴシック" pitchFamily="-65" charset="-128"/>
              </a:rPr>
              <a:t> [Herlihy’93]</a:t>
            </a:r>
            <a:endParaRPr lang="en-US" u="sng" smtClean="0">
              <a:ea typeface="ＭＳ Ｐゴシック" pitchFamily="-65" charset="-128"/>
              <a:cs typeface="ＭＳ Ｐゴシック" pitchFamily="-65" charset="-128"/>
            </a:endParaRPr>
          </a:p>
        </p:txBody>
      </p:sp>
      <p:sp>
        <p:nvSpPr>
          <p:cNvPr id="115716" name="Rectangle 4"/>
          <p:cNvSpPr>
            <a:spLocks noChangeArrowheads="1"/>
          </p:cNvSpPr>
          <p:nvPr/>
        </p:nvSpPr>
        <p:spPr bwMode="auto">
          <a:xfrm>
            <a:off x="5029200" y="2895600"/>
            <a:ext cx="3581400" cy="25146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TM Version:</a:t>
            </a:r>
          </a:p>
          <a:p>
            <a:pPr defTabSz="4389438"/>
            <a:r>
              <a:rPr lang="en-US" sz="2400" b="1">
                <a:latin typeface="Courier New" pitchFamily="-65" charset="0"/>
              </a:rPr>
              <a:t>atomic {</a:t>
            </a:r>
          </a:p>
          <a:p>
            <a:pPr defTabSz="4389438"/>
            <a:r>
              <a:rPr lang="en-US" sz="2400" b="1">
                <a:latin typeface="Courier New" pitchFamily="-65" charset="0"/>
              </a:rPr>
              <a:t>  X[c] = X[a]+X[b];</a:t>
            </a:r>
          </a:p>
          <a:p>
            <a:pPr defTabSz="4389438"/>
            <a:r>
              <a:rPr lang="en-US" sz="2400" b="1">
                <a:latin typeface="Courier New" pitchFamily="-65" charset="0"/>
              </a:rPr>
              <a:t>}</a:t>
            </a:r>
          </a:p>
        </p:txBody>
      </p:sp>
      <p:sp>
        <p:nvSpPr>
          <p:cNvPr id="115717" name="Rectangle 5"/>
          <p:cNvSpPr>
            <a:spLocks noChangeArrowheads="1"/>
          </p:cNvSpPr>
          <p:nvPr/>
        </p:nvSpPr>
        <p:spPr bwMode="auto">
          <a:xfrm>
            <a:off x="533400" y="2895600"/>
            <a:ext cx="3657600" cy="29718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Lock Version:</a:t>
            </a:r>
          </a:p>
          <a:p>
            <a:pPr defTabSz="4389438"/>
            <a:r>
              <a:rPr lang="en-US" sz="2400" b="1">
                <a:latin typeface="Courier New" pitchFamily="-65" charset="0"/>
              </a:rPr>
              <a:t>Lock(X[a]);</a:t>
            </a:r>
          </a:p>
          <a:p>
            <a:pPr defTabSz="4389438"/>
            <a:r>
              <a:rPr lang="en-US" sz="2400" b="1">
                <a:latin typeface="Courier New" pitchFamily="-65" charset="0"/>
              </a:rPr>
              <a:t>Lock(X[b]);</a:t>
            </a:r>
          </a:p>
          <a:p>
            <a:pPr defTabSz="4389438"/>
            <a:r>
              <a:rPr lang="en-US" sz="2400" b="1">
                <a:latin typeface="Courier New" pitchFamily="-65" charset="0"/>
              </a:rPr>
              <a:t>Lock(X[c]);</a:t>
            </a:r>
          </a:p>
          <a:p>
            <a:pPr defTabSz="4389438"/>
            <a:r>
              <a:rPr lang="en-US" sz="2400" b="1">
                <a:latin typeface="Courier New" pitchFamily="-65" charset="0"/>
              </a:rPr>
              <a:t>  X[c] = X[a]+X[b];</a:t>
            </a:r>
          </a:p>
          <a:p>
            <a:pPr defTabSz="4389438"/>
            <a:r>
              <a:rPr lang="en-US" sz="2400" b="1">
                <a:latin typeface="Courier New" pitchFamily="-65" charset="0"/>
              </a:rPr>
              <a:t>Unlock(X[c]);</a:t>
            </a:r>
          </a:p>
          <a:p>
            <a:pPr defTabSz="4389438"/>
            <a:r>
              <a:rPr lang="en-US" sz="2400" b="1">
                <a:latin typeface="Courier New" pitchFamily="-65" charset="0"/>
              </a:rPr>
              <a:t>Unlock(X[b]);</a:t>
            </a:r>
          </a:p>
          <a:p>
            <a:pPr defTabSz="4389438"/>
            <a:r>
              <a:rPr lang="en-US" sz="2400" b="1">
                <a:latin typeface="Courier New" pitchFamily="-65" charset="0"/>
              </a:rPr>
              <a:t>Unlock(X[a]);</a:t>
            </a:r>
          </a:p>
        </p:txBody>
      </p:sp>
      <p:sp>
        <p:nvSpPr>
          <p:cNvPr id="115718" name="AutoShape 6"/>
          <p:cNvSpPr>
            <a:spLocks noChangeArrowheads="1"/>
          </p:cNvSpPr>
          <p:nvPr/>
        </p:nvSpPr>
        <p:spPr bwMode="auto">
          <a:xfrm>
            <a:off x="4114800" y="3505200"/>
            <a:ext cx="838200" cy="609600"/>
          </a:xfrm>
          <a:prstGeom prst="rightArrow">
            <a:avLst>
              <a:gd name="adj1" fmla="val 50000"/>
              <a:gd name="adj2" fmla="val 34375"/>
            </a:avLst>
          </a:prstGeom>
          <a:solidFill>
            <a:srgbClr val="33CC33"/>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457200" y="3338513"/>
            <a:ext cx="7643813" cy="1812925"/>
            <a:chOff x="336" y="2736"/>
            <a:chExt cx="4815" cy="1142"/>
          </a:xfrm>
        </p:grpSpPr>
        <p:sp>
          <p:nvSpPr>
            <p:cNvPr id="182283" name="Line 8"/>
            <p:cNvSpPr>
              <a:spLocks noChangeShapeType="1"/>
            </p:cNvSpPr>
            <p:nvPr/>
          </p:nvSpPr>
          <p:spPr bwMode="auto">
            <a:xfrm>
              <a:off x="2160" y="3052"/>
              <a:ext cx="672" cy="605"/>
            </a:xfrm>
            <a:prstGeom prst="line">
              <a:avLst/>
            </a:prstGeom>
            <a:noFill/>
            <a:ln w="57150">
              <a:solidFill>
                <a:srgbClr val="FF3300"/>
              </a:solidFill>
              <a:round/>
              <a:headEnd/>
              <a:tailEnd/>
            </a:ln>
          </p:spPr>
          <p:txBody>
            <a:bodyPr>
              <a:prstTxWarp prst="textNoShape">
                <a:avLst/>
              </a:prstTxWarp>
            </a:bodyPr>
            <a:lstStyle/>
            <a:p>
              <a:endParaRPr lang="en-US"/>
            </a:p>
          </p:txBody>
        </p:sp>
        <p:sp>
          <p:nvSpPr>
            <p:cNvPr id="182284" name="Text Box 9"/>
            <p:cNvSpPr txBox="1">
              <a:spLocks noChangeArrowheads="1"/>
            </p:cNvSpPr>
            <p:nvPr/>
          </p:nvSpPr>
          <p:spPr bwMode="auto">
            <a:xfrm>
              <a:off x="2832" y="3513"/>
              <a:ext cx="2319" cy="365"/>
            </a:xfrm>
            <a:prstGeom prst="rect">
              <a:avLst/>
            </a:prstGeom>
            <a:noFill/>
            <a:ln w="9525">
              <a:noFill/>
              <a:miter lim="800000"/>
              <a:headEnd/>
              <a:tailEnd/>
            </a:ln>
          </p:spPr>
          <p:txBody>
            <a:bodyPr wrap="none">
              <a:prstTxWarp prst="textNoShape">
                <a:avLst/>
              </a:prstTxWarp>
              <a:spAutoFit/>
            </a:bodyPr>
            <a:lstStyle/>
            <a:p>
              <a:pPr defTabSz="4389438"/>
              <a:r>
                <a:rPr lang="en-US" sz="3200">
                  <a:solidFill>
                    <a:srgbClr val="FF3300"/>
                  </a:solidFill>
                </a:rPr>
                <a:t>Potential Deadlock!</a:t>
              </a:r>
            </a:p>
          </p:txBody>
        </p:sp>
        <p:sp>
          <p:nvSpPr>
            <p:cNvPr id="182285" name="Rectangle 11"/>
            <p:cNvSpPr>
              <a:spLocks noChangeArrowheads="1"/>
            </p:cNvSpPr>
            <p:nvPr/>
          </p:nvSpPr>
          <p:spPr bwMode="auto">
            <a:xfrm>
              <a:off x="336" y="2736"/>
              <a:ext cx="1824" cy="681"/>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16" grpId="0"/>
      <p:bldP spid="115717" grpId="0"/>
      <p:bldP spid="11571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Slide Number Placeholder 5"/>
          <p:cNvSpPr>
            <a:spLocks noGrp="1"/>
          </p:cNvSpPr>
          <p:nvPr>
            <p:ph type="sldNum" sz="quarter" idx="12"/>
          </p:nvPr>
        </p:nvSpPr>
        <p:spPr>
          <a:noFill/>
        </p:spPr>
        <p:txBody>
          <a:bodyPr/>
          <a:lstStyle/>
          <a:p>
            <a:fld id="{436D183B-B0DF-A441-9F04-7942475929BB}" type="slidenum">
              <a:rPr lang="en-US">
                <a:latin typeface="Arial" pitchFamily="-65" charset="0"/>
                <a:ea typeface="ＭＳ Ｐゴシック" pitchFamily="-65" charset="-128"/>
                <a:cs typeface="ＭＳ Ｐゴシック" pitchFamily="-65" charset="-128"/>
              </a:rPr>
              <a:pPr/>
              <a:t>166</a:t>
            </a:fld>
            <a:endParaRPr lang="en-US">
              <a:latin typeface="Arial" pitchFamily="-65" charset="0"/>
              <a:ea typeface="ＭＳ Ｐゴシック" pitchFamily="-65" charset="-128"/>
              <a:cs typeface="ＭＳ Ｐゴシック" pitchFamily="-65" charset="-128"/>
            </a:endParaRPr>
          </a:p>
        </p:txBody>
      </p:sp>
      <p:sp>
        <p:nvSpPr>
          <p:cNvPr id="18330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6757" name="Line 21"/>
          <p:cNvSpPr>
            <a:spLocks noChangeShapeType="1"/>
          </p:cNvSpPr>
          <p:nvPr/>
        </p:nvSpPr>
        <p:spPr bwMode="auto">
          <a:xfrm>
            <a:off x="4648200" y="3352800"/>
            <a:ext cx="0" cy="27432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2" name="Group 74"/>
          <p:cNvGrpSpPr>
            <a:grpSpLocks/>
          </p:cNvGrpSpPr>
          <p:nvPr/>
        </p:nvGrpSpPr>
        <p:grpSpPr bwMode="auto">
          <a:xfrm>
            <a:off x="685800" y="5029200"/>
            <a:ext cx="3429000" cy="838200"/>
            <a:chOff x="432" y="3168"/>
            <a:chExt cx="2160" cy="528"/>
          </a:xfrm>
        </p:grpSpPr>
        <p:sp>
          <p:nvSpPr>
            <p:cNvPr id="183351" name="Line 6"/>
            <p:cNvSpPr>
              <a:spLocks noChangeShapeType="1"/>
            </p:cNvSpPr>
            <p:nvPr/>
          </p:nvSpPr>
          <p:spPr bwMode="auto">
            <a:xfrm>
              <a:off x="792" y="3168"/>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2" name="Text Box 8"/>
            <p:cNvSpPr txBox="1">
              <a:spLocks noChangeArrowheads="1"/>
            </p:cNvSpPr>
            <p:nvPr/>
          </p:nvSpPr>
          <p:spPr bwMode="auto">
            <a:xfrm>
              <a:off x="432" y="3312"/>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53" name="Line 32"/>
            <p:cNvSpPr>
              <a:spLocks noChangeShapeType="1"/>
            </p:cNvSpPr>
            <p:nvPr/>
          </p:nvSpPr>
          <p:spPr bwMode="auto">
            <a:xfrm>
              <a:off x="2232" y="3264"/>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4" name="Text Box 33"/>
            <p:cNvSpPr txBox="1">
              <a:spLocks noChangeArrowheads="1"/>
            </p:cNvSpPr>
            <p:nvPr/>
          </p:nvSpPr>
          <p:spPr bwMode="auto">
            <a:xfrm>
              <a:off x="1872" y="340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grpSp>
        <p:nvGrpSpPr>
          <p:cNvPr id="3" name="Group 73"/>
          <p:cNvGrpSpPr>
            <a:grpSpLocks/>
          </p:cNvGrpSpPr>
          <p:nvPr/>
        </p:nvGrpSpPr>
        <p:grpSpPr bwMode="auto">
          <a:xfrm>
            <a:off x="304800" y="3200400"/>
            <a:ext cx="4038600" cy="2362200"/>
            <a:chOff x="192" y="2016"/>
            <a:chExt cx="2544" cy="1488"/>
          </a:xfrm>
        </p:grpSpPr>
        <p:sp>
          <p:nvSpPr>
            <p:cNvPr id="183338" name="Rectangle 4"/>
            <p:cNvSpPr>
              <a:spLocks noChangeArrowheads="1"/>
            </p:cNvSpPr>
            <p:nvPr/>
          </p:nvSpPr>
          <p:spPr bwMode="auto">
            <a:xfrm>
              <a:off x="432" y="2880"/>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39" name="Rectangle 9"/>
            <p:cNvSpPr>
              <a:spLocks noChangeArrowheads="1"/>
            </p:cNvSpPr>
            <p:nvPr/>
          </p:nvSpPr>
          <p:spPr bwMode="auto">
            <a:xfrm>
              <a:off x="192" y="2016"/>
              <a:ext cx="2544" cy="518"/>
            </a:xfrm>
            <a:prstGeom prst="rect">
              <a:avLst/>
            </a:prstGeom>
            <a:noFill/>
            <a:ln w="9525">
              <a:noFill/>
              <a:miter lim="800000"/>
              <a:headEnd/>
              <a:tailEnd/>
            </a:ln>
          </p:spPr>
          <p:txBody>
            <a:bodyPr>
              <a:prstTxWarp prst="textNoShape">
                <a:avLst/>
              </a:prstTxWarp>
              <a:spAutoFit/>
            </a:bodyPr>
            <a:lstStyle/>
            <a:p>
              <a:pPr algn="ctr" defTabSz="4389438"/>
              <a:r>
                <a:rPr lang="en-US" sz="2400"/>
                <a:t>Non-conflicting transactions may run in parallel</a:t>
              </a:r>
            </a:p>
          </p:txBody>
        </p:sp>
        <p:sp>
          <p:nvSpPr>
            <p:cNvPr id="183340" name="Rectangle 31"/>
            <p:cNvSpPr>
              <a:spLocks noChangeArrowheads="1"/>
            </p:cNvSpPr>
            <p:nvPr/>
          </p:nvSpPr>
          <p:spPr bwMode="auto">
            <a:xfrm>
              <a:off x="1872" y="2976"/>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41" name="Line 38"/>
            <p:cNvSpPr>
              <a:spLocks noChangeShapeType="1"/>
            </p:cNvSpPr>
            <p:nvPr/>
          </p:nvSpPr>
          <p:spPr bwMode="auto">
            <a:xfrm flipH="1">
              <a:off x="1152" y="2832"/>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2" name="Line 39"/>
            <p:cNvSpPr>
              <a:spLocks noChangeShapeType="1"/>
            </p:cNvSpPr>
            <p:nvPr/>
          </p:nvSpPr>
          <p:spPr bwMode="auto">
            <a:xfrm>
              <a:off x="1152" y="3072"/>
              <a:ext cx="240"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3" name="Line 40"/>
            <p:cNvSpPr>
              <a:spLocks noChangeShapeType="1"/>
            </p:cNvSpPr>
            <p:nvPr/>
          </p:nvSpPr>
          <p:spPr bwMode="auto">
            <a:xfrm>
              <a:off x="1632" y="3024"/>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4" name="Line 41"/>
            <p:cNvSpPr>
              <a:spLocks noChangeShapeType="1"/>
            </p:cNvSpPr>
            <p:nvPr/>
          </p:nvSpPr>
          <p:spPr bwMode="auto">
            <a:xfrm flipH="1">
              <a:off x="1632" y="3168"/>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nvGrpSpPr>
            <p:cNvPr id="4" name="Group 43"/>
            <p:cNvGrpSpPr>
              <a:grpSpLocks/>
            </p:cNvGrpSpPr>
            <p:nvPr/>
          </p:nvGrpSpPr>
          <p:grpSpPr bwMode="auto">
            <a:xfrm>
              <a:off x="1190" y="2519"/>
              <a:ext cx="636" cy="985"/>
              <a:chOff x="1190" y="2519"/>
              <a:chExt cx="636" cy="985"/>
            </a:xfrm>
          </p:grpSpPr>
          <p:sp>
            <p:nvSpPr>
              <p:cNvPr id="183346" name="Rectangle 34"/>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47" name="Rectangle 35"/>
              <p:cNvSpPr>
                <a:spLocks noChangeArrowheads="1"/>
              </p:cNvSpPr>
              <p:nvPr/>
            </p:nvSpPr>
            <p:spPr bwMode="auto">
              <a:xfrm>
                <a:off x="1392" y="2928"/>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48" name="Rectangle 36"/>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49" name="Rectangle 37"/>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50" name="Text Box 42"/>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grpSp>
      <p:grpSp>
        <p:nvGrpSpPr>
          <p:cNvPr id="5" name="Group 80"/>
          <p:cNvGrpSpPr>
            <a:grpSpLocks/>
          </p:cNvGrpSpPr>
          <p:nvPr/>
        </p:nvGrpSpPr>
        <p:grpSpPr bwMode="auto">
          <a:xfrm>
            <a:off x="4876800" y="3200400"/>
            <a:ext cx="4038600" cy="2325688"/>
            <a:chOff x="3072" y="2016"/>
            <a:chExt cx="2544" cy="1465"/>
          </a:xfrm>
        </p:grpSpPr>
        <p:sp>
          <p:nvSpPr>
            <p:cNvPr id="183325" name="Rectangle 10"/>
            <p:cNvSpPr>
              <a:spLocks noChangeArrowheads="1"/>
            </p:cNvSpPr>
            <p:nvPr/>
          </p:nvSpPr>
          <p:spPr bwMode="auto">
            <a:xfrm>
              <a:off x="3072" y="2016"/>
              <a:ext cx="2544" cy="518"/>
            </a:xfrm>
            <a:prstGeom prst="rect">
              <a:avLst/>
            </a:prstGeom>
            <a:noFill/>
            <a:ln w="9525">
              <a:noFill/>
              <a:miter lim="800000"/>
              <a:headEnd/>
              <a:tailEnd/>
            </a:ln>
          </p:spPr>
          <p:txBody>
            <a:bodyPr>
              <a:prstTxWarp prst="textNoShape">
                <a:avLst/>
              </a:prstTxWarp>
              <a:spAutoFit/>
            </a:bodyPr>
            <a:lstStyle/>
            <a:p>
              <a:pPr algn="ctr" defTabSz="4389438"/>
              <a:r>
                <a:rPr lang="en-US" sz="2400"/>
                <a:t>Conflicting transactions automatically serialized</a:t>
              </a:r>
            </a:p>
          </p:txBody>
        </p:sp>
        <p:sp>
          <p:nvSpPr>
            <p:cNvPr id="183326" name="Rectangle 46"/>
            <p:cNvSpPr>
              <a:spLocks noChangeArrowheads="1"/>
            </p:cNvSpPr>
            <p:nvPr/>
          </p:nvSpPr>
          <p:spPr bwMode="auto">
            <a:xfrm>
              <a:off x="3264" y="2784"/>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grpSp>
          <p:nvGrpSpPr>
            <p:cNvPr id="6" name="Group 49"/>
            <p:cNvGrpSpPr>
              <a:grpSpLocks/>
            </p:cNvGrpSpPr>
            <p:nvPr/>
          </p:nvGrpSpPr>
          <p:grpSpPr bwMode="auto">
            <a:xfrm>
              <a:off x="4032" y="2496"/>
              <a:ext cx="636" cy="985"/>
              <a:chOff x="1190" y="2519"/>
              <a:chExt cx="636" cy="985"/>
            </a:xfrm>
          </p:grpSpPr>
          <p:sp>
            <p:nvSpPr>
              <p:cNvPr id="183333" name="Rectangle 50"/>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34" name="Rectangle 51"/>
              <p:cNvSpPr>
                <a:spLocks noChangeArrowheads="1"/>
              </p:cNvSpPr>
              <p:nvPr/>
            </p:nvSpPr>
            <p:spPr bwMode="auto">
              <a:xfrm>
                <a:off x="1392" y="2928"/>
                <a:ext cx="240" cy="192"/>
              </a:xfrm>
              <a:prstGeom prst="rect">
                <a:avLst/>
              </a:prstGeom>
              <a:solidFill>
                <a:srgbClr val="FF6600"/>
              </a:solid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35" name="Rectangle 52"/>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36" name="Rectangle 53"/>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37" name="Text Box 54"/>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sp>
          <p:nvSpPr>
            <p:cNvPr id="183328" name="Rectangle 57"/>
            <p:cNvSpPr>
              <a:spLocks noChangeArrowheads="1"/>
            </p:cNvSpPr>
            <p:nvPr/>
          </p:nvSpPr>
          <p:spPr bwMode="auto">
            <a:xfrm>
              <a:off x="4704" y="2832"/>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29" name="Line 60"/>
            <p:cNvSpPr>
              <a:spLocks noChangeShapeType="1"/>
            </p:cNvSpPr>
            <p:nvPr/>
          </p:nvSpPr>
          <p:spPr bwMode="auto">
            <a:xfrm flipH="1">
              <a:off x="3984" y="2784"/>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0" name="Line 61"/>
            <p:cNvSpPr>
              <a:spLocks noChangeShapeType="1"/>
            </p:cNvSpPr>
            <p:nvPr/>
          </p:nvSpPr>
          <p:spPr bwMode="auto">
            <a:xfrm>
              <a:off x="3984" y="3024"/>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1" name="Line 62"/>
            <p:cNvSpPr>
              <a:spLocks noChangeShapeType="1"/>
            </p:cNvSpPr>
            <p:nvPr/>
          </p:nvSpPr>
          <p:spPr bwMode="auto">
            <a:xfrm>
              <a:off x="4464" y="2976"/>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2" name="Line 63"/>
            <p:cNvSpPr>
              <a:spLocks noChangeShapeType="1"/>
            </p:cNvSpPr>
            <p:nvPr/>
          </p:nvSpPr>
          <p:spPr bwMode="auto">
            <a:xfrm flipH="1">
              <a:off x="4464" y="3120"/>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nvGrpSpPr>
          <p:cNvPr id="7" name="Group 77"/>
          <p:cNvGrpSpPr>
            <a:grpSpLocks/>
          </p:cNvGrpSpPr>
          <p:nvPr/>
        </p:nvGrpSpPr>
        <p:grpSpPr bwMode="auto">
          <a:xfrm>
            <a:off x="5181600" y="4876800"/>
            <a:ext cx="3429000" cy="685800"/>
            <a:chOff x="3264" y="3072"/>
            <a:chExt cx="2160" cy="432"/>
          </a:xfrm>
        </p:grpSpPr>
        <p:sp>
          <p:nvSpPr>
            <p:cNvPr id="183320" name="Line 47"/>
            <p:cNvSpPr>
              <a:spLocks noChangeShapeType="1"/>
            </p:cNvSpPr>
            <p:nvPr/>
          </p:nvSpPr>
          <p:spPr bwMode="auto">
            <a:xfrm>
              <a:off x="3624" y="3072"/>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1" name="Text Box 48"/>
            <p:cNvSpPr txBox="1">
              <a:spLocks noChangeArrowheads="1"/>
            </p:cNvSpPr>
            <p:nvPr/>
          </p:nvSpPr>
          <p:spPr bwMode="auto">
            <a:xfrm>
              <a:off x="326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22" name="Text Box 59"/>
            <p:cNvSpPr txBox="1">
              <a:spLocks noChangeArrowheads="1"/>
            </p:cNvSpPr>
            <p:nvPr/>
          </p:nvSpPr>
          <p:spPr bwMode="auto">
            <a:xfrm>
              <a:off x="470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Abort</a:t>
              </a:r>
            </a:p>
          </p:txBody>
        </p:sp>
        <p:sp>
          <p:nvSpPr>
            <p:cNvPr id="183323" name="Line 58"/>
            <p:cNvSpPr>
              <a:spLocks noChangeShapeType="1"/>
            </p:cNvSpPr>
            <p:nvPr/>
          </p:nvSpPr>
          <p:spPr bwMode="auto">
            <a:xfrm>
              <a:off x="5064" y="3120"/>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4" name="Line 20"/>
            <p:cNvSpPr>
              <a:spLocks noChangeShapeType="1"/>
            </p:cNvSpPr>
            <p:nvPr/>
          </p:nvSpPr>
          <p:spPr bwMode="auto">
            <a:xfrm>
              <a:off x="4080" y="3408"/>
              <a:ext cx="576" cy="0"/>
            </a:xfrm>
            <a:prstGeom prst="line">
              <a:avLst/>
            </a:prstGeom>
            <a:noFill/>
            <a:ln w="76200">
              <a:solidFill>
                <a:srgbClr val="FF3300"/>
              </a:solidFill>
              <a:round/>
              <a:headEnd/>
              <a:tailEnd type="triangle" w="med" len="med"/>
            </a:ln>
          </p:spPr>
          <p:txBody>
            <a:bodyPr>
              <a:prstTxWarp prst="textNoShape">
                <a:avLst/>
              </a:prstTxWarp>
            </a:bodyPr>
            <a:lstStyle/>
            <a:p>
              <a:endParaRPr lang="en-US"/>
            </a:p>
          </p:txBody>
        </p:sp>
      </p:grpSp>
      <p:grpSp>
        <p:nvGrpSpPr>
          <p:cNvPr id="8" name="Group 78"/>
          <p:cNvGrpSpPr>
            <a:grpSpLocks/>
          </p:cNvGrpSpPr>
          <p:nvPr/>
        </p:nvGrpSpPr>
        <p:grpSpPr bwMode="auto">
          <a:xfrm>
            <a:off x="7467600" y="5486400"/>
            <a:ext cx="1143000" cy="1143000"/>
            <a:chOff x="4704" y="3456"/>
            <a:chExt cx="720" cy="720"/>
          </a:xfrm>
        </p:grpSpPr>
        <p:sp>
          <p:nvSpPr>
            <p:cNvPr id="183316" name="Text Box 67"/>
            <p:cNvSpPr txBox="1">
              <a:spLocks noChangeArrowheads="1"/>
            </p:cNvSpPr>
            <p:nvPr/>
          </p:nvSpPr>
          <p:spPr bwMode="auto">
            <a:xfrm>
              <a:off x="4704" y="388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nvGrpSpPr>
            <p:cNvPr id="9" name="Group 71"/>
            <p:cNvGrpSpPr>
              <a:grpSpLocks/>
            </p:cNvGrpSpPr>
            <p:nvPr/>
          </p:nvGrpSpPr>
          <p:grpSpPr bwMode="auto">
            <a:xfrm>
              <a:off x="4704" y="3456"/>
              <a:ext cx="720" cy="528"/>
              <a:chOff x="4704" y="3456"/>
              <a:chExt cx="768" cy="528"/>
            </a:xfrm>
          </p:grpSpPr>
          <p:sp>
            <p:nvSpPr>
              <p:cNvPr id="183318" name="Line 66"/>
              <p:cNvSpPr>
                <a:spLocks noChangeShapeType="1"/>
              </p:cNvSpPr>
              <p:nvPr/>
            </p:nvSpPr>
            <p:spPr bwMode="auto">
              <a:xfrm>
                <a:off x="5088" y="3456"/>
                <a:ext cx="0" cy="528"/>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19" name="Rectangle 65"/>
              <p:cNvSpPr>
                <a:spLocks noChangeArrowheads="1"/>
              </p:cNvSpPr>
              <p:nvPr/>
            </p:nvSpPr>
            <p:spPr bwMode="auto">
              <a:xfrm>
                <a:off x="4704" y="3504"/>
                <a:ext cx="768"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grpSp>
      </p:grpSp>
      <p:sp>
        <p:nvSpPr>
          <p:cNvPr id="183308" name="Text Box 82"/>
          <p:cNvSpPr txBox="1">
            <a:spLocks noChangeArrowheads="1"/>
          </p:cNvSpPr>
          <p:nvPr/>
        </p:nvSpPr>
        <p:spPr bwMode="auto">
          <a:xfrm>
            <a:off x="1203325" y="1258888"/>
            <a:ext cx="3014663" cy="457200"/>
          </a:xfrm>
          <a:prstGeom prst="rect">
            <a:avLst/>
          </a:prstGeom>
          <a:noFill/>
          <a:ln w="9525">
            <a:noFill/>
            <a:miter lim="800000"/>
            <a:headEnd/>
            <a:tailEnd/>
          </a:ln>
        </p:spPr>
        <p:txBody>
          <a:bodyPr wrap="none">
            <a:prstTxWarp prst="textNoShape">
              <a:avLst/>
            </a:prstTxWarp>
            <a:spAutoFit/>
          </a:bodyPr>
          <a:lstStyle/>
          <a:p>
            <a:r>
              <a:rPr lang="en-US" sz="2400"/>
              <a:t>Programmers’ View: </a:t>
            </a:r>
          </a:p>
        </p:txBody>
      </p:sp>
      <p:sp>
        <p:nvSpPr>
          <p:cNvPr id="183309" name="Rectangle 85"/>
          <p:cNvSpPr>
            <a:spLocks noChangeArrowheads="1"/>
          </p:cNvSpPr>
          <p:nvPr/>
        </p:nvSpPr>
        <p:spPr bwMode="auto">
          <a:xfrm>
            <a:off x="2743200" y="18288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0" name="Rectangle 87"/>
          <p:cNvSpPr>
            <a:spLocks noChangeArrowheads="1"/>
          </p:cNvSpPr>
          <p:nvPr/>
        </p:nvSpPr>
        <p:spPr bwMode="auto">
          <a:xfrm>
            <a:off x="2743200" y="24384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1" name="Rectangle 98"/>
          <p:cNvSpPr>
            <a:spLocks noChangeArrowheads="1"/>
          </p:cNvSpPr>
          <p:nvPr/>
        </p:nvSpPr>
        <p:spPr bwMode="auto">
          <a:xfrm>
            <a:off x="4876800" y="24384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2" name="Rectangle 99"/>
          <p:cNvSpPr>
            <a:spLocks noChangeArrowheads="1"/>
          </p:cNvSpPr>
          <p:nvPr/>
        </p:nvSpPr>
        <p:spPr bwMode="auto">
          <a:xfrm>
            <a:off x="4876800" y="18288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3" name="Text Box 100"/>
          <p:cNvSpPr txBox="1">
            <a:spLocks noChangeArrowheads="1"/>
          </p:cNvSpPr>
          <p:nvPr/>
        </p:nvSpPr>
        <p:spPr bwMode="auto">
          <a:xfrm>
            <a:off x="4191000" y="2133600"/>
            <a:ext cx="641350" cy="457200"/>
          </a:xfrm>
          <a:prstGeom prst="rect">
            <a:avLst/>
          </a:prstGeom>
          <a:noFill/>
          <a:ln w="9525">
            <a:noFill/>
            <a:miter lim="800000"/>
            <a:headEnd/>
            <a:tailEnd/>
          </a:ln>
        </p:spPr>
        <p:txBody>
          <a:bodyPr wrap="none">
            <a:prstTxWarp prst="textNoShape">
              <a:avLst/>
            </a:prstTxWarp>
            <a:spAutoFit/>
          </a:bodyPr>
          <a:lstStyle/>
          <a:p>
            <a:r>
              <a:rPr lang="en-US" sz="2400"/>
              <a:t>OR</a:t>
            </a:r>
          </a:p>
        </p:txBody>
      </p:sp>
      <p:sp>
        <p:nvSpPr>
          <p:cNvPr id="183314" name="AutoShape 102"/>
          <p:cNvSpPr>
            <a:spLocks noChangeArrowheads="1"/>
          </p:cNvSpPr>
          <p:nvPr/>
        </p:nvSpPr>
        <p:spPr bwMode="auto">
          <a:xfrm>
            <a:off x="59436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
        <p:nvSpPr>
          <p:cNvPr id="183315" name="AutoShape 103"/>
          <p:cNvSpPr>
            <a:spLocks noChangeArrowheads="1"/>
          </p:cNvSpPr>
          <p:nvPr/>
        </p:nvSpPr>
        <p:spPr bwMode="auto">
          <a:xfrm>
            <a:off x="38100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6"/>
          <p:cNvSpPr>
            <a:spLocks noGrp="1" noChangeArrowheads="1"/>
          </p:cNvSpPr>
          <p:nvPr>
            <p:ph type="sldNum" sz="quarter" idx="12"/>
          </p:nvPr>
        </p:nvSpPr>
        <p:spPr>
          <a:noFill/>
        </p:spPr>
        <p:txBody>
          <a:bodyPr/>
          <a:lstStyle/>
          <a:p>
            <a:fld id="{57109626-7134-364A-822A-0D4BDEB1C7FA}" type="slidenum">
              <a:rPr lang="en-US">
                <a:latin typeface="Arial" pitchFamily="-65" charset="0"/>
                <a:ea typeface="ＭＳ Ｐゴシック" pitchFamily="-65" charset="-128"/>
                <a:cs typeface="ＭＳ Ｐゴシック" pitchFamily="-65" charset="-128"/>
              </a:rPr>
              <a:pPr/>
              <a:t>167</a:t>
            </a:fld>
            <a:endParaRPr lang="en-US">
              <a:latin typeface="Arial" pitchFamily="-65" charset="0"/>
              <a:ea typeface="ＭＳ Ｐゴシック" pitchFamily="-65" charset="-128"/>
              <a:cs typeface="ＭＳ Ｐゴシック" pitchFamily="-65" charset="-128"/>
            </a:endParaRPr>
          </a:p>
        </p:txBody>
      </p:sp>
      <p:sp>
        <p:nvSpPr>
          <p:cNvPr id="185349"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5350"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3C81AD56-67B2-EB4B-87DC-89CC0C44C8AE}" type="slidenum">
              <a:rPr lang="en-US" sz="1200">
                <a:solidFill>
                  <a:schemeClr val="bg2"/>
                </a:solidFill>
              </a:rPr>
              <a:pPr algn="r"/>
              <a:t>167</a:t>
            </a:fld>
            <a:endParaRPr lang="en-US" sz="1200">
              <a:solidFill>
                <a:schemeClr val="bg2"/>
              </a:solidFill>
            </a:endParaRPr>
          </a:p>
        </p:txBody>
      </p:sp>
      <p:sp>
        <p:nvSpPr>
          <p:cNvPr id="18535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Are TM and GPUs Incompatible?</a:t>
            </a:r>
          </a:p>
        </p:txBody>
      </p:sp>
      <p:sp>
        <p:nvSpPr>
          <p:cNvPr id="172038" name="Rectangle 3"/>
          <p:cNvSpPr>
            <a:spLocks noGrp="1" noChangeArrowheads="1"/>
          </p:cNvSpPr>
          <p:nvPr>
            <p:ph type="body" idx="1"/>
          </p:nvPr>
        </p:nvSpPr>
        <p:spPr>
          <a:xfrm>
            <a:off x="457200" y="1371600"/>
            <a:ext cx="8229600" cy="4419600"/>
          </a:xfrm>
        </p:spPr>
        <p:txBody>
          <a:bodyPr/>
          <a:lstStyle/>
          <a:p>
            <a:pPr>
              <a:buFont typeface="Wingdings" pitchFamily="-65" charset="2"/>
              <a:buNone/>
            </a:pPr>
            <a:r>
              <a:rPr lang="en-US" smtClean="0">
                <a:ea typeface="ＭＳ Ｐゴシック" pitchFamily="-65" charset="-128"/>
                <a:cs typeface="ＭＳ Ｐゴシック" pitchFamily="-65" charset="-128"/>
              </a:rPr>
              <a:t>GPU uarch very different from multicore CPU…</a:t>
            </a:r>
          </a:p>
          <a:p>
            <a:endParaRPr lang="en-US" smtClean="0">
              <a:ea typeface="ＭＳ Ｐゴシック" pitchFamily="-65" charset="-128"/>
              <a:cs typeface="ＭＳ Ｐゴシック" pitchFamily="-65" charset="-128"/>
            </a:endParaRPr>
          </a:p>
          <a:p>
            <a:pPr>
              <a:buFont typeface="Wingdings" pitchFamily="-65" charset="2"/>
              <a:buNone/>
            </a:pPr>
            <a:r>
              <a:rPr lang="en-US" b="1" u="sng" smtClean="0">
                <a:ea typeface="ＭＳ Ｐゴシック" pitchFamily="-65" charset="-128"/>
                <a:cs typeface="ＭＳ Ｐゴシック" pitchFamily="-65" charset="-128"/>
              </a:rPr>
              <a:t>KILO TM</a:t>
            </a:r>
            <a:r>
              <a:rPr lang="en-US" smtClean="0">
                <a:ea typeface="ＭＳ Ｐゴシック" pitchFamily="-65" charset="-128"/>
                <a:cs typeface="ＭＳ Ｐゴシック" pitchFamily="-65" charset="-128"/>
              </a:rPr>
              <a:t> [MICRO’11, IEEE Micro Top Picks]</a:t>
            </a:r>
          </a:p>
          <a:p>
            <a:endParaRPr lang="en-US" sz="2400" smtClean="0">
              <a:ea typeface="ＭＳ Ｐゴシック" pitchFamily="-65" charset="-128"/>
              <a:cs typeface="ＭＳ Ｐゴシック" pitchFamily="-65" charset="-128"/>
            </a:endParaRPr>
          </a:p>
          <a:p>
            <a:r>
              <a:rPr lang="en-US" sz="2400" smtClean="0">
                <a:ea typeface="ＭＳ Ｐゴシック" pitchFamily="-65" charset="-128"/>
                <a:cs typeface="ＭＳ Ｐゴシック" pitchFamily="-65" charset="-128"/>
              </a:rPr>
              <a:t>Hardware </a:t>
            </a:r>
            <a:r>
              <a:rPr lang="en-US" sz="2400">
                <a:ea typeface="ＭＳ Ｐゴシック" pitchFamily="-65" charset="-128"/>
                <a:cs typeface="ＭＳ Ｐゴシック" pitchFamily="-65" charset="-128"/>
              </a:rPr>
              <a:t>TM for </a:t>
            </a:r>
            <a:r>
              <a:rPr lang="en-US" sz="2400" smtClean="0">
                <a:ea typeface="ＭＳ Ｐゴシック" pitchFamily="-65" charset="-128"/>
                <a:cs typeface="ＭＳ Ｐゴシック" pitchFamily="-65" charset="-128"/>
              </a:rPr>
              <a:t>GPUs</a:t>
            </a:r>
          </a:p>
          <a:p>
            <a:r>
              <a:rPr lang="en-US" sz="2400" smtClean="0">
                <a:ea typeface="ＭＳ Ｐゴシック" pitchFamily="-65" charset="-128"/>
                <a:cs typeface="ＭＳ Ｐゴシック" pitchFamily="-65" charset="-128"/>
              </a:rPr>
              <a:t>Half performance of fine grained locking</a:t>
            </a:r>
          </a:p>
          <a:p>
            <a:pPr marL="342900" lvl="1" indent="-342900">
              <a:buSzPct val="65000"/>
              <a:buFont typeface="Wingdings" pitchFamily="-65" charset="2"/>
              <a:buChar char="n"/>
            </a:pPr>
            <a:r>
              <a:rPr lang="en-US" smtClean="0"/>
              <a:t>Chip area overhead of 0.5%</a:t>
            </a:r>
            <a:endParaRPr lang="en-US" baseline="30000" smtClean="0"/>
          </a:p>
          <a:p>
            <a:endParaRPr lang="en-US">
              <a:ea typeface="ＭＳ Ｐゴシック" pitchFamily="-65" charset="-128"/>
              <a:cs typeface="ＭＳ Ｐゴシック" pitchFamily="-65"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3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03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0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6"/>
          <p:cNvSpPr>
            <a:spLocks noGrp="1" noChangeArrowheads="1"/>
          </p:cNvSpPr>
          <p:nvPr>
            <p:ph type="sldNum" sz="quarter" idx="12"/>
          </p:nvPr>
        </p:nvSpPr>
        <p:spPr>
          <a:noFill/>
        </p:spPr>
        <p:txBody>
          <a:bodyPr/>
          <a:lstStyle/>
          <a:p>
            <a:fld id="{55E86C1F-5C36-D34E-9770-CC6C83E5B828}" type="slidenum">
              <a:rPr lang="en-US">
                <a:latin typeface="Arial" pitchFamily="-65" charset="0"/>
                <a:ea typeface="ＭＳ Ｐゴシック" pitchFamily="-65" charset="-128"/>
                <a:cs typeface="ＭＳ Ｐゴシック" pitchFamily="-65" charset="-128"/>
              </a:rPr>
              <a:pPr/>
              <a:t>168</a:t>
            </a:fld>
            <a:endParaRPr lang="en-US">
              <a:latin typeface="Arial" pitchFamily="-65" charset="0"/>
              <a:ea typeface="ＭＳ Ｐゴシック" pitchFamily="-65" charset="-128"/>
              <a:cs typeface="ＭＳ Ｐゴシック" pitchFamily="-65" charset="-128"/>
            </a:endParaRPr>
          </a:p>
        </p:txBody>
      </p:sp>
      <p:grpSp>
        <p:nvGrpSpPr>
          <p:cNvPr id="2" name="Group 40"/>
          <p:cNvGrpSpPr>
            <a:grpSpLocks/>
          </p:cNvGrpSpPr>
          <p:nvPr/>
        </p:nvGrpSpPr>
        <p:grpSpPr bwMode="auto">
          <a:xfrm>
            <a:off x="3810000" y="3352800"/>
            <a:ext cx="1524000" cy="304800"/>
            <a:chOff x="4608" y="2352"/>
            <a:chExt cx="960" cy="192"/>
          </a:xfrm>
        </p:grpSpPr>
        <p:sp>
          <p:nvSpPr>
            <p:cNvPr id="187423" name="Rectangle 41"/>
            <p:cNvSpPr>
              <a:spLocks noChangeArrowheads="1"/>
            </p:cNvSpPr>
            <p:nvPr/>
          </p:nvSpPr>
          <p:spPr bwMode="auto">
            <a:xfrm>
              <a:off x="460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dirty="0">
                  <a:solidFill>
                    <a:schemeClr val="bg1"/>
                  </a:solidFill>
                </a:rPr>
                <a:t>T0</a:t>
              </a:r>
            </a:p>
          </p:txBody>
        </p:sp>
        <p:sp>
          <p:nvSpPr>
            <p:cNvPr id="187424" name="Rectangle 42"/>
            <p:cNvSpPr>
              <a:spLocks noChangeArrowheads="1"/>
            </p:cNvSpPr>
            <p:nvPr/>
          </p:nvSpPr>
          <p:spPr bwMode="auto">
            <a:xfrm>
              <a:off x="484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T1</a:t>
              </a:r>
            </a:p>
          </p:txBody>
        </p:sp>
        <p:sp>
          <p:nvSpPr>
            <p:cNvPr id="187425" name="Rectangle 43"/>
            <p:cNvSpPr>
              <a:spLocks noChangeArrowheads="1"/>
            </p:cNvSpPr>
            <p:nvPr/>
          </p:nvSpPr>
          <p:spPr bwMode="auto">
            <a:xfrm>
              <a:off x="508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T2</a:t>
              </a:r>
            </a:p>
          </p:txBody>
        </p:sp>
        <p:sp>
          <p:nvSpPr>
            <p:cNvPr id="187426" name="Rectangle 44"/>
            <p:cNvSpPr>
              <a:spLocks noChangeArrowheads="1"/>
            </p:cNvSpPr>
            <p:nvPr/>
          </p:nvSpPr>
          <p:spPr bwMode="auto">
            <a:xfrm>
              <a:off x="532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T3</a:t>
              </a:r>
            </a:p>
          </p:txBody>
        </p:sp>
      </p:grpSp>
      <p:sp>
        <p:nvSpPr>
          <p:cNvPr id="187398"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7399"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3B25132B-BFEE-094F-8626-AF08EB70C35E}" type="slidenum">
              <a:rPr lang="en-US" sz="1200">
                <a:solidFill>
                  <a:schemeClr val="bg2"/>
                </a:solidFill>
              </a:rPr>
              <a:pPr algn="r"/>
              <a:t>168</a:t>
            </a:fld>
            <a:endParaRPr lang="en-US" sz="1200">
              <a:solidFill>
                <a:schemeClr val="bg2"/>
              </a:solidFill>
            </a:endParaRPr>
          </a:p>
        </p:txBody>
      </p:sp>
      <p:sp>
        <p:nvSpPr>
          <p:cNvPr id="187400" name="Rectangle 2"/>
          <p:cNvSpPr>
            <a:spLocks noGrp="1" noChangeArrowheads="1"/>
          </p:cNvSpPr>
          <p:nvPr>
            <p:ph type="title"/>
          </p:nvPr>
        </p:nvSpPr>
        <p:spPr/>
        <p:txBody>
          <a:bodyPr>
            <a:normAutofit fontScale="90000"/>
          </a:bodyPr>
          <a:lstStyle/>
          <a:p>
            <a:r>
              <a:rPr lang="en-US">
                <a:ea typeface="ＭＳ Ｐゴシック" pitchFamily="-65" charset="-128"/>
                <a:cs typeface="ＭＳ Ｐゴシック" pitchFamily="-65" charset="-128"/>
              </a:rPr>
              <a:t>Hardware TM for GPUs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#1: SIMD Hardware</a:t>
            </a:r>
          </a:p>
        </p:txBody>
      </p:sp>
      <p:sp>
        <p:nvSpPr>
          <p:cNvPr id="187401" name="Rectangle 3"/>
          <p:cNvSpPr>
            <a:spLocks noGrp="1" noChangeArrowheads="1"/>
          </p:cNvSpPr>
          <p:nvPr>
            <p:ph type="body" idx="1"/>
          </p:nvPr>
        </p:nvSpPr>
        <p:spPr>
          <a:xfrm>
            <a:off x="457200" y="1828800"/>
            <a:ext cx="8229600" cy="914400"/>
          </a:xfrm>
        </p:spPr>
        <p:txBody>
          <a:bodyPr>
            <a:normAutofit lnSpcReduction="10000"/>
          </a:bodyPr>
          <a:lstStyle/>
          <a:p>
            <a:pPr>
              <a:lnSpc>
                <a:spcPct val="90000"/>
              </a:lnSpc>
            </a:pPr>
            <a:r>
              <a:rPr lang="en-US">
                <a:ea typeface="ＭＳ Ｐゴシック" pitchFamily="-65" charset="-128"/>
                <a:cs typeface="ＭＳ Ｐゴシック" pitchFamily="-65" charset="-128"/>
              </a:rPr>
              <a:t>On GPUs, scalar threads in a warp/wavefront execute in lockstep</a:t>
            </a:r>
          </a:p>
          <a:p>
            <a:pPr lvl="1">
              <a:lnSpc>
                <a:spcPct val="90000"/>
              </a:lnSpc>
            </a:pPr>
            <a:endParaRPr lang="en-US"/>
          </a:p>
        </p:txBody>
      </p:sp>
      <p:sp>
        <p:nvSpPr>
          <p:cNvPr id="187402" name="Rectangle 4"/>
          <p:cNvSpPr>
            <a:spLocks noChangeArrowheads="1"/>
          </p:cNvSpPr>
          <p:nvPr/>
        </p:nvSpPr>
        <p:spPr bwMode="auto">
          <a:xfrm>
            <a:off x="1752600" y="3200400"/>
            <a:ext cx="1981200" cy="2362200"/>
          </a:xfrm>
          <a:prstGeom prst="rect">
            <a:avLst/>
          </a:prstGeom>
          <a:solidFill>
            <a:srgbClr val="FFFFCC"/>
          </a:solidFill>
          <a:ln w="9525">
            <a:solidFill>
              <a:srgbClr val="FFFF99"/>
            </a:solidFill>
            <a:miter lim="800000"/>
            <a:headEnd/>
            <a:tailEnd/>
          </a:ln>
        </p:spPr>
        <p:txBody>
          <a:bodyPr wrap="none" anchor="ctr">
            <a:prstTxWarp prst="textNoShape">
              <a:avLst/>
            </a:prstTxWarp>
          </a:bodyPr>
          <a:lstStyle/>
          <a:p>
            <a:r>
              <a:rPr lang="en-US" sz="2000" b="1">
                <a:latin typeface="Courier New" pitchFamily="-65" charset="0"/>
              </a:rPr>
              <a:t>...</a:t>
            </a:r>
          </a:p>
          <a:p>
            <a:r>
              <a:rPr lang="en-US" sz="2000" b="1">
                <a:latin typeface="Courier New" pitchFamily="-65" charset="0"/>
              </a:rPr>
              <a:t>TxBegin</a:t>
            </a:r>
          </a:p>
          <a:p>
            <a:r>
              <a:rPr lang="en-US" sz="2000" b="1">
                <a:latin typeface="Courier New" pitchFamily="-65" charset="0"/>
              </a:rPr>
              <a:t>LD r2,[B]</a:t>
            </a:r>
          </a:p>
          <a:p>
            <a:r>
              <a:rPr lang="en-US" sz="2000" b="1">
                <a:latin typeface="Courier New" pitchFamily="-65" charset="0"/>
              </a:rPr>
              <a:t>ADD r2,r2,2</a:t>
            </a:r>
          </a:p>
          <a:p>
            <a:r>
              <a:rPr lang="en-US" sz="2000" b="1">
                <a:latin typeface="Courier New" pitchFamily="-65" charset="0"/>
              </a:rPr>
              <a:t>ST r2,[A]</a:t>
            </a:r>
          </a:p>
          <a:p>
            <a:r>
              <a:rPr lang="en-US" sz="2000" b="1">
                <a:latin typeface="Courier New" pitchFamily="-65" charset="0"/>
              </a:rPr>
              <a:t>TxCommit</a:t>
            </a:r>
          </a:p>
          <a:p>
            <a:r>
              <a:rPr lang="en-US" sz="2000" b="1">
                <a:latin typeface="Courier New" pitchFamily="-65" charset="0"/>
              </a:rPr>
              <a:t>...</a:t>
            </a:r>
          </a:p>
        </p:txBody>
      </p:sp>
      <p:grpSp>
        <p:nvGrpSpPr>
          <p:cNvPr id="3" name="Group 23"/>
          <p:cNvGrpSpPr>
            <a:grpSpLocks/>
          </p:cNvGrpSpPr>
          <p:nvPr/>
        </p:nvGrpSpPr>
        <p:grpSpPr bwMode="auto">
          <a:xfrm>
            <a:off x="2209800" y="4800600"/>
            <a:ext cx="2743200" cy="823913"/>
            <a:chOff x="1680" y="1920"/>
            <a:chExt cx="1248" cy="519"/>
          </a:xfrm>
        </p:grpSpPr>
        <p:sp>
          <p:nvSpPr>
            <p:cNvPr id="187420" name="Rectangle 17"/>
            <p:cNvSpPr>
              <a:spLocks noChangeArrowheads="1"/>
            </p:cNvSpPr>
            <p:nvPr/>
          </p:nvSpPr>
          <p:spPr bwMode="auto">
            <a:xfrm>
              <a:off x="2400" y="1920"/>
              <a:ext cx="528" cy="240"/>
            </a:xfrm>
            <a:prstGeom prst="rect">
              <a:avLst/>
            </a:prstGeom>
            <a:noFill/>
            <a:ln w="38100">
              <a:solidFill>
                <a:srgbClr val="003399"/>
              </a:solidFill>
              <a:miter lim="800000"/>
              <a:headEnd/>
              <a:tailEnd/>
            </a:ln>
          </p:spPr>
          <p:txBody>
            <a:bodyPr wrap="none" anchor="ctr">
              <a:prstTxWarp prst="textNoShape">
                <a:avLst/>
              </a:prstTxWarp>
            </a:bodyPr>
            <a:lstStyle/>
            <a:p>
              <a:endParaRPr lang="en-US"/>
            </a:p>
          </p:txBody>
        </p:sp>
        <p:sp>
          <p:nvSpPr>
            <p:cNvPr id="187421" name="Line 19"/>
            <p:cNvSpPr>
              <a:spLocks noChangeShapeType="1"/>
            </p:cNvSpPr>
            <p:nvPr/>
          </p:nvSpPr>
          <p:spPr bwMode="auto">
            <a:xfrm flipH="1">
              <a:off x="2304" y="2160"/>
              <a:ext cx="96" cy="96"/>
            </a:xfrm>
            <a:prstGeom prst="line">
              <a:avLst/>
            </a:prstGeom>
            <a:noFill/>
            <a:ln w="38100">
              <a:solidFill>
                <a:srgbClr val="003399"/>
              </a:solidFill>
              <a:round/>
              <a:headEnd/>
              <a:tailEnd/>
            </a:ln>
          </p:spPr>
          <p:txBody>
            <a:bodyPr>
              <a:prstTxWarp prst="textNoShape">
                <a:avLst/>
              </a:prstTxWarp>
            </a:bodyPr>
            <a:lstStyle/>
            <a:p>
              <a:endParaRPr lang="en-US"/>
            </a:p>
          </p:txBody>
        </p:sp>
        <p:sp>
          <p:nvSpPr>
            <p:cNvPr id="187422" name="Text Box 22"/>
            <p:cNvSpPr txBox="1">
              <a:spLocks noChangeArrowheads="1"/>
            </p:cNvSpPr>
            <p:nvPr/>
          </p:nvSpPr>
          <p:spPr bwMode="auto">
            <a:xfrm>
              <a:off x="1680" y="2208"/>
              <a:ext cx="627" cy="231"/>
            </a:xfrm>
            <a:prstGeom prst="rect">
              <a:avLst/>
            </a:prstGeom>
            <a:noFill/>
            <a:ln w="9525">
              <a:noFill/>
              <a:miter lim="800000"/>
              <a:headEnd/>
              <a:tailEnd/>
            </a:ln>
          </p:spPr>
          <p:txBody>
            <a:bodyPr wrap="none">
              <a:prstTxWarp prst="textNoShape">
                <a:avLst/>
              </a:prstTxWarp>
              <a:spAutoFit/>
            </a:bodyPr>
            <a:lstStyle/>
            <a:p>
              <a:r>
                <a:rPr lang="en-US" b="1"/>
                <a:t>Committed</a:t>
              </a:r>
            </a:p>
          </p:txBody>
        </p:sp>
      </p:grpSp>
      <p:sp>
        <p:nvSpPr>
          <p:cNvPr id="158745" name="Text Box 25"/>
          <p:cNvSpPr txBox="1">
            <a:spLocks noChangeArrowheads="1"/>
          </p:cNvSpPr>
          <p:nvPr/>
        </p:nvSpPr>
        <p:spPr bwMode="auto">
          <a:xfrm>
            <a:off x="5165725" y="2932113"/>
            <a:ext cx="3219450" cy="366712"/>
          </a:xfrm>
          <a:prstGeom prst="rect">
            <a:avLst/>
          </a:prstGeom>
          <a:noFill/>
          <a:ln w="9525">
            <a:noFill/>
            <a:miter lim="800000"/>
            <a:headEnd/>
            <a:tailEnd/>
          </a:ln>
        </p:spPr>
        <p:txBody>
          <a:bodyPr wrap="none">
            <a:prstTxWarp prst="textNoShape">
              <a:avLst/>
            </a:prstTxWarp>
            <a:spAutoFit/>
          </a:bodyPr>
          <a:lstStyle/>
          <a:p>
            <a:r>
              <a:rPr lang="en-US"/>
              <a:t>A Warp with 4 Scalar Threads</a:t>
            </a:r>
          </a:p>
        </p:txBody>
      </p:sp>
      <p:grpSp>
        <p:nvGrpSpPr>
          <p:cNvPr id="4" name="Group 24"/>
          <p:cNvGrpSpPr>
            <a:grpSpLocks/>
          </p:cNvGrpSpPr>
          <p:nvPr/>
        </p:nvGrpSpPr>
        <p:grpSpPr bwMode="auto">
          <a:xfrm>
            <a:off x="4953000" y="4800600"/>
            <a:ext cx="1592263" cy="708025"/>
            <a:chOff x="2928" y="1920"/>
            <a:chExt cx="1265" cy="446"/>
          </a:xfrm>
        </p:grpSpPr>
        <p:sp>
          <p:nvSpPr>
            <p:cNvPr id="187417" name="Rectangle 18"/>
            <p:cNvSpPr>
              <a:spLocks noChangeArrowheads="1"/>
            </p:cNvSpPr>
            <p:nvPr/>
          </p:nvSpPr>
          <p:spPr bwMode="auto">
            <a:xfrm>
              <a:off x="2928" y="1920"/>
              <a:ext cx="336" cy="240"/>
            </a:xfrm>
            <a:prstGeom prst="rect">
              <a:avLst/>
            </a:prstGeom>
            <a:noFill/>
            <a:ln w="38100">
              <a:solidFill>
                <a:srgbClr val="FF3300"/>
              </a:solidFill>
              <a:miter lim="800000"/>
              <a:headEnd/>
              <a:tailEnd/>
            </a:ln>
          </p:spPr>
          <p:txBody>
            <a:bodyPr wrap="none" anchor="ctr">
              <a:prstTxWarp prst="textNoShape">
                <a:avLst/>
              </a:prstTxWarp>
            </a:bodyPr>
            <a:lstStyle/>
            <a:p>
              <a:endParaRPr lang="en-US"/>
            </a:p>
          </p:txBody>
        </p:sp>
        <p:sp>
          <p:nvSpPr>
            <p:cNvPr id="187418" name="Line 20"/>
            <p:cNvSpPr>
              <a:spLocks noChangeShapeType="1"/>
            </p:cNvSpPr>
            <p:nvPr/>
          </p:nvSpPr>
          <p:spPr bwMode="auto">
            <a:xfrm>
              <a:off x="3264" y="2160"/>
              <a:ext cx="96" cy="96"/>
            </a:xfrm>
            <a:prstGeom prst="line">
              <a:avLst/>
            </a:prstGeom>
            <a:noFill/>
            <a:ln w="38100">
              <a:solidFill>
                <a:srgbClr val="FF3300"/>
              </a:solidFill>
              <a:round/>
              <a:headEnd/>
              <a:tailEnd/>
            </a:ln>
          </p:spPr>
          <p:txBody>
            <a:bodyPr>
              <a:prstTxWarp prst="textNoShape">
                <a:avLst/>
              </a:prstTxWarp>
            </a:bodyPr>
            <a:lstStyle/>
            <a:p>
              <a:endParaRPr lang="en-US"/>
            </a:p>
          </p:txBody>
        </p:sp>
        <p:sp>
          <p:nvSpPr>
            <p:cNvPr id="187419" name="Text Box 21"/>
            <p:cNvSpPr txBox="1">
              <a:spLocks noChangeArrowheads="1"/>
            </p:cNvSpPr>
            <p:nvPr/>
          </p:nvSpPr>
          <p:spPr bwMode="auto">
            <a:xfrm>
              <a:off x="3351" y="2135"/>
              <a:ext cx="842" cy="231"/>
            </a:xfrm>
            <a:prstGeom prst="rect">
              <a:avLst/>
            </a:prstGeom>
            <a:noFill/>
            <a:ln w="9525">
              <a:noFill/>
              <a:miter lim="800000"/>
              <a:headEnd/>
              <a:tailEnd/>
            </a:ln>
          </p:spPr>
          <p:txBody>
            <a:bodyPr wrap="none">
              <a:prstTxWarp prst="textNoShape">
                <a:avLst/>
              </a:prstTxWarp>
              <a:spAutoFit/>
            </a:bodyPr>
            <a:lstStyle/>
            <a:p>
              <a:r>
                <a:rPr lang="en-US" b="1"/>
                <a:t>Aborted</a:t>
              </a:r>
            </a:p>
          </p:txBody>
        </p:sp>
      </p:grpSp>
      <p:sp>
        <p:nvSpPr>
          <p:cNvPr id="158768" name="Text Box 48"/>
          <p:cNvSpPr txBox="1">
            <a:spLocks noChangeArrowheads="1"/>
          </p:cNvSpPr>
          <p:nvPr/>
        </p:nvSpPr>
        <p:spPr bwMode="auto">
          <a:xfrm>
            <a:off x="5791200" y="4267200"/>
            <a:ext cx="2343150" cy="641350"/>
          </a:xfrm>
          <a:prstGeom prst="rect">
            <a:avLst/>
          </a:prstGeom>
          <a:noFill/>
          <a:ln w="9525">
            <a:noFill/>
            <a:miter lim="800000"/>
            <a:headEnd/>
            <a:tailEnd/>
          </a:ln>
        </p:spPr>
        <p:txBody>
          <a:bodyPr wrap="none">
            <a:prstTxWarp prst="textNoShape">
              <a:avLst/>
            </a:prstTxWarp>
            <a:spAutoFit/>
          </a:bodyPr>
          <a:lstStyle/>
          <a:p>
            <a:r>
              <a:rPr lang="en-US" b="1"/>
              <a:t>Branch Divergence!</a:t>
            </a:r>
          </a:p>
          <a:p>
            <a:endParaRPr lang="en-US" b="1"/>
          </a:p>
        </p:txBody>
      </p:sp>
      <p:grpSp>
        <p:nvGrpSpPr>
          <p:cNvPr id="5" name="Group 45"/>
          <p:cNvGrpSpPr>
            <a:grpSpLocks/>
          </p:cNvGrpSpPr>
          <p:nvPr/>
        </p:nvGrpSpPr>
        <p:grpSpPr bwMode="auto">
          <a:xfrm>
            <a:off x="3810000" y="3657600"/>
            <a:ext cx="1524000" cy="304800"/>
            <a:chOff x="4608" y="2352"/>
            <a:chExt cx="960" cy="192"/>
          </a:xfrm>
        </p:grpSpPr>
        <p:sp>
          <p:nvSpPr>
            <p:cNvPr id="187413" name="Rectangle 46"/>
            <p:cNvSpPr>
              <a:spLocks noChangeArrowheads="1"/>
            </p:cNvSpPr>
            <p:nvPr/>
          </p:nvSpPr>
          <p:spPr bwMode="auto">
            <a:xfrm>
              <a:off x="4608" y="2352"/>
              <a:ext cx="240" cy="192"/>
            </a:xfrm>
            <a:prstGeom prst="rect">
              <a:avLst/>
            </a:prstGeom>
            <a:solidFill>
              <a:srgbClr val="CCFF99"/>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T0</a:t>
              </a:r>
            </a:p>
          </p:txBody>
        </p:sp>
        <p:sp>
          <p:nvSpPr>
            <p:cNvPr id="187414" name="Rectangle 47"/>
            <p:cNvSpPr>
              <a:spLocks noChangeArrowheads="1"/>
            </p:cNvSpPr>
            <p:nvPr/>
          </p:nvSpPr>
          <p:spPr bwMode="auto">
            <a:xfrm>
              <a:off x="4848" y="2352"/>
              <a:ext cx="240" cy="192"/>
            </a:xfrm>
            <a:prstGeom prst="rect">
              <a:avLst/>
            </a:prstGeom>
            <a:solidFill>
              <a:srgbClr val="CCFF99"/>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T1</a:t>
              </a:r>
            </a:p>
          </p:txBody>
        </p:sp>
        <p:sp>
          <p:nvSpPr>
            <p:cNvPr id="187415" name="Rectangle 48"/>
            <p:cNvSpPr>
              <a:spLocks noChangeArrowheads="1"/>
            </p:cNvSpPr>
            <p:nvPr/>
          </p:nvSpPr>
          <p:spPr bwMode="auto">
            <a:xfrm>
              <a:off x="5088" y="2352"/>
              <a:ext cx="240" cy="192"/>
            </a:xfrm>
            <a:prstGeom prst="rect">
              <a:avLst/>
            </a:prstGeom>
            <a:solidFill>
              <a:srgbClr val="CCFF99"/>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T2</a:t>
              </a:r>
            </a:p>
          </p:txBody>
        </p:sp>
        <p:sp>
          <p:nvSpPr>
            <p:cNvPr id="187416" name="Rectangle 49"/>
            <p:cNvSpPr>
              <a:spLocks noChangeArrowheads="1"/>
            </p:cNvSpPr>
            <p:nvPr/>
          </p:nvSpPr>
          <p:spPr bwMode="auto">
            <a:xfrm>
              <a:off x="532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T3</a:t>
              </a:r>
            </a:p>
          </p:txBody>
        </p:sp>
      </p:grpSp>
      <p:grpSp>
        <p:nvGrpSpPr>
          <p:cNvPr id="6" name="Group 50"/>
          <p:cNvGrpSpPr>
            <a:grpSpLocks/>
          </p:cNvGrpSpPr>
          <p:nvPr/>
        </p:nvGrpSpPr>
        <p:grpSpPr bwMode="auto">
          <a:xfrm>
            <a:off x="3810000" y="5257800"/>
            <a:ext cx="1524000" cy="304800"/>
            <a:chOff x="4608" y="2352"/>
            <a:chExt cx="960" cy="192"/>
          </a:xfrm>
        </p:grpSpPr>
        <p:sp>
          <p:nvSpPr>
            <p:cNvPr id="187409" name="Rectangle 51"/>
            <p:cNvSpPr>
              <a:spLocks noChangeArrowheads="1"/>
            </p:cNvSpPr>
            <p:nvPr/>
          </p:nvSpPr>
          <p:spPr bwMode="auto">
            <a:xfrm>
              <a:off x="460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dirty="0">
                  <a:solidFill>
                    <a:schemeClr val="bg1"/>
                  </a:solidFill>
                </a:rPr>
                <a:t>T0</a:t>
              </a:r>
            </a:p>
          </p:txBody>
        </p:sp>
        <p:sp>
          <p:nvSpPr>
            <p:cNvPr id="187410" name="Rectangle 52"/>
            <p:cNvSpPr>
              <a:spLocks noChangeArrowheads="1"/>
            </p:cNvSpPr>
            <p:nvPr/>
          </p:nvSpPr>
          <p:spPr bwMode="auto">
            <a:xfrm>
              <a:off x="484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T1</a:t>
              </a:r>
            </a:p>
          </p:txBody>
        </p:sp>
        <p:sp>
          <p:nvSpPr>
            <p:cNvPr id="187411" name="Rectangle 53"/>
            <p:cNvSpPr>
              <a:spLocks noChangeArrowheads="1"/>
            </p:cNvSpPr>
            <p:nvPr/>
          </p:nvSpPr>
          <p:spPr bwMode="auto">
            <a:xfrm>
              <a:off x="5088" y="2352"/>
              <a:ext cx="240" cy="192"/>
            </a:xfrm>
            <a:prstGeom prst="rect">
              <a:avLst/>
            </a:prstGeom>
            <a:solidFill>
              <a:schemeClr val="accent2"/>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T2</a:t>
              </a:r>
            </a:p>
          </p:txBody>
        </p:sp>
        <p:sp>
          <p:nvSpPr>
            <p:cNvPr id="187412" name="Rectangle 54"/>
            <p:cNvSpPr>
              <a:spLocks noChangeArrowheads="1"/>
            </p:cNvSpPr>
            <p:nvPr/>
          </p:nvSpPr>
          <p:spPr bwMode="auto">
            <a:xfrm>
              <a:off x="5328" y="2352"/>
              <a:ext cx="240" cy="192"/>
            </a:xfrm>
            <a:prstGeom prst="rect">
              <a:avLst/>
            </a:prstGeom>
            <a:solidFill>
              <a:srgbClr val="CCFF99"/>
            </a:solidFill>
            <a:ln w="9525">
              <a:solidFill>
                <a:schemeClr val="bg1"/>
              </a:solidFill>
              <a:miter lim="800000"/>
              <a:headEnd/>
              <a:tailEnd/>
            </a:ln>
          </p:spPr>
          <p:txBody>
            <a:bodyPr wrap="none" anchor="ctr">
              <a:prstTxWarp prst="textNoShape">
                <a:avLst/>
              </a:prstTxWarp>
            </a:bodyPr>
            <a:lstStyle/>
            <a:p>
              <a:pPr algn="ctr"/>
              <a:r>
                <a:rPr lang="en-US" b="1">
                  <a:solidFill>
                    <a:schemeClr val="bg1"/>
                  </a:solidFill>
                </a:rPr>
                <a:t>T3</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45"/>
                                        </p:tgtEl>
                                        <p:attrNameLst>
                                          <p:attrName>style.visibility</p:attrName>
                                        </p:attrNameLst>
                                      </p:cBhvr>
                                      <p:to>
                                        <p:strVal val="visible"/>
                                      </p:to>
                                    </p:set>
                                  </p:childTnLst>
                                  <p:subTnLst>
                                    <p:set>
                                      <p:cBhvr override="childStyle">
                                        <p:cTn dur="1" fill="hold" display="0" masterRel="nextClick" afterEffect="1"/>
                                        <p:tgtEl>
                                          <p:spTgt spid="15874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2.22222E-6 L 0 0.21111 " pathEditMode="relative" rAng="0" ptsTypes="AA">
                                      <p:cBhvr>
                                        <p:cTn id="10" dur="2000" fill="hold"/>
                                        <p:tgtEl>
                                          <p:spTgt spid="2"/>
                                        </p:tgtEl>
                                        <p:attrNameLst>
                                          <p:attrName>ppt_x</p:attrName>
                                          <p:attrName>ppt_y</p:attrName>
                                        </p:attrNameLst>
                                      </p:cBhvr>
                                      <p:rCtr x="0" y="10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8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45" grpId="0"/>
      <p:bldP spid="158768"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4"/>
          <p:cNvSpPr>
            <a:spLocks noChangeArrowheads="1"/>
          </p:cNvSpPr>
          <p:nvPr/>
        </p:nvSpPr>
        <p:spPr bwMode="auto">
          <a:xfrm>
            <a:off x="1752600" y="3200400"/>
            <a:ext cx="1981200" cy="2362200"/>
          </a:xfrm>
          <a:prstGeom prst="rect">
            <a:avLst/>
          </a:prstGeom>
          <a:solidFill>
            <a:srgbClr val="FFFFCC"/>
          </a:solidFill>
          <a:ln w="9525">
            <a:solidFill>
              <a:srgbClr val="FFFF99"/>
            </a:solidFill>
            <a:miter lim="800000"/>
            <a:headEnd/>
            <a:tailEnd/>
          </a:ln>
        </p:spPr>
        <p:txBody>
          <a:bodyPr wrap="none" anchor="ctr">
            <a:prstTxWarp prst="textNoShape">
              <a:avLst/>
            </a:prstTxWarp>
          </a:bodyPr>
          <a:lstStyle/>
          <a:p>
            <a:r>
              <a:rPr lang="en-US" sz="2000" b="1">
                <a:latin typeface="Courier New" pitchFamily="-65" charset="0"/>
              </a:rPr>
              <a:t>...</a:t>
            </a:r>
          </a:p>
          <a:p>
            <a:r>
              <a:rPr lang="en-US" sz="2000" b="1">
                <a:latin typeface="Courier New" pitchFamily="-65" charset="0"/>
              </a:rPr>
              <a:t>TxBegin</a:t>
            </a:r>
          </a:p>
          <a:p>
            <a:r>
              <a:rPr lang="en-US" sz="2000" b="1">
                <a:latin typeface="Courier New" pitchFamily="-65" charset="0"/>
              </a:rPr>
              <a:t>LD r2,[B]</a:t>
            </a:r>
          </a:p>
          <a:p>
            <a:r>
              <a:rPr lang="en-US" sz="2000" b="1">
                <a:latin typeface="Courier New" pitchFamily="-65" charset="0"/>
              </a:rPr>
              <a:t>ADD r2,r2,2</a:t>
            </a:r>
          </a:p>
          <a:p>
            <a:r>
              <a:rPr lang="en-US" sz="2000" b="1">
                <a:latin typeface="Courier New" pitchFamily="-65" charset="0"/>
              </a:rPr>
              <a:t>ST r2,[A]</a:t>
            </a:r>
          </a:p>
          <a:p>
            <a:r>
              <a:rPr lang="en-US" sz="2000" b="1">
                <a:latin typeface="Courier New" pitchFamily="-65" charset="0"/>
              </a:rPr>
              <a:t>TxCommit</a:t>
            </a:r>
          </a:p>
          <a:p>
            <a:r>
              <a:rPr lang="en-US" sz="2000" b="1">
                <a:latin typeface="Courier New" pitchFamily="-65" charset="0"/>
              </a:rPr>
              <a:t>...</a:t>
            </a:r>
          </a:p>
        </p:txBody>
      </p:sp>
      <p:sp>
        <p:nvSpPr>
          <p:cNvPr id="189443"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9444" name="Rectangle 6"/>
          <p:cNvSpPr txBox="1">
            <a:spLocks noGrp="1" noChangeArrowheads="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D876C3C4-D67C-2F44-84C2-A42B8E44BF38}" type="slidenum">
              <a:rPr lang="en-US" sz="1200">
                <a:solidFill>
                  <a:schemeClr val="bg2"/>
                </a:solidFill>
              </a:rPr>
              <a:pPr algn="r"/>
              <a:t>169</a:t>
            </a:fld>
            <a:endParaRPr lang="en-US" sz="1200">
              <a:solidFill>
                <a:schemeClr val="bg2"/>
              </a:solidFill>
            </a:endParaRPr>
          </a:p>
        </p:txBody>
      </p:sp>
      <p:sp>
        <p:nvSpPr>
          <p:cNvPr id="189445" name="Date Placeholder 3"/>
          <p:cNvSpPr txBox="1">
            <a:spLocks noGrp="1"/>
          </p:cNvSpPr>
          <p:nvPr/>
        </p:nvSpPr>
        <p:spPr bwMode="auto">
          <a:xfrm>
            <a:off x="457200" y="6243638"/>
            <a:ext cx="2286000" cy="457200"/>
          </a:xfrm>
          <a:prstGeom prst="rect">
            <a:avLst/>
          </a:prstGeom>
          <a:noFill/>
          <a:ln w="9525">
            <a:noFill/>
            <a:miter lim="800000"/>
            <a:headEnd/>
            <a:tailEnd/>
          </a:ln>
        </p:spPr>
        <p:txBody>
          <a:bodyPr anchor="b">
            <a:prstTxWarp prst="textNoShape">
              <a:avLst/>
            </a:prstTxWarp>
          </a:bodyPr>
          <a:lstStyle/>
          <a:p>
            <a:r>
              <a:rPr lang="en-US" sz="1000" b="1">
                <a:solidFill>
                  <a:schemeClr val="bg2"/>
                </a:solidFill>
              </a:rPr>
              <a:t>Wilson Fung, Inderpeet Singh, Andrew Brownsword, Tor Aamodt</a:t>
            </a:r>
          </a:p>
        </p:txBody>
      </p:sp>
      <p:sp>
        <p:nvSpPr>
          <p:cNvPr id="189446"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9447"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B02D1148-55DF-A742-A107-A29505A2D75F}" type="slidenum">
              <a:rPr lang="en-US" sz="1200">
                <a:solidFill>
                  <a:schemeClr val="bg2"/>
                </a:solidFill>
              </a:rPr>
              <a:pPr algn="r"/>
              <a:t>169</a:t>
            </a:fld>
            <a:endParaRPr lang="en-US" sz="1200">
              <a:solidFill>
                <a:schemeClr val="bg2"/>
              </a:solidFill>
            </a:endParaRPr>
          </a:p>
        </p:txBody>
      </p:sp>
      <p:sp>
        <p:nvSpPr>
          <p:cNvPr id="189448" name="Rectangle 2"/>
          <p:cNvSpPr>
            <a:spLocks noGrp="1" noChangeArrowheads="1"/>
          </p:cNvSpPr>
          <p:nvPr>
            <p:ph type="title" idx="4294967295"/>
          </p:nvPr>
        </p:nvSpPr>
        <p:spPr/>
        <p:txBody>
          <a:bodyPr>
            <a:normAutofit fontScale="90000"/>
          </a:bodyPr>
          <a:lstStyle/>
          <a:p>
            <a:r>
              <a:rPr lang="en-US">
                <a:ea typeface="ＭＳ Ｐゴシック" pitchFamily="-65" charset="-128"/>
                <a:cs typeface="ＭＳ Ｐゴシック" pitchFamily="-65" charset="-128"/>
              </a:rPr>
              <a:t>KILO TM – Solution to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#1: SIMD Hardware</a:t>
            </a:r>
          </a:p>
        </p:txBody>
      </p:sp>
      <p:sp>
        <p:nvSpPr>
          <p:cNvPr id="168963" name="Rectangle 3"/>
          <p:cNvSpPr>
            <a:spLocks noGrp="1" noChangeArrowheads="1"/>
          </p:cNvSpPr>
          <p:nvPr>
            <p:ph type="body" idx="4294967295"/>
          </p:nvPr>
        </p:nvSpPr>
        <p:spPr>
          <a:xfrm>
            <a:off x="457200" y="1676400"/>
            <a:ext cx="8229600" cy="4648200"/>
          </a:xfrm>
          <a:noFill/>
        </p:spPr>
        <p:txBody>
          <a:bodyPr/>
          <a:lstStyle/>
          <a:p>
            <a:r>
              <a:rPr lang="en-US">
                <a:ea typeface="ＭＳ Ｐゴシック" pitchFamily="-65" charset="-128"/>
                <a:cs typeface="ＭＳ Ｐゴシック" pitchFamily="-65" charset="-128"/>
              </a:rPr>
              <a:t>Transaction Abort</a:t>
            </a:r>
          </a:p>
          <a:p>
            <a:pPr lvl="1"/>
            <a:r>
              <a:rPr lang="en-US"/>
              <a:t>Like a Loop</a:t>
            </a:r>
          </a:p>
          <a:p>
            <a:pPr lvl="1"/>
            <a:r>
              <a:rPr lang="en-US"/>
              <a:t>Extend SIMT Stack </a:t>
            </a:r>
          </a:p>
          <a:p>
            <a:pPr lvl="1"/>
            <a:endParaRPr lang="en-US"/>
          </a:p>
        </p:txBody>
      </p:sp>
      <p:grpSp>
        <p:nvGrpSpPr>
          <p:cNvPr id="2" name="Group 8"/>
          <p:cNvGrpSpPr>
            <a:grpSpLocks/>
          </p:cNvGrpSpPr>
          <p:nvPr/>
        </p:nvGrpSpPr>
        <p:grpSpPr bwMode="auto">
          <a:xfrm>
            <a:off x="3429000" y="3886200"/>
            <a:ext cx="1317625" cy="1143000"/>
            <a:chOff x="4656" y="2688"/>
            <a:chExt cx="700" cy="720"/>
          </a:xfrm>
        </p:grpSpPr>
        <p:sp>
          <p:nvSpPr>
            <p:cNvPr id="189451" name="AutoShape 6"/>
            <p:cNvSpPr>
              <a:spLocks noChangeArrowheads="1"/>
            </p:cNvSpPr>
            <p:nvPr/>
          </p:nvSpPr>
          <p:spPr bwMode="auto">
            <a:xfrm flipV="1">
              <a:off x="4656" y="2688"/>
              <a:ext cx="240" cy="720"/>
            </a:xfrm>
            <a:prstGeom prst="curvedLeftArrow">
              <a:avLst>
                <a:gd name="adj1" fmla="val 60000"/>
                <a:gd name="adj2" fmla="val 120000"/>
                <a:gd name="adj3" fmla="val 33333"/>
              </a:avLst>
            </a:prstGeom>
            <a:solidFill>
              <a:schemeClr val="accent1"/>
            </a:solidFill>
            <a:ln w="9525">
              <a:solidFill>
                <a:schemeClr val="tx1"/>
              </a:solidFill>
              <a:miter lim="800000"/>
              <a:headEnd/>
              <a:tailEnd/>
            </a:ln>
          </p:spPr>
          <p:txBody>
            <a:bodyPr rot="10800000" wrap="none" anchor="ctr">
              <a:prstTxWarp prst="textNoShape">
                <a:avLst/>
              </a:prstTxWarp>
            </a:bodyPr>
            <a:lstStyle/>
            <a:p>
              <a:endParaRPr lang="en-US"/>
            </a:p>
          </p:txBody>
        </p:sp>
        <p:sp>
          <p:nvSpPr>
            <p:cNvPr id="189452" name="Text Box 7"/>
            <p:cNvSpPr txBox="1">
              <a:spLocks noChangeArrowheads="1"/>
            </p:cNvSpPr>
            <p:nvPr/>
          </p:nvSpPr>
          <p:spPr bwMode="auto">
            <a:xfrm>
              <a:off x="4934" y="2903"/>
              <a:ext cx="422" cy="231"/>
            </a:xfrm>
            <a:prstGeom prst="rect">
              <a:avLst/>
            </a:prstGeom>
            <a:noFill/>
            <a:ln w="9525">
              <a:noFill/>
              <a:miter lim="800000"/>
              <a:headEnd/>
              <a:tailEnd/>
            </a:ln>
          </p:spPr>
          <p:txBody>
            <a:bodyPr wrap="none">
              <a:prstTxWarp prst="textNoShape">
                <a:avLst/>
              </a:prstTxWarp>
              <a:spAutoFit/>
            </a:bodyPr>
            <a:lstStyle/>
            <a:p>
              <a:r>
                <a:rPr lang="en-US" b="1"/>
                <a:t>Abort</a:t>
              </a:r>
            </a:p>
          </p:txBody>
        </p:sp>
      </p:grpSp>
      <p:sp>
        <p:nvSpPr>
          <p:cNvPr id="13" name="Slide Number Placeholder 12"/>
          <p:cNvSpPr>
            <a:spLocks noGrp="1"/>
          </p:cNvSpPr>
          <p:nvPr>
            <p:ph type="sldNum" sz="quarter" idx="12"/>
          </p:nvPr>
        </p:nvSpPr>
        <p:spPr/>
        <p:txBody>
          <a:bodyPr/>
          <a:lstStyle/>
          <a:p>
            <a:fld id="{F23EC47D-D5CA-A042-A8D0-C217E3EA6E2F}" type="slidenum">
              <a:rPr lang="en-US" smtClean="0"/>
              <a:t>169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96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76200"/>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ja-JP" sz="4000" dirty="0">
                <a:solidFill>
                  <a:schemeClr val="tx2"/>
                </a:solidFill>
                <a:latin typeface="Comic Sans MS" charset="0"/>
              </a:rPr>
              <a:t>GPGPU Programming Model</a:t>
            </a:r>
          </a:p>
        </p:txBody>
      </p:sp>
      <p:sp>
        <p:nvSpPr>
          <p:cNvPr id="37891" name="Text Box 72"/>
          <p:cNvSpPr txBox="1">
            <a:spLocks noChangeArrowheads="1"/>
          </p:cNvSpPr>
          <p:nvPr/>
        </p:nvSpPr>
        <p:spPr bwMode="auto">
          <a:xfrm>
            <a:off x="1279525" y="1860550"/>
            <a:ext cx="838200" cy="466725"/>
          </a:xfrm>
          <a:prstGeom prst="rect">
            <a:avLst/>
          </a:prstGeom>
          <a:solidFill>
            <a:srgbClr val="CCECFF"/>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a:latin typeface="Arial" charset="0"/>
              </a:rPr>
              <a:t>CPU</a:t>
            </a:r>
            <a:endParaRPr lang="en-US">
              <a:latin typeface="Arial" charset="0"/>
            </a:endParaRPr>
          </a:p>
        </p:txBody>
      </p:sp>
      <p:sp>
        <p:nvSpPr>
          <p:cNvPr id="37892" name="Line 73"/>
          <p:cNvSpPr>
            <a:spLocks noChangeShapeType="1"/>
          </p:cNvSpPr>
          <p:nvPr/>
        </p:nvSpPr>
        <p:spPr bwMode="auto">
          <a:xfrm>
            <a:off x="1868488" y="2386013"/>
            <a:ext cx="844550" cy="5000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3" name="Text Box 74"/>
          <p:cNvSpPr txBox="1">
            <a:spLocks noChangeArrowheads="1"/>
          </p:cNvSpPr>
          <p:nvPr/>
        </p:nvSpPr>
        <p:spPr bwMode="auto">
          <a:xfrm>
            <a:off x="2165350" y="2260600"/>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sz="1800">
                <a:latin typeface="Arial" charset="0"/>
              </a:rPr>
              <a:t>spawn</a:t>
            </a:r>
            <a:endParaRPr lang="en-US" sz="1800">
              <a:latin typeface="Arial" charset="0"/>
            </a:endParaRPr>
          </a:p>
        </p:txBody>
      </p:sp>
      <p:sp>
        <p:nvSpPr>
          <p:cNvPr id="37894" name="Line 75"/>
          <p:cNvSpPr>
            <a:spLocks noChangeShapeType="1"/>
          </p:cNvSpPr>
          <p:nvPr/>
        </p:nvSpPr>
        <p:spPr bwMode="auto">
          <a:xfrm flipV="1">
            <a:off x="3255963" y="2436813"/>
            <a:ext cx="936625" cy="444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5" name="Text Box 76"/>
          <p:cNvSpPr txBox="1">
            <a:spLocks noChangeArrowheads="1"/>
          </p:cNvSpPr>
          <p:nvPr/>
        </p:nvSpPr>
        <p:spPr bwMode="auto">
          <a:xfrm>
            <a:off x="3641725" y="26273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sz="1800">
                <a:latin typeface="Arial" charset="0"/>
              </a:rPr>
              <a:t>done</a:t>
            </a:r>
            <a:endParaRPr lang="en-US" sz="1800">
              <a:latin typeface="Arial" charset="0"/>
            </a:endParaRPr>
          </a:p>
        </p:txBody>
      </p:sp>
      <p:sp>
        <p:nvSpPr>
          <p:cNvPr id="37896" name="Text Box 77"/>
          <p:cNvSpPr txBox="1">
            <a:spLocks noChangeArrowheads="1"/>
          </p:cNvSpPr>
          <p:nvPr/>
        </p:nvSpPr>
        <p:spPr bwMode="auto">
          <a:xfrm>
            <a:off x="2571750" y="3009900"/>
            <a:ext cx="854075" cy="498475"/>
          </a:xfrm>
          <a:prstGeom prst="rect">
            <a:avLst/>
          </a:prstGeom>
          <a:solidFill>
            <a:srgbClr val="FFFFCC"/>
          </a:solidFill>
          <a:ln w="9525">
            <a:solidFill>
              <a:schemeClr val="tx1"/>
            </a:solid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a:latin typeface="Arial" charset="0"/>
              </a:rPr>
              <a:t>GPU</a:t>
            </a:r>
            <a:endParaRPr lang="en-US">
              <a:latin typeface="Arial" charset="0"/>
            </a:endParaRPr>
          </a:p>
        </p:txBody>
      </p:sp>
      <p:sp>
        <p:nvSpPr>
          <p:cNvPr id="37897" name="Text Box 78"/>
          <p:cNvSpPr txBox="1">
            <a:spLocks noChangeArrowheads="1"/>
          </p:cNvSpPr>
          <p:nvPr/>
        </p:nvSpPr>
        <p:spPr bwMode="auto">
          <a:xfrm>
            <a:off x="3946525" y="1855788"/>
            <a:ext cx="838200" cy="466725"/>
          </a:xfrm>
          <a:prstGeom prst="rect">
            <a:avLst/>
          </a:prstGeom>
          <a:solidFill>
            <a:srgbClr val="CCECFF"/>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a:latin typeface="Arial" charset="0"/>
              </a:rPr>
              <a:t>CPU</a:t>
            </a:r>
            <a:endParaRPr lang="en-US">
              <a:latin typeface="Arial" charset="0"/>
            </a:endParaRPr>
          </a:p>
        </p:txBody>
      </p:sp>
      <p:sp>
        <p:nvSpPr>
          <p:cNvPr id="37898" name="AutoShape 79"/>
          <p:cNvSpPr>
            <a:spLocks noChangeArrowheads="1"/>
          </p:cNvSpPr>
          <p:nvPr/>
        </p:nvSpPr>
        <p:spPr bwMode="auto">
          <a:xfrm>
            <a:off x="1462088" y="3760788"/>
            <a:ext cx="5556250" cy="144462"/>
          </a:xfrm>
          <a:prstGeom prst="rightArrow">
            <a:avLst>
              <a:gd name="adj1" fmla="val 50417"/>
              <a:gd name="adj2" fmla="val 546120"/>
            </a:avLst>
          </a:prstGeom>
          <a:solidFill>
            <a:srgbClr val="CCFFCC"/>
          </a:solidFill>
          <a:ln w="9525">
            <a:solidFill>
              <a:schemeClr val="tx1"/>
            </a:solidFill>
            <a:miter lim="800000"/>
            <a:headEnd/>
            <a:tailEnd/>
          </a:ln>
        </p:spPr>
        <p:txBody>
          <a:bodyPr wrap="none" anchor="ctr"/>
          <a:lstStyle/>
          <a:p>
            <a:pPr algn="ctr" eaLnBrk="1" hangingPunct="1"/>
            <a:endParaRPr lang="en-US" sz="1800">
              <a:latin typeface="Arial" charset="0"/>
            </a:endParaRPr>
          </a:p>
        </p:txBody>
      </p:sp>
      <p:sp>
        <p:nvSpPr>
          <p:cNvPr id="37899" name="Text Box 80"/>
          <p:cNvSpPr txBox="1">
            <a:spLocks noChangeArrowheads="1"/>
          </p:cNvSpPr>
          <p:nvPr/>
        </p:nvSpPr>
        <p:spPr bwMode="auto">
          <a:xfrm rot="-5400000">
            <a:off x="7439819" y="3615531"/>
            <a:ext cx="4587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a:latin typeface="Arial" charset="0"/>
              </a:rPr>
              <a:t>Time</a:t>
            </a:r>
          </a:p>
        </p:txBody>
      </p:sp>
      <p:sp>
        <p:nvSpPr>
          <p:cNvPr id="37900" name="Line 88"/>
          <p:cNvSpPr>
            <a:spLocks noChangeShapeType="1"/>
          </p:cNvSpPr>
          <p:nvPr/>
        </p:nvSpPr>
        <p:spPr bwMode="auto">
          <a:xfrm flipV="1">
            <a:off x="2879725" y="2078038"/>
            <a:ext cx="342900" cy="7937"/>
          </a:xfrm>
          <a:prstGeom prst="line">
            <a:avLst/>
          </a:prstGeom>
          <a:noFill/>
          <a:ln w="762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1" name="Text Box 89"/>
          <p:cNvSpPr txBox="1">
            <a:spLocks noChangeArrowheads="1"/>
          </p:cNvSpPr>
          <p:nvPr/>
        </p:nvSpPr>
        <p:spPr bwMode="auto">
          <a:xfrm>
            <a:off x="5476875" y="1847850"/>
            <a:ext cx="838200" cy="466725"/>
          </a:xfrm>
          <a:prstGeom prst="rect">
            <a:avLst/>
          </a:prstGeom>
          <a:solidFill>
            <a:srgbClr val="CCECFF"/>
          </a:solidFill>
          <a:ln w="9525">
            <a:solidFill>
              <a:schemeClr val="tx1"/>
            </a:solidFill>
            <a:miter lim="800000"/>
            <a:headEnd/>
            <a:tailEnd/>
          </a:ln>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a:latin typeface="Arial" charset="0"/>
              </a:rPr>
              <a:t>CPU</a:t>
            </a:r>
            <a:endParaRPr lang="en-US">
              <a:latin typeface="Arial" charset="0"/>
            </a:endParaRPr>
          </a:p>
        </p:txBody>
      </p:sp>
      <p:sp>
        <p:nvSpPr>
          <p:cNvPr id="37902" name="Line 90"/>
          <p:cNvSpPr>
            <a:spLocks noChangeShapeType="1"/>
          </p:cNvSpPr>
          <p:nvPr/>
        </p:nvSpPr>
        <p:spPr bwMode="auto">
          <a:xfrm>
            <a:off x="6065838" y="2373313"/>
            <a:ext cx="844550" cy="5000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3" name="Text Box 91"/>
          <p:cNvSpPr txBox="1">
            <a:spLocks noChangeArrowheads="1"/>
          </p:cNvSpPr>
          <p:nvPr/>
        </p:nvSpPr>
        <p:spPr bwMode="auto">
          <a:xfrm>
            <a:off x="6362700" y="2247900"/>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sz="1800">
                <a:latin typeface="Arial" charset="0"/>
              </a:rPr>
              <a:t>spawn</a:t>
            </a:r>
            <a:endParaRPr lang="en-US" sz="1800">
              <a:latin typeface="Arial" charset="0"/>
            </a:endParaRPr>
          </a:p>
        </p:txBody>
      </p:sp>
      <p:sp>
        <p:nvSpPr>
          <p:cNvPr id="37904" name="Text Box 92"/>
          <p:cNvSpPr txBox="1">
            <a:spLocks noChangeArrowheads="1"/>
          </p:cNvSpPr>
          <p:nvPr/>
        </p:nvSpPr>
        <p:spPr bwMode="auto">
          <a:xfrm>
            <a:off x="6769100" y="2997200"/>
            <a:ext cx="854075" cy="498475"/>
          </a:xfrm>
          <a:prstGeom prst="rect">
            <a:avLst/>
          </a:prstGeom>
          <a:solidFill>
            <a:srgbClr val="FFFFCC"/>
          </a:solidFill>
          <a:ln w="9525">
            <a:solidFill>
              <a:schemeClr val="tx1"/>
            </a:solidFill>
            <a:miter lim="800000"/>
            <a:headEnd/>
            <a:tailEnd/>
          </a:ln>
        </p:spPr>
        <p:txBody>
          <a:bodyPr anchor="ct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CA">
                <a:latin typeface="Arial" charset="0"/>
              </a:rPr>
              <a:t>GPU</a:t>
            </a:r>
            <a:endParaRPr lang="en-US">
              <a:latin typeface="Arial" charset="0"/>
            </a:endParaRPr>
          </a:p>
        </p:txBody>
      </p:sp>
      <p:sp>
        <p:nvSpPr>
          <p:cNvPr id="37905" name="Line 93"/>
          <p:cNvSpPr>
            <a:spLocks noChangeShapeType="1"/>
          </p:cNvSpPr>
          <p:nvPr/>
        </p:nvSpPr>
        <p:spPr bwMode="auto">
          <a:xfrm flipV="1">
            <a:off x="7077075" y="2065338"/>
            <a:ext cx="342900" cy="7937"/>
          </a:xfrm>
          <a:prstGeom prst="line">
            <a:avLst/>
          </a:prstGeom>
          <a:noFill/>
          <a:ln w="762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6" name="Line 94"/>
          <p:cNvSpPr>
            <a:spLocks noChangeShapeType="1"/>
          </p:cNvSpPr>
          <p:nvPr/>
        </p:nvSpPr>
        <p:spPr bwMode="auto">
          <a:xfrm flipV="1">
            <a:off x="4978400" y="2062163"/>
            <a:ext cx="342900" cy="7937"/>
          </a:xfrm>
          <a:prstGeom prst="line">
            <a:avLst/>
          </a:prstGeom>
          <a:noFill/>
          <a:ln w="7620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7909" name="Slide Number Placeholder 371"/>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a:fld id="{2523D3D1-A863-C048-A2B5-F85C793D424A}" type="slidenum">
              <a:rPr lang="en-US" sz="1400">
                <a:latin typeface="Comic Sans MS" charset="0"/>
              </a:rPr>
              <a:pPr algn="r"/>
              <a:t>17</a:t>
            </a:fld>
            <a:r>
              <a:rPr lang="en-US" sz="1400">
                <a:latin typeface="Comic Sans MS" charset="0"/>
              </a:rPr>
              <a:t> </a:t>
            </a:r>
            <a:endParaRPr lang="en-US" sz="1400"/>
          </a:p>
        </p:txBody>
      </p:sp>
      <p:sp>
        <p:nvSpPr>
          <p:cNvPr id="37910" name="Rectangle 98"/>
          <p:cNvSpPr>
            <a:spLocks noGrp="1" noChangeArrowheads="1"/>
          </p:cNvSpPr>
          <p:nvPr>
            <p:ph type="body" idx="4294967295"/>
          </p:nvPr>
        </p:nvSpPr>
        <p:spPr>
          <a:xfrm>
            <a:off x="509588" y="1087438"/>
            <a:ext cx="8224837" cy="5160962"/>
          </a:xfrm>
          <a:noFill/>
        </p:spPr>
        <p:txBody>
          <a:bodyPr>
            <a:normAutofit/>
          </a:bodyPr>
          <a:lstStyle/>
          <a:p>
            <a:r>
              <a:rPr lang="en-US" altLang="ja-JP" dirty="0">
                <a:latin typeface="Arial  " charset="0"/>
                <a:ea typeface="ＭＳ Ｐゴシック" charset="0"/>
              </a:rPr>
              <a:t>CPU “Off-load” parallel kernels to GPU</a:t>
            </a:r>
          </a:p>
          <a:p>
            <a:endParaRPr lang="en-US" altLang="ja-JP" dirty="0">
              <a:latin typeface="Arial  " charset="0"/>
              <a:ea typeface="ＭＳ Ｐゴシック" charset="0"/>
            </a:endParaRPr>
          </a:p>
          <a:p>
            <a:endParaRPr lang="en-US" altLang="ja-JP" dirty="0">
              <a:latin typeface="Arial  " charset="0"/>
              <a:ea typeface="ＭＳ Ｐゴシック" charset="0"/>
            </a:endParaRPr>
          </a:p>
          <a:p>
            <a:endParaRPr lang="en-CA" altLang="ja-JP" dirty="0">
              <a:latin typeface="Arial  " charset="0"/>
              <a:ea typeface="ＭＳ Ｐゴシック" charset="0"/>
            </a:endParaRPr>
          </a:p>
          <a:p>
            <a:endParaRPr lang="en-CA" altLang="ja-JP" dirty="0">
              <a:latin typeface="Arial  " charset="0"/>
              <a:ea typeface="ＭＳ Ｐゴシック" charset="0"/>
            </a:endParaRPr>
          </a:p>
          <a:p>
            <a:pPr lvl="1"/>
            <a:r>
              <a:rPr lang="en-CA" altLang="ja-JP" dirty="0">
                <a:latin typeface="Arial  " charset="0"/>
                <a:ea typeface="ＭＳ Ｐゴシック" charset="0"/>
              </a:rPr>
              <a:t>Transfer data to GPU memory</a:t>
            </a:r>
          </a:p>
          <a:p>
            <a:pPr lvl="1"/>
            <a:r>
              <a:rPr lang="en-CA" altLang="ja-JP" dirty="0">
                <a:latin typeface="Arial  " charset="0"/>
                <a:ea typeface="ＭＳ Ｐゴシック" charset="0"/>
              </a:rPr>
              <a:t>GPU HW spawns threads </a:t>
            </a:r>
          </a:p>
          <a:p>
            <a:pPr lvl="1"/>
            <a:r>
              <a:rPr lang="en-CA" altLang="ja-JP" dirty="0">
                <a:latin typeface="Arial  " charset="0"/>
                <a:ea typeface="ＭＳ Ｐゴシック" charset="0"/>
              </a:rPr>
              <a:t>Need to transfer result data back to </a:t>
            </a:r>
            <a:r>
              <a:rPr lang="en-CA" altLang="ja-JP" dirty="0" smtClean="0">
                <a:latin typeface="Arial  " charset="0"/>
                <a:ea typeface="ＭＳ Ｐゴシック" charset="0"/>
              </a:rPr>
              <a:t>CPU main </a:t>
            </a:r>
            <a:r>
              <a:rPr lang="en-CA" altLang="ja-JP" dirty="0">
                <a:latin typeface="Arial  " charset="0"/>
                <a:ea typeface="ＭＳ Ｐゴシック" charset="0"/>
              </a:rPr>
              <a:t>memory</a:t>
            </a:r>
            <a:endParaRPr lang="en-US" altLang="ja-JP" dirty="0">
              <a:latin typeface="Arial  " charset="0"/>
              <a:ea typeface="ＭＳ Ｐゴシック" charset="0"/>
            </a:endParaRPr>
          </a:p>
        </p:txBody>
      </p:sp>
      <p:sp>
        <p:nvSpPr>
          <p:cNvPr id="23" name="TextBox 22"/>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3890774588"/>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6"/>
          <p:cNvSpPr>
            <a:spLocks noGrp="1" noChangeArrowheads="1"/>
          </p:cNvSpPr>
          <p:nvPr>
            <p:ph type="sldNum" sz="quarter" idx="12"/>
          </p:nvPr>
        </p:nvSpPr>
        <p:spPr>
          <a:noFill/>
        </p:spPr>
        <p:txBody>
          <a:bodyPr/>
          <a:lstStyle/>
          <a:p>
            <a:fld id="{A54862BE-D511-FF4F-8D93-86A53722D5AE}" type="slidenum">
              <a:rPr lang="en-US">
                <a:latin typeface="Arial" pitchFamily="-65" charset="0"/>
                <a:ea typeface="ＭＳ Ｐゴシック" pitchFamily="-65" charset="-128"/>
                <a:cs typeface="ＭＳ Ｐゴシック" pitchFamily="-65" charset="-128"/>
              </a:rPr>
              <a:pPr/>
              <a:t>170</a:t>
            </a:fld>
            <a:endParaRPr lang="en-US">
              <a:latin typeface="Arial" pitchFamily="-65" charset="0"/>
              <a:ea typeface="ＭＳ Ｐゴシック" pitchFamily="-65" charset="-128"/>
              <a:cs typeface="ＭＳ Ｐゴシック" pitchFamily="-65" charset="-128"/>
            </a:endParaRPr>
          </a:p>
        </p:txBody>
      </p:sp>
      <p:sp>
        <p:nvSpPr>
          <p:cNvPr id="191493"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91494"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4ED00A0E-B93B-E740-8A8B-E2D4FB0A15F8}" type="slidenum">
              <a:rPr lang="en-US" sz="1200">
                <a:solidFill>
                  <a:schemeClr val="bg2"/>
                </a:solidFill>
              </a:rPr>
              <a:pPr algn="r"/>
              <a:t>170</a:t>
            </a:fld>
            <a:endParaRPr lang="en-US" sz="1200">
              <a:solidFill>
                <a:schemeClr val="bg2"/>
              </a:solidFill>
            </a:endParaRPr>
          </a:p>
        </p:txBody>
      </p:sp>
      <p:grpSp>
        <p:nvGrpSpPr>
          <p:cNvPr id="2" name="Group 15"/>
          <p:cNvGrpSpPr>
            <a:grpSpLocks/>
          </p:cNvGrpSpPr>
          <p:nvPr/>
        </p:nvGrpSpPr>
        <p:grpSpPr bwMode="auto">
          <a:xfrm>
            <a:off x="685800" y="2209800"/>
            <a:ext cx="3668713" cy="2082800"/>
            <a:chOff x="528" y="1424"/>
            <a:chExt cx="2311" cy="1312"/>
          </a:xfrm>
        </p:grpSpPr>
        <p:sp>
          <p:nvSpPr>
            <p:cNvPr id="191792" name="Rectangle 4"/>
            <p:cNvSpPr>
              <a:spLocks noChangeArrowheads="1"/>
            </p:cNvSpPr>
            <p:nvPr/>
          </p:nvSpPr>
          <p:spPr bwMode="auto">
            <a:xfrm>
              <a:off x="576" y="1680"/>
              <a:ext cx="1440" cy="1056"/>
            </a:xfrm>
            <a:prstGeom prst="rect">
              <a:avLst/>
            </a:prstGeom>
            <a:solidFill>
              <a:srgbClr val="CCFFFF"/>
            </a:solidFill>
            <a:ln w="19050">
              <a:solidFill>
                <a:schemeClr val="tx1"/>
              </a:solidFill>
              <a:miter lim="800000"/>
              <a:headEnd/>
              <a:tailEnd/>
            </a:ln>
          </p:spPr>
          <p:txBody>
            <a:bodyPr wrap="none" anchor="ctr">
              <a:prstTxWarp prst="textNoShape">
                <a:avLst/>
              </a:prstTxWarp>
            </a:bodyPr>
            <a:lstStyle/>
            <a:p>
              <a:endParaRPr lang="en-US"/>
            </a:p>
          </p:txBody>
        </p:sp>
        <p:sp>
          <p:nvSpPr>
            <p:cNvPr id="191793" name="Line 5"/>
            <p:cNvSpPr>
              <a:spLocks noChangeShapeType="1"/>
            </p:cNvSpPr>
            <p:nvPr/>
          </p:nvSpPr>
          <p:spPr bwMode="auto">
            <a:xfrm>
              <a:off x="720" y="1728"/>
              <a:ext cx="0" cy="528"/>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94" name="Rectangle 6"/>
            <p:cNvSpPr>
              <a:spLocks noChangeArrowheads="1"/>
            </p:cNvSpPr>
            <p:nvPr/>
          </p:nvSpPr>
          <p:spPr bwMode="auto">
            <a:xfrm>
              <a:off x="1056" y="1728"/>
              <a:ext cx="912" cy="240"/>
            </a:xfrm>
            <a:prstGeom prst="rect">
              <a:avLst/>
            </a:prstGeom>
            <a:solidFill>
              <a:srgbClr val="CCFF99"/>
            </a:solidFill>
            <a:ln w="19050">
              <a:solidFill>
                <a:schemeClr val="tx1"/>
              </a:solidFill>
              <a:miter lim="800000"/>
              <a:headEnd/>
              <a:tailEnd/>
            </a:ln>
          </p:spPr>
          <p:txBody>
            <a:bodyPr wrap="none" anchor="ctr">
              <a:prstTxWarp prst="textNoShape">
                <a:avLst/>
              </a:prstTxWarp>
            </a:bodyPr>
            <a:lstStyle/>
            <a:p>
              <a:pPr algn="ctr"/>
              <a:r>
                <a:rPr lang="en-US"/>
                <a:t>Register File</a:t>
              </a:r>
            </a:p>
          </p:txBody>
        </p:sp>
        <p:sp>
          <p:nvSpPr>
            <p:cNvPr id="191795" name="Text Box 8"/>
            <p:cNvSpPr txBox="1">
              <a:spLocks noChangeArrowheads="1"/>
            </p:cNvSpPr>
            <p:nvPr/>
          </p:nvSpPr>
          <p:spPr bwMode="auto">
            <a:xfrm>
              <a:off x="528" y="1424"/>
              <a:ext cx="864" cy="250"/>
            </a:xfrm>
            <a:prstGeom prst="rect">
              <a:avLst/>
            </a:prstGeom>
            <a:noFill/>
            <a:ln w="9525">
              <a:noFill/>
              <a:miter lim="800000"/>
              <a:headEnd/>
              <a:tailEnd/>
            </a:ln>
          </p:spPr>
          <p:txBody>
            <a:bodyPr wrap="none">
              <a:prstTxWarp prst="textNoShape">
                <a:avLst/>
              </a:prstTxWarp>
              <a:spAutoFit/>
            </a:bodyPr>
            <a:lstStyle/>
            <a:p>
              <a:r>
                <a:rPr lang="en-US" sz="2000" b="1"/>
                <a:t>CPU Core</a:t>
              </a:r>
            </a:p>
          </p:txBody>
        </p:sp>
        <p:sp>
          <p:nvSpPr>
            <p:cNvPr id="191796" name="Text Box 10"/>
            <p:cNvSpPr txBox="1">
              <a:spLocks noChangeArrowheads="1"/>
            </p:cNvSpPr>
            <p:nvPr/>
          </p:nvSpPr>
          <p:spPr bwMode="auto">
            <a:xfrm>
              <a:off x="1968" y="1536"/>
              <a:ext cx="871" cy="442"/>
            </a:xfrm>
            <a:prstGeom prst="rect">
              <a:avLst/>
            </a:prstGeom>
            <a:noFill/>
            <a:ln w="9525">
              <a:noFill/>
              <a:miter lim="800000"/>
              <a:headEnd/>
              <a:tailEnd/>
            </a:ln>
          </p:spPr>
          <p:txBody>
            <a:bodyPr>
              <a:prstTxWarp prst="textNoShape">
                <a:avLst/>
              </a:prstTxWarp>
              <a:spAutoFit/>
            </a:bodyPr>
            <a:lstStyle/>
            <a:p>
              <a:pPr algn="ctr"/>
              <a:r>
                <a:rPr lang="en-US" sz="2000" b="1"/>
                <a:t>10s of </a:t>
              </a:r>
            </a:p>
            <a:p>
              <a:pPr algn="ctr"/>
              <a:r>
                <a:rPr lang="en-US" sz="2000" b="1"/>
                <a:t>Registers</a:t>
              </a:r>
            </a:p>
          </p:txBody>
        </p:sp>
      </p:grpSp>
      <p:sp>
        <p:nvSpPr>
          <p:cNvPr id="191496" name="Rectangle 2"/>
          <p:cNvSpPr>
            <a:spLocks noGrp="1" noChangeArrowheads="1"/>
          </p:cNvSpPr>
          <p:nvPr>
            <p:ph type="title"/>
          </p:nvPr>
        </p:nvSpPr>
        <p:spPr>
          <a:xfrm>
            <a:off x="457200" y="277813"/>
            <a:ext cx="8686800" cy="1139825"/>
          </a:xfrm>
        </p:spPr>
        <p:txBody>
          <a:bodyPr>
            <a:normAutofit fontScale="90000"/>
          </a:bodyPr>
          <a:lstStyle/>
          <a:p>
            <a:r>
              <a:rPr lang="en-US">
                <a:ea typeface="ＭＳ Ｐゴシック" pitchFamily="-65" charset="-128"/>
                <a:cs typeface="ＭＳ Ｐゴシック" pitchFamily="-65" charset="-128"/>
              </a:rPr>
              <a:t>Hardware TM for GPUs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#2: Transaction Rollback</a:t>
            </a:r>
          </a:p>
        </p:txBody>
      </p:sp>
      <p:grpSp>
        <p:nvGrpSpPr>
          <p:cNvPr id="3" name="Group 16"/>
          <p:cNvGrpSpPr>
            <a:grpSpLocks/>
          </p:cNvGrpSpPr>
          <p:nvPr/>
        </p:nvGrpSpPr>
        <p:grpSpPr bwMode="auto">
          <a:xfrm>
            <a:off x="990600" y="3041650"/>
            <a:ext cx="2057400" cy="1174750"/>
            <a:chOff x="720" y="1948"/>
            <a:chExt cx="1296" cy="740"/>
          </a:xfrm>
        </p:grpSpPr>
        <p:sp>
          <p:nvSpPr>
            <p:cNvPr id="191787" name="Rectangle 7"/>
            <p:cNvSpPr>
              <a:spLocks noChangeArrowheads="1"/>
            </p:cNvSpPr>
            <p:nvPr/>
          </p:nvSpPr>
          <p:spPr bwMode="auto">
            <a:xfrm>
              <a:off x="1056" y="2352"/>
              <a:ext cx="912" cy="336"/>
            </a:xfrm>
            <a:prstGeom prst="rect">
              <a:avLst/>
            </a:prstGeom>
            <a:solidFill>
              <a:srgbClr val="CCFF99"/>
            </a:solidFill>
            <a:ln w="19050">
              <a:solidFill>
                <a:schemeClr val="tx1"/>
              </a:solidFill>
              <a:miter lim="800000"/>
              <a:headEnd/>
              <a:tailEnd/>
            </a:ln>
          </p:spPr>
          <p:txBody>
            <a:bodyPr wrap="none" anchor="ctr">
              <a:prstTxWarp prst="textNoShape">
                <a:avLst/>
              </a:prstTxWarp>
            </a:bodyPr>
            <a:lstStyle/>
            <a:p>
              <a:pPr algn="ctr">
                <a:lnSpc>
                  <a:spcPct val="90000"/>
                </a:lnSpc>
              </a:pPr>
              <a:r>
                <a:rPr lang="en-US"/>
                <a:t>Checkpoint </a:t>
              </a:r>
            </a:p>
            <a:p>
              <a:pPr algn="ctr">
                <a:lnSpc>
                  <a:spcPct val="90000"/>
                </a:lnSpc>
              </a:pPr>
              <a:r>
                <a:rPr lang="en-US"/>
                <a:t>Register File</a:t>
              </a:r>
            </a:p>
          </p:txBody>
        </p:sp>
        <p:sp>
          <p:nvSpPr>
            <p:cNvPr id="191788" name="Line 11"/>
            <p:cNvSpPr>
              <a:spLocks noChangeShapeType="1"/>
            </p:cNvSpPr>
            <p:nvPr/>
          </p:nvSpPr>
          <p:spPr bwMode="auto">
            <a:xfrm>
              <a:off x="1440" y="1968"/>
              <a:ext cx="0" cy="384"/>
            </a:xfrm>
            <a:prstGeom prst="line">
              <a:avLst/>
            </a:prstGeom>
            <a:noFill/>
            <a:ln w="28575">
              <a:solidFill>
                <a:schemeClr val="tx1"/>
              </a:solidFill>
              <a:round/>
              <a:headEnd/>
              <a:tailEnd type="triangle" w="lg" len="sm"/>
            </a:ln>
          </p:spPr>
          <p:txBody>
            <a:bodyPr>
              <a:prstTxWarp prst="textNoShape">
                <a:avLst/>
              </a:prstTxWarp>
            </a:bodyPr>
            <a:lstStyle/>
            <a:p>
              <a:endParaRPr lang="en-US"/>
            </a:p>
          </p:txBody>
        </p:sp>
        <p:sp>
          <p:nvSpPr>
            <p:cNvPr id="191789" name="Line 12"/>
            <p:cNvSpPr>
              <a:spLocks noChangeShapeType="1"/>
            </p:cNvSpPr>
            <p:nvPr/>
          </p:nvSpPr>
          <p:spPr bwMode="auto">
            <a:xfrm flipH="1" flipV="1">
              <a:off x="1344" y="1968"/>
              <a:ext cx="0" cy="384"/>
            </a:xfrm>
            <a:prstGeom prst="line">
              <a:avLst/>
            </a:prstGeom>
            <a:noFill/>
            <a:ln w="28575">
              <a:solidFill>
                <a:schemeClr val="tx1"/>
              </a:solidFill>
              <a:round/>
              <a:headEnd/>
              <a:tailEnd type="triangle" w="lg" len="sm"/>
            </a:ln>
          </p:spPr>
          <p:txBody>
            <a:bodyPr>
              <a:prstTxWarp prst="textNoShape">
                <a:avLst/>
              </a:prstTxWarp>
            </a:bodyPr>
            <a:lstStyle/>
            <a:p>
              <a:endParaRPr lang="en-US"/>
            </a:p>
          </p:txBody>
        </p:sp>
        <p:sp>
          <p:nvSpPr>
            <p:cNvPr id="191790" name="Text Box 13"/>
            <p:cNvSpPr txBox="1">
              <a:spLocks noChangeArrowheads="1"/>
            </p:cNvSpPr>
            <p:nvPr/>
          </p:nvSpPr>
          <p:spPr bwMode="auto">
            <a:xfrm>
              <a:off x="1488" y="1948"/>
              <a:ext cx="528" cy="404"/>
            </a:xfrm>
            <a:prstGeom prst="rect">
              <a:avLst/>
            </a:prstGeom>
            <a:noFill/>
            <a:ln w="9525">
              <a:noFill/>
              <a:miter lim="800000"/>
              <a:headEnd/>
              <a:tailEnd/>
            </a:ln>
          </p:spPr>
          <p:txBody>
            <a:bodyPr>
              <a:prstTxWarp prst="textNoShape">
                <a:avLst/>
              </a:prstTxWarp>
              <a:spAutoFit/>
            </a:bodyPr>
            <a:lstStyle/>
            <a:p>
              <a:pPr algn="ctr">
                <a:lnSpc>
                  <a:spcPct val="90000"/>
                </a:lnSpc>
              </a:pPr>
              <a:r>
                <a:rPr lang="en-US" sz="2000" b="1"/>
                <a:t>@ TX </a:t>
              </a:r>
            </a:p>
            <a:p>
              <a:pPr algn="ctr">
                <a:lnSpc>
                  <a:spcPct val="90000"/>
                </a:lnSpc>
              </a:pPr>
              <a:r>
                <a:rPr lang="en-US" sz="2000" b="1"/>
                <a:t>Entry</a:t>
              </a:r>
            </a:p>
          </p:txBody>
        </p:sp>
        <p:sp>
          <p:nvSpPr>
            <p:cNvPr id="191791" name="Text Box 14"/>
            <p:cNvSpPr txBox="1">
              <a:spLocks noChangeArrowheads="1"/>
            </p:cNvSpPr>
            <p:nvPr/>
          </p:nvSpPr>
          <p:spPr bwMode="auto">
            <a:xfrm>
              <a:off x="720" y="1958"/>
              <a:ext cx="576" cy="404"/>
            </a:xfrm>
            <a:prstGeom prst="rect">
              <a:avLst/>
            </a:prstGeom>
            <a:noFill/>
            <a:ln w="9525">
              <a:noFill/>
              <a:miter lim="800000"/>
              <a:headEnd/>
              <a:tailEnd/>
            </a:ln>
          </p:spPr>
          <p:txBody>
            <a:bodyPr>
              <a:prstTxWarp prst="textNoShape">
                <a:avLst/>
              </a:prstTxWarp>
              <a:spAutoFit/>
            </a:bodyPr>
            <a:lstStyle/>
            <a:p>
              <a:pPr algn="ctr">
                <a:lnSpc>
                  <a:spcPct val="90000"/>
                </a:lnSpc>
              </a:pPr>
              <a:r>
                <a:rPr lang="en-US" sz="2000" b="1"/>
                <a:t>@ TX </a:t>
              </a:r>
            </a:p>
            <a:p>
              <a:pPr algn="ctr">
                <a:lnSpc>
                  <a:spcPct val="90000"/>
                </a:lnSpc>
              </a:pPr>
              <a:r>
                <a:rPr lang="en-US" sz="2000" b="1"/>
                <a:t>Abort</a:t>
              </a:r>
            </a:p>
          </p:txBody>
        </p:sp>
      </p:grpSp>
      <p:grpSp>
        <p:nvGrpSpPr>
          <p:cNvPr id="4" name="Group 303"/>
          <p:cNvGrpSpPr>
            <a:grpSpLocks/>
          </p:cNvGrpSpPr>
          <p:nvPr/>
        </p:nvGrpSpPr>
        <p:grpSpPr bwMode="auto">
          <a:xfrm>
            <a:off x="4572000" y="1905000"/>
            <a:ext cx="4038600" cy="3073400"/>
            <a:chOff x="2976" y="1232"/>
            <a:chExt cx="2544" cy="1936"/>
          </a:xfrm>
        </p:grpSpPr>
        <p:sp>
          <p:nvSpPr>
            <p:cNvPr id="191503" name="Rectangle 18"/>
            <p:cNvSpPr>
              <a:spLocks noChangeArrowheads="1"/>
            </p:cNvSpPr>
            <p:nvPr/>
          </p:nvSpPr>
          <p:spPr bwMode="auto">
            <a:xfrm>
              <a:off x="3024" y="1488"/>
              <a:ext cx="2448" cy="1680"/>
            </a:xfrm>
            <a:prstGeom prst="rect">
              <a:avLst/>
            </a:prstGeom>
            <a:solidFill>
              <a:srgbClr val="CCFFFF"/>
            </a:solidFill>
            <a:ln w="19050">
              <a:solidFill>
                <a:schemeClr val="tx1"/>
              </a:solidFill>
              <a:miter lim="800000"/>
              <a:headEnd/>
              <a:tailEnd/>
            </a:ln>
          </p:spPr>
          <p:txBody>
            <a:bodyPr wrap="none" anchor="ctr">
              <a:prstTxWarp prst="textNoShape">
                <a:avLst/>
              </a:prstTxWarp>
            </a:bodyPr>
            <a:lstStyle/>
            <a:p>
              <a:endParaRPr lang="en-US"/>
            </a:p>
          </p:txBody>
        </p:sp>
        <p:sp>
          <p:nvSpPr>
            <p:cNvPr id="191504" name="Rectangle 20"/>
            <p:cNvSpPr>
              <a:spLocks noChangeArrowheads="1"/>
            </p:cNvSpPr>
            <p:nvPr/>
          </p:nvSpPr>
          <p:spPr bwMode="auto">
            <a:xfrm>
              <a:off x="4416" y="1824"/>
              <a:ext cx="912" cy="1248"/>
            </a:xfrm>
            <a:prstGeom prst="rect">
              <a:avLst/>
            </a:prstGeom>
            <a:solidFill>
              <a:srgbClr val="CCFF99"/>
            </a:solidFill>
            <a:ln w="19050">
              <a:solidFill>
                <a:schemeClr val="tx1"/>
              </a:solidFill>
              <a:miter lim="800000"/>
              <a:headEnd/>
              <a:tailEnd/>
            </a:ln>
          </p:spPr>
          <p:txBody>
            <a:bodyPr wrap="none" anchor="ctr">
              <a:prstTxWarp prst="textNoShape">
                <a:avLst/>
              </a:prstTxWarp>
            </a:bodyPr>
            <a:lstStyle/>
            <a:p>
              <a:pPr algn="ctr"/>
              <a:r>
                <a:rPr lang="en-US"/>
                <a:t>Register </a:t>
              </a:r>
            </a:p>
            <a:p>
              <a:pPr algn="ctr"/>
              <a:r>
                <a:rPr lang="en-US"/>
                <a:t>File</a:t>
              </a:r>
            </a:p>
          </p:txBody>
        </p:sp>
        <p:sp>
          <p:nvSpPr>
            <p:cNvPr id="191505" name="Text Box 21"/>
            <p:cNvSpPr txBox="1">
              <a:spLocks noChangeArrowheads="1"/>
            </p:cNvSpPr>
            <p:nvPr/>
          </p:nvSpPr>
          <p:spPr bwMode="auto">
            <a:xfrm>
              <a:off x="2976" y="1232"/>
              <a:ext cx="1262" cy="250"/>
            </a:xfrm>
            <a:prstGeom prst="rect">
              <a:avLst/>
            </a:prstGeom>
            <a:noFill/>
            <a:ln w="9525">
              <a:noFill/>
              <a:miter lim="800000"/>
              <a:headEnd/>
              <a:tailEnd/>
            </a:ln>
          </p:spPr>
          <p:txBody>
            <a:bodyPr wrap="none">
              <a:prstTxWarp prst="textNoShape">
                <a:avLst/>
              </a:prstTxWarp>
              <a:spAutoFit/>
            </a:bodyPr>
            <a:lstStyle/>
            <a:p>
              <a:r>
                <a:rPr lang="en-US" sz="2000" b="1"/>
                <a:t>GPU Core (SM)</a:t>
              </a:r>
            </a:p>
          </p:txBody>
        </p:sp>
        <p:sp>
          <p:nvSpPr>
            <p:cNvPr id="191506" name="Text Box 22"/>
            <p:cNvSpPr txBox="1">
              <a:spLocks noChangeArrowheads="1"/>
            </p:cNvSpPr>
            <p:nvPr/>
          </p:nvSpPr>
          <p:spPr bwMode="auto">
            <a:xfrm>
              <a:off x="4320" y="1536"/>
              <a:ext cx="1200" cy="250"/>
            </a:xfrm>
            <a:prstGeom prst="rect">
              <a:avLst/>
            </a:prstGeom>
            <a:noFill/>
            <a:ln w="9525">
              <a:noFill/>
              <a:miter lim="800000"/>
              <a:headEnd/>
              <a:tailEnd/>
            </a:ln>
          </p:spPr>
          <p:txBody>
            <a:bodyPr>
              <a:prstTxWarp prst="textNoShape">
                <a:avLst/>
              </a:prstTxWarp>
              <a:spAutoFit/>
            </a:bodyPr>
            <a:lstStyle/>
            <a:p>
              <a:pPr algn="ctr"/>
              <a:r>
                <a:rPr lang="en-US" sz="2000" b="1"/>
                <a:t>32k Registers</a:t>
              </a:r>
            </a:p>
          </p:txBody>
        </p:sp>
        <p:grpSp>
          <p:nvGrpSpPr>
            <p:cNvPr id="5" name="Group 56"/>
            <p:cNvGrpSpPr>
              <a:grpSpLocks/>
            </p:cNvGrpSpPr>
            <p:nvPr/>
          </p:nvGrpSpPr>
          <p:grpSpPr bwMode="auto">
            <a:xfrm>
              <a:off x="3408" y="1536"/>
              <a:ext cx="864" cy="1248"/>
              <a:chOff x="2352" y="2688"/>
              <a:chExt cx="864" cy="1248"/>
            </a:xfrm>
          </p:grpSpPr>
          <p:sp>
            <p:nvSpPr>
              <p:cNvPr id="191753" name="Rectangle 55"/>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6" name="Group 54"/>
              <p:cNvGrpSpPr>
                <a:grpSpLocks/>
              </p:cNvGrpSpPr>
              <p:nvPr/>
            </p:nvGrpSpPr>
            <p:grpSpPr bwMode="auto">
              <a:xfrm>
                <a:off x="2448" y="2928"/>
                <a:ext cx="672" cy="960"/>
                <a:chOff x="3168" y="1728"/>
                <a:chExt cx="672" cy="960"/>
              </a:xfrm>
            </p:grpSpPr>
            <p:sp>
              <p:nvSpPr>
                <p:cNvPr id="191755" name="Line 19"/>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6" name="Line 23"/>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7" name="Line 24"/>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8" name="Line 25"/>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9" name="Line 26"/>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0" name="Line 27"/>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1" name="Line 28"/>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2" name="Line 29"/>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3" name="Line 30"/>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4" name="Line 31"/>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5" name="Line 32"/>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6" name="Line 33"/>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7" name="Line 34"/>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8" name="Line 35"/>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69" name="Line 36"/>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0" name="Line 37"/>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1" name="Line 38"/>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2" name="Line 39"/>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3" name="Line 40"/>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4" name="Line 41"/>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5" name="Line 42"/>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6" name="Line 43"/>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7" name="Line 44"/>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8" name="Line 45"/>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79" name="Line 46"/>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0" name="Line 47"/>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1" name="Line 48"/>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2" name="Line 49"/>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3" name="Line 50"/>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4" name="Line 51"/>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5" name="Line 52"/>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86" name="Line 53"/>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7" name="Group 57"/>
            <p:cNvGrpSpPr>
              <a:grpSpLocks/>
            </p:cNvGrpSpPr>
            <p:nvPr/>
          </p:nvGrpSpPr>
          <p:grpSpPr bwMode="auto">
            <a:xfrm>
              <a:off x="3360" y="1584"/>
              <a:ext cx="864" cy="1248"/>
              <a:chOff x="2352" y="2688"/>
              <a:chExt cx="864" cy="1248"/>
            </a:xfrm>
          </p:grpSpPr>
          <p:sp>
            <p:nvSpPr>
              <p:cNvPr id="191719" name="Rectangle 58"/>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8" name="Group 59"/>
              <p:cNvGrpSpPr>
                <a:grpSpLocks/>
              </p:cNvGrpSpPr>
              <p:nvPr/>
            </p:nvGrpSpPr>
            <p:grpSpPr bwMode="auto">
              <a:xfrm>
                <a:off x="2448" y="2928"/>
                <a:ext cx="672" cy="960"/>
                <a:chOff x="3168" y="1728"/>
                <a:chExt cx="672" cy="960"/>
              </a:xfrm>
            </p:grpSpPr>
            <p:sp>
              <p:nvSpPr>
                <p:cNvPr id="191721" name="Line 60"/>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2" name="Line 61"/>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3" name="Line 62"/>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4" name="Line 63"/>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5" name="Line 64"/>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6" name="Line 65"/>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7" name="Line 66"/>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8" name="Line 67"/>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29" name="Line 68"/>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0" name="Line 69"/>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1" name="Line 70"/>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2" name="Line 71"/>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3" name="Line 72"/>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4" name="Line 73"/>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5" name="Line 74"/>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6" name="Line 75"/>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7" name="Line 76"/>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8" name="Line 77"/>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39" name="Line 78"/>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0" name="Line 79"/>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1" name="Line 80"/>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2" name="Line 81"/>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3" name="Line 82"/>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4" name="Line 83"/>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5" name="Line 84"/>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6" name="Line 85"/>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7" name="Line 86"/>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8" name="Line 87"/>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49" name="Line 88"/>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0" name="Line 89"/>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1" name="Line 90"/>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52" name="Line 91"/>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9" name="Group 92"/>
            <p:cNvGrpSpPr>
              <a:grpSpLocks/>
            </p:cNvGrpSpPr>
            <p:nvPr/>
          </p:nvGrpSpPr>
          <p:grpSpPr bwMode="auto">
            <a:xfrm>
              <a:off x="3312" y="1632"/>
              <a:ext cx="864" cy="1248"/>
              <a:chOff x="2352" y="2688"/>
              <a:chExt cx="864" cy="1248"/>
            </a:xfrm>
          </p:grpSpPr>
          <p:sp>
            <p:nvSpPr>
              <p:cNvPr id="191685" name="Rectangle 93"/>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10" name="Group 94"/>
              <p:cNvGrpSpPr>
                <a:grpSpLocks/>
              </p:cNvGrpSpPr>
              <p:nvPr/>
            </p:nvGrpSpPr>
            <p:grpSpPr bwMode="auto">
              <a:xfrm>
                <a:off x="2448" y="2928"/>
                <a:ext cx="672" cy="960"/>
                <a:chOff x="3168" y="1728"/>
                <a:chExt cx="672" cy="960"/>
              </a:xfrm>
            </p:grpSpPr>
            <p:sp>
              <p:nvSpPr>
                <p:cNvPr id="191687" name="Line 95"/>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8" name="Line 96"/>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9" name="Line 97"/>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0" name="Line 98"/>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1" name="Line 99"/>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2" name="Line 100"/>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3" name="Line 101"/>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4" name="Line 102"/>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5" name="Line 103"/>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6" name="Line 104"/>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7" name="Line 105"/>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8" name="Line 106"/>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99" name="Line 107"/>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0" name="Line 108"/>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1" name="Line 109"/>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2" name="Line 110"/>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3" name="Line 111"/>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4" name="Line 112"/>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5" name="Line 113"/>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6" name="Line 114"/>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7" name="Line 115"/>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8" name="Line 116"/>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09" name="Line 117"/>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0" name="Line 118"/>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1" name="Line 119"/>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2" name="Line 120"/>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3" name="Line 121"/>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4" name="Line 122"/>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5" name="Line 123"/>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6" name="Line 124"/>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7" name="Line 125"/>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718" name="Line 126"/>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11" name="Group 127"/>
            <p:cNvGrpSpPr>
              <a:grpSpLocks/>
            </p:cNvGrpSpPr>
            <p:nvPr/>
          </p:nvGrpSpPr>
          <p:grpSpPr bwMode="auto">
            <a:xfrm>
              <a:off x="3264" y="1680"/>
              <a:ext cx="864" cy="1248"/>
              <a:chOff x="2352" y="2688"/>
              <a:chExt cx="864" cy="1248"/>
            </a:xfrm>
          </p:grpSpPr>
          <p:sp>
            <p:nvSpPr>
              <p:cNvPr id="191651" name="Rectangle 128"/>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12" name="Group 129"/>
              <p:cNvGrpSpPr>
                <a:grpSpLocks/>
              </p:cNvGrpSpPr>
              <p:nvPr/>
            </p:nvGrpSpPr>
            <p:grpSpPr bwMode="auto">
              <a:xfrm>
                <a:off x="2448" y="2928"/>
                <a:ext cx="672" cy="960"/>
                <a:chOff x="3168" y="1728"/>
                <a:chExt cx="672" cy="960"/>
              </a:xfrm>
            </p:grpSpPr>
            <p:sp>
              <p:nvSpPr>
                <p:cNvPr id="191653" name="Line 130"/>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4" name="Line 131"/>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5" name="Line 132"/>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6" name="Line 133"/>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7" name="Line 134"/>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8" name="Line 135"/>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9" name="Line 136"/>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0" name="Line 137"/>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1" name="Line 138"/>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2" name="Line 139"/>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3" name="Line 140"/>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4" name="Line 141"/>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5" name="Line 142"/>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6" name="Line 143"/>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7" name="Line 144"/>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8" name="Line 145"/>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69" name="Line 146"/>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0" name="Line 147"/>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1" name="Line 148"/>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2" name="Line 149"/>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3" name="Line 150"/>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4" name="Line 151"/>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5" name="Line 152"/>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6" name="Line 153"/>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7" name="Line 154"/>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8" name="Line 155"/>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79" name="Line 156"/>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0" name="Line 157"/>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1" name="Line 158"/>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2" name="Line 159"/>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3" name="Line 160"/>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84" name="Line 161"/>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13" name="Group 162"/>
            <p:cNvGrpSpPr>
              <a:grpSpLocks/>
            </p:cNvGrpSpPr>
            <p:nvPr/>
          </p:nvGrpSpPr>
          <p:grpSpPr bwMode="auto">
            <a:xfrm>
              <a:off x="3216" y="1728"/>
              <a:ext cx="864" cy="1248"/>
              <a:chOff x="2352" y="2688"/>
              <a:chExt cx="864" cy="1248"/>
            </a:xfrm>
          </p:grpSpPr>
          <p:sp>
            <p:nvSpPr>
              <p:cNvPr id="191617" name="Rectangle 163"/>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14" name="Group 164"/>
              <p:cNvGrpSpPr>
                <a:grpSpLocks/>
              </p:cNvGrpSpPr>
              <p:nvPr/>
            </p:nvGrpSpPr>
            <p:grpSpPr bwMode="auto">
              <a:xfrm>
                <a:off x="2448" y="2928"/>
                <a:ext cx="672" cy="960"/>
                <a:chOff x="3168" y="1728"/>
                <a:chExt cx="672" cy="960"/>
              </a:xfrm>
            </p:grpSpPr>
            <p:sp>
              <p:nvSpPr>
                <p:cNvPr id="191619" name="Line 165"/>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0" name="Line 166"/>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1" name="Line 167"/>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2" name="Line 168"/>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3" name="Line 169"/>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4" name="Line 170"/>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5" name="Line 171"/>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6" name="Line 172"/>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7" name="Line 173"/>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8" name="Line 174"/>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29" name="Line 175"/>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0" name="Line 176"/>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1" name="Line 177"/>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2" name="Line 178"/>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3" name="Line 179"/>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4" name="Line 180"/>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5" name="Line 181"/>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6" name="Line 182"/>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7" name="Line 183"/>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8" name="Line 184"/>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39" name="Line 185"/>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0" name="Line 186"/>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1" name="Line 187"/>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2" name="Line 188"/>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3" name="Line 189"/>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4" name="Line 190"/>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5" name="Line 191"/>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6" name="Line 192"/>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7" name="Line 193"/>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8" name="Line 194"/>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49" name="Line 195"/>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50" name="Line 196"/>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15" name="Group 197"/>
            <p:cNvGrpSpPr>
              <a:grpSpLocks/>
            </p:cNvGrpSpPr>
            <p:nvPr/>
          </p:nvGrpSpPr>
          <p:grpSpPr bwMode="auto">
            <a:xfrm>
              <a:off x="3168" y="1776"/>
              <a:ext cx="864" cy="1248"/>
              <a:chOff x="2352" y="2688"/>
              <a:chExt cx="864" cy="1248"/>
            </a:xfrm>
          </p:grpSpPr>
          <p:sp>
            <p:nvSpPr>
              <p:cNvPr id="191583" name="Rectangle 198"/>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16" name="Group 199"/>
              <p:cNvGrpSpPr>
                <a:grpSpLocks/>
              </p:cNvGrpSpPr>
              <p:nvPr/>
            </p:nvGrpSpPr>
            <p:grpSpPr bwMode="auto">
              <a:xfrm>
                <a:off x="2448" y="2928"/>
                <a:ext cx="672" cy="960"/>
                <a:chOff x="3168" y="1728"/>
                <a:chExt cx="672" cy="960"/>
              </a:xfrm>
            </p:grpSpPr>
            <p:sp>
              <p:nvSpPr>
                <p:cNvPr id="191585" name="Line 200"/>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6" name="Line 201"/>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7" name="Line 202"/>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8" name="Line 203"/>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9" name="Line 204"/>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0" name="Line 205"/>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1" name="Line 206"/>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2" name="Line 207"/>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3" name="Line 208"/>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4" name="Line 209"/>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5" name="Line 210"/>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6" name="Line 211"/>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7" name="Line 212"/>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8" name="Line 213"/>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99" name="Line 214"/>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0" name="Line 215"/>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1" name="Line 216"/>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2" name="Line 217"/>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3" name="Line 218"/>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4" name="Line 219"/>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5" name="Line 220"/>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6" name="Line 221"/>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7" name="Line 222"/>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8" name="Line 223"/>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09" name="Line 224"/>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0" name="Line 225"/>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1" name="Line 226"/>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2" name="Line 227"/>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3" name="Line 228"/>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4" name="Line 229"/>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5" name="Line 230"/>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616" name="Line 231"/>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17" name="Group 232"/>
            <p:cNvGrpSpPr>
              <a:grpSpLocks/>
            </p:cNvGrpSpPr>
            <p:nvPr/>
          </p:nvGrpSpPr>
          <p:grpSpPr bwMode="auto">
            <a:xfrm>
              <a:off x="3120" y="1824"/>
              <a:ext cx="864" cy="1248"/>
              <a:chOff x="2352" y="2688"/>
              <a:chExt cx="864" cy="1248"/>
            </a:xfrm>
          </p:grpSpPr>
          <p:sp>
            <p:nvSpPr>
              <p:cNvPr id="191549" name="Rectangle 233"/>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grpSp>
            <p:nvGrpSpPr>
              <p:cNvPr id="18" name="Group 234"/>
              <p:cNvGrpSpPr>
                <a:grpSpLocks/>
              </p:cNvGrpSpPr>
              <p:nvPr/>
            </p:nvGrpSpPr>
            <p:grpSpPr bwMode="auto">
              <a:xfrm>
                <a:off x="2448" y="2928"/>
                <a:ext cx="672" cy="960"/>
                <a:chOff x="3168" y="1728"/>
                <a:chExt cx="672" cy="960"/>
              </a:xfrm>
            </p:grpSpPr>
            <p:sp>
              <p:nvSpPr>
                <p:cNvPr id="191551" name="Line 235"/>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2" name="Line 236"/>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3" name="Line 237"/>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4" name="Line 238"/>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5" name="Line 239"/>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6" name="Line 240"/>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7" name="Line 241"/>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8" name="Line 242"/>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59" name="Line 243"/>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0" name="Line 244"/>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1" name="Line 245"/>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2" name="Line 246"/>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3" name="Line 247"/>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4" name="Line 248"/>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5" name="Line 249"/>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6" name="Line 250"/>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7" name="Line 251"/>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8" name="Line 252"/>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69" name="Line 253"/>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0" name="Line 254"/>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1" name="Line 255"/>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2" name="Line 256"/>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3" name="Line 257"/>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4" name="Line 258"/>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5" name="Line 259"/>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6" name="Line 260"/>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7" name="Line 261"/>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8" name="Line 262"/>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79" name="Line 263"/>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0" name="Line 264"/>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1" name="Line 265"/>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82" name="Line 266"/>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nvGrpSpPr>
            <p:cNvPr id="19" name="Group 267"/>
            <p:cNvGrpSpPr>
              <a:grpSpLocks/>
            </p:cNvGrpSpPr>
            <p:nvPr/>
          </p:nvGrpSpPr>
          <p:grpSpPr bwMode="auto">
            <a:xfrm>
              <a:off x="3072" y="1872"/>
              <a:ext cx="864" cy="1248"/>
              <a:chOff x="2352" y="2688"/>
              <a:chExt cx="864" cy="1248"/>
            </a:xfrm>
          </p:grpSpPr>
          <p:sp>
            <p:nvSpPr>
              <p:cNvPr id="191515" name="Rectangle 268"/>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b="1"/>
                  <a:t>Warp</a:t>
                </a:r>
              </a:p>
            </p:txBody>
          </p:sp>
          <p:grpSp>
            <p:nvGrpSpPr>
              <p:cNvPr id="20" name="Group 269"/>
              <p:cNvGrpSpPr>
                <a:grpSpLocks/>
              </p:cNvGrpSpPr>
              <p:nvPr/>
            </p:nvGrpSpPr>
            <p:grpSpPr bwMode="auto">
              <a:xfrm>
                <a:off x="2448" y="2928"/>
                <a:ext cx="672" cy="960"/>
                <a:chOff x="3168" y="1728"/>
                <a:chExt cx="672" cy="960"/>
              </a:xfrm>
            </p:grpSpPr>
            <p:sp>
              <p:nvSpPr>
                <p:cNvPr id="191517" name="Line 270"/>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18" name="Line 271"/>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19" name="Line 272"/>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0" name="Line 273"/>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1" name="Line 274"/>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2" name="Line 275"/>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3" name="Line 276"/>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4" name="Line 277"/>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5" name="Line 278"/>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6" name="Line 279"/>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7" name="Line 280"/>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8" name="Line 281"/>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29" name="Line 282"/>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0" name="Line 283"/>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1" name="Line 284"/>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2" name="Line 285"/>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3" name="Line 286"/>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4" name="Line 287"/>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5" name="Line 288"/>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6" name="Line 289"/>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7" name="Line 290"/>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8" name="Line 291"/>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39" name="Line 292"/>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0" name="Line 293"/>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1" name="Line 294"/>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2" name="Line 295"/>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3" name="Line 296"/>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4" name="Line 297"/>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5" name="Line 298"/>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6" name="Line 299"/>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7" name="Line 300"/>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1548" name="Line 301"/>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sp>
        <p:nvSpPr>
          <p:cNvPr id="124206" name="Text Box 302"/>
          <p:cNvSpPr txBox="1">
            <a:spLocks noChangeArrowheads="1"/>
          </p:cNvSpPr>
          <p:nvPr/>
        </p:nvSpPr>
        <p:spPr bwMode="auto">
          <a:xfrm>
            <a:off x="6629400" y="5054600"/>
            <a:ext cx="1905000" cy="915988"/>
          </a:xfrm>
          <a:prstGeom prst="rect">
            <a:avLst/>
          </a:prstGeom>
          <a:noFill/>
          <a:ln w="9525">
            <a:noFill/>
            <a:miter lim="800000"/>
            <a:headEnd/>
            <a:tailEnd/>
          </a:ln>
        </p:spPr>
        <p:txBody>
          <a:bodyPr>
            <a:prstTxWarp prst="textNoShape">
              <a:avLst/>
            </a:prstTxWarp>
            <a:spAutoFit/>
          </a:bodyPr>
          <a:lstStyle/>
          <a:p>
            <a:pPr algn="ctr">
              <a:lnSpc>
                <a:spcPct val="90000"/>
              </a:lnSpc>
            </a:pPr>
            <a:r>
              <a:rPr lang="en-US" sz="2000" b="1">
                <a:solidFill>
                  <a:srgbClr val="FF0000"/>
                </a:solidFill>
              </a:rPr>
              <a:t>2MB Total</a:t>
            </a:r>
          </a:p>
          <a:p>
            <a:pPr algn="ctr">
              <a:lnSpc>
                <a:spcPct val="90000"/>
              </a:lnSpc>
            </a:pPr>
            <a:r>
              <a:rPr lang="en-US" sz="2000" b="1">
                <a:solidFill>
                  <a:srgbClr val="FF0000"/>
                </a:solidFill>
              </a:rPr>
              <a:t>On-Chip Storage</a:t>
            </a:r>
          </a:p>
        </p:txBody>
      </p:sp>
      <p:grpSp>
        <p:nvGrpSpPr>
          <p:cNvPr id="21" name="Group 306"/>
          <p:cNvGrpSpPr>
            <a:grpSpLocks/>
          </p:cNvGrpSpPr>
          <p:nvPr/>
        </p:nvGrpSpPr>
        <p:grpSpPr bwMode="auto">
          <a:xfrm>
            <a:off x="4724400" y="5359400"/>
            <a:ext cx="2209800" cy="442913"/>
            <a:chOff x="3072" y="3408"/>
            <a:chExt cx="1392" cy="279"/>
          </a:xfrm>
        </p:grpSpPr>
        <p:sp>
          <p:nvSpPr>
            <p:cNvPr id="191501" name="Line 304"/>
            <p:cNvSpPr>
              <a:spLocks noChangeShapeType="1"/>
            </p:cNvSpPr>
            <p:nvPr/>
          </p:nvSpPr>
          <p:spPr bwMode="auto">
            <a:xfrm flipV="1">
              <a:off x="4176" y="3408"/>
              <a:ext cx="288" cy="144"/>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191502" name="Text Box 305"/>
            <p:cNvSpPr txBox="1">
              <a:spLocks noChangeArrowheads="1"/>
            </p:cNvSpPr>
            <p:nvPr/>
          </p:nvSpPr>
          <p:spPr bwMode="auto">
            <a:xfrm>
              <a:off x="3072" y="3456"/>
              <a:ext cx="1200" cy="231"/>
            </a:xfrm>
            <a:prstGeom prst="rect">
              <a:avLst/>
            </a:prstGeom>
            <a:noFill/>
            <a:ln w="9525">
              <a:noFill/>
              <a:miter lim="800000"/>
              <a:headEnd/>
              <a:tailEnd/>
            </a:ln>
          </p:spPr>
          <p:txBody>
            <a:bodyPr>
              <a:prstTxWarp prst="textNoShape">
                <a:avLst/>
              </a:prstTxWarp>
              <a:spAutoFit/>
            </a:bodyPr>
            <a:lstStyle/>
            <a:p>
              <a:pPr algn="ctr">
                <a:lnSpc>
                  <a:spcPct val="90000"/>
                </a:lnSpc>
              </a:pPr>
              <a:r>
                <a:rPr lang="en-US" sz="2000" b="1">
                  <a:solidFill>
                    <a:srgbClr val="FF0000"/>
                  </a:solidFill>
                </a:rPr>
                <a:t>Checkpoint?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2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0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6"/>
          <p:cNvSpPr>
            <a:spLocks noGrp="1" noChangeArrowheads="1"/>
          </p:cNvSpPr>
          <p:nvPr>
            <p:ph type="sldNum" sz="quarter" idx="12"/>
          </p:nvPr>
        </p:nvSpPr>
        <p:spPr>
          <a:noFill/>
        </p:spPr>
        <p:txBody>
          <a:bodyPr/>
          <a:lstStyle/>
          <a:p>
            <a:fld id="{CD1F5EAA-9908-134E-819F-A1A52868B287}" type="slidenum">
              <a:rPr lang="en-US">
                <a:latin typeface="Arial" pitchFamily="-65" charset="0"/>
                <a:ea typeface="ＭＳ Ｐゴシック" pitchFamily="-65" charset="-128"/>
                <a:cs typeface="ＭＳ Ｐゴシック" pitchFamily="-65" charset="-128"/>
              </a:rPr>
              <a:pPr/>
              <a:t>171</a:t>
            </a:fld>
            <a:endParaRPr lang="en-US">
              <a:latin typeface="Arial" pitchFamily="-65" charset="0"/>
              <a:ea typeface="ＭＳ Ｐゴシック" pitchFamily="-65" charset="-128"/>
              <a:cs typeface="ＭＳ Ｐゴシック" pitchFamily="-65" charset="-128"/>
            </a:endParaRPr>
          </a:p>
        </p:txBody>
      </p:sp>
      <p:sp>
        <p:nvSpPr>
          <p:cNvPr id="193541"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93542"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2BCDC3A2-BCD1-AB4D-AD82-008210CD6FC3}" type="slidenum">
              <a:rPr lang="en-US" sz="1200">
                <a:solidFill>
                  <a:schemeClr val="bg2"/>
                </a:solidFill>
              </a:rPr>
              <a:pPr algn="r"/>
              <a:t>171</a:t>
            </a:fld>
            <a:endParaRPr lang="en-US" sz="1200">
              <a:solidFill>
                <a:schemeClr val="bg2"/>
              </a:solidFill>
            </a:endParaRPr>
          </a:p>
        </p:txBody>
      </p:sp>
      <p:sp>
        <p:nvSpPr>
          <p:cNvPr id="193543" name="Rectangle 2"/>
          <p:cNvSpPr>
            <a:spLocks noGrp="1" noChangeArrowheads="1"/>
          </p:cNvSpPr>
          <p:nvPr>
            <p:ph type="title"/>
          </p:nvPr>
        </p:nvSpPr>
        <p:spPr>
          <a:xfrm>
            <a:off x="457200" y="277813"/>
            <a:ext cx="8686800" cy="1139825"/>
          </a:xfrm>
        </p:spPr>
        <p:txBody>
          <a:bodyPr>
            <a:normAutofit fontScale="90000"/>
          </a:bodyPr>
          <a:lstStyle/>
          <a:p>
            <a:r>
              <a:rPr lang="en-US">
                <a:ea typeface="ＭＳ Ｐゴシック" pitchFamily="-65" charset="-128"/>
                <a:cs typeface="ＭＳ Ｐゴシック" pitchFamily="-65" charset="-128"/>
              </a:rPr>
              <a:t>KILO TM – Solution to</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#2: Transaction Rollback</a:t>
            </a:r>
          </a:p>
        </p:txBody>
      </p:sp>
      <p:sp>
        <p:nvSpPr>
          <p:cNvPr id="168963" name="Rectangle 3"/>
          <p:cNvSpPr>
            <a:spLocks noGrp="1" noChangeArrowheads="1"/>
          </p:cNvSpPr>
          <p:nvPr>
            <p:ph type="body" idx="1"/>
          </p:nvPr>
        </p:nvSpPr>
        <p:spPr>
          <a:xfrm>
            <a:off x="457200" y="1676400"/>
            <a:ext cx="8229600" cy="4648200"/>
          </a:xfrm>
          <a:noFill/>
        </p:spPr>
        <p:txBody>
          <a:bodyPr/>
          <a:lstStyle/>
          <a:p>
            <a:r>
              <a:rPr lang="en-US">
                <a:ea typeface="ＭＳ Ｐゴシック" pitchFamily="-65" charset="-128"/>
                <a:cs typeface="ＭＳ Ｐゴシック" pitchFamily="-65" charset="-128"/>
              </a:rPr>
              <a:t>SW Register Checkpoint</a:t>
            </a:r>
          </a:p>
          <a:p>
            <a:pPr lvl="1"/>
            <a:r>
              <a:rPr lang="en-US"/>
              <a:t>Most TX: Reg overwritten first appearance (idempotent)</a:t>
            </a:r>
          </a:p>
          <a:p>
            <a:pPr lvl="1"/>
            <a:r>
              <a:rPr lang="en-US"/>
              <a:t>TX in Barnes Hut: Checkpoint 2 registers</a:t>
            </a:r>
          </a:p>
          <a:p>
            <a:pPr lvl="1"/>
            <a:endParaRPr lang="en-US"/>
          </a:p>
        </p:txBody>
      </p:sp>
      <p:sp>
        <p:nvSpPr>
          <p:cNvPr id="168964" name="Rectangle 4"/>
          <p:cNvSpPr>
            <a:spLocks noChangeArrowheads="1"/>
          </p:cNvSpPr>
          <p:nvPr/>
        </p:nvSpPr>
        <p:spPr bwMode="auto">
          <a:xfrm>
            <a:off x="2895600" y="4038600"/>
            <a:ext cx="3124200" cy="1600200"/>
          </a:xfrm>
          <a:prstGeom prst="rect">
            <a:avLst/>
          </a:prstGeom>
          <a:solidFill>
            <a:srgbClr val="FFFF99"/>
          </a:solidFill>
          <a:ln w="9525">
            <a:noFill/>
            <a:miter lim="800000"/>
            <a:headEnd/>
            <a:tailEnd/>
          </a:ln>
        </p:spPr>
        <p:txBody>
          <a:bodyPr wrap="none" anchor="ctr">
            <a:prstTxWarp prst="textNoShape">
              <a:avLst/>
            </a:prstTxWarp>
          </a:bodyPr>
          <a:lstStyle/>
          <a:p>
            <a:r>
              <a:rPr lang="en-US" b="1">
                <a:latin typeface="Courier New" pitchFamily="-65" charset="0"/>
              </a:rPr>
              <a:t>TxBegin</a:t>
            </a:r>
          </a:p>
          <a:p>
            <a:r>
              <a:rPr lang="en-US" b="1">
                <a:latin typeface="Courier New" pitchFamily="-65" charset="0"/>
              </a:rPr>
              <a:t>LD r2,[B]</a:t>
            </a:r>
          </a:p>
          <a:p>
            <a:r>
              <a:rPr lang="en-US" b="1">
                <a:latin typeface="Courier New" pitchFamily="-65" charset="0"/>
              </a:rPr>
              <a:t>ADD r2,r2,2</a:t>
            </a:r>
          </a:p>
          <a:p>
            <a:r>
              <a:rPr lang="en-US" b="1">
                <a:latin typeface="Courier New" pitchFamily="-65" charset="0"/>
              </a:rPr>
              <a:t>ST r2,[A]</a:t>
            </a:r>
          </a:p>
          <a:p>
            <a:r>
              <a:rPr lang="en-US" b="1">
                <a:latin typeface="Courier New" pitchFamily="-65" charset="0"/>
              </a:rPr>
              <a:t>TxCommit</a:t>
            </a:r>
          </a:p>
        </p:txBody>
      </p:sp>
      <p:grpSp>
        <p:nvGrpSpPr>
          <p:cNvPr id="2" name="Group 8"/>
          <p:cNvGrpSpPr>
            <a:grpSpLocks/>
          </p:cNvGrpSpPr>
          <p:nvPr/>
        </p:nvGrpSpPr>
        <p:grpSpPr bwMode="auto">
          <a:xfrm>
            <a:off x="4648200" y="4343400"/>
            <a:ext cx="1235075" cy="1143000"/>
            <a:chOff x="4656" y="2688"/>
            <a:chExt cx="778" cy="720"/>
          </a:xfrm>
        </p:grpSpPr>
        <p:sp>
          <p:nvSpPr>
            <p:cNvPr id="193551" name="AutoShape 6"/>
            <p:cNvSpPr>
              <a:spLocks noChangeArrowheads="1"/>
            </p:cNvSpPr>
            <p:nvPr/>
          </p:nvSpPr>
          <p:spPr bwMode="auto">
            <a:xfrm flipV="1">
              <a:off x="4656" y="2688"/>
              <a:ext cx="240" cy="720"/>
            </a:xfrm>
            <a:prstGeom prst="curvedLeftArrow">
              <a:avLst>
                <a:gd name="adj1" fmla="val 60000"/>
                <a:gd name="adj2" fmla="val 120000"/>
                <a:gd name="adj3" fmla="val 33333"/>
              </a:avLst>
            </a:prstGeom>
            <a:solidFill>
              <a:schemeClr val="accent1"/>
            </a:solidFill>
            <a:ln w="9525">
              <a:solidFill>
                <a:schemeClr val="tx1"/>
              </a:solidFill>
              <a:miter lim="800000"/>
              <a:headEnd/>
              <a:tailEnd/>
            </a:ln>
          </p:spPr>
          <p:txBody>
            <a:bodyPr rot="10800000" wrap="none" anchor="ctr">
              <a:prstTxWarp prst="textNoShape">
                <a:avLst/>
              </a:prstTxWarp>
            </a:bodyPr>
            <a:lstStyle/>
            <a:p>
              <a:endParaRPr lang="en-US"/>
            </a:p>
          </p:txBody>
        </p:sp>
        <p:sp>
          <p:nvSpPr>
            <p:cNvPr id="193552" name="Text Box 7"/>
            <p:cNvSpPr txBox="1">
              <a:spLocks noChangeArrowheads="1"/>
            </p:cNvSpPr>
            <p:nvPr/>
          </p:nvSpPr>
          <p:spPr bwMode="auto">
            <a:xfrm>
              <a:off x="4934" y="2903"/>
              <a:ext cx="500" cy="231"/>
            </a:xfrm>
            <a:prstGeom prst="rect">
              <a:avLst/>
            </a:prstGeom>
            <a:noFill/>
            <a:ln w="9525">
              <a:noFill/>
              <a:miter lim="800000"/>
              <a:headEnd/>
              <a:tailEnd/>
            </a:ln>
          </p:spPr>
          <p:txBody>
            <a:bodyPr wrap="none">
              <a:prstTxWarp prst="textNoShape">
                <a:avLst/>
              </a:prstTxWarp>
              <a:spAutoFit/>
            </a:bodyPr>
            <a:lstStyle/>
            <a:p>
              <a:r>
                <a:rPr lang="en-US" b="1"/>
                <a:t>Abort</a:t>
              </a:r>
            </a:p>
          </p:txBody>
        </p:sp>
      </p:grpSp>
      <p:grpSp>
        <p:nvGrpSpPr>
          <p:cNvPr id="3" name="Group 12"/>
          <p:cNvGrpSpPr>
            <a:grpSpLocks/>
          </p:cNvGrpSpPr>
          <p:nvPr/>
        </p:nvGrpSpPr>
        <p:grpSpPr bwMode="auto">
          <a:xfrm>
            <a:off x="3352800" y="3657600"/>
            <a:ext cx="1987550" cy="1066800"/>
            <a:chOff x="3840" y="2256"/>
            <a:chExt cx="1252" cy="672"/>
          </a:xfrm>
        </p:grpSpPr>
        <p:sp>
          <p:nvSpPr>
            <p:cNvPr id="193548" name="Oval 9"/>
            <p:cNvSpPr>
              <a:spLocks noChangeArrowheads="1"/>
            </p:cNvSpPr>
            <p:nvPr/>
          </p:nvSpPr>
          <p:spPr bwMode="auto">
            <a:xfrm>
              <a:off x="3840" y="2736"/>
              <a:ext cx="240" cy="192"/>
            </a:xfrm>
            <a:prstGeom prst="ellipse">
              <a:avLst/>
            </a:prstGeom>
            <a:noFill/>
            <a:ln w="38100">
              <a:solidFill>
                <a:srgbClr val="FF3300"/>
              </a:solidFill>
              <a:round/>
              <a:headEnd/>
              <a:tailEnd/>
            </a:ln>
          </p:spPr>
          <p:txBody>
            <a:bodyPr wrap="none" anchor="ctr">
              <a:prstTxWarp prst="textNoShape">
                <a:avLst/>
              </a:prstTxWarp>
            </a:bodyPr>
            <a:lstStyle/>
            <a:p>
              <a:endParaRPr lang="en-US"/>
            </a:p>
          </p:txBody>
        </p:sp>
        <p:sp>
          <p:nvSpPr>
            <p:cNvPr id="193549" name="Line 10"/>
            <p:cNvSpPr>
              <a:spLocks noChangeShapeType="1"/>
            </p:cNvSpPr>
            <p:nvPr/>
          </p:nvSpPr>
          <p:spPr bwMode="auto">
            <a:xfrm flipV="1">
              <a:off x="4032" y="2448"/>
              <a:ext cx="192" cy="288"/>
            </a:xfrm>
            <a:prstGeom prst="line">
              <a:avLst/>
            </a:prstGeom>
            <a:noFill/>
            <a:ln w="38100">
              <a:solidFill>
                <a:srgbClr val="FF3300"/>
              </a:solidFill>
              <a:round/>
              <a:headEnd/>
              <a:tailEnd/>
            </a:ln>
          </p:spPr>
          <p:txBody>
            <a:bodyPr>
              <a:prstTxWarp prst="textNoShape">
                <a:avLst/>
              </a:prstTxWarp>
            </a:bodyPr>
            <a:lstStyle/>
            <a:p>
              <a:endParaRPr lang="en-US"/>
            </a:p>
          </p:txBody>
        </p:sp>
        <p:sp>
          <p:nvSpPr>
            <p:cNvPr id="193550" name="Text Box 11"/>
            <p:cNvSpPr txBox="1">
              <a:spLocks noChangeArrowheads="1"/>
            </p:cNvSpPr>
            <p:nvPr/>
          </p:nvSpPr>
          <p:spPr bwMode="auto">
            <a:xfrm>
              <a:off x="4176" y="2256"/>
              <a:ext cx="916" cy="231"/>
            </a:xfrm>
            <a:prstGeom prst="rect">
              <a:avLst/>
            </a:prstGeom>
            <a:noFill/>
            <a:ln w="9525">
              <a:noFill/>
              <a:miter lim="800000"/>
              <a:headEnd/>
              <a:tailEnd/>
            </a:ln>
          </p:spPr>
          <p:txBody>
            <a:bodyPr wrap="none">
              <a:prstTxWarp prst="textNoShape">
                <a:avLst/>
              </a:prstTxWarp>
              <a:spAutoFit/>
            </a:bodyPr>
            <a:lstStyle/>
            <a:p>
              <a:r>
                <a:rPr lang="en-US" b="1"/>
                <a:t>Overwritten</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P spid="16896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6"/>
          <p:cNvSpPr>
            <a:spLocks noGrp="1" noChangeArrowheads="1"/>
          </p:cNvSpPr>
          <p:nvPr>
            <p:ph type="sldNum" sz="quarter" idx="12"/>
          </p:nvPr>
        </p:nvSpPr>
        <p:spPr>
          <a:noFill/>
        </p:spPr>
        <p:txBody>
          <a:bodyPr/>
          <a:lstStyle/>
          <a:p>
            <a:fld id="{60EF0393-A702-6A45-B05C-BD058CCD37C5}" type="slidenum">
              <a:rPr lang="en-US">
                <a:latin typeface="Arial" pitchFamily="-65" charset="0"/>
                <a:ea typeface="ＭＳ Ｐゴシック" pitchFamily="-65" charset="-128"/>
                <a:cs typeface="ＭＳ Ｐゴシック" pitchFamily="-65" charset="-128"/>
              </a:rPr>
              <a:pPr/>
              <a:t>172</a:t>
            </a:fld>
            <a:endParaRPr lang="en-US">
              <a:latin typeface="Arial" pitchFamily="-65" charset="0"/>
              <a:ea typeface="ＭＳ Ｐゴシック" pitchFamily="-65" charset="-128"/>
              <a:cs typeface="ＭＳ Ｐゴシック" pitchFamily="-65" charset="-128"/>
            </a:endParaRPr>
          </a:p>
        </p:txBody>
      </p:sp>
      <p:sp>
        <p:nvSpPr>
          <p:cNvPr id="195589"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95590" name="Slide Number Placeholder 5"/>
          <p:cNvSpPr txBox="1">
            <a:spLocks noGrp="1"/>
          </p:cNvSpPr>
          <p:nvPr/>
        </p:nvSpPr>
        <p:spPr bwMode="auto">
          <a:xfrm>
            <a:off x="6553200" y="6248400"/>
            <a:ext cx="2133600" cy="457200"/>
          </a:xfrm>
          <a:prstGeom prst="rect">
            <a:avLst/>
          </a:prstGeom>
          <a:noFill/>
          <a:ln w="9525">
            <a:noFill/>
            <a:miter lim="800000"/>
            <a:headEnd/>
            <a:tailEnd/>
          </a:ln>
        </p:spPr>
        <p:txBody>
          <a:bodyPr anchor="b">
            <a:prstTxWarp prst="textNoShape">
              <a:avLst/>
            </a:prstTxWarp>
          </a:bodyPr>
          <a:lstStyle/>
          <a:p>
            <a:pPr algn="r"/>
            <a:fld id="{594D1A79-12C9-4744-9E9D-16B9BC4457F7}" type="slidenum">
              <a:rPr lang="en-US" sz="1200">
                <a:solidFill>
                  <a:schemeClr val="bg2"/>
                </a:solidFill>
              </a:rPr>
              <a:pPr algn="r"/>
              <a:t>172</a:t>
            </a:fld>
            <a:endParaRPr lang="en-US" sz="1200">
              <a:solidFill>
                <a:schemeClr val="bg2"/>
              </a:solidFill>
            </a:endParaRPr>
          </a:p>
        </p:txBody>
      </p:sp>
      <p:sp>
        <p:nvSpPr>
          <p:cNvPr id="195591" name="Rectangle 2"/>
          <p:cNvSpPr>
            <a:spLocks noGrp="1" noChangeArrowheads="1"/>
          </p:cNvSpPr>
          <p:nvPr>
            <p:ph type="title"/>
          </p:nvPr>
        </p:nvSpPr>
        <p:spPr/>
        <p:txBody>
          <a:bodyPr>
            <a:normAutofit fontScale="90000"/>
          </a:bodyPr>
          <a:lstStyle/>
          <a:p>
            <a:r>
              <a:rPr lang="en-US">
                <a:ea typeface="ＭＳ Ｐゴシック" pitchFamily="-65" charset="-128"/>
                <a:cs typeface="ＭＳ Ｐゴシック" pitchFamily="-65" charset="-128"/>
              </a:rPr>
              <a:t>Hardware TM for GPUs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#3: Conflict Detection</a:t>
            </a:r>
          </a:p>
        </p:txBody>
      </p:sp>
      <p:sp>
        <p:nvSpPr>
          <p:cNvPr id="172038" name="Rectangle 3"/>
          <p:cNvSpPr>
            <a:spLocks noChangeArrowheads="1"/>
          </p:cNvSpPr>
          <p:nvPr/>
        </p:nvSpPr>
        <p:spPr bwMode="auto">
          <a:xfrm>
            <a:off x="457200" y="1981200"/>
            <a:ext cx="8229600" cy="4073525"/>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SzPct val="65000"/>
              <a:buFont typeface="Wingdings" pitchFamily="-65" charset="2"/>
              <a:buNone/>
            </a:pPr>
            <a:r>
              <a:rPr lang="en-US" sz="3000" dirty="0"/>
              <a:t>Existing </a:t>
            </a:r>
            <a:r>
              <a:rPr lang="en-US" sz="3000" dirty="0" err="1"/>
              <a:t>HTMs</a:t>
            </a:r>
            <a:r>
              <a:rPr lang="en-US" sz="3000" dirty="0"/>
              <a:t> use Cache Coherence Protocol</a:t>
            </a:r>
          </a:p>
          <a:p>
            <a:pPr marL="342900" indent="-342900" eaLnBrk="0" hangingPunct="0">
              <a:spcBef>
                <a:spcPct val="20000"/>
              </a:spcBef>
              <a:buSzPct val="65000"/>
              <a:buFont typeface="Wingdings" pitchFamily="-65" charset="2"/>
              <a:buChar char="n"/>
            </a:pPr>
            <a:r>
              <a:rPr lang="en-US" sz="3000" dirty="0"/>
              <a:t>Not Available on</a:t>
            </a:r>
            <a:r>
              <a:rPr lang="en-US" sz="3000" dirty="0" smtClean="0"/>
              <a:t> (current) GPUs</a:t>
            </a:r>
            <a:endParaRPr lang="en-US" sz="3000" dirty="0"/>
          </a:p>
          <a:p>
            <a:pPr marL="342900" indent="-342900" eaLnBrk="0" hangingPunct="0">
              <a:spcBef>
                <a:spcPct val="20000"/>
              </a:spcBef>
              <a:buSzPct val="65000"/>
              <a:buFont typeface="Wingdings" pitchFamily="-65" charset="2"/>
              <a:buChar char="n"/>
            </a:pPr>
            <a:r>
              <a:rPr lang="en-US" sz="3000" dirty="0"/>
              <a:t>No Private Data Cache per Thread</a:t>
            </a:r>
          </a:p>
          <a:p>
            <a:pPr marL="342900" indent="-342900" eaLnBrk="0" hangingPunct="0">
              <a:spcBef>
                <a:spcPct val="20000"/>
              </a:spcBef>
              <a:buSzPct val="65000"/>
              <a:buFont typeface="Wingdings" pitchFamily="-65" charset="2"/>
              <a:buNone/>
            </a:pPr>
            <a:r>
              <a:rPr lang="en-US" sz="3000" dirty="0"/>
              <a:t>Signatures?</a:t>
            </a:r>
          </a:p>
          <a:p>
            <a:pPr marL="342900" indent="-342900" eaLnBrk="0" hangingPunct="0">
              <a:spcBef>
                <a:spcPct val="20000"/>
              </a:spcBef>
              <a:buSzPct val="65000"/>
              <a:buFont typeface="Wingdings" pitchFamily="-65" charset="2"/>
              <a:buChar char="n"/>
            </a:pPr>
            <a:r>
              <a:rPr lang="en-US" sz="3000" dirty="0"/>
              <a:t>1024-bit / Thread</a:t>
            </a:r>
          </a:p>
          <a:p>
            <a:pPr marL="342900" indent="-342900" eaLnBrk="0" hangingPunct="0">
              <a:spcBef>
                <a:spcPct val="20000"/>
              </a:spcBef>
              <a:buSzPct val="65000"/>
              <a:buFont typeface="Wingdings" pitchFamily="-65" charset="2"/>
              <a:buChar char="n"/>
            </a:pPr>
            <a:r>
              <a:rPr lang="en-US" sz="3000" b="1" dirty="0">
                <a:solidFill>
                  <a:srgbClr val="FF3300"/>
                </a:solidFill>
              </a:rPr>
              <a:t>3.8MB / 30k Threads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20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20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20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20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20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6"/>
          <p:cNvSpPr>
            <a:spLocks noGrp="1" noChangeArrowheads="1"/>
          </p:cNvSpPr>
          <p:nvPr>
            <p:ph type="sldNum" sz="quarter" idx="12"/>
          </p:nvPr>
        </p:nvSpPr>
        <p:spPr>
          <a:noFill/>
        </p:spPr>
        <p:txBody>
          <a:bodyPr/>
          <a:lstStyle/>
          <a:p>
            <a:fld id="{7806FCAB-C96D-8942-94A8-901BB16F3F42}" type="slidenum">
              <a:rPr lang="en-US">
                <a:latin typeface="Arial" pitchFamily="-65" charset="0"/>
                <a:ea typeface="ＭＳ Ｐゴシック" pitchFamily="-65" charset="-128"/>
                <a:cs typeface="ＭＳ Ｐゴシック" pitchFamily="-65" charset="-128"/>
              </a:rPr>
              <a:pPr/>
              <a:t>173</a:t>
            </a:fld>
            <a:endParaRPr lang="en-US">
              <a:latin typeface="Arial" pitchFamily="-65" charset="0"/>
              <a:ea typeface="ＭＳ Ｐゴシック" pitchFamily="-65" charset="-128"/>
              <a:cs typeface="ＭＳ Ｐゴシック" pitchFamily="-65" charset="-128"/>
            </a:endParaRPr>
          </a:p>
        </p:txBody>
      </p:sp>
      <p:grpSp>
        <p:nvGrpSpPr>
          <p:cNvPr id="2" name="Group 125"/>
          <p:cNvGrpSpPr>
            <a:grpSpLocks/>
          </p:cNvGrpSpPr>
          <p:nvPr/>
        </p:nvGrpSpPr>
        <p:grpSpPr bwMode="auto">
          <a:xfrm>
            <a:off x="2590800" y="1676400"/>
            <a:ext cx="4038600" cy="3073400"/>
            <a:chOff x="2256" y="1040"/>
            <a:chExt cx="2544" cy="1936"/>
          </a:xfrm>
        </p:grpSpPr>
        <p:sp>
          <p:nvSpPr>
            <p:cNvPr id="197654" name="Rectangle 45"/>
            <p:cNvSpPr>
              <a:spLocks noChangeArrowheads="1"/>
            </p:cNvSpPr>
            <p:nvPr/>
          </p:nvSpPr>
          <p:spPr bwMode="auto">
            <a:xfrm>
              <a:off x="2304" y="1296"/>
              <a:ext cx="2496" cy="1680"/>
            </a:xfrm>
            <a:prstGeom prst="rect">
              <a:avLst/>
            </a:prstGeom>
            <a:solidFill>
              <a:srgbClr val="CCFFFF"/>
            </a:solidFill>
            <a:ln w="19050">
              <a:solidFill>
                <a:schemeClr val="tx1"/>
              </a:solidFill>
              <a:miter lim="800000"/>
              <a:headEnd/>
              <a:tailEnd/>
            </a:ln>
          </p:spPr>
          <p:txBody>
            <a:bodyPr wrap="none" anchor="ctr">
              <a:prstTxWarp prst="textNoShape">
                <a:avLst/>
              </a:prstTxWarp>
            </a:bodyPr>
            <a:lstStyle/>
            <a:p>
              <a:endParaRPr lang="en-US"/>
            </a:p>
          </p:txBody>
        </p:sp>
        <p:sp>
          <p:nvSpPr>
            <p:cNvPr id="197655" name="Text Box 47"/>
            <p:cNvSpPr txBox="1">
              <a:spLocks noChangeArrowheads="1"/>
            </p:cNvSpPr>
            <p:nvPr/>
          </p:nvSpPr>
          <p:spPr bwMode="auto">
            <a:xfrm>
              <a:off x="2256" y="1040"/>
              <a:ext cx="1262" cy="250"/>
            </a:xfrm>
            <a:prstGeom prst="rect">
              <a:avLst/>
            </a:prstGeom>
            <a:noFill/>
            <a:ln w="9525">
              <a:noFill/>
              <a:miter lim="800000"/>
              <a:headEnd/>
              <a:tailEnd/>
            </a:ln>
          </p:spPr>
          <p:txBody>
            <a:bodyPr wrap="none">
              <a:prstTxWarp prst="textNoShape">
                <a:avLst/>
              </a:prstTxWarp>
              <a:spAutoFit/>
            </a:bodyPr>
            <a:lstStyle/>
            <a:p>
              <a:r>
                <a:rPr lang="en-US" sz="2000" b="1"/>
                <a:t>GPU Core (SM)</a:t>
              </a:r>
            </a:p>
          </p:txBody>
        </p:sp>
        <p:sp>
          <p:nvSpPr>
            <p:cNvPr id="197656" name="Text Box 48"/>
            <p:cNvSpPr txBox="1">
              <a:spLocks noChangeArrowheads="1"/>
            </p:cNvSpPr>
            <p:nvPr/>
          </p:nvSpPr>
          <p:spPr bwMode="auto">
            <a:xfrm>
              <a:off x="3552" y="1344"/>
              <a:ext cx="1248" cy="250"/>
            </a:xfrm>
            <a:prstGeom prst="rect">
              <a:avLst/>
            </a:prstGeom>
            <a:noFill/>
            <a:ln w="9525">
              <a:noFill/>
              <a:miter lim="800000"/>
              <a:headEnd/>
              <a:tailEnd/>
            </a:ln>
          </p:spPr>
          <p:txBody>
            <a:bodyPr>
              <a:prstTxWarp prst="textNoShape">
                <a:avLst/>
              </a:prstTxWarp>
              <a:spAutoFit/>
            </a:bodyPr>
            <a:lstStyle/>
            <a:p>
              <a:pPr algn="ctr"/>
              <a:r>
                <a:rPr lang="en-US" sz="2000" b="1"/>
                <a:t>L1 Data Cache</a:t>
              </a:r>
            </a:p>
          </p:txBody>
        </p:sp>
        <p:grpSp>
          <p:nvGrpSpPr>
            <p:cNvPr id="3" name="Group 353"/>
            <p:cNvGrpSpPr>
              <a:grpSpLocks/>
            </p:cNvGrpSpPr>
            <p:nvPr/>
          </p:nvGrpSpPr>
          <p:grpSpPr bwMode="auto">
            <a:xfrm>
              <a:off x="2688" y="1344"/>
              <a:ext cx="864" cy="1248"/>
              <a:chOff x="2400" y="1776"/>
              <a:chExt cx="864" cy="1248"/>
            </a:xfrm>
          </p:grpSpPr>
          <p:sp>
            <p:nvSpPr>
              <p:cNvPr id="197723" name="Rectangle 260"/>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724" name="Line 273"/>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5" name="Line 277"/>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6" name="Line 285"/>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7" name="Line 293"/>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4" name="Group 354"/>
            <p:cNvGrpSpPr>
              <a:grpSpLocks/>
            </p:cNvGrpSpPr>
            <p:nvPr/>
          </p:nvGrpSpPr>
          <p:grpSpPr bwMode="auto">
            <a:xfrm>
              <a:off x="2640" y="1392"/>
              <a:ext cx="864" cy="1248"/>
              <a:chOff x="2400" y="1776"/>
              <a:chExt cx="864" cy="1248"/>
            </a:xfrm>
          </p:grpSpPr>
          <p:sp>
            <p:nvSpPr>
              <p:cNvPr id="197718" name="Rectangle 355"/>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719" name="Line 356"/>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0" name="Line 357"/>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1" name="Line 358"/>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22" name="Line 359"/>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5" name="Group 360"/>
            <p:cNvGrpSpPr>
              <a:grpSpLocks/>
            </p:cNvGrpSpPr>
            <p:nvPr/>
          </p:nvGrpSpPr>
          <p:grpSpPr bwMode="auto">
            <a:xfrm>
              <a:off x="2592" y="1440"/>
              <a:ext cx="864" cy="1248"/>
              <a:chOff x="2400" y="1776"/>
              <a:chExt cx="864" cy="1248"/>
            </a:xfrm>
          </p:grpSpPr>
          <p:sp>
            <p:nvSpPr>
              <p:cNvPr id="197713" name="Rectangle 361"/>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714" name="Line 362"/>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5" name="Line 363"/>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6" name="Line 364"/>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7" name="Line 365"/>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6" name="Group 366"/>
            <p:cNvGrpSpPr>
              <a:grpSpLocks/>
            </p:cNvGrpSpPr>
            <p:nvPr/>
          </p:nvGrpSpPr>
          <p:grpSpPr bwMode="auto">
            <a:xfrm>
              <a:off x="2544" y="1488"/>
              <a:ext cx="864" cy="1248"/>
              <a:chOff x="2400" y="1776"/>
              <a:chExt cx="864" cy="1248"/>
            </a:xfrm>
          </p:grpSpPr>
          <p:sp>
            <p:nvSpPr>
              <p:cNvPr id="197708" name="Rectangle 367"/>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709" name="Line 368"/>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0" name="Line 369"/>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1" name="Line 370"/>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12" name="Line 371"/>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7" name="Group 372"/>
            <p:cNvGrpSpPr>
              <a:grpSpLocks/>
            </p:cNvGrpSpPr>
            <p:nvPr/>
          </p:nvGrpSpPr>
          <p:grpSpPr bwMode="auto">
            <a:xfrm>
              <a:off x="2496" y="1536"/>
              <a:ext cx="864" cy="1248"/>
              <a:chOff x="2400" y="1776"/>
              <a:chExt cx="864" cy="1248"/>
            </a:xfrm>
          </p:grpSpPr>
          <p:sp>
            <p:nvSpPr>
              <p:cNvPr id="197703" name="Rectangle 373"/>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704" name="Line 374"/>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5" name="Line 375"/>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6" name="Line 376"/>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7" name="Line 377"/>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8" name="Group 378"/>
            <p:cNvGrpSpPr>
              <a:grpSpLocks/>
            </p:cNvGrpSpPr>
            <p:nvPr/>
          </p:nvGrpSpPr>
          <p:grpSpPr bwMode="auto">
            <a:xfrm>
              <a:off x="2448" y="1584"/>
              <a:ext cx="864" cy="1248"/>
              <a:chOff x="2400" y="1776"/>
              <a:chExt cx="864" cy="1248"/>
            </a:xfrm>
          </p:grpSpPr>
          <p:sp>
            <p:nvSpPr>
              <p:cNvPr id="197698" name="Rectangle 379"/>
              <p:cNvSpPr>
                <a:spLocks noChangeArrowheads="1"/>
              </p:cNvSpPr>
              <p:nvPr/>
            </p:nvSpPr>
            <p:spPr bwMode="auto">
              <a:xfrm>
                <a:off x="2400" y="1776"/>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a:t>Warp</a:t>
                </a:r>
              </a:p>
            </p:txBody>
          </p:sp>
          <p:sp>
            <p:nvSpPr>
              <p:cNvPr id="197699" name="Line 380"/>
              <p:cNvSpPr>
                <a:spLocks noChangeShapeType="1"/>
              </p:cNvSpPr>
              <p:nvPr/>
            </p:nvSpPr>
            <p:spPr bwMode="auto">
              <a:xfrm>
                <a:off x="3168" y="201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0" name="Line 381"/>
              <p:cNvSpPr>
                <a:spLocks noChangeShapeType="1"/>
              </p:cNvSpPr>
              <p:nvPr/>
            </p:nvSpPr>
            <p:spPr bwMode="auto">
              <a:xfrm>
                <a:off x="3168" y="225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1" name="Line 382"/>
              <p:cNvSpPr>
                <a:spLocks noChangeShapeType="1"/>
              </p:cNvSpPr>
              <p:nvPr/>
            </p:nvSpPr>
            <p:spPr bwMode="auto">
              <a:xfrm>
                <a:off x="3168" y="249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702" name="Line 383"/>
              <p:cNvSpPr>
                <a:spLocks noChangeShapeType="1"/>
              </p:cNvSpPr>
              <p:nvPr/>
            </p:nvSpPr>
            <p:spPr bwMode="auto">
              <a:xfrm>
                <a:off x="3168" y="2736"/>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nvGrpSpPr>
            <p:cNvPr id="9" name="Group 294"/>
            <p:cNvGrpSpPr>
              <a:grpSpLocks/>
            </p:cNvGrpSpPr>
            <p:nvPr/>
          </p:nvGrpSpPr>
          <p:grpSpPr bwMode="auto">
            <a:xfrm>
              <a:off x="2400" y="1632"/>
              <a:ext cx="864" cy="1248"/>
              <a:chOff x="2352" y="2688"/>
              <a:chExt cx="864" cy="1248"/>
            </a:xfrm>
          </p:grpSpPr>
          <p:sp>
            <p:nvSpPr>
              <p:cNvPr id="197664" name="Rectangle 295"/>
              <p:cNvSpPr>
                <a:spLocks noChangeArrowheads="1"/>
              </p:cNvSpPr>
              <p:nvPr/>
            </p:nvSpPr>
            <p:spPr bwMode="auto">
              <a:xfrm>
                <a:off x="2352" y="2688"/>
                <a:ext cx="864" cy="1248"/>
              </a:xfrm>
              <a:prstGeom prst="rect">
                <a:avLst/>
              </a:prstGeom>
              <a:solidFill>
                <a:srgbClr val="CCFF99"/>
              </a:solidFill>
              <a:ln w="19050">
                <a:solidFill>
                  <a:schemeClr val="tx1"/>
                </a:solidFill>
                <a:miter lim="800000"/>
                <a:headEnd/>
                <a:tailEnd/>
              </a:ln>
            </p:spPr>
            <p:txBody>
              <a:bodyPr wrap="none">
                <a:prstTxWarp prst="textNoShape">
                  <a:avLst/>
                </a:prstTxWarp>
              </a:bodyPr>
              <a:lstStyle/>
              <a:p>
                <a:pPr algn="ctr"/>
                <a:r>
                  <a:rPr lang="en-US" b="1"/>
                  <a:t>Warp</a:t>
                </a:r>
              </a:p>
            </p:txBody>
          </p:sp>
          <p:grpSp>
            <p:nvGrpSpPr>
              <p:cNvPr id="10" name="Group 296"/>
              <p:cNvGrpSpPr>
                <a:grpSpLocks/>
              </p:cNvGrpSpPr>
              <p:nvPr/>
            </p:nvGrpSpPr>
            <p:grpSpPr bwMode="auto">
              <a:xfrm>
                <a:off x="2448" y="2928"/>
                <a:ext cx="672" cy="960"/>
                <a:chOff x="3168" y="1728"/>
                <a:chExt cx="672" cy="960"/>
              </a:xfrm>
            </p:grpSpPr>
            <p:sp>
              <p:nvSpPr>
                <p:cNvPr id="197666" name="Line 297"/>
                <p:cNvSpPr>
                  <a:spLocks noChangeShapeType="1"/>
                </p:cNvSpPr>
                <p:nvPr/>
              </p:nvSpPr>
              <p:spPr bwMode="auto">
                <a:xfrm>
                  <a:off x="316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67" name="Line 298"/>
                <p:cNvSpPr>
                  <a:spLocks noChangeShapeType="1"/>
                </p:cNvSpPr>
                <p:nvPr/>
              </p:nvSpPr>
              <p:spPr bwMode="auto">
                <a:xfrm>
                  <a:off x="326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68" name="Line 299"/>
                <p:cNvSpPr>
                  <a:spLocks noChangeShapeType="1"/>
                </p:cNvSpPr>
                <p:nvPr/>
              </p:nvSpPr>
              <p:spPr bwMode="auto">
                <a:xfrm>
                  <a:off x="336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69" name="Line 300"/>
                <p:cNvSpPr>
                  <a:spLocks noChangeShapeType="1"/>
                </p:cNvSpPr>
                <p:nvPr/>
              </p:nvSpPr>
              <p:spPr bwMode="auto">
                <a:xfrm>
                  <a:off x="3456"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0" name="Line 301"/>
                <p:cNvSpPr>
                  <a:spLocks noChangeShapeType="1"/>
                </p:cNvSpPr>
                <p:nvPr/>
              </p:nvSpPr>
              <p:spPr bwMode="auto">
                <a:xfrm>
                  <a:off x="316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1" name="Line 302"/>
                <p:cNvSpPr>
                  <a:spLocks noChangeShapeType="1"/>
                </p:cNvSpPr>
                <p:nvPr/>
              </p:nvSpPr>
              <p:spPr bwMode="auto">
                <a:xfrm>
                  <a:off x="326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2" name="Line 303"/>
                <p:cNvSpPr>
                  <a:spLocks noChangeShapeType="1"/>
                </p:cNvSpPr>
                <p:nvPr/>
              </p:nvSpPr>
              <p:spPr bwMode="auto">
                <a:xfrm>
                  <a:off x="336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3" name="Line 304"/>
                <p:cNvSpPr>
                  <a:spLocks noChangeShapeType="1"/>
                </p:cNvSpPr>
                <p:nvPr/>
              </p:nvSpPr>
              <p:spPr bwMode="auto">
                <a:xfrm>
                  <a:off x="3456"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4" name="Line 305"/>
                <p:cNvSpPr>
                  <a:spLocks noChangeShapeType="1"/>
                </p:cNvSpPr>
                <p:nvPr/>
              </p:nvSpPr>
              <p:spPr bwMode="auto">
                <a:xfrm>
                  <a:off x="3552"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5" name="Line 306"/>
                <p:cNvSpPr>
                  <a:spLocks noChangeShapeType="1"/>
                </p:cNvSpPr>
                <p:nvPr/>
              </p:nvSpPr>
              <p:spPr bwMode="auto">
                <a:xfrm>
                  <a:off x="3648"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6" name="Line 307"/>
                <p:cNvSpPr>
                  <a:spLocks noChangeShapeType="1"/>
                </p:cNvSpPr>
                <p:nvPr/>
              </p:nvSpPr>
              <p:spPr bwMode="auto">
                <a:xfrm>
                  <a:off x="3744"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7" name="Line 308"/>
                <p:cNvSpPr>
                  <a:spLocks noChangeShapeType="1"/>
                </p:cNvSpPr>
                <p:nvPr/>
              </p:nvSpPr>
              <p:spPr bwMode="auto">
                <a:xfrm>
                  <a:off x="3840" y="172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8" name="Line 309"/>
                <p:cNvSpPr>
                  <a:spLocks noChangeShapeType="1"/>
                </p:cNvSpPr>
                <p:nvPr/>
              </p:nvSpPr>
              <p:spPr bwMode="auto">
                <a:xfrm>
                  <a:off x="3552"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79" name="Line 310"/>
                <p:cNvSpPr>
                  <a:spLocks noChangeShapeType="1"/>
                </p:cNvSpPr>
                <p:nvPr/>
              </p:nvSpPr>
              <p:spPr bwMode="auto">
                <a:xfrm>
                  <a:off x="3648"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0" name="Line 311"/>
                <p:cNvSpPr>
                  <a:spLocks noChangeShapeType="1"/>
                </p:cNvSpPr>
                <p:nvPr/>
              </p:nvSpPr>
              <p:spPr bwMode="auto">
                <a:xfrm>
                  <a:off x="3744"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1" name="Line 312"/>
                <p:cNvSpPr>
                  <a:spLocks noChangeShapeType="1"/>
                </p:cNvSpPr>
                <p:nvPr/>
              </p:nvSpPr>
              <p:spPr bwMode="auto">
                <a:xfrm>
                  <a:off x="3840" y="196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2" name="Line 313"/>
                <p:cNvSpPr>
                  <a:spLocks noChangeShapeType="1"/>
                </p:cNvSpPr>
                <p:nvPr/>
              </p:nvSpPr>
              <p:spPr bwMode="auto">
                <a:xfrm>
                  <a:off x="316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3" name="Line 314"/>
                <p:cNvSpPr>
                  <a:spLocks noChangeShapeType="1"/>
                </p:cNvSpPr>
                <p:nvPr/>
              </p:nvSpPr>
              <p:spPr bwMode="auto">
                <a:xfrm>
                  <a:off x="326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4" name="Line 315"/>
                <p:cNvSpPr>
                  <a:spLocks noChangeShapeType="1"/>
                </p:cNvSpPr>
                <p:nvPr/>
              </p:nvSpPr>
              <p:spPr bwMode="auto">
                <a:xfrm>
                  <a:off x="336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5" name="Line 316"/>
                <p:cNvSpPr>
                  <a:spLocks noChangeShapeType="1"/>
                </p:cNvSpPr>
                <p:nvPr/>
              </p:nvSpPr>
              <p:spPr bwMode="auto">
                <a:xfrm>
                  <a:off x="3456"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6" name="Line 317"/>
                <p:cNvSpPr>
                  <a:spLocks noChangeShapeType="1"/>
                </p:cNvSpPr>
                <p:nvPr/>
              </p:nvSpPr>
              <p:spPr bwMode="auto">
                <a:xfrm>
                  <a:off x="3552"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7" name="Line 318"/>
                <p:cNvSpPr>
                  <a:spLocks noChangeShapeType="1"/>
                </p:cNvSpPr>
                <p:nvPr/>
              </p:nvSpPr>
              <p:spPr bwMode="auto">
                <a:xfrm>
                  <a:off x="3648"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8" name="Line 319"/>
                <p:cNvSpPr>
                  <a:spLocks noChangeShapeType="1"/>
                </p:cNvSpPr>
                <p:nvPr/>
              </p:nvSpPr>
              <p:spPr bwMode="auto">
                <a:xfrm>
                  <a:off x="3744"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89" name="Line 320"/>
                <p:cNvSpPr>
                  <a:spLocks noChangeShapeType="1"/>
                </p:cNvSpPr>
                <p:nvPr/>
              </p:nvSpPr>
              <p:spPr bwMode="auto">
                <a:xfrm>
                  <a:off x="3840" y="220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0" name="Line 321"/>
                <p:cNvSpPr>
                  <a:spLocks noChangeShapeType="1"/>
                </p:cNvSpPr>
                <p:nvPr/>
              </p:nvSpPr>
              <p:spPr bwMode="auto">
                <a:xfrm>
                  <a:off x="316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1" name="Line 322"/>
                <p:cNvSpPr>
                  <a:spLocks noChangeShapeType="1"/>
                </p:cNvSpPr>
                <p:nvPr/>
              </p:nvSpPr>
              <p:spPr bwMode="auto">
                <a:xfrm>
                  <a:off x="326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2" name="Line 323"/>
                <p:cNvSpPr>
                  <a:spLocks noChangeShapeType="1"/>
                </p:cNvSpPr>
                <p:nvPr/>
              </p:nvSpPr>
              <p:spPr bwMode="auto">
                <a:xfrm>
                  <a:off x="336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3" name="Line 324"/>
                <p:cNvSpPr>
                  <a:spLocks noChangeShapeType="1"/>
                </p:cNvSpPr>
                <p:nvPr/>
              </p:nvSpPr>
              <p:spPr bwMode="auto">
                <a:xfrm>
                  <a:off x="3456"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4" name="Line 325"/>
                <p:cNvSpPr>
                  <a:spLocks noChangeShapeType="1"/>
                </p:cNvSpPr>
                <p:nvPr/>
              </p:nvSpPr>
              <p:spPr bwMode="auto">
                <a:xfrm>
                  <a:off x="3552"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5" name="Line 326"/>
                <p:cNvSpPr>
                  <a:spLocks noChangeShapeType="1"/>
                </p:cNvSpPr>
                <p:nvPr/>
              </p:nvSpPr>
              <p:spPr bwMode="auto">
                <a:xfrm>
                  <a:off x="3648"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6" name="Line 327"/>
                <p:cNvSpPr>
                  <a:spLocks noChangeShapeType="1"/>
                </p:cNvSpPr>
                <p:nvPr/>
              </p:nvSpPr>
              <p:spPr bwMode="auto">
                <a:xfrm>
                  <a:off x="3744"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sp>
              <p:nvSpPr>
                <p:cNvPr id="197697" name="Line 328"/>
                <p:cNvSpPr>
                  <a:spLocks noChangeShapeType="1"/>
                </p:cNvSpPr>
                <p:nvPr/>
              </p:nvSpPr>
              <p:spPr bwMode="auto">
                <a:xfrm>
                  <a:off x="3840" y="2448"/>
                  <a:ext cx="0" cy="240"/>
                </a:xfrm>
                <a:prstGeom prst="line">
                  <a:avLst/>
                </a:prstGeom>
                <a:noFill/>
                <a:ln w="76200">
                  <a:solidFill>
                    <a:schemeClr val="tx2"/>
                  </a:solidFill>
                  <a:round/>
                  <a:headEnd/>
                  <a:tailEnd type="triangle" w="med" len="med"/>
                </a:ln>
              </p:spPr>
              <p:txBody>
                <a:bodyPr>
                  <a:prstTxWarp prst="textNoShape">
                    <a:avLst/>
                  </a:prstTxWarp>
                </a:bodyPr>
                <a:lstStyle/>
                <a:p>
                  <a:endParaRPr lang="en-US"/>
                </a:p>
              </p:txBody>
            </p:sp>
          </p:grpSp>
        </p:grpSp>
      </p:grpSp>
      <p:sp>
        <p:nvSpPr>
          <p:cNvPr id="197638"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97639"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9620268E-4E2E-0546-B26F-21FD8C77CDA6}" type="slidenum">
              <a:rPr lang="en-US" sz="1200">
                <a:solidFill>
                  <a:schemeClr val="bg2"/>
                </a:solidFill>
              </a:rPr>
              <a:pPr algn="r"/>
              <a:t>173</a:t>
            </a:fld>
            <a:endParaRPr lang="en-US" sz="1200">
              <a:solidFill>
                <a:schemeClr val="bg2"/>
              </a:solidFill>
            </a:endParaRPr>
          </a:p>
        </p:txBody>
      </p:sp>
      <p:sp>
        <p:nvSpPr>
          <p:cNvPr id="197640" name="Rectangle 2"/>
          <p:cNvSpPr>
            <a:spLocks noGrp="1" noChangeArrowheads="1"/>
          </p:cNvSpPr>
          <p:nvPr>
            <p:ph type="title"/>
          </p:nvPr>
        </p:nvSpPr>
        <p:spPr/>
        <p:txBody>
          <a:bodyPr>
            <a:normAutofit fontScale="90000"/>
          </a:bodyPr>
          <a:lstStyle/>
          <a:p>
            <a:r>
              <a:rPr lang="en-US">
                <a:ea typeface="ＭＳ Ｐゴシック" pitchFamily="-65" charset="-128"/>
                <a:cs typeface="ＭＳ Ｐゴシック" pitchFamily="-65" charset="-128"/>
              </a:rPr>
              <a:t>Hardware TM for GPUs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Challenge #4: Write Buffer</a:t>
            </a:r>
          </a:p>
        </p:txBody>
      </p:sp>
      <p:grpSp>
        <p:nvGrpSpPr>
          <p:cNvPr id="11" name="Group 126"/>
          <p:cNvGrpSpPr>
            <a:grpSpLocks/>
          </p:cNvGrpSpPr>
          <p:nvPr/>
        </p:nvGrpSpPr>
        <p:grpSpPr bwMode="auto">
          <a:xfrm>
            <a:off x="5105400" y="2692400"/>
            <a:ext cx="1066800" cy="1219200"/>
            <a:chOff x="3840" y="1680"/>
            <a:chExt cx="672" cy="768"/>
          </a:xfrm>
        </p:grpSpPr>
        <p:sp>
          <p:nvSpPr>
            <p:cNvPr id="197646" name="Rectangle 329"/>
            <p:cNvSpPr>
              <a:spLocks noChangeArrowheads="1"/>
            </p:cNvSpPr>
            <p:nvPr/>
          </p:nvSpPr>
          <p:spPr bwMode="auto">
            <a:xfrm>
              <a:off x="3840" y="1680"/>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47" name="Rectangle 330"/>
            <p:cNvSpPr>
              <a:spLocks noChangeArrowheads="1"/>
            </p:cNvSpPr>
            <p:nvPr/>
          </p:nvSpPr>
          <p:spPr bwMode="auto">
            <a:xfrm>
              <a:off x="3840" y="1776"/>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48" name="Rectangle 331"/>
            <p:cNvSpPr>
              <a:spLocks noChangeArrowheads="1"/>
            </p:cNvSpPr>
            <p:nvPr/>
          </p:nvSpPr>
          <p:spPr bwMode="auto">
            <a:xfrm>
              <a:off x="3840" y="1872"/>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49" name="Rectangle 332"/>
            <p:cNvSpPr>
              <a:spLocks noChangeArrowheads="1"/>
            </p:cNvSpPr>
            <p:nvPr/>
          </p:nvSpPr>
          <p:spPr bwMode="auto">
            <a:xfrm>
              <a:off x="3840" y="1968"/>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50" name="Rectangle 333"/>
            <p:cNvSpPr>
              <a:spLocks noChangeArrowheads="1"/>
            </p:cNvSpPr>
            <p:nvPr/>
          </p:nvSpPr>
          <p:spPr bwMode="auto">
            <a:xfrm>
              <a:off x="3840" y="2064"/>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51" name="Rectangle 334"/>
            <p:cNvSpPr>
              <a:spLocks noChangeArrowheads="1"/>
            </p:cNvSpPr>
            <p:nvPr/>
          </p:nvSpPr>
          <p:spPr bwMode="auto">
            <a:xfrm>
              <a:off x="3840" y="2160"/>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52" name="Rectangle 335"/>
            <p:cNvSpPr>
              <a:spLocks noChangeArrowheads="1"/>
            </p:cNvSpPr>
            <p:nvPr/>
          </p:nvSpPr>
          <p:spPr bwMode="auto">
            <a:xfrm>
              <a:off x="3840" y="2256"/>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sp>
          <p:nvSpPr>
            <p:cNvPr id="197653" name="Rectangle 336"/>
            <p:cNvSpPr>
              <a:spLocks noChangeArrowheads="1"/>
            </p:cNvSpPr>
            <p:nvPr/>
          </p:nvSpPr>
          <p:spPr bwMode="auto">
            <a:xfrm>
              <a:off x="3840" y="2352"/>
              <a:ext cx="672" cy="96"/>
            </a:xfrm>
            <a:prstGeom prst="rect">
              <a:avLst/>
            </a:prstGeom>
            <a:solidFill>
              <a:srgbClr val="FFFF66"/>
            </a:solidFill>
            <a:ln w="19050">
              <a:solidFill>
                <a:schemeClr val="tx1"/>
              </a:solidFill>
              <a:miter lim="800000"/>
              <a:headEnd/>
              <a:tailEnd/>
            </a:ln>
          </p:spPr>
          <p:txBody>
            <a:bodyPr wrap="none" anchor="ctr">
              <a:prstTxWarp prst="textNoShape">
                <a:avLst/>
              </a:prstTxWarp>
            </a:bodyPr>
            <a:lstStyle/>
            <a:p>
              <a:endParaRPr lang="en-US"/>
            </a:p>
          </p:txBody>
        </p:sp>
      </p:grpSp>
      <p:grpSp>
        <p:nvGrpSpPr>
          <p:cNvPr id="12" name="Group 344"/>
          <p:cNvGrpSpPr>
            <a:grpSpLocks/>
          </p:cNvGrpSpPr>
          <p:nvPr/>
        </p:nvGrpSpPr>
        <p:grpSpPr bwMode="auto">
          <a:xfrm>
            <a:off x="2590800" y="4724400"/>
            <a:ext cx="5262563" cy="1006475"/>
            <a:chOff x="2256" y="3110"/>
            <a:chExt cx="3315" cy="634"/>
          </a:xfrm>
        </p:grpSpPr>
        <p:sp>
          <p:nvSpPr>
            <p:cNvPr id="197644" name="Text Box 339"/>
            <p:cNvSpPr txBox="1">
              <a:spLocks noChangeArrowheads="1"/>
            </p:cNvSpPr>
            <p:nvPr/>
          </p:nvSpPr>
          <p:spPr bwMode="auto">
            <a:xfrm>
              <a:off x="2256" y="3120"/>
              <a:ext cx="1404" cy="231"/>
            </a:xfrm>
            <a:prstGeom prst="rect">
              <a:avLst/>
            </a:prstGeom>
            <a:noFill/>
            <a:ln w="9525">
              <a:noFill/>
              <a:miter lim="800000"/>
              <a:headEnd/>
              <a:tailEnd/>
            </a:ln>
          </p:spPr>
          <p:txBody>
            <a:bodyPr wrap="none">
              <a:prstTxWarp prst="textNoShape">
                <a:avLst/>
              </a:prstTxWarp>
              <a:spAutoFit/>
            </a:bodyPr>
            <a:lstStyle/>
            <a:p>
              <a:r>
                <a:rPr lang="en-US" b="1"/>
                <a:t>1024-1536 Threads</a:t>
              </a:r>
            </a:p>
          </p:txBody>
        </p:sp>
        <p:sp>
          <p:nvSpPr>
            <p:cNvPr id="197645" name="Text Box 342"/>
            <p:cNvSpPr txBox="1">
              <a:spLocks noChangeArrowheads="1"/>
            </p:cNvSpPr>
            <p:nvPr/>
          </p:nvSpPr>
          <p:spPr bwMode="auto">
            <a:xfrm>
              <a:off x="3696" y="3110"/>
              <a:ext cx="1875" cy="634"/>
            </a:xfrm>
            <a:prstGeom prst="rect">
              <a:avLst/>
            </a:prstGeom>
            <a:noFill/>
            <a:ln w="9525">
              <a:noFill/>
              <a:miter lim="800000"/>
              <a:headEnd/>
              <a:tailEnd/>
            </a:ln>
          </p:spPr>
          <p:txBody>
            <a:bodyPr wrap="none">
              <a:prstTxWarp prst="textNoShape">
                <a:avLst/>
              </a:prstTxWarp>
              <a:spAutoFit/>
            </a:bodyPr>
            <a:lstStyle/>
            <a:p>
              <a:r>
                <a:rPr lang="en-US" sz="2000" b="1"/>
                <a:t>Fermi’s L1 Data Cache </a:t>
              </a:r>
            </a:p>
            <a:p>
              <a:r>
                <a:rPr lang="en-US" sz="2000" b="1"/>
                <a:t>(48kB)</a:t>
              </a:r>
            </a:p>
            <a:p>
              <a:r>
                <a:rPr lang="en-US" sz="2000" b="1"/>
                <a:t>= </a:t>
              </a:r>
              <a:r>
                <a:rPr lang="en-US" sz="2000" b="1" u="sng"/>
                <a:t>384</a:t>
              </a:r>
              <a:r>
                <a:rPr lang="en-US" sz="2000" b="1"/>
                <a:t> X 128B Lines</a:t>
              </a:r>
            </a:p>
          </p:txBody>
        </p:sp>
      </p:grpSp>
      <p:sp>
        <p:nvSpPr>
          <p:cNvPr id="124" name="TextBox 123"/>
          <p:cNvSpPr txBox="1">
            <a:spLocks noChangeArrowheads="1"/>
          </p:cNvSpPr>
          <p:nvPr/>
        </p:nvSpPr>
        <p:spPr bwMode="auto">
          <a:xfrm>
            <a:off x="914400" y="4572000"/>
            <a:ext cx="7794625" cy="457200"/>
          </a:xfrm>
          <a:prstGeom prst="rect">
            <a:avLst/>
          </a:prstGeom>
          <a:solidFill>
            <a:srgbClr val="FFFF00"/>
          </a:solidFill>
          <a:ln w="9525">
            <a:noFill/>
            <a:miter lim="800000"/>
            <a:headEnd/>
            <a:tailEnd/>
          </a:ln>
        </p:spPr>
        <p:txBody>
          <a:bodyPr wrap="none">
            <a:prstTxWarp prst="textNoShape">
              <a:avLst/>
            </a:prstTxWarp>
            <a:spAutoFit/>
          </a:bodyPr>
          <a:lstStyle/>
          <a:p>
            <a:r>
              <a:rPr lang="en-US" sz="2400" b="1">
                <a:solidFill>
                  <a:srgbClr val="FF0000"/>
                </a:solidFill>
              </a:rPr>
              <a:t>Problem: 384 lines / 1536 threads &lt; 1 line per thread!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Rectangle 6"/>
          <p:cNvSpPr>
            <a:spLocks noGrp="1" noChangeArrowheads="1"/>
          </p:cNvSpPr>
          <p:nvPr>
            <p:ph type="sldNum" sz="quarter" idx="12"/>
          </p:nvPr>
        </p:nvSpPr>
        <p:spPr>
          <a:noFill/>
        </p:spPr>
        <p:txBody>
          <a:bodyPr/>
          <a:lstStyle/>
          <a:p>
            <a:fld id="{E7FB69E0-A1FE-C34E-84B1-4DC314707C3D}" type="slidenum">
              <a:rPr lang="en-US">
                <a:latin typeface="Arial" pitchFamily="-65" charset="0"/>
                <a:ea typeface="ＭＳ Ｐゴシック" pitchFamily="-65" charset="-128"/>
                <a:cs typeface="ＭＳ Ｐゴシック" pitchFamily="-65" charset="-128"/>
              </a:rPr>
              <a:pPr/>
              <a:t>174</a:t>
            </a:fld>
            <a:endParaRPr lang="en-US">
              <a:latin typeface="Arial" pitchFamily="-65" charset="0"/>
              <a:ea typeface="ＭＳ Ｐゴシック" pitchFamily="-65" charset="-128"/>
              <a:cs typeface="ＭＳ Ｐゴシック" pitchFamily="-65" charset="-128"/>
            </a:endParaRPr>
          </a:p>
        </p:txBody>
      </p:sp>
      <p:sp>
        <p:nvSpPr>
          <p:cNvPr id="199685"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99686"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9C3EA32C-EF1B-CB44-B037-70ACFB8C84AE}" type="slidenum">
              <a:rPr lang="en-US" sz="1200">
                <a:solidFill>
                  <a:schemeClr val="bg2"/>
                </a:solidFill>
              </a:rPr>
              <a:pPr algn="r"/>
              <a:t>174</a:t>
            </a:fld>
            <a:endParaRPr lang="en-US" sz="1200">
              <a:solidFill>
                <a:schemeClr val="bg2"/>
              </a:solidFill>
            </a:endParaRPr>
          </a:p>
        </p:txBody>
      </p:sp>
      <p:grpSp>
        <p:nvGrpSpPr>
          <p:cNvPr id="2" name="Group 49"/>
          <p:cNvGrpSpPr>
            <a:grpSpLocks/>
          </p:cNvGrpSpPr>
          <p:nvPr/>
        </p:nvGrpSpPr>
        <p:grpSpPr bwMode="auto">
          <a:xfrm>
            <a:off x="4191000" y="2895600"/>
            <a:ext cx="3257550" cy="2286000"/>
            <a:chOff x="2640" y="1824"/>
            <a:chExt cx="2052" cy="1440"/>
          </a:xfrm>
        </p:grpSpPr>
        <p:sp>
          <p:nvSpPr>
            <p:cNvPr id="199712" name="Rectangle 22"/>
            <p:cNvSpPr>
              <a:spLocks noChangeArrowheads="1"/>
            </p:cNvSpPr>
            <p:nvPr/>
          </p:nvSpPr>
          <p:spPr bwMode="auto">
            <a:xfrm>
              <a:off x="2640" y="2112"/>
              <a:ext cx="720" cy="576"/>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endParaRPr lang="en-US" sz="2400" b="1"/>
            </a:p>
            <a:p>
              <a:pPr algn="ctr" defTabSz="4389438">
                <a:lnSpc>
                  <a:spcPct val="80000"/>
                </a:lnSpc>
              </a:pPr>
              <a:r>
                <a:rPr lang="en-US" b="1"/>
                <a:t>atomic</a:t>
              </a:r>
            </a:p>
            <a:p>
              <a:pPr algn="ctr" defTabSz="4389438">
                <a:lnSpc>
                  <a:spcPct val="80000"/>
                </a:lnSpc>
              </a:pPr>
              <a:r>
                <a:rPr lang="en-US" b="1"/>
                <a:t>{A=B+2}</a:t>
              </a:r>
            </a:p>
          </p:txBody>
        </p:sp>
        <p:sp>
          <p:nvSpPr>
            <p:cNvPr id="199713" name="Text Box 23"/>
            <p:cNvSpPr txBox="1">
              <a:spLocks noChangeArrowheads="1"/>
            </p:cNvSpPr>
            <p:nvPr/>
          </p:nvSpPr>
          <p:spPr bwMode="auto">
            <a:xfrm>
              <a:off x="3504" y="2256"/>
              <a:ext cx="1188" cy="231"/>
            </a:xfrm>
            <a:prstGeom prst="rect">
              <a:avLst/>
            </a:prstGeom>
            <a:noFill/>
            <a:ln w="9525">
              <a:noFill/>
              <a:miter lim="800000"/>
              <a:headEnd/>
              <a:tailEnd/>
            </a:ln>
          </p:spPr>
          <p:txBody>
            <a:bodyPr wrap="none">
              <a:prstTxWarp prst="textNoShape">
                <a:avLst/>
              </a:prstTxWarp>
              <a:spAutoFit/>
            </a:bodyPr>
            <a:lstStyle/>
            <a:p>
              <a:r>
                <a:rPr lang="en-US" b="1"/>
                <a:t>Private Memory</a:t>
              </a:r>
            </a:p>
          </p:txBody>
        </p:sp>
        <p:grpSp>
          <p:nvGrpSpPr>
            <p:cNvPr id="3" name="Group 24"/>
            <p:cNvGrpSpPr>
              <a:grpSpLocks/>
            </p:cNvGrpSpPr>
            <p:nvPr/>
          </p:nvGrpSpPr>
          <p:grpSpPr bwMode="auto">
            <a:xfrm>
              <a:off x="3696" y="2496"/>
              <a:ext cx="768" cy="768"/>
              <a:chOff x="240" y="1488"/>
              <a:chExt cx="768" cy="768"/>
            </a:xfrm>
          </p:grpSpPr>
          <p:sp>
            <p:nvSpPr>
              <p:cNvPr id="199717" name="Rectangle 25"/>
              <p:cNvSpPr>
                <a:spLocks noChangeArrowheads="1"/>
              </p:cNvSpPr>
              <p:nvPr/>
            </p:nvSpPr>
            <p:spPr bwMode="auto">
              <a:xfrm>
                <a:off x="240" y="1488"/>
                <a:ext cx="768" cy="76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199718" name="Rectangle 26"/>
              <p:cNvSpPr>
                <a:spLocks noChangeArrowheads="1"/>
              </p:cNvSpPr>
              <p:nvPr/>
            </p:nvSpPr>
            <p:spPr bwMode="auto">
              <a:xfrm>
                <a:off x="240" y="1488"/>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Read-Log</a:t>
                </a:r>
              </a:p>
            </p:txBody>
          </p:sp>
          <p:sp>
            <p:nvSpPr>
              <p:cNvPr id="199719" name="Rectangle 27"/>
              <p:cNvSpPr>
                <a:spLocks noChangeArrowheads="1"/>
              </p:cNvSpPr>
              <p:nvPr/>
            </p:nvSpPr>
            <p:spPr bwMode="auto">
              <a:xfrm>
                <a:off x="240" y="1872"/>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Write-Log</a:t>
                </a:r>
              </a:p>
            </p:txBody>
          </p:sp>
        </p:grpSp>
        <p:sp>
          <p:nvSpPr>
            <p:cNvPr id="199715" name="Line 31"/>
            <p:cNvSpPr>
              <a:spLocks noChangeShapeType="1"/>
            </p:cNvSpPr>
            <p:nvPr/>
          </p:nvSpPr>
          <p:spPr bwMode="auto">
            <a:xfrm flipV="1">
              <a:off x="2928" y="1824"/>
              <a:ext cx="0" cy="288"/>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99716" name="Line 32"/>
            <p:cNvSpPr>
              <a:spLocks noChangeShapeType="1"/>
            </p:cNvSpPr>
            <p:nvPr/>
          </p:nvSpPr>
          <p:spPr bwMode="auto">
            <a:xfrm flipH="1">
              <a:off x="3072" y="1824"/>
              <a:ext cx="0" cy="288"/>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grpSp>
      <p:sp>
        <p:nvSpPr>
          <p:cNvPr id="199688" name="Rectangle 2"/>
          <p:cNvSpPr>
            <a:spLocks noGrp="1" noChangeArrowheads="1"/>
          </p:cNvSpPr>
          <p:nvPr>
            <p:ph type="title"/>
          </p:nvPr>
        </p:nvSpPr>
        <p:spPr/>
        <p:txBody>
          <a:bodyPr>
            <a:normAutofit fontScale="90000"/>
          </a:bodyPr>
          <a:lstStyle/>
          <a:p>
            <a:r>
              <a:rPr lang="en-US">
                <a:ea typeface="ＭＳ Ｐゴシック" pitchFamily="-65" charset="-128"/>
                <a:cs typeface="ＭＳ Ｐゴシック" pitchFamily="-65" charset="-128"/>
              </a:rPr>
              <a:t>KILO TM: </a:t>
            </a:r>
            <a:br>
              <a:rPr lang="en-US">
                <a:ea typeface="ＭＳ Ｐゴシック" pitchFamily="-65" charset="-128"/>
                <a:cs typeface="ＭＳ Ｐゴシック" pitchFamily="-65" charset="-128"/>
              </a:rPr>
            </a:br>
            <a:r>
              <a:rPr lang="en-US">
                <a:ea typeface="ＭＳ Ｐゴシック" pitchFamily="-65" charset="-128"/>
                <a:cs typeface="ＭＳ Ｐゴシック" pitchFamily="-65" charset="-128"/>
              </a:rPr>
              <a:t>Value-Based Conflict Detection</a:t>
            </a:r>
          </a:p>
        </p:txBody>
      </p:sp>
      <p:sp>
        <p:nvSpPr>
          <p:cNvPr id="199689" name="Rectangle 4"/>
          <p:cNvSpPr>
            <a:spLocks noChangeArrowheads="1"/>
          </p:cNvSpPr>
          <p:nvPr/>
        </p:nvSpPr>
        <p:spPr bwMode="auto">
          <a:xfrm>
            <a:off x="2133600" y="1981200"/>
            <a:ext cx="1143000" cy="9144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endParaRPr lang="en-US" sz="1200" b="1"/>
          </a:p>
          <a:p>
            <a:pPr algn="ctr" defTabSz="4389438">
              <a:lnSpc>
                <a:spcPct val="80000"/>
              </a:lnSpc>
            </a:pPr>
            <a:r>
              <a:rPr lang="en-US" b="1"/>
              <a:t>atomic</a:t>
            </a:r>
          </a:p>
          <a:p>
            <a:pPr algn="ctr" defTabSz="4389438">
              <a:lnSpc>
                <a:spcPct val="80000"/>
              </a:lnSpc>
            </a:pPr>
            <a:r>
              <a:rPr lang="en-US" b="1"/>
              <a:t>{B=A+1}</a:t>
            </a:r>
            <a:endParaRPr lang="en-US" sz="1200" b="1"/>
          </a:p>
        </p:txBody>
      </p:sp>
      <p:sp>
        <p:nvSpPr>
          <p:cNvPr id="199690" name="Text Box 6"/>
          <p:cNvSpPr txBox="1">
            <a:spLocks noChangeArrowheads="1"/>
          </p:cNvSpPr>
          <p:nvPr/>
        </p:nvSpPr>
        <p:spPr bwMode="auto">
          <a:xfrm>
            <a:off x="228600" y="2133600"/>
            <a:ext cx="1885950" cy="366713"/>
          </a:xfrm>
          <a:prstGeom prst="rect">
            <a:avLst/>
          </a:prstGeom>
          <a:noFill/>
          <a:ln w="9525">
            <a:noFill/>
            <a:miter lim="800000"/>
            <a:headEnd/>
            <a:tailEnd/>
          </a:ln>
        </p:spPr>
        <p:txBody>
          <a:bodyPr wrap="none">
            <a:prstTxWarp prst="textNoShape">
              <a:avLst/>
            </a:prstTxWarp>
            <a:spAutoFit/>
          </a:bodyPr>
          <a:lstStyle/>
          <a:p>
            <a:r>
              <a:rPr lang="en-US" b="1"/>
              <a:t>Private Memory</a:t>
            </a:r>
          </a:p>
        </p:txBody>
      </p:sp>
      <p:grpSp>
        <p:nvGrpSpPr>
          <p:cNvPr id="4" name="Group 15"/>
          <p:cNvGrpSpPr>
            <a:grpSpLocks/>
          </p:cNvGrpSpPr>
          <p:nvPr/>
        </p:nvGrpSpPr>
        <p:grpSpPr bwMode="auto">
          <a:xfrm>
            <a:off x="533400" y="2514600"/>
            <a:ext cx="1219200" cy="1219200"/>
            <a:chOff x="240" y="1488"/>
            <a:chExt cx="768" cy="768"/>
          </a:xfrm>
        </p:grpSpPr>
        <p:sp>
          <p:nvSpPr>
            <p:cNvPr id="199709" name="Rectangle 13"/>
            <p:cNvSpPr>
              <a:spLocks noChangeArrowheads="1"/>
            </p:cNvSpPr>
            <p:nvPr/>
          </p:nvSpPr>
          <p:spPr bwMode="auto">
            <a:xfrm>
              <a:off x="240" y="1488"/>
              <a:ext cx="768" cy="76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199710" name="Rectangle 5"/>
            <p:cNvSpPr>
              <a:spLocks noChangeArrowheads="1"/>
            </p:cNvSpPr>
            <p:nvPr/>
          </p:nvSpPr>
          <p:spPr bwMode="auto">
            <a:xfrm>
              <a:off x="240" y="1488"/>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Read-Log</a:t>
              </a:r>
            </a:p>
          </p:txBody>
        </p:sp>
        <p:sp>
          <p:nvSpPr>
            <p:cNvPr id="199711" name="Rectangle 7"/>
            <p:cNvSpPr>
              <a:spLocks noChangeArrowheads="1"/>
            </p:cNvSpPr>
            <p:nvPr/>
          </p:nvSpPr>
          <p:spPr bwMode="auto">
            <a:xfrm>
              <a:off x="240" y="1872"/>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Write-Log</a:t>
              </a:r>
            </a:p>
          </p:txBody>
        </p:sp>
      </p:grpSp>
      <p:sp>
        <p:nvSpPr>
          <p:cNvPr id="199692" name="Rectangle 8"/>
          <p:cNvSpPr>
            <a:spLocks noChangeArrowheads="1"/>
          </p:cNvSpPr>
          <p:nvPr/>
        </p:nvSpPr>
        <p:spPr bwMode="auto">
          <a:xfrm>
            <a:off x="3886200" y="1752600"/>
            <a:ext cx="1752600" cy="1143000"/>
          </a:xfrm>
          <a:prstGeom prst="rect">
            <a:avLst/>
          </a:prstGeom>
          <a:solidFill>
            <a:srgbClr val="003399"/>
          </a:solidFill>
          <a:ln w="9525">
            <a:solidFill>
              <a:srgbClr val="003399"/>
            </a:solidFill>
            <a:miter lim="800000"/>
            <a:headEnd/>
            <a:tailEnd/>
          </a:ln>
        </p:spPr>
        <p:txBody>
          <a:bodyPr wrap="none" anchor="ctr">
            <a:prstTxWarp prst="textNoShape">
              <a:avLst/>
            </a:prstTxWarp>
          </a:bodyPr>
          <a:lstStyle/>
          <a:p>
            <a:pPr algn="ctr"/>
            <a:r>
              <a:rPr lang="en-US" sz="3200" b="1">
                <a:solidFill>
                  <a:srgbClr val="FFFFFF"/>
                </a:solidFill>
              </a:rPr>
              <a:t>Global</a:t>
            </a:r>
          </a:p>
          <a:p>
            <a:pPr algn="ctr"/>
            <a:r>
              <a:rPr lang="en-US" sz="3200" b="1">
                <a:solidFill>
                  <a:srgbClr val="FFFFFF"/>
                </a:solidFill>
              </a:rPr>
              <a:t>Memory</a:t>
            </a:r>
          </a:p>
        </p:txBody>
      </p:sp>
      <p:sp>
        <p:nvSpPr>
          <p:cNvPr id="199693" name="Line 9"/>
          <p:cNvSpPr>
            <a:spLocks noChangeShapeType="1"/>
          </p:cNvSpPr>
          <p:nvPr/>
        </p:nvSpPr>
        <p:spPr bwMode="auto">
          <a:xfrm>
            <a:off x="3276600" y="220980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99694" name="Line 10"/>
          <p:cNvSpPr>
            <a:spLocks noChangeShapeType="1"/>
          </p:cNvSpPr>
          <p:nvPr/>
        </p:nvSpPr>
        <p:spPr bwMode="auto">
          <a:xfrm flipH="1">
            <a:off x="3276600" y="236220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130059" name="Rectangle 11"/>
          <p:cNvSpPr>
            <a:spLocks noChangeArrowheads="1"/>
          </p:cNvSpPr>
          <p:nvPr/>
        </p:nvSpPr>
        <p:spPr bwMode="auto">
          <a:xfrm>
            <a:off x="533400" y="28194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A=1</a:t>
            </a:r>
          </a:p>
        </p:txBody>
      </p:sp>
      <p:sp>
        <p:nvSpPr>
          <p:cNvPr id="130060" name="Rectangle 12"/>
          <p:cNvSpPr>
            <a:spLocks noChangeArrowheads="1"/>
          </p:cNvSpPr>
          <p:nvPr/>
        </p:nvSpPr>
        <p:spPr bwMode="auto">
          <a:xfrm>
            <a:off x="533400" y="34290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B=2</a:t>
            </a:r>
          </a:p>
        </p:txBody>
      </p:sp>
      <p:sp>
        <p:nvSpPr>
          <p:cNvPr id="130064" name="Rectangle 16"/>
          <p:cNvSpPr>
            <a:spLocks noChangeArrowheads="1"/>
          </p:cNvSpPr>
          <p:nvPr/>
        </p:nvSpPr>
        <p:spPr bwMode="auto">
          <a:xfrm>
            <a:off x="1905000" y="2895600"/>
            <a:ext cx="1676400" cy="1600200"/>
          </a:xfrm>
          <a:prstGeom prst="rect">
            <a:avLst/>
          </a:prstGeom>
          <a:solidFill>
            <a:srgbClr val="CCFFCC"/>
          </a:solidFill>
          <a:ln w="9525">
            <a:noFill/>
            <a:miter lim="800000"/>
            <a:headEnd/>
            <a:tailEnd/>
          </a:ln>
        </p:spPr>
        <p:txBody>
          <a:bodyPr wrap="none" anchor="ctr">
            <a:prstTxWarp prst="textNoShape">
              <a:avLst/>
            </a:prstTxWarp>
          </a:bodyPr>
          <a:lstStyle/>
          <a:p>
            <a:r>
              <a:rPr lang="en-US" b="1">
                <a:latin typeface="Courier New" pitchFamily="-65" charset="0"/>
              </a:rPr>
              <a:t>TxBegin</a:t>
            </a:r>
          </a:p>
          <a:p>
            <a:r>
              <a:rPr lang="en-US" b="1">
                <a:latin typeface="Courier New" pitchFamily="-65" charset="0"/>
              </a:rPr>
              <a:t>LD r1,[A]</a:t>
            </a:r>
          </a:p>
          <a:p>
            <a:r>
              <a:rPr lang="en-US" b="1">
                <a:latin typeface="Courier New" pitchFamily="-65" charset="0"/>
              </a:rPr>
              <a:t>ADD r1,r1,1</a:t>
            </a:r>
          </a:p>
          <a:p>
            <a:r>
              <a:rPr lang="en-US" b="1">
                <a:latin typeface="Courier New" pitchFamily="-65" charset="0"/>
              </a:rPr>
              <a:t>ST r1,[B]</a:t>
            </a:r>
          </a:p>
          <a:p>
            <a:r>
              <a:rPr lang="en-US" b="1">
                <a:latin typeface="Courier New" pitchFamily="-65" charset="0"/>
              </a:rPr>
              <a:t>TxCommit</a:t>
            </a:r>
          </a:p>
        </p:txBody>
      </p:sp>
      <p:sp>
        <p:nvSpPr>
          <p:cNvPr id="199698" name="Rectangle 17"/>
          <p:cNvSpPr>
            <a:spLocks noChangeArrowheads="1"/>
          </p:cNvSpPr>
          <p:nvPr/>
        </p:nvSpPr>
        <p:spPr bwMode="auto">
          <a:xfrm>
            <a:off x="5715000" y="1752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A=1</a:t>
            </a:r>
          </a:p>
        </p:txBody>
      </p:sp>
      <p:sp>
        <p:nvSpPr>
          <p:cNvPr id="199699" name="Rectangle 18"/>
          <p:cNvSpPr>
            <a:spLocks noChangeArrowheads="1"/>
          </p:cNvSpPr>
          <p:nvPr/>
        </p:nvSpPr>
        <p:spPr bwMode="auto">
          <a:xfrm>
            <a:off x="5715000" y="2133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B=0</a:t>
            </a:r>
          </a:p>
        </p:txBody>
      </p:sp>
      <p:sp>
        <p:nvSpPr>
          <p:cNvPr id="130067" name="Rectangle 19"/>
          <p:cNvSpPr>
            <a:spLocks noChangeArrowheads="1"/>
          </p:cNvSpPr>
          <p:nvPr/>
        </p:nvSpPr>
        <p:spPr bwMode="auto">
          <a:xfrm>
            <a:off x="5715000" y="1752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A=1</a:t>
            </a:r>
          </a:p>
        </p:txBody>
      </p:sp>
      <p:sp>
        <p:nvSpPr>
          <p:cNvPr id="130068" name="Rectangle 20"/>
          <p:cNvSpPr>
            <a:spLocks noChangeArrowheads="1"/>
          </p:cNvSpPr>
          <p:nvPr/>
        </p:nvSpPr>
        <p:spPr bwMode="auto">
          <a:xfrm>
            <a:off x="457200" y="2743200"/>
            <a:ext cx="2819400" cy="457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130076" name="Rectangle 28"/>
          <p:cNvSpPr>
            <a:spLocks noChangeArrowheads="1"/>
          </p:cNvSpPr>
          <p:nvPr/>
        </p:nvSpPr>
        <p:spPr bwMode="auto">
          <a:xfrm>
            <a:off x="5867400" y="42672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B=0</a:t>
            </a:r>
          </a:p>
        </p:txBody>
      </p:sp>
      <p:sp>
        <p:nvSpPr>
          <p:cNvPr id="130077" name="Rectangle 29"/>
          <p:cNvSpPr>
            <a:spLocks noChangeArrowheads="1"/>
          </p:cNvSpPr>
          <p:nvPr/>
        </p:nvSpPr>
        <p:spPr bwMode="auto">
          <a:xfrm>
            <a:off x="5867400" y="48768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A=2</a:t>
            </a:r>
          </a:p>
        </p:txBody>
      </p:sp>
      <p:sp>
        <p:nvSpPr>
          <p:cNvPr id="130081" name="Rectangle 33"/>
          <p:cNvSpPr>
            <a:spLocks noChangeArrowheads="1"/>
          </p:cNvSpPr>
          <p:nvPr/>
        </p:nvSpPr>
        <p:spPr bwMode="auto">
          <a:xfrm>
            <a:off x="5715000" y="2133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B=2</a:t>
            </a:r>
          </a:p>
        </p:txBody>
      </p:sp>
      <p:sp>
        <p:nvSpPr>
          <p:cNvPr id="130069" name="Rectangle 21"/>
          <p:cNvSpPr>
            <a:spLocks noChangeArrowheads="1"/>
          </p:cNvSpPr>
          <p:nvPr/>
        </p:nvSpPr>
        <p:spPr bwMode="auto">
          <a:xfrm>
            <a:off x="533400" y="34290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B=2</a:t>
            </a:r>
          </a:p>
        </p:txBody>
      </p:sp>
      <p:sp>
        <p:nvSpPr>
          <p:cNvPr id="130082" name="Rectangle 34"/>
          <p:cNvSpPr>
            <a:spLocks noChangeArrowheads="1"/>
          </p:cNvSpPr>
          <p:nvPr/>
        </p:nvSpPr>
        <p:spPr bwMode="auto">
          <a:xfrm>
            <a:off x="5791200" y="4191000"/>
            <a:ext cx="2819400" cy="457200"/>
          </a:xfrm>
          <a:prstGeom prst="rect">
            <a:avLst/>
          </a:prstGeom>
          <a:noFill/>
          <a:ln w="38100">
            <a:solidFill>
              <a:srgbClr val="FF3300"/>
            </a:solidFill>
            <a:miter lim="800000"/>
            <a:headEnd/>
            <a:tailEnd/>
          </a:ln>
        </p:spPr>
        <p:txBody>
          <a:bodyPr wrap="none" anchor="ctr">
            <a:prstTxWarp prst="textNoShape">
              <a:avLst/>
            </a:prstTxWarp>
          </a:bodyPr>
          <a:lstStyle/>
          <a:p>
            <a:endParaRPr lang="en-US"/>
          </a:p>
        </p:txBody>
      </p:sp>
      <p:sp>
        <p:nvSpPr>
          <p:cNvPr id="130086" name="Rectangle 38"/>
          <p:cNvSpPr>
            <a:spLocks noGrp="1" noChangeArrowheads="1"/>
          </p:cNvSpPr>
          <p:nvPr>
            <p:ph type="body" idx="1"/>
          </p:nvPr>
        </p:nvSpPr>
        <p:spPr>
          <a:xfrm>
            <a:off x="457200" y="5105400"/>
            <a:ext cx="8229600" cy="1143000"/>
          </a:xfrm>
          <a:noFill/>
        </p:spPr>
        <p:txBody>
          <a:bodyPr/>
          <a:lstStyle/>
          <a:p>
            <a:r>
              <a:rPr lang="en-US">
                <a:ea typeface="ＭＳ Ｐゴシック" pitchFamily="-65" charset="-128"/>
                <a:cs typeface="ＭＳ Ｐゴシック" pitchFamily="-65" charset="-128"/>
              </a:rPr>
              <a:t>Self-Validation + Abort:</a:t>
            </a:r>
          </a:p>
          <a:p>
            <a:pPr lvl="1"/>
            <a:r>
              <a:rPr lang="en-US"/>
              <a:t>Only detects </a:t>
            </a:r>
            <a:r>
              <a:rPr lang="en-US" b="1" u="sng"/>
              <a:t>existence</a:t>
            </a:r>
            <a:r>
              <a:rPr lang="en-US"/>
              <a:t> of conflict (not identity)</a:t>
            </a:r>
            <a:endParaRPr lang="en-US" b="1" u="sng">
              <a:solidFill>
                <a:srgbClr val="0000FF"/>
              </a:solidFill>
            </a:endParaRPr>
          </a:p>
        </p:txBody>
      </p:sp>
      <p:sp>
        <p:nvSpPr>
          <p:cNvPr id="130087" name="Rectangle 39"/>
          <p:cNvSpPr>
            <a:spLocks noChangeArrowheads="1"/>
          </p:cNvSpPr>
          <p:nvPr/>
        </p:nvSpPr>
        <p:spPr bwMode="auto">
          <a:xfrm>
            <a:off x="3962400" y="4267200"/>
            <a:ext cx="1676400" cy="1600200"/>
          </a:xfrm>
          <a:prstGeom prst="rect">
            <a:avLst/>
          </a:prstGeom>
          <a:solidFill>
            <a:srgbClr val="FFFF99"/>
          </a:solidFill>
          <a:ln w="9525">
            <a:noFill/>
            <a:miter lim="800000"/>
            <a:headEnd/>
            <a:tailEnd/>
          </a:ln>
        </p:spPr>
        <p:txBody>
          <a:bodyPr wrap="none" anchor="ctr">
            <a:prstTxWarp prst="textNoShape">
              <a:avLst/>
            </a:prstTxWarp>
          </a:bodyPr>
          <a:lstStyle/>
          <a:p>
            <a:r>
              <a:rPr lang="en-US" b="1">
                <a:latin typeface="Courier New" pitchFamily="-65" charset="0"/>
              </a:rPr>
              <a:t>TxBegin</a:t>
            </a:r>
          </a:p>
          <a:p>
            <a:r>
              <a:rPr lang="en-US" b="1">
                <a:latin typeface="Courier New" pitchFamily="-65" charset="0"/>
              </a:rPr>
              <a:t>LD r2,[B]</a:t>
            </a:r>
          </a:p>
          <a:p>
            <a:r>
              <a:rPr lang="en-US" b="1">
                <a:latin typeface="Courier New" pitchFamily="-65" charset="0"/>
              </a:rPr>
              <a:t>ADD r2,r2,2</a:t>
            </a:r>
          </a:p>
          <a:p>
            <a:r>
              <a:rPr lang="en-US" b="1">
                <a:latin typeface="Courier New" pitchFamily="-65" charset="0"/>
              </a:rPr>
              <a:t>ST r2,[A]</a:t>
            </a:r>
          </a:p>
          <a:p>
            <a:r>
              <a:rPr lang="en-US" b="1">
                <a:latin typeface="Courier New" pitchFamily="-65" charset="0"/>
              </a:rPr>
              <a:t>TxCommit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9"/>
                                        </p:tgtEl>
                                        <p:attrNameLst>
                                          <p:attrName>style.visibility</p:attrName>
                                        </p:attrNameLst>
                                      </p:cBhvr>
                                      <p:to>
                                        <p:strVal val="visible"/>
                                      </p:to>
                                    </p:set>
                                  </p:childTnLst>
                                </p:cTn>
                              </p:par>
                              <p:par>
                                <p:cTn id="7" presetID="5" presetClass="emph" presetSubtype="7" nodeType="withEffect">
                                  <p:stCondLst>
                                    <p:cond delay="0"/>
                                  </p:stCondLst>
                                  <p:endCondLst>
                                    <p:cond evt="onNext" delay="0">
                                      <p:tgtEl>
                                        <p:sldTgt/>
                                      </p:tgtEl>
                                    </p:cond>
                                  </p:endCondLst>
                                  <p:childTnLst>
                                    <p:set>
                                      <p:cBhvr override="childStyle">
                                        <p:cTn id="8" dur="indefinite"/>
                                        <p:tgtEl>
                                          <p:spTgt spid="130064">
                                            <p:txEl>
                                              <p:pRg st="1" end="1"/>
                                            </p:txEl>
                                          </p:spTgt>
                                        </p:tgtEl>
                                        <p:attrNameLst>
                                          <p:attrName>style.fontStyle</p:attrName>
                                        </p:attrNameLst>
                                      </p:cBhvr>
                                      <p:to>
                                        <p:strVal val="italic"/>
                                      </p:to>
                                    </p:set>
                                    <p:set>
                                      <p:cBhvr override="childStyle">
                                        <p:cTn id="9" dur="indefinite"/>
                                        <p:tgtEl>
                                          <p:spTgt spid="130064">
                                            <p:txEl>
                                              <p:pRg st="1" end="1"/>
                                            </p:txEl>
                                          </p:spTgt>
                                        </p:tgtEl>
                                        <p:attrNameLst>
                                          <p:attrName>style.fontWeight</p:attrName>
                                        </p:attrNameLst>
                                      </p:cBhvr>
                                      <p:to>
                                        <p:strVal val="bold"/>
                                      </p:to>
                                    </p:set>
                                    <p:set>
                                      <p:cBhvr override="childStyle">
                                        <p:cTn id="10" dur="indefinite"/>
                                        <p:tgtEl>
                                          <p:spTgt spid="130064">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5" presetClass="emph" presetSubtype="7" nodeType="clickEffect">
                                  <p:stCondLst>
                                    <p:cond delay="0"/>
                                  </p:stCondLst>
                                  <p:endCondLst>
                                    <p:cond evt="onNext" delay="0">
                                      <p:tgtEl>
                                        <p:sldTgt/>
                                      </p:tgtEl>
                                    </p:cond>
                                  </p:endCondLst>
                                  <p:childTnLst>
                                    <p:set>
                                      <p:cBhvr override="childStyle">
                                        <p:cTn id="14" dur="indefinite"/>
                                        <p:tgtEl>
                                          <p:spTgt spid="130064">
                                            <p:txEl>
                                              <p:pRg st="2" end="2"/>
                                            </p:txEl>
                                          </p:spTgt>
                                        </p:tgtEl>
                                        <p:attrNameLst>
                                          <p:attrName>style.fontStyle</p:attrName>
                                        </p:attrNameLst>
                                      </p:cBhvr>
                                      <p:to>
                                        <p:strVal val="italic"/>
                                      </p:to>
                                    </p:set>
                                    <p:set>
                                      <p:cBhvr override="childStyle">
                                        <p:cTn id="15" dur="indefinite"/>
                                        <p:tgtEl>
                                          <p:spTgt spid="130064">
                                            <p:txEl>
                                              <p:pRg st="2" end="2"/>
                                            </p:txEl>
                                          </p:spTgt>
                                        </p:tgtEl>
                                        <p:attrNameLst>
                                          <p:attrName>style.fontWeight</p:attrName>
                                        </p:attrNameLst>
                                      </p:cBhvr>
                                      <p:to>
                                        <p:strVal val="bold"/>
                                      </p:to>
                                    </p:set>
                                    <p:set>
                                      <p:cBhvr override="childStyle">
                                        <p:cTn id="16" dur="indefinite"/>
                                        <p:tgtEl>
                                          <p:spTgt spid="130064">
                                            <p:txEl>
                                              <p:pRg st="2" end="2"/>
                                            </p:txEl>
                                          </p:spTgt>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0060"/>
                                        </p:tgtEl>
                                        <p:attrNameLst>
                                          <p:attrName>style.visibility</p:attrName>
                                        </p:attrNameLst>
                                      </p:cBhvr>
                                      <p:to>
                                        <p:strVal val="visible"/>
                                      </p:to>
                                    </p:set>
                                  </p:childTnLst>
                                </p:cTn>
                              </p:par>
                              <p:par>
                                <p:cTn id="21" presetID="5" presetClass="emph" presetSubtype="7" nodeType="withEffect">
                                  <p:stCondLst>
                                    <p:cond delay="0"/>
                                  </p:stCondLst>
                                  <p:endCondLst>
                                    <p:cond evt="onNext" delay="0">
                                      <p:tgtEl>
                                        <p:sldTgt/>
                                      </p:tgtEl>
                                    </p:cond>
                                  </p:endCondLst>
                                  <p:childTnLst>
                                    <p:set>
                                      <p:cBhvr override="childStyle">
                                        <p:cTn id="22" dur="indefinite"/>
                                        <p:tgtEl>
                                          <p:spTgt spid="130064">
                                            <p:txEl>
                                              <p:pRg st="3" end="3"/>
                                            </p:txEl>
                                          </p:spTgt>
                                        </p:tgtEl>
                                        <p:attrNameLst>
                                          <p:attrName>style.fontStyle</p:attrName>
                                        </p:attrNameLst>
                                      </p:cBhvr>
                                      <p:to>
                                        <p:strVal val="italic"/>
                                      </p:to>
                                    </p:set>
                                    <p:set>
                                      <p:cBhvr override="childStyle">
                                        <p:cTn id="23" dur="indefinite"/>
                                        <p:tgtEl>
                                          <p:spTgt spid="130064">
                                            <p:txEl>
                                              <p:pRg st="3" end="3"/>
                                            </p:txEl>
                                          </p:spTgt>
                                        </p:tgtEl>
                                        <p:attrNameLst>
                                          <p:attrName>style.fontWeight</p:attrName>
                                        </p:attrNameLst>
                                      </p:cBhvr>
                                      <p:to>
                                        <p:strVal val="bold"/>
                                      </p:to>
                                    </p:set>
                                    <p:set>
                                      <p:cBhvr override="childStyle">
                                        <p:cTn id="24" dur="indefinite"/>
                                        <p:tgtEl>
                                          <p:spTgt spid="130064">
                                            <p:txEl>
                                              <p:pRg st="3" end="3"/>
                                            </p:txEl>
                                          </p:spTgt>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30064">
                                            <p:txEl>
                                              <p:pRg st="0" end="0"/>
                                            </p:txEl>
                                          </p:spTgt>
                                        </p:tgtEl>
                                      </p:cBhvr>
                                    </p:animEffect>
                                    <p:set>
                                      <p:cBhvr>
                                        <p:cTn id="29" dur="1" fill="hold">
                                          <p:stCondLst>
                                            <p:cond delay="499"/>
                                          </p:stCondLst>
                                        </p:cTn>
                                        <p:tgtEl>
                                          <p:spTgt spid="130064">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30064">
                                            <p:txEl>
                                              <p:pRg st="1" end="1"/>
                                            </p:txEl>
                                          </p:spTgt>
                                        </p:tgtEl>
                                      </p:cBhvr>
                                    </p:animEffect>
                                    <p:set>
                                      <p:cBhvr>
                                        <p:cTn id="32" dur="1" fill="hold">
                                          <p:stCondLst>
                                            <p:cond delay="499"/>
                                          </p:stCondLst>
                                        </p:cTn>
                                        <p:tgtEl>
                                          <p:spTgt spid="130064">
                                            <p:txEl>
                                              <p:pRg st="1" end="1"/>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30064">
                                            <p:txEl>
                                              <p:pRg st="2" end="2"/>
                                            </p:txEl>
                                          </p:spTgt>
                                        </p:tgtEl>
                                      </p:cBhvr>
                                    </p:animEffect>
                                    <p:set>
                                      <p:cBhvr>
                                        <p:cTn id="35" dur="1" fill="hold">
                                          <p:stCondLst>
                                            <p:cond delay="499"/>
                                          </p:stCondLst>
                                        </p:cTn>
                                        <p:tgtEl>
                                          <p:spTgt spid="130064">
                                            <p:txEl>
                                              <p:pRg st="2" end="2"/>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30064">
                                            <p:txEl>
                                              <p:pRg st="3" end="3"/>
                                            </p:txEl>
                                          </p:spTgt>
                                        </p:tgtEl>
                                      </p:cBhvr>
                                    </p:animEffect>
                                    <p:set>
                                      <p:cBhvr>
                                        <p:cTn id="38" dur="1" fill="hold">
                                          <p:stCondLst>
                                            <p:cond delay="499"/>
                                          </p:stCondLst>
                                        </p:cTn>
                                        <p:tgtEl>
                                          <p:spTgt spid="130064">
                                            <p:txEl>
                                              <p:pRg st="3" end="3"/>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130064">
                                            <p:txEl>
                                              <p:pRg st="4" end="4"/>
                                            </p:txEl>
                                          </p:spTgt>
                                        </p:tgtEl>
                                      </p:cBhvr>
                                    </p:animEffect>
                                    <p:set>
                                      <p:cBhvr>
                                        <p:cTn id="41" dur="1" fill="hold">
                                          <p:stCondLst>
                                            <p:cond delay="499"/>
                                          </p:stCondLst>
                                        </p:cTn>
                                        <p:tgtEl>
                                          <p:spTgt spid="130064">
                                            <p:txEl>
                                              <p:pRg st="4" end="4"/>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30064">
                                            <p:bg/>
                                          </p:spTgt>
                                        </p:tgtEl>
                                      </p:cBhvr>
                                    </p:animEffect>
                                    <p:set>
                                      <p:cBhvr>
                                        <p:cTn id="44" dur="1" fill="hold">
                                          <p:stCondLst>
                                            <p:cond delay="499"/>
                                          </p:stCondLst>
                                        </p:cTn>
                                        <p:tgtEl>
                                          <p:spTgt spid="130064">
                                            <p:bg/>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6.66667E-6 4.44444E-6 L -0.42501 0.15555 " pathEditMode="relative" ptsTypes="AA">
                                      <p:cBhvr>
                                        <p:cTn id="48" dur="1000" fill="hold"/>
                                        <p:tgtEl>
                                          <p:spTgt spid="130067"/>
                                        </p:tgtEl>
                                        <p:attrNameLst>
                                          <p:attrName>ppt_x</p:attrName>
                                          <p:attrName>ppt_y</p:attrName>
                                        </p:attrNameLst>
                                      </p:cBhvr>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0068"/>
                                        </p:tgtEl>
                                        <p:attrNameLst>
                                          <p:attrName>style.visibility</p:attrName>
                                        </p:attrNameLst>
                                      </p:cBhvr>
                                      <p:to>
                                        <p:strVal val="visible"/>
                                      </p:to>
                                    </p:set>
                                  </p:childTnLst>
                                  <p:subTnLst>
                                    <p:set>
                                      <p:cBhvr override="childStyle">
                                        <p:cTn dur="1" fill="hold" display="0" masterRel="nextClick" afterEffect="1"/>
                                        <p:tgtEl>
                                          <p:spTgt spid="13006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30067"/>
                                        </p:tgtEl>
                                      </p:cBhvr>
                                    </p:animEffect>
                                    <p:set>
                                      <p:cBhvr>
                                        <p:cTn id="57" dur="1" fill="hold">
                                          <p:stCondLst>
                                            <p:cond delay="499"/>
                                          </p:stCondLst>
                                        </p:cTn>
                                        <p:tgtEl>
                                          <p:spTgt spid="130067"/>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130069"/>
                                        </p:tgtEl>
                                        <p:attrNameLst>
                                          <p:attrName>style.visibility</p:attrName>
                                        </p:attrNameLst>
                                      </p:cBhvr>
                                      <p:to>
                                        <p:strVal val="visible"/>
                                      </p:to>
                                    </p:set>
                                  </p:childTnLst>
                                </p:cTn>
                              </p:par>
                              <p:par>
                                <p:cTn id="60" presetID="0" presetClass="path" presetSubtype="0" accel="50000" decel="50000" fill="hold" grpId="1" nodeType="withEffect">
                                  <p:stCondLst>
                                    <p:cond delay="0"/>
                                  </p:stCondLst>
                                  <p:childTnLst>
                                    <p:animMotion origin="layout" path="M 0 0 L 0.56667 -0.18889 " pathEditMode="relative" ptsTypes="AA">
                                      <p:cBhvr>
                                        <p:cTn id="61" dur="1000" fill="hold"/>
                                        <p:tgtEl>
                                          <p:spTgt spid="130069"/>
                                        </p:tgtEl>
                                        <p:attrNameLst>
                                          <p:attrName>ppt_x</p:attrName>
                                          <p:attrName>ppt_y</p:attrName>
                                        </p:attrNameLst>
                                      </p:cBhvr>
                                    </p:animMotion>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30076"/>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30077"/>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3008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30087"/>
                                        </p:tgtEl>
                                      </p:cBhvr>
                                    </p:animEffect>
                                    <p:set>
                                      <p:cBhvr>
                                        <p:cTn id="76" dur="1" fill="hold">
                                          <p:stCondLst>
                                            <p:cond delay="499"/>
                                          </p:stCondLst>
                                        </p:cTn>
                                        <p:tgtEl>
                                          <p:spTgt spid="13008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30081"/>
                                        </p:tgtEl>
                                        <p:attrNameLst>
                                          <p:attrName>style.visibility</p:attrName>
                                        </p:attrNameLst>
                                      </p:cBhvr>
                                      <p:to>
                                        <p:strVal val="visible"/>
                                      </p:to>
                                    </p:set>
                                  </p:childTnLst>
                                </p:cTn>
                              </p:par>
                              <p:par>
                                <p:cTn id="81" presetID="0" presetClass="path" presetSubtype="0" accel="50000" decel="50000" fill="hold" grpId="1" nodeType="withEffect">
                                  <p:stCondLst>
                                    <p:cond delay="0"/>
                                  </p:stCondLst>
                                  <p:childTnLst>
                                    <p:animMotion origin="layout" path="M 3.33333E-6 -1.11111E-6 L 0.15833 0.31111 " pathEditMode="relative" rAng="0" ptsTypes="AA">
                                      <p:cBhvr>
                                        <p:cTn id="82" dur="1000" fill="hold"/>
                                        <p:tgtEl>
                                          <p:spTgt spid="130081"/>
                                        </p:tgtEl>
                                        <p:attrNameLst>
                                          <p:attrName>ppt_x</p:attrName>
                                          <p:attrName>ppt_y</p:attrName>
                                        </p:attrNameLst>
                                      </p:cBhvr>
                                      <p:rCtr x="7900" y="15600"/>
                                    </p:animMotion>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0082"/>
                                        </p:tgtEl>
                                        <p:attrNameLst>
                                          <p:attrName>style.visibility</p:attrName>
                                        </p:attrNameLst>
                                      </p:cBhvr>
                                      <p:to>
                                        <p:strVal val="visible"/>
                                      </p:to>
                                    </p:set>
                                  </p:childTnLst>
                                  <p:subTnLst>
                                    <p:set>
                                      <p:cBhvr override="childStyle">
                                        <p:cTn dur="1" fill="hold" display="0" masterRel="nextClick" afterEffect="1"/>
                                        <p:tgtEl>
                                          <p:spTgt spid="130082"/>
                                        </p:tgtEl>
                                        <p:attrNameLst>
                                          <p:attrName>style.visibility</p:attrName>
                                        </p:attrNameLst>
                                      </p:cBhvr>
                                      <p:to>
                                        <p:strVal val="hidden"/>
                                      </p:to>
                                    </p:set>
                                  </p:sub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2" nodeType="clickEffect">
                                  <p:stCondLst>
                                    <p:cond delay="0"/>
                                  </p:stCondLst>
                                  <p:childTnLst>
                                    <p:set>
                                      <p:cBhvr>
                                        <p:cTn id="90" dur="1" fill="hold">
                                          <p:stCondLst>
                                            <p:cond delay="0"/>
                                          </p:stCondLst>
                                        </p:cTn>
                                        <p:tgtEl>
                                          <p:spTgt spid="130081"/>
                                        </p:tgtEl>
                                        <p:attrNameLst>
                                          <p:attrName>style.visibility</p:attrName>
                                        </p:attrNameLst>
                                      </p:cBhvr>
                                      <p:to>
                                        <p:strVal val="hidden"/>
                                      </p:to>
                                    </p:set>
                                  </p:childTnLst>
                                </p:cTn>
                              </p:par>
                              <p:par>
                                <p:cTn id="91" presetID="22" presetClass="exit" presetSubtype="4" fill="hold" grpId="0" nodeType="withEffect">
                                  <p:stCondLst>
                                    <p:cond delay="0"/>
                                  </p:stCondLst>
                                  <p:childTnLst>
                                    <p:animEffect transition="out" filter="wipe(down)">
                                      <p:cBhvr>
                                        <p:cTn id="92" dur="500"/>
                                        <p:tgtEl>
                                          <p:spTgt spid="130076"/>
                                        </p:tgtEl>
                                      </p:cBhvr>
                                    </p:animEffect>
                                    <p:set>
                                      <p:cBhvr>
                                        <p:cTn id="93" dur="1" fill="hold">
                                          <p:stCondLst>
                                            <p:cond delay="499"/>
                                          </p:stCondLst>
                                        </p:cTn>
                                        <p:tgtEl>
                                          <p:spTgt spid="130076"/>
                                        </p:tgtEl>
                                        <p:attrNameLst>
                                          <p:attrName>style.visibility</p:attrName>
                                        </p:attrNameLst>
                                      </p:cBhvr>
                                      <p:to>
                                        <p:strVal val="hidden"/>
                                      </p:to>
                                    </p:set>
                                  </p:childTnLst>
                                </p:cTn>
                              </p:par>
                              <p:par>
                                <p:cTn id="94" presetID="22" presetClass="exit" presetSubtype="4" fill="hold" grpId="0" nodeType="withEffect">
                                  <p:stCondLst>
                                    <p:cond delay="0"/>
                                  </p:stCondLst>
                                  <p:childTnLst>
                                    <p:animEffect transition="out" filter="wipe(down)">
                                      <p:cBhvr>
                                        <p:cTn id="95" dur="500"/>
                                        <p:tgtEl>
                                          <p:spTgt spid="130077"/>
                                        </p:tgtEl>
                                      </p:cBhvr>
                                    </p:animEffect>
                                    <p:set>
                                      <p:cBhvr>
                                        <p:cTn id="96" dur="1" fill="hold">
                                          <p:stCondLst>
                                            <p:cond delay="499"/>
                                          </p:stCondLst>
                                        </p:cTn>
                                        <p:tgtEl>
                                          <p:spTgt spid="13007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30086">
                                            <p:txEl>
                                              <p:pRg st="0" end="0"/>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00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9" grpId="0" animBg="1"/>
      <p:bldP spid="130060" grpId="0" animBg="1"/>
      <p:bldP spid="130064" grpId="0" build="allAtOnce" animBg="1"/>
      <p:bldP spid="130067" grpId="0" animBg="1"/>
      <p:bldP spid="130067" grpId="1" animBg="1"/>
      <p:bldP spid="130068" grpId="0" animBg="1"/>
      <p:bldP spid="130076" grpId="0" animBg="1"/>
      <p:bldP spid="130076" grpId="1" animBg="1"/>
      <p:bldP spid="130077" grpId="0" animBg="1"/>
      <p:bldP spid="130077" grpId="1" animBg="1"/>
      <p:bldP spid="130081" grpId="0" animBg="1"/>
      <p:bldP spid="130081" grpId="1" animBg="1"/>
      <p:bldP spid="130081" grpId="2" animBg="1"/>
      <p:bldP spid="130069" grpId="0" animBg="1"/>
      <p:bldP spid="130069" grpId="1" animBg="1"/>
      <p:bldP spid="130082" grpId="0" animBg="1"/>
      <p:bldP spid="130086" grpId="0" build="p"/>
      <p:bldP spid="130087" grpId="0" animBg="1"/>
      <p:bldP spid="130087" grpId="1"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67" name="Rectangle 4"/>
          <p:cNvSpPr>
            <a:spLocks noChangeArrowheads="1"/>
          </p:cNvSpPr>
          <p:nvPr/>
        </p:nvSpPr>
        <p:spPr bwMode="auto">
          <a:xfrm>
            <a:off x="2133600" y="1981200"/>
            <a:ext cx="1143000" cy="9144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endParaRPr lang="en-US" sz="1200" b="1"/>
          </a:p>
          <a:p>
            <a:pPr algn="ctr" defTabSz="4389438">
              <a:lnSpc>
                <a:spcPct val="80000"/>
              </a:lnSpc>
            </a:pPr>
            <a:r>
              <a:rPr lang="en-US" b="1"/>
              <a:t>atomic</a:t>
            </a:r>
          </a:p>
          <a:p>
            <a:pPr algn="ctr" defTabSz="4389438">
              <a:lnSpc>
                <a:spcPct val="80000"/>
              </a:lnSpc>
            </a:pPr>
            <a:r>
              <a:rPr lang="en-US" b="1"/>
              <a:t>{B=A+1}</a:t>
            </a:r>
            <a:endParaRPr lang="en-US" sz="1200" b="1"/>
          </a:p>
        </p:txBody>
      </p:sp>
      <p:grpSp>
        <p:nvGrpSpPr>
          <p:cNvPr id="2" name="Group 61"/>
          <p:cNvGrpSpPr>
            <a:grpSpLocks/>
          </p:cNvGrpSpPr>
          <p:nvPr/>
        </p:nvGrpSpPr>
        <p:grpSpPr bwMode="auto">
          <a:xfrm>
            <a:off x="4191000" y="2895600"/>
            <a:ext cx="3257550" cy="2286000"/>
            <a:chOff x="2640" y="1824"/>
            <a:chExt cx="2052" cy="1440"/>
          </a:xfrm>
        </p:grpSpPr>
        <p:sp>
          <p:nvSpPr>
            <p:cNvPr id="34878" name="Rectangle 22"/>
            <p:cNvSpPr>
              <a:spLocks noChangeArrowheads="1"/>
            </p:cNvSpPr>
            <p:nvPr/>
          </p:nvSpPr>
          <p:spPr bwMode="auto">
            <a:xfrm>
              <a:off x="2640" y="2112"/>
              <a:ext cx="720" cy="576"/>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endParaRPr lang="en-US" sz="2400" b="1"/>
            </a:p>
            <a:p>
              <a:pPr algn="ctr" defTabSz="4389438">
                <a:lnSpc>
                  <a:spcPct val="80000"/>
                </a:lnSpc>
              </a:pPr>
              <a:r>
                <a:rPr lang="en-US" b="1"/>
                <a:t>atomic</a:t>
              </a:r>
            </a:p>
            <a:p>
              <a:pPr algn="ctr" defTabSz="4389438">
                <a:lnSpc>
                  <a:spcPct val="80000"/>
                </a:lnSpc>
              </a:pPr>
              <a:r>
                <a:rPr lang="en-US" b="1"/>
                <a:t>{A=B+2}</a:t>
              </a:r>
            </a:p>
          </p:txBody>
        </p:sp>
        <p:sp>
          <p:nvSpPr>
            <p:cNvPr id="34879" name="Text Box 23"/>
            <p:cNvSpPr txBox="1">
              <a:spLocks noChangeArrowheads="1"/>
            </p:cNvSpPr>
            <p:nvPr/>
          </p:nvSpPr>
          <p:spPr bwMode="auto">
            <a:xfrm>
              <a:off x="3504" y="2256"/>
              <a:ext cx="1188" cy="231"/>
            </a:xfrm>
            <a:prstGeom prst="rect">
              <a:avLst/>
            </a:prstGeom>
            <a:noFill/>
            <a:ln w="9525">
              <a:noFill/>
              <a:miter lim="800000"/>
              <a:headEnd/>
              <a:tailEnd/>
            </a:ln>
          </p:spPr>
          <p:txBody>
            <a:bodyPr wrap="none">
              <a:prstTxWarp prst="textNoShape">
                <a:avLst/>
              </a:prstTxWarp>
              <a:spAutoFit/>
            </a:bodyPr>
            <a:lstStyle/>
            <a:p>
              <a:r>
                <a:rPr lang="en-US" b="1"/>
                <a:t>Private Memory</a:t>
              </a:r>
            </a:p>
          </p:txBody>
        </p:sp>
        <p:grpSp>
          <p:nvGrpSpPr>
            <p:cNvPr id="3" name="Group 24"/>
            <p:cNvGrpSpPr>
              <a:grpSpLocks/>
            </p:cNvGrpSpPr>
            <p:nvPr/>
          </p:nvGrpSpPr>
          <p:grpSpPr bwMode="auto">
            <a:xfrm>
              <a:off x="3696" y="2496"/>
              <a:ext cx="768" cy="768"/>
              <a:chOff x="240" y="1488"/>
              <a:chExt cx="768" cy="768"/>
            </a:xfrm>
          </p:grpSpPr>
          <p:sp>
            <p:nvSpPr>
              <p:cNvPr id="34881" name="Rectangle 25"/>
              <p:cNvSpPr>
                <a:spLocks noChangeArrowheads="1"/>
              </p:cNvSpPr>
              <p:nvPr/>
            </p:nvSpPr>
            <p:spPr bwMode="auto">
              <a:xfrm>
                <a:off x="240" y="1488"/>
                <a:ext cx="768" cy="76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34882" name="Rectangle 26"/>
              <p:cNvSpPr>
                <a:spLocks noChangeArrowheads="1"/>
              </p:cNvSpPr>
              <p:nvPr/>
            </p:nvSpPr>
            <p:spPr bwMode="auto">
              <a:xfrm>
                <a:off x="240" y="1488"/>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Read-Log</a:t>
                </a:r>
              </a:p>
            </p:txBody>
          </p:sp>
          <p:sp>
            <p:nvSpPr>
              <p:cNvPr id="34883" name="Rectangle 27"/>
              <p:cNvSpPr>
                <a:spLocks noChangeArrowheads="1"/>
              </p:cNvSpPr>
              <p:nvPr/>
            </p:nvSpPr>
            <p:spPr bwMode="auto">
              <a:xfrm>
                <a:off x="240" y="1872"/>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Write-Log</a:t>
                </a:r>
              </a:p>
            </p:txBody>
          </p:sp>
        </p:grpSp>
        <p:sp>
          <p:nvSpPr>
            <p:cNvPr id="34884" name="Line 31"/>
            <p:cNvSpPr>
              <a:spLocks noChangeShapeType="1"/>
            </p:cNvSpPr>
            <p:nvPr/>
          </p:nvSpPr>
          <p:spPr bwMode="auto">
            <a:xfrm flipV="1">
              <a:off x="2928" y="1824"/>
              <a:ext cx="0" cy="288"/>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4885" name="Line 32"/>
            <p:cNvSpPr>
              <a:spLocks noChangeShapeType="1"/>
            </p:cNvSpPr>
            <p:nvPr/>
          </p:nvSpPr>
          <p:spPr bwMode="auto">
            <a:xfrm flipH="1">
              <a:off x="3072" y="1824"/>
              <a:ext cx="0" cy="288"/>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grpSp>
      <p:sp>
        <p:nvSpPr>
          <p:cNvPr id="34819" name="Rectangle 6"/>
          <p:cNvSpPr>
            <a:spLocks noGrp="1" noChangeArrowheads="1"/>
          </p:cNvSpPr>
          <p:nvPr>
            <p:ph type="sldNum" sz="quarter" idx="12"/>
          </p:nvPr>
        </p:nvSpPr>
        <p:spPr>
          <a:noFill/>
        </p:spPr>
        <p:txBody>
          <a:bodyPr/>
          <a:lstStyle/>
          <a:p>
            <a:fld id="{10C369DE-F42A-8A48-A3D4-F7329E7A8FF7}" type="slidenum">
              <a:rPr lang="en-US"/>
              <a:pPr/>
              <a:t>175</a:t>
            </a:fld>
            <a:endParaRPr lang="en-US"/>
          </a:p>
        </p:txBody>
      </p:sp>
      <p:sp>
        <p:nvSpPr>
          <p:cNvPr id="34821"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34822"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9298A7DD-AA6F-0049-9DA6-DBC2A634DD7F}" type="slidenum">
              <a:rPr lang="en-US" sz="1200">
                <a:solidFill>
                  <a:schemeClr val="bg2"/>
                </a:solidFill>
              </a:rPr>
              <a:pPr algn="r"/>
              <a:t>175</a:t>
            </a:fld>
            <a:endParaRPr lang="en-US" sz="1200">
              <a:solidFill>
                <a:schemeClr val="bg2"/>
              </a:solidFill>
            </a:endParaRPr>
          </a:p>
        </p:txBody>
      </p:sp>
      <p:sp>
        <p:nvSpPr>
          <p:cNvPr id="34824" name="Rectangle 11"/>
          <p:cNvSpPr>
            <a:spLocks noGrp="1" noChangeArrowheads="1"/>
          </p:cNvSpPr>
          <p:nvPr>
            <p:ph type="title"/>
          </p:nvPr>
        </p:nvSpPr>
        <p:spPr/>
        <p:txBody>
          <a:bodyPr/>
          <a:lstStyle/>
          <a:p>
            <a:r>
              <a:rPr lang="en-US">
                <a:ea typeface="ＭＳ Ｐゴシック" pitchFamily="-65" charset="-128"/>
                <a:cs typeface="ＭＳ Ｐゴシック" pitchFamily="-65" charset="-128"/>
              </a:rPr>
              <a:t>Parallel Validation?</a:t>
            </a:r>
          </a:p>
        </p:txBody>
      </p:sp>
      <p:sp>
        <p:nvSpPr>
          <p:cNvPr id="34826" name="Text Box 13"/>
          <p:cNvSpPr txBox="1">
            <a:spLocks noChangeArrowheads="1"/>
          </p:cNvSpPr>
          <p:nvPr/>
        </p:nvSpPr>
        <p:spPr bwMode="auto">
          <a:xfrm>
            <a:off x="228600" y="2133600"/>
            <a:ext cx="1885950" cy="366713"/>
          </a:xfrm>
          <a:prstGeom prst="rect">
            <a:avLst/>
          </a:prstGeom>
          <a:noFill/>
          <a:ln w="9525">
            <a:noFill/>
            <a:miter lim="800000"/>
            <a:headEnd/>
            <a:tailEnd/>
          </a:ln>
        </p:spPr>
        <p:txBody>
          <a:bodyPr wrap="none">
            <a:prstTxWarp prst="textNoShape">
              <a:avLst/>
            </a:prstTxWarp>
            <a:spAutoFit/>
          </a:bodyPr>
          <a:lstStyle/>
          <a:p>
            <a:r>
              <a:rPr lang="en-US" b="1"/>
              <a:t>Private Memory</a:t>
            </a:r>
          </a:p>
        </p:txBody>
      </p:sp>
      <p:grpSp>
        <p:nvGrpSpPr>
          <p:cNvPr id="4" name="Group 14"/>
          <p:cNvGrpSpPr>
            <a:grpSpLocks/>
          </p:cNvGrpSpPr>
          <p:nvPr/>
        </p:nvGrpSpPr>
        <p:grpSpPr bwMode="auto">
          <a:xfrm>
            <a:off x="533400" y="2514600"/>
            <a:ext cx="1219200" cy="1219200"/>
            <a:chOff x="240" y="1488"/>
            <a:chExt cx="768" cy="768"/>
          </a:xfrm>
        </p:grpSpPr>
        <p:sp>
          <p:nvSpPr>
            <p:cNvPr id="34854" name="Rectangle 15"/>
            <p:cNvSpPr>
              <a:spLocks noChangeArrowheads="1"/>
            </p:cNvSpPr>
            <p:nvPr/>
          </p:nvSpPr>
          <p:spPr bwMode="auto">
            <a:xfrm>
              <a:off x="240" y="1488"/>
              <a:ext cx="768" cy="76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34855" name="Rectangle 16"/>
            <p:cNvSpPr>
              <a:spLocks noChangeArrowheads="1"/>
            </p:cNvSpPr>
            <p:nvPr/>
          </p:nvSpPr>
          <p:spPr bwMode="auto">
            <a:xfrm>
              <a:off x="240" y="1488"/>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Read-Log</a:t>
              </a:r>
            </a:p>
          </p:txBody>
        </p:sp>
        <p:sp>
          <p:nvSpPr>
            <p:cNvPr id="34856" name="Rectangle 17"/>
            <p:cNvSpPr>
              <a:spLocks noChangeArrowheads="1"/>
            </p:cNvSpPr>
            <p:nvPr/>
          </p:nvSpPr>
          <p:spPr bwMode="auto">
            <a:xfrm>
              <a:off x="240" y="1872"/>
              <a:ext cx="768"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b="1"/>
                <a:t>Write-Log</a:t>
              </a:r>
            </a:p>
          </p:txBody>
        </p:sp>
      </p:grpSp>
      <p:sp>
        <p:nvSpPr>
          <p:cNvPr id="34828" name="Rectangle 18"/>
          <p:cNvSpPr>
            <a:spLocks noChangeArrowheads="1"/>
          </p:cNvSpPr>
          <p:nvPr/>
        </p:nvSpPr>
        <p:spPr bwMode="auto">
          <a:xfrm>
            <a:off x="3886200" y="1752600"/>
            <a:ext cx="1752600" cy="1143000"/>
          </a:xfrm>
          <a:prstGeom prst="rect">
            <a:avLst/>
          </a:prstGeom>
          <a:solidFill>
            <a:srgbClr val="003399"/>
          </a:solidFill>
          <a:ln w="9525">
            <a:solidFill>
              <a:srgbClr val="003399"/>
            </a:solidFill>
            <a:miter lim="800000"/>
            <a:headEnd/>
            <a:tailEnd/>
          </a:ln>
        </p:spPr>
        <p:txBody>
          <a:bodyPr wrap="none" anchor="ctr">
            <a:prstTxWarp prst="textNoShape">
              <a:avLst/>
            </a:prstTxWarp>
          </a:bodyPr>
          <a:lstStyle/>
          <a:p>
            <a:pPr algn="ctr"/>
            <a:r>
              <a:rPr lang="en-US" sz="3200" b="1">
                <a:solidFill>
                  <a:srgbClr val="FFFFFF"/>
                </a:solidFill>
              </a:rPr>
              <a:t>Global</a:t>
            </a:r>
          </a:p>
          <a:p>
            <a:pPr algn="ctr"/>
            <a:r>
              <a:rPr lang="en-US" sz="3200" b="1">
                <a:solidFill>
                  <a:srgbClr val="FFFFFF"/>
                </a:solidFill>
              </a:rPr>
              <a:t>Memory</a:t>
            </a:r>
          </a:p>
        </p:txBody>
      </p:sp>
      <p:sp>
        <p:nvSpPr>
          <p:cNvPr id="34829" name="Line 19"/>
          <p:cNvSpPr>
            <a:spLocks noChangeShapeType="1"/>
          </p:cNvSpPr>
          <p:nvPr/>
        </p:nvSpPr>
        <p:spPr bwMode="auto">
          <a:xfrm>
            <a:off x="3276600" y="220980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4830" name="Line 20"/>
          <p:cNvSpPr>
            <a:spLocks noChangeShapeType="1"/>
          </p:cNvSpPr>
          <p:nvPr/>
        </p:nvSpPr>
        <p:spPr bwMode="auto">
          <a:xfrm flipH="1">
            <a:off x="3276600" y="2362200"/>
            <a:ext cx="609600"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4831" name="Rectangle 21"/>
          <p:cNvSpPr>
            <a:spLocks noChangeArrowheads="1"/>
          </p:cNvSpPr>
          <p:nvPr/>
        </p:nvSpPr>
        <p:spPr bwMode="auto">
          <a:xfrm>
            <a:off x="533400" y="28194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A=1</a:t>
            </a:r>
          </a:p>
        </p:txBody>
      </p:sp>
      <p:sp>
        <p:nvSpPr>
          <p:cNvPr id="34832" name="Rectangle 22"/>
          <p:cNvSpPr>
            <a:spLocks noChangeArrowheads="1"/>
          </p:cNvSpPr>
          <p:nvPr/>
        </p:nvSpPr>
        <p:spPr bwMode="auto">
          <a:xfrm>
            <a:off x="533400" y="34290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B=2</a:t>
            </a:r>
          </a:p>
        </p:txBody>
      </p:sp>
      <p:sp>
        <p:nvSpPr>
          <p:cNvPr id="34833" name="Rectangle 24"/>
          <p:cNvSpPr>
            <a:spLocks noChangeArrowheads="1"/>
          </p:cNvSpPr>
          <p:nvPr/>
        </p:nvSpPr>
        <p:spPr bwMode="auto">
          <a:xfrm>
            <a:off x="5715000" y="1752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A=1</a:t>
            </a:r>
          </a:p>
        </p:txBody>
      </p:sp>
      <p:sp>
        <p:nvSpPr>
          <p:cNvPr id="34834" name="Rectangle 25"/>
          <p:cNvSpPr>
            <a:spLocks noChangeArrowheads="1"/>
          </p:cNvSpPr>
          <p:nvPr/>
        </p:nvSpPr>
        <p:spPr bwMode="auto">
          <a:xfrm>
            <a:off x="5715000" y="2133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B=0</a:t>
            </a:r>
          </a:p>
        </p:txBody>
      </p:sp>
      <p:sp>
        <p:nvSpPr>
          <p:cNvPr id="153626" name="Rectangle 26"/>
          <p:cNvSpPr>
            <a:spLocks noChangeArrowheads="1"/>
          </p:cNvSpPr>
          <p:nvPr/>
        </p:nvSpPr>
        <p:spPr bwMode="auto">
          <a:xfrm>
            <a:off x="5715000" y="1752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A=1</a:t>
            </a:r>
          </a:p>
        </p:txBody>
      </p:sp>
      <p:sp>
        <p:nvSpPr>
          <p:cNvPr id="153627" name="Rectangle 27"/>
          <p:cNvSpPr>
            <a:spLocks noChangeArrowheads="1"/>
          </p:cNvSpPr>
          <p:nvPr/>
        </p:nvSpPr>
        <p:spPr bwMode="auto">
          <a:xfrm>
            <a:off x="457200" y="2743200"/>
            <a:ext cx="2819400" cy="457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34837" name="Rectangle 28"/>
          <p:cNvSpPr>
            <a:spLocks noChangeArrowheads="1"/>
          </p:cNvSpPr>
          <p:nvPr/>
        </p:nvSpPr>
        <p:spPr bwMode="auto">
          <a:xfrm>
            <a:off x="5867400" y="42672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B=0</a:t>
            </a:r>
          </a:p>
        </p:txBody>
      </p:sp>
      <p:sp>
        <p:nvSpPr>
          <p:cNvPr id="34838" name="Rectangle 29"/>
          <p:cNvSpPr>
            <a:spLocks noChangeArrowheads="1"/>
          </p:cNvSpPr>
          <p:nvPr/>
        </p:nvSpPr>
        <p:spPr bwMode="auto">
          <a:xfrm>
            <a:off x="5867400" y="4876800"/>
            <a:ext cx="1219200" cy="3048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a:t>A=2</a:t>
            </a:r>
          </a:p>
        </p:txBody>
      </p:sp>
      <p:sp>
        <p:nvSpPr>
          <p:cNvPr id="153630" name="Rectangle 30"/>
          <p:cNvSpPr>
            <a:spLocks noChangeArrowheads="1"/>
          </p:cNvSpPr>
          <p:nvPr/>
        </p:nvSpPr>
        <p:spPr bwMode="auto">
          <a:xfrm>
            <a:off x="5715000" y="21336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B=0</a:t>
            </a:r>
          </a:p>
        </p:txBody>
      </p:sp>
      <p:sp>
        <p:nvSpPr>
          <p:cNvPr id="153631" name="Rectangle 31"/>
          <p:cNvSpPr>
            <a:spLocks noChangeArrowheads="1"/>
          </p:cNvSpPr>
          <p:nvPr/>
        </p:nvSpPr>
        <p:spPr bwMode="auto">
          <a:xfrm>
            <a:off x="533400" y="34290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B=2</a:t>
            </a:r>
          </a:p>
        </p:txBody>
      </p:sp>
      <p:sp>
        <p:nvSpPr>
          <p:cNvPr id="153632" name="Rectangle 32"/>
          <p:cNvSpPr>
            <a:spLocks noChangeArrowheads="1"/>
          </p:cNvSpPr>
          <p:nvPr/>
        </p:nvSpPr>
        <p:spPr bwMode="auto">
          <a:xfrm>
            <a:off x="5791200" y="4191000"/>
            <a:ext cx="2819400" cy="457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153634" name="Rectangle 34"/>
          <p:cNvSpPr>
            <a:spLocks noChangeArrowheads="1"/>
          </p:cNvSpPr>
          <p:nvPr/>
        </p:nvSpPr>
        <p:spPr bwMode="auto">
          <a:xfrm>
            <a:off x="5867400" y="4876800"/>
            <a:ext cx="1219200" cy="304800"/>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A=2</a:t>
            </a:r>
          </a:p>
        </p:txBody>
      </p:sp>
      <p:grpSp>
        <p:nvGrpSpPr>
          <p:cNvPr id="5" name="Group 38"/>
          <p:cNvGrpSpPr>
            <a:grpSpLocks/>
          </p:cNvGrpSpPr>
          <p:nvPr/>
        </p:nvGrpSpPr>
        <p:grpSpPr bwMode="auto">
          <a:xfrm>
            <a:off x="5867400" y="1600200"/>
            <a:ext cx="990600" cy="990600"/>
            <a:chOff x="2208" y="3072"/>
            <a:chExt cx="624" cy="624"/>
          </a:xfrm>
        </p:grpSpPr>
        <p:sp>
          <p:nvSpPr>
            <p:cNvPr id="34852" name="Line 36"/>
            <p:cNvSpPr>
              <a:spLocks noChangeShapeType="1"/>
            </p:cNvSpPr>
            <p:nvPr/>
          </p:nvSpPr>
          <p:spPr bwMode="auto">
            <a:xfrm flipH="1">
              <a:off x="2208" y="3072"/>
              <a:ext cx="624" cy="624"/>
            </a:xfrm>
            <a:prstGeom prst="line">
              <a:avLst/>
            </a:prstGeom>
            <a:noFill/>
            <a:ln w="57150">
              <a:solidFill>
                <a:srgbClr val="FF3300"/>
              </a:solidFill>
              <a:round/>
              <a:headEnd/>
              <a:tailEnd/>
            </a:ln>
          </p:spPr>
          <p:txBody>
            <a:bodyPr>
              <a:prstTxWarp prst="textNoShape">
                <a:avLst/>
              </a:prstTxWarp>
            </a:bodyPr>
            <a:lstStyle/>
            <a:p>
              <a:endParaRPr lang="en-US"/>
            </a:p>
          </p:txBody>
        </p:sp>
        <p:sp>
          <p:nvSpPr>
            <p:cNvPr id="34853" name="Line 37"/>
            <p:cNvSpPr>
              <a:spLocks noChangeShapeType="1"/>
            </p:cNvSpPr>
            <p:nvPr/>
          </p:nvSpPr>
          <p:spPr bwMode="auto">
            <a:xfrm>
              <a:off x="2208" y="3072"/>
              <a:ext cx="624" cy="624"/>
            </a:xfrm>
            <a:prstGeom prst="line">
              <a:avLst/>
            </a:prstGeom>
            <a:noFill/>
            <a:ln w="57150">
              <a:solidFill>
                <a:srgbClr val="FF3300"/>
              </a:solidFill>
              <a:round/>
              <a:headEnd/>
              <a:tailEnd/>
            </a:ln>
          </p:spPr>
          <p:txBody>
            <a:bodyPr>
              <a:prstTxWarp prst="textNoShape">
                <a:avLst/>
              </a:prstTxWarp>
            </a:bodyPr>
            <a:lstStyle/>
            <a:p>
              <a:endParaRPr lang="en-US"/>
            </a:p>
          </p:txBody>
        </p:sp>
      </p:grpSp>
      <p:grpSp>
        <p:nvGrpSpPr>
          <p:cNvPr id="6" name="Group 72"/>
          <p:cNvGrpSpPr>
            <a:grpSpLocks/>
          </p:cNvGrpSpPr>
          <p:nvPr/>
        </p:nvGrpSpPr>
        <p:grpSpPr bwMode="auto">
          <a:xfrm>
            <a:off x="7086600" y="1219200"/>
            <a:ext cx="1219200" cy="2057400"/>
            <a:chOff x="4464" y="768"/>
            <a:chExt cx="768" cy="1296"/>
          </a:xfrm>
        </p:grpSpPr>
        <p:grpSp>
          <p:nvGrpSpPr>
            <p:cNvPr id="7" name="Group 43"/>
            <p:cNvGrpSpPr>
              <a:grpSpLocks/>
            </p:cNvGrpSpPr>
            <p:nvPr/>
          </p:nvGrpSpPr>
          <p:grpSpPr bwMode="auto">
            <a:xfrm>
              <a:off x="4464" y="768"/>
              <a:ext cx="768" cy="528"/>
              <a:chOff x="4416" y="1008"/>
              <a:chExt cx="768" cy="528"/>
            </a:xfrm>
          </p:grpSpPr>
          <p:sp>
            <p:nvSpPr>
              <p:cNvPr id="34850" name="Rectangle 39"/>
              <p:cNvSpPr>
                <a:spLocks noChangeArrowheads="1"/>
              </p:cNvSpPr>
              <p:nvPr/>
            </p:nvSpPr>
            <p:spPr bwMode="auto">
              <a:xfrm>
                <a:off x="4416" y="1008"/>
                <a:ext cx="768" cy="192"/>
              </a:xfrm>
              <a:prstGeom prst="rect">
                <a:avLst/>
              </a:prstGeom>
              <a:noFill/>
              <a:ln w="9525">
                <a:noFill/>
                <a:miter lim="800000"/>
                <a:headEnd/>
                <a:tailEnd/>
              </a:ln>
            </p:spPr>
            <p:txBody>
              <a:bodyPr wrap="none" anchor="ctr">
                <a:prstTxWarp prst="textNoShape">
                  <a:avLst/>
                </a:prstTxWarp>
              </a:bodyPr>
              <a:lstStyle/>
              <a:p>
                <a:pPr algn="ctr"/>
                <a:endParaRPr lang="en-US" b="1">
                  <a:solidFill>
                    <a:srgbClr val="000000"/>
                  </a:solidFill>
                </a:endParaRPr>
              </a:p>
              <a:p>
                <a:pPr algn="ctr"/>
                <a:endParaRPr lang="en-US" sz="800" b="1">
                  <a:solidFill>
                    <a:srgbClr val="000000"/>
                  </a:solidFill>
                </a:endParaRPr>
              </a:p>
              <a:p>
                <a:pPr algn="ctr"/>
                <a:r>
                  <a:rPr lang="en-US" b="1">
                    <a:solidFill>
                      <a:srgbClr val="000000"/>
                    </a:solidFill>
                  </a:rPr>
                  <a:t>Tx1 then Tx2:</a:t>
                </a:r>
              </a:p>
            </p:txBody>
          </p:sp>
          <p:sp>
            <p:nvSpPr>
              <p:cNvPr id="34851" name="Rectangle 40"/>
              <p:cNvSpPr>
                <a:spLocks noChangeArrowheads="1"/>
              </p:cNvSpPr>
              <p:nvPr/>
            </p:nvSpPr>
            <p:spPr bwMode="auto">
              <a:xfrm>
                <a:off x="4416" y="1344"/>
                <a:ext cx="768" cy="192"/>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A=4,B=2</a:t>
                </a:r>
              </a:p>
            </p:txBody>
          </p:sp>
        </p:grpSp>
        <p:grpSp>
          <p:nvGrpSpPr>
            <p:cNvPr id="8" name="Group 71"/>
            <p:cNvGrpSpPr>
              <a:grpSpLocks/>
            </p:cNvGrpSpPr>
            <p:nvPr/>
          </p:nvGrpSpPr>
          <p:grpSpPr bwMode="auto">
            <a:xfrm>
              <a:off x="4464" y="1680"/>
              <a:ext cx="768" cy="384"/>
              <a:chOff x="4464" y="1680"/>
              <a:chExt cx="768" cy="384"/>
            </a:xfrm>
          </p:grpSpPr>
          <p:sp>
            <p:nvSpPr>
              <p:cNvPr id="34848" name="Rectangle 41"/>
              <p:cNvSpPr>
                <a:spLocks noChangeArrowheads="1"/>
              </p:cNvSpPr>
              <p:nvPr/>
            </p:nvSpPr>
            <p:spPr bwMode="auto">
              <a:xfrm>
                <a:off x="4464" y="1680"/>
                <a:ext cx="768" cy="192"/>
              </a:xfrm>
              <a:prstGeom prst="rect">
                <a:avLst/>
              </a:prstGeom>
              <a:noFill/>
              <a:ln w="9525">
                <a:noFill/>
                <a:miter lim="800000"/>
                <a:headEnd/>
                <a:tailEnd/>
              </a:ln>
            </p:spPr>
            <p:txBody>
              <a:bodyPr wrap="none" anchor="ctr">
                <a:prstTxWarp prst="textNoShape">
                  <a:avLst/>
                </a:prstTxWarp>
              </a:bodyPr>
              <a:lstStyle/>
              <a:p>
                <a:pPr algn="ctr"/>
                <a:r>
                  <a:rPr lang="en-US" b="1"/>
                  <a:t>Tx2 then Tx1:</a:t>
                </a:r>
              </a:p>
            </p:txBody>
          </p:sp>
          <p:sp>
            <p:nvSpPr>
              <p:cNvPr id="34849" name="Rectangle 42"/>
              <p:cNvSpPr>
                <a:spLocks noChangeArrowheads="1"/>
              </p:cNvSpPr>
              <p:nvPr/>
            </p:nvSpPr>
            <p:spPr bwMode="auto">
              <a:xfrm>
                <a:off x="4464" y="1872"/>
                <a:ext cx="768" cy="192"/>
              </a:xfrm>
              <a:prstGeom prst="rect">
                <a:avLst/>
              </a:prstGeom>
              <a:solidFill>
                <a:srgbClr val="003399"/>
              </a:solidFill>
              <a:ln w="9525">
                <a:noFill/>
                <a:miter lim="800000"/>
                <a:headEnd/>
                <a:tailEnd/>
              </a:ln>
            </p:spPr>
            <p:txBody>
              <a:bodyPr wrap="none" anchor="ctr">
                <a:prstTxWarp prst="textNoShape">
                  <a:avLst/>
                </a:prstTxWarp>
              </a:bodyPr>
              <a:lstStyle/>
              <a:p>
                <a:pPr algn="ctr"/>
                <a:r>
                  <a:rPr lang="en-US" b="1">
                    <a:solidFill>
                      <a:schemeClr val="bg1"/>
                    </a:solidFill>
                  </a:rPr>
                  <a:t>A=2,B=3</a:t>
                </a:r>
              </a:p>
            </p:txBody>
          </p:sp>
        </p:grpSp>
        <p:sp>
          <p:nvSpPr>
            <p:cNvPr id="46" name="TextBox 45"/>
            <p:cNvSpPr txBox="1">
              <a:spLocks noChangeArrowheads="1"/>
            </p:cNvSpPr>
            <p:nvPr/>
          </p:nvSpPr>
          <p:spPr bwMode="auto">
            <a:xfrm>
              <a:off x="4656" y="1392"/>
              <a:ext cx="332" cy="231"/>
            </a:xfrm>
            <a:prstGeom prst="rect">
              <a:avLst/>
            </a:prstGeom>
            <a:noFill/>
            <a:ln w="9525">
              <a:noFill/>
              <a:miter lim="800000"/>
              <a:headEnd/>
              <a:tailEnd/>
            </a:ln>
          </p:spPr>
          <p:txBody>
            <a:bodyPr wrap="none">
              <a:prstTxWarp prst="textNoShape">
                <a:avLst/>
              </a:prstTxWarp>
              <a:spAutoFit/>
            </a:bodyPr>
            <a:lstStyle/>
            <a:p>
              <a:r>
                <a:rPr lang="en-US"/>
                <a:t>OR</a:t>
              </a:r>
            </a:p>
          </p:txBody>
        </p:sp>
      </p:grpSp>
      <p:sp>
        <p:nvSpPr>
          <p:cNvPr id="47" name="TextBox 46"/>
          <p:cNvSpPr txBox="1">
            <a:spLocks noChangeArrowheads="1"/>
          </p:cNvSpPr>
          <p:nvPr/>
        </p:nvSpPr>
        <p:spPr bwMode="auto">
          <a:xfrm>
            <a:off x="4800600" y="838200"/>
            <a:ext cx="3352800" cy="701675"/>
          </a:xfrm>
          <a:prstGeom prst="rect">
            <a:avLst/>
          </a:prstGeom>
          <a:noFill/>
          <a:ln w="9525">
            <a:noFill/>
            <a:miter lim="800000"/>
            <a:headEnd/>
            <a:tailEnd/>
          </a:ln>
        </p:spPr>
        <p:txBody>
          <a:bodyPr>
            <a:prstTxWarp prst="textNoShape">
              <a:avLst/>
            </a:prstTxWarp>
            <a:spAutoFit/>
          </a:bodyPr>
          <a:lstStyle/>
          <a:p>
            <a:r>
              <a:rPr lang="en-US" sz="4000">
                <a:solidFill>
                  <a:srgbClr val="FF0000"/>
                </a:solidFill>
              </a:rPr>
              <a:t>Data Race!?!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6.66667E-6 4.44444E-6 L -0.42501 0.15555 " pathEditMode="relative" ptsTypes="AA">
                                      <p:cBhvr>
                                        <p:cTn id="10" dur="1000" fill="hold"/>
                                        <p:tgtEl>
                                          <p:spTgt spid="153626"/>
                                        </p:tgtEl>
                                        <p:attrNameLst>
                                          <p:attrName>ppt_x</p:attrName>
                                          <p:attrName>ppt_y</p:attrName>
                                        </p:attrNameLst>
                                      </p:cBhvr>
                                    </p:animMotion>
                                  </p:childTnLst>
                                </p:cTn>
                              </p:par>
                              <p:par>
                                <p:cTn id="11" presetID="1" presetClass="entr" presetSubtype="0" fill="hold" grpId="0" nodeType="withEffect">
                                  <p:stCondLst>
                                    <p:cond delay="0"/>
                                  </p:stCondLst>
                                  <p:childTnLst>
                                    <p:set>
                                      <p:cBhvr>
                                        <p:cTn id="12" dur="1" fill="hold">
                                          <p:stCondLst>
                                            <p:cond delay="0"/>
                                          </p:stCondLst>
                                        </p:cTn>
                                        <p:tgtEl>
                                          <p:spTgt spid="153630"/>
                                        </p:tgtEl>
                                        <p:attrNameLst>
                                          <p:attrName>style.visibility</p:attrName>
                                        </p:attrNameLst>
                                      </p:cBhvr>
                                      <p:to>
                                        <p:strVal val="visible"/>
                                      </p:to>
                                    </p:set>
                                  </p:childTnLst>
                                </p:cTn>
                              </p:par>
                              <p:par>
                                <p:cTn id="13" presetID="0" presetClass="path" presetSubtype="0" accel="50000" decel="50000" fill="hold" grpId="1" nodeType="withEffect">
                                  <p:stCondLst>
                                    <p:cond delay="0"/>
                                  </p:stCondLst>
                                  <p:childTnLst>
                                    <p:animMotion origin="layout" path="M 3.33333E-6 -1.11111E-6 L 0.15833 0.31111 " pathEditMode="relative" rAng="0" ptsTypes="AA">
                                      <p:cBhvr>
                                        <p:cTn id="14" dur="1000" fill="hold"/>
                                        <p:tgtEl>
                                          <p:spTgt spid="153630"/>
                                        </p:tgtEl>
                                        <p:attrNameLst>
                                          <p:attrName>ppt_x</p:attrName>
                                          <p:attrName>ppt_y</p:attrName>
                                        </p:attrNameLst>
                                      </p:cBhvr>
                                      <p:rCtr x="7900" y="1560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27"/>
                                        </p:tgtEl>
                                        <p:attrNameLst>
                                          <p:attrName>style.visibility</p:attrName>
                                        </p:attrNameLst>
                                      </p:cBhvr>
                                      <p:to>
                                        <p:strVal val="visible"/>
                                      </p:to>
                                    </p:set>
                                  </p:childTnLst>
                                  <p:subTnLst>
                                    <p:set>
                                      <p:cBhvr override="childStyle">
                                        <p:cTn dur="1" fill="hold" display="0" masterRel="nextClick" afterEffect="1"/>
                                        <p:tgtEl>
                                          <p:spTgt spid="15362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53632"/>
                                        </p:tgtEl>
                                        <p:attrNameLst>
                                          <p:attrName>style.visibility</p:attrName>
                                        </p:attrNameLst>
                                      </p:cBhvr>
                                      <p:to>
                                        <p:strVal val="visible"/>
                                      </p:to>
                                    </p:set>
                                  </p:childTnLst>
                                  <p:subTnLst>
                                    <p:set>
                                      <p:cBhvr override="childStyle">
                                        <p:cTn dur="1" fill="hold" display="0" masterRel="nextClick" afterEffect="1"/>
                                        <p:tgtEl>
                                          <p:spTgt spid="15363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53626"/>
                                        </p:tgtEl>
                                      </p:cBhvr>
                                    </p:animEffect>
                                    <p:set>
                                      <p:cBhvr>
                                        <p:cTn id="25" dur="1" fill="hold">
                                          <p:stCondLst>
                                            <p:cond delay="499"/>
                                          </p:stCondLst>
                                        </p:cTn>
                                        <p:tgtEl>
                                          <p:spTgt spid="15362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53631"/>
                                        </p:tgtEl>
                                        <p:attrNameLst>
                                          <p:attrName>style.visibility</p:attrName>
                                        </p:attrNameLst>
                                      </p:cBhvr>
                                      <p:to>
                                        <p:strVal val="visible"/>
                                      </p:to>
                                    </p:set>
                                  </p:childTnLst>
                                </p:cTn>
                              </p:par>
                              <p:par>
                                <p:cTn id="28" presetID="0" presetClass="path" presetSubtype="0" accel="50000" decel="50000" fill="hold" grpId="1" nodeType="withEffect">
                                  <p:stCondLst>
                                    <p:cond delay="0"/>
                                  </p:stCondLst>
                                  <p:childTnLst>
                                    <p:animMotion origin="layout" path="M 0 0 L 0.56667 -0.18889 " pathEditMode="relative" ptsTypes="AA">
                                      <p:cBhvr>
                                        <p:cTn id="29" dur="1000" fill="hold"/>
                                        <p:tgtEl>
                                          <p:spTgt spid="153631"/>
                                        </p:tgtEl>
                                        <p:attrNameLst>
                                          <p:attrName>ppt_x</p:attrName>
                                          <p:attrName>ppt_y</p:attrName>
                                        </p:attrNameLst>
                                      </p:cBhvr>
                                    </p:animMotion>
                                  </p:childTnLst>
                                </p:cTn>
                              </p:par>
                              <p:par>
                                <p:cTn id="30" presetID="1" presetClass="exit" presetSubtype="0" fill="hold" grpId="2" nodeType="withEffect">
                                  <p:stCondLst>
                                    <p:cond delay="0"/>
                                  </p:stCondLst>
                                  <p:childTnLst>
                                    <p:set>
                                      <p:cBhvr>
                                        <p:cTn id="31" dur="1" fill="hold">
                                          <p:stCondLst>
                                            <p:cond delay="0"/>
                                          </p:stCondLst>
                                        </p:cTn>
                                        <p:tgtEl>
                                          <p:spTgt spid="153630"/>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53634"/>
                                        </p:tgtEl>
                                        <p:attrNameLst>
                                          <p:attrName>style.visibility</p:attrName>
                                        </p:attrNameLst>
                                      </p:cBhvr>
                                      <p:to>
                                        <p:strVal val="visible"/>
                                      </p:to>
                                    </p:set>
                                  </p:childTnLst>
                                </p:cTn>
                              </p:par>
                              <p:par>
                                <p:cTn id="34" presetID="0" presetClass="path" presetSubtype="0" accel="50000" decel="50000" fill="hold" grpId="1" nodeType="withEffect">
                                  <p:stCondLst>
                                    <p:cond delay="0"/>
                                  </p:stCondLst>
                                  <p:childTnLst>
                                    <p:animMotion origin="layout" path="M -3.33333E-6 -1.11111E-6 L -0.01666 -0.45555 " pathEditMode="relative" rAng="0" ptsTypes="AA">
                                      <p:cBhvr>
                                        <p:cTn id="35" dur="1000" fill="hold"/>
                                        <p:tgtEl>
                                          <p:spTgt spid="153634"/>
                                        </p:tgtEl>
                                        <p:attrNameLst>
                                          <p:attrName>ppt_x</p:attrName>
                                          <p:attrName>ppt_y</p:attrName>
                                        </p:attrNameLst>
                                      </p:cBhvr>
                                      <p:rCtr x="-800" y="-22800"/>
                                    </p:animMotion>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6" grpId="0" animBg="1"/>
      <p:bldP spid="153626" grpId="1" animBg="1"/>
      <p:bldP spid="153627" grpId="0" animBg="1"/>
      <p:bldP spid="153630" grpId="0" animBg="1"/>
      <p:bldP spid="153630" grpId="1" animBg="1"/>
      <p:bldP spid="153630" grpId="2" animBg="1"/>
      <p:bldP spid="153631" grpId="0" animBg="1"/>
      <p:bldP spid="153631" grpId="1" animBg="1"/>
      <p:bldP spid="153632" grpId="0" animBg="1"/>
      <p:bldP spid="153634" grpId="0" animBg="1"/>
      <p:bldP spid="153634" grpId="1" animBg="1"/>
      <p:bldP spid="4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6"/>
          <p:cNvSpPr>
            <a:spLocks noGrp="1" noChangeArrowheads="1"/>
          </p:cNvSpPr>
          <p:nvPr>
            <p:ph type="sldNum" sz="quarter" idx="12"/>
          </p:nvPr>
        </p:nvSpPr>
        <p:spPr>
          <a:noFill/>
        </p:spPr>
        <p:txBody>
          <a:bodyPr/>
          <a:lstStyle/>
          <a:p>
            <a:fld id="{5B818CF7-F08A-D94B-90F1-9B6A8C3AA7F6}" type="slidenum">
              <a:rPr lang="en-US"/>
              <a:pPr/>
              <a:t>176</a:t>
            </a:fld>
            <a:endParaRPr lang="en-US"/>
          </a:p>
        </p:txBody>
      </p:sp>
      <p:sp>
        <p:nvSpPr>
          <p:cNvPr id="35845"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35846"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E04FDACF-AB43-914F-9BC0-705627C0827E}" type="slidenum">
              <a:rPr lang="en-US" sz="1200">
                <a:solidFill>
                  <a:schemeClr val="bg2"/>
                </a:solidFill>
              </a:rPr>
              <a:pPr algn="r"/>
              <a:t>176</a:t>
            </a:fld>
            <a:endParaRPr lang="en-US" sz="1200">
              <a:solidFill>
                <a:schemeClr val="bg2"/>
              </a:solidFill>
            </a:endParaRPr>
          </a:p>
        </p:txBody>
      </p:sp>
      <p:sp>
        <p:nvSpPr>
          <p:cNvPr id="35847"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Serialize Validation?</a:t>
            </a:r>
          </a:p>
        </p:txBody>
      </p:sp>
      <p:grpSp>
        <p:nvGrpSpPr>
          <p:cNvPr id="2" name="Group 26"/>
          <p:cNvGrpSpPr>
            <a:grpSpLocks/>
          </p:cNvGrpSpPr>
          <p:nvPr/>
        </p:nvGrpSpPr>
        <p:grpSpPr bwMode="auto">
          <a:xfrm>
            <a:off x="4343400" y="1600200"/>
            <a:ext cx="4114800" cy="1143000"/>
            <a:chOff x="2160" y="1008"/>
            <a:chExt cx="2592" cy="720"/>
          </a:xfrm>
        </p:grpSpPr>
        <p:sp>
          <p:nvSpPr>
            <p:cNvPr id="35861" name="Rectangle 7"/>
            <p:cNvSpPr>
              <a:spLocks noChangeArrowheads="1"/>
            </p:cNvSpPr>
            <p:nvPr/>
          </p:nvSpPr>
          <p:spPr bwMode="auto">
            <a:xfrm>
              <a:off x="3648" y="1008"/>
              <a:ext cx="1104" cy="720"/>
            </a:xfrm>
            <a:prstGeom prst="rect">
              <a:avLst/>
            </a:prstGeom>
            <a:solidFill>
              <a:srgbClr val="003399"/>
            </a:solidFill>
            <a:ln w="9525">
              <a:solidFill>
                <a:srgbClr val="003399"/>
              </a:solidFill>
              <a:miter lim="800000"/>
              <a:headEnd/>
              <a:tailEnd/>
            </a:ln>
          </p:spPr>
          <p:txBody>
            <a:bodyPr wrap="none" anchor="ctr">
              <a:prstTxWarp prst="textNoShape">
                <a:avLst/>
              </a:prstTxWarp>
            </a:bodyPr>
            <a:lstStyle/>
            <a:p>
              <a:pPr algn="ctr"/>
              <a:r>
                <a:rPr lang="en-US" sz="3200" b="1">
                  <a:solidFill>
                    <a:srgbClr val="FFFFFF"/>
                  </a:solidFill>
                </a:rPr>
                <a:t>Global</a:t>
              </a:r>
            </a:p>
            <a:p>
              <a:pPr algn="ctr"/>
              <a:r>
                <a:rPr lang="en-US" sz="3200" b="1">
                  <a:solidFill>
                    <a:srgbClr val="FFFFFF"/>
                  </a:solidFill>
                </a:rPr>
                <a:t>Memory</a:t>
              </a:r>
            </a:p>
          </p:txBody>
        </p:sp>
        <p:sp>
          <p:nvSpPr>
            <p:cNvPr id="35862" name="Rectangle 8"/>
            <p:cNvSpPr>
              <a:spLocks noChangeArrowheads="1"/>
            </p:cNvSpPr>
            <p:nvPr/>
          </p:nvSpPr>
          <p:spPr bwMode="auto">
            <a:xfrm>
              <a:off x="2160" y="1008"/>
              <a:ext cx="1104" cy="720"/>
            </a:xfrm>
            <a:prstGeom prst="rect">
              <a:avLst/>
            </a:prstGeom>
            <a:solidFill>
              <a:schemeClr val="accent2"/>
            </a:solidFill>
            <a:ln w="9525">
              <a:noFill/>
              <a:miter lim="800000"/>
              <a:headEnd/>
              <a:tailEnd/>
            </a:ln>
          </p:spPr>
          <p:txBody>
            <a:bodyPr wrap="none" anchor="ctr">
              <a:prstTxWarp prst="textNoShape">
                <a:avLst/>
              </a:prstTxWarp>
            </a:bodyPr>
            <a:lstStyle/>
            <a:p>
              <a:pPr algn="ctr"/>
              <a:r>
                <a:rPr lang="en-US" sz="3200" b="1">
                  <a:solidFill>
                    <a:srgbClr val="FFFFFF"/>
                  </a:solidFill>
                </a:rPr>
                <a:t>Commit</a:t>
              </a:r>
            </a:p>
            <a:p>
              <a:pPr algn="ctr"/>
              <a:r>
                <a:rPr lang="en-US" sz="3200" b="1">
                  <a:solidFill>
                    <a:srgbClr val="FFFFFF"/>
                  </a:solidFill>
                </a:rPr>
                <a:t>Unit</a:t>
              </a:r>
            </a:p>
          </p:txBody>
        </p:sp>
        <p:sp>
          <p:nvSpPr>
            <p:cNvPr id="35863" name="Line 9"/>
            <p:cNvSpPr>
              <a:spLocks noChangeShapeType="1"/>
            </p:cNvSpPr>
            <p:nvPr/>
          </p:nvSpPr>
          <p:spPr bwMode="auto">
            <a:xfrm>
              <a:off x="3264" y="1296"/>
              <a:ext cx="384"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5864" name="Line 10"/>
            <p:cNvSpPr>
              <a:spLocks noChangeShapeType="1"/>
            </p:cNvSpPr>
            <p:nvPr/>
          </p:nvSpPr>
          <p:spPr bwMode="auto">
            <a:xfrm flipH="1">
              <a:off x="3264" y="1392"/>
              <a:ext cx="384"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grpSp>
      <p:sp>
        <p:nvSpPr>
          <p:cNvPr id="148494" name="Rectangle 14"/>
          <p:cNvSpPr>
            <a:spLocks noGrp="1" noChangeArrowheads="1"/>
          </p:cNvSpPr>
          <p:nvPr>
            <p:ph type="body" idx="1"/>
          </p:nvPr>
        </p:nvSpPr>
        <p:spPr>
          <a:xfrm>
            <a:off x="152400" y="3505200"/>
            <a:ext cx="8991600" cy="2743200"/>
          </a:xfrm>
          <a:noFill/>
        </p:spPr>
        <p:txBody>
          <a:bodyPr/>
          <a:lstStyle/>
          <a:p>
            <a:r>
              <a:rPr lang="en-US">
                <a:solidFill>
                  <a:srgbClr val="0000FF"/>
                </a:solidFill>
                <a:ea typeface="ＭＳ Ｐゴシック" pitchFamily="-65" charset="-128"/>
                <a:cs typeface="ＭＳ Ｐゴシック" pitchFamily="-65" charset="-128"/>
              </a:rPr>
              <a:t>Benefit #1: No Data Race</a:t>
            </a:r>
          </a:p>
          <a:p>
            <a:r>
              <a:rPr lang="en-US">
                <a:solidFill>
                  <a:srgbClr val="0000FF"/>
                </a:solidFill>
                <a:ea typeface="ＭＳ Ｐゴシック" pitchFamily="-65" charset="-128"/>
                <a:cs typeface="ＭＳ Ｐゴシック" pitchFamily="-65" charset="-128"/>
              </a:rPr>
              <a:t>Benefit #2: No Live Lock</a:t>
            </a:r>
            <a:endParaRPr lang="en-US">
              <a:ea typeface="ＭＳ Ｐゴシック" pitchFamily="-65" charset="-128"/>
              <a:cs typeface="ＭＳ Ｐゴシック" pitchFamily="-65" charset="-128"/>
            </a:endParaRPr>
          </a:p>
          <a:p>
            <a:r>
              <a:rPr lang="en-US" sz="2800">
                <a:solidFill>
                  <a:srgbClr val="FF0000"/>
                </a:solidFill>
                <a:ea typeface="ＭＳ Ｐゴシック" pitchFamily="-65" charset="-128"/>
                <a:cs typeface="ＭＳ Ｐゴシック" pitchFamily="-65" charset="-128"/>
              </a:rPr>
              <a:t>Drawback:</a:t>
            </a:r>
            <a:r>
              <a:rPr lang="en-US" sz="2800">
                <a:ea typeface="ＭＳ Ｐゴシック" pitchFamily="-65" charset="-128"/>
                <a:cs typeface="ＭＳ Ｐゴシック" pitchFamily="-65" charset="-128"/>
              </a:rPr>
              <a:t> </a:t>
            </a:r>
            <a:r>
              <a:rPr lang="en-US" sz="2800">
                <a:solidFill>
                  <a:srgbClr val="FF0000"/>
                </a:solidFill>
                <a:ea typeface="ＭＳ Ｐゴシック" pitchFamily="-65" charset="-128"/>
                <a:cs typeface="ＭＳ Ｐゴシック" pitchFamily="-65" charset="-128"/>
              </a:rPr>
              <a:t>Serializes </a:t>
            </a:r>
            <a:r>
              <a:rPr lang="en-US" sz="2800" b="1" u="sng">
                <a:solidFill>
                  <a:srgbClr val="FF0000"/>
                </a:solidFill>
                <a:ea typeface="ＭＳ Ｐゴシック" pitchFamily="-65" charset="-128"/>
                <a:cs typeface="ＭＳ Ｐゴシック" pitchFamily="-65" charset="-128"/>
              </a:rPr>
              <a:t>Non-Conflicting</a:t>
            </a:r>
            <a:r>
              <a:rPr lang="en-US" sz="2800" b="1">
                <a:solidFill>
                  <a:srgbClr val="FF0000"/>
                </a:solidFill>
                <a:ea typeface="ＭＳ Ｐゴシック" pitchFamily="-65" charset="-128"/>
                <a:cs typeface="ＭＳ Ｐゴシック" pitchFamily="-65" charset="-128"/>
              </a:rPr>
              <a:t> </a:t>
            </a:r>
            <a:r>
              <a:rPr lang="en-US" sz="2800">
                <a:solidFill>
                  <a:srgbClr val="FF0000"/>
                </a:solidFill>
                <a:ea typeface="ＭＳ Ｐゴシック" pitchFamily="-65" charset="-128"/>
                <a:cs typeface="ＭＳ Ｐゴシック" pitchFamily="-65" charset="-128"/>
              </a:rPr>
              <a:t>Transactions </a:t>
            </a:r>
          </a:p>
          <a:p>
            <a:pPr>
              <a:buFont typeface="Wingdings" pitchFamily="-65" charset="2"/>
              <a:buNone/>
            </a:pPr>
            <a:r>
              <a:rPr lang="en-US" sz="2800">
                <a:solidFill>
                  <a:srgbClr val="FF0000"/>
                </a:solidFill>
                <a:ea typeface="ＭＳ Ｐゴシック" pitchFamily="-65" charset="-128"/>
                <a:cs typeface="ＭＳ Ｐゴシック" pitchFamily="-65" charset="-128"/>
              </a:rPr>
              <a:t>	(“collateral damage”)</a:t>
            </a:r>
          </a:p>
        </p:txBody>
      </p:sp>
      <p:sp>
        <p:nvSpPr>
          <p:cNvPr id="35850" name="Line 18"/>
          <p:cNvSpPr>
            <a:spLocks noChangeShapeType="1"/>
          </p:cNvSpPr>
          <p:nvPr/>
        </p:nvSpPr>
        <p:spPr bwMode="auto">
          <a:xfrm>
            <a:off x="1524000" y="1143000"/>
            <a:ext cx="0" cy="205740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35851" name="Rectangle 19"/>
          <p:cNvSpPr>
            <a:spLocks noChangeArrowheads="1"/>
          </p:cNvSpPr>
          <p:nvPr/>
        </p:nvSpPr>
        <p:spPr bwMode="auto">
          <a:xfrm>
            <a:off x="914400" y="13716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35852" name="Line 20"/>
          <p:cNvSpPr>
            <a:spLocks noChangeShapeType="1"/>
          </p:cNvSpPr>
          <p:nvPr/>
        </p:nvSpPr>
        <p:spPr bwMode="auto">
          <a:xfrm>
            <a:off x="2971800" y="1143000"/>
            <a:ext cx="0" cy="205740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35853" name="Rectangle 21"/>
          <p:cNvSpPr>
            <a:spLocks noChangeArrowheads="1"/>
          </p:cNvSpPr>
          <p:nvPr/>
        </p:nvSpPr>
        <p:spPr bwMode="auto">
          <a:xfrm>
            <a:off x="2362200" y="13716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35854" name="Rectangle 22"/>
          <p:cNvSpPr>
            <a:spLocks noChangeArrowheads="1"/>
          </p:cNvSpPr>
          <p:nvPr/>
        </p:nvSpPr>
        <p:spPr bwMode="auto">
          <a:xfrm>
            <a:off x="914400" y="18288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V + C</a:t>
            </a:r>
          </a:p>
        </p:txBody>
      </p:sp>
      <p:sp>
        <p:nvSpPr>
          <p:cNvPr id="35855" name="Rectangle 23"/>
          <p:cNvSpPr>
            <a:spLocks noChangeArrowheads="1"/>
          </p:cNvSpPr>
          <p:nvPr/>
        </p:nvSpPr>
        <p:spPr bwMode="auto">
          <a:xfrm>
            <a:off x="2362200" y="1828800"/>
            <a:ext cx="1143000" cy="457200"/>
          </a:xfrm>
          <a:prstGeom prst="rect">
            <a:avLst/>
          </a:prstGeom>
          <a:solidFill>
            <a:schemeClr val="hlink"/>
          </a:solidFill>
          <a:ln w="9525">
            <a:noFill/>
            <a:miter lim="800000"/>
            <a:headEnd/>
            <a:tailEnd/>
          </a:ln>
        </p:spPr>
        <p:txBody>
          <a:bodyPr wrap="none" anchor="ctr">
            <a:prstTxWarp prst="textNoShape">
              <a:avLst/>
            </a:prstTxWarp>
          </a:bodyPr>
          <a:lstStyle/>
          <a:p>
            <a:pPr algn="ctr" defTabSz="4389438"/>
            <a:r>
              <a:rPr lang="en-US" sz="2800" b="1">
                <a:solidFill>
                  <a:schemeClr val="bg1"/>
                </a:solidFill>
              </a:rPr>
              <a:t>Stall</a:t>
            </a:r>
          </a:p>
        </p:txBody>
      </p:sp>
      <p:sp>
        <p:nvSpPr>
          <p:cNvPr id="35856" name="AutoShape 25"/>
          <p:cNvSpPr>
            <a:spLocks noChangeArrowheads="1"/>
          </p:cNvSpPr>
          <p:nvPr/>
        </p:nvSpPr>
        <p:spPr bwMode="auto">
          <a:xfrm>
            <a:off x="304800" y="1524000"/>
            <a:ext cx="533400" cy="1600200"/>
          </a:xfrm>
          <a:prstGeom prst="downArrow">
            <a:avLst>
              <a:gd name="adj1" fmla="val 50000"/>
              <a:gd name="adj2" fmla="val 45583"/>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grpSp>
        <p:nvGrpSpPr>
          <p:cNvPr id="3" name="Group 27"/>
          <p:cNvGrpSpPr>
            <a:grpSpLocks/>
          </p:cNvGrpSpPr>
          <p:nvPr/>
        </p:nvGrpSpPr>
        <p:grpSpPr bwMode="auto">
          <a:xfrm>
            <a:off x="2362200" y="1828800"/>
            <a:ext cx="1981200" cy="457200"/>
            <a:chOff x="1488" y="1440"/>
            <a:chExt cx="1248" cy="288"/>
          </a:xfrm>
        </p:grpSpPr>
        <p:sp>
          <p:nvSpPr>
            <p:cNvPr id="35859" name="Rectangle 24"/>
            <p:cNvSpPr>
              <a:spLocks noChangeArrowheads="1"/>
            </p:cNvSpPr>
            <p:nvPr/>
          </p:nvSpPr>
          <p:spPr bwMode="auto">
            <a:xfrm>
              <a:off x="1488" y="1440"/>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V + C</a:t>
              </a:r>
            </a:p>
          </p:txBody>
        </p:sp>
        <p:sp>
          <p:nvSpPr>
            <p:cNvPr id="35860" name="Line 13"/>
            <p:cNvSpPr>
              <a:spLocks noChangeShapeType="1"/>
            </p:cNvSpPr>
            <p:nvPr/>
          </p:nvSpPr>
          <p:spPr bwMode="auto">
            <a:xfrm flipH="1">
              <a:off x="2208" y="1632"/>
              <a:ext cx="528" cy="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grpSp>
      <p:sp>
        <p:nvSpPr>
          <p:cNvPr id="35858" name="Line 6"/>
          <p:cNvSpPr>
            <a:spLocks noChangeShapeType="1"/>
          </p:cNvSpPr>
          <p:nvPr/>
        </p:nvSpPr>
        <p:spPr bwMode="auto">
          <a:xfrm flipH="1">
            <a:off x="2057400" y="1981200"/>
            <a:ext cx="2286000" cy="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sp>
        <p:nvSpPr>
          <p:cNvPr id="35867" name="Text Box 27"/>
          <p:cNvSpPr txBox="1">
            <a:spLocks noChangeArrowheads="1"/>
          </p:cNvSpPr>
          <p:nvPr/>
        </p:nvSpPr>
        <p:spPr bwMode="auto">
          <a:xfrm>
            <a:off x="4343400" y="2801938"/>
            <a:ext cx="2187575" cy="676275"/>
          </a:xfrm>
          <a:prstGeom prst="rect">
            <a:avLst/>
          </a:prstGeom>
          <a:noFill/>
          <a:ln w="9525">
            <a:noFill/>
            <a:miter lim="800000"/>
            <a:headEnd/>
            <a:tailEnd/>
          </a:ln>
          <a:effectLst/>
        </p:spPr>
        <p:txBody>
          <a:bodyPr wrap="none">
            <a:prstTxWarp prst="textNoShape">
              <a:avLst/>
            </a:prstTxWarp>
            <a:spAutoFit/>
          </a:bodyPr>
          <a:lstStyle/>
          <a:p>
            <a:pPr>
              <a:lnSpc>
                <a:spcPct val="80000"/>
              </a:lnSpc>
            </a:pPr>
            <a:r>
              <a:rPr lang="en-US" sz="2400" b="1"/>
              <a:t>V = Validation</a:t>
            </a:r>
          </a:p>
          <a:p>
            <a:pPr>
              <a:lnSpc>
                <a:spcPct val="80000"/>
              </a:lnSpc>
            </a:pPr>
            <a:r>
              <a:rPr lang="en-US" sz="2400" b="1"/>
              <a:t>C = Commit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5.55112E-17 L 3.33333E-6 0.06667 " pathEditMode="relative" rAng="0" ptsTypes="AA">
                                      <p:cBhvr>
                                        <p:cTn id="6" dur="500" fill="hold"/>
                                        <p:tgtEl>
                                          <p:spTgt spid="3"/>
                                        </p:tgtEl>
                                        <p:attrNameLst>
                                          <p:attrName>ppt_x</p:attrName>
                                          <p:attrName>ppt_y</p:attrName>
                                        </p:attrNameLst>
                                      </p:cBhvr>
                                      <p:rCtr x="0" y="3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9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9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49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4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94" grpId="0" build="p" bldLvl="2"/>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6"/>
          <p:cNvSpPr>
            <a:spLocks noGrp="1" noChangeArrowheads="1"/>
          </p:cNvSpPr>
          <p:nvPr>
            <p:ph type="sldNum" sz="quarter" idx="12"/>
          </p:nvPr>
        </p:nvSpPr>
        <p:spPr>
          <a:noFill/>
        </p:spPr>
        <p:txBody>
          <a:bodyPr/>
          <a:lstStyle/>
          <a:p>
            <a:fld id="{1C5FA2F5-C8FE-AC40-A7DE-83E87F916152}" type="slidenum">
              <a:rPr lang="en-US"/>
              <a:pPr/>
              <a:t>177</a:t>
            </a:fld>
            <a:endParaRPr lang="en-US"/>
          </a:p>
        </p:txBody>
      </p:sp>
      <p:sp>
        <p:nvSpPr>
          <p:cNvPr id="36868" name="Title 1"/>
          <p:cNvSpPr>
            <a:spLocks noGrp="1"/>
          </p:cNvSpPr>
          <p:nvPr>
            <p:ph type="title"/>
          </p:nvPr>
        </p:nvSpPr>
        <p:spPr>
          <a:xfrm>
            <a:off x="457200" y="304800"/>
            <a:ext cx="8229600" cy="1139825"/>
          </a:xfrm>
        </p:spPr>
        <p:txBody>
          <a:bodyPr/>
          <a:lstStyle/>
          <a:p>
            <a:r>
              <a:rPr lang="en-US">
                <a:solidFill>
                  <a:srgbClr val="0000FF"/>
                </a:solidFill>
                <a:ea typeface="ＭＳ Ｐゴシック" pitchFamily="-65" charset="-128"/>
                <a:cs typeface="ＭＳ Ｐゴシック" pitchFamily="-65" charset="-128"/>
              </a:rPr>
              <a:t>Solution: Speculative Validation</a:t>
            </a:r>
          </a:p>
        </p:txBody>
      </p:sp>
      <p:sp>
        <p:nvSpPr>
          <p:cNvPr id="36870" name="Footer Placeholder 4"/>
          <p:cNvSpPr txBox="1">
            <a:spLocks noGrp="1"/>
          </p:cNvSpPr>
          <p:nvPr/>
        </p:nvSpPr>
        <p:spPr bwMode="auto">
          <a:xfrm>
            <a:off x="3124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36871" name="Slide Number Placeholder 5"/>
          <p:cNvSpPr txBox="1">
            <a:spLocks noGrp="1"/>
          </p:cNvSpPr>
          <p:nvPr/>
        </p:nvSpPr>
        <p:spPr bwMode="auto">
          <a:xfrm>
            <a:off x="6553200" y="6243638"/>
            <a:ext cx="2133600" cy="457200"/>
          </a:xfrm>
          <a:prstGeom prst="rect">
            <a:avLst/>
          </a:prstGeom>
          <a:noFill/>
          <a:ln w="9525">
            <a:noFill/>
            <a:miter lim="800000"/>
            <a:headEnd/>
            <a:tailEnd/>
          </a:ln>
        </p:spPr>
        <p:txBody>
          <a:bodyPr anchor="b">
            <a:prstTxWarp prst="textNoShape">
              <a:avLst/>
            </a:prstTxWarp>
          </a:bodyPr>
          <a:lstStyle/>
          <a:p>
            <a:pPr algn="r"/>
            <a:fld id="{78F85ED7-5EA2-6A47-AE95-FA433B30BA64}" type="slidenum">
              <a:rPr lang="en-US" sz="1200">
                <a:solidFill>
                  <a:schemeClr val="bg2"/>
                </a:solidFill>
              </a:rPr>
              <a:pPr algn="r"/>
              <a:t>177</a:t>
            </a:fld>
            <a:endParaRPr lang="en-US" sz="1200">
              <a:solidFill>
                <a:schemeClr val="bg2"/>
              </a:solidFill>
            </a:endParaRPr>
          </a:p>
        </p:txBody>
      </p:sp>
      <p:grpSp>
        <p:nvGrpSpPr>
          <p:cNvPr id="2" name="Group 26"/>
          <p:cNvGrpSpPr>
            <a:grpSpLocks/>
          </p:cNvGrpSpPr>
          <p:nvPr/>
        </p:nvGrpSpPr>
        <p:grpSpPr bwMode="auto">
          <a:xfrm>
            <a:off x="4800600" y="4038600"/>
            <a:ext cx="3810000" cy="1143000"/>
            <a:chOff x="2160" y="1008"/>
            <a:chExt cx="2592" cy="720"/>
          </a:xfrm>
        </p:grpSpPr>
        <p:sp>
          <p:nvSpPr>
            <p:cNvPr id="36884" name="Rectangle 7"/>
            <p:cNvSpPr>
              <a:spLocks noChangeArrowheads="1"/>
            </p:cNvSpPr>
            <p:nvPr/>
          </p:nvSpPr>
          <p:spPr bwMode="auto">
            <a:xfrm>
              <a:off x="3648" y="1008"/>
              <a:ext cx="1104" cy="720"/>
            </a:xfrm>
            <a:prstGeom prst="rect">
              <a:avLst/>
            </a:prstGeom>
            <a:solidFill>
              <a:srgbClr val="003399"/>
            </a:solidFill>
            <a:ln w="9525">
              <a:solidFill>
                <a:srgbClr val="003399"/>
              </a:solidFill>
              <a:miter lim="800000"/>
              <a:headEnd/>
              <a:tailEnd/>
            </a:ln>
          </p:spPr>
          <p:txBody>
            <a:bodyPr wrap="none" anchor="ctr">
              <a:prstTxWarp prst="textNoShape">
                <a:avLst/>
              </a:prstTxWarp>
            </a:bodyPr>
            <a:lstStyle/>
            <a:p>
              <a:pPr algn="ctr"/>
              <a:r>
                <a:rPr lang="en-US" sz="3200" b="1">
                  <a:solidFill>
                    <a:srgbClr val="FFFFFF"/>
                  </a:solidFill>
                </a:rPr>
                <a:t>Global</a:t>
              </a:r>
            </a:p>
            <a:p>
              <a:pPr algn="ctr"/>
              <a:r>
                <a:rPr lang="en-US" sz="3200" b="1">
                  <a:solidFill>
                    <a:srgbClr val="FFFFFF"/>
                  </a:solidFill>
                </a:rPr>
                <a:t>Memory</a:t>
              </a:r>
            </a:p>
          </p:txBody>
        </p:sp>
        <p:sp>
          <p:nvSpPr>
            <p:cNvPr id="36885" name="Rectangle 8"/>
            <p:cNvSpPr>
              <a:spLocks noChangeArrowheads="1"/>
            </p:cNvSpPr>
            <p:nvPr/>
          </p:nvSpPr>
          <p:spPr bwMode="auto">
            <a:xfrm>
              <a:off x="2160" y="1008"/>
              <a:ext cx="1104" cy="720"/>
            </a:xfrm>
            <a:prstGeom prst="rect">
              <a:avLst/>
            </a:prstGeom>
            <a:solidFill>
              <a:schemeClr val="accent2"/>
            </a:solidFill>
            <a:ln w="9525">
              <a:noFill/>
              <a:miter lim="800000"/>
              <a:headEnd/>
              <a:tailEnd/>
            </a:ln>
          </p:spPr>
          <p:txBody>
            <a:bodyPr wrap="none" anchor="ctr">
              <a:prstTxWarp prst="textNoShape">
                <a:avLst/>
              </a:prstTxWarp>
            </a:bodyPr>
            <a:lstStyle/>
            <a:p>
              <a:pPr algn="ctr"/>
              <a:r>
                <a:rPr lang="en-US" sz="3200" b="1">
                  <a:solidFill>
                    <a:srgbClr val="FFFFFF"/>
                  </a:solidFill>
                </a:rPr>
                <a:t>Commit</a:t>
              </a:r>
            </a:p>
            <a:p>
              <a:pPr algn="ctr"/>
              <a:r>
                <a:rPr lang="en-US" sz="3200" b="1">
                  <a:solidFill>
                    <a:srgbClr val="FFFFFF"/>
                  </a:solidFill>
                </a:rPr>
                <a:t>Unit</a:t>
              </a:r>
            </a:p>
          </p:txBody>
        </p:sp>
        <p:sp>
          <p:nvSpPr>
            <p:cNvPr id="36886" name="Line 9"/>
            <p:cNvSpPr>
              <a:spLocks noChangeShapeType="1"/>
            </p:cNvSpPr>
            <p:nvPr/>
          </p:nvSpPr>
          <p:spPr bwMode="auto">
            <a:xfrm>
              <a:off x="3264" y="1296"/>
              <a:ext cx="384"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
          <p:nvSpPr>
            <p:cNvPr id="36887" name="Line 10"/>
            <p:cNvSpPr>
              <a:spLocks noChangeShapeType="1"/>
            </p:cNvSpPr>
            <p:nvPr/>
          </p:nvSpPr>
          <p:spPr bwMode="auto">
            <a:xfrm flipH="1">
              <a:off x="3264" y="1392"/>
              <a:ext cx="384" cy="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grpSp>
      <p:sp>
        <p:nvSpPr>
          <p:cNvPr id="36890" name="Line 20"/>
          <p:cNvSpPr>
            <a:spLocks noChangeShapeType="1"/>
          </p:cNvSpPr>
          <p:nvPr/>
        </p:nvSpPr>
        <p:spPr bwMode="auto">
          <a:xfrm>
            <a:off x="3810000" y="3581400"/>
            <a:ext cx="0" cy="2057400"/>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36891" name="Rectangle 21"/>
          <p:cNvSpPr>
            <a:spLocks noChangeArrowheads="1"/>
          </p:cNvSpPr>
          <p:nvPr/>
        </p:nvSpPr>
        <p:spPr bwMode="auto">
          <a:xfrm>
            <a:off x="3429000" y="3810000"/>
            <a:ext cx="762000" cy="457200"/>
          </a:xfrm>
          <a:prstGeom prst="rect">
            <a:avLst/>
          </a:prstGeom>
          <a:solidFill>
            <a:srgbClr val="FFCCCC"/>
          </a:solidFill>
          <a:ln w="9525">
            <a:noFill/>
            <a:miter lim="800000"/>
            <a:headEnd/>
            <a:tailEnd/>
          </a:ln>
        </p:spPr>
        <p:txBody>
          <a:bodyPr wrap="none" anchor="ctr">
            <a:prstTxWarp prst="textNoShape">
              <a:avLst/>
            </a:prstTxWarp>
          </a:bodyPr>
          <a:lstStyle/>
          <a:p>
            <a:pPr algn="ctr" defTabSz="4389438"/>
            <a:r>
              <a:rPr lang="en-US" sz="2800" b="1"/>
              <a:t>TX3</a:t>
            </a:r>
          </a:p>
        </p:txBody>
      </p:sp>
      <p:grpSp>
        <p:nvGrpSpPr>
          <p:cNvPr id="3" name="Group 35"/>
          <p:cNvGrpSpPr>
            <a:grpSpLocks/>
          </p:cNvGrpSpPr>
          <p:nvPr/>
        </p:nvGrpSpPr>
        <p:grpSpPr bwMode="auto">
          <a:xfrm>
            <a:off x="1143000" y="3581400"/>
            <a:ext cx="762000" cy="2057400"/>
            <a:chOff x="816" y="2400"/>
            <a:chExt cx="480" cy="1296"/>
          </a:xfrm>
        </p:grpSpPr>
        <p:sp>
          <p:nvSpPr>
            <p:cNvPr id="36888" name="Line 18"/>
            <p:cNvSpPr>
              <a:spLocks noChangeShapeType="1"/>
            </p:cNvSpPr>
            <p:nvPr/>
          </p:nvSpPr>
          <p:spPr bwMode="auto">
            <a:xfrm>
              <a:off x="1056" y="2400"/>
              <a:ext cx="0" cy="1296"/>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36889" name="Rectangle 19"/>
            <p:cNvSpPr>
              <a:spLocks noChangeArrowheads="1"/>
            </p:cNvSpPr>
            <p:nvPr/>
          </p:nvSpPr>
          <p:spPr bwMode="auto">
            <a:xfrm>
              <a:off x="816" y="2544"/>
              <a:ext cx="48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36892" name="Rectangle 22"/>
            <p:cNvSpPr>
              <a:spLocks noChangeArrowheads="1"/>
            </p:cNvSpPr>
            <p:nvPr/>
          </p:nvSpPr>
          <p:spPr bwMode="auto">
            <a:xfrm>
              <a:off x="816" y="2832"/>
              <a:ext cx="48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V+C</a:t>
              </a:r>
            </a:p>
          </p:txBody>
        </p:sp>
      </p:grpSp>
      <p:sp>
        <p:nvSpPr>
          <p:cNvPr id="36893" name="Rectangle 23"/>
          <p:cNvSpPr>
            <a:spLocks noChangeArrowheads="1"/>
          </p:cNvSpPr>
          <p:nvPr/>
        </p:nvSpPr>
        <p:spPr bwMode="auto">
          <a:xfrm>
            <a:off x="3429000" y="4267200"/>
            <a:ext cx="762000" cy="457200"/>
          </a:xfrm>
          <a:prstGeom prst="rect">
            <a:avLst/>
          </a:prstGeom>
          <a:solidFill>
            <a:schemeClr val="hlink"/>
          </a:solidFill>
          <a:ln w="9525">
            <a:noFill/>
            <a:miter lim="800000"/>
            <a:headEnd/>
            <a:tailEnd/>
          </a:ln>
        </p:spPr>
        <p:txBody>
          <a:bodyPr wrap="none" anchor="ctr">
            <a:prstTxWarp prst="textNoShape">
              <a:avLst/>
            </a:prstTxWarp>
          </a:bodyPr>
          <a:lstStyle/>
          <a:p>
            <a:pPr algn="ctr" defTabSz="4389438"/>
            <a:r>
              <a:rPr lang="en-US" sz="2800" b="1">
                <a:solidFill>
                  <a:schemeClr val="bg1"/>
                </a:solidFill>
              </a:rPr>
              <a:t>Stall</a:t>
            </a:r>
          </a:p>
        </p:txBody>
      </p:sp>
      <p:sp>
        <p:nvSpPr>
          <p:cNvPr id="36894" name="AutoShape 25"/>
          <p:cNvSpPr>
            <a:spLocks noChangeArrowheads="1"/>
          </p:cNvSpPr>
          <p:nvPr/>
        </p:nvSpPr>
        <p:spPr bwMode="auto">
          <a:xfrm>
            <a:off x="457200" y="3962400"/>
            <a:ext cx="533400" cy="1600200"/>
          </a:xfrm>
          <a:prstGeom prst="downArrow">
            <a:avLst>
              <a:gd name="adj1" fmla="val 50000"/>
              <a:gd name="adj2" fmla="val 45583"/>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grpSp>
        <p:nvGrpSpPr>
          <p:cNvPr id="4" name="Group 46"/>
          <p:cNvGrpSpPr>
            <a:grpSpLocks/>
          </p:cNvGrpSpPr>
          <p:nvPr/>
        </p:nvGrpSpPr>
        <p:grpSpPr bwMode="auto">
          <a:xfrm>
            <a:off x="3429000" y="4267200"/>
            <a:ext cx="1371600" cy="457200"/>
            <a:chOff x="2160" y="2832"/>
            <a:chExt cx="864" cy="288"/>
          </a:xfrm>
        </p:grpSpPr>
        <p:sp>
          <p:nvSpPr>
            <p:cNvPr id="36896" name="Rectangle 24"/>
            <p:cNvSpPr>
              <a:spLocks noChangeArrowheads="1"/>
            </p:cNvSpPr>
            <p:nvPr/>
          </p:nvSpPr>
          <p:spPr bwMode="auto">
            <a:xfrm>
              <a:off x="2160" y="2832"/>
              <a:ext cx="480" cy="288"/>
            </a:xfrm>
            <a:prstGeom prst="rect">
              <a:avLst/>
            </a:prstGeom>
            <a:solidFill>
              <a:srgbClr val="FFCCCC"/>
            </a:solidFill>
            <a:ln w="9525">
              <a:noFill/>
              <a:miter lim="800000"/>
              <a:headEnd/>
              <a:tailEnd/>
            </a:ln>
          </p:spPr>
          <p:txBody>
            <a:bodyPr wrap="none" anchor="ctr">
              <a:prstTxWarp prst="textNoShape">
                <a:avLst/>
              </a:prstTxWarp>
            </a:bodyPr>
            <a:lstStyle/>
            <a:p>
              <a:pPr algn="ctr" defTabSz="4389438"/>
              <a:r>
                <a:rPr lang="en-US" sz="2800" b="1"/>
                <a:t>V+C</a:t>
              </a:r>
            </a:p>
          </p:txBody>
        </p:sp>
        <p:sp>
          <p:nvSpPr>
            <p:cNvPr id="36897" name="Line 13"/>
            <p:cNvSpPr>
              <a:spLocks noChangeShapeType="1"/>
            </p:cNvSpPr>
            <p:nvPr/>
          </p:nvSpPr>
          <p:spPr bwMode="auto">
            <a:xfrm flipH="1">
              <a:off x="2640" y="3072"/>
              <a:ext cx="384" cy="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grpSp>
      <p:grpSp>
        <p:nvGrpSpPr>
          <p:cNvPr id="5" name="Group 36"/>
          <p:cNvGrpSpPr>
            <a:grpSpLocks/>
          </p:cNvGrpSpPr>
          <p:nvPr/>
        </p:nvGrpSpPr>
        <p:grpSpPr bwMode="auto">
          <a:xfrm>
            <a:off x="2286000" y="3581400"/>
            <a:ext cx="762000" cy="2057400"/>
            <a:chOff x="816" y="2400"/>
            <a:chExt cx="480" cy="1296"/>
          </a:xfrm>
        </p:grpSpPr>
        <p:sp>
          <p:nvSpPr>
            <p:cNvPr id="36901" name="Line 18"/>
            <p:cNvSpPr>
              <a:spLocks noChangeShapeType="1"/>
            </p:cNvSpPr>
            <p:nvPr/>
          </p:nvSpPr>
          <p:spPr bwMode="auto">
            <a:xfrm>
              <a:off x="1056" y="2400"/>
              <a:ext cx="0" cy="1296"/>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36902" name="Rectangle 19"/>
            <p:cNvSpPr>
              <a:spLocks noChangeArrowheads="1"/>
            </p:cNvSpPr>
            <p:nvPr/>
          </p:nvSpPr>
          <p:spPr bwMode="auto">
            <a:xfrm>
              <a:off x="816" y="2544"/>
              <a:ext cx="48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36903" name="Rectangle 22"/>
            <p:cNvSpPr>
              <a:spLocks noChangeArrowheads="1"/>
            </p:cNvSpPr>
            <p:nvPr/>
          </p:nvSpPr>
          <p:spPr bwMode="auto">
            <a:xfrm>
              <a:off x="816" y="2832"/>
              <a:ext cx="48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V+C</a:t>
              </a:r>
            </a:p>
          </p:txBody>
        </p:sp>
      </p:grpSp>
      <p:sp>
        <p:nvSpPr>
          <p:cNvPr id="36898" name="Line 6"/>
          <p:cNvSpPr>
            <a:spLocks noChangeShapeType="1"/>
          </p:cNvSpPr>
          <p:nvPr/>
        </p:nvSpPr>
        <p:spPr bwMode="auto">
          <a:xfrm flipH="1">
            <a:off x="1905000" y="4343400"/>
            <a:ext cx="2895600" cy="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sp>
        <p:nvSpPr>
          <p:cNvPr id="36904" name="Line 6"/>
          <p:cNvSpPr>
            <a:spLocks noChangeShapeType="1"/>
          </p:cNvSpPr>
          <p:nvPr/>
        </p:nvSpPr>
        <p:spPr bwMode="auto">
          <a:xfrm flipH="1">
            <a:off x="3048000" y="4495800"/>
            <a:ext cx="1752600" cy="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sp>
        <p:nvSpPr>
          <p:cNvPr id="168963" name="Rectangle 3"/>
          <p:cNvSpPr>
            <a:spLocks noChangeArrowheads="1"/>
          </p:cNvSpPr>
          <p:nvPr/>
        </p:nvSpPr>
        <p:spPr bwMode="auto">
          <a:xfrm>
            <a:off x="457200" y="1524000"/>
            <a:ext cx="8458200" cy="1905000"/>
          </a:xfrm>
          <a:prstGeom prst="rect">
            <a:avLst/>
          </a:prstGeom>
          <a:noFill/>
          <a:ln w="9525">
            <a:noFill/>
            <a:miter lim="800000"/>
            <a:headEnd/>
            <a:tailEnd/>
          </a:ln>
        </p:spPr>
        <p:txBody>
          <a:bodyPr>
            <a:prstTxWarp prst="textNoShape">
              <a:avLst/>
            </a:prstTxWarp>
          </a:bodyPr>
          <a:lstStyle/>
          <a:p>
            <a:pPr marL="571500" indent="-571500" eaLnBrk="0" hangingPunct="0">
              <a:spcBef>
                <a:spcPct val="20000"/>
              </a:spcBef>
              <a:buSzPct val="65000"/>
              <a:buFont typeface="Wingdings" pitchFamily="-65" charset="2"/>
              <a:buNone/>
            </a:pPr>
            <a:r>
              <a:rPr lang="en-US" sz="3000"/>
              <a:t>Key Idea: Split Conflict Detection into </a:t>
            </a:r>
            <a:r>
              <a:rPr lang="en-US" sz="3000" u="sng"/>
              <a:t>two</a:t>
            </a:r>
            <a:r>
              <a:rPr lang="en-US" sz="3000"/>
              <a:t> parts</a:t>
            </a:r>
          </a:p>
          <a:p>
            <a:pPr marL="839788" lvl="1" indent="-495300" eaLnBrk="0" hangingPunct="0">
              <a:spcBef>
                <a:spcPct val="20000"/>
              </a:spcBef>
              <a:buFont typeface="Wingdings" pitchFamily="-65" charset="2"/>
              <a:buAutoNum type="arabicPeriod"/>
            </a:pPr>
            <a:r>
              <a:rPr lang="en-US" sz="2600" u="sng"/>
              <a:t>Recently Committed</a:t>
            </a:r>
            <a:r>
              <a:rPr lang="en-US" sz="2600"/>
              <a:t> TX in Parallel</a:t>
            </a:r>
          </a:p>
          <a:p>
            <a:pPr marL="839788" lvl="1" indent="-495300" eaLnBrk="0" hangingPunct="0">
              <a:spcBef>
                <a:spcPct val="20000"/>
              </a:spcBef>
              <a:buFont typeface="Wingdings" pitchFamily="-65" charset="2"/>
              <a:buAutoNum type="arabicPeriod"/>
            </a:pPr>
            <a:r>
              <a:rPr lang="en-US" sz="2600" u="sng"/>
              <a:t>Concurrently Committing</a:t>
            </a:r>
            <a:r>
              <a:rPr lang="en-US" sz="2600"/>
              <a:t> TX in Commit Order</a:t>
            </a:r>
          </a:p>
          <a:p>
            <a:pPr marL="1333500" lvl="2" indent="-419100" eaLnBrk="0" hangingPunct="0">
              <a:spcBef>
                <a:spcPct val="20000"/>
              </a:spcBef>
              <a:buFont typeface="Wingdings" pitchFamily="-65" charset="2"/>
              <a:buChar char="q"/>
            </a:pPr>
            <a:r>
              <a:rPr lang="en-US" sz="2200"/>
              <a:t>Approximate </a:t>
            </a:r>
          </a:p>
        </p:txBody>
      </p:sp>
      <p:sp>
        <p:nvSpPr>
          <p:cNvPr id="36914" name="Oval 50"/>
          <p:cNvSpPr>
            <a:spLocks noChangeArrowheads="1"/>
          </p:cNvSpPr>
          <p:nvPr/>
        </p:nvSpPr>
        <p:spPr bwMode="auto">
          <a:xfrm>
            <a:off x="7924800" y="4114800"/>
            <a:ext cx="431800" cy="269875"/>
          </a:xfrm>
          <a:prstGeom prst="ellipse">
            <a:avLst/>
          </a:prstGeom>
          <a:solidFill>
            <a:srgbClr val="66FF33"/>
          </a:solidFill>
          <a:ln w="9525">
            <a:noFill/>
            <a:round/>
            <a:headEnd/>
            <a:tailEnd/>
          </a:ln>
          <a:effectLst/>
        </p:spPr>
        <p:txBody>
          <a:bodyPr wrap="none" anchor="ctr">
            <a:prstTxWarp prst="textNoShape">
              <a:avLst/>
            </a:prstTxWarp>
          </a:bodyPr>
          <a:lstStyle/>
          <a:p>
            <a:pPr algn="ctr"/>
            <a:r>
              <a:rPr lang="en-US" b="1"/>
              <a:t>RS</a:t>
            </a:r>
          </a:p>
        </p:txBody>
      </p:sp>
      <p:sp>
        <p:nvSpPr>
          <p:cNvPr id="36915" name="Oval 51"/>
          <p:cNvSpPr>
            <a:spLocks noChangeArrowheads="1"/>
          </p:cNvSpPr>
          <p:nvPr/>
        </p:nvSpPr>
        <p:spPr bwMode="auto">
          <a:xfrm>
            <a:off x="7923213" y="4429125"/>
            <a:ext cx="425450" cy="228600"/>
          </a:xfrm>
          <a:prstGeom prst="ellipse">
            <a:avLst/>
          </a:prstGeom>
          <a:solidFill>
            <a:srgbClr val="FFCC00"/>
          </a:solidFill>
          <a:ln w="9525">
            <a:noFill/>
            <a:round/>
            <a:headEnd/>
            <a:tailEnd/>
          </a:ln>
          <a:effectLst/>
        </p:spPr>
        <p:txBody>
          <a:bodyPr wrap="none" anchor="ctr">
            <a:prstTxWarp prst="textNoShape">
              <a:avLst/>
            </a:prstTxWarp>
          </a:bodyPr>
          <a:lstStyle/>
          <a:p>
            <a:pPr algn="ctr"/>
            <a:r>
              <a:rPr lang="en-US" b="1"/>
              <a:t>RS</a:t>
            </a:r>
          </a:p>
        </p:txBody>
      </p:sp>
      <p:sp>
        <p:nvSpPr>
          <p:cNvPr id="36916" name="Oval 52"/>
          <p:cNvSpPr>
            <a:spLocks noChangeArrowheads="1"/>
          </p:cNvSpPr>
          <p:nvPr/>
        </p:nvSpPr>
        <p:spPr bwMode="auto">
          <a:xfrm>
            <a:off x="7924800" y="4724400"/>
            <a:ext cx="423863" cy="228600"/>
          </a:xfrm>
          <a:prstGeom prst="ellipse">
            <a:avLst/>
          </a:prstGeom>
          <a:solidFill>
            <a:srgbClr val="FFCCCC"/>
          </a:solidFill>
          <a:ln w="9525">
            <a:noFill/>
            <a:round/>
            <a:headEnd/>
            <a:tailEnd/>
          </a:ln>
          <a:effectLst/>
        </p:spPr>
        <p:txBody>
          <a:bodyPr wrap="none" anchor="ctr">
            <a:prstTxWarp prst="textNoShape">
              <a:avLst/>
            </a:prstTxWarp>
          </a:bodyPr>
          <a:lstStyle/>
          <a:p>
            <a:pPr algn="ctr"/>
            <a:r>
              <a:rPr lang="en-US" b="1"/>
              <a:t>RS</a:t>
            </a:r>
          </a:p>
        </p:txBody>
      </p:sp>
      <p:sp>
        <p:nvSpPr>
          <p:cNvPr id="36917" name="Oval 53"/>
          <p:cNvSpPr>
            <a:spLocks noChangeArrowheads="1"/>
          </p:cNvSpPr>
          <p:nvPr/>
        </p:nvSpPr>
        <p:spPr bwMode="auto">
          <a:xfrm>
            <a:off x="4572000" y="4038600"/>
            <a:ext cx="381000" cy="914400"/>
          </a:xfrm>
          <a:prstGeom prst="ellipse">
            <a:avLst/>
          </a:prstGeom>
          <a:noFill/>
          <a:ln w="57150">
            <a:solidFill>
              <a:srgbClr val="FF3300"/>
            </a:solidFill>
            <a:round/>
            <a:headEnd/>
            <a:tailEnd/>
          </a:ln>
          <a:effectLst/>
        </p:spPr>
        <p:txBody>
          <a:bodyPr wrap="none" anchor="ctr">
            <a:prstTxWarp prst="textNoShape">
              <a:avLst/>
            </a:prstTxWarp>
          </a:bodyPr>
          <a:lstStyle/>
          <a:p>
            <a:endParaRPr lang="en-US"/>
          </a:p>
        </p:txBody>
      </p:sp>
      <p:sp>
        <p:nvSpPr>
          <p:cNvPr id="36918" name="AutoShape 54"/>
          <p:cNvSpPr>
            <a:spLocks noChangeArrowheads="1"/>
          </p:cNvSpPr>
          <p:nvPr/>
        </p:nvSpPr>
        <p:spPr bwMode="auto">
          <a:xfrm flipV="1">
            <a:off x="4800600" y="4267200"/>
            <a:ext cx="228600" cy="457200"/>
          </a:xfrm>
          <a:prstGeom prst="curvedLeftArrow">
            <a:avLst>
              <a:gd name="adj1" fmla="val 40000"/>
              <a:gd name="adj2" fmla="val 80000"/>
              <a:gd name="adj3" fmla="val 33333"/>
            </a:avLst>
          </a:prstGeom>
          <a:solidFill>
            <a:srgbClr val="FF33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1255" name="Rectangle 7"/>
          <p:cNvSpPr>
            <a:spLocks noChangeArrowheads="1"/>
          </p:cNvSpPr>
          <p:nvPr/>
        </p:nvSpPr>
        <p:spPr bwMode="auto">
          <a:xfrm>
            <a:off x="1219200" y="5791200"/>
            <a:ext cx="6781800" cy="457200"/>
          </a:xfrm>
          <a:prstGeom prst="rect">
            <a:avLst/>
          </a:prstGeom>
          <a:solidFill>
            <a:srgbClr val="0000FF"/>
          </a:solidFill>
          <a:ln w="9525">
            <a:noFill/>
            <a:miter lim="800000"/>
            <a:headEnd/>
            <a:tailEnd/>
          </a:ln>
        </p:spPr>
        <p:txBody>
          <a:bodyPr wrap="none" anchor="ctr">
            <a:prstTxWarp prst="textNoShape">
              <a:avLst/>
            </a:prstTxWarp>
          </a:bodyPr>
          <a:lstStyle/>
          <a:p>
            <a:pPr algn="ctr">
              <a:lnSpc>
                <a:spcPct val="80000"/>
              </a:lnSpc>
            </a:pPr>
            <a:r>
              <a:rPr lang="en-US" sz="2400" b="1">
                <a:solidFill>
                  <a:schemeClr val="bg1"/>
                </a:solidFill>
              </a:rPr>
              <a:t>Conflict Rare </a:t>
            </a:r>
            <a:r>
              <a:rPr lang="en-US" sz="2400" b="1">
                <a:solidFill>
                  <a:schemeClr val="bg1"/>
                </a:solidFill>
                <a:sym typeface="Wingdings" pitchFamily="-65" charset="2"/>
              </a:rPr>
              <a:t> Good Commit Parallelism</a:t>
            </a:r>
            <a:endParaRPr lang="en-US" sz="2400" b="1">
              <a:solidFill>
                <a:schemeClr val="bg1"/>
              </a:solidFill>
            </a:endParaRPr>
          </a:p>
        </p:txBody>
      </p:sp>
      <p:sp>
        <p:nvSpPr>
          <p:cNvPr id="36978" name="Text Box 114"/>
          <p:cNvSpPr txBox="1">
            <a:spLocks noChangeArrowheads="1"/>
          </p:cNvSpPr>
          <p:nvPr/>
        </p:nvSpPr>
        <p:spPr bwMode="auto">
          <a:xfrm>
            <a:off x="4724400" y="3429000"/>
            <a:ext cx="2187575" cy="676275"/>
          </a:xfrm>
          <a:prstGeom prst="rect">
            <a:avLst/>
          </a:prstGeom>
          <a:noFill/>
          <a:ln w="9525">
            <a:noFill/>
            <a:miter lim="800000"/>
            <a:headEnd/>
            <a:tailEnd/>
          </a:ln>
          <a:effectLst/>
        </p:spPr>
        <p:txBody>
          <a:bodyPr wrap="none">
            <a:prstTxWarp prst="textNoShape">
              <a:avLst/>
            </a:prstTxWarp>
            <a:spAutoFit/>
          </a:bodyPr>
          <a:lstStyle/>
          <a:p>
            <a:pPr>
              <a:lnSpc>
                <a:spcPct val="80000"/>
              </a:lnSpc>
            </a:pPr>
            <a:r>
              <a:rPr lang="en-US" sz="2400" b="1"/>
              <a:t>V = Validation</a:t>
            </a:r>
          </a:p>
          <a:p>
            <a:pPr>
              <a:lnSpc>
                <a:spcPct val="80000"/>
              </a:lnSpc>
            </a:pPr>
            <a:r>
              <a:rPr lang="en-US" sz="2400" b="1"/>
              <a:t>C = Commit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8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8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8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9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9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9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916"/>
                                        </p:tgtEl>
                                        <p:attrNameLst>
                                          <p:attrName>style.visibility</p:attrName>
                                        </p:attrNameLst>
                                      </p:cBhvr>
                                      <p:to>
                                        <p:strVal val="visible"/>
                                      </p:to>
                                    </p:set>
                                  </p:childTnLst>
                                </p:cTn>
                              </p:par>
                            </p:childTnLst>
                          </p:cTn>
                        </p:par>
                        <p:par>
                          <p:cTn id="45" fill="hold">
                            <p:stCondLst>
                              <p:cond delay="0"/>
                            </p:stCondLst>
                            <p:childTnLst>
                              <p:par>
                                <p:cTn id="46" presetID="35" presetClass="path" presetSubtype="0" accel="50000" decel="50000" fill="hold" grpId="1" nodeType="afterEffect">
                                  <p:stCondLst>
                                    <p:cond delay="0"/>
                                  </p:stCondLst>
                                  <p:childTnLst>
                                    <p:animMotion origin="layout" path="M 3.33333E-6 -1.11111E-6 L -0.67084 0.01181 " pathEditMode="relative" rAng="0" ptsTypes="AA">
                                      <p:cBhvr>
                                        <p:cTn id="47" dur="1000" fill="hold"/>
                                        <p:tgtEl>
                                          <p:spTgt spid="36914"/>
                                        </p:tgtEl>
                                        <p:attrNameLst>
                                          <p:attrName>ppt_x</p:attrName>
                                          <p:attrName>ppt_y</p:attrName>
                                        </p:attrNameLst>
                                      </p:cBhvr>
                                      <p:rCtr x="-335" y="6"/>
                                    </p:animMotion>
                                  </p:childTnLst>
                                </p:cTn>
                              </p:par>
                              <p:par>
                                <p:cTn id="48" presetID="35" presetClass="path" presetSubtype="0" accel="50000" decel="50000" fill="hold" grpId="1" nodeType="withEffect">
                                  <p:stCondLst>
                                    <p:cond delay="0"/>
                                  </p:stCondLst>
                                  <p:childTnLst>
                                    <p:animMotion origin="layout" path="M -2.77778E-7 1.11111E-6 L -0.54809 -0.00695 " pathEditMode="relative" rAng="0" ptsTypes="AA">
                                      <p:cBhvr>
                                        <p:cTn id="49" dur="1000" fill="hold"/>
                                        <p:tgtEl>
                                          <p:spTgt spid="36915"/>
                                        </p:tgtEl>
                                        <p:attrNameLst>
                                          <p:attrName>ppt_x</p:attrName>
                                          <p:attrName>ppt_y</p:attrName>
                                        </p:attrNameLst>
                                      </p:cBhvr>
                                      <p:rCtr x="-274" y="-3"/>
                                    </p:animMotion>
                                  </p:childTnLst>
                                </p:cTn>
                              </p:par>
                              <p:par>
                                <p:cTn id="50" presetID="35" presetClass="path" presetSubtype="0" accel="50000" decel="50000" fill="hold" grpId="1" nodeType="withEffect">
                                  <p:stCondLst>
                                    <p:cond delay="0"/>
                                  </p:stCondLst>
                                  <p:childTnLst>
                                    <p:animMotion origin="layout" path="M 5E-6 -4.81481E-6 L -0.4198 -0.02893 " pathEditMode="relative" rAng="0" ptsTypes="AA">
                                      <p:cBhvr>
                                        <p:cTn id="51" dur="1000" fill="hold"/>
                                        <p:tgtEl>
                                          <p:spTgt spid="36916"/>
                                        </p:tgtEl>
                                        <p:attrNameLst>
                                          <p:attrName>ppt_x</p:attrName>
                                          <p:attrName>ppt_y</p:attrName>
                                        </p:attrNameLst>
                                      </p:cBhvr>
                                      <p:rCtr x="-210" y="-15"/>
                                    </p:animMotion>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2" nodeType="clickEffect">
                                  <p:stCondLst>
                                    <p:cond delay="0"/>
                                  </p:stCondLst>
                                  <p:childTnLst>
                                    <p:animEffect transition="out" filter="fade">
                                      <p:cBhvr>
                                        <p:cTn id="55" dur="500"/>
                                        <p:tgtEl>
                                          <p:spTgt spid="36914"/>
                                        </p:tgtEl>
                                      </p:cBhvr>
                                    </p:animEffect>
                                    <p:set>
                                      <p:cBhvr>
                                        <p:cTn id="56" dur="1" fill="hold">
                                          <p:stCondLst>
                                            <p:cond delay="499"/>
                                          </p:stCondLst>
                                        </p:cTn>
                                        <p:tgtEl>
                                          <p:spTgt spid="3691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36915"/>
                                        </p:tgtEl>
                                      </p:cBhvr>
                                    </p:animEffect>
                                    <p:set>
                                      <p:cBhvr>
                                        <p:cTn id="59" dur="1" fill="hold">
                                          <p:stCondLst>
                                            <p:cond delay="499"/>
                                          </p:stCondLst>
                                        </p:cTn>
                                        <p:tgtEl>
                                          <p:spTgt spid="3691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36916"/>
                                        </p:tgtEl>
                                      </p:cBhvr>
                                    </p:animEffect>
                                    <p:set>
                                      <p:cBhvr>
                                        <p:cTn id="62" dur="1" fill="hold">
                                          <p:stCondLst>
                                            <p:cond delay="499"/>
                                          </p:stCondLst>
                                        </p:cTn>
                                        <p:tgtEl>
                                          <p:spTgt spid="36916"/>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68963">
                                            <p:txEl>
                                              <p:pRg st="2" end="2"/>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917"/>
                                        </p:tgtEl>
                                        <p:attrNameLst>
                                          <p:attrName>style.visibility</p:attrName>
                                        </p:attrNameLst>
                                      </p:cBhvr>
                                      <p:to>
                                        <p:strVal val="visible"/>
                                      </p:to>
                                    </p:set>
                                  </p:childTnLst>
                                  <p:subTnLst>
                                    <p:set>
                                      <p:cBhvr override="childStyle">
                                        <p:cTn dur="1" fill="hold" display="0" masterRel="nextClick" afterEffect="1"/>
                                        <p:tgtEl>
                                          <p:spTgt spid="36917"/>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918"/>
                                        </p:tgtEl>
                                        <p:attrNameLst>
                                          <p:attrName>style.visibility</p:attrName>
                                        </p:attrNameLst>
                                      </p:cBhvr>
                                      <p:to>
                                        <p:strVal val="visible"/>
                                      </p:to>
                                    </p:set>
                                  </p:childTnLst>
                                  <p:subTnLst>
                                    <p:set>
                                      <p:cBhvr override="childStyle">
                                        <p:cTn dur="1" fill="hold" display="0" masterRel="nextClick" afterEffect="1"/>
                                        <p:tgtEl>
                                          <p:spTgt spid="36918"/>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0 4.44444E-6 L 0 0.06666 " pathEditMode="fixed" rAng="0" ptsTypes="AA">
                                      <p:cBhvr>
                                        <p:cTn id="74" dur="500" fill="hold"/>
                                        <p:tgtEl>
                                          <p:spTgt spid="4"/>
                                        </p:tgtEl>
                                        <p:attrNameLst>
                                          <p:attrName>ppt_x</p:attrName>
                                          <p:attrName>ppt_y</p:attrName>
                                        </p:attrNameLst>
                                      </p:cBhvr>
                                      <p:rCtr x="0" y="33"/>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1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0" grpId="0" animBg="1"/>
      <p:bldP spid="36891" grpId="0" animBg="1"/>
      <p:bldP spid="36893" grpId="0" animBg="1"/>
      <p:bldP spid="36894" grpId="0" animBg="1"/>
      <p:bldP spid="36898" grpId="0" animBg="1"/>
      <p:bldP spid="36904" grpId="0" animBg="1"/>
      <p:bldP spid="168963" grpId="0" build="p"/>
      <p:bldP spid="36914" grpId="0" animBg="1"/>
      <p:bldP spid="36914" grpId="1" animBg="1"/>
      <p:bldP spid="36914" grpId="2" animBg="1"/>
      <p:bldP spid="36915" grpId="0" animBg="1"/>
      <p:bldP spid="36915" grpId="1" animBg="1"/>
      <p:bldP spid="36915" grpId="2" animBg="1"/>
      <p:bldP spid="36916" grpId="0" animBg="1"/>
      <p:bldP spid="36916" grpId="1" animBg="1"/>
      <p:bldP spid="36916" grpId="2" animBg="1"/>
      <p:bldP spid="36917" grpId="0" animBg="1"/>
      <p:bldP spid="36918" grpId="0" animBg="1"/>
      <p:bldP spid="181255" grpId="0" animBg="1"/>
      <p:bldP spid="36978"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Efficiency Concerns?</a:t>
            </a:r>
            <a:endParaRPr lang="en-CA" dirty="0"/>
          </a:p>
        </p:txBody>
      </p:sp>
      <p:sp>
        <p:nvSpPr>
          <p:cNvPr id="3" name="Content Placeholder 2"/>
          <p:cNvSpPr>
            <a:spLocks noGrp="1"/>
          </p:cNvSpPr>
          <p:nvPr>
            <p:ph idx="1"/>
          </p:nvPr>
        </p:nvSpPr>
        <p:spPr>
          <a:xfrm>
            <a:off x="467544" y="3356992"/>
            <a:ext cx="8229600" cy="2985195"/>
          </a:xfrm>
        </p:spPr>
        <p:txBody>
          <a:bodyPr>
            <a:normAutofit lnSpcReduction="10000"/>
          </a:bodyPr>
          <a:lstStyle/>
          <a:p>
            <a:r>
              <a:rPr lang="en-CA" dirty="0" smtClean="0"/>
              <a:t>Scalar Transaction Management </a:t>
            </a:r>
          </a:p>
          <a:p>
            <a:pPr lvl="1"/>
            <a:r>
              <a:rPr lang="en-CA" dirty="0" smtClean="0"/>
              <a:t>Scalar Transaction fits SIMT Model</a:t>
            </a:r>
          </a:p>
          <a:p>
            <a:pPr lvl="1"/>
            <a:r>
              <a:rPr lang="en-CA" dirty="0" smtClean="0"/>
              <a:t>Simple Design</a:t>
            </a:r>
          </a:p>
          <a:p>
            <a:pPr lvl="1"/>
            <a:r>
              <a:rPr lang="en-CA" dirty="0" smtClean="0"/>
              <a:t>Poor Use of SIMD Memory Subsystem</a:t>
            </a:r>
          </a:p>
          <a:p>
            <a:r>
              <a:rPr lang="en-CA" dirty="0" smtClean="0"/>
              <a:t>Rereading every memory location</a:t>
            </a:r>
          </a:p>
          <a:p>
            <a:pPr lvl="1"/>
            <a:r>
              <a:rPr lang="en-CA" dirty="0" smtClean="0"/>
              <a:t>Memory access takes energy</a:t>
            </a:r>
          </a:p>
        </p:txBody>
      </p:sp>
      <p:sp>
        <p:nvSpPr>
          <p:cNvPr id="4" name="Slide Number Placeholder 3"/>
          <p:cNvSpPr>
            <a:spLocks noGrp="1"/>
          </p:cNvSpPr>
          <p:nvPr>
            <p:ph type="sldNum" sz="quarter" idx="12"/>
          </p:nvPr>
        </p:nvSpPr>
        <p:spPr/>
        <p:txBody>
          <a:bodyPr/>
          <a:lstStyle/>
          <a:p>
            <a:fld id="{999E10A8-BFF3-45FC-8604-83940F506632}" type="slidenum">
              <a:rPr lang="en-CA" smtClean="0"/>
              <a:pPr/>
              <a:t>178</a:t>
            </a:fld>
            <a:endParaRPr lang="en-CA" dirty="0"/>
          </a:p>
        </p:txBody>
      </p:sp>
      <p:sp>
        <p:nvSpPr>
          <p:cNvPr id="5" name="Rectangle 10"/>
          <p:cNvSpPr>
            <a:spLocks noChangeArrowheads="1"/>
          </p:cNvSpPr>
          <p:nvPr/>
        </p:nvSpPr>
        <p:spPr bwMode="auto">
          <a:xfrm>
            <a:off x="6274159" y="1340768"/>
            <a:ext cx="1485728" cy="1717393"/>
          </a:xfrm>
          <a:prstGeom prst="rect">
            <a:avLst/>
          </a:prstGeom>
          <a:noFill/>
          <a:ln w="9525">
            <a:noFill/>
            <a:miter lim="800000"/>
            <a:headEnd/>
            <a:tailEnd/>
          </a:ln>
          <a:effectLst/>
        </p:spPr>
        <p:txBody>
          <a:bodyPr wrap="none">
            <a:spAutoFit/>
          </a:bodyPr>
          <a:lstStyle/>
          <a:p>
            <a:pPr algn="ctr" defTabSz="4389438">
              <a:lnSpc>
                <a:spcPct val="80000"/>
              </a:lnSpc>
            </a:pPr>
            <a:r>
              <a:rPr lang="en-US" sz="6000" b="1" dirty="0" smtClean="0">
                <a:solidFill>
                  <a:srgbClr val="FF0000"/>
                </a:solidFill>
              </a:rPr>
              <a:t>2X </a:t>
            </a:r>
            <a:endParaRPr lang="en-US" sz="6000" b="1" dirty="0">
              <a:solidFill>
                <a:srgbClr val="FF0000"/>
              </a:solidFill>
            </a:endParaRPr>
          </a:p>
          <a:p>
            <a:pPr algn="ctr" defTabSz="4389438">
              <a:lnSpc>
                <a:spcPct val="80000"/>
              </a:lnSpc>
            </a:pPr>
            <a:r>
              <a:rPr lang="en-US" sz="3600" b="1" dirty="0" smtClean="0">
                <a:solidFill>
                  <a:srgbClr val="FF0000"/>
                </a:solidFill>
              </a:rPr>
              <a:t>Energy</a:t>
            </a:r>
            <a:endParaRPr lang="en-US" sz="3600" b="1" dirty="0">
              <a:solidFill>
                <a:srgbClr val="FF0000"/>
              </a:solidFill>
            </a:endParaRPr>
          </a:p>
          <a:p>
            <a:pPr algn="ctr" defTabSz="4389438">
              <a:lnSpc>
                <a:spcPct val="80000"/>
              </a:lnSpc>
            </a:pPr>
            <a:r>
              <a:rPr lang="en-US" sz="3600" b="1" dirty="0" smtClean="0">
                <a:solidFill>
                  <a:srgbClr val="FF0000"/>
                </a:solidFill>
              </a:rPr>
              <a:t>Usage</a:t>
            </a:r>
            <a:endParaRPr lang="en-US" sz="3600" b="1" dirty="0">
              <a:solidFill>
                <a:srgbClr val="FF0000"/>
              </a:solidFill>
            </a:endParaRPr>
          </a:p>
        </p:txBody>
      </p:sp>
      <p:sp>
        <p:nvSpPr>
          <p:cNvPr id="6" name="Rectangle 11"/>
          <p:cNvSpPr>
            <a:spLocks noChangeArrowheads="1"/>
          </p:cNvSpPr>
          <p:nvPr/>
        </p:nvSpPr>
        <p:spPr bwMode="auto">
          <a:xfrm>
            <a:off x="807546" y="1340768"/>
            <a:ext cx="1951175" cy="1865126"/>
          </a:xfrm>
          <a:prstGeom prst="rect">
            <a:avLst/>
          </a:prstGeom>
          <a:noFill/>
          <a:ln w="9525">
            <a:noFill/>
            <a:miter lim="800000"/>
            <a:headEnd/>
            <a:tailEnd/>
          </a:ln>
          <a:effectLst/>
        </p:spPr>
        <p:txBody>
          <a:bodyPr wrap="none">
            <a:spAutoFit/>
          </a:bodyPr>
          <a:lstStyle/>
          <a:p>
            <a:pPr algn="ctr" defTabSz="4389438">
              <a:lnSpc>
                <a:spcPct val="80000"/>
              </a:lnSpc>
            </a:pPr>
            <a:r>
              <a:rPr lang="en-US" sz="6000" b="1" dirty="0">
                <a:solidFill>
                  <a:srgbClr val="009900"/>
                </a:solidFill>
              </a:rPr>
              <a:t>128X </a:t>
            </a:r>
          </a:p>
          <a:p>
            <a:pPr algn="ctr" defTabSz="4389438">
              <a:lnSpc>
                <a:spcPct val="70000"/>
              </a:lnSpc>
            </a:pPr>
            <a:r>
              <a:rPr lang="en-US" sz="3200" b="1" dirty="0">
                <a:solidFill>
                  <a:srgbClr val="009900"/>
                </a:solidFill>
              </a:rPr>
              <a:t>Speedup </a:t>
            </a:r>
          </a:p>
          <a:p>
            <a:pPr algn="ctr" defTabSz="4389438">
              <a:lnSpc>
                <a:spcPct val="70000"/>
              </a:lnSpc>
            </a:pPr>
            <a:r>
              <a:rPr lang="en-US" sz="3200" b="1" dirty="0">
                <a:solidFill>
                  <a:srgbClr val="009900"/>
                </a:solidFill>
              </a:rPr>
              <a:t>over </a:t>
            </a:r>
          </a:p>
          <a:p>
            <a:pPr algn="ctr" defTabSz="4389438">
              <a:lnSpc>
                <a:spcPct val="70000"/>
              </a:lnSpc>
            </a:pPr>
            <a:r>
              <a:rPr lang="en-US" sz="3200" b="1" dirty="0">
                <a:solidFill>
                  <a:srgbClr val="009900"/>
                </a:solidFill>
              </a:rPr>
              <a:t>CG-Locks</a:t>
            </a:r>
            <a:endParaRPr lang="en-US" sz="3600" b="1" dirty="0">
              <a:solidFill>
                <a:srgbClr val="009900"/>
              </a:solidFill>
            </a:endParaRPr>
          </a:p>
        </p:txBody>
      </p:sp>
      <p:sp>
        <p:nvSpPr>
          <p:cNvPr id="7" name="Rectangle 12"/>
          <p:cNvSpPr>
            <a:spLocks noChangeArrowheads="1"/>
          </p:cNvSpPr>
          <p:nvPr/>
        </p:nvSpPr>
        <p:spPr bwMode="auto">
          <a:xfrm>
            <a:off x="3419872" y="1340768"/>
            <a:ext cx="2101857" cy="1618905"/>
          </a:xfrm>
          <a:prstGeom prst="rect">
            <a:avLst/>
          </a:prstGeom>
          <a:noFill/>
          <a:ln w="9525">
            <a:noFill/>
            <a:miter lim="800000"/>
            <a:headEnd/>
            <a:tailEnd/>
          </a:ln>
          <a:effectLst/>
        </p:spPr>
        <p:txBody>
          <a:bodyPr wrap="none">
            <a:spAutoFit/>
          </a:bodyPr>
          <a:lstStyle/>
          <a:p>
            <a:pPr algn="ctr" defTabSz="4389438">
              <a:lnSpc>
                <a:spcPct val="80000"/>
              </a:lnSpc>
            </a:pPr>
            <a:r>
              <a:rPr lang="en-US" sz="6000" b="1" dirty="0" smtClean="0">
                <a:solidFill>
                  <a:srgbClr val="FF9900"/>
                </a:solidFill>
              </a:rPr>
              <a:t>40% </a:t>
            </a:r>
            <a:endParaRPr lang="en-US" sz="6000" b="1" dirty="0">
              <a:solidFill>
                <a:srgbClr val="FF9900"/>
              </a:solidFill>
            </a:endParaRPr>
          </a:p>
          <a:p>
            <a:pPr algn="ctr" defTabSz="4389438">
              <a:lnSpc>
                <a:spcPct val="80000"/>
              </a:lnSpc>
            </a:pPr>
            <a:r>
              <a:rPr lang="en-US" sz="3600" b="1" dirty="0">
                <a:solidFill>
                  <a:srgbClr val="FF9900"/>
                </a:solidFill>
              </a:rPr>
              <a:t>FG-Locks</a:t>
            </a:r>
          </a:p>
          <a:p>
            <a:pPr algn="ctr" defTabSz="4389438">
              <a:lnSpc>
                <a:spcPct val="80000"/>
              </a:lnSpc>
            </a:pPr>
            <a:r>
              <a:rPr lang="en-US" sz="2800" b="1" dirty="0">
                <a:solidFill>
                  <a:srgbClr val="FF9900"/>
                </a:solidFill>
              </a:rPr>
              <a:t>Performance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p:bldP spid="7"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Inefficiency from </a:t>
            </a:r>
            <a:br>
              <a:rPr lang="en-CA" dirty="0" smtClean="0"/>
            </a:br>
            <a:r>
              <a:rPr lang="en-CA" dirty="0" smtClean="0"/>
              <a:t>Scalar Transaction Management</a:t>
            </a:r>
            <a:endParaRPr lang="en-CA" dirty="0"/>
          </a:p>
        </p:txBody>
      </p:sp>
      <p:sp>
        <p:nvSpPr>
          <p:cNvPr id="4" name="Slide Number Placeholder 3"/>
          <p:cNvSpPr>
            <a:spLocks noGrp="1"/>
          </p:cNvSpPr>
          <p:nvPr>
            <p:ph type="sldNum" sz="quarter" idx="12"/>
          </p:nvPr>
        </p:nvSpPr>
        <p:spPr/>
        <p:txBody>
          <a:bodyPr/>
          <a:lstStyle/>
          <a:p>
            <a:fld id="{999E10A8-BFF3-45FC-8604-83940F506632}" type="slidenum">
              <a:rPr lang="en-CA" smtClean="0"/>
              <a:pPr/>
              <a:t>179</a:t>
            </a:fld>
            <a:endParaRPr lang="en-CA"/>
          </a:p>
        </p:txBody>
      </p:sp>
      <p:sp>
        <p:nvSpPr>
          <p:cNvPr id="5" name="Rectangle 3"/>
          <p:cNvSpPr txBox="1">
            <a:spLocks noChangeArrowheads="1"/>
          </p:cNvSpPr>
          <p:nvPr/>
        </p:nvSpPr>
        <p:spPr>
          <a:xfrm>
            <a:off x="457200" y="1600200"/>
            <a:ext cx="8229600" cy="4853136"/>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Kilo TM ignores GPU thread hierarchy</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Excessive Control Message Traffic</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Scalar Validation</a:t>
            </a:r>
            <a:r>
              <a:rPr kumimoji="0" lang="en-US" sz="2800" b="0" i="0" u="none" strike="noStrike" kern="1200" cap="none" spc="0" normalizeH="0" noProof="0" dirty="0" smtClean="0">
                <a:ln>
                  <a:noFill/>
                </a:ln>
                <a:solidFill>
                  <a:schemeClr val="tx1"/>
                </a:solidFill>
                <a:effectLst/>
                <a:uLnTx/>
                <a:uFillTx/>
                <a:latin typeface="+mn-lt"/>
                <a:ea typeface="ＭＳ Ｐゴシック" pitchFamily="34" charset="-128"/>
                <a:cs typeface="+mn-cs"/>
              </a:rPr>
              <a:t> and Commit </a:t>
            </a:r>
            <a:br>
              <a:rPr kumimoji="0" lang="en-US" sz="2800" b="0" i="0" u="none" strike="noStrike" kern="1200" cap="none" spc="0" normalizeH="0" noProof="0" dirty="0" smtClean="0">
                <a:ln>
                  <a:noFill/>
                </a:ln>
                <a:solidFill>
                  <a:schemeClr val="tx1"/>
                </a:solidFill>
                <a:effectLst/>
                <a:uLnTx/>
                <a:uFillTx/>
                <a:latin typeface="+mn-lt"/>
                <a:ea typeface="ＭＳ Ｐゴシック" pitchFamily="34" charset="-128"/>
                <a:cs typeface="+mn-cs"/>
              </a:rPr>
            </a:br>
            <a:r>
              <a:rPr kumimoji="0" lang="en-US" sz="2800" b="0" i="0" u="none" strike="noStrike" kern="1200" cap="none" spc="0" normalizeH="0" noProof="0" dirty="0" smtClean="0">
                <a:ln>
                  <a:noFill/>
                </a:ln>
                <a:solidFill>
                  <a:schemeClr val="tx1"/>
                </a:solidFill>
                <a:effectLst/>
                <a:uLnTx/>
                <a:uFillTx/>
                <a:latin typeface="+mn-lt"/>
                <a:ea typeface="ＭＳ Ｐゴシック" pitchFamily="34" charset="-128"/>
                <a:cs typeface="+mn-cs"/>
                <a:sym typeface="Wingdings" pitchFamily="2" charset="2"/>
              </a:rPr>
              <a:t> </a:t>
            </a:r>
            <a:r>
              <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Poor L2 Bandwidth Utilization</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Simplify</a:t>
            </a:r>
            <a:r>
              <a:rPr kumimoji="0" lang="en-US" sz="3200" b="0" i="0" u="none" strike="noStrike" kern="1200" cap="none" spc="0" normalizeH="0" noProof="0" dirty="0" smtClean="0">
                <a:ln>
                  <a:noFill/>
                </a:ln>
                <a:solidFill>
                  <a:schemeClr val="tx1"/>
                </a:solidFill>
                <a:effectLst/>
                <a:uLnTx/>
                <a:uFillTx/>
                <a:latin typeface="+mn-lt"/>
                <a:ea typeface="ＭＳ Ｐゴシック" pitchFamily="34" charset="-128"/>
                <a:cs typeface="+mn-cs"/>
              </a:rPr>
              <a:t> HW Design</a:t>
            </a:r>
            <a:r>
              <a:rPr kumimoji="0" lang="en-US" sz="3200" b="0" i="0" u="none" strike="noStrike" kern="1200" cap="none" spc="0" normalizeH="0" baseline="0" noProof="0" dirty="0" smtClean="0">
                <a:ln>
                  <a:noFill/>
                </a:ln>
                <a:solidFill>
                  <a:schemeClr val="tx1"/>
                </a:solidFill>
                <a:effectLst/>
                <a:uLnTx/>
                <a:uFillTx/>
                <a:latin typeface="+mn-lt"/>
                <a:ea typeface="ＭＳ Ｐゴシック" pitchFamily="34" charset="-128"/>
                <a:cs typeface="+mn-cs"/>
              </a:rPr>
              <a:t>, but </a:t>
            </a:r>
            <a:r>
              <a:rPr kumimoji="0" lang="en-US" sz="3200" b="1" i="0" u="sng" strike="noStrike" kern="1200" cap="none" spc="0" normalizeH="0" baseline="0" noProof="0" dirty="0" smtClean="0">
                <a:ln>
                  <a:noFill/>
                </a:ln>
                <a:solidFill>
                  <a:schemeClr val="tx1"/>
                </a:solidFill>
                <a:effectLst/>
                <a:uLnTx/>
                <a:uFillTx/>
                <a:latin typeface="+mn-lt"/>
                <a:ea typeface="ＭＳ Ｐゴシック" pitchFamily="34" charset="-128"/>
                <a:cs typeface="+mn-cs"/>
              </a:rPr>
              <a:t>Cost Energy</a:t>
            </a:r>
          </a:p>
        </p:txBody>
      </p:sp>
      <p:grpSp>
        <p:nvGrpSpPr>
          <p:cNvPr id="3" name="Group 43"/>
          <p:cNvGrpSpPr>
            <a:grpSpLocks/>
          </p:cNvGrpSpPr>
          <p:nvPr/>
        </p:nvGrpSpPr>
        <p:grpSpPr bwMode="auto">
          <a:xfrm>
            <a:off x="1187624" y="2564904"/>
            <a:ext cx="7296150" cy="1066800"/>
            <a:chOff x="720" y="1680"/>
            <a:chExt cx="4596" cy="672"/>
          </a:xfrm>
        </p:grpSpPr>
        <p:grpSp>
          <p:nvGrpSpPr>
            <p:cNvPr id="6" name="Group 18"/>
            <p:cNvGrpSpPr>
              <a:grpSpLocks/>
            </p:cNvGrpSpPr>
            <p:nvPr/>
          </p:nvGrpSpPr>
          <p:grpSpPr bwMode="auto">
            <a:xfrm>
              <a:off x="720" y="1680"/>
              <a:ext cx="960" cy="672"/>
              <a:chOff x="720" y="1680"/>
              <a:chExt cx="960" cy="672"/>
            </a:xfrm>
          </p:grpSpPr>
          <p:sp>
            <p:nvSpPr>
              <p:cNvPr id="29" name="Rectangle 4"/>
              <p:cNvSpPr>
                <a:spLocks noChangeArrowheads="1"/>
              </p:cNvSpPr>
              <p:nvPr/>
            </p:nvSpPr>
            <p:spPr bwMode="auto">
              <a:xfrm>
                <a:off x="720" y="1920"/>
                <a:ext cx="432" cy="384"/>
              </a:xfrm>
              <a:prstGeom prst="rect">
                <a:avLst/>
              </a:prstGeom>
              <a:solidFill>
                <a:srgbClr val="000066"/>
              </a:solidFill>
              <a:ln w="9525">
                <a:noFill/>
                <a:miter lim="800000"/>
                <a:headEnd/>
                <a:tailEnd/>
              </a:ln>
              <a:effectLst/>
            </p:spPr>
            <p:txBody>
              <a:bodyPr wrap="none" anchor="ctr"/>
              <a:lstStyle/>
              <a:p>
                <a:pPr algn="ctr"/>
                <a:r>
                  <a:rPr lang="en-US" b="1">
                    <a:solidFill>
                      <a:schemeClr val="bg1"/>
                    </a:solidFill>
                  </a:rPr>
                  <a:t>SIMT</a:t>
                </a:r>
              </a:p>
              <a:p>
                <a:pPr algn="ctr"/>
                <a:r>
                  <a:rPr lang="en-US" b="1">
                    <a:solidFill>
                      <a:schemeClr val="bg1"/>
                    </a:solidFill>
                  </a:rPr>
                  <a:t>Core</a:t>
                </a:r>
              </a:p>
            </p:txBody>
          </p:sp>
          <p:sp>
            <p:nvSpPr>
              <p:cNvPr id="30" name="Rectangle 5"/>
              <p:cNvSpPr>
                <a:spLocks noChangeArrowheads="1"/>
              </p:cNvSpPr>
              <p:nvPr/>
            </p:nvSpPr>
            <p:spPr bwMode="auto">
              <a:xfrm>
                <a:off x="1392" y="1872"/>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sp>
            <p:nvSpPr>
              <p:cNvPr id="31" name="Rectangle 6"/>
              <p:cNvSpPr>
                <a:spLocks noChangeArrowheads="1"/>
              </p:cNvSpPr>
              <p:nvPr/>
            </p:nvSpPr>
            <p:spPr bwMode="auto">
              <a:xfrm>
                <a:off x="1392" y="2160"/>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cxnSp>
            <p:nvCxnSpPr>
              <p:cNvPr id="32" name="AutoShape 8"/>
              <p:cNvCxnSpPr>
                <a:cxnSpLocks noChangeShapeType="1"/>
                <a:stCxn id="29" idx="3"/>
                <a:endCxn id="30" idx="1"/>
              </p:cNvCxnSpPr>
              <p:nvPr/>
            </p:nvCxnSpPr>
            <p:spPr bwMode="auto">
              <a:xfrm flipV="1">
                <a:off x="1152" y="1968"/>
                <a:ext cx="240" cy="144"/>
              </a:xfrm>
              <a:prstGeom prst="straightConnector1">
                <a:avLst/>
              </a:prstGeom>
              <a:noFill/>
              <a:ln w="9525">
                <a:solidFill>
                  <a:schemeClr val="tx1"/>
                </a:solidFill>
                <a:round/>
                <a:headEnd/>
                <a:tailEnd type="triangle" w="med" len="med"/>
              </a:ln>
              <a:effectLst/>
            </p:spPr>
          </p:cxnSp>
          <p:cxnSp>
            <p:nvCxnSpPr>
              <p:cNvPr id="33" name="AutoShape 9"/>
              <p:cNvCxnSpPr>
                <a:cxnSpLocks noChangeShapeType="1"/>
                <a:stCxn id="29" idx="3"/>
                <a:endCxn id="31" idx="1"/>
              </p:cNvCxnSpPr>
              <p:nvPr/>
            </p:nvCxnSpPr>
            <p:spPr bwMode="auto">
              <a:xfrm>
                <a:off x="1152" y="2112"/>
                <a:ext cx="240" cy="144"/>
              </a:xfrm>
              <a:prstGeom prst="straightConnector1">
                <a:avLst/>
              </a:prstGeom>
              <a:noFill/>
              <a:ln w="9525">
                <a:solidFill>
                  <a:schemeClr val="tx1"/>
                </a:solidFill>
                <a:round/>
                <a:headEnd/>
                <a:tailEnd type="triangle" w="med" len="med"/>
              </a:ln>
              <a:effectLst/>
            </p:spPr>
          </p:cxnSp>
          <p:sp>
            <p:nvSpPr>
              <p:cNvPr id="34" name="Text Box 17"/>
              <p:cNvSpPr txBox="1">
                <a:spLocks noChangeArrowheads="1"/>
              </p:cNvSpPr>
              <p:nvPr/>
            </p:nvSpPr>
            <p:spPr bwMode="auto">
              <a:xfrm>
                <a:off x="816" y="1680"/>
                <a:ext cx="740" cy="231"/>
              </a:xfrm>
              <a:prstGeom prst="rect">
                <a:avLst/>
              </a:prstGeom>
              <a:noFill/>
              <a:ln w="9525">
                <a:noFill/>
                <a:miter lim="800000"/>
                <a:headEnd/>
                <a:tailEnd/>
              </a:ln>
              <a:effectLst/>
            </p:spPr>
            <p:txBody>
              <a:bodyPr wrap="none">
                <a:spAutoFit/>
              </a:bodyPr>
              <a:lstStyle/>
              <a:p>
                <a:r>
                  <a:rPr lang="en-US" u="sng"/>
                  <a:t>Send-Log</a:t>
                </a:r>
              </a:p>
            </p:txBody>
          </p:sp>
        </p:grpSp>
        <p:grpSp>
          <p:nvGrpSpPr>
            <p:cNvPr id="7" name="Group 26"/>
            <p:cNvGrpSpPr>
              <a:grpSpLocks/>
            </p:cNvGrpSpPr>
            <p:nvPr/>
          </p:nvGrpSpPr>
          <p:grpSpPr bwMode="auto">
            <a:xfrm>
              <a:off x="1920" y="1680"/>
              <a:ext cx="964" cy="672"/>
              <a:chOff x="1920" y="1680"/>
              <a:chExt cx="964" cy="672"/>
            </a:xfrm>
          </p:grpSpPr>
          <p:sp>
            <p:nvSpPr>
              <p:cNvPr id="23" name="Rectangle 20"/>
              <p:cNvSpPr>
                <a:spLocks noChangeArrowheads="1"/>
              </p:cNvSpPr>
              <p:nvPr/>
            </p:nvSpPr>
            <p:spPr bwMode="auto">
              <a:xfrm>
                <a:off x="1920" y="1920"/>
                <a:ext cx="432" cy="384"/>
              </a:xfrm>
              <a:prstGeom prst="rect">
                <a:avLst/>
              </a:prstGeom>
              <a:solidFill>
                <a:srgbClr val="000066"/>
              </a:solidFill>
              <a:ln w="9525">
                <a:noFill/>
                <a:miter lim="800000"/>
                <a:headEnd/>
                <a:tailEnd/>
              </a:ln>
              <a:effectLst/>
            </p:spPr>
            <p:txBody>
              <a:bodyPr wrap="none" anchor="ctr"/>
              <a:lstStyle/>
              <a:p>
                <a:pPr algn="ctr"/>
                <a:r>
                  <a:rPr lang="en-US" b="1">
                    <a:solidFill>
                      <a:schemeClr val="bg1"/>
                    </a:solidFill>
                  </a:rPr>
                  <a:t>SIMT</a:t>
                </a:r>
              </a:p>
              <a:p>
                <a:pPr algn="ctr"/>
                <a:r>
                  <a:rPr lang="en-US" b="1">
                    <a:solidFill>
                      <a:schemeClr val="bg1"/>
                    </a:solidFill>
                  </a:rPr>
                  <a:t>Core</a:t>
                </a:r>
              </a:p>
            </p:txBody>
          </p:sp>
          <p:sp>
            <p:nvSpPr>
              <p:cNvPr id="24" name="Rectangle 21"/>
              <p:cNvSpPr>
                <a:spLocks noChangeArrowheads="1"/>
              </p:cNvSpPr>
              <p:nvPr/>
            </p:nvSpPr>
            <p:spPr bwMode="auto">
              <a:xfrm>
                <a:off x="2592" y="1872"/>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sp>
            <p:nvSpPr>
              <p:cNvPr id="25" name="Rectangle 22"/>
              <p:cNvSpPr>
                <a:spLocks noChangeArrowheads="1"/>
              </p:cNvSpPr>
              <p:nvPr/>
            </p:nvSpPr>
            <p:spPr bwMode="auto">
              <a:xfrm>
                <a:off x="2592" y="2160"/>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cxnSp>
            <p:nvCxnSpPr>
              <p:cNvPr id="26" name="AutoShape 23"/>
              <p:cNvCxnSpPr>
                <a:cxnSpLocks noChangeShapeType="1"/>
                <a:stCxn id="24" idx="1"/>
                <a:endCxn id="23" idx="3"/>
              </p:cNvCxnSpPr>
              <p:nvPr/>
            </p:nvCxnSpPr>
            <p:spPr bwMode="auto">
              <a:xfrm flipH="1">
                <a:off x="2352" y="1968"/>
                <a:ext cx="240" cy="144"/>
              </a:xfrm>
              <a:prstGeom prst="straightConnector1">
                <a:avLst/>
              </a:prstGeom>
              <a:noFill/>
              <a:ln w="9525">
                <a:solidFill>
                  <a:schemeClr val="tx1"/>
                </a:solidFill>
                <a:round/>
                <a:headEnd/>
                <a:tailEnd type="triangle" w="med" len="med"/>
              </a:ln>
              <a:effectLst/>
            </p:spPr>
          </p:cxnSp>
          <p:cxnSp>
            <p:nvCxnSpPr>
              <p:cNvPr id="27" name="AutoShape 24"/>
              <p:cNvCxnSpPr>
                <a:cxnSpLocks noChangeShapeType="1"/>
                <a:stCxn id="25" idx="1"/>
                <a:endCxn id="23" idx="3"/>
              </p:cNvCxnSpPr>
              <p:nvPr/>
            </p:nvCxnSpPr>
            <p:spPr bwMode="auto">
              <a:xfrm flipH="1" flipV="1">
                <a:off x="2352" y="2112"/>
                <a:ext cx="240" cy="144"/>
              </a:xfrm>
              <a:prstGeom prst="straightConnector1">
                <a:avLst/>
              </a:prstGeom>
              <a:noFill/>
              <a:ln w="9525">
                <a:solidFill>
                  <a:schemeClr val="tx1"/>
                </a:solidFill>
                <a:round/>
                <a:headEnd/>
                <a:tailEnd type="triangle" w="med" len="med"/>
              </a:ln>
              <a:effectLst/>
            </p:spPr>
          </p:cxnSp>
          <p:sp>
            <p:nvSpPr>
              <p:cNvPr id="28" name="Text Box 25"/>
              <p:cNvSpPr txBox="1">
                <a:spLocks noChangeArrowheads="1"/>
              </p:cNvSpPr>
              <p:nvPr/>
            </p:nvSpPr>
            <p:spPr bwMode="auto">
              <a:xfrm>
                <a:off x="1920" y="1680"/>
                <a:ext cx="964" cy="231"/>
              </a:xfrm>
              <a:prstGeom prst="rect">
                <a:avLst/>
              </a:prstGeom>
              <a:noFill/>
              <a:ln w="9525">
                <a:noFill/>
                <a:miter lim="800000"/>
                <a:headEnd/>
                <a:tailEnd/>
              </a:ln>
              <a:effectLst/>
            </p:spPr>
            <p:txBody>
              <a:bodyPr wrap="none">
                <a:spAutoFit/>
              </a:bodyPr>
              <a:lstStyle/>
              <a:p>
                <a:r>
                  <a:rPr lang="en-US" u="sng"/>
                  <a:t>CU-Pass/Fail</a:t>
                </a:r>
              </a:p>
            </p:txBody>
          </p:sp>
        </p:grpSp>
        <p:grpSp>
          <p:nvGrpSpPr>
            <p:cNvPr id="8" name="Group 41"/>
            <p:cNvGrpSpPr>
              <a:grpSpLocks/>
            </p:cNvGrpSpPr>
            <p:nvPr/>
          </p:nvGrpSpPr>
          <p:grpSpPr bwMode="auto">
            <a:xfrm>
              <a:off x="3120" y="1680"/>
              <a:ext cx="960" cy="672"/>
              <a:chOff x="3120" y="1680"/>
              <a:chExt cx="960" cy="672"/>
            </a:xfrm>
          </p:grpSpPr>
          <p:sp>
            <p:nvSpPr>
              <p:cNvPr id="17" name="Rectangle 28"/>
              <p:cNvSpPr>
                <a:spLocks noChangeArrowheads="1"/>
              </p:cNvSpPr>
              <p:nvPr/>
            </p:nvSpPr>
            <p:spPr bwMode="auto">
              <a:xfrm>
                <a:off x="3120" y="1920"/>
                <a:ext cx="432" cy="384"/>
              </a:xfrm>
              <a:prstGeom prst="rect">
                <a:avLst/>
              </a:prstGeom>
              <a:solidFill>
                <a:srgbClr val="000066"/>
              </a:solidFill>
              <a:ln w="9525">
                <a:noFill/>
                <a:miter lim="800000"/>
                <a:headEnd/>
                <a:tailEnd/>
              </a:ln>
              <a:effectLst/>
            </p:spPr>
            <p:txBody>
              <a:bodyPr wrap="none" anchor="ctr"/>
              <a:lstStyle/>
              <a:p>
                <a:pPr algn="ctr"/>
                <a:r>
                  <a:rPr lang="en-US" b="1">
                    <a:solidFill>
                      <a:schemeClr val="bg1"/>
                    </a:solidFill>
                  </a:rPr>
                  <a:t>SIMT</a:t>
                </a:r>
              </a:p>
              <a:p>
                <a:pPr algn="ctr"/>
                <a:r>
                  <a:rPr lang="en-US" b="1">
                    <a:solidFill>
                      <a:schemeClr val="bg1"/>
                    </a:solidFill>
                  </a:rPr>
                  <a:t>Core</a:t>
                </a:r>
              </a:p>
            </p:txBody>
          </p:sp>
          <p:sp>
            <p:nvSpPr>
              <p:cNvPr id="18" name="Rectangle 29"/>
              <p:cNvSpPr>
                <a:spLocks noChangeArrowheads="1"/>
              </p:cNvSpPr>
              <p:nvPr/>
            </p:nvSpPr>
            <p:spPr bwMode="auto">
              <a:xfrm>
                <a:off x="3792" y="1872"/>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sp>
            <p:nvSpPr>
              <p:cNvPr id="19" name="Rectangle 30"/>
              <p:cNvSpPr>
                <a:spLocks noChangeArrowheads="1"/>
              </p:cNvSpPr>
              <p:nvPr/>
            </p:nvSpPr>
            <p:spPr bwMode="auto">
              <a:xfrm>
                <a:off x="3792" y="2160"/>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cxnSp>
            <p:nvCxnSpPr>
              <p:cNvPr id="20" name="AutoShape 31"/>
              <p:cNvCxnSpPr>
                <a:cxnSpLocks noChangeShapeType="1"/>
                <a:stCxn id="17" idx="3"/>
                <a:endCxn id="18" idx="1"/>
              </p:cNvCxnSpPr>
              <p:nvPr/>
            </p:nvCxnSpPr>
            <p:spPr bwMode="auto">
              <a:xfrm flipV="1">
                <a:off x="3552" y="1968"/>
                <a:ext cx="240" cy="144"/>
              </a:xfrm>
              <a:prstGeom prst="straightConnector1">
                <a:avLst/>
              </a:prstGeom>
              <a:noFill/>
              <a:ln w="9525">
                <a:solidFill>
                  <a:schemeClr val="tx1"/>
                </a:solidFill>
                <a:round/>
                <a:headEnd/>
                <a:tailEnd type="triangle" w="med" len="med"/>
              </a:ln>
              <a:effectLst/>
            </p:spPr>
          </p:cxnSp>
          <p:cxnSp>
            <p:nvCxnSpPr>
              <p:cNvPr id="21" name="AutoShape 32"/>
              <p:cNvCxnSpPr>
                <a:cxnSpLocks noChangeShapeType="1"/>
                <a:stCxn id="17" idx="3"/>
                <a:endCxn id="19" idx="1"/>
              </p:cNvCxnSpPr>
              <p:nvPr/>
            </p:nvCxnSpPr>
            <p:spPr bwMode="auto">
              <a:xfrm>
                <a:off x="3552" y="2112"/>
                <a:ext cx="240" cy="144"/>
              </a:xfrm>
              <a:prstGeom prst="straightConnector1">
                <a:avLst/>
              </a:prstGeom>
              <a:noFill/>
              <a:ln w="9525">
                <a:solidFill>
                  <a:schemeClr val="tx1"/>
                </a:solidFill>
                <a:round/>
                <a:headEnd/>
                <a:tailEnd type="triangle" w="med" len="med"/>
              </a:ln>
              <a:effectLst/>
            </p:spPr>
          </p:cxnSp>
          <p:sp>
            <p:nvSpPr>
              <p:cNvPr id="22" name="Text Box 33"/>
              <p:cNvSpPr txBox="1">
                <a:spLocks noChangeArrowheads="1"/>
              </p:cNvSpPr>
              <p:nvPr/>
            </p:nvSpPr>
            <p:spPr bwMode="auto">
              <a:xfrm>
                <a:off x="3120" y="1680"/>
                <a:ext cx="932" cy="231"/>
              </a:xfrm>
              <a:prstGeom prst="rect">
                <a:avLst/>
              </a:prstGeom>
              <a:noFill/>
              <a:ln w="9525">
                <a:noFill/>
                <a:miter lim="800000"/>
                <a:headEnd/>
                <a:tailEnd/>
              </a:ln>
              <a:effectLst/>
            </p:spPr>
            <p:txBody>
              <a:bodyPr wrap="none">
                <a:spAutoFit/>
              </a:bodyPr>
              <a:lstStyle/>
              <a:p>
                <a:r>
                  <a:rPr lang="en-US" u="sng"/>
                  <a:t>TX-Outcome</a:t>
                </a:r>
              </a:p>
            </p:txBody>
          </p:sp>
        </p:grpSp>
        <p:grpSp>
          <p:nvGrpSpPr>
            <p:cNvPr id="9" name="Group 34"/>
            <p:cNvGrpSpPr>
              <a:grpSpLocks/>
            </p:cNvGrpSpPr>
            <p:nvPr/>
          </p:nvGrpSpPr>
          <p:grpSpPr bwMode="auto">
            <a:xfrm>
              <a:off x="4320" y="1680"/>
              <a:ext cx="996" cy="672"/>
              <a:chOff x="1920" y="1680"/>
              <a:chExt cx="996" cy="672"/>
            </a:xfrm>
          </p:grpSpPr>
          <p:sp>
            <p:nvSpPr>
              <p:cNvPr id="11" name="Rectangle 35"/>
              <p:cNvSpPr>
                <a:spLocks noChangeArrowheads="1"/>
              </p:cNvSpPr>
              <p:nvPr/>
            </p:nvSpPr>
            <p:spPr bwMode="auto">
              <a:xfrm>
                <a:off x="1920" y="1920"/>
                <a:ext cx="432" cy="384"/>
              </a:xfrm>
              <a:prstGeom prst="rect">
                <a:avLst/>
              </a:prstGeom>
              <a:solidFill>
                <a:srgbClr val="000066"/>
              </a:solidFill>
              <a:ln w="9525">
                <a:noFill/>
                <a:miter lim="800000"/>
                <a:headEnd/>
                <a:tailEnd/>
              </a:ln>
              <a:effectLst/>
            </p:spPr>
            <p:txBody>
              <a:bodyPr wrap="none" anchor="ctr"/>
              <a:lstStyle/>
              <a:p>
                <a:pPr algn="ctr"/>
                <a:r>
                  <a:rPr lang="en-US" b="1">
                    <a:solidFill>
                      <a:schemeClr val="bg1"/>
                    </a:solidFill>
                  </a:rPr>
                  <a:t>SIMT</a:t>
                </a:r>
              </a:p>
              <a:p>
                <a:pPr algn="ctr"/>
                <a:r>
                  <a:rPr lang="en-US" b="1">
                    <a:solidFill>
                      <a:schemeClr val="bg1"/>
                    </a:solidFill>
                  </a:rPr>
                  <a:t>Core</a:t>
                </a:r>
              </a:p>
            </p:txBody>
          </p:sp>
          <p:sp>
            <p:nvSpPr>
              <p:cNvPr id="12" name="Rectangle 36"/>
              <p:cNvSpPr>
                <a:spLocks noChangeArrowheads="1"/>
              </p:cNvSpPr>
              <p:nvPr/>
            </p:nvSpPr>
            <p:spPr bwMode="auto">
              <a:xfrm>
                <a:off x="2592" y="1872"/>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sp>
            <p:nvSpPr>
              <p:cNvPr id="13" name="Rectangle 37"/>
              <p:cNvSpPr>
                <a:spLocks noChangeArrowheads="1"/>
              </p:cNvSpPr>
              <p:nvPr/>
            </p:nvSpPr>
            <p:spPr bwMode="auto">
              <a:xfrm>
                <a:off x="2592" y="2160"/>
                <a:ext cx="288" cy="192"/>
              </a:xfrm>
              <a:prstGeom prst="rect">
                <a:avLst/>
              </a:prstGeom>
              <a:solidFill>
                <a:srgbClr val="009900"/>
              </a:solidFill>
              <a:ln w="9525">
                <a:noFill/>
                <a:miter lim="800000"/>
                <a:headEnd/>
                <a:tailEnd/>
              </a:ln>
              <a:effectLst/>
            </p:spPr>
            <p:txBody>
              <a:bodyPr wrap="none" anchor="ctr"/>
              <a:lstStyle/>
              <a:p>
                <a:pPr algn="ctr"/>
                <a:r>
                  <a:rPr lang="en-US" b="1">
                    <a:solidFill>
                      <a:schemeClr val="bg1"/>
                    </a:solidFill>
                  </a:rPr>
                  <a:t>CU</a:t>
                </a:r>
              </a:p>
            </p:txBody>
          </p:sp>
          <p:cxnSp>
            <p:nvCxnSpPr>
              <p:cNvPr id="14" name="AutoShape 38"/>
              <p:cNvCxnSpPr>
                <a:cxnSpLocks noChangeShapeType="1"/>
                <a:stCxn id="12" idx="1"/>
                <a:endCxn id="11" idx="3"/>
              </p:cNvCxnSpPr>
              <p:nvPr/>
            </p:nvCxnSpPr>
            <p:spPr bwMode="auto">
              <a:xfrm flipH="1">
                <a:off x="2352" y="1968"/>
                <a:ext cx="240" cy="144"/>
              </a:xfrm>
              <a:prstGeom prst="straightConnector1">
                <a:avLst/>
              </a:prstGeom>
              <a:noFill/>
              <a:ln w="9525">
                <a:solidFill>
                  <a:schemeClr val="tx1"/>
                </a:solidFill>
                <a:round/>
                <a:headEnd/>
                <a:tailEnd type="triangle" w="med" len="med"/>
              </a:ln>
              <a:effectLst/>
            </p:spPr>
          </p:cxnSp>
          <p:cxnSp>
            <p:nvCxnSpPr>
              <p:cNvPr id="15" name="AutoShape 39"/>
              <p:cNvCxnSpPr>
                <a:cxnSpLocks noChangeShapeType="1"/>
                <a:stCxn id="13" idx="1"/>
                <a:endCxn id="11" idx="3"/>
              </p:cNvCxnSpPr>
              <p:nvPr/>
            </p:nvCxnSpPr>
            <p:spPr bwMode="auto">
              <a:xfrm flipH="1" flipV="1">
                <a:off x="2352" y="2112"/>
                <a:ext cx="240" cy="144"/>
              </a:xfrm>
              <a:prstGeom prst="straightConnector1">
                <a:avLst/>
              </a:prstGeom>
              <a:noFill/>
              <a:ln w="9525">
                <a:solidFill>
                  <a:schemeClr val="tx1"/>
                </a:solidFill>
                <a:round/>
                <a:headEnd/>
                <a:tailEnd type="triangle" w="med" len="med"/>
              </a:ln>
              <a:effectLst/>
            </p:spPr>
          </p:cxnSp>
          <p:sp>
            <p:nvSpPr>
              <p:cNvPr id="16" name="Text Box 40"/>
              <p:cNvSpPr txBox="1">
                <a:spLocks noChangeArrowheads="1"/>
              </p:cNvSpPr>
              <p:nvPr/>
            </p:nvSpPr>
            <p:spPr bwMode="auto">
              <a:xfrm>
                <a:off x="1920" y="1680"/>
                <a:ext cx="996" cy="231"/>
              </a:xfrm>
              <a:prstGeom prst="rect">
                <a:avLst/>
              </a:prstGeom>
              <a:noFill/>
              <a:ln w="9525">
                <a:noFill/>
                <a:miter lim="800000"/>
                <a:headEnd/>
                <a:tailEnd/>
              </a:ln>
              <a:effectLst/>
            </p:spPr>
            <p:txBody>
              <a:bodyPr wrap="none">
                <a:spAutoFit/>
              </a:bodyPr>
              <a:lstStyle/>
              <a:p>
                <a:r>
                  <a:rPr lang="en-US" u="sng"/>
                  <a:t>Commit Done</a:t>
                </a:r>
              </a:p>
            </p:txBody>
          </p:sp>
        </p:grpSp>
      </p:grpSp>
      <p:sp>
        <p:nvSpPr>
          <p:cNvPr id="35" name="Rectangle 42"/>
          <p:cNvSpPr>
            <a:spLocks noChangeArrowheads="1"/>
          </p:cNvSpPr>
          <p:nvPr/>
        </p:nvSpPr>
        <p:spPr bwMode="auto">
          <a:xfrm>
            <a:off x="2864024" y="2564904"/>
            <a:ext cx="5791200" cy="1143000"/>
          </a:xfrm>
          <a:prstGeom prst="rect">
            <a:avLst/>
          </a:prstGeom>
          <a:noFill/>
          <a:ln w="57150">
            <a:solidFill>
              <a:srgbClr val="FF0000"/>
            </a:solidFill>
            <a:miter lim="800000"/>
            <a:headEnd/>
            <a:tailEnd/>
          </a:ln>
          <a:effectLst/>
        </p:spPr>
        <p:txBody>
          <a:bodyPr wrap="none" anchor="ctr"/>
          <a:lstStyle/>
          <a:p>
            <a:endParaRPr lang="en-CA"/>
          </a:p>
        </p:txBody>
      </p:sp>
      <p:grpSp>
        <p:nvGrpSpPr>
          <p:cNvPr id="10" name="Group 50"/>
          <p:cNvGrpSpPr/>
          <p:nvPr/>
        </p:nvGrpSpPr>
        <p:grpSpPr>
          <a:xfrm>
            <a:off x="1187624" y="4581128"/>
            <a:ext cx="5836096" cy="1079835"/>
            <a:chOff x="1187624" y="4581128"/>
            <a:chExt cx="5836096" cy="1079835"/>
          </a:xfrm>
        </p:grpSpPr>
        <p:sp>
          <p:nvSpPr>
            <p:cNvPr id="37" name="Rectangle 44"/>
            <p:cNvSpPr>
              <a:spLocks noChangeArrowheads="1"/>
            </p:cNvSpPr>
            <p:nvPr/>
          </p:nvSpPr>
          <p:spPr bwMode="auto">
            <a:xfrm>
              <a:off x="1187624" y="4725507"/>
              <a:ext cx="1371600" cy="794085"/>
            </a:xfrm>
            <a:prstGeom prst="rect">
              <a:avLst/>
            </a:prstGeom>
            <a:solidFill>
              <a:srgbClr val="009900"/>
            </a:solidFill>
            <a:ln w="9525">
              <a:noFill/>
              <a:miter lim="800000"/>
              <a:headEnd/>
              <a:tailEnd/>
            </a:ln>
            <a:effectLst/>
          </p:spPr>
          <p:txBody>
            <a:bodyPr wrap="none" anchor="ctr"/>
            <a:lstStyle/>
            <a:p>
              <a:pPr algn="ctr"/>
              <a:r>
                <a:rPr lang="en-US" sz="2400" b="1" dirty="0">
                  <a:solidFill>
                    <a:schemeClr val="bg1"/>
                  </a:solidFill>
                </a:rPr>
                <a:t>Commit</a:t>
              </a:r>
            </a:p>
            <a:p>
              <a:pPr algn="ctr"/>
              <a:r>
                <a:rPr lang="en-US" sz="2400" b="1" dirty="0">
                  <a:solidFill>
                    <a:schemeClr val="bg1"/>
                  </a:solidFill>
                </a:rPr>
                <a:t>Unit</a:t>
              </a:r>
            </a:p>
          </p:txBody>
        </p:sp>
        <p:sp>
          <p:nvSpPr>
            <p:cNvPr id="38" name="Rectangle 45"/>
            <p:cNvSpPr>
              <a:spLocks noChangeArrowheads="1"/>
            </p:cNvSpPr>
            <p:nvPr/>
          </p:nvSpPr>
          <p:spPr bwMode="auto">
            <a:xfrm>
              <a:off x="5652120" y="4581128"/>
              <a:ext cx="1371600" cy="1079835"/>
            </a:xfrm>
            <a:prstGeom prst="rect">
              <a:avLst/>
            </a:prstGeom>
            <a:solidFill>
              <a:srgbClr val="FFCCCC"/>
            </a:solidFill>
            <a:ln w="9525">
              <a:noFill/>
              <a:miter lim="800000"/>
              <a:headEnd/>
              <a:tailEnd/>
            </a:ln>
            <a:effectLst/>
          </p:spPr>
          <p:txBody>
            <a:bodyPr wrap="none" anchor="ctr"/>
            <a:lstStyle/>
            <a:p>
              <a:pPr algn="ctr"/>
              <a:r>
                <a:rPr lang="en-US" sz="2400" b="1"/>
                <a:t>Last</a:t>
              </a:r>
            </a:p>
            <a:p>
              <a:pPr algn="ctr"/>
              <a:r>
                <a:rPr lang="en-US" sz="2400" b="1"/>
                <a:t>Level </a:t>
              </a:r>
            </a:p>
            <a:p>
              <a:pPr algn="ctr"/>
              <a:r>
                <a:rPr lang="en-US" sz="2400" b="1"/>
                <a:t>Cache</a:t>
              </a:r>
            </a:p>
          </p:txBody>
        </p:sp>
        <p:sp>
          <p:nvSpPr>
            <p:cNvPr id="39" name="Rectangle 46"/>
            <p:cNvSpPr>
              <a:spLocks noChangeArrowheads="1"/>
            </p:cNvSpPr>
            <p:nvPr/>
          </p:nvSpPr>
          <p:spPr bwMode="auto">
            <a:xfrm rot="16200000">
              <a:off x="4921703" y="4930546"/>
              <a:ext cx="1079835" cy="381000"/>
            </a:xfrm>
            <a:prstGeom prst="rect">
              <a:avLst/>
            </a:prstGeom>
            <a:solidFill>
              <a:srgbClr val="6600CC"/>
            </a:solidFill>
            <a:ln w="9525">
              <a:noFill/>
              <a:miter lim="800000"/>
              <a:headEnd/>
              <a:tailEnd/>
            </a:ln>
            <a:effectLst/>
          </p:spPr>
          <p:txBody>
            <a:bodyPr wrap="none" anchor="ctr"/>
            <a:lstStyle/>
            <a:p>
              <a:pPr algn="ctr"/>
              <a:r>
                <a:rPr lang="en-US" b="1">
                  <a:solidFill>
                    <a:schemeClr val="bg1"/>
                  </a:solidFill>
                </a:rPr>
                <a:t>32 B Port</a:t>
              </a:r>
            </a:p>
          </p:txBody>
        </p:sp>
        <p:sp>
          <p:nvSpPr>
            <p:cNvPr id="40" name="Rectangle 47"/>
            <p:cNvSpPr>
              <a:spLocks noChangeArrowheads="1"/>
            </p:cNvSpPr>
            <p:nvPr/>
          </p:nvSpPr>
          <p:spPr bwMode="auto">
            <a:xfrm>
              <a:off x="3016424" y="4942076"/>
              <a:ext cx="304800" cy="288758"/>
            </a:xfrm>
            <a:prstGeom prst="rect">
              <a:avLst/>
            </a:prstGeom>
            <a:solidFill>
              <a:srgbClr val="FF6600"/>
            </a:solidFill>
            <a:ln w="9525">
              <a:solidFill>
                <a:schemeClr val="bg1"/>
              </a:solidFill>
              <a:miter lim="800000"/>
              <a:headEnd/>
              <a:tailEnd/>
            </a:ln>
            <a:effectLst/>
          </p:spPr>
          <p:txBody>
            <a:bodyPr wrap="none" anchor="ctr"/>
            <a:lstStyle/>
            <a:p>
              <a:pPr algn="ctr"/>
              <a:r>
                <a:rPr lang="en-US">
                  <a:solidFill>
                    <a:schemeClr val="bg1"/>
                  </a:solidFill>
                </a:rPr>
                <a:t>4B</a:t>
              </a:r>
            </a:p>
          </p:txBody>
        </p:sp>
        <p:sp>
          <p:nvSpPr>
            <p:cNvPr id="41" name="Rectangle 48"/>
            <p:cNvSpPr>
              <a:spLocks noChangeArrowheads="1"/>
            </p:cNvSpPr>
            <p:nvPr/>
          </p:nvSpPr>
          <p:spPr bwMode="auto">
            <a:xfrm>
              <a:off x="3321224" y="4942076"/>
              <a:ext cx="304800" cy="288758"/>
            </a:xfrm>
            <a:prstGeom prst="rect">
              <a:avLst/>
            </a:prstGeom>
            <a:solidFill>
              <a:srgbClr val="FF6600"/>
            </a:solidFill>
            <a:ln w="9525">
              <a:solidFill>
                <a:schemeClr val="bg1"/>
              </a:solidFill>
              <a:miter lim="800000"/>
              <a:headEnd/>
              <a:tailEnd/>
            </a:ln>
            <a:effectLst/>
          </p:spPr>
          <p:txBody>
            <a:bodyPr wrap="none" anchor="ctr"/>
            <a:lstStyle/>
            <a:p>
              <a:pPr algn="ctr"/>
              <a:r>
                <a:rPr lang="en-US">
                  <a:solidFill>
                    <a:schemeClr val="bg1"/>
                  </a:solidFill>
                </a:rPr>
                <a:t>4B</a:t>
              </a:r>
            </a:p>
          </p:txBody>
        </p:sp>
        <p:sp>
          <p:nvSpPr>
            <p:cNvPr id="42" name="Rectangle 49"/>
            <p:cNvSpPr>
              <a:spLocks noChangeArrowheads="1"/>
            </p:cNvSpPr>
            <p:nvPr/>
          </p:nvSpPr>
          <p:spPr bwMode="auto">
            <a:xfrm>
              <a:off x="4204320" y="4942076"/>
              <a:ext cx="304800" cy="288758"/>
            </a:xfrm>
            <a:prstGeom prst="rect">
              <a:avLst/>
            </a:prstGeom>
            <a:solidFill>
              <a:srgbClr val="FF6600"/>
            </a:solidFill>
            <a:ln w="9525">
              <a:solidFill>
                <a:schemeClr val="bg1"/>
              </a:solidFill>
              <a:miter lim="800000"/>
              <a:headEnd/>
              <a:tailEnd/>
            </a:ln>
            <a:effectLst/>
          </p:spPr>
          <p:txBody>
            <a:bodyPr wrap="none" anchor="ctr"/>
            <a:lstStyle/>
            <a:p>
              <a:pPr algn="ctr"/>
              <a:r>
                <a:rPr lang="en-US">
                  <a:solidFill>
                    <a:schemeClr val="bg1"/>
                  </a:solidFill>
                </a:rPr>
                <a:t>4B</a:t>
              </a:r>
            </a:p>
          </p:txBody>
        </p:sp>
        <p:sp>
          <p:nvSpPr>
            <p:cNvPr id="43" name="Rectangle 50"/>
            <p:cNvSpPr>
              <a:spLocks noChangeArrowheads="1"/>
            </p:cNvSpPr>
            <p:nvPr/>
          </p:nvSpPr>
          <p:spPr bwMode="auto">
            <a:xfrm>
              <a:off x="4509120" y="4942076"/>
              <a:ext cx="304800" cy="288758"/>
            </a:xfrm>
            <a:prstGeom prst="rect">
              <a:avLst/>
            </a:prstGeom>
            <a:solidFill>
              <a:srgbClr val="FF6600"/>
            </a:solidFill>
            <a:ln w="9525">
              <a:solidFill>
                <a:schemeClr val="bg1"/>
              </a:solidFill>
              <a:miter lim="800000"/>
              <a:headEnd/>
              <a:tailEnd/>
            </a:ln>
            <a:effectLst/>
          </p:spPr>
          <p:txBody>
            <a:bodyPr wrap="none" anchor="ctr"/>
            <a:lstStyle/>
            <a:p>
              <a:pPr algn="ctr"/>
              <a:r>
                <a:rPr lang="en-US">
                  <a:solidFill>
                    <a:schemeClr val="bg1"/>
                  </a:solidFill>
                </a:rPr>
                <a:t>4B</a:t>
              </a:r>
            </a:p>
          </p:txBody>
        </p:sp>
        <p:sp>
          <p:nvSpPr>
            <p:cNvPr id="44" name="Line 52"/>
            <p:cNvSpPr>
              <a:spLocks noChangeShapeType="1"/>
            </p:cNvSpPr>
            <p:nvPr/>
          </p:nvSpPr>
          <p:spPr bwMode="auto">
            <a:xfrm>
              <a:off x="2635424" y="5086455"/>
              <a:ext cx="304800" cy="0"/>
            </a:xfrm>
            <a:prstGeom prst="line">
              <a:avLst/>
            </a:prstGeom>
            <a:noFill/>
            <a:ln w="28575">
              <a:solidFill>
                <a:schemeClr val="tx1"/>
              </a:solidFill>
              <a:round/>
              <a:headEnd/>
              <a:tailEnd type="triangle" w="med" len="med"/>
            </a:ln>
            <a:effectLst/>
          </p:spPr>
          <p:txBody>
            <a:bodyPr/>
            <a:lstStyle/>
            <a:p>
              <a:endParaRPr lang="en-CA"/>
            </a:p>
          </p:txBody>
        </p:sp>
        <p:sp>
          <p:nvSpPr>
            <p:cNvPr id="45" name="Line 53"/>
            <p:cNvSpPr>
              <a:spLocks noChangeShapeType="1"/>
            </p:cNvSpPr>
            <p:nvPr/>
          </p:nvSpPr>
          <p:spPr bwMode="auto">
            <a:xfrm>
              <a:off x="4890120" y="5086455"/>
              <a:ext cx="304800" cy="0"/>
            </a:xfrm>
            <a:prstGeom prst="line">
              <a:avLst/>
            </a:prstGeom>
            <a:noFill/>
            <a:ln w="28575">
              <a:solidFill>
                <a:schemeClr val="tx1"/>
              </a:solidFill>
              <a:round/>
              <a:headEnd/>
              <a:tailEnd type="triangle" w="med" len="med"/>
            </a:ln>
            <a:effectLst/>
          </p:spPr>
          <p:txBody>
            <a:bodyPr/>
            <a:lstStyle/>
            <a:p>
              <a:endParaRPr lang="en-CA"/>
            </a:p>
          </p:txBody>
        </p:sp>
        <p:cxnSp>
          <p:nvCxnSpPr>
            <p:cNvPr id="49" name="Straight Connector 48"/>
            <p:cNvCxnSpPr/>
            <p:nvPr/>
          </p:nvCxnSpPr>
          <p:spPr>
            <a:xfrm>
              <a:off x="3707904" y="5085184"/>
              <a:ext cx="432048"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CUDA/</a:t>
            </a:r>
            <a:r>
              <a:rPr lang="en-US" dirty="0" err="1" smtClean="0"/>
              <a:t>OpenCL</a:t>
            </a:r>
            <a:r>
              <a:rPr lang="en-US" dirty="0" smtClean="0"/>
              <a:t> Threading Model</a:t>
            </a:r>
            <a:endParaRPr lang="en-US" dirty="0"/>
          </a:p>
        </p:txBody>
      </p:sp>
      <p:sp>
        <p:nvSpPr>
          <p:cNvPr id="3" name="Content Placeholder 2"/>
          <p:cNvSpPr>
            <a:spLocks noGrp="1"/>
          </p:cNvSpPr>
          <p:nvPr>
            <p:ph idx="1"/>
          </p:nvPr>
        </p:nvSpPr>
        <p:spPr>
          <a:xfrm>
            <a:off x="457200" y="4114800"/>
            <a:ext cx="8229600" cy="2011363"/>
          </a:xfrm>
        </p:spPr>
        <p:txBody>
          <a:bodyPr>
            <a:normAutofit fontScale="62500" lnSpcReduction="20000"/>
          </a:bodyPr>
          <a:lstStyle/>
          <a:p>
            <a:r>
              <a:rPr lang="en-US" dirty="0"/>
              <a:t>S</a:t>
            </a:r>
            <a:r>
              <a:rPr lang="en-US" dirty="0" smtClean="0"/>
              <a:t>pawns more threads than GPU can run (some may wait)</a:t>
            </a:r>
          </a:p>
          <a:p>
            <a:r>
              <a:rPr lang="en-US" dirty="0" smtClean="0"/>
              <a:t>Organize threads into “blocks” (up to 1024 threads per block)</a:t>
            </a:r>
          </a:p>
          <a:p>
            <a:r>
              <a:rPr lang="en-US" dirty="0" smtClean="0"/>
              <a:t>Threads can communicate/synchronize with other threads in block</a:t>
            </a:r>
          </a:p>
          <a:p>
            <a:r>
              <a:rPr lang="en-US" dirty="0" smtClean="0"/>
              <a:t>Threads/Blocks have an identifier (can be 1, 2 or 3 dimensional)</a:t>
            </a:r>
          </a:p>
          <a:p>
            <a:r>
              <a:rPr lang="en-US" dirty="0" smtClean="0"/>
              <a:t>Each kernel spawns a “grid” containing 1 or more thread blocks.</a:t>
            </a:r>
          </a:p>
          <a:p>
            <a:r>
              <a:rPr lang="en-US" dirty="0" smtClean="0">
                <a:solidFill>
                  <a:srgbClr val="0000FF"/>
                </a:solidFill>
              </a:rPr>
              <a:t>Motivation: Write parallel software </a:t>
            </a:r>
            <a:r>
              <a:rPr lang="en-US" u="sng" dirty="0" smtClean="0">
                <a:solidFill>
                  <a:srgbClr val="0000FF"/>
                </a:solidFill>
              </a:rPr>
              <a:t>once</a:t>
            </a:r>
            <a:r>
              <a:rPr lang="en-US" dirty="0" smtClean="0">
                <a:solidFill>
                  <a:srgbClr val="0000FF"/>
                </a:solidFill>
              </a:rPr>
              <a:t> and run on future hardware</a:t>
            </a:r>
          </a:p>
        </p:txBody>
      </p:sp>
      <p:cxnSp>
        <p:nvCxnSpPr>
          <p:cNvPr id="5" name="Straight Arrow Connector 4"/>
          <p:cNvCxnSpPr/>
          <p:nvPr/>
        </p:nvCxnSpPr>
        <p:spPr>
          <a:xfrm rot="5400000">
            <a:off x="1525191"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a:off x="1601391"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a:off x="1677591"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1753791"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1828403"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1904603"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1980803"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361803" y="2551509"/>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36812" y="2171700"/>
            <a:ext cx="306389"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2439591" y="2551509"/>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514600" y="2171700"/>
            <a:ext cx="306389" cy="304800"/>
          </a:xfrm>
          <a:prstGeom prst="line">
            <a:avLst/>
          </a:prstGeom>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066800" y="2019300"/>
            <a:ext cx="1812427"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74700" y="1609130"/>
            <a:ext cx="906581" cy="369332"/>
          </a:xfrm>
          <a:prstGeom prst="rect">
            <a:avLst/>
          </a:prstGeom>
          <a:noFill/>
        </p:spPr>
        <p:txBody>
          <a:bodyPr wrap="none" rtlCol="0">
            <a:spAutoFit/>
          </a:bodyPr>
          <a:lstStyle/>
          <a:p>
            <a:r>
              <a:rPr lang="en-US" dirty="0" smtClean="0"/>
              <a:t>kernel()</a:t>
            </a:r>
            <a:endParaRPr lang="en-US" dirty="0"/>
          </a:p>
        </p:txBody>
      </p:sp>
      <p:cxnSp>
        <p:nvCxnSpPr>
          <p:cNvPr id="21" name="Straight Arrow Connector 20"/>
          <p:cNvCxnSpPr/>
          <p:nvPr/>
        </p:nvCxnSpPr>
        <p:spPr>
          <a:xfrm rot="5400000">
            <a:off x="34317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35079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35841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36603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3734992"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5400000">
            <a:off x="3811192"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3887392"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973389" y="2019300"/>
            <a:ext cx="1812427"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142947" y="3015734"/>
            <a:ext cx="1527281" cy="369332"/>
          </a:xfrm>
          <a:prstGeom prst="rect">
            <a:avLst/>
          </a:prstGeom>
          <a:noFill/>
        </p:spPr>
        <p:txBody>
          <a:bodyPr wrap="none" rtlCol="0">
            <a:spAutoFit/>
          </a:bodyPr>
          <a:lstStyle/>
          <a:p>
            <a:r>
              <a:rPr lang="en-US" dirty="0"/>
              <a:t>t</a:t>
            </a:r>
            <a:r>
              <a:rPr lang="en-US" dirty="0" smtClean="0"/>
              <a:t>hread block 0</a:t>
            </a:r>
            <a:endParaRPr lang="en-US" dirty="0"/>
          </a:p>
        </p:txBody>
      </p:sp>
      <p:sp>
        <p:nvSpPr>
          <p:cNvPr id="35" name="TextBox 34"/>
          <p:cNvSpPr txBox="1"/>
          <p:nvPr/>
        </p:nvSpPr>
        <p:spPr>
          <a:xfrm>
            <a:off x="3047948" y="3015734"/>
            <a:ext cx="1527281" cy="369332"/>
          </a:xfrm>
          <a:prstGeom prst="rect">
            <a:avLst/>
          </a:prstGeom>
          <a:noFill/>
        </p:spPr>
        <p:txBody>
          <a:bodyPr wrap="none" rtlCol="0">
            <a:spAutoFit/>
          </a:bodyPr>
          <a:lstStyle/>
          <a:p>
            <a:r>
              <a:rPr lang="en-US" dirty="0"/>
              <a:t>t</a:t>
            </a:r>
            <a:r>
              <a:rPr lang="en-US" dirty="0" smtClean="0"/>
              <a:t>hread block 1</a:t>
            </a:r>
            <a:endParaRPr lang="en-US" dirty="0"/>
          </a:p>
        </p:txBody>
      </p:sp>
      <p:cxnSp>
        <p:nvCxnSpPr>
          <p:cNvPr id="36" name="Straight Arrow Connector 35"/>
          <p:cNvCxnSpPr/>
          <p:nvPr/>
        </p:nvCxnSpPr>
        <p:spPr>
          <a:xfrm rot="5400000">
            <a:off x="6479832"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6556032"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a:off x="6632232"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a:off x="6708432"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a:off x="6783044"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7314803"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a:off x="7391003" y="2545675"/>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a:off x="7163991" y="2545675"/>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239000" y="2165866"/>
            <a:ext cx="306389"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a:off x="7241779" y="2545675"/>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316788" y="2165866"/>
            <a:ext cx="306389" cy="304800"/>
          </a:xfrm>
          <a:prstGeom prst="line">
            <a:avLst/>
          </a:prstGeom>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6036173" y="2013466"/>
            <a:ext cx="1812427"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096000" y="3009900"/>
            <a:ext cx="1559291" cy="369332"/>
          </a:xfrm>
          <a:prstGeom prst="rect">
            <a:avLst/>
          </a:prstGeom>
          <a:noFill/>
        </p:spPr>
        <p:txBody>
          <a:bodyPr wrap="none" rtlCol="0">
            <a:spAutoFit/>
          </a:bodyPr>
          <a:lstStyle/>
          <a:p>
            <a:r>
              <a:rPr lang="en-US" dirty="0"/>
              <a:t>t</a:t>
            </a:r>
            <a:r>
              <a:rPr lang="en-US" dirty="0" smtClean="0"/>
              <a:t>hread block N</a:t>
            </a:r>
            <a:endParaRPr lang="en-US" dirty="0"/>
          </a:p>
        </p:txBody>
      </p:sp>
      <p:cxnSp>
        <p:nvCxnSpPr>
          <p:cNvPr id="54" name="Straight Arrow Connector 53"/>
          <p:cNvCxnSpPr/>
          <p:nvPr/>
        </p:nvCxnSpPr>
        <p:spPr>
          <a:xfrm rot="5400000">
            <a:off x="39651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a:off x="4041380" y="25515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762000" y="1676400"/>
            <a:ext cx="7391400" cy="1828800"/>
          </a:xfrm>
          <a:prstGeom prst="rect">
            <a:avLst/>
          </a:prstGeom>
          <a:noFill/>
          <a:ln w="22225">
            <a:solidFill>
              <a:srgbClr val="008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747597" y="1219200"/>
            <a:ext cx="5134739" cy="369332"/>
          </a:xfrm>
          <a:prstGeom prst="rect">
            <a:avLst/>
          </a:prstGeom>
          <a:noFill/>
        </p:spPr>
        <p:txBody>
          <a:bodyPr wrap="none" rtlCol="0">
            <a:spAutoFit/>
          </a:bodyPr>
          <a:lstStyle/>
          <a:p>
            <a:r>
              <a:rPr lang="en-US" dirty="0" smtClean="0"/>
              <a:t>CPU spawns fork-join style “grid” of parallel threads</a:t>
            </a:r>
            <a:endParaRPr lang="en-US" dirty="0"/>
          </a:p>
        </p:txBody>
      </p:sp>
      <p:sp>
        <p:nvSpPr>
          <p:cNvPr id="58" name="TextBox 57"/>
          <p:cNvSpPr txBox="1"/>
          <p:nvPr/>
        </p:nvSpPr>
        <p:spPr>
          <a:xfrm>
            <a:off x="683627" y="3429000"/>
            <a:ext cx="1222961" cy="369332"/>
          </a:xfrm>
          <a:prstGeom prst="rect">
            <a:avLst/>
          </a:prstGeom>
          <a:noFill/>
        </p:spPr>
        <p:txBody>
          <a:bodyPr wrap="none" rtlCol="0">
            <a:spAutoFit/>
          </a:bodyPr>
          <a:lstStyle/>
          <a:p>
            <a:r>
              <a:rPr lang="en-US" dirty="0" smtClean="0"/>
              <a:t>thread grid</a:t>
            </a:r>
            <a:endParaRPr lang="en-US" dirty="0"/>
          </a:p>
        </p:txBody>
      </p:sp>
      <p:sp>
        <p:nvSpPr>
          <p:cNvPr id="59" name="Slide Number Placeholder 58"/>
          <p:cNvSpPr>
            <a:spLocks noGrp="1"/>
          </p:cNvSpPr>
          <p:nvPr>
            <p:ph type="sldNum" sz="quarter" idx="12"/>
          </p:nvPr>
        </p:nvSpPr>
        <p:spPr/>
        <p:txBody>
          <a:bodyPr/>
          <a:lstStyle/>
          <a:p>
            <a:fld id="{F23EC47D-D5CA-A042-A8D0-C217E3EA6E2F}" type="slidenum">
              <a:rPr lang="en-US" smtClean="0"/>
              <a:t>18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Intra-Warp Conflict</a:t>
            </a:r>
            <a:endParaRPr lang="en-CA" dirty="0"/>
          </a:p>
        </p:txBody>
      </p:sp>
      <p:sp>
        <p:nvSpPr>
          <p:cNvPr id="3" name="Content Placeholder 2"/>
          <p:cNvSpPr>
            <a:spLocks noGrp="1"/>
          </p:cNvSpPr>
          <p:nvPr>
            <p:ph idx="1"/>
          </p:nvPr>
        </p:nvSpPr>
        <p:spPr>
          <a:xfrm>
            <a:off x="457200" y="1600201"/>
            <a:ext cx="8229600" cy="1252735"/>
          </a:xfrm>
        </p:spPr>
        <p:txBody>
          <a:bodyPr>
            <a:normAutofit/>
          </a:bodyPr>
          <a:lstStyle/>
          <a:p>
            <a:r>
              <a:rPr lang="en-CA" dirty="0" smtClean="0"/>
              <a:t>Potential existence of </a:t>
            </a:r>
            <a:r>
              <a:rPr lang="en-CA" u="sng" dirty="0" smtClean="0"/>
              <a:t>intra-warp conflict </a:t>
            </a:r>
            <a:r>
              <a:rPr lang="en-CA" dirty="0" smtClean="0"/>
              <a:t>introduces complex corner cases: </a:t>
            </a:r>
            <a:endParaRPr lang="en-CA" dirty="0"/>
          </a:p>
        </p:txBody>
      </p:sp>
      <p:sp>
        <p:nvSpPr>
          <p:cNvPr id="4" name="Slide Number Placeholder 3"/>
          <p:cNvSpPr>
            <a:spLocks noGrp="1"/>
          </p:cNvSpPr>
          <p:nvPr>
            <p:ph type="sldNum" sz="quarter" idx="12"/>
          </p:nvPr>
        </p:nvSpPr>
        <p:spPr/>
        <p:txBody>
          <a:bodyPr/>
          <a:lstStyle/>
          <a:p>
            <a:fld id="{999E10A8-BFF3-45FC-8604-83940F506632}" type="slidenum">
              <a:rPr lang="en-CA" smtClean="0"/>
              <a:pPr/>
              <a:t>180</a:t>
            </a:fld>
            <a:endParaRPr lang="en-CA"/>
          </a:p>
        </p:txBody>
      </p:sp>
      <p:grpSp>
        <p:nvGrpSpPr>
          <p:cNvPr id="5" name="Group 68"/>
          <p:cNvGrpSpPr/>
          <p:nvPr/>
        </p:nvGrpSpPr>
        <p:grpSpPr>
          <a:xfrm>
            <a:off x="1475656" y="3429000"/>
            <a:ext cx="1866036" cy="1440160"/>
            <a:chOff x="1475656" y="3429000"/>
            <a:chExt cx="1866036" cy="1440160"/>
          </a:xfrm>
        </p:grpSpPr>
        <p:sp>
          <p:nvSpPr>
            <p:cNvPr id="6" name="Rectangle 5"/>
            <p:cNvSpPr/>
            <p:nvPr/>
          </p:nvSpPr>
          <p:spPr>
            <a:xfrm>
              <a:off x="2716251" y="3429000"/>
              <a:ext cx="625441"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TX3</a:t>
              </a:r>
              <a:endParaRPr lang="en-CA" sz="2400" b="1" dirty="0"/>
            </a:p>
          </p:txBody>
        </p:sp>
        <p:sp>
          <p:nvSpPr>
            <p:cNvPr id="7" name="Rectangle 6"/>
            <p:cNvSpPr/>
            <p:nvPr/>
          </p:nvSpPr>
          <p:spPr>
            <a:xfrm>
              <a:off x="1475656" y="3429000"/>
              <a:ext cx="625441"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TX1</a:t>
              </a:r>
              <a:endParaRPr lang="en-CA" sz="2400" b="1" dirty="0"/>
            </a:p>
          </p:txBody>
        </p:sp>
        <p:sp>
          <p:nvSpPr>
            <p:cNvPr id="16" name="Rectangle 15"/>
            <p:cNvSpPr/>
            <p:nvPr/>
          </p:nvSpPr>
          <p:spPr>
            <a:xfrm>
              <a:off x="2716251" y="3933056"/>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Z=7</a:t>
              </a:r>
              <a:endParaRPr lang="en-CA" sz="2400" b="1" dirty="0"/>
            </a:p>
          </p:txBody>
        </p:sp>
        <p:sp>
          <p:nvSpPr>
            <p:cNvPr id="17" name="Rectangle 16"/>
            <p:cNvSpPr/>
            <p:nvPr/>
          </p:nvSpPr>
          <p:spPr>
            <a:xfrm>
              <a:off x="1475656" y="3933056"/>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X=9</a:t>
              </a:r>
              <a:endParaRPr lang="en-CA" sz="2400" b="1" dirty="0"/>
            </a:p>
          </p:txBody>
        </p:sp>
        <p:sp>
          <p:nvSpPr>
            <p:cNvPr id="21" name="Rectangle 20"/>
            <p:cNvSpPr/>
            <p:nvPr/>
          </p:nvSpPr>
          <p:spPr>
            <a:xfrm>
              <a:off x="2716251" y="4437112"/>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W=7</a:t>
              </a:r>
              <a:endParaRPr lang="en-CA" sz="2400" b="1" dirty="0"/>
            </a:p>
          </p:txBody>
        </p:sp>
        <p:sp>
          <p:nvSpPr>
            <p:cNvPr id="22" name="Rectangle 21"/>
            <p:cNvSpPr/>
            <p:nvPr/>
          </p:nvSpPr>
          <p:spPr>
            <a:xfrm>
              <a:off x="1475656" y="4437112"/>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Y=9</a:t>
              </a:r>
              <a:endParaRPr lang="en-CA" sz="2400" b="1" dirty="0"/>
            </a:p>
          </p:txBody>
        </p:sp>
      </p:grpSp>
      <p:grpSp>
        <p:nvGrpSpPr>
          <p:cNvPr id="10" name="Group 67"/>
          <p:cNvGrpSpPr/>
          <p:nvPr/>
        </p:nvGrpSpPr>
        <p:grpSpPr>
          <a:xfrm>
            <a:off x="2084638" y="3429000"/>
            <a:ext cx="1888667" cy="1440160"/>
            <a:chOff x="2084638" y="3429000"/>
            <a:chExt cx="1888667" cy="1440160"/>
          </a:xfrm>
        </p:grpSpPr>
        <p:sp>
          <p:nvSpPr>
            <p:cNvPr id="8" name="Rectangle 7"/>
            <p:cNvSpPr/>
            <p:nvPr/>
          </p:nvSpPr>
          <p:spPr>
            <a:xfrm>
              <a:off x="2084638" y="3429000"/>
              <a:ext cx="625441"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TX2</a:t>
              </a:r>
              <a:endParaRPr lang="en-CA" sz="2400" b="1" dirty="0"/>
            </a:p>
          </p:txBody>
        </p:sp>
        <p:sp>
          <p:nvSpPr>
            <p:cNvPr id="9" name="Rectangle 8"/>
            <p:cNvSpPr/>
            <p:nvPr/>
          </p:nvSpPr>
          <p:spPr>
            <a:xfrm>
              <a:off x="3347864" y="3429000"/>
              <a:ext cx="625441"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TX4</a:t>
              </a:r>
              <a:endParaRPr lang="en-CA" sz="2400" b="1" dirty="0"/>
            </a:p>
          </p:txBody>
        </p:sp>
        <p:sp>
          <p:nvSpPr>
            <p:cNvPr id="18" name="Rectangle 17"/>
            <p:cNvSpPr/>
            <p:nvPr/>
          </p:nvSpPr>
          <p:spPr>
            <a:xfrm>
              <a:off x="2084638" y="3933056"/>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Y=8</a:t>
              </a:r>
              <a:endParaRPr lang="en-CA" sz="2400" b="1" dirty="0"/>
            </a:p>
          </p:txBody>
        </p:sp>
        <p:sp>
          <p:nvSpPr>
            <p:cNvPr id="19" name="Rectangle 18"/>
            <p:cNvSpPr/>
            <p:nvPr/>
          </p:nvSpPr>
          <p:spPr>
            <a:xfrm>
              <a:off x="3347864" y="3933056"/>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W=6</a:t>
              </a:r>
              <a:endParaRPr lang="en-CA" sz="2400" b="1" dirty="0"/>
            </a:p>
          </p:txBody>
        </p:sp>
        <p:sp>
          <p:nvSpPr>
            <p:cNvPr id="23" name="Rectangle 22"/>
            <p:cNvSpPr/>
            <p:nvPr/>
          </p:nvSpPr>
          <p:spPr>
            <a:xfrm>
              <a:off x="2084638" y="4437112"/>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Z=8</a:t>
              </a:r>
              <a:endParaRPr lang="en-CA" sz="2400" b="1" dirty="0"/>
            </a:p>
          </p:txBody>
        </p:sp>
        <p:sp>
          <p:nvSpPr>
            <p:cNvPr id="24" name="Rectangle 23"/>
            <p:cNvSpPr/>
            <p:nvPr/>
          </p:nvSpPr>
          <p:spPr>
            <a:xfrm>
              <a:off x="3347864" y="4437112"/>
              <a:ext cx="625441" cy="432048"/>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X=6</a:t>
              </a:r>
              <a:endParaRPr lang="en-CA" sz="2400" b="1" dirty="0"/>
            </a:p>
          </p:txBody>
        </p:sp>
      </p:grpSp>
      <p:sp>
        <p:nvSpPr>
          <p:cNvPr id="25" name="TextBox 24"/>
          <p:cNvSpPr txBox="1"/>
          <p:nvPr/>
        </p:nvSpPr>
        <p:spPr>
          <a:xfrm>
            <a:off x="225896" y="3933056"/>
            <a:ext cx="1301767" cy="461665"/>
          </a:xfrm>
          <a:prstGeom prst="rect">
            <a:avLst/>
          </a:prstGeom>
          <a:noFill/>
        </p:spPr>
        <p:txBody>
          <a:bodyPr wrap="none" rtlCol="0">
            <a:spAutoFit/>
          </a:bodyPr>
          <a:lstStyle/>
          <a:p>
            <a:pPr algn="r"/>
            <a:r>
              <a:rPr lang="en-CA" sz="2400" b="1" dirty="0" smtClean="0"/>
              <a:t>Read Set</a:t>
            </a:r>
            <a:endParaRPr lang="en-CA" sz="2400" b="1" dirty="0"/>
          </a:p>
        </p:txBody>
      </p:sp>
      <p:sp>
        <p:nvSpPr>
          <p:cNvPr id="26" name="TextBox 25"/>
          <p:cNvSpPr txBox="1"/>
          <p:nvPr/>
        </p:nvSpPr>
        <p:spPr>
          <a:xfrm>
            <a:off x="179512" y="4437112"/>
            <a:ext cx="1374222" cy="461665"/>
          </a:xfrm>
          <a:prstGeom prst="rect">
            <a:avLst/>
          </a:prstGeom>
          <a:noFill/>
        </p:spPr>
        <p:txBody>
          <a:bodyPr wrap="none" rtlCol="0">
            <a:spAutoFit/>
          </a:bodyPr>
          <a:lstStyle/>
          <a:p>
            <a:pPr algn="r"/>
            <a:r>
              <a:rPr lang="en-CA" sz="2400" b="1" dirty="0" smtClean="0"/>
              <a:t>Write Set</a:t>
            </a:r>
            <a:endParaRPr lang="en-CA" sz="2400" b="1" dirty="0"/>
          </a:p>
        </p:txBody>
      </p:sp>
      <p:grpSp>
        <p:nvGrpSpPr>
          <p:cNvPr id="11" name="Group 35"/>
          <p:cNvGrpSpPr/>
          <p:nvPr/>
        </p:nvGrpSpPr>
        <p:grpSpPr>
          <a:xfrm>
            <a:off x="4067944" y="3284984"/>
            <a:ext cx="1551515" cy="2304256"/>
            <a:chOff x="4211960" y="3284984"/>
            <a:chExt cx="1551515" cy="2304256"/>
          </a:xfrm>
        </p:grpSpPr>
        <p:sp>
          <p:nvSpPr>
            <p:cNvPr id="27" name="Rounded Rectangle 26"/>
            <p:cNvSpPr/>
            <p:nvPr/>
          </p:nvSpPr>
          <p:spPr>
            <a:xfrm>
              <a:off x="4355976" y="3717032"/>
              <a:ext cx="1224136" cy="1872208"/>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CA" sz="2000" b="1" dirty="0" smtClean="0"/>
                <a:t>Global Memory</a:t>
              </a:r>
            </a:p>
            <a:p>
              <a:pPr algn="ctr"/>
              <a:r>
                <a:rPr lang="en-CA" sz="2000" b="1" dirty="0" smtClean="0"/>
                <a:t>X = 9</a:t>
              </a:r>
            </a:p>
            <a:p>
              <a:pPr algn="ctr"/>
              <a:r>
                <a:rPr lang="en-CA" sz="2000" b="1" dirty="0" smtClean="0"/>
                <a:t>Y = 8</a:t>
              </a:r>
            </a:p>
            <a:p>
              <a:pPr algn="ctr"/>
              <a:r>
                <a:rPr lang="en-CA" sz="2000" b="1" dirty="0" smtClean="0"/>
                <a:t>Z = 7</a:t>
              </a:r>
            </a:p>
            <a:p>
              <a:pPr algn="ctr"/>
              <a:r>
                <a:rPr lang="en-CA" sz="2000" b="1" dirty="0" smtClean="0"/>
                <a:t>W = 6</a:t>
              </a:r>
            </a:p>
          </p:txBody>
        </p:sp>
        <p:sp>
          <p:nvSpPr>
            <p:cNvPr id="31" name="TextBox 30"/>
            <p:cNvSpPr txBox="1"/>
            <p:nvPr/>
          </p:nvSpPr>
          <p:spPr>
            <a:xfrm>
              <a:off x="4211960" y="3284984"/>
              <a:ext cx="1551515" cy="400110"/>
            </a:xfrm>
            <a:prstGeom prst="rect">
              <a:avLst/>
            </a:prstGeom>
            <a:noFill/>
          </p:spPr>
          <p:txBody>
            <a:bodyPr wrap="none" rtlCol="0">
              <a:spAutoFit/>
            </a:bodyPr>
            <a:lstStyle/>
            <a:p>
              <a:r>
                <a:rPr lang="en-CA" sz="2000" b="1" dirty="0" smtClean="0"/>
                <a:t>@ Validation</a:t>
              </a:r>
              <a:endParaRPr lang="en-CA" sz="2000" b="1" dirty="0"/>
            </a:p>
          </p:txBody>
        </p:sp>
      </p:grpSp>
      <p:grpSp>
        <p:nvGrpSpPr>
          <p:cNvPr id="12" name="Group 34"/>
          <p:cNvGrpSpPr/>
          <p:nvPr/>
        </p:nvGrpSpPr>
        <p:grpSpPr>
          <a:xfrm>
            <a:off x="5508104" y="2996952"/>
            <a:ext cx="1714187" cy="2592288"/>
            <a:chOff x="5724128" y="2996952"/>
            <a:chExt cx="1714187" cy="2592288"/>
          </a:xfrm>
        </p:grpSpPr>
        <p:sp>
          <p:nvSpPr>
            <p:cNvPr id="30" name="Rounded Rectangle 29"/>
            <p:cNvSpPr/>
            <p:nvPr/>
          </p:nvSpPr>
          <p:spPr>
            <a:xfrm>
              <a:off x="5940152" y="3717032"/>
              <a:ext cx="1224136" cy="1872208"/>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CA" sz="2000" b="1" dirty="0" smtClean="0"/>
                <a:t>Global Memory</a:t>
              </a:r>
            </a:p>
            <a:p>
              <a:pPr algn="ctr"/>
              <a:r>
                <a:rPr lang="en-CA" sz="2000" b="1" dirty="0" smtClean="0"/>
                <a:t>X = 6</a:t>
              </a:r>
            </a:p>
            <a:p>
              <a:pPr algn="ctr"/>
              <a:r>
                <a:rPr lang="en-CA" sz="2000" b="1" dirty="0" smtClean="0"/>
                <a:t>Y = 9</a:t>
              </a:r>
            </a:p>
            <a:p>
              <a:pPr algn="ctr"/>
              <a:r>
                <a:rPr lang="en-CA" sz="2000" b="1" dirty="0" smtClean="0"/>
                <a:t>Z = 8</a:t>
              </a:r>
            </a:p>
            <a:p>
              <a:pPr algn="ctr"/>
              <a:r>
                <a:rPr lang="en-CA" sz="2000" b="1" dirty="0" smtClean="0"/>
                <a:t>W = 7</a:t>
              </a:r>
            </a:p>
          </p:txBody>
        </p:sp>
        <p:sp>
          <p:nvSpPr>
            <p:cNvPr id="32" name="TextBox 31"/>
            <p:cNvSpPr txBox="1"/>
            <p:nvPr/>
          </p:nvSpPr>
          <p:spPr>
            <a:xfrm>
              <a:off x="5724128" y="2996952"/>
              <a:ext cx="1714187" cy="707886"/>
            </a:xfrm>
            <a:prstGeom prst="rect">
              <a:avLst/>
            </a:prstGeom>
            <a:noFill/>
          </p:spPr>
          <p:txBody>
            <a:bodyPr wrap="none" rtlCol="0">
              <a:spAutoFit/>
            </a:bodyPr>
            <a:lstStyle/>
            <a:p>
              <a:pPr algn="ctr"/>
              <a:r>
                <a:rPr lang="en-CA" sz="2000" b="1" dirty="0" smtClean="0"/>
                <a:t>All Committed</a:t>
              </a:r>
            </a:p>
            <a:p>
              <a:pPr algn="ctr"/>
              <a:r>
                <a:rPr lang="en-CA" sz="2000" b="1" dirty="0" smtClean="0"/>
                <a:t>(Wrong)</a:t>
              </a:r>
              <a:endParaRPr lang="en-CA" sz="2000" b="1" dirty="0"/>
            </a:p>
          </p:txBody>
        </p:sp>
      </p:grpSp>
      <p:grpSp>
        <p:nvGrpSpPr>
          <p:cNvPr id="13" name="Group 64"/>
          <p:cNvGrpSpPr/>
          <p:nvPr/>
        </p:nvGrpSpPr>
        <p:grpSpPr>
          <a:xfrm>
            <a:off x="1851624" y="4285325"/>
            <a:ext cx="1783840" cy="251539"/>
            <a:chOff x="1851624" y="4285325"/>
            <a:chExt cx="1783840" cy="251539"/>
          </a:xfrm>
        </p:grpSpPr>
        <p:sp>
          <p:nvSpPr>
            <p:cNvPr id="59" name="Left-Right Arrow 58"/>
            <p:cNvSpPr/>
            <p:nvPr/>
          </p:nvSpPr>
          <p:spPr>
            <a:xfrm rot="703751">
              <a:off x="1885267" y="4289802"/>
              <a:ext cx="1638926" cy="247062"/>
            </a:xfrm>
            <a:prstGeom prst="leftRightArrow">
              <a:avLst>
                <a:gd name="adj1" fmla="val 34250"/>
                <a:gd name="adj2" fmla="val 65750"/>
              </a:avLst>
            </a:prstGeom>
            <a:solidFill>
              <a:srgbClr val="FF000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Left-Right Arrow 46"/>
            <p:cNvSpPr/>
            <p:nvPr/>
          </p:nvSpPr>
          <p:spPr>
            <a:xfrm rot="-2700000">
              <a:off x="1851624" y="4285325"/>
              <a:ext cx="487695" cy="247062"/>
            </a:xfrm>
            <a:prstGeom prst="leftRightArrow">
              <a:avLst>
                <a:gd name="adj1" fmla="val 34250"/>
                <a:gd name="adj2" fmla="val 65750"/>
              </a:avLst>
            </a:prstGeom>
            <a:solidFill>
              <a:srgbClr val="FF000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Left-Right Arrow 55"/>
            <p:cNvSpPr/>
            <p:nvPr/>
          </p:nvSpPr>
          <p:spPr>
            <a:xfrm rot="-2700000">
              <a:off x="2499696" y="4285325"/>
              <a:ext cx="487695" cy="247062"/>
            </a:xfrm>
            <a:prstGeom prst="leftRightArrow">
              <a:avLst>
                <a:gd name="adj1" fmla="val 34250"/>
                <a:gd name="adj2" fmla="val 65750"/>
              </a:avLst>
            </a:prstGeom>
            <a:solidFill>
              <a:srgbClr val="FF000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Left-Right Arrow 57"/>
            <p:cNvSpPr/>
            <p:nvPr/>
          </p:nvSpPr>
          <p:spPr>
            <a:xfrm rot="-2700000">
              <a:off x="3147769" y="4285325"/>
              <a:ext cx="487695" cy="247062"/>
            </a:xfrm>
            <a:prstGeom prst="leftRightArrow">
              <a:avLst>
                <a:gd name="adj1" fmla="val 34250"/>
                <a:gd name="adj2" fmla="val 65750"/>
              </a:avLst>
            </a:prstGeom>
            <a:solidFill>
              <a:srgbClr val="FF0000"/>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8" name="Rounded Rectangle 27"/>
          <p:cNvSpPr/>
          <p:nvPr/>
        </p:nvSpPr>
        <p:spPr>
          <a:xfrm>
            <a:off x="7250371" y="4625752"/>
            <a:ext cx="1224136" cy="182758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CA" sz="2000" b="1" dirty="0" smtClean="0"/>
              <a:t>Global Memory</a:t>
            </a:r>
          </a:p>
          <a:p>
            <a:pPr algn="ctr"/>
            <a:r>
              <a:rPr lang="en-CA" sz="2000" b="1" dirty="0" smtClean="0"/>
              <a:t>X = 9</a:t>
            </a:r>
          </a:p>
          <a:p>
            <a:pPr algn="ctr"/>
            <a:r>
              <a:rPr lang="en-CA" sz="2000" b="1" dirty="0" smtClean="0"/>
              <a:t>Y = 9</a:t>
            </a:r>
          </a:p>
          <a:p>
            <a:pPr algn="ctr"/>
            <a:r>
              <a:rPr lang="en-CA" sz="2000" b="1" dirty="0" smtClean="0"/>
              <a:t>Z = 7</a:t>
            </a:r>
          </a:p>
          <a:p>
            <a:pPr algn="ctr"/>
            <a:r>
              <a:rPr lang="en-CA" sz="2000" b="1" dirty="0" smtClean="0"/>
              <a:t>W = 7</a:t>
            </a:r>
          </a:p>
        </p:txBody>
      </p:sp>
      <p:sp>
        <p:nvSpPr>
          <p:cNvPr id="29" name="Rounded Rectangle 28"/>
          <p:cNvSpPr/>
          <p:nvPr/>
        </p:nvSpPr>
        <p:spPr>
          <a:xfrm>
            <a:off x="7250371" y="2492896"/>
            <a:ext cx="1224136" cy="180020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0000"/>
              </a:lnSpc>
            </a:pPr>
            <a:r>
              <a:rPr lang="en-CA" sz="2000" b="1" dirty="0" smtClean="0"/>
              <a:t>Global Memory</a:t>
            </a:r>
          </a:p>
          <a:p>
            <a:pPr algn="ctr"/>
            <a:r>
              <a:rPr lang="en-CA" sz="2000" b="1" dirty="0" smtClean="0"/>
              <a:t>X = 6</a:t>
            </a:r>
          </a:p>
          <a:p>
            <a:pPr algn="ctr"/>
            <a:r>
              <a:rPr lang="en-CA" sz="2000" b="1" dirty="0" smtClean="0"/>
              <a:t>Y = 8</a:t>
            </a:r>
          </a:p>
          <a:p>
            <a:pPr algn="ctr"/>
            <a:r>
              <a:rPr lang="en-CA" sz="2000" b="1" dirty="0" smtClean="0"/>
              <a:t>Z = 8</a:t>
            </a:r>
          </a:p>
          <a:p>
            <a:pPr algn="ctr"/>
            <a:r>
              <a:rPr lang="en-CA" sz="2000" b="1" dirty="0" smtClean="0"/>
              <a:t>W = 6</a:t>
            </a:r>
          </a:p>
        </p:txBody>
      </p:sp>
      <p:sp>
        <p:nvSpPr>
          <p:cNvPr id="33" name="TextBox 32"/>
          <p:cNvSpPr txBox="1"/>
          <p:nvPr/>
        </p:nvSpPr>
        <p:spPr>
          <a:xfrm>
            <a:off x="6876256" y="2132856"/>
            <a:ext cx="2102307" cy="400110"/>
          </a:xfrm>
          <a:prstGeom prst="rect">
            <a:avLst/>
          </a:prstGeom>
          <a:noFill/>
        </p:spPr>
        <p:txBody>
          <a:bodyPr wrap="none" rtlCol="0">
            <a:spAutoFit/>
          </a:bodyPr>
          <a:lstStyle/>
          <a:p>
            <a:r>
              <a:rPr lang="en-CA" sz="2000" b="1" dirty="0" smtClean="0"/>
              <a:t>Correct Outcomes</a:t>
            </a:r>
            <a:endParaRPr lang="en-CA" sz="2000" b="1" dirty="0"/>
          </a:p>
        </p:txBody>
      </p:sp>
      <p:sp>
        <p:nvSpPr>
          <p:cNvPr id="66" name="TextBox 65"/>
          <p:cNvSpPr txBox="1"/>
          <p:nvPr/>
        </p:nvSpPr>
        <p:spPr>
          <a:xfrm>
            <a:off x="7610411" y="4253026"/>
            <a:ext cx="502061" cy="400110"/>
          </a:xfrm>
          <a:prstGeom prst="rect">
            <a:avLst/>
          </a:prstGeom>
          <a:noFill/>
        </p:spPr>
        <p:txBody>
          <a:bodyPr wrap="none" rtlCol="0">
            <a:spAutoFit/>
          </a:bodyPr>
          <a:lstStyle/>
          <a:p>
            <a:r>
              <a:rPr lang="en-CA" sz="2000" b="1" dirty="0" smtClean="0"/>
              <a:t>OR</a:t>
            </a:r>
            <a:endParaRPr lang="en-CA" sz="20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9" presetClass="emph" presetSubtype="0" nodeType="withEffect">
                                  <p:stCondLst>
                                    <p:cond delay="0"/>
                                  </p:stCondLst>
                                  <p:endCondLst>
                                    <p:cond evt="onNext" delay="0">
                                      <p:tgtEl>
                                        <p:sldTgt/>
                                      </p:tgtEl>
                                    </p:cond>
                                  </p:endCondLst>
                                  <p:childTnLst>
                                    <p:set>
                                      <p:cBhvr rctx="PPT">
                                        <p:cTn id="24" dur="indefinite"/>
                                        <p:tgtEl>
                                          <p:spTgt spid="10"/>
                                        </p:tgtEl>
                                        <p:attrNameLst>
                                          <p:attrName>style.opacity</p:attrName>
                                        </p:attrNameLst>
                                      </p:cBhvr>
                                      <p:to>
                                        <p:strVal val="0.25"/>
                                      </p:to>
                                    </p:set>
                                    <p:animEffect filter="image" prLst="opacity: 0.25">
                                      <p:cBhvr rctx="IE">
                                        <p:cTn id="25" dur="indefinite"/>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9" presetClass="emph" presetSubtype="0" nodeType="withEffect">
                                  <p:stCondLst>
                                    <p:cond delay="0"/>
                                  </p:stCondLst>
                                  <p:endCondLst>
                                    <p:cond evt="onNext" delay="0">
                                      <p:tgtEl>
                                        <p:sldTgt/>
                                      </p:tgtEl>
                                    </p:cond>
                                  </p:endCondLst>
                                  <p:childTnLst>
                                    <p:set>
                                      <p:cBhvr rctx="PPT">
                                        <p:cTn id="31" dur="indefinite"/>
                                        <p:tgtEl>
                                          <p:spTgt spid="5"/>
                                        </p:tgtEl>
                                        <p:attrNameLst>
                                          <p:attrName>style.opacity</p:attrName>
                                        </p:attrNameLst>
                                      </p:cBhvr>
                                      <p:to>
                                        <p:strVal val="0.25"/>
                                      </p:to>
                                    </p:set>
                                    <p:animEffect filter="image" prLst="opacity: 0.25">
                                      <p:cBhvr rctx="IE">
                                        <p:cTn id="32"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3" grpId="0"/>
      <p:bldP spid="66"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Intra-Warp Conflict Resolution</a:t>
            </a:r>
            <a:endParaRPr lang="en-CA" dirty="0"/>
          </a:p>
        </p:txBody>
      </p:sp>
      <p:sp>
        <p:nvSpPr>
          <p:cNvPr id="3" name="Content Placeholder 2"/>
          <p:cNvSpPr>
            <a:spLocks noGrp="1"/>
          </p:cNvSpPr>
          <p:nvPr>
            <p:ph idx="1"/>
          </p:nvPr>
        </p:nvSpPr>
        <p:spPr>
          <a:xfrm>
            <a:off x="457200" y="2636912"/>
            <a:ext cx="8229600" cy="3489251"/>
          </a:xfrm>
        </p:spPr>
        <p:txBody>
          <a:bodyPr/>
          <a:lstStyle/>
          <a:p>
            <a:r>
              <a:rPr lang="en-CA" dirty="0" smtClean="0"/>
              <a:t>Kilo TM stores read-set and write-set in logs</a:t>
            </a:r>
          </a:p>
          <a:p>
            <a:pPr lvl="1"/>
            <a:r>
              <a:rPr lang="en-CA" dirty="0" smtClean="0"/>
              <a:t>Compact, fits in caches</a:t>
            </a:r>
          </a:p>
          <a:p>
            <a:pPr lvl="1"/>
            <a:r>
              <a:rPr lang="en-CA" dirty="0" smtClean="0"/>
              <a:t>Inefficient for search</a:t>
            </a:r>
          </a:p>
          <a:p>
            <a:r>
              <a:rPr lang="en-CA" dirty="0" smtClean="0"/>
              <a:t>Naive, pair-wise resolution too slow </a:t>
            </a:r>
          </a:p>
          <a:p>
            <a:pPr lvl="1"/>
            <a:r>
              <a:rPr lang="en-CA" dirty="0" smtClean="0"/>
              <a:t>T threads/warp, R+W words/thread</a:t>
            </a:r>
          </a:p>
          <a:p>
            <a:pPr lvl="1"/>
            <a:r>
              <a:rPr lang="en-CA" dirty="0" smtClean="0"/>
              <a:t>O(T</a:t>
            </a:r>
            <a:r>
              <a:rPr lang="en-CA" baseline="30000" dirty="0" smtClean="0"/>
              <a:t>2</a:t>
            </a:r>
            <a:r>
              <a:rPr lang="en-CA" dirty="0" smtClean="0"/>
              <a:t> x (R+W)</a:t>
            </a:r>
            <a:r>
              <a:rPr lang="en-CA" baseline="30000" dirty="0" smtClean="0"/>
              <a:t>2</a:t>
            </a:r>
            <a:r>
              <a:rPr lang="en-CA" dirty="0" smtClean="0"/>
              <a:t>), T ≥ 32</a:t>
            </a:r>
            <a:endParaRPr lang="en-CA" dirty="0"/>
          </a:p>
        </p:txBody>
      </p:sp>
      <p:sp>
        <p:nvSpPr>
          <p:cNvPr id="4" name="Slide Number Placeholder 3"/>
          <p:cNvSpPr>
            <a:spLocks noGrp="1"/>
          </p:cNvSpPr>
          <p:nvPr>
            <p:ph type="sldNum" sz="quarter" idx="12"/>
          </p:nvPr>
        </p:nvSpPr>
        <p:spPr/>
        <p:txBody>
          <a:bodyPr/>
          <a:lstStyle/>
          <a:p>
            <a:fld id="{999E10A8-BFF3-45FC-8604-83940F506632}" type="slidenum">
              <a:rPr lang="en-CA" smtClean="0"/>
              <a:pPr/>
              <a:t>181</a:t>
            </a:fld>
            <a:endParaRPr lang="en-CA"/>
          </a:p>
        </p:txBody>
      </p:sp>
      <p:grpSp>
        <p:nvGrpSpPr>
          <p:cNvPr id="5" name="Group 82"/>
          <p:cNvGrpSpPr/>
          <p:nvPr/>
        </p:nvGrpSpPr>
        <p:grpSpPr>
          <a:xfrm>
            <a:off x="6372200" y="5373216"/>
            <a:ext cx="2520280" cy="432048"/>
            <a:chOff x="4283968" y="5589240"/>
            <a:chExt cx="2520280" cy="432048"/>
          </a:xfrm>
        </p:grpSpPr>
        <p:sp>
          <p:nvSpPr>
            <p:cNvPr id="8" name="Rectangle 7"/>
            <p:cNvSpPr/>
            <p:nvPr/>
          </p:nvSpPr>
          <p:spPr>
            <a:xfrm>
              <a:off x="5580112" y="5589240"/>
              <a:ext cx="576064"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TX3</a:t>
              </a:r>
              <a:endParaRPr lang="en-CA" sz="2400" b="1" dirty="0"/>
            </a:p>
          </p:txBody>
        </p:sp>
        <p:sp>
          <p:nvSpPr>
            <p:cNvPr id="13" name="Rectangle 12"/>
            <p:cNvSpPr/>
            <p:nvPr/>
          </p:nvSpPr>
          <p:spPr>
            <a:xfrm>
              <a:off x="4283968" y="5589240"/>
              <a:ext cx="576064"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TX1</a:t>
              </a:r>
              <a:endParaRPr lang="en-CA" sz="2400" b="1" dirty="0"/>
            </a:p>
          </p:txBody>
        </p:sp>
        <p:sp>
          <p:nvSpPr>
            <p:cNvPr id="15" name="Rectangle 14"/>
            <p:cNvSpPr/>
            <p:nvPr/>
          </p:nvSpPr>
          <p:spPr>
            <a:xfrm>
              <a:off x="4932040" y="5589240"/>
              <a:ext cx="576064"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TX2</a:t>
              </a:r>
              <a:endParaRPr lang="en-CA" sz="2400" b="1" dirty="0"/>
            </a:p>
          </p:txBody>
        </p:sp>
        <p:sp>
          <p:nvSpPr>
            <p:cNvPr id="17" name="Rectangle 16"/>
            <p:cNvSpPr/>
            <p:nvPr/>
          </p:nvSpPr>
          <p:spPr>
            <a:xfrm>
              <a:off x="6228184" y="5589240"/>
              <a:ext cx="576064" cy="432048"/>
            </a:xfrm>
            <a:prstGeom prst="rect">
              <a:avLst/>
            </a:prstGeom>
            <a:solidFill>
              <a:srgbClr val="00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CA" sz="2400" b="1" dirty="0" smtClean="0"/>
                <a:t>TX4</a:t>
              </a:r>
              <a:endParaRPr lang="en-CA" sz="2400" b="1" dirty="0"/>
            </a:p>
          </p:txBody>
        </p:sp>
      </p:grpSp>
      <p:grpSp>
        <p:nvGrpSpPr>
          <p:cNvPr id="6" name="Group 33"/>
          <p:cNvGrpSpPr/>
          <p:nvPr/>
        </p:nvGrpSpPr>
        <p:grpSpPr>
          <a:xfrm>
            <a:off x="6666582" y="5366866"/>
            <a:ext cx="1944216" cy="12700"/>
            <a:chOff x="6666582" y="5366866"/>
            <a:chExt cx="1944216" cy="12700"/>
          </a:xfrm>
        </p:grpSpPr>
        <p:cxnSp>
          <p:nvCxnSpPr>
            <p:cNvPr id="14" name="Straight Arrow Connector 13"/>
            <p:cNvCxnSpPr>
              <a:stCxn id="13" idx="0"/>
              <a:endCxn id="15" idx="0"/>
            </p:cNvCxnSpPr>
            <p:nvPr/>
          </p:nvCxnSpPr>
          <p:spPr>
            <a:xfrm rot="5400000" flipH="1" flipV="1">
              <a:off x="6984268" y="5049180"/>
              <a:ext cx="12700" cy="648072"/>
            </a:xfrm>
            <a:prstGeom prst="curvedConnector3">
              <a:avLst>
                <a:gd name="adj1" fmla="val 1800000"/>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13"/>
            <p:cNvCxnSpPr>
              <a:stCxn id="13" idx="0"/>
              <a:endCxn id="8" idx="0"/>
            </p:cNvCxnSpPr>
            <p:nvPr/>
          </p:nvCxnSpPr>
          <p:spPr>
            <a:xfrm rot="5400000" flipH="1" flipV="1">
              <a:off x="7308304" y="4725144"/>
              <a:ext cx="12700" cy="1296144"/>
            </a:xfrm>
            <a:prstGeom prst="curvedConnector3">
              <a:avLst>
                <a:gd name="adj1" fmla="val 2719150"/>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13"/>
            <p:cNvCxnSpPr>
              <a:stCxn id="13" idx="0"/>
              <a:endCxn id="17" idx="0"/>
            </p:cNvCxnSpPr>
            <p:nvPr/>
          </p:nvCxnSpPr>
          <p:spPr>
            <a:xfrm rot="5400000" flipH="1" flipV="1">
              <a:off x="7632340" y="4401108"/>
              <a:ext cx="12700" cy="1944216"/>
            </a:xfrm>
            <a:prstGeom prst="curvedConnector3">
              <a:avLst>
                <a:gd name="adj1" fmla="val 5093616"/>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44" name="Straight Arrow Connector 13"/>
          <p:cNvCxnSpPr>
            <a:stCxn id="8" idx="0"/>
            <a:endCxn id="17" idx="0"/>
          </p:cNvCxnSpPr>
          <p:nvPr/>
        </p:nvCxnSpPr>
        <p:spPr>
          <a:xfrm rot="5400000" flipH="1" flipV="1">
            <a:off x="8280412" y="5049180"/>
            <a:ext cx="12700" cy="648072"/>
          </a:xfrm>
          <a:prstGeom prst="curvedConnector3">
            <a:avLst>
              <a:gd name="adj1" fmla="val 1800000"/>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 name="Group 57"/>
          <p:cNvGrpSpPr/>
          <p:nvPr/>
        </p:nvGrpSpPr>
        <p:grpSpPr>
          <a:xfrm>
            <a:off x="7314654" y="5798914"/>
            <a:ext cx="1296144" cy="12700"/>
            <a:chOff x="7314654" y="5798914"/>
            <a:chExt cx="1296144" cy="12700"/>
          </a:xfrm>
        </p:grpSpPr>
        <p:cxnSp>
          <p:nvCxnSpPr>
            <p:cNvPr id="50" name="Straight Arrow Connector 13"/>
            <p:cNvCxnSpPr>
              <a:stCxn id="15" idx="2"/>
              <a:endCxn id="8" idx="2"/>
            </p:cNvCxnSpPr>
            <p:nvPr/>
          </p:nvCxnSpPr>
          <p:spPr>
            <a:xfrm rot="16200000" flipH="1">
              <a:off x="7632340" y="5481228"/>
              <a:ext cx="12700" cy="648072"/>
            </a:xfrm>
            <a:prstGeom prst="curvedConnector3">
              <a:avLst>
                <a:gd name="adj1" fmla="val 1800000"/>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13"/>
            <p:cNvCxnSpPr>
              <a:stCxn id="15" idx="2"/>
              <a:endCxn id="17" idx="2"/>
            </p:cNvCxnSpPr>
            <p:nvPr/>
          </p:nvCxnSpPr>
          <p:spPr>
            <a:xfrm rot="16200000" flipH="1">
              <a:off x="7956376" y="5157192"/>
              <a:ext cx="12700" cy="1296144"/>
            </a:xfrm>
            <a:prstGeom prst="curvedConnector3">
              <a:avLst>
                <a:gd name="adj1" fmla="val 3178718"/>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7092280" y="3573016"/>
            <a:ext cx="1842171" cy="1200329"/>
          </a:xfrm>
          <a:prstGeom prst="rect">
            <a:avLst/>
          </a:prstGeom>
          <a:noFill/>
        </p:spPr>
        <p:txBody>
          <a:bodyPr wrap="none" rtlCol="0">
            <a:spAutoFit/>
          </a:bodyPr>
          <a:lstStyle/>
          <a:p>
            <a:r>
              <a:rPr lang="en-CA" sz="2400" b="1" dirty="0" smtClean="0">
                <a:solidFill>
                  <a:srgbClr val="C00000"/>
                </a:solidFill>
              </a:rPr>
              <a:t>O((R+W)</a:t>
            </a:r>
            <a:r>
              <a:rPr lang="en-CA" sz="2400" b="1" baseline="30000" dirty="0" smtClean="0">
                <a:solidFill>
                  <a:srgbClr val="C00000"/>
                </a:solidFill>
              </a:rPr>
              <a:t>2</a:t>
            </a:r>
            <a:r>
              <a:rPr lang="en-CA" sz="2400" b="1" dirty="0" smtClean="0">
                <a:solidFill>
                  <a:srgbClr val="C00000"/>
                </a:solidFill>
              </a:rPr>
              <a:t>) </a:t>
            </a:r>
          </a:p>
          <a:p>
            <a:r>
              <a:rPr lang="en-CA" sz="2400" b="1" dirty="0" smtClean="0">
                <a:solidFill>
                  <a:srgbClr val="C00000"/>
                </a:solidFill>
              </a:rPr>
              <a:t>Comparisons</a:t>
            </a:r>
          </a:p>
          <a:p>
            <a:r>
              <a:rPr lang="en-CA" sz="2400" b="1" dirty="0" smtClean="0">
                <a:solidFill>
                  <a:srgbClr val="C00000"/>
                </a:solidFill>
              </a:rPr>
              <a:t>Each</a:t>
            </a:r>
            <a:endParaRPr lang="en-CA" sz="2400" b="1" dirty="0">
              <a:solidFill>
                <a:srgbClr val="C00000"/>
              </a:solidFill>
            </a:endParaRPr>
          </a:p>
        </p:txBody>
      </p:sp>
      <p:grpSp>
        <p:nvGrpSpPr>
          <p:cNvPr id="9" name="Group 20"/>
          <p:cNvGrpSpPr/>
          <p:nvPr/>
        </p:nvGrpSpPr>
        <p:grpSpPr>
          <a:xfrm>
            <a:off x="755576" y="1484784"/>
            <a:ext cx="7560840" cy="1080120"/>
            <a:chOff x="827584" y="2708920"/>
            <a:chExt cx="7560840" cy="1080120"/>
          </a:xfrm>
        </p:grpSpPr>
        <p:sp>
          <p:nvSpPr>
            <p:cNvPr id="22" name="Rounded Rectangle 21"/>
            <p:cNvSpPr/>
            <p:nvPr/>
          </p:nvSpPr>
          <p:spPr>
            <a:xfrm>
              <a:off x="827584" y="2852936"/>
              <a:ext cx="151216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Execution</a:t>
              </a:r>
              <a:endParaRPr lang="en-CA" sz="2400" b="1" dirty="0"/>
            </a:p>
          </p:txBody>
        </p:sp>
        <p:sp>
          <p:nvSpPr>
            <p:cNvPr id="23" name="Rounded Rectangle 22"/>
            <p:cNvSpPr/>
            <p:nvPr/>
          </p:nvSpPr>
          <p:spPr>
            <a:xfrm>
              <a:off x="5148064" y="2852936"/>
              <a:ext cx="158417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Validation</a:t>
              </a:r>
              <a:endParaRPr lang="en-CA" sz="2400" b="1" dirty="0"/>
            </a:p>
          </p:txBody>
        </p:sp>
        <p:sp>
          <p:nvSpPr>
            <p:cNvPr id="24" name="Rounded Rectangle 23"/>
            <p:cNvSpPr/>
            <p:nvPr/>
          </p:nvSpPr>
          <p:spPr>
            <a:xfrm>
              <a:off x="6876256" y="2852936"/>
              <a:ext cx="1512168"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Commit</a:t>
              </a:r>
              <a:endParaRPr lang="en-CA" sz="2400" b="1" dirty="0"/>
            </a:p>
          </p:txBody>
        </p:sp>
        <p:sp>
          <p:nvSpPr>
            <p:cNvPr id="26" name="Rounded Rectangle 25"/>
            <p:cNvSpPr/>
            <p:nvPr/>
          </p:nvSpPr>
          <p:spPr>
            <a:xfrm>
              <a:off x="2483768" y="2708920"/>
              <a:ext cx="2520280" cy="108012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t>Intra-Warp Conflict Resolution</a:t>
              </a:r>
              <a:endParaRPr lang="en-CA" sz="2400"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9"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60538"/>
          </a:xfrm>
        </p:spPr>
        <p:txBody>
          <a:bodyPr>
            <a:normAutofit fontScale="90000"/>
          </a:bodyPr>
          <a:lstStyle/>
          <a:p>
            <a:r>
              <a:rPr lang="en-CA" dirty="0" smtClean="0"/>
              <a:t>Fung, MICRO 2013</a:t>
            </a:r>
            <a:br>
              <a:rPr lang="en-CA" dirty="0" smtClean="0"/>
            </a:br>
            <a:r>
              <a:rPr lang="en-CA" dirty="0" smtClean="0"/>
              <a:t>Intra-Warp Conflict Resolution:</a:t>
            </a:r>
            <a:br>
              <a:rPr lang="en-CA" dirty="0" smtClean="0"/>
            </a:br>
            <a:r>
              <a:rPr lang="en-CA" dirty="0" smtClean="0"/>
              <a:t>2-Phase Parallel Conflict Resolution</a:t>
            </a:r>
            <a:endParaRPr lang="en-CA" dirty="0"/>
          </a:p>
        </p:txBody>
      </p:sp>
      <p:sp>
        <p:nvSpPr>
          <p:cNvPr id="3" name="Content Placeholder 2"/>
          <p:cNvSpPr>
            <a:spLocks noGrp="1"/>
          </p:cNvSpPr>
          <p:nvPr>
            <p:ph idx="1"/>
          </p:nvPr>
        </p:nvSpPr>
        <p:spPr>
          <a:xfrm>
            <a:off x="457200" y="2514600"/>
            <a:ext cx="8229600" cy="3124944"/>
          </a:xfrm>
        </p:spPr>
        <p:txBody>
          <a:bodyPr>
            <a:normAutofit lnSpcReduction="10000"/>
          </a:bodyPr>
          <a:lstStyle/>
          <a:p>
            <a:r>
              <a:rPr lang="en-CA" dirty="0" smtClean="0"/>
              <a:t>Insight: Fixed priority for conflict resolution enables parallel resolution</a:t>
            </a:r>
          </a:p>
          <a:p>
            <a:r>
              <a:rPr lang="en-CA" dirty="0" smtClean="0"/>
              <a:t>O(R+W)</a:t>
            </a:r>
          </a:p>
          <a:p>
            <a:r>
              <a:rPr lang="en-CA" dirty="0" smtClean="0"/>
              <a:t>Two Phases</a:t>
            </a:r>
          </a:p>
          <a:p>
            <a:pPr lvl="1"/>
            <a:r>
              <a:rPr lang="en-CA" dirty="0" smtClean="0"/>
              <a:t>Ownership Table Construction</a:t>
            </a:r>
          </a:p>
          <a:p>
            <a:pPr lvl="1"/>
            <a:r>
              <a:rPr lang="en-CA" dirty="0" smtClean="0"/>
              <a:t>Parallel Match</a:t>
            </a:r>
          </a:p>
        </p:txBody>
      </p:sp>
      <p:sp>
        <p:nvSpPr>
          <p:cNvPr id="4" name="Slide Number Placeholder 3"/>
          <p:cNvSpPr>
            <a:spLocks noGrp="1"/>
          </p:cNvSpPr>
          <p:nvPr>
            <p:ph type="sldNum" sz="quarter" idx="12"/>
          </p:nvPr>
        </p:nvSpPr>
        <p:spPr/>
        <p:txBody>
          <a:bodyPr/>
          <a:lstStyle/>
          <a:p>
            <a:fld id="{999E10A8-BFF3-45FC-8604-83940F506632}" type="slidenum">
              <a:rPr lang="en-CA" smtClean="0"/>
              <a:pPr/>
              <a:t>182</a:t>
            </a:fld>
            <a:endParaRPr lang="en-CA"/>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a:t>
            </a:r>
            <a:endParaRPr lang="en-CA" dirty="0"/>
          </a:p>
        </p:txBody>
      </p:sp>
      <p:sp>
        <p:nvSpPr>
          <p:cNvPr id="4" name="Slide Number Placeholder 3"/>
          <p:cNvSpPr>
            <a:spLocks noGrp="1"/>
          </p:cNvSpPr>
          <p:nvPr>
            <p:ph type="sldNum" sz="quarter" idx="12"/>
          </p:nvPr>
        </p:nvSpPr>
        <p:spPr/>
        <p:txBody>
          <a:bodyPr/>
          <a:lstStyle/>
          <a:p>
            <a:fld id="{999E10A8-BFF3-45FC-8604-83940F506632}" type="slidenum">
              <a:rPr lang="en-CA" smtClean="0"/>
              <a:pPr/>
              <a:t>183</a:t>
            </a:fld>
            <a:endParaRPr lang="en-CA"/>
          </a:p>
        </p:txBody>
      </p:sp>
      <p:graphicFrame>
        <p:nvGraphicFramePr>
          <p:cNvPr id="6" name="Chart 5"/>
          <p:cNvGraphicFramePr/>
          <p:nvPr/>
        </p:nvGraphicFramePr>
        <p:xfrm>
          <a:off x="3419872" y="1340768"/>
          <a:ext cx="5486400" cy="19442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3419872" y="3501008"/>
          <a:ext cx="5486400" cy="2016224"/>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p:cNvCxnSpPr/>
          <p:nvPr/>
        </p:nvCxnSpPr>
        <p:spPr>
          <a:xfrm>
            <a:off x="251520" y="342900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Rectangle 10"/>
          <p:cNvSpPr>
            <a:spLocks noChangeArrowheads="1"/>
          </p:cNvSpPr>
          <p:nvPr/>
        </p:nvSpPr>
        <p:spPr bwMode="auto">
          <a:xfrm>
            <a:off x="323528" y="3645024"/>
            <a:ext cx="3158237" cy="1717393"/>
          </a:xfrm>
          <a:prstGeom prst="rect">
            <a:avLst/>
          </a:prstGeom>
          <a:noFill/>
          <a:ln w="9525">
            <a:noFill/>
            <a:miter lim="800000"/>
            <a:headEnd/>
            <a:tailEnd/>
          </a:ln>
          <a:effectLst/>
        </p:spPr>
        <p:txBody>
          <a:bodyPr wrap="none">
            <a:spAutoFit/>
          </a:bodyPr>
          <a:lstStyle/>
          <a:p>
            <a:pPr algn="ctr" defTabSz="4389438">
              <a:lnSpc>
                <a:spcPct val="80000"/>
              </a:lnSpc>
            </a:pPr>
            <a:r>
              <a:rPr lang="en-US" sz="6000" b="1" dirty="0" smtClean="0">
                <a:solidFill>
                  <a:srgbClr val="009900"/>
                </a:solidFill>
              </a:rPr>
              <a:t>2X</a:t>
            </a:r>
            <a:r>
              <a:rPr lang="en-US" sz="6000" b="1" dirty="0" smtClean="0">
                <a:solidFill>
                  <a:srgbClr val="009900"/>
                </a:solidFill>
                <a:sym typeface="Wingdings" pitchFamily="2" charset="2"/>
              </a:rPr>
              <a:t>1.3X</a:t>
            </a:r>
            <a:endParaRPr lang="en-US" sz="6000" b="1" dirty="0" smtClean="0">
              <a:solidFill>
                <a:srgbClr val="009900"/>
              </a:solidFill>
            </a:endParaRPr>
          </a:p>
          <a:p>
            <a:pPr algn="ctr" defTabSz="4389438">
              <a:lnSpc>
                <a:spcPct val="80000"/>
              </a:lnSpc>
            </a:pPr>
            <a:r>
              <a:rPr lang="en-US" sz="3600" b="1" dirty="0" smtClean="0">
                <a:solidFill>
                  <a:srgbClr val="009900"/>
                </a:solidFill>
              </a:rPr>
              <a:t>Energy</a:t>
            </a:r>
            <a:endParaRPr lang="en-US" sz="3600" b="1" dirty="0">
              <a:solidFill>
                <a:srgbClr val="009900"/>
              </a:solidFill>
            </a:endParaRPr>
          </a:p>
          <a:p>
            <a:pPr algn="ctr" defTabSz="4389438">
              <a:lnSpc>
                <a:spcPct val="80000"/>
              </a:lnSpc>
            </a:pPr>
            <a:r>
              <a:rPr lang="en-US" sz="3600" b="1" dirty="0" smtClean="0">
                <a:solidFill>
                  <a:srgbClr val="009900"/>
                </a:solidFill>
              </a:rPr>
              <a:t>Usage</a:t>
            </a:r>
            <a:endParaRPr lang="en-US" sz="3600" b="1" dirty="0">
              <a:solidFill>
                <a:srgbClr val="009900"/>
              </a:solidFill>
            </a:endParaRPr>
          </a:p>
        </p:txBody>
      </p:sp>
      <p:sp>
        <p:nvSpPr>
          <p:cNvPr id="11" name="Rectangle 12"/>
          <p:cNvSpPr>
            <a:spLocks noChangeArrowheads="1"/>
          </p:cNvSpPr>
          <p:nvPr/>
        </p:nvSpPr>
        <p:spPr bwMode="auto">
          <a:xfrm>
            <a:off x="144016" y="1484784"/>
            <a:ext cx="3618298" cy="1618905"/>
          </a:xfrm>
          <a:prstGeom prst="rect">
            <a:avLst/>
          </a:prstGeom>
          <a:noFill/>
          <a:ln w="9525">
            <a:noFill/>
            <a:miter lim="800000"/>
            <a:headEnd/>
            <a:tailEnd/>
          </a:ln>
          <a:effectLst/>
        </p:spPr>
        <p:txBody>
          <a:bodyPr wrap="none">
            <a:spAutoFit/>
          </a:bodyPr>
          <a:lstStyle/>
          <a:p>
            <a:pPr algn="ctr" defTabSz="4389438">
              <a:lnSpc>
                <a:spcPct val="80000"/>
              </a:lnSpc>
            </a:pPr>
            <a:r>
              <a:rPr lang="en-US" sz="6000" b="1" dirty="0" smtClean="0">
                <a:solidFill>
                  <a:srgbClr val="0070C0"/>
                </a:solidFill>
              </a:rPr>
              <a:t>40%</a:t>
            </a:r>
            <a:r>
              <a:rPr lang="en-US" sz="6000" b="1" dirty="0" smtClean="0">
                <a:solidFill>
                  <a:srgbClr val="0070C0"/>
                </a:solidFill>
                <a:sym typeface="Wingdings" pitchFamily="2" charset="2"/>
              </a:rPr>
              <a:t>66%</a:t>
            </a:r>
            <a:endParaRPr lang="en-US" sz="6000" b="1" dirty="0">
              <a:solidFill>
                <a:srgbClr val="0070C0"/>
              </a:solidFill>
            </a:endParaRPr>
          </a:p>
          <a:p>
            <a:pPr algn="ctr" defTabSz="4389438">
              <a:lnSpc>
                <a:spcPct val="80000"/>
              </a:lnSpc>
            </a:pPr>
            <a:r>
              <a:rPr lang="en-US" sz="3600" b="1" dirty="0" smtClean="0">
                <a:solidFill>
                  <a:srgbClr val="0070C0"/>
                </a:solidFill>
              </a:rPr>
              <a:t>FG-Lock</a:t>
            </a:r>
            <a:endParaRPr lang="en-US" sz="3600" b="1" dirty="0">
              <a:solidFill>
                <a:srgbClr val="0070C0"/>
              </a:solidFill>
            </a:endParaRPr>
          </a:p>
          <a:p>
            <a:pPr algn="ctr" defTabSz="4389438">
              <a:lnSpc>
                <a:spcPct val="80000"/>
              </a:lnSpc>
            </a:pPr>
            <a:r>
              <a:rPr lang="en-US" sz="2800" b="1" dirty="0">
                <a:solidFill>
                  <a:srgbClr val="0070C0"/>
                </a:solidFill>
              </a:rPr>
              <a:t>Performance</a:t>
            </a:r>
          </a:p>
        </p:txBody>
      </p:sp>
      <p:sp>
        <p:nvSpPr>
          <p:cNvPr id="13" name="Rectangle 12"/>
          <p:cNvSpPr/>
          <p:nvPr/>
        </p:nvSpPr>
        <p:spPr>
          <a:xfrm>
            <a:off x="251520" y="5445224"/>
            <a:ext cx="8640960" cy="1077218"/>
          </a:xfrm>
          <a:prstGeom prst="rect">
            <a:avLst/>
          </a:prstGeom>
        </p:spPr>
        <p:txBody>
          <a:bodyPr wrap="square">
            <a:spAutoFit/>
          </a:bodyPr>
          <a:lstStyle/>
          <a:p>
            <a:r>
              <a:rPr lang="en-CA" sz="3200" b="1" dirty="0" smtClean="0">
                <a:solidFill>
                  <a:srgbClr val="FF0000"/>
                </a:solidFill>
              </a:rPr>
              <a:t>Low Contention Workload: </a:t>
            </a:r>
            <a:br>
              <a:rPr lang="en-CA" sz="3200" b="1" dirty="0" smtClean="0">
                <a:solidFill>
                  <a:srgbClr val="FF0000"/>
                </a:solidFill>
              </a:rPr>
            </a:br>
            <a:r>
              <a:rPr lang="en-CA" sz="3200" b="1" dirty="0" smtClean="0">
                <a:solidFill>
                  <a:srgbClr val="FF0000"/>
                </a:solidFill>
              </a:rPr>
              <a:t>Kilo TM w/ SW Optimizations </a:t>
            </a:r>
            <a:r>
              <a:rPr lang="en-CA" sz="3200" b="1" u="sng" dirty="0" smtClean="0">
                <a:solidFill>
                  <a:srgbClr val="FF0000"/>
                </a:solidFill>
              </a:rPr>
              <a:t>on par with FG Lock </a:t>
            </a:r>
            <a:endParaRPr lang="en-CA" sz="3200" b="1" u="sng" dirty="0">
              <a:solidFill>
                <a:srgbClr val="FF0000"/>
              </a:solidFill>
            </a:endParaRPr>
          </a:p>
        </p:txBody>
      </p:sp>
      <p:cxnSp>
        <p:nvCxnSpPr>
          <p:cNvPr id="16" name="Straight Connector 15"/>
          <p:cNvCxnSpPr/>
          <p:nvPr/>
        </p:nvCxnSpPr>
        <p:spPr>
          <a:xfrm>
            <a:off x="6228184" y="1412776"/>
            <a:ext cx="0" cy="122413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28184" y="3645024"/>
            <a:ext cx="0" cy="1224136"/>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10" grpId="0"/>
      <p:bldP spid="11" grpId="0"/>
      <p:bldP spid="1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Other Research Directions….</a:t>
            </a:r>
            <a:endParaRPr lang="en-US" dirty="0"/>
          </a:p>
        </p:txBody>
      </p:sp>
      <p:sp>
        <p:nvSpPr>
          <p:cNvPr id="3" name="Content Placeholder 2"/>
          <p:cNvSpPr>
            <a:spLocks noGrp="1"/>
          </p:cNvSpPr>
          <p:nvPr>
            <p:ph idx="1"/>
          </p:nvPr>
        </p:nvSpPr>
        <p:spPr>
          <a:xfrm>
            <a:off x="457200" y="1143000"/>
            <a:ext cx="8229600" cy="5578475"/>
          </a:xfrm>
        </p:spPr>
        <p:txBody>
          <a:bodyPr>
            <a:normAutofit fontScale="92500" lnSpcReduction="10000"/>
          </a:bodyPr>
          <a:lstStyle/>
          <a:p>
            <a:r>
              <a:rPr lang="en-US" dirty="0" smtClean="0"/>
              <a:t>Non-deterministic behavior for buggy code </a:t>
            </a:r>
          </a:p>
          <a:p>
            <a:pPr lvl="1"/>
            <a:r>
              <a:rPr lang="en-US" dirty="0" err="1" smtClean="0"/>
              <a:t>GPUDet</a:t>
            </a:r>
            <a:r>
              <a:rPr lang="en-US" dirty="0" smtClean="0"/>
              <a:t> ASPLOS 2013</a:t>
            </a:r>
          </a:p>
          <a:p>
            <a:pPr lvl="1">
              <a:buNone/>
            </a:pPr>
            <a:endParaRPr lang="en-US" dirty="0" smtClean="0"/>
          </a:p>
          <a:p>
            <a:pPr lvl="1">
              <a:buNone/>
            </a:pPr>
            <a:endParaRPr lang="en-US" dirty="0" smtClean="0"/>
          </a:p>
          <a:p>
            <a:pPr lvl="1">
              <a:buNone/>
            </a:pPr>
            <a:endParaRPr lang="en-US" dirty="0"/>
          </a:p>
          <a:p>
            <a:pPr lvl="1">
              <a:buNone/>
            </a:pPr>
            <a:endParaRPr lang="en-US" dirty="0" smtClean="0"/>
          </a:p>
          <a:p>
            <a:endParaRPr lang="en-US" dirty="0" smtClean="0"/>
          </a:p>
          <a:p>
            <a:endParaRPr lang="en-US" dirty="0"/>
          </a:p>
          <a:p>
            <a:r>
              <a:rPr lang="en-US" dirty="0" smtClean="0"/>
              <a:t>Lack of good performance analysis tools</a:t>
            </a:r>
          </a:p>
          <a:p>
            <a:pPr lvl="1"/>
            <a:r>
              <a:rPr lang="en-US" dirty="0" smtClean="0"/>
              <a:t>NVIDIA Profiler/Parallel </a:t>
            </a:r>
            <a:r>
              <a:rPr lang="en-US" dirty="0" err="1" smtClean="0"/>
              <a:t>NSight</a:t>
            </a:r>
            <a:endParaRPr lang="en-US" dirty="0" smtClean="0"/>
          </a:p>
          <a:p>
            <a:pPr lvl="1"/>
            <a:r>
              <a:rPr lang="en-US" dirty="0" err="1" smtClean="0"/>
              <a:t>AerialVision</a:t>
            </a:r>
            <a:r>
              <a:rPr lang="en-US" dirty="0" smtClean="0"/>
              <a:t> [ISPASS 2010]</a:t>
            </a:r>
          </a:p>
          <a:p>
            <a:pPr lvl="1"/>
            <a:r>
              <a:rPr lang="en-US" dirty="0" smtClean="0"/>
              <a:t>GPU analytical </a:t>
            </a:r>
            <a:r>
              <a:rPr lang="en-US" dirty="0" err="1" smtClean="0"/>
              <a:t>perf</a:t>
            </a:r>
            <a:r>
              <a:rPr lang="en-US" dirty="0" smtClean="0"/>
              <a:t>/power models (</a:t>
            </a:r>
            <a:r>
              <a:rPr lang="en-US" dirty="0" err="1" smtClean="0"/>
              <a:t>Hyesoon</a:t>
            </a:r>
            <a:r>
              <a:rPr lang="en-US" dirty="0" smtClean="0"/>
              <a:t> Kim)</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184</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3510707090"/>
              </p:ext>
            </p:extLst>
          </p:nvPr>
        </p:nvGraphicFramePr>
        <p:xfrm>
          <a:off x="2057400" y="2057400"/>
          <a:ext cx="4064000" cy="2768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Lack of I/O and System Support…</a:t>
            </a:r>
            <a:endParaRPr lang="en-US" dirty="0"/>
          </a:p>
        </p:txBody>
      </p:sp>
      <p:sp>
        <p:nvSpPr>
          <p:cNvPr id="3" name="Content Placeholder 2"/>
          <p:cNvSpPr>
            <a:spLocks noGrp="1"/>
          </p:cNvSpPr>
          <p:nvPr>
            <p:ph idx="1"/>
          </p:nvPr>
        </p:nvSpPr>
        <p:spPr>
          <a:xfrm>
            <a:off x="457200" y="990600"/>
            <a:ext cx="8229600" cy="5181600"/>
          </a:xfrm>
        </p:spPr>
        <p:txBody>
          <a:bodyPr>
            <a:normAutofit lnSpcReduction="10000"/>
          </a:bodyPr>
          <a:lstStyle/>
          <a:p>
            <a:r>
              <a:rPr lang="en-US" dirty="0" smtClean="0"/>
              <a:t>Support for </a:t>
            </a:r>
            <a:r>
              <a:rPr lang="en-US" dirty="0" err="1" smtClean="0"/>
              <a:t>printf</a:t>
            </a:r>
            <a:r>
              <a:rPr lang="en-US" dirty="0" smtClean="0"/>
              <a:t>, </a:t>
            </a:r>
            <a:r>
              <a:rPr lang="en-US" dirty="0" err="1" smtClean="0"/>
              <a:t>malloc</a:t>
            </a:r>
            <a:r>
              <a:rPr lang="en-US" dirty="0" smtClean="0"/>
              <a:t> from kernel in CUDA</a:t>
            </a:r>
          </a:p>
          <a:p>
            <a:r>
              <a:rPr lang="en-US" dirty="0" smtClean="0"/>
              <a:t>File system I/O?</a:t>
            </a:r>
          </a:p>
          <a:p>
            <a:r>
              <a:rPr lang="en-US" dirty="0" err="1" smtClean="0"/>
              <a:t>GPUfs</a:t>
            </a:r>
            <a:r>
              <a:rPr lang="en-US" dirty="0" smtClean="0"/>
              <a:t> (ASPLOS 2013):</a:t>
            </a:r>
          </a:p>
          <a:p>
            <a:pPr lvl="1"/>
            <a:r>
              <a:rPr lang="en-US" dirty="0" smtClean="0"/>
              <a:t>POSIX-like file system API</a:t>
            </a:r>
          </a:p>
          <a:p>
            <a:pPr lvl="1"/>
            <a:r>
              <a:rPr lang="en-US" dirty="0" smtClean="0"/>
              <a:t>One file per warp to avoid control divergence</a:t>
            </a:r>
          </a:p>
          <a:p>
            <a:pPr lvl="1"/>
            <a:r>
              <a:rPr lang="en-US" dirty="0" smtClean="0"/>
              <a:t>Weak file system consistency model (close-&gt;open)</a:t>
            </a:r>
          </a:p>
          <a:p>
            <a:pPr lvl="1"/>
            <a:r>
              <a:rPr lang="en-US" dirty="0" smtClean="0"/>
              <a:t>Performance API: O_GWRONCE, O_GWRONCE</a:t>
            </a:r>
          </a:p>
          <a:p>
            <a:pPr lvl="1"/>
            <a:r>
              <a:rPr lang="en-US" dirty="0" smtClean="0"/>
              <a:t>Eliminate seek pointer</a:t>
            </a:r>
          </a:p>
          <a:p>
            <a:r>
              <a:rPr lang="en-US" dirty="0" err="1" smtClean="0"/>
              <a:t>GPUnet</a:t>
            </a:r>
            <a:r>
              <a:rPr lang="en-US" dirty="0" smtClean="0"/>
              <a:t> (OSDI 2014): </a:t>
            </a:r>
            <a:r>
              <a:rPr lang="en-US" dirty="0" err="1" smtClean="0"/>
              <a:t>Posix</a:t>
            </a:r>
            <a:r>
              <a:rPr lang="en-US" dirty="0" smtClean="0"/>
              <a:t> like API for sockets programming on GPGPU.</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185</a:t>
            </a:fld>
            <a:endParaRPr lang="en-US"/>
          </a:p>
        </p:txBody>
      </p:sp>
    </p:spTree>
    <p:extLst>
      <p:ext uri="{BB962C8B-B14F-4D97-AF65-F5344CB8AC3E}">
        <p14:creationId xmlns:p14="http://schemas.microsoft.com/office/powerpoint/2010/main" val="3114753193"/>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r>
              <a:rPr lang="en-US" dirty="0" smtClean="0"/>
              <a:t>GPU Computing is growing in importance due to energy efficiency concerns </a:t>
            </a:r>
          </a:p>
          <a:p>
            <a:r>
              <a:rPr lang="en-US" dirty="0" smtClean="0"/>
              <a:t>GPU architecture has evolved quickly and likely to continue to do so</a:t>
            </a:r>
          </a:p>
          <a:p>
            <a:r>
              <a:rPr lang="en-US" dirty="0" smtClean="0"/>
              <a:t>We discussed some of the important microarchitecture bottlenecks and recent research.</a:t>
            </a:r>
          </a:p>
          <a:p>
            <a:r>
              <a:rPr lang="en-US" dirty="0" smtClean="0"/>
              <a:t>Also discussed some directions for improving programming model</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186</a:t>
            </a:fld>
            <a:endParaRPr lang="en-US"/>
          </a:p>
        </p:txBody>
      </p:sp>
    </p:spTree>
    <p:extLst>
      <p:ext uri="{BB962C8B-B14F-4D97-AF65-F5344CB8AC3E}">
        <p14:creationId xmlns:p14="http://schemas.microsoft.com/office/powerpoint/2010/main" val="148893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a:xfrm>
            <a:off x="457200" y="0"/>
            <a:ext cx="8229600" cy="1143000"/>
          </a:xfrm>
        </p:spPr>
        <p:txBody>
          <a:bodyPr/>
          <a:lstStyle/>
          <a:p>
            <a:pPr eaLnBrk="1" hangingPunct="1"/>
            <a:r>
              <a:rPr lang="en-US" dirty="0" smtClean="0"/>
              <a:t>SIMT Execution Model</a:t>
            </a:r>
          </a:p>
        </p:txBody>
      </p:sp>
      <p:sp>
        <p:nvSpPr>
          <p:cNvPr id="12294" name="Rectangle 3"/>
          <p:cNvSpPr>
            <a:spLocks noGrp="1" noChangeArrowheads="1"/>
          </p:cNvSpPr>
          <p:nvPr>
            <p:ph type="body" idx="1"/>
          </p:nvPr>
        </p:nvSpPr>
        <p:spPr>
          <a:xfrm>
            <a:off x="457200" y="1143000"/>
            <a:ext cx="8229600" cy="2667000"/>
          </a:xfrm>
        </p:spPr>
        <p:txBody>
          <a:bodyPr>
            <a:noAutofit/>
          </a:bodyPr>
          <a:lstStyle/>
          <a:p>
            <a:pPr eaLnBrk="1" hangingPunct="1">
              <a:defRPr/>
            </a:pPr>
            <a:r>
              <a:rPr lang="en-US" sz="2400" dirty="0" smtClean="0"/>
              <a:t>Programmers sees </a:t>
            </a:r>
            <a:r>
              <a:rPr lang="en-US" sz="2400" dirty="0" smtClean="0">
                <a:solidFill>
                  <a:srgbClr val="7030A0"/>
                </a:solidFill>
              </a:rPr>
              <a:t>MIMD threads </a:t>
            </a:r>
            <a:r>
              <a:rPr lang="en-US" sz="2400" dirty="0" smtClean="0"/>
              <a:t>(scalar)</a:t>
            </a:r>
          </a:p>
          <a:p>
            <a:pPr eaLnBrk="1" hangingPunct="1">
              <a:defRPr/>
            </a:pPr>
            <a:r>
              <a:rPr lang="en-US" sz="2400" dirty="0" smtClean="0"/>
              <a:t>GPU bundles threads into </a:t>
            </a:r>
            <a:r>
              <a:rPr lang="en-US" sz="2400" dirty="0" smtClean="0">
                <a:solidFill>
                  <a:srgbClr val="0070C0"/>
                </a:solidFill>
              </a:rPr>
              <a:t>warps</a:t>
            </a:r>
            <a:r>
              <a:rPr lang="en-US" sz="2400" dirty="0" smtClean="0"/>
              <a:t> (</a:t>
            </a:r>
            <a:r>
              <a:rPr lang="en-US" sz="2400" dirty="0" err="1" smtClean="0"/>
              <a:t>wavefronts</a:t>
            </a:r>
            <a:r>
              <a:rPr lang="en-US" sz="2400" dirty="0" smtClean="0"/>
              <a:t>) and runs them in lockstep on </a:t>
            </a:r>
            <a:r>
              <a:rPr lang="en-US" sz="2400" dirty="0" smtClean="0">
                <a:solidFill>
                  <a:srgbClr val="00B050"/>
                </a:solidFill>
              </a:rPr>
              <a:t>SIMD hardware</a:t>
            </a:r>
          </a:p>
          <a:p>
            <a:pPr eaLnBrk="1" hangingPunct="1">
              <a:defRPr/>
            </a:pPr>
            <a:r>
              <a:rPr lang="en-US" sz="2400" dirty="0" smtClean="0"/>
              <a:t>An NVIDIA </a:t>
            </a:r>
            <a:r>
              <a:rPr lang="en-US" sz="2400" dirty="0"/>
              <a:t>w</a:t>
            </a:r>
            <a:r>
              <a:rPr lang="en-US" sz="2400" dirty="0" smtClean="0"/>
              <a:t>arp groups 32 consecutive threads together (AMD </a:t>
            </a:r>
            <a:r>
              <a:rPr lang="en-US" sz="2400" dirty="0" err="1" smtClean="0"/>
              <a:t>wavefronts</a:t>
            </a:r>
            <a:r>
              <a:rPr lang="en-US" sz="2400" dirty="0" smtClean="0"/>
              <a:t> group 64 threads together)</a:t>
            </a:r>
          </a:p>
        </p:txBody>
      </p:sp>
      <p:sp>
        <p:nvSpPr>
          <p:cNvPr id="55" name="Slide Number Placeholder 54"/>
          <p:cNvSpPr>
            <a:spLocks noGrp="1"/>
          </p:cNvSpPr>
          <p:nvPr>
            <p:ph type="sldNum" sz="quarter" idx="12"/>
          </p:nvPr>
        </p:nvSpPr>
        <p:spPr/>
        <p:txBody>
          <a:bodyPr/>
          <a:lstStyle/>
          <a:p>
            <a:pPr>
              <a:defRPr/>
            </a:pPr>
            <a:r>
              <a:rPr lang="en-US" dirty="0" smtClean="0"/>
              <a:t>1.</a:t>
            </a:r>
            <a:fld id="{2DCAE7AC-0DFB-40CF-A4F2-C416A0FCE178}" type="slidenum">
              <a:rPr lang="en-US" smtClean="0"/>
              <a:pPr>
                <a:defRPr/>
              </a:pPr>
              <a:t>19</a:t>
            </a:fld>
            <a:endParaRPr lang="en-US" dirty="0"/>
          </a:p>
        </p:txBody>
      </p:sp>
      <p:pic>
        <p:nvPicPr>
          <p:cNvPr id="10" name="Picture 9"/>
          <p:cNvPicPr>
            <a:picLocks noChangeAspect="1"/>
          </p:cNvPicPr>
          <p:nvPr/>
        </p:nvPicPr>
        <p:blipFill>
          <a:blip r:embed="rId3"/>
          <a:stretch>
            <a:fillRect/>
          </a:stretch>
        </p:blipFill>
        <p:spPr>
          <a:xfrm>
            <a:off x="5562600" y="3200400"/>
            <a:ext cx="2895600" cy="3210506"/>
          </a:xfrm>
          <a:prstGeom prst="rect">
            <a:avLst/>
          </a:prstGeom>
        </p:spPr>
      </p:pic>
      <p:sp>
        <p:nvSpPr>
          <p:cNvPr id="54" name="Rectangle 3"/>
          <p:cNvSpPr txBox="1">
            <a:spLocks noChangeArrowheads="1"/>
          </p:cNvSpPr>
          <p:nvPr/>
        </p:nvSpPr>
        <p:spPr>
          <a:xfrm>
            <a:off x="431800" y="3276600"/>
            <a:ext cx="4902200" cy="3079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Aside: Why “Warp”?  In the textile industry, the term </a:t>
            </a:r>
            <a:r>
              <a:rPr lang="ja-JP" altLang="en-US" sz="2400" dirty="0" smtClean="0">
                <a:latin typeface="Arial"/>
              </a:rPr>
              <a:t>“</a:t>
            </a:r>
            <a:r>
              <a:rPr lang="en-US" sz="2400" dirty="0" smtClean="0"/>
              <a:t>warp</a:t>
            </a:r>
            <a:r>
              <a:rPr lang="ja-JP" altLang="en-US" sz="2400" dirty="0" smtClean="0">
                <a:latin typeface="Arial"/>
              </a:rPr>
              <a:t>”</a:t>
            </a:r>
            <a:r>
              <a:rPr lang="en-US" sz="2400" dirty="0" smtClean="0"/>
              <a:t> refers to </a:t>
            </a:r>
            <a:r>
              <a:rPr lang="ja-JP" altLang="en-US" sz="2400" dirty="0" smtClean="0">
                <a:latin typeface="Arial"/>
              </a:rPr>
              <a:t>“</a:t>
            </a:r>
            <a:r>
              <a:rPr lang="en-US" sz="2400" dirty="0" smtClean="0"/>
              <a:t>the threads stretched lengthwise in a loom to be crossed by the weft</a:t>
            </a:r>
            <a:r>
              <a:rPr lang="ja-JP" altLang="en-US" sz="2400" dirty="0" smtClean="0">
                <a:latin typeface="Arial"/>
              </a:rPr>
              <a:t>”</a:t>
            </a:r>
            <a:r>
              <a:rPr lang="en-US" altLang="ja-JP" sz="2400" dirty="0" smtClean="0"/>
              <a:t> [</a:t>
            </a:r>
            <a:r>
              <a:rPr lang="en-CA" sz="2400" dirty="0" smtClean="0"/>
              <a:t>Oxford Dictionary].</a:t>
            </a:r>
            <a:r>
              <a:rPr lang="en-US" sz="2400" dirty="0" smtClean="0"/>
              <a:t>  </a:t>
            </a:r>
          </a:p>
          <a:p>
            <a:r>
              <a:rPr lang="en-US" sz="2400" dirty="0" smtClean="0"/>
              <a:t>Jacquard Loom =&gt; Babbage’s Analytical Engine =&gt; … =&gt; GPU.</a:t>
            </a:r>
          </a:p>
          <a:p>
            <a:pPr>
              <a:defRPr/>
            </a:pPr>
            <a:endParaRPr lang="en-US" sz="2400" dirty="0" smtClean="0"/>
          </a:p>
        </p:txBody>
      </p:sp>
      <p:sp>
        <p:nvSpPr>
          <p:cNvPr id="11" name="TextBox 10"/>
          <p:cNvSpPr txBox="1"/>
          <p:nvPr/>
        </p:nvSpPr>
        <p:spPr>
          <a:xfrm>
            <a:off x="5666719" y="6078379"/>
            <a:ext cx="2715281" cy="246221"/>
          </a:xfrm>
          <a:prstGeom prst="rect">
            <a:avLst/>
          </a:prstGeom>
          <a:noFill/>
        </p:spPr>
        <p:txBody>
          <a:bodyPr wrap="none" rtlCol="0">
            <a:spAutoFit/>
          </a:bodyPr>
          <a:lstStyle/>
          <a:p>
            <a:r>
              <a:rPr lang="en-US" sz="1000" dirty="0">
                <a:solidFill>
                  <a:schemeClr val="bg1">
                    <a:lumMod val="50000"/>
                  </a:schemeClr>
                </a:solidFill>
              </a:rPr>
              <a:t>[https://</a:t>
            </a:r>
            <a:r>
              <a:rPr lang="en-US" sz="1000" dirty="0" err="1">
                <a:solidFill>
                  <a:schemeClr val="bg1">
                    <a:lumMod val="50000"/>
                  </a:schemeClr>
                </a:solidFill>
              </a:rPr>
              <a:t>en.wikipedia.org</a:t>
            </a:r>
            <a:r>
              <a:rPr lang="en-US" sz="1000" dirty="0">
                <a:solidFill>
                  <a:schemeClr val="bg1">
                    <a:lumMod val="50000"/>
                  </a:schemeClr>
                </a:solidFill>
              </a:rPr>
              <a:t>/wiki/</a:t>
            </a:r>
            <a:r>
              <a:rPr lang="en-US" sz="1000" dirty="0" err="1">
                <a:solidFill>
                  <a:schemeClr val="bg1">
                    <a:lumMod val="50000"/>
                  </a:schemeClr>
                </a:solidFill>
              </a:rPr>
              <a:t>Warp_and_woof</a:t>
            </a:r>
            <a:r>
              <a:rPr lang="en-US" sz="1000" dirty="0">
                <a:solidFill>
                  <a:schemeClr val="bg1">
                    <a:lumMod val="50000"/>
                  </a:schemeClr>
                </a:solidFill>
              </a:rPr>
              <a:t>]</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457200" y="0"/>
            <a:ext cx="8229600" cy="1143000"/>
          </a:xfrm>
        </p:spPr>
        <p:txBody>
          <a:bodyPr/>
          <a:lstStyle/>
          <a:p>
            <a:pPr eaLnBrk="1" hangingPunct="1"/>
            <a:r>
              <a:rPr lang="en-US" dirty="0" smtClean="0"/>
              <a:t>What is a GPU?</a:t>
            </a:r>
          </a:p>
        </p:txBody>
      </p:sp>
      <p:sp>
        <p:nvSpPr>
          <p:cNvPr id="4103" name="Rectangle 3"/>
          <p:cNvSpPr>
            <a:spLocks noGrp="1" noChangeArrowheads="1"/>
          </p:cNvSpPr>
          <p:nvPr>
            <p:ph type="body" idx="1"/>
          </p:nvPr>
        </p:nvSpPr>
        <p:spPr>
          <a:xfrm>
            <a:off x="457200" y="1219200"/>
            <a:ext cx="8534400" cy="4525963"/>
          </a:xfrm>
        </p:spPr>
        <p:txBody>
          <a:bodyPr/>
          <a:lstStyle/>
          <a:p>
            <a:pPr eaLnBrk="1" hangingPunct="1">
              <a:lnSpc>
                <a:spcPct val="90000"/>
              </a:lnSpc>
            </a:pPr>
            <a:r>
              <a:rPr lang="en-US" sz="3000" dirty="0" smtClean="0"/>
              <a:t>GPU = Graphics Processing Unit</a:t>
            </a:r>
          </a:p>
          <a:p>
            <a:pPr lvl="1" eaLnBrk="1" hangingPunct="1">
              <a:lnSpc>
                <a:spcPct val="90000"/>
              </a:lnSpc>
            </a:pPr>
            <a:r>
              <a:rPr lang="en-US" sz="2600" dirty="0" smtClean="0"/>
              <a:t>Accelerator for raster based graphics (OpenGL, DirectX)</a:t>
            </a:r>
          </a:p>
          <a:p>
            <a:pPr lvl="1" eaLnBrk="1" hangingPunct="1">
              <a:lnSpc>
                <a:spcPct val="90000"/>
              </a:lnSpc>
            </a:pPr>
            <a:r>
              <a:rPr lang="en-US" sz="2600" dirty="0" smtClean="0"/>
              <a:t>Highly programmable (Turing complete) </a:t>
            </a:r>
          </a:p>
          <a:p>
            <a:pPr lvl="1" eaLnBrk="1" hangingPunct="1">
              <a:lnSpc>
                <a:spcPct val="90000"/>
              </a:lnSpc>
            </a:pPr>
            <a:r>
              <a:rPr lang="en-US" sz="2600" dirty="0" smtClean="0"/>
              <a:t>Commodity hardware </a:t>
            </a:r>
          </a:p>
          <a:p>
            <a:pPr lvl="1" eaLnBrk="1" hangingPunct="1">
              <a:lnSpc>
                <a:spcPct val="90000"/>
              </a:lnSpc>
            </a:pPr>
            <a:r>
              <a:rPr lang="en-US" sz="2600" dirty="0" smtClean="0"/>
              <a:t>100’s of ALUs;  10’s of 1000s of concurrent threads</a:t>
            </a:r>
          </a:p>
          <a:p>
            <a:pPr lvl="1" eaLnBrk="1" hangingPunct="1">
              <a:lnSpc>
                <a:spcPct val="90000"/>
              </a:lnSpc>
            </a:pPr>
            <a:endParaRPr lang="en-US" sz="2600" dirty="0" smtClean="0"/>
          </a:p>
          <a:p>
            <a:pPr eaLnBrk="1" hangingPunct="1"/>
            <a:endParaRPr lang="en-US" dirty="0" smtClean="0"/>
          </a:p>
        </p:txBody>
      </p:sp>
      <p:sp>
        <p:nvSpPr>
          <p:cNvPr id="8" name="Slide Number Placeholder 7"/>
          <p:cNvSpPr>
            <a:spLocks noGrp="1"/>
          </p:cNvSpPr>
          <p:nvPr>
            <p:ph type="sldNum" sz="quarter" idx="12"/>
          </p:nvPr>
        </p:nvSpPr>
        <p:spPr/>
        <p:txBody>
          <a:bodyPr/>
          <a:lstStyle/>
          <a:p>
            <a:pPr>
              <a:defRPr/>
            </a:pPr>
            <a:r>
              <a:rPr lang="en-US" smtClean="0"/>
              <a:t>1.</a:t>
            </a:r>
            <a:fld id="{2DCAE7AC-0DFB-40CF-A4F2-C416A0FCE178}" type="slidenum">
              <a:rPr lang="en-US" smtClean="0"/>
              <a:pPr>
                <a:defRPr/>
              </a:pPr>
              <a:t>2</a:t>
            </a:fld>
            <a:endParaRPr lang="en-US" dirty="0"/>
          </a:p>
        </p:txBody>
      </p:sp>
    </p:spTree>
    <p:extLst>
      <p:ext uri="{BB962C8B-B14F-4D97-AF65-F5344CB8AC3E}">
        <p14:creationId xmlns:p14="http://schemas.microsoft.com/office/powerpoint/2010/main" val="1125525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3"/>
          <p:cNvGrpSpPr/>
          <p:nvPr/>
        </p:nvGrpSpPr>
        <p:grpSpPr>
          <a:xfrm>
            <a:off x="1371600" y="3962400"/>
            <a:ext cx="5181600" cy="1600200"/>
            <a:chOff x="1371600" y="3962400"/>
            <a:chExt cx="5181600" cy="1600200"/>
          </a:xfrm>
        </p:grpSpPr>
        <p:cxnSp>
          <p:nvCxnSpPr>
            <p:cNvPr id="50" name="Straight Connector 49"/>
            <p:cNvCxnSpPr/>
            <p:nvPr/>
          </p:nvCxnSpPr>
          <p:spPr>
            <a:xfrm>
              <a:off x="1371600" y="3962400"/>
              <a:ext cx="5181600" cy="0"/>
            </a:xfrm>
            <a:prstGeom prst="line">
              <a:avLst/>
            </a:prstGeom>
            <a:ln w="1905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371600" y="4495800"/>
              <a:ext cx="5181600" cy="0"/>
            </a:xfrm>
            <a:prstGeom prst="line">
              <a:avLst/>
            </a:prstGeom>
            <a:ln w="1905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371600" y="5029200"/>
              <a:ext cx="5181600" cy="0"/>
            </a:xfrm>
            <a:prstGeom prst="line">
              <a:avLst/>
            </a:prstGeom>
            <a:ln w="1905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71600" y="5562600"/>
              <a:ext cx="5181600" cy="0"/>
            </a:xfrm>
            <a:prstGeom prst="line">
              <a:avLst/>
            </a:prstGeom>
            <a:ln w="19050">
              <a:solidFill>
                <a:schemeClr val="bg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293" name="Rectangle 2"/>
          <p:cNvSpPr>
            <a:spLocks noGrp="1" noChangeArrowheads="1"/>
          </p:cNvSpPr>
          <p:nvPr>
            <p:ph type="title"/>
          </p:nvPr>
        </p:nvSpPr>
        <p:spPr>
          <a:xfrm>
            <a:off x="457200" y="0"/>
            <a:ext cx="8229600" cy="1143000"/>
          </a:xfrm>
        </p:spPr>
        <p:txBody>
          <a:bodyPr/>
          <a:lstStyle/>
          <a:p>
            <a:pPr eaLnBrk="1" hangingPunct="1"/>
            <a:r>
              <a:rPr lang="en-US" dirty="0" smtClean="0"/>
              <a:t>SIMT Execution Model</a:t>
            </a:r>
          </a:p>
        </p:txBody>
      </p:sp>
      <p:sp>
        <p:nvSpPr>
          <p:cNvPr id="12294" name="Rectangle 3"/>
          <p:cNvSpPr>
            <a:spLocks noGrp="1" noChangeArrowheads="1"/>
          </p:cNvSpPr>
          <p:nvPr>
            <p:ph type="body" idx="1"/>
          </p:nvPr>
        </p:nvSpPr>
        <p:spPr>
          <a:xfrm>
            <a:off x="457200" y="1143000"/>
            <a:ext cx="8229600" cy="1828800"/>
          </a:xfrm>
        </p:spPr>
        <p:txBody>
          <a:bodyPr>
            <a:normAutofit lnSpcReduction="10000"/>
          </a:bodyPr>
          <a:lstStyle/>
          <a:p>
            <a:pPr eaLnBrk="1" hangingPunct="1">
              <a:defRPr/>
            </a:pPr>
            <a:r>
              <a:rPr lang="en-US" sz="2800" dirty="0" smtClean="0"/>
              <a:t>Challenge:  How to handle branch operations when different threads in a warp follow a different path through program?</a:t>
            </a:r>
          </a:p>
          <a:p>
            <a:pPr eaLnBrk="1" hangingPunct="1">
              <a:defRPr/>
            </a:pPr>
            <a:r>
              <a:rPr lang="en-US" sz="2800" dirty="0" smtClean="0"/>
              <a:t>Solution: Serialize different paths.</a:t>
            </a:r>
          </a:p>
        </p:txBody>
      </p:sp>
      <p:sp>
        <p:nvSpPr>
          <p:cNvPr id="12295" name="Text Box 4"/>
          <p:cNvSpPr txBox="1">
            <a:spLocks noChangeArrowheads="1"/>
          </p:cNvSpPr>
          <p:nvPr/>
        </p:nvSpPr>
        <p:spPr bwMode="auto">
          <a:xfrm>
            <a:off x="1447800" y="3657600"/>
            <a:ext cx="4038600" cy="2446824"/>
          </a:xfrm>
          <a:prstGeom prst="rect">
            <a:avLst/>
          </a:prstGeom>
          <a:noFill/>
          <a:ln w="9525">
            <a:noFill/>
            <a:miter lim="800000"/>
            <a:headEnd/>
            <a:tailEnd/>
          </a:ln>
        </p:spPr>
        <p:txBody>
          <a:bodyPr wrap="square">
            <a:spAutoFit/>
          </a:bodyPr>
          <a:lstStyle/>
          <a:p>
            <a:pPr>
              <a:spcBef>
                <a:spcPct val="50000"/>
              </a:spcBef>
            </a:pPr>
            <a:r>
              <a:rPr lang="en-US" b="1" dirty="0">
                <a:latin typeface="Courier New" pitchFamily="49" charset="0"/>
                <a:ea typeface="ＭＳ Ｐゴシック" pitchFamily="34" charset="-128"/>
              </a:rPr>
              <a:t>A: </a:t>
            </a:r>
            <a:r>
              <a:rPr lang="en-US" dirty="0" smtClean="0">
                <a:latin typeface="Courier New" pitchFamily="49" charset="0"/>
                <a:ea typeface="ＭＳ Ｐゴシック" pitchFamily="34" charset="-128"/>
              </a:rPr>
              <a:t>v </a:t>
            </a:r>
            <a:r>
              <a:rPr lang="en-US" dirty="0">
                <a:latin typeface="Courier New" pitchFamily="49" charset="0"/>
                <a:ea typeface="ＭＳ Ｐゴシック" pitchFamily="34" charset="-128"/>
              </a:rPr>
              <a:t>= </a:t>
            </a:r>
            <a:r>
              <a:rPr lang="en-US" dirty="0" smtClean="0">
                <a:latin typeface="Courier New" pitchFamily="49" charset="0"/>
                <a:ea typeface="ＭＳ Ｐゴシック" pitchFamily="34" charset="-128"/>
              </a:rPr>
              <a:t>foo[</a:t>
            </a:r>
            <a:r>
              <a:rPr lang="en-US" dirty="0" err="1" smtClean="0">
                <a:latin typeface="Courier New" pitchFamily="49" charset="0"/>
                <a:ea typeface="ＭＳ Ｐゴシック" pitchFamily="34" charset="-128"/>
              </a:rPr>
              <a:t>threadIdx.x</a:t>
            </a:r>
            <a:r>
              <a:rPr lang="en-US" dirty="0" smtClean="0">
                <a:latin typeface="Courier New" pitchFamily="49" charset="0"/>
                <a:ea typeface="ＭＳ Ｐゴシック" pitchFamily="34" charset="-128"/>
              </a:rPr>
              <a:t>]</a:t>
            </a:r>
            <a:r>
              <a:rPr lang="en-US" dirty="0">
                <a:latin typeface="Courier New" pitchFamily="49" charset="0"/>
                <a:ea typeface="ＭＳ Ｐゴシック" pitchFamily="34" charset="-128"/>
              </a:rPr>
              <a:t>;</a:t>
            </a:r>
          </a:p>
          <a:p>
            <a:pPr>
              <a:spcBef>
                <a:spcPct val="50000"/>
              </a:spcBef>
            </a:pPr>
            <a:r>
              <a:rPr lang="en-US" b="1" dirty="0">
                <a:latin typeface="Courier New" pitchFamily="49" charset="0"/>
                <a:ea typeface="ＭＳ Ｐゴシック" pitchFamily="34" charset="-128"/>
              </a:rPr>
              <a:t>B: </a:t>
            </a:r>
            <a:r>
              <a:rPr lang="en-US" dirty="0">
                <a:latin typeface="Courier New" pitchFamily="49" charset="0"/>
                <a:ea typeface="ＭＳ Ｐゴシック" pitchFamily="34" charset="-128"/>
              </a:rPr>
              <a:t>if </a:t>
            </a:r>
            <a:r>
              <a:rPr lang="en-US" dirty="0" smtClean="0">
                <a:latin typeface="Courier New" pitchFamily="49" charset="0"/>
                <a:ea typeface="ＭＳ Ｐゴシック" pitchFamily="34" charset="-128"/>
              </a:rPr>
              <a:t>(v &lt; </a:t>
            </a:r>
            <a:r>
              <a:rPr lang="en-US" dirty="0">
                <a:latin typeface="Courier New" pitchFamily="49" charset="0"/>
                <a:ea typeface="ＭＳ Ｐゴシック" pitchFamily="34" charset="-128"/>
              </a:rPr>
              <a:t>10) </a:t>
            </a:r>
          </a:p>
          <a:p>
            <a:pPr>
              <a:spcBef>
                <a:spcPct val="50000"/>
              </a:spcBef>
            </a:pPr>
            <a:r>
              <a:rPr lang="en-US" b="1" dirty="0">
                <a:latin typeface="Courier New" pitchFamily="49" charset="0"/>
                <a:ea typeface="ＭＳ Ｐゴシック" pitchFamily="34" charset="-128"/>
              </a:rPr>
              <a:t>C:    </a:t>
            </a:r>
            <a:r>
              <a:rPr lang="en-US" dirty="0" smtClean="0">
                <a:latin typeface="Courier New" pitchFamily="49" charset="0"/>
                <a:ea typeface="ＭＳ Ｐゴシック" pitchFamily="34" charset="-128"/>
              </a:rPr>
              <a:t>v </a:t>
            </a:r>
            <a:r>
              <a:rPr lang="en-US" dirty="0">
                <a:latin typeface="Courier New" pitchFamily="49" charset="0"/>
                <a:ea typeface="ＭＳ Ｐゴシック" pitchFamily="34" charset="-128"/>
              </a:rPr>
              <a:t>= </a:t>
            </a:r>
            <a:r>
              <a:rPr lang="en-US" dirty="0" smtClean="0">
                <a:latin typeface="Courier New" pitchFamily="49" charset="0"/>
                <a:ea typeface="ＭＳ Ｐゴシック" pitchFamily="34" charset="-128"/>
              </a:rPr>
              <a:t>0</a:t>
            </a:r>
            <a:r>
              <a:rPr lang="en-US" dirty="0">
                <a:latin typeface="Courier New" pitchFamily="49" charset="0"/>
                <a:ea typeface="ＭＳ Ｐゴシック" pitchFamily="34" charset="-128"/>
              </a:rPr>
              <a:t>;</a:t>
            </a:r>
          </a:p>
          <a:p>
            <a:pPr>
              <a:spcBef>
                <a:spcPct val="50000"/>
              </a:spcBef>
            </a:pPr>
            <a:r>
              <a:rPr lang="en-US" b="1" dirty="0">
                <a:latin typeface="Courier New" pitchFamily="49" charset="0"/>
                <a:ea typeface="ＭＳ Ｐゴシック" pitchFamily="34" charset="-128"/>
              </a:rPr>
              <a:t>   </a:t>
            </a:r>
            <a:r>
              <a:rPr lang="en-US" dirty="0">
                <a:latin typeface="Courier New" pitchFamily="49" charset="0"/>
                <a:ea typeface="ＭＳ Ｐゴシック" pitchFamily="34" charset="-128"/>
              </a:rPr>
              <a:t>else</a:t>
            </a:r>
          </a:p>
          <a:p>
            <a:pPr>
              <a:spcBef>
                <a:spcPct val="50000"/>
              </a:spcBef>
            </a:pPr>
            <a:r>
              <a:rPr lang="en-US" b="1" dirty="0">
                <a:latin typeface="Courier New" pitchFamily="49" charset="0"/>
                <a:ea typeface="ＭＳ Ｐゴシック" pitchFamily="34" charset="-128"/>
              </a:rPr>
              <a:t>D:    </a:t>
            </a:r>
            <a:r>
              <a:rPr lang="en-US" dirty="0" smtClean="0">
                <a:latin typeface="Courier New" pitchFamily="49" charset="0"/>
                <a:ea typeface="ＭＳ Ｐゴシック" pitchFamily="34" charset="-128"/>
              </a:rPr>
              <a:t>v </a:t>
            </a:r>
            <a:r>
              <a:rPr lang="en-US" dirty="0">
                <a:latin typeface="Courier New" pitchFamily="49" charset="0"/>
                <a:ea typeface="ＭＳ Ｐゴシック" pitchFamily="34" charset="-128"/>
              </a:rPr>
              <a:t>= </a:t>
            </a:r>
            <a:r>
              <a:rPr lang="en-US" dirty="0" smtClean="0">
                <a:latin typeface="Courier New" pitchFamily="49" charset="0"/>
                <a:ea typeface="ＭＳ Ｐゴシック" pitchFamily="34" charset="-128"/>
              </a:rPr>
              <a:t>10</a:t>
            </a:r>
            <a:r>
              <a:rPr lang="en-US" dirty="0">
                <a:latin typeface="Courier New" pitchFamily="49" charset="0"/>
                <a:ea typeface="ＭＳ Ｐゴシック" pitchFamily="34" charset="-128"/>
              </a:rPr>
              <a:t>;</a:t>
            </a:r>
          </a:p>
          <a:p>
            <a:pPr>
              <a:spcBef>
                <a:spcPct val="50000"/>
              </a:spcBef>
            </a:pPr>
            <a:r>
              <a:rPr lang="en-US" b="1" dirty="0">
                <a:latin typeface="Courier New" pitchFamily="49" charset="0"/>
                <a:ea typeface="ＭＳ Ｐゴシック" pitchFamily="34" charset="-128"/>
              </a:rPr>
              <a:t>E: </a:t>
            </a:r>
            <a:r>
              <a:rPr lang="en-US" dirty="0" smtClean="0">
                <a:latin typeface="Courier New" pitchFamily="49" charset="0"/>
                <a:ea typeface="ＭＳ Ｐゴシック" pitchFamily="34" charset="-128"/>
              </a:rPr>
              <a:t>w </a:t>
            </a:r>
            <a:r>
              <a:rPr lang="en-US" dirty="0">
                <a:latin typeface="Courier New" pitchFamily="49" charset="0"/>
                <a:ea typeface="ＭＳ Ｐゴシック" pitchFamily="34" charset="-128"/>
              </a:rPr>
              <a:t>= </a:t>
            </a:r>
            <a:r>
              <a:rPr lang="en-US" dirty="0" smtClean="0">
                <a:latin typeface="Courier New" pitchFamily="49" charset="0"/>
                <a:ea typeface="ＭＳ Ｐゴシック" pitchFamily="34" charset="-128"/>
              </a:rPr>
              <a:t>bar[</a:t>
            </a:r>
            <a:r>
              <a:rPr lang="en-US" dirty="0" err="1" smtClean="0">
                <a:latin typeface="Courier New" pitchFamily="49" charset="0"/>
                <a:ea typeface="ＭＳ Ｐゴシック" pitchFamily="34" charset="-128"/>
              </a:rPr>
              <a:t>threadIdx.x</a:t>
            </a:r>
            <a:r>
              <a:rPr lang="en-US" dirty="0" smtClean="0">
                <a:latin typeface="Courier New" pitchFamily="49" charset="0"/>
                <a:ea typeface="ＭＳ Ｐゴシック" pitchFamily="34" charset="-128"/>
              </a:rPr>
              <a:t>]+v;</a:t>
            </a:r>
            <a:endParaRPr lang="en-US" dirty="0">
              <a:latin typeface="Courier New" pitchFamily="49" charset="0"/>
              <a:ea typeface="ＭＳ Ｐゴシック" pitchFamily="34" charset="-128"/>
            </a:endParaRPr>
          </a:p>
        </p:txBody>
      </p:sp>
      <p:sp>
        <p:nvSpPr>
          <p:cNvPr id="12296" name="Line 76"/>
          <p:cNvSpPr>
            <a:spLocks noChangeShapeType="1"/>
          </p:cNvSpPr>
          <p:nvPr/>
        </p:nvSpPr>
        <p:spPr bwMode="auto">
          <a:xfrm>
            <a:off x="8304212" y="3429000"/>
            <a:ext cx="0" cy="2819400"/>
          </a:xfrm>
          <a:prstGeom prst="line">
            <a:avLst/>
          </a:prstGeom>
          <a:noFill/>
          <a:ln w="76200">
            <a:solidFill>
              <a:schemeClr val="tx1"/>
            </a:solidFill>
            <a:round/>
            <a:headEnd/>
            <a:tailEnd type="triangle" w="sm" len="lg"/>
          </a:ln>
        </p:spPr>
        <p:txBody>
          <a:bodyPr/>
          <a:lstStyle/>
          <a:p>
            <a:endParaRPr lang="en-CA"/>
          </a:p>
        </p:txBody>
      </p:sp>
      <p:sp>
        <p:nvSpPr>
          <p:cNvPr id="12297" name="Text Box 83"/>
          <p:cNvSpPr txBox="1">
            <a:spLocks noChangeArrowheads="1"/>
          </p:cNvSpPr>
          <p:nvPr/>
        </p:nvSpPr>
        <p:spPr bwMode="auto">
          <a:xfrm>
            <a:off x="8304212" y="4495800"/>
            <a:ext cx="458788" cy="600075"/>
          </a:xfrm>
          <a:prstGeom prst="rect">
            <a:avLst/>
          </a:prstGeom>
          <a:noFill/>
          <a:ln w="9525">
            <a:noFill/>
            <a:miter lim="800000"/>
            <a:headEnd/>
            <a:tailEnd/>
          </a:ln>
        </p:spPr>
        <p:txBody>
          <a:bodyPr vert="eaVert" wrap="none">
            <a:spAutoFit/>
          </a:bodyPr>
          <a:lstStyle/>
          <a:p>
            <a:r>
              <a:rPr lang="en-US">
                <a:ea typeface="ＭＳ Ｐゴシック" pitchFamily="34" charset="-128"/>
              </a:rPr>
              <a:t>Time</a:t>
            </a:r>
          </a:p>
        </p:txBody>
      </p:sp>
      <p:grpSp>
        <p:nvGrpSpPr>
          <p:cNvPr id="3" name="Group 147"/>
          <p:cNvGrpSpPr>
            <a:grpSpLocks/>
          </p:cNvGrpSpPr>
          <p:nvPr/>
        </p:nvGrpSpPr>
        <p:grpSpPr bwMode="auto">
          <a:xfrm>
            <a:off x="6323012" y="3505200"/>
            <a:ext cx="1752600" cy="457200"/>
            <a:chOff x="2208" y="1392"/>
            <a:chExt cx="1104" cy="288"/>
          </a:xfrm>
        </p:grpSpPr>
        <p:sp>
          <p:nvSpPr>
            <p:cNvPr id="12331" name="Rectangle 27"/>
            <p:cNvSpPr>
              <a:spLocks noChangeArrowheads="1"/>
            </p:cNvSpPr>
            <p:nvPr/>
          </p:nvSpPr>
          <p:spPr bwMode="auto">
            <a:xfrm>
              <a:off x="2448" y="1392"/>
              <a:ext cx="864" cy="288"/>
            </a:xfrm>
            <a:prstGeom prst="rect">
              <a:avLst/>
            </a:prstGeom>
            <a:no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32" name="Rectangle 93"/>
            <p:cNvSpPr>
              <a:spLocks noChangeArrowheads="1"/>
            </p:cNvSpPr>
            <p:nvPr/>
          </p:nvSpPr>
          <p:spPr bwMode="auto">
            <a:xfrm>
              <a:off x="2208" y="1392"/>
              <a:ext cx="240" cy="288"/>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ea typeface="ＭＳ Ｐゴシック" pitchFamily="34" charset="-128"/>
                </a:rPr>
                <a:t>A</a:t>
              </a:r>
            </a:p>
          </p:txBody>
        </p:sp>
        <p:sp>
          <p:nvSpPr>
            <p:cNvPr id="12333" name="Rectangle 126"/>
            <p:cNvSpPr>
              <a:spLocks noChangeArrowheads="1"/>
            </p:cNvSpPr>
            <p:nvPr/>
          </p:nvSpPr>
          <p:spPr bwMode="auto">
            <a:xfrm>
              <a:off x="2496" y="144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T1</a:t>
              </a:r>
            </a:p>
          </p:txBody>
        </p:sp>
        <p:sp>
          <p:nvSpPr>
            <p:cNvPr id="12334" name="Rectangle 127"/>
            <p:cNvSpPr>
              <a:spLocks noChangeArrowheads="1"/>
            </p:cNvSpPr>
            <p:nvPr/>
          </p:nvSpPr>
          <p:spPr bwMode="auto">
            <a:xfrm>
              <a:off x="2688" y="144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T2</a:t>
              </a:r>
            </a:p>
          </p:txBody>
        </p:sp>
        <p:sp>
          <p:nvSpPr>
            <p:cNvPr id="12335" name="Rectangle 128"/>
            <p:cNvSpPr>
              <a:spLocks noChangeArrowheads="1"/>
            </p:cNvSpPr>
            <p:nvPr/>
          </p:nvSpPr>
          <p:spPr bwMode="auto">
            <a:xfrm>
              <a:off x="2880" y="144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T3</a:t>
              </a:r>
            </a:p>
          </p:txBody>
        </p:sp>
        <p:sp>
          <p:nvSpPr>
            <p:cNvPr id="12336" name="Rectangle 129"/>
            <p:cNvSpPr>
              <a:spLocks noChangeArrowheads="1"/>
            </p:cNvSpPr>
            <p:nvPr/>
          </p:nvSpPr>
          <p:spPr bwMode="auto">
            <a:xfrm>
              <a:off x="3072" y="144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T4</a:t>
              </a:r>
            </a:p>
          </p:txBody>
        </p:sp>
      </p:grpSp>
      <p:grpSp>
        <p:nvGrpSpPr>
          <p:cNvPr id="4" name="Group 148"/>
          <p:cNvGrpSpPr>
            <a:grpSpLocks/>
          </p:cNvGrpSpPr>
          <p:nvPr/>
        </p:nvGrpSpPr>
        <p:grpSpPr bwMode="auto">
          <a:xfrm>
            <a:off x="6323012" y="4038600"/>
            <a:ext cx="1752600" cy="457200"/>
            <a:chOff x="2208" y="1680"/>
            <a:chExt cx="1104" cy="288"/>
          </a:xfrm>
        </p:grpSpPr>
        <p:sp>
          <p:nvSpPr>
            <p:cNvPr id="12325" name="Rectangle 37"/>
            <p:cNvSpPr>
              <a:spLocks noChangeArrowheads="1"/>
            </p:cNvSpPr>
            <p:nvPr/>
          </p:nvSpPr>
          <p:spPr bwMode="auto">
            <a:xfrm>
              <a:off x="2448" y="1680"/>
              <a:ext cx="864" cy="288"/>
            </a:xfrm>
            <a:prstGeom prst="rect">
              <a:avLst/>
            </a:prstGeom>
            <a:no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26" name="Rectangle 94"/>
            <p:cNvSpPr>
              <a:spLocks noChangeArrowheads="1"/>
            </p:cNvSpPr>
            <p:nvPr/>
          </p:nvSpPr>
          <p:spPr bwMode="auto">
            <a:xfrm>
              <a:off x="2208" y="1680"/>
              <a:ext cx="240" cy="288"/>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ea typeface="ＭＳ Ｐゴシック" pitchFamily="34" charset="-128"/>
                </a:rPr>
                <a:t>B</a:t>
              </a:r>
            </a:p>
          </p:txBody>
        </p:sp>
        <p:sp>
          <p:nvSpPr>
            <p:cNvPr id="12327" name="Rectangle 130"/>
            <p:cNvSpPr>
              <a:spLocks noChangeArrowheads="1"/>
            </p:cNvSpPr>
            <p:nvPr/>
          </p:nvSpPr>
          <p:spPr bwMode="auto">
            <a:xfrm>
              <a:off x="2496" y="1728"/>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T1</a:t>
              </a:r>
            </a:p>
          </p:txBody>
        </p:sp>
        <p:sp>
          <p:nvSpPr>
            <p:cNvPr id="12328" name="Rectangle 131"/>
            <p:cNvSpPr>
              <a:spLocks noChangeArrowheads="1"/>
            </p:cNvSpPr>
            <p:nvPr/>
          </p:nvSpPr>
          <p:spPr bwMode="auto">
            <a:xfrm>
              <a:off x="2688" y="1728"/>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T2</a:t>
              </a:r>
            </a:p>
          </p:txBody>
        </p:sp>
        <p:sp>
          <p:nvSpPr>
            <p:cNvPr id="12329" name="Rectangle 132"/>
            <p:cNvSpPr>
              <a:spLocks noChangeArrowheads="1"/>
            </p:cNvSpPr>
            <p:nvPr/>
          </p:nvSpPr>
          <p:spPr bwMode="auto">
            <a:xfrm>
              <a:off x="2880" y="1728"/>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T3</a:t>
              </a:r>
            </a:p>
          </p:txBody>
        </p:sp>
        <p:sp>
          <p:nvSpPr>
            <p:cNvPr id="12330" name="Rectangle 133"/>
            <p:cNvSpPr>
              <a:spLocks noChangeArrowheads="1"/>
            </p:cNvSpPr>
            <p:nvPr/>
          </p:nvSpPr>
          <p:spPr bwMode="auto">
            <a:xfrm>
              <a:off x="3072" y="1728"/>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T4</a:t>
              </a:r>
            </a:p>
          </p:txBody>
        </p:sp>
      </p:grpSp>
      <p:grpSp>
        <p:nvGrpSpPr>
          <p:cNvPr id="5" name="Group 149"/>
          <p:cNvGrpSpPr>
            <a:grpSpLocks/>
          </p:cNvGrpSpPr>
          <p:nvPr/>
        </p:nvGrpSpPr>
        <p:grpSpPr bwMode="auto">
          <a:xfrm>
            <a:off x="6323012" y="4572000"/>
            <a:ext cx="1752600" cy="457200"/>
            <a:chOff x="2208" y="2016"/>
            <a:chExt cx="1104" cy="288"/>
          </a:xfrm>
        </p:grpSpPr>
        <p:sp>
          <p:nvSpPr>
            <p:cNvPr id="12319" name="Rectangle 47"/>
            <p:cNvSpPr>
              <a:spLocks noChangeArrowheads="1"/>
            </p:cNvSpPr>
            <p:nvPr/>
          </p:nvSpPr>
          <p:spPr bwMode="auto">
            <a:xfrm>
              <a:off x="2448" y="2016"/>
              <a:ext cx="864" cy="288"/>
            </a:xfrm>
            <a:prstGeom prst="rect">
              <a:avLst/>
            </a:prstGeom>
            <a:no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20" name="Rectangle 80"/>
            <p:cNvSpPr>
              <a:spLocks noChangeArrowheads="1"/>
            </p:cNvSpPr>
            <p:nvPr/>
          </p:nvSpPr>
          <p:spPr bwMode="auto">
            <a:xfrm>
              <a:off x="2208" y="2016"/>
              <a:ext cx="240" cy="288"/>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ea typeface="ＭＳ Ｐゴシック" pitchFamily="34" charset="-128"/>
                </a:rPr>
                <a:t>C</a:t>
              </a:r>
            </a:p>
          </p:txBody>
        </p:sp>
        <p:sp>
          <p:nvSpPr>
            <p:cNvPr id="12321" name="Rectangle 134"/>
            <p:cNvSpPr>
              <a:spLocks noChangeArrowheads="1"/>
            </p:cNvSpPr>
            <p:nvPr/>
          </p:nvSpPr>
          <p:spPr bwMode="auto">
            <a:xfrm>
              <a:off x="2496" y="2064"/>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T1</a:t>
              </a:r>
            </a:p>
          </p:txBody>
        </p:sp>
        <p:sp>
          <p:nvSpPr>
            <p:cNvPr id="12322" name="Rectangle 135"/>
            <p:cNvSpPr>
              <a:spLocks noChangeArrowheads="1"/>
            </p:cNvSpPr>
            <p:nvPr/>
          </p:nvSpPr>
          <p:spPr bwMode="auto">
            <a:xfrm>
              <a:off x="2688" y="2064"/>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T2</a:t>
              </a:r>
            </a:p>
          </p:txBody>
        </p:sp>
      </p:grpSp>
      <p:grpSp>
        <p:nvGrpSpPr>
          <p:cNvPr id="6" name="Group 150"/>
          <p:cNvGrpSpPr>
            <a:grpSpLocks/>
          </p:cNvGrpSpPr>
          <p:nvPr/>
        </p:nvGrpSpPr>
        <p:grpSpPr bwMode="auto">
          <a:xfrm>
            <a:off x="6323012" y="5105400"/>
            <a:ext cx="1752600" cy="457200"/>
            <a:chOff x="2208" y="2352"/>
            <a:chExt cx="1104" cy="288"/>
          </a:xfrm>
        </p:grpSpPr>
        <p:sp>
          <p:nvSpPr>
            <p:cNvPr id="12313" name="Rectangle 57"/>
            <p:cNvSpPr>
              <a:spLocks noChangeArrowheads="1"/>
            </p:cNvSpPr>
            <p:nvPr/>
          </p:nvSpPr>
          <p:spPr bwMode="auto">
            <a:xfrm>
              <a:off x="2448" y="2352"/>
              <a:ext cx="864" cy="288"/>
            </a:xfrm>
            <a:prstGeom prst="rect">
              <a:avLst/>
            </a:prstGeom>
            <a:no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14" name="Rectangle 81"/>
            <p:cNvSpPr>
              <a:spLocks noChangeArrowheads="1"/>
            </p:cNvSpPr>
            <p:nvPr/>
          </p:nvSpPr>
          <p:spPr bwMode="auto">
            <a:xfrm>
              <a:off x="2208" y="2352"/>
              <a:ext cx="240" cy="288"/>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ea typeface="ＭＳ Ｐゴシック" pitchFamily="34" charset="-128"/>
                </a:rPr>
                <a:t>D</a:t>
              </a:r>
            </a:p>
          </p:txBody>
        </p:sp>
        <p:sp>
          <p:nvSpPr>
            <p:cNvPr id="12317" name="Rectangle 140"/>
            <p:cNvSpPr>
              <a:spLocks noChangeArrowheads="1"/>
            </p:cNvSpPr>
            <p:nvPr/>
          </p:nvSpPr>
          <p:spPr bwMode="auto">
            <a:xfrm>
              <a:off x="2880" y="240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T3</a:t>
              </a:r>
            </a:p>
          </p:txBody>
        </p:sp>
        <p:sp>
          <p:nvSpPr>
            <p:cNvPr id="12318" name="Rectangle 141"/>
            <p:cNvSpPr>
              <a:spLocks noChangeArrowheads="1"/>
            </p:cNvSpPr>
            <p:nvPr/>
          </p:nvSpPr>
          <p:spPr bwMode="auto">
            <a:xfrm>
              <a:off x="3072" y="2400"/>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T4</a:t>
              </a:r>
            </a:p>
          </p:txBody>
        </p:sp>
      </p:grpSp>
      <p:grpSp>
        <p:nvGrpSpPr>
          <p:cNvPr id="7" name="Group 151"/>
          <p:cNvGrpSpPr>
            <a:grpSpLocks/>
          </p:cNvGrpSpPr>
          <p:nvPr/>
        </p:nvGrpSpPr>
        <p:grpSpPr bwMode="auto">
          <a:xfrm>
            <a:off x="6323012" y="5638800"/>
            <a:ext cx="1752600" cy="457200"/>
            <a:chOff x="2208" y="2688"/>
            <a:chExt cx="1104" cy="288"/>
          </a:xfrm>
        </p:grpSpPr>
        <p:sp>
          <p:nvSpPr>
            <p:cNvPr id="12307" name="Rectangle 67"/>
            <p:cNvSpPr>
              <a:spLocks noChangeArrowheads="1"/>
            </p:cNvSpPr>
            <p:nvPr/>
          </p:nvSpPr>
          <p:spPr bwMode="auto">
            <a:xfrm>
              <a:off x="2448" y="2688"/>
              <a:ext cx="864" cy="288"/>
            </a:xfrm>
            <a:prstGeom prst="rect">
              <a:avLst/>
            </a:prstGeom>
            <a:no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08" name="Rectangle 82"/>
            <p:cNvSpPr>
              <a:spLocks noChangeArrowheads="1"/>
            </p:cNvSpPr>
            <p:nvPr/>
          </p:nvSpPr>
          <p:spPr bwMode="auto">
            <a:xfrm>
              <a:off x="2208" y="2688"/>
              <a:ext cx="240" cy="288"/>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ea typeface="ＭＳ Ｐゴシック" pitchFamily="34" charset="-128"/>
                </a:rPr>
                <a:t>E</a:t>
              </a:r>
            </a:p>
          </p:txBody>
        </p:sp>
        <p:sp>
          <p:nvSpPr>
            <p:cNvPr id="12309" name="Rectangle 142"/>
            <p:cNvSpPr>
              <a:spLocks noChangeArrowheads="1"/>
            </p:cNvSpPr>
            <p:nvPr/>
          </p:nvSpPr>
          <p:spPr bwMode="auto">
            <a:xfrm>
              <a:off x="2496" y="2736"/>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T1</a:t>
              </a:r>
            </a:p>
          </p:txBody>
        </p:sp>
        <p:sp>
          <p:nvSpPr>
            <p:cNvPr id="12310" name="Rectangle 143"/>
            <p:cNvSpPr>
              <a:spLocks noChangeArrowheads="1"/>
            </p:cNvSpPr>
            <p:nvPr/>
          </p:nvSpPr>
          <p:spPr bwMode="auto">
            <a:xfrm>
              <a:off x="2688" y="2736"/>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T2</a:t>
              </a:r>
            </a:p>
          </p:txBody>
        </p:sp>
        <p:sp>
          <p:nvSpPr>
            <p:cNvPr id="12311" name="Rectangle 144"/>
            <p:cNvSpPr>
              <a:spLocks noChangeArrowheads="1"/>
            </p:cNvSpPr>
            <p:nvPr/>
          </p:nvSpPr>
          <p:spPr bwMode="auto">
            <a:xfrm>
              <a:off x="2880" y="2736"/>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T3</a:t>
              </a:r>
            </a:p>
          </p:txBody>
        </p:sp>
        <p:sp>
          <p:nvSpPr>
            <p:cNvPr id="12312" name="Rectangle 145"/>
            <p:cNvSpPr>
              <a:spLocks noChangeArrowheads="1"/>
            </p:cNvSpPr>
            <p:nvPr/>
          </p:nvSpPr>
          <p:spPr bwMode="auto">
            <a:xfrm>
              <a:off x="3072" y="2736"/>
              <a:ext cx="192" cy="192"/>
            </a:xfrm>
            <a:prstGeom prst="rect">
              <a:avLst/>
            </a:prstGeom>
            <a:solidFill>
              <a:schemeClr val="accent2"/>
            </a:solidFill>
            <a:ln w="9525">
              <a:solidFill>
                <a:schemeClr val="bg1"/>
              </a:solidFill>
              <a:miter lim="800000"/>
              <a:headEnd/>
              <a:tailEnd/>
            </a:ln>
          </p:spPr>
          <p:txBody>
            <a:bodyPr wrap="none" anchor="ctr"/>
            <a:lstStyle/>
            <a:p>
              <a:pPr algn="ctr"/>
              <a:r>
                <a:rPr lang="en-US" b="1">
                  <a:solidFill>
                    <a:schemeClr val="bg1"/>
                  </a:solidFill>
                  <a:ea typeface="ＭＳ Ｐゴシック" pitchFamily="34" charset="-128"/>
                </a:rPr>
                <a:t>T4</a:t>
              </a:r>
            </a:p>
          </p:txBody>
        </p:sp>
      </p:grpSp>
      <p:grpSp>
        <p:nvGrpSpPr>
          <p:cNvPr id="8" name="Group 88"/>
          <p:cNvGrpSpPr>
            <a:grpSpLocks/>
          </p:cNvGrpSpPr>
          <p:nvPr/>
        </p:nvGrpSpPr>
        <p:grpSpPr bwMode="auto">
          <a:xfrm>
            <a:off x="6932612" y="4343400"/>
            <a:ext cx="690563" cy="384175"/>
            <a:chOff x="3195" y="2015"/>
            <a:chExt cx="435" cy="242"/>
          </a:xfrm>
        </p:grpSpPr>
        <p:sp>
          <p:nvSpPr>
            <p:cNvPr id="12305" name="AutoShape 89"/>
            <p:cNvSpPr>
              <a:spLocks noChangeArrowheads="1"/>
            </p:cNvSpPr>
            <p:nvPr/>
          </p:nvSpPr>
          <p:spPr bwMode="auto">
            <a:xfrm>
              <a:off x="3195" y="2015"/>
              <a:ext cx="435" cy="242"/>
            </a:xfrm>
            <a:prstGeom prst="irregularSeal1">
              <a:avLst/>
            </a:prstGeom>
            <a:solidFill>
              <a:srgbClr val="FF3300"/>
            </a:solidFill>
            <a:ln w="9525">
              <a:solidFill>
                <a:schemeClr val="tx1"/>
              </a:solidFill>
              <a:miter lim="800000"/>
              <a:headEnd/>
              <a:tailEnd/>
            </a:ln>
          </p:spPr>
          <p:txBody>
            <a:bodyPr wrap="none" anchor="ctr"/>
            <a:lstStyle/>
            <a:p>
              <a:endParaRPr lang="en-CA">
                <a:ea typeface="ＭＳ Ｐゴシック" pitchFamily="34" charset="-128"/>
              </a:endParaRPr>
            </a:p>
          </p:txBody>
        </p:sp>
        <p:sp>
          <p:nvSpPr>
            <p:cNvPr id="12306" name="AutoShape 90"/>
            <p:cNvSpPr>
              <a:spLocks noChangeArrowheads="1"/>
            </p:cNvSpPr>
            <p:nvPr/>
          </p:nvSpPr>
          <p:spPr bwMode="auto">
            <a:xfrm>
              <a:off x="3267" y="2087"/>
              <a:ext cx="290" cy="97"/>
            </a:xfrm>
            <a:prstGeom prst="irregularSeal1">
              <a:avLst/>
            </a:prstGeom>
            <a:solidFill>
              <a:srgbClr val="FFFF00"/>
            </a:solidFill>
            <a:ln w="9525">
              <a:solidFill>
                <a:schemeClr val="tx1"/>
              </a:solidFill>
              <a:miter lim="800000"/>
              <a:headEnd/>
              <a:tailEnd/>
            </a:ln>
          </p:spPr>
          <p:txBody>
            <a:bodyPr wrap="none" anchor="ctr"/>
            <a:lstStyle/>
            <a:p>
              <a:endParaRPr lang="en-CA">
                <a:ea typeface="ＭＳ Ｐゴシック" pitchFamily="34" charset="-128"/>
              </a:endParaRPr>
            </a:p>
          </p:txBody>
        </p:sp>
      </p:grpSp>
      <p:sp>
        <p:nvSpPr>
          <p:cNvPr id="12304" name="Text Box 86"/>
          <p:cNvSpPr txBox="1">
            <a:spLocks noChangeArrowheads="1"/>
          </p:cNvSpPr>
          <p:nvPr/>
        </p:nvSpPr>
        <p:spPr bwMode="auto">
          <a:xfrm>
            <a:off x="1371600" y="3200400"/>
            <a:ext cx="2941831" cy="369332"/>
          </a:xfrm>
          <a:prstGeom prst="rect">
            <a:avLst/>
          </a:prstGeom>
          <a:noFill/>
          <a:ln w="9525">
            <a:noFill/>
            <a:miter lim="800000"/>
            <a:headEnd/>
            <a:tailEnd/>
          </a:ln>
        </p:spPr>
        <p:txBody>
          <a:bodyPr wrap="none">
            <a:spAutoFit/>
          </a:bodyPr>
          <a:lstStyle/>
          <a:p>
            <a:r>
              <a:rPr lang="en-US" dirty="0" err="1" smtClean="0">
                <a:latin typeface="Courier New" pitchFamily="49" charset="0"/>
                <a:ea typeface="ＭＳ Ｐゴシック" pitchFamily="34" charset="-128"/>
              </a:rPr>
              <a:t>foo</a:t>
            </a:r>
            <a:r>
              <a:rPr lang="en-US" dirty="0" smtClean="0">
                <a:latin typeface="Courier New" pitchFamily="49" charset="0"/>
                <a:ea typeface="ＭＳ Ｐゴシック" pitchFamily="34" charset="-128"/>
              </a:rPr>
              <a:t>[] </a:t>
            </a:r>
            <a:r>
              <a:rPr lang="en-US" dirty="0">
                <a:latin typeface="Courier New" pitchFamily="49" charset="0"/>
                <a:ea typeface="ＭＳ Ｐゴシック" pitchFamily="34" charset="-128"/>
              </a:rPr>
              <a:t>= {4,8,12,16};</a:t>
            </a:r>
          </a:p>
        </p:txBody>
      </p:sp>
      <p:sp>
        <p:nvSpPr>
          <p:cNvPr id="55" name="Slide Number Placeholder 54"/>
          <p:cNvSpPr>
            <a:spLocks noGrp="1"/>
          </p:cNvSpPr>
          <p:nvPr>
            <p:ph type="sldNum" sz="quarter" idx="12"/>
          </p:nvPr>
        </p:nvSpPr>
        <p:spPr/>
        <p:txBody>
          <a:bodyPr/>
          <a:lstStyle/>
          <a:p>
            <a:pPr>
              <a:defRPr/>
            </a:pPr>
            <a:r>
              <a:rPr lang="en-US" dirty="0" smtClean="0"/>
              <a:t>1.</a:t>
            </a:r>
            <a:fld id="{2DCAE7AC-0DFB-40CF-A4F2-C416A0FCE178}" type="slidenum">
              <a:rPr lang="en-US" smtClean="0"/>
              <a:pPr>
                <a:defRPr/>
              </a:pPr>
              <a:t>20</a:t>
            </a:fld>
            <a:endParaRPr lang="en-US" dirty="0"/>
          </a:p>
        </p:txBody>
      </p:sp>
    </p:spTree>
    <p:extLst>
      <p:ext uri="{BB962C8B-B14F-4D97-AF65-F5344CB8AC3E}">
        <p14:creationId xmlns:p14="http://schemas.microsoft.com/office/powerpoint/2010/main" val="42108422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684213" y="0"/>
            <a:ext cx="7772400" cy="1143000"/>
          </a:xfrm>
        </p:spPr>
        <p:txBody>
          <a:bodyPr/>
          <a:lstStyle/>
          <a:p>
            <a:pPr eaLnBrk="1" hangingPunct="1"/>
            <a:r>
              <a:rPr lang="en-US" dirty="0">
                <a:latin typeface="Arial  " charset="0"/>
                <a:ea typeface="ＭＳ Ｐゴシック" pitchFamily="-65" charset="-128"/>
                <a:cs typeface="Arial  " charset="0"/>
              </a:rPr>
              <a:t>CUDA Syntax </a:t>
            </a:r>
            <a:r>
              <a:rPr lang="en-US" dirty="0" smtClean="0">
                <a:latin typeface="Arial  " charset="0"/>
                <a:ea typeface="ＭＳ Ｐゴシック" pitchFamily="-65" charset="-128"/>
                <a:cs typeface="Arial  " charset="0"/>
              </a:rPr>
              <a:t>Extensions</a:t>
            </a:r>
            <a:endParaRPr lang="en-US" dirty="0">
              <a:latin typeface="Arial  " charset="0"/>
              <a:ea typeface="ＭＳ Ｐゴシック" pitchFamily="-65" charset="-128"/>
              <a:cs typeface="Arial  " charset="0"/>
            </a:endParaRPr>
          </a:p>
        </p:txBody>
      </p:sp>
      <p:sp>
        <p:nvSpPr>
          <p:cNvPr id="32772" name="Rectangle 3"/>
          <p:cNvSpPr>
            <a:spLocks noGrp="1" noChangeArrowheads="1"/>
          </p:cNvSpPr>
          <p:nvPr>
            <p:ph type="body" idx="1"/>
          </p:nvPr>
        </p:nvSpPr>
        <p:spPr>
          <a:xfrm>
            <a:off x="457200" y="1600200"/>
            <a:ext cx="8686800" cy="4525963"/>
          </a:xfrm>
        </p:spPr>
        <p:txBody>
          <a:bodyPr/>
          <a:lstStyle/>
          <a:p>
            <a:pPr eaLnBrk="1" hangingPunct="1"/>
            <a:r>
              <a:rPr lang="en-US" sz="2800" dirty="0">
                <a:latin typeface="Arial  " charset="0"/>
                <a:ea typeface="ＭＳ Ｐゴシック" pitchFamily="-65" charset="-128"/>
                <a:cs typeface="Arial  " charset="0"/>
              </a:rPr>
              <a:t>Declaration </a:t>
            </a:r>
            <a:r>
              <a:rPr lang="en-US" sz="2800" dirty="0" err="1" smtClean="0">
                <a:latin typeface="Arial  " charset="0"/>
                <a:ea typeface="ＭＳ Ｐゴシック" pitchFamily="-65" charset="-128"/>
                <a:cs typeface="Arial  " charset="0"/>
              </a:rPr>
              <a:t>specifiers</a:t>
            </a:r>
            <a:endParaRPr lang="en-US" sz="2800" dirty="0">
              <a:latin typeface="Arial  " charset="0"/>
              <a:ea typeface="ＭＳ Ｐゴシック" pitchFamily="-65" charset="-128"/>
              <a:cs typeface="Arial  " charset="0"/>
            </a:endParaRPr>
          </a:p>
          <a:p>
            <a:pPr lvl="1" eaLnBrk="1" hangingPunct="1">
              <a:buFontTx/>
              <a:buNone/>
            </a:pPr>
            <a:r>
              <a:rPr lang="en-US" sz="2000" dirty="0">
                <a:solidFill>
                  <a:srgbClr val="0000FF"/>
                </a:solidFill>
                <a:latin typeface="Arial  " charset="0"/>
                <a:ea typeface="ＭＳ Ｐゴシック" pitchFamily="-65" charset="-128"/>
                <a:cs typeface="Arial  " charset="0"/>
              </a:rPr>
              <a:t>__global__</a:t>
            </a:r>
            <a:r>
              <a:rPr lang="en-US" sz="2000" dirty="0">
                <a:solidFill>
                  <a:srgbClr val="0070C0"/>
                </a:solidFill>
                <a:latin typeface="Arial  " charset="0"/>
                <a:ea typeface="ＭＳ Ｐゴシック" pitchFamily="-65" charset="-128"/>
                <a:cs typeface="Arial  " charset="0"/>
              </a:rPr>
              <a:t> </a:t>
            </a:r>
            <a:r>
              <a:rPr lang="en-US" sz="2000" dirty="0">
                <a:latin typeface="Arial  " charset="0"/>
                <a:ea typeface="ＭＳ Ｐゴシック" pitchFamily="-65" charset="-128"/>
                <a:cs typeface="Arial  " charset="0"/>
              </a:rPr>
              <a:t>void foo(...)</a:t>
            </a:r>
            <a:r>
              <a:rPr lang="en-US" sz="2000" dirty="0" smtClean="0">
                <a:latin typeface="Arial  " charset="0"/>
                <a:ea typeface="ＭＳ Ｐゴシック" pitchFamily="-65" charset="-128"/>
                <a:cs typeface="Arial  " charset="0"/>
              </a:rPr>
              <a:t>;  </a:t>
            </a:r>
            <a:r>
              <a:rPr lang="en-US" sz="2000" dirty="0">
                <a:latin typeface="Arial  " charset="0"/>
                <a:ea typeface="ＭＳ Ｐゴシック" pitchFamily="-65" charset="-128"/>
                <a:cs typeface="Arial  " charset="0"/>
              </a:rPr>
              <a:t>// </a:t>
            </a:r>
            <a:r>
              <a:rPr lang="en-US" sz="2000" dirty="0" smtClean="0">
                <a:latin typeface="Arial  " charset="0"/>
                <a:ea typeface="ＭＳ Ｐゴシック" pitchFamily="-65" charset="-128"/>
                <a:cs typeface="Arial  " charset="0"/>
              </a:rPr>
              <a:t>kernel entry point (runs on GPU)</a:t>
            </a:r>
          </a:p>
          <a:p>
            <a:pPr lvl="1" eaLnBrk="1" hangingPunct="1">
              <a:buFontTx/>
              <a:buNone/>
            </a:pPr>
            <a:r>
              <a:rPr lang="en-US" sz="2000" dirty="0" smtClean="0">
                <a:solidFill>
                  <a:srgbClr val="0000FF"/>
                </a:solidFill>
                <a:latin typeface="Arial  " charset="0"/>
                <a:ea typeface="ＭＳ Ｐゴシック" pitchFamily="-65" charset="-128"/>
                <a:cs typeface="Arial  " charset="0"/>
              </a:rPr>
              <a:t>__device__</a:t>
            </a:r>
            <a:r>
              <a:rPr lang="en-US" sz="2000" dirty="0" smtClean="0">
                <a:solidFill>
                  <a:srgbClr val="0070C0"/>
                </a:solidFill>
                <a:latin typeface="Arial  " charset="0"/>
                <a:ea typeface="ＭＳ Ｐゴシック" pitchFamily="-65" charset="-128"/>
                <a:cs typeface="Arial  " charset="0"/>
              </a:rPr>
              <a:t> </a:t>
            </a:r>
            <a:r>
              <a:rPr lang="en-US" sz="2000" dirty="0" smtClean="0">
                <a:latin typeface="Arial  " charset="0"/>
                <a:ea typeface="ＭＳ Ｐゴシック" pitchFamily="-65" charset="-128"/>
                <a:cs typeface="Arial  " charset="0"/>
              </a:rPr>
              <a:t>void bar(...); // function callable from a GPU thread</a:t>
            </a:r>
          </a:p>
          <a:p>
            <a:pPr eaLnBrk="1" hangingPunct="1"/>
            <a:endParaRPr lang="en-US" sz="2800" dirty="0">
              <a:latin typeface="Arial  " charset="0"/>
              <a:ea typeface="ＭＳ Ｐゴシック" pitchFamily="-65" charset="-128"/>
              <a:cs typeface="Arial  " charset="0"/>
            </a:endParaRPr>
          </a:p>
          <a:p>
            <a:pPr eaLnBrk="1" hangingPunct="1"/>
            <a:r>
              <a:rPr lang="en-US" sz="2800" dirty="0" smtClean="0">
                <a:latin typeface="Arial  " charset="0"/>
                <a:ea typeface="ＭＳ Ｐゴシック" pitchFamily="-65" charset="-128"/>
                <a:cs typeface="Arial  " charset="0"/>
              </a:rPr>
              <a:t>Syntax for kernel </a:t>
            </a:r>
            <a:r>
              <a:rPr lang="en-US" sz="2800" dirty="0">
                <a:latin typeface="Arial  " charset="0"/>
                <a:ea typeface="ＭＳ Ｐゴシック" pitchFamily="-65" charset="-128"/>
                <a:cs typeface="Arial  " charset="0"/>
              </a:rPr>
              <a:t>launch</a:t>
            </a:r>
          </a:p>
          <a:p>
            <a:pPr lvl="1" eaLnBrk="1" hangingPunct="1">
              <a:buFontTx/>
              <a:buNone/>
            </a:pPr>
            <a:r>
              <a:rPr lang="en-US" sz="2000" dirty="0">
                <a:latin typeface="Arial  " charset="0"/>
                <a:ea typeface="ＭＳ Ｐゴシック" pitchFamily="-65" charset="-128"/>
                <a:cs typeface="Arial  " charset="0"/>
              </a:rPr>
              <a:t>foo</a:t>
            </a:r>
            <a:r>
              <a:rPr lang="en-US" sz="2000" dirty="0">
                <a:solidFill>
                  <a:srgbClr val="0000FF"/>
                </a:solidFill>
                <a:latin typeface="Arial  " charset="0"/>
                <a:ea typeface="ＭＳ Ｐゴシック" pitchFamily="-65" charset="-128"/>
                <a:cs typeface="Arial  " charset="0"/>
              </a:rPr>
              <a:t>&lt;&lt;&lt;500, 128&gt;&gt;&gt;</a:t>
            </a:r>
            <a:r>
              <a:rPr lang="en-US" sz="2000" dirty="0">
                <a:latin typeface="Arial  " charset="0"/>
                <a:ea typeface="ＭＳ Ｐゴシック" pitchFamily="-65" charset="-128"/>
                <a:cs typeface="Arial  " charset="0"/>
              </a:rPr>
              <a:t>(...); // 500 </a:t>
            </a:r>
            <a:r>
              <a:rPr lang="en-US" sz="2000" dirty="0" smtClean="0">
                <a:latin typeface="Arial  " charset="0"/>
                <a:ea typeface="ＭＳ Ｐゴシック" pitchFamily="-65" charset="-128"/>
                <a:cs typeface="Arial  " charset="0"/>
              </a:rPr>
              <a:t>thread blocks</a:t>
            </a:r>
            <a:r>
              <a:rPr lang="en-US" sz="2000" dirty="0">
                <a:latin typeface="Arial  " charset="0"/>
                <a:ea typeface="ＭＳ Ｐゴシック" pitchFamily="-65" charset="-128"/>
                <a:cs typeface="Arial  " charset="0"/>
              </a:rPr>
              <a:t>, 128 threads each</a:t>
            </a:r>
          </a:p>
          <a:p>
            <a:pPr eaLnBrk="1" hangingPunct="1"/>
            <a:endParaRPr lang="en-US" sz="2800" dirty="0">
              <a:latin typeface="Arial  " charset="0"/>
              <a:ea typeface="ＭＳ Ｐゴシック" pitchFamily="-65" charset="-128"/>
              <a:cs typeface="Arial  " charset="0"/>
            </a:endParaRPr>
          </a:p>
          <a:p>
            <a:pPr eaLnBrk="1" hangingPunct="1"/>
            <a:r>
              <a:rPr lang="en-US" sz="2800" dirty="0" smtClean="0">
                <a:latin typeface="Arial  " charset="0"/>
                <a:ea typeface="ＭＳ Ｐゴシック" pitchFamily="-65" charset="-128"/>
                <a:cs typeface="Arial  " charset="0"/>
              </a:rPr>
              <a:t>Built in variables for thread identification</a:t>
            </a:r>
            <a:endParaRPr lang="en-US" sz="2800" dirty="0">
              <a:latin typeface="Arial  " charset="0"/>
              <a:ea typeface="ＭＳ Ｐゴシック" pitchFamily="-65" charset="-128"/>
              <a:cs typeface="Arial  " charset="0"/>
            </a:endParaRPr>
          </a:p>
          <a:p>
            <a:pPr lvl="1" eaLnBrk="1" hangingPunct="1">
              <a:buFontTx/>
              <a:buNone/>
            </a:pPr>
            <a:r>
              <a:rPr lang="en-US" sz="2000" dirty="0">
                <a:latin typeface="Arial  " charset="0"/>
                <a:ea typeface="ＭＳ Ｐゴシック" pitchFamily="-65" charset="-128"/>
                <a:cs typeface="Arial  " charset="0"/>
              </a:rPr>
              <a:t>dim3 </a:t>
            </a:r>
            <a:r>
              <a:rPr lang="en-US" sz="2000" dirty="0" err="1">
                <a:solidFill>
                  <a:srgbClr val="0000FF"/>
                </a:solidFill>
                <a:latin typeface="Arial  " charset="0"/>
                <a:ea typeface="ＭＳ Ｐゴシック" pitchFamily="-65" charset="-128"/>
                <a:cs typeface="Arial  " charset="0"/>
              </a:rPr>
              <a:t>threadIdx</a:t>
            </a:r>
            <a:r>
              <a:rPr lang="en-US" sz="2000" dirty="0">
                <a:latin typeface="Arial  " charset="0"/>
                <a:ea typeface="ＭＳ Ｐゴシック" pitchFamily="-65" charset="-128"/>
                <a:cs typeface="Arial  " charset="0"/>
              </a:rPr>
              <a:t>; dim3 </a:t>
            </a:r>
            <a:r>
              <a:rPr lang="en-US" sz="2000" dirty="0" err="1">
                <a:solidFill>
                  <a:srgbClr val="0000FF"/>
                </a:solidFill>
                <a:latin typeface="Arial  " charset="0"/>
                <a:ea typeface="ＭＳ Ｐゴシック" pitchFamily="-65" charset="-128"/>
                <a:cs typeface="Arial  " charset="0"/>
              </a:rPr>
              <a:t>blockIdx</a:t>
            </a:r>
            <a:r>
              <a:rPr lang="en-US" sz="2000" dirty="0">
                <a:latin typeface="Arial  " charset="0"/>
                <a:ea typeface="ＭＳ Ｐゴシック" pitchFamily="-65" charset="-128"/>
                <a:cs typeface="Arial  " charset="0"/>
              </a:rPr>
              <a:t>; dim3 </a:t>
            </a:r>
            <a:r>
              <a:rPr lang="en-US" sz="2000" dirty="0" err="1">
                <a:solidFill>
                  <a:srgbClr val="0000FF"/>
                </a:solidFill>
                <a:latin typeface="Arial  " charset="0"/>
                <a:ea typeface="ＭＳ Ｐゴシック" pitchFamily="-65" charset="-128"/>
                <a:cs typeface="Arial  " charset="0"/>
              </a:rPr>
              <a:t>blockDim</a:t>
            </a:r>
            <a:r>
              <a:rPr lang="en-US" sz="2000" dirty="0">
                <a:latin typeface="Arial  " charset="0"/>
                <a:ea typeface="ＭＳ Ｐゴシック" pitchFamily="-65" charset="-128"/>
                <a:cs typeface="Arial  " charset="0"/>
              </a:rPr>
              <a:t>;</a:t>
            </a:r>
          </a:p>
          <a:p>
            <a:pPr eaLnBrk="1" hangingPunct="1"/>
            <a:endParaRPr lang="en-US" dirty="0">
              <a:latin typeface="Arial  " charset="0"/>
              <a:ea typeface="ＭＳ Ｐゴシック" pitchFamily="-65" charset="-128"/>
              <a:cs typeface="Arial  " charset="0"/>
            </a:endParaRPr>
          </a:p>
        </p:txBody>
      </p:sp>
      <p:sp>
        <p:nvSpPr>
          <p:cNvPr id="32773" name="Slide Number Placeholder 6"/>
          <p:cNvSpPr>
            <a:spLocks noGrp="1"/>
          </p:cNvSpPr>
          <p:nvPr>
            <p:ph type="sldNum" sz="quarter" idx="12"/>
          </p:nvPr>
        </p:nvSpPr>
        <p:spPr>
          <a:noFill/>
        </p:spPr>
        <p:txBody>
          <a:bodyPr/>
          <a:lstStyle/>
          <a:p>
            <a:r>
              <a:rPr lang="en-US"/>
              <a:t>1.</a:t>
            </a:r>
            <a:fld id="{E6EF5FF8-67E5-B043-A7AD-A31AAB07679F}" type="slidenum">
              <a:rPr lang="en-US"/>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55650" y="0"/>
            <a:ext cx="7772400" cy="1143000"/>
          </a:xfrm>
        </p:spPr>
        <p:txBody>
          <a:bodyPr/>
          <a:lstStyle/>
          <a:p>
            <a:pPr eaLnBrk="1" hangingPunct="1"/>
            <a:r>
              <a:rPr lang="en-US" dirty="0" smtClean="0">
                <a:latin typeface="Arial  " charset="0"/>
                <a:ea typeface="ＭＳ Ｐゴシック" pitchFamily="-65" charset="-128"/>
                <a:cs typeface="Arial  " charset="0"/>
              </a:rPr>
              <a:t>Example: Original C Code</a:t>
            </a:r>
            <a:endParaRPr lang="en-US" dirty="0">
              <a:latin typeface="Arial  " charset="0"/>
              <a:ea typeface="ＭＳ Ｐゴシック" pitchFamily="-65" charset="-128"/>
              <a:cs typeface="Arial  " charset="0"/>
            </a:endParaRPr>
          </a:p>
        </p:txBody>
      </p:sp>
      <p:sp>
        <p:nvSpPr>
          <p:cNvPr id="33796" name="Text Placeholder 2"/>
          <p:cNvSpPr>
            <a:spLocks/>
          </p:cNvSpPr>
          <p:nvPr/>
        </p:nvSpPr>
        <p:spPr bwMode="auto">
          <a:xfrm>
            <a:off x="457200" y="1447799"/>
            <a:ext cx="8229600" cy="52736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r>
              <a:rPr lang="en-US" sz="1600" b="1" dirty="0" smtClean="0">
                <a:solidFill>
                  <a:srgbClr val="0000FF"/>
                </a:solidFill>
                <a:latin typeface="Courier New" pitchFamily="-65" charset="0"/>
                <a:ea typeface="Courier New" pitchFamily="-65" charset="0"/>
                <a:cs typeface="Courier New" pitchFamily="-65" charset="0"/>
              </a:rPr>
              <a:t>void</a:t>
            </a:r>
            <a:r>
              <a:rPr lang="en-US" sz="1600" dirty="0" smtClean="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saxpy_serial</a:t>
            </a:r>
            <a:r>
              <a:rPr lang="en-US" sz="1600" dirty="0">
                <a:latin typeface="Courier New" pitchFamily="-65" charset="0"/>
                <a:ea typeface="Courier New" pitchFamily="-65" charset="0"/>
                <a:cs typeface="Courier New" pitchFamily="-65" charset="0"/>
              </a:rPr>
              <a:t>(</a:t>
            </a:r>
            <a:r>
              <a:rPr lang="en-US" sz="1600" b="1" dirty="0" err="1">
                <a:solidFill>
                  <a:srgbClr val="0000FF"/>
                </a:solidFill>
                <a:latin typeface="Courier New" pitchFamily="-65" charset="0"/>
                <a:ea typeface="Courier New" pitchFamily="-65" charset="0"/>
                <a:cs typeface="Courier New" pitchFamily="-65" charset="0"/>
              </a:rPr>
              <a:t>int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n,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a,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*x,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*y)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b="1" dirty="0">
                <a:latin typeface="Courier New" pitchFamily="-65" charset="0"/>
                <a:ea typeface="Courier New" pitchFamily="-65" charset="0"/>
                <a:cs typeface="Courier New" pitchFamily="-65" charset="0"/>
              </a:rPr>
              <a:t>	for</a:t>
            </a:r>
            <a:r>
              <a:rPr lang="en-US" sz="1600" dirty="0">
                <a:latin typeface="Courier New" pitchFamily="-65" charset="0"/>
                <a:ea typeface="Courier New" pitchFamily="-65" charset="0"/>
                <a:cs typeface="Courier New" pitchFamily="-65" charset="0"/>
              </a:rPr>
              <a:t> (</a:t>
            </a: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0;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&lt; n; ++</a:t>
            </a:r>
            <a:r>
              <a:rPr lang="en-US" sz="1600" dirty="0" err="1">
                <a:latin typeface="Courier New" pitchFamily="-65" charset="0"/>
                <a:ea typeface="Courier New" pitchFamily="-65" charset="0"/>
                <a:cs typeface="Courier New" pitchFamily="-65" charset="0"/>
              </a:rPr>
              <a:t>i</a:t>
            </a:r>
            <a:r>
              <a:rPr lang="en-US" sz="1600" dirty="0" smtClean="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smtClean="0">
                <a:latin typeface="Courier New" pitchFamily="-65" charset="0"/>
                <a:ea typeface="Courier New" pitchFamily="-65" charset="0"/>
                <a:cs typeface="Courier New" pitchFamily="-65" charset="0"/>
              </a:rPr>
              <a:t>    y</a:t>
            </a:r>
            <a:r>
              <a:rPr lang="en-US" sz="1600" dirty="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a*x[</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y[</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endParaRPr lang="en-US" sz="1600" dirty="0" smtClean="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b="1" dirty="0" err="1">
                <a:solidFill>
                  <a:srgbClr val="0000FF"/>
                </a:solidFill>
                <a:latin typeface="Courier New" pitchFamily="-65" charset="0"/>
                <a:ea typeface="Courier New" pitchFamily="-65" charset="0"/>
                <a:cs typeface="Courier New" pitchFamily="-65" charset="0"/>
              </a:rPr>
              <a:t>i</a:t>
            </a:r>
            <a:r>
              <a:rPr lang="en-US" sz="1600" b="1" dirty="0" err="1" smtClean="0">
                <a:solidFill>
                  <a:srgbClr val="0000FF"/>
                </a:solidFill>
                <a:latin typeface="Courier New" pitchFamily="-65" charset="0"/>
                <a:ea typeface="Courier New" pitchFamily="-65" charset="0"/>
                <a:cs typeface="Courier New" pitchFamily="-65" charset="0"/>
              </a:rPr>
              <a:t>nt</a:t>
            </a:r>
            <a:r>
              <a:rPr lang="en-US" sz="1600" dirty="0" smtClean="0">
                <a:solidFill>
                  <a:srgbClr val="0000FF"/>
                </a:solidFill>
                <a:latin typeface="Courier New" pitchFamily="-65" charset="0"/>
                <a:ea typeface="Courier New" pitchFamily="-65" charset="0"/>
                <a:cs typeface="Courier New" pitchFamily="-65" charset="0"/>
              </a:rPr>
              <a:t> </a:t>
            </a:r>
            <a:r>
              <a:rPr lang="en-US" sz="1600" dirty="0" smtClean="0">
                <a:latin typeface="Courier New" pitchFamily="-65" charset="0"/>
                <a:ea typeface="Courier New" pitchFamily="-65" charset="0"/>
                <a:cs typeface="Courier New" pitchFamily="-65" charset="0"/>
              </a:rPr>
              <a:t>main()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smtClean="0">
                <a:latin typeface="Courier New" pitchFamily="-65" charset="0"/>
                <a:ea typeface="Courier New" pitchFamily="-65" charset="0"/>
                <a:cs typeface="Courier New" pitchFamily="-65" charset="0"/>
              </a:rPr>
              <a:t> </a:t>
            </a:r>
            <a:r>
              <a:rPr lang="en-US" sz="1600" i="1" dirty="0" smtClean="0">
                <a:solidFill>
                  <a:srgbClr val="008000"/>
                </a:solidFill>
                <a:latin typeface="Courier New" pitchFamily="-65" charset="0"/>
                <a:ea typeface="Courier New" pitchFamily="-65" charset="0"/>
                <a:cs typeface="Courier New" pitchFamily="-65" charset="0"/>
              </a:rPr>
              <a:t>// omitted: allocate and initialize memory</a:t>
            </a:r>
            <a:endParaRPr lang="en-US" sz="1600" i="1" dirty="0">
              <a:solidFill>
                <a:srgbClr val="008000"/>
              </a:solidFill>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saxpy_serial</a:t>
            </a:r>
            <a:r>
              <a:rPr lang="en-US" sz="1600" dirty="0">
                <a:latin typeface="Courier New" pitchFamily="-65" charset="0"/>
                <a:ea typeface="Courier New" pitchFamily="-65" charset="0"/>
                <a:cs typeface="Courier New" pitchFamily="-65" charset="0"/>
              </a:rPr>
              <a:t>(n, 2.0, x, y); </a:t>
            </a:r>
            <a:r>
              <a:rPr lang="en-US" sz="1600" i="1" dirty="0">
                <a:solidFill>
                  <a:srgbClr val="008000"/>
                </a:solidFill>
                <a:latin typeface="Courier New" pitchFamily="-65" charset="0"/>
                <a:ea typeface="Courier New" pitchFamily="-65" charset="0"/>
                <a:cs typeface="Courier New" pitchFamily="-65" charset="0"/>
              </a:rPr>
              <a:t>// Invoke serial SAXPY </a:t>
            </a:r>
            <a:r>
              <a:rPr lang="en-US" sz="1600" i="1" dirty="0" smtClean="0">
                <a:solidFill>
                  <a:srgbClr val="008000"/>
                </a:solidFill>
                <a:latin typeface="Courier New" pitchFamily="-65" charset="0"/>
                <a:ea typeface="Courier New" pitchFamily="-65" charset="0"/>
                <a:cs typeface="Courier New" pitchFamily="-65" charset="0"/>
              </a:rPr>
              <a:t>kernel</a:t>
            </a:r>
          </a:p>
          <a:p>
            <a:pPr marL="342900" indent="-342900">
              <a:lnSpc>
                <a:spcPct val="80000"/>
              </a:lnSpc>
              <a:spcBef>
                <a:spcPct val="20000"/>
              </a:spcBef>
            </a:pPr>
            <a:r>
              <a:rPr lang="en-US" sz="1600" i="1" dirty="0">
                <a:solidFill>
                  <a:srgbClr val="008000"/>
                </a:solidFill>
                <a:latin typeface="Courier New" pitchFamily="-65" charset="0"/>
                <a:ea typeface="Courier New" pitchFamily="-65" charset="0"/>
                <a:cs typeface="Courier New" pitchFamily="-65" charset="0"/>
              </a:rPr>
              <a:t> </a:t>
            </a:r>
            <a:r>
              <a:rPr lang="en-US" sz="1600" i="1" dirty="0" smtClean="0">
                <a:solidFill>
                  <a:srgbClr val="008000"/>
                </a:solidFill>
                <a:latin typeface="Courier New" pitchFamily="-65" charset="0"/>
                <a:ea typeface="Courier New" pitchFamily="-65" charset="0"/>
                <a:cs typeface="Courier New" pitchFamily="-65" charset="0"/>
              </a:rPr>
              <a:t> // omitted: using result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a:t>
            </a:r>
            <a:r>
              <a:rPr lang="en-US" sz="1600" i="1" dirty="0" smtClean="0">
                <a:solidFill>
                  <a:srgbClr val="008000"/>
                </a:solidFill>
                <a:latin typeface="Courier New" pitchFamily="-65" charset="0"/>
                <a:ea typeface="Courier New" pitchFamily="-65" charset="0"/>
                <a:cs typeface="Courier New" pitchFamily="-65" charset="0"/>
              </a:rPr>
              <a:t> </a:t>
            </a:r>
            <a:endParaRPr lang="en-US" sz="1600" i="1" dirty="0">
              <a:solidFill>
                <a:srgbClr val="008000"/>
              </a:solidFill>
            </a:endParaRPr>
          </a:p>
          <a:p>
            <a:pPr marL="342900" indent="-342900">
              <a:lnSpc>
                <a:spcPct val="80000"/>
              </a:lnSpc>
              <a:spcBef>
                <a:spcPct val="20000"/>
              </a:spcBef>
            </a:pPr>
            <a:endParaRPr lang="en-US" sz="1600" b="1" dirty="0"/>
          </a:p>
        </p:txBody>
      </p:sp>
      <p:sp>
        <p:nvSpPr>
          <p:cNvPr id="33798" name="Slide Number Placeholder 7"/>
          <p:cNvSpPr>
            <a:spLocks noGrp="1"/>
          </p:cNvSpPr>
          <p:nvPr>
            <p:ph type="sldNum" sz="quarter" idx="12"/>
          </p:nvPr>
        </p:nvSpPr>
        <p:spPr>
          <a:noFill/>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55650" y="0"/>
            <a:ext cx="7772400" cy="1143000"/>
          </a:xfrm>
        </p:spPr>
        <p:txBody>
          <a:bodyPr/>
          <a:lstStyle/>
          <a:p>
            <a:pPr eaLnBrk="1" hangingPunct="1"/>
            <a:r>
              <a:rPr lang="en-US" dirty="0">
                <a:latin typeface="Arial  " charset="0"/>
                <a:ea typeface="ＭＳ Ｐゴシック" pitchFamily="-65" charset="-128"/>
                <a:cs typeface="Arial  " charset="0"/>
              </a:rPr>
              <a:t>CUDA </a:t>
            </a:r>
            <a:r>
              <a:rPr lang="en-US" dirty="0" smtClean="0">
                <a:latin typeface="Arial  " charset="0"/>
                <a:ea typeface="ＭＳ Ｐゴシック" pitchFamily="-65" charset="-128"/>
                <a:cs typeface="Arial  " charset="0"/>
              </a:rPr>
              <a:t>Code</a:t>
            </a:r>
            <a:endParaRPr lang="en-US" dirty="0">
              <a:latin typeface="Arial  " charset="0"/>
              <a:ea typeface="ＭＳ Ｐゴシック" pitchFamily="-65" charset="-128"/>
              <a:cs typeface="Arial  " charset="0"/>
            </a:endParaRPr>
          </a:p>
        </p:txBody>
      </p:sp>
      <p:sp>
        <p:nvSpPr>
          <p:cNvPr id="33796" name="Text Placeholder 2"/>
          <p:cNvSpPr>
            <a:spLocks/>
          </p:cNvSpPr>
          <p:nvPr/>
        </p:nvSpPr>
        <p:spPr bwMode="auto">
          <a:xfrm>
            <a:off x="457200" y="1447799"/>
            <a:ext cx="8229600" cy="52736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endParaRPr lang="en-US" sz="1600" b="1" dirty="0"/>
          </a:p>
          <a:p>
            <a:pPr marL="342900" indent="-342900">
              <a:lnSpc>
                <a:spcPct val="80000"/>
              </a:lnSpc>
              <a:spcBef>
                <a:spcPct val="20000"/>
              </a:spcBef>
            </a:pPr>
            <a:r>
              <a:rPr lang="en-US" sz="1600" b="1" dirty="0" smtClean="0">
                <a:solidFill>
                  <a:srgbClr val="0000FF"/>
                </a:solidFill>
                <a:latin typeface="Courier New" pitchFamily="-65" charset="0"/>
                <a:ea typeface="Courier New" pitchFamily="-65" charset="0"/>
                <a:cs typeface="Courier New" pitchFamily="-65" charset="0"/>
              </a:rPr>
              <a:t>__global__ </a:t>
            </a:r>
            <a:r>
              <a:rPr lang="en-US" sz="1600" b="1" dirty="0">
                <a:solidFill>
                  <a:srgbClr val="0000FF"/>
                </a:solidFill>
                <a:latin typeface="Courier New" pitchFamily="-65" charset="0"/>
                <a:ea typeface="Courier New" pitchFamily="-65" charset="0"/>
                <a:cs typeface="Courier New" pitchFamily="-65" charset="0"/>
              </a:rPr>
              <a:t>void</a:t>
            </a:r>
            <a:r>
              <a:rPr lang="en-US" sz="1600" dirty="0">
                <a:solidFill>
                  <a:srgbClr val="0000FF"/>
                </a:solidFill>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saxpy</a:t>
            </a:r>
            <a:r>
              <a:rPr lang="en-US" sz="1600" dirty="0">
                <a:latin typeface="Courier New" pitchFamily="-65" charset="0"/>
                <a:ea typeface="Courier New" pitchFamily="-65" charset="0"/>
                <a:cs typeface="Courier New" pitchFamily="-65" charset="0"/>
              </a:rPr>
              <a:t>(</a:t>
            </a: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 n,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a,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*x, </a:t>
            </a:r>
            <a:r>
              <a:rPr lang="en-US" sz="1600" b="1" dirty="0">
                <a:solidFill>
                  <a:srgbClr val="0000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 *y)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a:t>
            </a:r>
            <a:r>
              <a:rPr lang="en-US" sz="1600" b="1" dirty="0" err="1">
                <a:solidFill>
                  <a:srgbClr val="0000FF"/>
                </a:solidFill>
                <a:latin typeface="Courier New" pitchFamily="-65" charset="0"/>
                <a:ea typeface="Courier New" pitchFamily="-65" charset="0"/>
                <a:cs typeface="Courier New" pitchFamily="-65" charset="0"/>
              </a:rPr>
              <a:t>blockIdx</a:t>
            </a:r>
            <a:r>
              <a:rPr lang="en-US" sz="1600" dirty="0" err="1">
                <a:latin typeface="Courier New" pitchFamily="-65" charset="0"/>
                <a:ea typeface="Courier New" pitchFamily="-65" charset="0"/>
                <a:cs typeface="Courier New" pitchFamily="-65" charset="0"/>
              </a:rPr>
              <a:t>.x</a:t>
            </a:r>
            <a:r>
              <a:rPr lang="en-US" sz="1600" dirty="0">
                <a:latin typeface="Courier New" pitchFamily="-65" charset="0"/>
                <a:ea typeface="Courier New" pitchFamily="-65" charset="0"/>
                <a:cs typeface="Courier New" pitchFamily="-65" charset="0"/>
              </a:rPr>
              <a:t>*</a:t>
            </a:r>
            <a:r>
              <a:rPr lang="en-US" sz="1600" b="1" dirty="0" err="1">
                <a:solidFill>
                  <a:srgbClr val="0000FF"/>
                </a:solidFill>
                <a:latin typeface="Courier New" pitchFamily="-65" charset="0"/>
                <a:ea typeface="Courier New" pitchFamily="-65" charset="0"/>
                <a:cs typeface="Courier New" pitchFamily="-65" charset="0"/>
              </a:rPr>
              <a:t>blockDim</a:t>
            </a:r>
            <a:r>
              <a:rPr lang="en-US" sz="1600" dirty="0" err="1">
                <a:latin typeface="Courier New" pitchFamily="-65" charset="0"/>
                <a:ea typeface="Courier New" pitchFamily="-65" charset="0"/>
                <a:cs typeface="Courier New" pitchFamily="-65" charset="0"/>
              </a:rPr>
              <a:t>.x</a:t>
            </a:r>
            <a:r>
              <a:rPr lang="en-US" sz="1600" dirty="0">
                <a:latin typeface="Courier New" pitchFamily="-65" charset="0"/>
                <a:ea typeface="Courier New" pitchFamily="-65" charset="0"/>
                <a:cs typeface="Courier New" pitchFamily="-65" charset="0"/>
              </a:rPr>
              <a:t> + </a:t>
            </a:r>
            <a:r>
              <a:rPr lang="en-US" sz="1600" b="1" dirty="0" err="1">
                <a:solidFill>
                  <a:srgbClr val="0000FF"/>
                </a:solidFill>
                <a:latin typeface="Courier New" pitchFamily="-65" charset="0"/>
                <a:ea typeface="Courier New" pitchFamily="-65" charset="0"/>
                <a:cs typeface="Courier New" pitchFamily="-65" charset="0"/>
              </a:rPr>
              <a:t>threadIdx</a:t>
            </a:r>
            <a:r>
              <a:rPr lang="en-US" sz="1600" dirty="0" err="1">
                <a:latin typeface="Courier New" pitchFamily="-65" charset="0"/>
                <a:ea typeface="Courier New" pitchFamily="-65" charset="0"/>
                <a:cs typeface="Courier New" pitchFamily="-65" charset="0"/>
              </a:rPr>
              <a:t>.x</a:t>
            </a:r>
            <a:r>
              <a:rPr lang="en-US" sz="1600" dirty="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if(i</a:t>
            </a:r>
            <a:r>
              <a:rPr lang="en-US" sz="1600" dirty="0">
                <a:latin typeface="Courier New" pitchFamily="-65" charset="0"/>
                <a:ea typeface="Courier New" pitchFamily="-65" charset="0"/>
                <a:cs typeface="Courier New" pitchFamily="-65" charset="0"/>
              </a:rPr>
              <a:t>&lt;</a:t>
            </a:r>
            <a:r>
              <a:rPr lang="en-US" sz="1600" dirty="0" err="1">
                <a:latin typeface="Courier New" pitchFamily="-65" charset="0"/>
                <a:ea typeface="Courier New" pitchFamily="-65" charset="0"/>
                <a:cs typeface="Courier New" pitchFamily="-65" charset="0"/>
              </a:rPr>
              <a:t>n</a:t>
            </a: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y[i</a:t>
            </a:r>
            <a:r>
              <a:rPr lang="en-US" sz="1600" dirty="0">
                <a:latin typeface="Courier New" pitchFamily="-65" charset="0"/>
                <a:ea typeface="Courier New" pitchFamily="-65" charset="0"/>
                <a:cs typeface="Courier New" pitchFamily="-65" charset="0"/>
              </a:rPr>
              <a:t>]=a*</a:t>
            </a:r>
            <a:r>
              <a:rPr lang="en-US" sz="1600" dirty="0" err="1">
                <a:latin typeface="Courier New" pitchFamily="-65" charset="0"/>
                <a:ea typeface="Courier New" pitchFamily="-65" charset="0"/>
                <a:cs typeface="Courier New" pitchFamily="-65" charset="0"/>
              </a:rPr>
              <a:t>x[i]+y[i</a:t>
            </a:r>
            <a:r>
              <a:rPr lang="en-US" sz="1600" dirty="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endParaRPr lang="en-US" sz="1600" dirty="0" smtClean="0">
              <a:latin typeface="Courier New" pitchFamily="-65" charset="0"/>
              <a:ea typeface="Courier New" pitchFamily="-65" charset="0"/>
              <a:cs typeface="Courier New" pitchFamily="-65" charset="0"/>
            </a:endParaRPr>
          </a:p>
          <a:p>
            <a:pPr marL="342900" indent="-342900">
              <a:lnSpc>
                <a:spcPct val="80000"/>
              </a:lnSpc>
              <a:spcBef>
                <a:spcPct val="20000"/>
              </a:spcBef>
            </a:pP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 main() {</a:t>
            </a:r>
          </a:p>
          <a:p>
            <a:pPr marL="342900" indent="-342900">
              <a:lnSpc>
                <a:spcPct val="80000"/>
              </a:lnSpc>
              <a:spcBef>
                <a:spcPct val="20000"/>
              </a:spcBef>
            </a:pPr>
            <a:r>
              <a:rPr lang="en-US" sz="1600" dirty="0">
                <a:solidFill>
                  <a:srgbClr val="00B050"/>
                </a:solidFill>
                <a:latin typeface="Courier New" pitchFamily="-65" charset="0"/>
                <a:ea typeface="Courier New" pitchFamily="-65" charset="0"/>
                <a:cs typeface="Courier New" pitchFamily="-65" charset="0"/>
              </a:rPr>
              <a:t>  </a:t>
            </a:r>
            <a:r>
              <a:rPr lang="en-US" sz="1600" i="1" dirty="0">
                <a:solidFill>
                  <a:srgbClr val="008000"/>
                </a:solidFill>
                <a:latin typeface="Courier New" pitchFamily="-65" charset="0"/>
                <a:ea typeface="Courier New" pitchFamily="-65" charset="0"/>
                <a:cs typeface="Courier New" pitchFamily="-65" charset="0"/>
              </a:rPr>
              <a:t>// omitted: allocate and initialize </a:t>
            </a:r>
            <a:r>
              <a:rPr lang="en-US" sz="1600" i="1" dirty="0" smtClean="0">
                <a:solidFill>
                  <a:srgbClr val="008000"/>
                </a:solidFill>
                <a:latin typeface="Courier New" pitchFamily="-65" charset="0"/>
                <a:ea typeface="Courier New" pitchFamily="-65" charset="0"/>
                <a:cs typeface="Courier New" pitchFamily="-65" charset="0"/>
              </a:rPr>
              <a:t>memory</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smtClean="0">
                <a:latin typeface="Courier New" pitchFamily="-65" charset="0"/>
                <a:ea typeface="Courier New" pitchFamily="-65" charset="0"/>
                <a:cs typeface="Courier New" pitchFamily="-65" charset="0"/>
              </a:rPr>
              <a:t> </a:t>
            </a:r>
            <a:r>
              <a:rPr lang="en-US" sz="1600" b="1" dirty="0" err="1" smtClean="0">
                <a:solidFill>
                  <a:srgbClr val="0000FF"/>
                </a:solidFill>
                <a:latin typeface="Courier New" pitchFamily="-65" charset="0"/>
                <a:ea typeface="Courier New" pitchFamily="-65" charset="0"/>
                <a:cs typeface="Courier New" pitchFamily="-65" charset="0"/>
              </a:rPr>
              <a:t>int</a:t>
            </a: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nblocks</a:t>
            </a:r>
            <a:r>
              <a:rPr lang="en-US" sz="1600" dirty="0" smtClean="0">
                <a:latin typeface="Courier New" pitchFamily="-65" charset="0"/>
                <a:ea typeface="Courier New" pitchFamily="-65" charset="0"/>
                <a:cs typeface="Courier New" pitchFamily="-65" charset="0"/>
              </a:rPr>
              <a:t> = (n + 255) / 256;</a:t>
            </a:r>
          </a:p>
          <a:p>
            <a:pPr marL="342900" indent="-342900">
              <a:lnSpc>
                <a:spcPct val="80000"/>
              </a:lnSpc>
              <a:spcBef>
                <a:spcPct val="20000"/>
              </a:spcBef>
            </a:pP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smtClean="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cudaMalloc</a:t>
            </a:r>
            <a:r>
              <a:rPr lang="en-US" sz="1600" dirty="0" smtClean="0">
                <a:latin typeface="Courier New" pitchFamily="-65" charset="0"/>
                <a:ea typeface="Courier New" pitchFamily="-65" charset="0"/>
                <a:cs typeface="Courier New" pitchFamily="-65" charset="0"/>
              </a:rPr>
              <a:t>((</a:t>
            </a:r>
            <a:r>
              <a:rPr lang="en-US" sz="1600" b="1" dirty="0">
                <a:solidFill>
                  <a:srgbClr val="0000FF"/>
                </a:solidFill>
                <a:latin typeface="Courier New" pitchFamily="-65" charset="0"/>
                <a:ea typeface="Courier New" pitchFamily="-65" charset="0"/>
                <a:cs typeface="Courier New" pitchFamily="-65" charset="0"/>
              </a:rPr>
              <a:t>void</a:t>
            </a:r>
            <a:r>
              <a:rPr lang="en-US" sz="1600" dirty="0">
                <a:latin typeface="Courier New" pitchFamily="-65" charset="0"/>
                <a:ea typeface="Courier New" pitchFamily="-65" charset="0"/>
                <a:cs typeface="Courier New" pitchFamily="-65" charset="0"/>
              </a:rPr>
              <a:t>**) &amp;</a:t>
            </a:r>
            <a:r>
              <a:rPr lang="en-US" sz="1600" dirty="0" err="1" smtClean="0">
                <a:latin typeface="Courier New" pitchFamily="-65" charset="0"/>
                <a:ea typeface="Courier New" pitchFamily="-65" charset="0"/>
                <a:cs typeface="Courier New" pitchFamily="-65" charset="0"/>
              </a:rPr>
              <a:t>d_x</a:t>
            </a:r>
            <a:r>
              <a:rPr lang="en-US" sz="1600" dirty="0" smtClean="0">
                <a:latin typeface="Courier New" pitchFamily="-65" charset="0"/>
                <a:ea typeface="Courier New" pitchFamily="-65" charset="0"/>
                <a:cs typeface="Courier New" pitchFamily="-65" charset="0"/>
              </a:rPr>
              <a:t>, n);</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cudaMalloc</a:t>
            </a:r>
            <a:r>
              <a:rPr lang="en-US" sz="1600" dirty="0" smtClean="0">
                <a:latin typeface="Courier New" pitchFamily="-65" charset="0"/>
                <a:ea typeface="Courier New" pitchFamily="-65" charset="0"/>
                <a:cs typeface="Courier New" pitchFamily="-65" charset="0"/>
              </a:rPr>
              <a:t>((</a:t>
            </a:r>
            <a:r>
              <a:rPr lang="en-US" sz="1600" b="1" dirty="0">
                <a:solidFill>
                  <a:srgbClr val="0000FF"/>
                </a:solidFill>
                <a:latin typeface="Courier New" pitchFamily="-65" charset="0"/>
                <a:ea typeface="Courier New" pitchFamily="-65" charset="0"/>
                <a:cs typeface="Courier New" pitchFamily="-65" charset="0"/>
              </a:rPr>
              <a:t>void</a:t>
            </a:r>
            <a:r>
              <a:rPr lang="en-US" sz="1600" dirty="0">
                <a:latin typeface="Courier New" pitchFamily="-65" charset="0"/>
                <a:ea typeface="Courier New" pitchFamily="-65" charset="0"/>
                <a:cs typeface="Courier New" pitchFamily="-65" charset="0"/>
              </a:rPr>
              <a:t>**) &amp;</a:t>
            </a:r>
            <a:r>
              <a:rPr lang="en-US" sz="1600" dirty="0" err="1" smtClean="0">
                <a:latin typeface="Courier New" pitchFamily="-65" charset="0"/>
                <a:ea typeface="Courier New" pitchFamily="-65" charset="0"/>
                <a:cs typeface="Courier New" pitchFamily="-65" charset="0"/>
              </a:rPr>
              <a:t>d_y</a:t>
            </a:r>
            <a:r>
              <a:rPr lang="en-US" sz="1600" dirty="0" smtClean="0">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n);</a:t>
            </a:r>
            <a:endParaRPr lang="en-US" sz="1600" dirty="0" smtClean="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cudaMemcpy</a:t>
            </a:r>
            <a:r>
              <a:rPr lang="en-US" sz="1600" dirty="0" smtClean="0">
                <a:latin typeface="Courier New" pitchFamily="-65" charset="0"/>
                <a:ea typeface="Courier New" pitchFamily="-65" charset="0"/>
                <a:cs typeface="Courier New" pitchFamily="-65" charset="0"/>
              </a:rPr>
              <a:t>(</a:t>
            </a:r>
            <a:r>
              <a:rPr lang="en-US" sz="1600" dirty="0" err="1" smtClean="0">
                <a:latin typeface="Courier New" pitchFamily="-65" charset="0"/>
                <a:ea typeface="Courier New" pitchFamily="-65" charset="0"/>
                <a:cs typeface="Courier New" pitchFamily="-65" charset="0"/>
              </a:rPr>
              <a:t>d_x,h_x,n</a:t>
            </a:r>
            <a:r>
              <a:rPr lang="en-US" sz="1600" dirty="0" smtClean="0">
                <a:latin typeface="Courier New" pitchFamily="-65" charset="0"/>
                <a:ea typeface="Courier New" pitchFamily="-65" charset="0"/>
                <a:cs typeface="Courier New" pitchFamily="-65" charset="0"/>
              </a:rPr>
              <a:t>*</a:t>
            </a:r>
            <a:r>
              <a:rPr lang="en-US" sz="1600" b="1" dirty="0" err="1" smtClean="0">
                <a:solidFill>
                  <a:srgbClr val="3366FF"/>
                </a:solidFill>
                <a:latin typeface="Courier New" pitchFamily="-65" charset="0"/>
                <a:ea typeface="Courier New" pitchFamily="-65" charset="0"/>
                <a:cs typeface="Courier New" pitchFamily="-65" charset="0"/>
              </a:rPr>
              <a:t>sizeof</a:t>
            </a:r>
            <a:r>
              <a:rPr lang="en-US" sz="1600" dirty="0" smtClean="0">
                <a:latin typeface="Courier New" pitchFamily="-65" charset="0"/>
                <a:ea typeface="Courier New" pitchFamily="-65" charset="0"/>
                <a:cs typeface="Courier New" pitchFamily="-65" charset="0"/>
              </a:rPr>
              <a:t>(</a:t>
            </a:r>
            <a:r>
              <a:rPr lang="en-US" sz="1600" b="1" dirty="0" smtClean="0">
                <a:solidFill>
                  <a:srgbClr val="3366FF"/>
                </a:solidFill>
                <a:latin typeface="Courier New" pitchFamily="-65" charset="0"/>
                <a:ea typeface="Courier New" pitchFamily="-65" charset="0"/>
                <a:cs typeface="Courier New" pitchFamily="-65" charset="0"/>
              </a:rPr>
              <a:t>float</a:t>
            </a:r>
            <a:r>
              <a:rPr lang="en-US" sz="1600" dirty="0" smtClean="0">
                <a:latin typeface="Courier New" pitchFamily="-65" charset="0"/>
                <a:ea typeface="Courier New" pitchFamily="-65" charset="0"/>
                <a:cs typeface="Courier New" pitchFamily="-65" charset="0"/>
              </a:rPr>
              <a:t>),</a:t>
            </a:r>
            <a:r>
              <a:rPr lang="en-US" sz="1600" dirty="0" err="1" smtClean="0">
                <a:latin typeface="Courier New" pitchFamily="-65" charset="0"/>
                <a:ea typeface="Courier New" pitchFamily="-65" charset="0"/>
                <a:cs typeface="Courier New" pitchFamily="-65" charset="0"/>
              </a:rPr>
              <a:t>cudaMemcpyHostToDevice</a:t>
            </a:r>
            <a:r>
              <a:rPr lang="en-US" sz="1600" dirty="0" smtClean="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cudaMemcpy</a:t>
            </a:r>
            <a:r>
              <a:rPr lang="en-US" sz="1600" dirty="0">
                <a:latin typeface="Courier New" pitchFamily="-65" charset="0"/>
                <a:ea typeface="Courier New" pitchFamily="-65" charset="0"/>
                <a:cs typeface="Courier New" pitchFamily="-65" charset="0"/>
              </a:rPr>
              <a:t>(</a:t>
            </a:r>
            <a:r>
              <a:rPr lang="en-US" sz="1600" dirty="0" err="1" smtClean="0">
                <a:latin typeface="Courier New" pitchFamily="-65" charset="0"/>
                <a:ea typeface="Courier New" pitchFamily="-65" charset="0"/>
                <a:cs typeface="Courier New" pitchFamily="-65" charset="0"/>
              </a:rPr>
              <a:t>d_y,h_y,</a:t>
            </a:r>
            <a:r>
              <a:rPr lang="en-US" sz="1600" dirty="0" err="1">
                <a:latin typeface="Courier New" pitchFamily="-65" charset="0"/>
                <a:ea typeface="Courier New" pitchFamily="-65" charset="0"/>
                <a:cs typeface="Courier New" pitchFamily="-65" charset="0"/>
              </a:rPr>
              <a:t>n</a:t>
            </a:r>
            <a:r>
              <a:rPr lang="en-US" sz="1600" dirty="0">
                <a:latin typeface="Courier New" pitchFamily="-65" charset="0"/>
                <a:ea typeface="Courier New" pitchFamily="-65" charset="0"/>
                <a:cs typeface="Courier New" pitchFamily="-65" charset="0"/>
              </a:rPr>
              <a:t>*</a:t>
            </a:r>
            <a:r>
              <a:rPr lang="en-US" sz="1600" b="1" dirty="0" err="1">
                <a:solidFill>
                  <a:srgbClr val="3366FF"/>
                </a:solidFill>
                <a:latin typeface="Courier New" pitchFamily="-65" charset="0"/>
                <a:ea typeface="Courier New" pitchFamily="-65" charset="0"/>
                <a:cs typeface="Courier New" pitchFamily="-65" charset="0"/>
              </a:rPr>
              <a:t>sizeof</a:t>
            </a:r>
            <a:r>
              <a:rPr lang="en-US" sz="1600" dirty="0">
                <a:latin typeface="Courier New" pitchFamily="-65" charset="0"/>
                <a:ea typeface="Courier New" pitchFamily="-65" charset="0"/>
                <a:cs typeface="Courier New" pitchFamily="-65" charset="0"/>
              </a:rPr>
              <a:t>(</a:t>
            </a:r>
            <a:r>
              <a:rPr lang="en-US" sz="1600" b="1" dirty="0">
                <a:solidFill>
                  <a:srgbClr val="3366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cudaMemcpyHostToDevice</a:t>
            </a:r>
            <a:r>
              <a:rPr lang="en-US" sz="1600" dirty="0">
                <a:latin typeface="Courier New" pitchFamily="-65" charset="0"/>
                <a:ea typeface="Courier New" pitchFamily="-65" charset="0"/>
                <a:cs typeface="Courier New" pitchFamily="-65" charset="0"/>
              </a:rPr>
              <a:t>)</a:t>
            </a:r>
            <a:r>
              <a:rPr lang="en-US" sz="1600" dirty="0" smtClean="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saxpy</a:t>
            </a:r>
            <a:r>
              <a:rPr lang="en-US" sz="1600" dirty="0">
                <a:latin typeface="Courier New" pitchFamily="-65" charset="0"/>
                <a:ea typeface="Courier New" pitchFamily="-65" charset="0"/>
                <a:cs typeface="Courier New" pitchFamily="-65" charset="0"/>
              </a:rPr>
              <a:t>&lt;&lt;&lt;</a:t>
            </a:r>
            <a:r>
              <a:rPr lang="en-US" sz="1600" dirty="0" err="1">
                <a:latin typeface="Courier New" pitchFamily="-65" charset="0"/>
                <a:ea typeface="Courier New" pitchFamily="-65" charset="0"/>
                <a:cs typeface="Courier New" pitchFamily="-65" charset="0"/>
              </a:rPr>
              <a:t>nblocks</a:t>
            </a:r>
            <a:r>
              <a:rPr lang="en-US" sz="1600" dirty="0">
                <a:latin typeface="Courier New" pitchFamily="-65" charset="0"/>
                <a:ea typeface="Courier New" pitchFamily="-65" charset="0"/>
                <a:cs typeface="Courier New" pitchFamily="-65" charset="0"/>
              </a:rPr>
              <a:t>, 256&gt;&gt;&gt;(</a:t>
            </a:r>
            <a:r>
              <a:rPr lang="en-US" sz="1600" dirty="0" err="1">
                <a:latin typeface="Courier New" pitchFamily="-65" charset="0"/>
                <a:ea typeface="Courier New" pitchFamily="-65" charset="0"/>
                <a:cs typeface="Courier New" pitchFamily="-65" charset="0"/>
              </a:rPr>
              <a:t>n</a:t>
            </a:r>
            <a:r>
              <a:rPr lang="en-US" sz="1600" dirty="0">
                <a:latin typeface="Courier New" pitchFamily="-65" charset="0"/>
                <a:ea typeface="Courier New" pitchFamily="-65" charset="0"/>
                <a:cs typeface="Courier New" pitchFamily="-65" charset="0"/>
              </a:rPr>
              <a:t>, 2.0,</a:t>
            </a: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d_x</a:t>
            </a:r>
            <a:r>
              <a:rPr lang="en-US" sz="1600" dirty="0">
                <a:latin typeface="Courier New" pitchFamily="-65" charset="0"/>
                <a:ea typeface="Courier New" pitchFamily="-65" charset="0"/>
                <a:cs typeface="Courier New" pitchFamily="-65" charset="0"/>
              </a:rPr>
              <a:t>,</a:t>
            </a:r>
            <a:r>
              <a:rPr lang="en-US" sz="1600" dirty="0" smtClean="0">
                <a:latin typeface="Courier New" pitchFamily="-65" charset="0"/>
                <a:ea typeface="Courier New" pitchFamily="-65" charset="0"/>
                <a:cs typeface="Courier New" pitchFamily="-65" charset="0"/>
              </a:rPr>
              <a:t> </a:t>
            </a:r>
            <a:r>
              <a:rPr lang="en-US" sz="1600" dirty="0" err="1" smtClean="0">
                <a:latin typeface="Courier New" pitchFamily="-65" charset="0"/>
                <a:ea typeface="Courier New" pitchFamily="-65" charset="0"/>
                <a:cs typeface="Courier New" pitchFamily="-65" charset="0"/>
              </a:rPr>
              <a:t>d_y</a:t>
            </a:r>
            <a:r>
              <a:rPr lang="en-US" sz="1600" dirty="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cudaMemcpy</a:t>
            </a:r>
            <a:r>
              <a:rPr lang="en-US" sz="1600" dirty="0" smtClean="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h</a:t>
            </a:r>
            <a:r>
              <a:rPr lang="en-US" sz="1600" dirty="0" err="1" smtClean="0">
                <a:latin typeface="Courier New" pitchFamily="-65" charset="0"/>
                <a:ea typeface="Courier New" pitchFamily="-65" charset="0"/>
                <a:cs typeface="Courier New" pitchFamily="-65" charset="0"/>
              </a:rPr>
              <a:t>_y,d_y,</a:t>
            </a:r>
            <a:r>
              <a:rPr lang="en-US" sz="1600" dirty="0" err="1">
                <a:latin typeface="Courier New" pitchFamily="-65" charset="0"/>
                <a:ea typeface="Courier New" pitchFamily="-65" charset="0"/>
                <a:cs typeface="Courier New" pitchFamily="-65" charset="0"/>
              </a:rPr>
              <a:t>n</a:t>
            </a:r>
            <a:r>
              <a:rPr lang="en-US" sz="1600" dirty="0">
                <a:latin typeface="Courier New" pitchFamily="-65" charset="0"/>
                <a:ea typeface="Courier New" pitchFamily="-65" charset="0"/>
                <a:cs typeface="Courier New" pitchFamily="-65" charset="0"/>
              </a:rPr>
              <a:t>*</a:t>
            </a:r>
            <a:r>
              <a:rPr lang="en-US" sz="1600" b="1" dirty="0" err="1">
                <a:solidFill>
                  <a:srgbClr val="3366FF"/>
                </a:solidFill>
                <a:latin typeface="Courier New" pitchFamily="-65" charset="0"/>
                <a:ea typeface="Courier New" pitchFamily="-65" charset="0"/>
                <a:cs typeface="Courier New" pitchFamily="-65" charset="0"/>
              </a:rPr>
              <a:t>sizeof</a:t>
            </a:r>
            <a:r>
              <a:rPr lang="en-US" sz="1600" dirty="0">
                <a:latin typeface="Courier New" pitchFamily="-65" charset="0"/>
                <a:ea typeface="Courier New" pitchFamily="-65" charset="0"/>
                <a:cs typeface="Courier New" pitchFamily="-65" charset="0"/>
              </a:rPr>
              <a:t>(</a:t>
            </a:r>
            <a:r>
              <a:rPr lang="en-US" sz="1600" b="1" dirty="0">
                <a:solidFill>
                  <a:srgbClr val="3366FF"/>
                </a:solidFill>
                <a:latin typeface="Courier New" pitchFamily="-65" charset="0"/>
                <a:ea typeface="Courier New" pitchFamily="-65" charset="0"/>
                <a:cs typeface="Courier New" pitchFamily="-65" charset="0"/>
              </a:rPr>
              <a:t>float</a:t>
            </a:r>
            <a:r>
              <a:rPr lang="en-US" sz="1600" dirty="0">
                <a:latin typeface="Courier New" pitchFamily="-65" charset="0"/>
                <a:ea typeface="Courier New" pitchFamily="-65" charset="0"/>
                <a:cs typeface="Courier New" pitchFamily="-65" charset="0"/>
              </a:rPr>
              <a:t>),</a:t>
            </a:r>
            <a:r>
              <a:rPr lang="en-US" sz="1600" dirty="0" err="1" smtClean="0">
                <a:latin typeface="Courier New" pitchFamily="-65" charset="0"/>
                <a:ea typeface="Courier New" pitchFamily="-65" charset="0"/>
                <a:cs typeface="Courier New" pitchFamily="-65" charset="0"/>
              </a:rPr>
              <a:t>cudaMemcpyDeviceToHost</a:t>
            </a:r>
            <a:r>
              <a:rPr lang="en-US" sz="1600" dirty="0" smtClean="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solidFill>
                  <a:srgbClr val="00B050"/>
                </a:solidFill>
                <a:latin typeface="Courier New" pitchFamily="-65" charset="0"/>
                <a:ea typeface="Courier New" pitchFamily="-65" charset="0"/>
                <a:cs typeface="Courier New" pitchFamily="-65" charset="0"/>
              </a:rPr>
              <a:t> </a:t>
            </a:r>
            <a:r>
              <a:rPr lang="en-US" sz="1600" dirty="0" smtClean="0">
                <a:solidFill>
                  <a:srgbClr val="00B050"/>
                </a:solidFill>
                <a:latin typeface="Courier New" pitchFamily="-65" charset="0"/>
                <a:ea typeface="Courier New" pitchFamily="-65" charset="0"/>
                <a:cs typeface="Courier New" pitchFamily="-65" charset="0"/>
              </a:rPr>
              <a:t> </a:t>
            </a:r>
            <a:r>
              <a:rPr lang="en-US" sz="1600" i="1" dirty="0" smtClean="0">
                <a:solidFill>
                  <a:srgbClr val="008000"/>
                </a:solidFill>
                <a:latin typeface="Courier New" pitchFamily="-65" charset="0"/>
                <a:ea typeface="Courier New" pitchFamily="-65" charset="0"/>
                <a:cs typeface="Courier New" pitchFamily="-65" charset="0"/>
              </a:rPr>
              <a:t>/</a:t>
            </a:r>
            <a:r>
              <a:rPr lang="en-US" sz="1600" i="1" dirty="0">
                <a:solidFill>
                  <a:srgbClr val="008000"/>
                </a:solidFill>
                <a:latin typeface="Courier New" pitchFamily="-65" charset="0"/>
                <a:ea typeface="Courier New" pitchFamily="-65" charset="0"/>
                <a:cs typeface="Courier New" pitchFamily="-65" charset="0"/>
              </a:rPr>
              <a:t>/ omitted: </a:t>
            </a:r>
            <a:r>
              <a:rPr lang="en-US" sz="1600" i="1" dirty="0" smtClean="0">
                <a:solidFill>
                  <a:srgbClr val="008000"/>
                </a:solidFill>
                <a:latin typeface="Courier New" pitchFamily="-65" charset="0"/>
                <a:ea typeface="Courier New" pitchFamily="-65" charset="0"/>
                <a:cs typeface="Courier New" pitchFamily="-65" charset="0"/>
              </a:rPr>
              <a:t>using result</a:t>
            </a:r>
            <a:endParaRPr lang="en-US" sz="1600" i="1" dirty="0">
              <a:solidFill>
                <a:srgbClr val="008000"/>
              </a:solidFill>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a:t>
            </a:r>
          </a:p>
        </p:txBody>
      </p:sp>
      <p:sp>
        <p:nvSpPr>
          <p:cNvPr id="33798" name="Slide Number Placeholder 7"/>
          <p:cNvSpPr>
            <a:spLocks noGrp="1"/>
          </p:cNvSpPr>
          <p:nvPr>
            <p:ph type="sldNum" sz="quarter" idx="12"/>
          </p:nvPr>
        </p:nvSpPr>
        <p:spPr>
          <a:noFill/>
        </p:spPr>
        <p:txBody>
          <a:bodyPr/>
          <a:lstStyle/>
          <a:p>
            <a:endParaRPr lang="en-US" dirty="0"/>
          </a:p>
        </p:txBody>
      </p:sp>
      <p:grpSp>
        <p:nvGrpSpPr>
          <p:cNvPr id="2" name="Group 10"/>
          <p:cNvGrpSpPr>
            <a:grpSpLocks/>
          </p:cNvGrpSpPr>
          <p:nvPr/>
        </p:nvGrpSpPr>
        <p:grpSpPr bwMode="auto">
          <a:xfrm>
            <a:off x="457200" y="1676400"/>
            <a:ext cx="7705725" cy="1038225"/>
            <a:chOff x="395536" y="3429000"/>
            <a:chExt cx="7704856" cy="1037729"/>
          </a:xfrm>
        </p:grpSpPr>
        <p:sp>
          <p:nvSpPr>
            <p:cNvPr id="33800" name="Rectangle 8"/>
            <p:cNvSpPr>
              <a:spLocks noChangeArrowheads="1"/>
            </p:cNvSpPr>
            <p:nvPr/>
          </p:nvSpPr>
          <p:spPr bwMode="auto">
            <a:xfrm>
              <a:off x="395536" y="3429000"/>
              <a:ext cx="7632848" cy="1008112"/>
            </a:xfrm>
            <a:prstGeom prst="rect">
              <a:avLst/>
            </a:prstGeom>
            <a:noFill/>
            <a:ln w="9525">
              <a:solidFill>
                <a:srgbClr val="0000FF"/>
              </a:solidFill>
              <a:prstDash val="sysDash"/>
              <a:round/>
              <a:headEnd/>
              <a:tailEnd/>
            </a:ln>
          </p:spPr>
          <p:txBody>
            <a:bodyPr>
              <a:prstTxWarp prst="textNoShape">
                <a:avLst/>
              </a:prstTxWarp>
            </a:bodyPr>
            <a:lstStyle/>
            <a:p>
              <a:endParaRPr lang="en-CA"/>
            </a:p>
          </p:txBody>
        </p:sp>
        <p:sp>
          <p:nvSpPr>
            <p:cNvPr id="33801" name="TextBox 9"/>
            <p:cNvSpPr txBox="1">
              <a:spLocks noChangeArrowheads="1"/>
            </p:cNvSpPr>
            <p:nvPr/>
          </p:nvSpPr>
          <p:spPr bwMode="auto">
            <a:xfrm>
              <a:off x="6203719" y="4005064"/>
              <a:ext cx="1896673" cy="461665"/>
            </a:xfrm>
            <a:prstGeom prst="rect">
              <a:avLst/>
            </a:prstGeom>
            <a:noFill/>
            <a:ln w="9525">
              <a:noFill/>
              <a:miter lim="800000"/>
              <a:headEnd/>
              <a:tailEnd/>
            </a:ln>
          </p:spPr>
          <p:txBody>
            <a:bodyPr wrap="none">
              <a:prstTxWarp prst="textNoShape">
                <a:avLst/>
              </a:prstTxWarp>
              <a:spAutoFit/>
            </a:bodyPr>
            <a:lstStyle/>
            <a:p>
              <a:r>
                <a:rPr lang="en-CA">
                  <a:solidFill>
                    <a:srgbClr val="0000FF"/>
                  </a:solidFill>
                </a:rPr>
                <a:t>Runs on GPU</a:t>
              </a:r>
            </a:p>
          </p:txBody>
        </p:sp>
      </p:grpSp>
    </p:spTree>
    <p:extLst>
      <p:ext uri="{BB962C8B-B14F-4D97-AF65-F5344CB8AC3E}">
        <p14:creationId xmlns:p14="http://schemas.microsoft.com/office/powerpoint/2010/main" val="1128643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31798"/>
          </a:xfrm>
        </p:spPr>
        <p:txBody>
          <a:bodyPr/>
          <a:lstStyle/>
          <a:p>
            <a:r>
              <a:rPr lang="en-US" dirty="0" err="1" smtClean="0"/>
              <a:t>OpenCL</a:t>
            </a:r>
            <a:r>
              <a:rPr lang="en-US" dirty="0" smtClean="0"/>
              <a:t> Code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24</a:t>
            </a:fld>
            <a:endParaRPr lang="en-US"/>
          </a:p>
        </p:txBody>
      </p:sp>
      <p:sp>
        <p:nvSpPr>
          <p:cNvPr id="5" name="Text Placeholder 2"/>
          <p:cNvSpPr>
            <a:spLocks/>
          </p:cNvSpPr>
          <p:nvPr/>
        </p:nvSpPr>
        <p:spPr bwMode="auto">
          <a:xfrm>
            <a:off x="274462" y="762000"/>
            <a:ext cx="9174338" cy="5867400"/>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r>
              <a:rPr lang="en-US" sz="1100" b="1" dirty="0" smtClean="0">
                <a:solidFill>
                  <a:srgbClr val="0000FF"/>
                </a:solidFill>
                <a:latin typeface="Courier New" pitchFamily="-65" charset="0"/>
                <a:ea typeface="Courier New" pitchFamily="-65" charset="0"/>
                <a:cs typeface="Courier New" pitchFamily="-65" charset="0"/>
              </a:rPr>
              <a:t>__kernel </a:t>
            </a:r>
            <a:r>
              <a:rPr lang="en-US" sz="1100" b="1" dirty="0">
                <a:solidFill>
                  <a:srgbClr val="0000FF"/>
                </a:solidFill>
                <a:latin typeface="Courier New" pitchFamily="-65" charset="0"/>
                <a:ea typeface="Courier New" pitchFamily="-65" charset="0"/>
                <a:cs typeface="Courier New" pitchFamily="-65" charset="0"/>
              </a:rPr>
              <a:t>void </a:t>
            </a:r>
            <a:r>
              <a:rPr lang="en-US" sz="1100" dirty="0" err="1">
                <a:latin typeface="Courier New" pitchFamily="-65" charset="0"/>
                <a:ea typeface="Courier New" pitchFamily="-65" charset="0"/>
                <a:cs typeface="Courier New" pitchFamily="-65" charset="0"/>
              </a:rPr>
              <a:t>saxpy</a:t>
            </a:r>
            <a:r>
              <a:rPr lang="en-US" sz="1100" dirty="0">
                <a:latin typeface="Courier New" pitchFamily="-65" charset="0"/>
                <a:ea typeface="Courier New" pitchFamily="-65" charset="0"/>
                <a:cs typeface="Courier New" pitchFamily="-65" charset="0"/>
              </a:rPr>
              <a:t>(</a:t>
            </a:r>
            <a:r>
              <a:rPr lang="en-US" sz="1100" b="1" dirty="0" err="1">
                <a:solidFill>
                  <a:srgbClr val="0000FF"/>
                </a:solidFill>
                <a:latin typeface="Courier New" pitchFamily="-65" charset="0"/>
                <a:ea typeface="Courier New" pitchFamily="-65" charset="0"/>
                <a:cs typeface="Courier New" pitchFamily="-65" charset="0"/>
              </a:rPr>
              <a:t>int</a:t>
            </a:r>
            <a:r>
              <a:rPr lang="en-US" sz="1100" dirty="0">
                <a:solidFill>
                  <a:srgbClr val="0000FF"/>
                </a:solidFill>
                <a:latin typeface="Courier New" pitchFamily="-65" charset="0"/>
                <a:ea typeface="Courier New" pitchFamily="-65" charset="0"/>
                <a:cs typeface="Courier New" pitchFamily="-65" charset="0"/>
              </a:rPr>
              <a:t> </a:t>
            </a:r>
            <a:r>
              <a:rPr lang="en-US" sz="1100" dirty="0">
                <a:latin typeface="Courier New" pitchFamily="-65" charset="0"/>
                <a:ea typeface="Courier New" pitchFamily="-65" charset="0"/>
                <a:cs typeface="Courier New" pitchFamily="-65" charset="0"/>
              </a:rPr>
              <a:t>n, </a:t>
            </a:r>
            <a:r>
              <a:rPr lang="en-US" sz="1100" b="1" dirty="0">
                <a:solidFill>
                  <a:srgbClr val="0000FF"/>
                </a:solidFill>
                <a:latin typeface="Courier New" pitchFamily="-65" charset="0"/>
                <a:ea typeface="Courier New" pitchFamily="-65" charset="0"/>
                <a:cs typeface="Courier New" pitchFamily="-65" charset="0"/>
              </a:rPr>
              <a:t>float</a:t>
            </a:r>
            <a:r>
              <a:rPr lang="en-US" sz="1100" dirty="0">
                <a:solidFill>
                  <a:srgbClr val="0000FF"/>
                </a:solidFill>
                <a:latin typeface="Courier New" pitchFamily="-65" charset="0"/>
                <a:ea typeface="Courier New" pitchFamily="-65" charset="0"/>
                <a:cs typeface="Courier New" pitchFamily="-65" charset="0"/>
              </a:rPr>
              <a:t> </a:t>
            </a:r>
            <a:r>
              <a:rPr lang="en-US" sz="1100" dirty="0">
                <a:latin typeface="Courier New" pitchFamily="-65" charset="0"/>
                <a:ea typeface="Courier New" pitchFamily="-65" charset="0"/>
                <a:cs typeface="Courier New" pitchFamily="-65" charset="0"/>
              </a:rPr>
              <a:t>a, </a:t>
            </a:r>
            <a:r>
              <a:rPr lang="en-US" sz="1100" b="1" dirty="0">
                <a:solidFill>
                  <a:srgbClr val="0000FF"/>
                </a:solidFill>
                <a:latin typeface="Courier New" pitchFamily="-65" charset="0"/>
                <a:ea typeface="Courier New" pitchFamily="-65" charset="0"/>
                <a:cs typeface="Courier New" pitchFamily="-65" charset="0"/>
              </a:rPr>
              <a:t>__global float </a:t>
            </a:r>
            <a:r>
              <a:rPr lang="en-US" sz="1100" dirty="0">
                <a:latin typeface="Courier New" pitchFamily="-65" charset="0"/>
                <a:ea typeface="Courier New" pitchFamily="-65" charset="0"/>
                <a:cs typeface="Courier New" pitchFamily="-65" charset="0"/>
              </a:rPr>
              <a:t>*x, </a:t>
            </a:r>
            <a:r>
              <a:rPr lang="en-US" sz="1100" b="1" dirty="0">
                <a:solidFill>
                  <a:srgbClr val="0000FF"/>
                </a:solidFill>
                <a:latin typeface="Courier New" pitchFamily="-65" charset="0"/>
                <a:ea typeface="Courier New" pitchFamily="-65" charset="0"/>
                <a:cs typeface="Courier New" pitchFamily="-65" charset="0"/>
              </a:rPr>
              <a:t>__global float </a:t>
            </a:r>
            <a:r>
              <a:rPr lang="en-US" sz="1100" dirty="0">
                <a:latin typeface="Courier New" pitchFamily="-65" charset="0"/>
                <a:ea typeface="Courier New" pitchFamily="-65" charset="0"/>
                <a:cs typeface="Courier New" pitchFamily="-65" charset="0"/>
              </a:rPr>
              <a:t>*y) </a:t>
            </a:r>
            <a:r>
              <a:rPr lang="en-US" sz="1100" dirty="0" smtClean="0">
                <a:latin typeface="Courier New" pitchFamily="-65" charset="0"/>
                <a:ea typeface="Courier New" pitchFamily="-65" charset="0"/>
                <a:cs typeface="Courier New" pitchFamily="-65" charset="0"/>
              </a:rPr>
              <a:t>{</a:t>
            </a: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b="1" dirty="0" err="1">
                <a:solidFill>
                  <a:srgbClr val="0000FF"/>
                </a:solidFill>
                <a:latin typeface="Courier New" pitchFamily="-65" charset="0"/>
                <a:ea typeface="Courier New" pitchFamily="-65" charset="0"/>
                <a:cs typeface="Courier New" pitchFamily="-65" charset="0"/>
              </a:rPr>
              <a:t>int</a:t>
            </a:r>
            <a:r>
              <a:rPr lang="en-US" sz="1100" dirty="0">
                <a:solidFill>
                  <a:srgbClr val="0000FF"/>
                </a:solidFill>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i</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get_global_id</a:t>
            </a:r>
            <a:r>
              <a:rPr lang="en-US" sz="1100" dirty="0">
                <a:latin typeface="Courier New" pitchFamily="-65" charset="0"/>
                <a:ea typeface="Courier New" pitchFamily="-65" charset="0"/>
                <a:cs typeface="Courier New" pitchFamily="-65" charset="0"/>
              </a:rPr>
              <a:t>(0)</a:t>
            </a:r>
            <a:r>
              <a:rPr lang="en-US" sz="1100" dirty="0" smtClean="0">
                <a:latin typeface="Courier New" pitchFamily="-65" charset="0"/>
                <a:ea typeface="Courier New" pitchFamily="-65" charset="0"/>
                <a:cs typeface="Courier New" pitchFamily="-65" charset="0"/>
              </a:rPr>
              <a:t>;</a:t>
            </a: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b="1" dirty="0">
                <a:solidFill>
                  <a:srgbClr val="0000FF"/>
                </a:solidFill>
                <a:latin typeface="Courier New" pitchFamily="-65" charset="0"/>
                <a:ea typeface="Courier New" pitchFamily="-65" charset="0"/>
                <a:cs typeface="Courier New" pitchFamily="-65" charset="0"/>
              </a:rPr>
              <a:t>if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i</a:t>
            </a:r>
            <a:r>
              <a:rPr lang="en-US" sz="1100" dirty="0">
                <a:latin typeface="Courier New" pitchFamily="-65" charset="0"/>
                <a:ea typeface="Courier New" pitchFamily="-65" charset="0"/>
                <a:cs typeface="Courier New" pitchFamily="-65" charset="0"/>
              </a:rPr>
              <a:t>&lt;n) y[</a:t>
            </a:r>
            <a:r>
              <a:rPr lang="en-US" sz="1100" dirty="0" err="1">
                <a:latin typeface="Courier New" pitchFamily="-65" charset="0"/>
                <a:ea typeface="Courier New" pitchFamily="-65" charset="0"/>
                <a:cs typeface="Courier New" pitchFamily="-65" charset="0"/>
              </a:rPr>
              <a:t>i</a:t>
            </a:r>
            <a:r>
              <a:rPr lang="en-US" sz="1100" dirty="0">
                <a:latin typeface="Courier New" pitchFamily="-65" charset="0"/>
                <a:ea typeface="Courier New" pitchFamily="-65" charset="0"/>
                <a:cs typeface="Courier New" pitchFamily="-65" charset="0"/>
              </a:rPr>
              <a:t>]=a*x[</a:t>
            </a:r>
            <a:r>
              <a:rPr lang="en-US" sz="1100" dirty="0" err="1">
                <a:latin typeface="Courier New" pitchFamily="-65" charset="0"/>
                <a:ea typeface="Courier New" pitchFamily="-65" charset="0"/>
                <a:cs typeface="Courier New" pitchFamily="-65" charset="0"/>
              </a:rPr>
              <a:t>i</a:t>
            </a:r>
            <a:r>
              <a:rPr lang="en-US" sz="1100" dirty="0">
                <a:latin typeface="Courier New" pitchFamily="-65" charset="0"/>
                <a:ea typeface="Courier New" pitchFamily="-65" charset="0"/>
                <a:cs typeface="Courier New" pitchFamily="-65" charset="0"/>
              </a:rPr>
              <a:t>]+y[</a:t>
            </a:r>
            <a:r>
              <a:rPr lang="en-US" sz="1100" dirty="0" err="1">
                <a:latin typeface="Courier New" pitchFamily="-65" charset="0"/>
                <a:ea typeface="Courier New" pitchFamily="-65" charset="0"/>
                <a:cs typeface="Courier New" pitchFamily="-65" charset="0"/>
              </a:rPr>
              <a:t>i</a:t>
            </a:r>
            <a:r>
              <a:rPr lang="en-US" sz="1100" dirty="0">
                <a:latin typeface="Courier New" pitchFamily="-65" charset="0"/>
                <a:ea typeface="Courier New" pitchFamily="-65" charset="0"/>
                <a:cs typeface="Courier New" pitchFamily="-65" charset="0"/>
              </a:rPr>
              <a:t>]</a:t>
            </a:r>
            <a:r>
              <a:rPr lang="en-US" sz="1100" dirty="0" smtClean="0">
                <a:latin typeface="Courier New" pitchFamily="-65" charset="0"/>
                <a:ea typeface="Courier New" pitchFamily="-65" charset="0"/>
                <a:cs typeface="Courier New" pitchFamily="-65" charset="0"/>
              </a:rPr>
              <a:t>;</a:t>
            </a: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smtClean="0">
                <a:latin typeface="Courier New" pitchFamily="-65" charset="0"/>
                <a:ea typeface="Courier New" pitchFamily="-65" charset="0"/>
                <a:cs typeface="Courier New" pitchFamily="-65" charset="0"/>
              </a:rPr>
              <a:t>}</a:t>
            </a: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err="1">
                <a:latin typeface="Courier New" pitchFamily="-65" charset="0"/>
                <a:ea typeface="Courier New" pitchFamily="-65" charset="0"/>
                <a:cs typeface="Courier New" pitchFamily="-65" charset="0"/>
              </a:rPr>
              <a:t>int</a:t>
            </a:r>
            <a:r>
              <a:rPr lang="en-US" sz="1100" dirty="0">
                <a:latin typeface="Courier New" pitchFamily="-65" charset="0"/>
                <a:ea typeface="Courier New" pitchFamily="-65" charset="0"/>
                <a:cs typeface="Courier New" pitchFamily="-65" charset="0"/>
              </a:rPr>
              <a:t> main() </a:t>
            </a:r>
            <a:r>
              <a:rPr lang="en-US" sz="1100" dirty="0" smtClean="0">
                <a:latin typeface="Courier New" pitchFamily="-65" charset="0"/>
                <a:ea typeface="Courier New" pitchFamily="-65" charset="0"/>
                <a:cs typeface="Courier New" pitchFamily="-65" charset="0"/>
              </a:rPr>
              <a:t>{</a:t>
            </a: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i="1" dirty="0">
                <a:solidFill>
                  <a:srgbClr val="008000"/>
                </a:solidFill>
                <a:latin typeface="Courier New" pitchFamily="-65" charset="0"/>
                <a:ea typeface="Courier New" pitchFamily="-65" charset="0"/>
                <a:cs typeface="Courier New" pitchFamily="-65" charset="0"/>
              </a:rPr>
              <a:t>// omitted: allocate and initialize memory on host, variable declarations</a:t>
            </a: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int</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nblocks</a:t>
            </a:r>
            <a:r>
              <a:rPr lang="en-US" sz="1100" dirty="0">
                <a:latin typeface="Courier New" pitchFamily="-65" charset="0"/>
                <a:ea typeface="Courier New" pitchFamily="-65" charset="0"/>
                <a:cs typeface="Courier New" pitchFamily="-65" charset="0"/>
              </a:rPr>
              <a:t> = (n + 255) / 256;</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int</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blocksize</a:t>
            </a:r>
            <a:r>
              <a:rPr lang="en-US" sz="1100" dirty="0">
                <a:latin typeface="Courier New" pitchFamily="-65" charset="0"/>
                <a:ea typeface="Courier New" pitchFamily="-65" charset="0"/>
                <a:cs typeface="Courier New" pitchFamily="-65" charset="0"/>
              </a:rPr>
              <a:t> = 256;</a:t>
            </a: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clGetPlatformIDs</a:t>
            </a:r>
            <a:r>
              <a:rPr lang="en-US" sz="1100" dirty="0">
                <a:latin typeface="Courier New" pitchFamily="-65" charset="0"/>
                <a:ea typeface="Courier New" pitchFamily="-65" charset="0"/>
                <a:cs typeface="Courier New" pitchFamily="-65" charset="0"/>
              </a:rPr>
              <a:t>(1, &amp;</a:t>
            </a:r>
            <a:r>
              <a:rPr lang="en-US" sz="1100" dirty="0" err="1">
                <a:latin typeface="Courier New" pitchFamily="-65" charset="0"/>
                <a:ea typeface="Courier New" pitchFamily="-65" charset="0"/>
                <a:cs typeface="Courier New" pitchFamily="-65" charset="0"/>
              </a:rPr>
              <a:t>cpPlatform</a:t>
            </a:r>
            <a:r>
              <a:rPr lang="en-US" sz="1100" dirty="0">
                <a:latin typeface="Courier New" pitchFamily="-65" charset="0"/>
                <a:ea typeface="Courier New" pitchFamily="-65" charset="0"/>
                <a:cs typeface="Courier New" pitchFamily="-65" charset="0"/>
              </a:rPr>
              <a:t>,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clGetDeviceIDs</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cpPlatform</a:t>
            </a:r>
            <a:r>
              <a:rPr lang="en-US" sz="1100" dirty="0">
                <a:latin typeface="Courier New" pitchFamily="-65" charset="0"/>
                <a:ea typeface="Courier New" pitchFamily="-65" charset="0"/>
                <a:cs typeface="Courier New" pitchFamily="-65" charset="0"/>
              </a:rPr>
              <a:t>, CL_DEVICE_TYPE_GPU, 1, &amp;</a:t>
            </a:r>
            <a:r>
              <a:rPr lang="en-US" sz="1100" dirty="0" err="1">
                <a:latin typeface="Courier New" pitchFamily="-65" charset="0"/>
                <a:ea typeface="Courier New" pitchFamily="-65" charset="0"/>
                <a:cs typeface="Courier New" pitchFamily="-65" charset="0"/>
              </a:rPr>
              <a:t>cdDevice</a:t>
            </a:r>
            <a:r>
              <a:rPr lang="en-US" sz="1100" dirty="0">
                <a:latin typeface="Courier New" pitchFamily="-65" charset="0"/>
                <a:ea typeface="Courier New" pitchFamily="-65" charset="0"/>
                <a:cs typeface="Courier New" pitchFamily="-65" charset="0"/>
              </a:rPr>
              <a:t>,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cxGPUContext</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clCreateContext</a:t>
            </a:r>
            <a:r>
              <a:rPr lang="en-US" sz="1100" dirty="0">
                <a:latin typeface="Courier New" pitchFamily="-65" charset="0"/>
                <a:ea typeface="Courier New" pitchFamily="-65" charset="0"/>
                <a:cs typeface="Courier New" pitchFamily="-65" charset="0"/>
              </a:rPr>
              <a:t>(0, 1, &amp;</a:t>
            </a:r>
            <a:r>
              <a:rPr lang="en-US" sz="1100" dirty="0" err="1">
                <a:latin typeface="Courier New" pitchFamily="-65" charset="0"/>
                <a:ea typeface="Courier New" pitchFamily="-65" charset="0"/>
                <a:cs typeface="Courier New" pitchFamily="-65" charset="0"/>
              </a:rPr>
              <a:t>cdDevice</a:t>
            </a:r>
            <a:r>
              <a:rPr lang="en-US" sz="1100" dirty="0">
                <a:latin typeface="Courier New" pitchFamily="-65" charset="0"/>
                <a:ea typeface="Courier New" pitchFamily="-65" charset="0"/>
                <a:cs typeface="Courier New" pitchFamily="-65" charset="0"/>
              </a:rPr>
              <a:t>, NULL, NULL, &amp;ciErr1);</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cqCommandQueue</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clCreateCommandQueue</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cxGPUContext</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cdDevice</a:t>
            </a:r>
            <a:r>
              <a:rPr lang="en-US" sz="1100" dirty="0">
                <a:latin typeface="Courier New" pitchFamily="-65" charset="0"/>
                <a:ea typeface="Courier New" pitchFamily="-65" charset="0"/>
                <a:cs typeface="Courier New" pitchFamily="-65" charset="0"/>
              </a:rPr>
              <a:t>, 0, &amp;ciErr1);</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dx = </a:t>
            </a:r>
            <a:r>
              <a:rPr lang="en-US" sz="1100" dirty="0" err="1">
                <a:latin typeface="Courier New" pitchFamily="-65" charset="0"/>
                <a:ea typeface="Courier New" pitchFamily="-65" charset="0"/>
                <a:cs typeface="Courier New" pitchFamily="-65" charset="0"/>
              </a:rPr>
              <a:t>clCreateBuffer</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cxGPUContext</a:t>
            </a:r>
            <a:r>
              <a:rPr lang="en-US" sz="1100" dirty="0">
                <a:latin typeface="Courier New" pitchFamily="-65" charset="0"/>
                <a:ea typeface="Courier New" pitchFamily="-65" charset="0"/>
                <a:cs typeface="Courier New" pitchFamily="-65" charset="0"/>
              </a:rPr>
              <a:t>, CL_MEM_READ_ONLY,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 n, NULL, &amp;ciErr1);</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dy</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clCreateBuffer</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cxGPUContext</a:t>
            </a:r>
            <a:r>
              <a:rPr lang="en-US" sz="1100" dirty="0">
                <a:latin typeface="Courier New" pitchFamily="-65" charset="0"/>
                <a:ea typeface="Courier New" pitchFamily="-65" charset="0"/>
                <a:cs typeface="Courier New" pitchFamily="-65" charset="0"/>
              </a:rPr>
              <a:t>, CL_MEM_READ_WRITE,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 n, NULL, &amp;ciErr1);</a:t>
            </a: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i="1" dirty="0">
                <a:solidFill>
                  <a:srgbClr val="008000"/>
                </a:solidFill>
                <a:latin typeface="Courier New" pitchFamily="-65" charset="0"/>
                <a:ea typeface="Courier New" pitchFamily="-65" charset="0"/>
                <a:cs typeface="Courier New" pitchFamily="-65" charset="0"/>
              </a:rPr>
              <a:t>// omitted: loading program into char string </a:t>
            </a:r>
            <a:r>
              <a:rPr lang="en-US" sz="1100" i="1" dirty="0" err="1">
                <a:solidFill>
                  <a:srgbClr val="008000"/>
                </a:solidFill>
                <a:latin typeface="Courier New" pitchFamily="-65" charset="0"/>
                <a:ea typeface="Courier New" pitchFamily="-65" charset="0"/>
                <a:cs typeface="Courier New" pitchFamily="-65" charset="0"/>
              </a:rPr>
              <a:t>cSourceCL</a:t>
            </a:r>
            <a:endParaRPr lang="en-US" sz="1100" i="1" dirty="0">
              <a:solidFill>
                <a:srgbClr val="008000"/>
              </a:solidFill>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cpProgram</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clCreateProgramWithSource</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cxGPUContext</a:t>
            </a:r>
            <a:r>
              <a:rPr lang="en-US" sz="1100" dirty="0">
                <a:latin typeface="Courier New" pitchFamily="-65" charset="0"/>
                <a:ea typeface="Courier New" pitchFamily="-65" charset="0"/>
                <a:cs typeface="Courier New" pitchFamily="-65" charset="0"/>
              </a:rPr>
              <a:t>, 1, (</a:t>
            </a:r>
            <a:r>
              <a:rPr lang="en-US" sz="1100" dirty="0" err="1">
                <a:latin typeface="Courier New" pitchFamily="-65" charset="0"/>
                <a:ea typeface="Courier New" pitchFamily="-65" charset="0"/>
                <a:cs typeface="Courier New" pitchFamily="-65" charset="0"/>
              </a:rPr>
              <a:t>const</a:t>
            </a:r>
            <a:r>
              <a:rPr lang="en-US" sz="1100" dirty="0">
                <a:latin typeface="Courier New" pitchFamily="-65" charset="0"/>
                <a:ea typeface="Courier New" pitchFamily="-65" charset="0"/>
                <a:cs typeface="Courier New" pitchFamily="-65" charset="0"/>
              </a:rPr>
              <a:t> char **)&amp;</a:t>
            </a:r>
            <a:r>
              <a:rPr lang="en-US" sz="1100" dirty="0" err="1">
                <a:latin typeface="Courier New" pitchFamily="-65" charset="0"/>
                <a:ea typeface="Courier New" pitchFamily="-65" charset="0"/>
                <a:cs typeface="Courier New" pitchFamily="-65" charset="0"/>
              </a:rPr>
              <a:t>cSourceCL</a:t>
            </a:r>
            <a:r>
              <a:rPr lang="en-US" sz="1100" dirty="0">
                <a:latin typeface="Courier New" pitchFamily="-65" charset="0"/>
                <a:ea typeface="Courier New" pitchFamily="-65" charset="0"/>
                <a:cs typeface="Courier New" pitchFamily="-65" charset="0"/>
              </a:rPr>
              <a:t>, &amp;</a:t>
            </a:r>
            <a:r>
              <a:rPr lang="en-US" sz="1100" dirty="0" err="1">
                <a:latin typeface="Courier New" pitchFamily="-65" charset="0"/>
                <a:ea typeface="Courier New" pitchFamily="-65" charset="0"/>
                <a:cs typeface="Courier New" pitchFamily="-65" charset="0"/>
              </a:rPr>
              <a:t>szKernelLength</a:t>
            </a:r>
            <a:r>
              <a:rPr lang="en-US" sz="1100" dirty="0">
                <a:latin typeface="Courier New" pitchFamily="-65" charset="0"/>
                <a:ea typeface="Courier New" pitchFamily="-65" charset="0"/>
                <a:cs typeface="Courier New" pitchFamily="-65" charset="0"/>
              </a:rPr>
              <a:t>, &amp;ciErr1);</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clBuildProgram</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cpProgram</a:t>
            </a:r>
            <a:r>
              <a:rPr lang="en-US" sz="1100" dirty="0">
                <a:latin typeface="Courier New" pitchFamily="-65" charset="0"/>
                <a:ea typeface="Courier New" pitchFamily="-65" charset="0"/>
                <a:cs typeface="Courier New" pitchFamily="-65" charset="0"/>
              </a:rPr>
              <a:t>, 0, NULL, NULL, NULL,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ckKernel</a:t>
            </a:r>
            <a:r>
              <a:rPr lang="en-US" sz="1100" dirty="0">
                <a:latin typeface="Courier New" pitchFamily="-65" charset="0"/>
                <a:ea typeface="Courier New" pitchFamily="-65" charset="0"/>
                <a:cs typeface="Courier New" pitchFamily="-65" charset="0"/>
              </a:rPr>
              <a:t> = </a:t>
            </a:r>
            <a:r>
              <a:rPr lang="en-US" sz="1100" dirty="0" err="1">
                <a:latin typeface="Courier New" pitchFamily="-65" charset="0"/>
                <a:ea typeface="Courier New" pitchFamily="-65" charset="0"/>
                <a:cs typeface="Courier New" pitchFamily="-65" charset="0"/>
              </a:rPr>
              <a:t>clCreateKernel</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cpProgram</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saxpy_serial</a:t>
            </a:r>
            <a:r>
              <a:rPr lang="en-US" sz="1100" dirty="0">
                <a:latin typeface="Courier New" pitchFamily="-65" charset="0"/>
                <a:ea typeface="Courier New" pitchFamily="-65" charset="0"/>
                <a:cs typeface="Courier New" pitchFamily="-65" charset="0"/>
              </a:rPr>
              <a:t>”, &amp;ciErr1);</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clSetKernelArg</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ckKernel</a:t>
            </a:r>
            <a:r>
              <a:rPr lang="en-US" sz="1100" dirty="0">
                <a:latin typeface="Courier New" pitchFamily="-65" charset="0"/>
                <a:ea typeface="Courier New" pitchFamily="-65" charset="0"/>
                <a:cs typeface="Courier New" pitchFamily="-65" charset="0"/>
              </a:rPr>
              <a:t>, 0,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cl_int</a:t>
            </a:r>
            <a:r>
              <a:rPr lang="en-US" sz="1100" dirty="0">
                <a:latin typeface="Courier New" pitchFamily="-65" charset="0"/>
                <a:ea typeface="Courier New" pitchFamily="-65" charset="0"/>
                <a:cs typeface="Courier New" pitchFamily="-65" charset="0"/>
              </a:rPr>
              <a:t>), (void*)&amp;n);</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clSetKernelArg</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ckKernel</a:t>
            </a:r>
            <a:r>
              <a:rPr lang="en-US" sz="1100" dirty="0">
                <a:latin typeface="Courier New" pitchFamily="-65" charset="0"/>
                <a:ea typeface="Courier New" pitchFamily="-65" charset="0"/>
                <a:cs typeface="Courier New" pitchFamily="-65" charset="0"/>
              </a:rPr>
              <a:t>, 1,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(void*)&amp;a);</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clSetKernelArg</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ckKernel</a:t>
            </a:r>
            <a:r>
              <a:rPr lang="en-US" sz="1100" dirty="0">
                <a:latin typeface="Courier New" pitchFamily="-65" charset="0"/>
                <a:ea typeface="Courier New" pitchFamily="-65" charset="0"/>
                <a:cs typeface="Courier New" pitchFamily="-65" charset="0"/>
              </a:rPr>
              <a:t>, 2,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cl_mem</a:t>
            </a:r>
            <a:r>
              <a:rPr lang="en-US" sz="1100" dirty="0">
                <a:latin typeface="Courier New" pitchFamily="-65" charset="0"/>
                <a:ea typeface="Courier New" pitchFamily="-65" charset="0"/>
                <a:cs typeface="Courier New" pitchFamily="-65" charset="0"/>
              </a:rPr>
              <a:t>), (void*)&amp;dx);</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clSetKernelArg</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ckKernel</a:t>
            </a:r>
            <a:r>
              <a:rPr lang="en-US" sz="1100" dirty="0">
                <a:latin typeface="Courier New" pitchFamily="-65" charset="0"/>
                <a:ea typeface="Courier New" pitchFamily="-65" charset="0"/>
                <a:cs typeface="Courier New" pitchFamily="-65" charset="0"/>
              </a:rPr>
              <a:t>, 3,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cl_mem</a:t>
            </a:r>
            <a:r>
              <a:rPr lang="en-US" sz="1100" dirty="0">
                <a:latin typeface="Courier New" pitchFamily="-65" charset="0"/>
                <a:ea typeface="Courier New" pitchFamily="-65" charset="0"/>
                <a:cs typeface="Courier New" pitchFamily="-65" charset="0"/>
              </a:rPr>
              <a:t>), (void*)&amp;</a:t>
            </a:r>
            <a:r>
              <a:rPr lang="en-US" sz="1100" dirty="0" err="1">
                <a:latin typeface="Courier New" pitchFamily="-65" charset="0"/>
                <a:ea typeface="Courier New" pitchFamily="-65" charset="0"/>
                <a:cs typeface="Courier New" pitchFamily="-65" charset="0"/>
              </a:rPr>
              <a:t>dy</a:t>
            </a:r>
            <a:r>
              <a:rPr lang="en-US" sz="1100" dirty="0">
                <a:latin typeface="Courier New" pitchFamily="-65" charset="0"/>
                <a:ea typeface="Courier New" pitchFamily="-65" charset="0"/>
                <a:cs typeface="Courier New" pitchFamily="-65" charset="0"/>
              </a:rPr>
              <a:t>);</a:t>
            </a: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clEnqueueWriteBuffer</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cqCommandQueue</a:t>
            </a:r>
            <a:r>
              <a:rPr lang="en-US" sz="1100" dirty="0">
                <a:latin typeface="Courier New" pitchFamily="-65" charset="0"/>
                <a:ea typeface="Courier New" pitchFamily="-65" charset="0"/>
                <a:cs typeface="Courier New" pitchFamily="-65" charset="0"/>
              </a:rPr>
              <a:t>, dx, CL_FALSE, 0,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 n, x, 0, NULL,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clEnqueueWriteBuffer</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cqCommandQueue</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dy</a:t>
            </a:r>
            <a:r>
              <a:rPr lang="en-US" sz="1100" dirty="0">
                <a:latin typeface="Courier New" pitchFamily="-65" charset="0"/>
                <a:ea typeface="Courier New" pitchFamily="-65" charset="0"/>
                <a:cs typeface="Courier New" pitchFamily="-65" charset="0"/>
              </a:rPr>
              <a:t>, CL_FALSE, 0,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 n, y, 0, NULL,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b="1" dirty="0">
                <a:latin typeface="Courier New" pitchFamily="-65" charset="0"/>
                <a:ea typeface="Courier New" pitchFamily="-65" charset="0"/>
                <a:cs typeface="Courier New" pitchFamily="-65" charset="0"/>
              </a:rPr>
              <a:t> </a:t>
            </a:r>
            <a:r>
              <a:rPr lang="en-US" sz="1100" b="1" dirty="0" err="1">
                <a:latin typeface="Courier New" pitchFamily="-65" charset="0"/>
                <a:ea typeface="Courier New" pitchFamily="-65" charset="0"/>
                <a:cs typeface="Courier New" pitchFamily="-65" charset="0"/>
              </a:rPr>
              <a:t>clEnqueueNDRangeKernel</a:t>
            </a:r>
            <a:r>
              <a:rPr lang="en-US" sz="1100" b="1" dirty="0">
                <a:latin typeface="Courier New" pitchFamily="-65" charset="0"/>
                <a:ea typeface="Courier New" pitchFamily="-65" charset="0"/>
                <a:cs typeface="Courier New" pitchFamily="-65" charset="0"/>
              </a:rPr>
              <a:t>(</a:t>
            </a:r>
            <a:r>
              <a:rPr lang="en-US" sz="1100" b="1" dirty="0" err="1">
                <a:latin typeface="Courier New" pitchFamily="-65" charset="0"/>
                <a:ea typeface="Courier New" pitchFamily="-65" charset="0"/>
                <a:cs typeface="Courier New" pitchFamily="-65" charset="0"/>
              </a:rPr>
              <a:t>cqCommandQueue</a:t>
            </a:r>
            <a:r>
              <a:rPr lang="en-US" sz="1100" b="1" dirty="0">
                <a:latin typeface="Courier New" pitchFamily="-65" charset="0"/>
                <a:ea typeface="Courier New" pitchFamily="-65" charset="0"/>
                <a:cs typeface="Courier New" pitchFamily="-65" charset="0"/>
              </a:rPr>
              <a:t>, </a:t>
            </a:r>
            <a:r>
              <a:rPr lang="en-US" sz="1100" b="1" dirty="0" err="1">
                <a:latin typeface="Courier New" pitchFamily="-65" charset="0"/>
                <a:ea typeface="Courier New" pitchFamily="-65" charset="0"/>
                <a:cs typeface="Courier New" pitchFamily="-65" charset="0"/>
              </a:rPr>
              <a:t>ckKernel</a:t>
            </a:r>
            <a:r>
              <a:rPr lang="en-US" sz="1100" b="1" dirty="0">
                <a:latin typeface="Courier New" pitchFamily="-65" charset="0"/>
                <a:ea typeface="Courier New" pitchFamily="-65" charset="0"/>
                <a:cs typeface="Courier New" pitchFamily="-65" charset="0"/>
              </a:rPr>
              <a:t>, 1, NULL, &amp;</a:t>
            </a:r>
            <a:r>
              <a:rPr lang="en-US" sz="1100" b="1" dirty="0" err="1">
                <a:latin typeface="Courier New" pitchFamily="-65" charset="0"/>
                <a:ea typeface="Courier New" pitchFamily="-65" charset="0"/>
                <a:cs typeface="Courier New" pitchFamily="-65" charset="0"/>
              </a:rPr>
              <a:t>nblocks</a:t>
            </a:r>
            <a:r>
              <a:rPr lang="en-US" sz="1100" b="1" dirty="0">
                <a:latin typeface="Courier New" pitchFamily="-65" charset="0"/>
                <a:ea typeface="Courier New" pitchFamily="-65" charset="0"/>
                <a:cs typeface="Courier New" pitchFamily="-65" charset="0"/>
              </a:rPr>
              <a:t>, &amp; </a:t>
            </a:r>
            <a:r>
              <a:rPr lang="en-US" sz="1100" b="1" dirty="0" err="1">
                <a:latin typeface="Courier New" pitchFamily="-65" charset="0"/>
                <a:ea typeface="Courier New" pitchFamily="-65" charset="0"/>
                <a:cs typeface="Courier New" pitchFamily="-65" charset="0"/>
              </a:rPr>
              <a:t>blocksize</a:t>
            </a:r>
            <a:r>
              <a:rPr lang="en-US" sz="1100" b="1" dirty="0">
                <a:latin typeface="Courier New" pitchFamily="-65" charset="0"/>
                <a:ea typeface="Courier New" pitchFamily="-65" charset="0"/>
                <a:cs typeface="Courier New" pitchFamily="-65" charset="0"/>
              </a:rPr>
              <a:t>, 0, NULL, NULL);</a:t>
            </a: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clEnqueueReadBuffer</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cqCommandQueue</a:t>
            </a:r>
            <a:r>
              <a:rPr lang="en-US" sz="1100" dirty="0">
                <a:latin typeface="Courier New" pitchFamily="-65" charset="0"/>
                <a:ea typeface="Courier New" pitchFamily="-65" charset="0"/>
                <a:cs typeface="Courier New" pitchFamily="-65" charset="0"/>
              </a:rPr>
              <a:t>, </a:t>
            </a:r>
            <a:r>
              <a:rPr lang="en-US" sz="1100" dirty="0" err="1">
                <a:latin typeface="Courier New" pitchFamily="-65" charset="0"/>
                <a:ea typeface="Courier New" pitchFamily="-65" charset="0"/>
                <a:cs typeface="Courier New" pitchFamily="-65" charset="0"/>
              </a:rPr>
              <a:t>dy</a:t>
            </a:r>
            <a:r>
              <a:rPr lang="en-US" sz="1100" dirty="0">
                <a:latin typeface="Courier New" pitchFamily="-65" charset="0"/>
                <a:ea typeface="Courier New" pitchFamily="-65" charset="0"/>
                <a:cs typeface="Courier New" pitchFamily="-65" charset="0"/>
              </a:rPr>
              <a:t>, CL_TRUE, 0, </a:t>
            </a:r>
            <a:r>
              <a:rPr lang="en-US" sz="1100" dirty="0" err="1">
                <a:latin typeface="Courier New" pitchFamily="-65" charset="0"/>
                <a:ea typeface="Courier New" pitchFamily="-65" charset="0"/>
                <a:cs typeface="Courier New" pitchFamily="-65" charset="0"/>
              </a:rPr>
              <a:t>sizeof</a:t>
            </a:r>
            <a:r>
              <a:rPr lang="en-US" sz="1100" dirty="0">
                <a:latin typeface="Courier New" pitchFamily="-65" charset="0"/>
                <a:ea typeface="Courier New" pitchFamily="-65" charset="0"/>
                <a:cs typeface="Courier New" pitchFamily="-65" charset="0"/>
              </a:rPr>
              <a:t>(</a:t>
            </a:r>
            <a:r>
              <a:rPr lang="en-US" sz="1100" dirty="0" err="1">
                <a:latin typeface="Courier New" pitchFamily="-65" charset="0"/>
                <a:ea typeface="Courier New" pitchFamily="-65" charset="0"/>
                <a:cs typeface="Courier New" pitchFamily="-65" charset="0"/>
              </a:rPr>
              <a:t>cl_float</a:t>
            </a:r>
            <a:r>
              <a:rPr lang="en-US" sz="1100" dirty="0">
                <a:latin typeface="Courier New" pitchFamily="-65" charset="0"/>
                <a:ea typeface="Courier New" pitchFamily="-65" charset="0"/>
                <a:cs typeface="Courier New" pitchFamily="-65" charset="0"/>
              </a:rPr>
              <a:t>) * n, y, 0, NULL, NULL);</a:t>
            </a:r>
          </a:p>
          <a:p>
            <a:pPr marL="342900" indent="-342900">
              <a:lnSpc>
                <a:spcPct val="80000"/>
              </a:lnSpc>
              <a:spcBef>
                <a:spcPct val="20000"/>
              </a:spcBef>
            </a:pPr>
            <a:endParaRPr lang="en-US" sz="11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a:latin typeface="Courier New" pitchFamily="-65" charset="0"/>
                <a:ea typeface="Courier New" pitchFamily="-65" charset="0"/>
                <a:cs typeface="Courier New" pitchFamily="-65" charset="0"/>
              </a:rPr>
              <a:t>  </a:t>
            </a:r>
            <a:r>
              <a:rPr lang="en-US" sz="1100" i="1" dirty="0">
                <a:solidFill>
                  <a:srgbClr val="008000"/>
                </a:solidFill>
                <a:latin typeface="Courier New" pitchFamily="-65" charset="0"/>
                <a:ea typeface="Courier New" pitchFamily="-65" charset="0"/>
                <a:cs typeface="Courier New" pitchFamily="-65" charset="0"/>
              </a:rPr>
              <a:t>// omitted: using </a:t>
            </a:r>
            <a:r>
              <a:rPr lang="en-US" sz="1100" i="1" dirty="0" smtClean="0">
                <a:solidFill>
                  <a:srgbClr val="008000"/>
                </a:solidFill>
                <a:latin typeface="Courier New" pitchFamily="-65" charset="0"/>
                <a:ea typeface="Courier New" pitchFamily="-65" charset="0"/>
                <a:cs typeface="Courier New" pitchFamily="-65" charset="0"/>
              </a:rPr>
              <a:t>result</a:t>
            </a:r>
            <a:endParaRPr lang="en-US" sz="1100" i="1" dirty="0">
              <a:solidFill>
                <a:srgbClr val="008000"/>
              </a:solidFill>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100" dirty="0" smtClean="0">
                <a:latin typeface="Courier New" pitchFamily="-65" charset="0"/>
                <a:ea typeface="Courier New" pitchFamily="-65" charset="0"/>
                <a:cs typeface="Courier New" pitchFamily="-65" charset="0"/>
              </a:rPr>
              <a:t>}</a:t>
            </a:r>
          </a:p>
        </p:txBody>
      </p:sp>
      <p:grpSp>
        <p:nvGrpSpPr>
          <p:cNvPr id="6" name="Group 10"/>
          <p:cNvGrpSpPr>
            <a:grpSpLocks/>
          </p:cNvGrpSpPr>
          <p:nvPr/>
        </p:nvGrpSpPr>
        <p:grpSpPr bwMode="auto">
          <a:xfrm>
            <a:off x="248877" y="779398"/>
            <a:ext cx="8590323" cy="744602"/>
            <a:chOff x="395536" y="3069467"/>
            <a:chExt cx="7704856" cy="1267544"/>
          </a:xfrm>
        </p:grpSpPr>
        <p:sp>
          <p:nvSpPr>
            <p:cNvPr id="7" name="Rectangle 8"/>
            <p:cNvSpPr>
              <a:spLocks noChangeArrowheads="1"/>
            </p:cNvSpPr>
            <p:nvPr/>
          </p:nvSpPr>
          <p:spPr bwMode="auto">
            <a:xfrm>
              <a:off x="395536" y="3069467"/>
              <a:ext cx="7632848" cy="1267544"/>
            </a:xfrm>
            <a:prstGeom prst="rect">
              <a:avLst/>
            </a:prstGeom>
            <a:noFill/>
            <a:ln w="9525">
              <a:solidFill>
                <a:srgbClr val="0000FF"/>
              </a:solidFill>
              <a:prstDash val="sysDash"/>
              <a:round/>
              <a:headEnd/>
              <a:tailEnd/>
            </a:ln>
          </p:spPr>
          <p:txBody>
            <a:bodyPr>
              <a:prstTxWarp prst="textNoShape">
                <a:avLst/>
              </a:prstTxWarp>
            </a:bodyPr>
            <a:lstStyle/>
            <a:p>
              <a:endParaRPr lang="en-CA"/>
            </a:p>
          </p:txBody>
        </p:sp>
        <p:sp>
          <p:nvSpPr>
            <p:cNvPr id="8" name="TextBox 9"/>
            <p:cNvSpPr txBox="1">
              <a:spLocks noChangeArrowheads="1"/>
            </p:cNvSpPr>
            <p:nvPr/>
          </p:nvSpPr>
          <p:spPr bwMode="auto">
            <a:xfrm>
              <a:off x="6203719" y="3688432"/>
              <a:ext cx="1896673" cy="461665"/>
            </a:xfrm>
            <a:prstGeom prst="rect">
              <a:avLst/>
            </a:prstGeom>
            <a:noFill/>
            <a:ln w="9525">
              <a:noFill/>
              <a:miter lim="800000"/>
              <a:headEnd/>
              <a:tailEnd/>
            </a:ln>
          </p:spPr>
          <p:txBody>
            <a:bodyPr wrap="none">
              <a:prstTxWarp prst="textNoShape">
                <a:avLst/>
              </a:prstTxWarp>
              <a:spAutoFit/>
            </a:bodyPr>
            <a:lstStyle/>
            <a:p>
              <a:r>
                <a:rPr lang="en-CA" dirty="0">
                  <a:solidFill>
                    <a:srgbClr val="0000FF"/>
                  </a:solidFill>
                </a:rPr>
                <a:t>Runs on GPU</a:t>
              </a:r>
            </a:p>
          </p:txBody>
        </p:sp>
      </p:grpSp>
    </p:spTree>
    <p:extLst>
      <p:ext uri="{BB962C8B-B14F-4D97-AF65-F5344CB8AC3E}">
        <p14:creationId xmlns:p14="http://schemas.microsoft.com/office/powerpoint/2010/main" val="257118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55650" y="0"/>
            <a:ext cx="7772400" cy="1143000"/>
          </a:xfrm>
        </p:spPr>
        <p:txBody>
          <a:bodyPr/>
          <a:lstStyle/>
          <a:p>
            <a:pPr eaLnBrk="1" hangingPunct="1"/>
            <a:r>
              <a:rPr lang="en-US" dirty="0" smtClean="0">
                <a:latin typeface="Arial  " charset="0"/>
                <a:ea typeface="ＭＳ Ｐゴシック" pitchFamily="-65" charset="-128"/>
                <a:cs typeface="Arial  " charset="0"/>
              </a:rPr>
              <a:t>C++AMP Example </a:t>
            </a:r>
            <a:r>
              <a:rPr lang="en-US" dirty="0">
                <a:latin typeface="Arial  " charset="0"/>
                <a:ea typeface="ＭＳ Ｐゴシック" pitchFamily="-65" charset="-128"/>
                <a:cs typeface="Arial  " charset="0"/>
              </a:rPr>
              <a:t>Code</a:t>
            </a:r>
          </a:p>
        </p:txBody>
      </p:sp>
      <p:sp>
        <p:nvSpPr>
          <p:cNvPr id="33796" name="Text Placeholder 2"/>
          <p:cNvSpPr>
            <a:spLocks/>
          </p:cNvSpPr>
          <p:nvPr/>
        </p:nvSpPr>
        <p:spPr bwMode="auto">
          <a:xfrm>
            <a:off x="457200" y="1447800"/>
            <a:ext cx="8229600" cy="4724400"/>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endParaRPr lang="en-US" sz="1600" b="1" dirty="0"/>
          </a:p>
        </p:txBody>
      </p:sp>
      <p:sp>
        <p:nvSpPr>
          <p:cNvPr id="33798" name="Slide Number Placeholder 7"/>
          <p:cNvSpPr>
            <a:spLocks noGrp="1"/>
          </p:cNvSpPr>
          <p:nvPr>
            <p:ph type="sldNum" sz="quarter" idx="12"/>
          </p:nvPr>
        </p:nvSpPr>
        <p:spPr>
          <a:noFill/>
        </p:spPr>
        <p:txBody>
          <a:bodyPr/>
          <a:lstStyle/>
          <a:p>
            <a:endParaRPr lang="en-US" dirty="0"/>
          </a:p>
        </p:txBody>
      </p:sp>
      <p:sp>
        <p:nvSpPr>
          <p:cNvPr id="8" name="Text Placeholder 2"/>
          <p:cNvSpPr>
            <a:spLocks/>
          </p:cNvSpPr>
          <p:nvPr/>
        </p:nvSpPr>
        <p:spPr bwMode="auto">
          <a:xfrm>
            <a:off x="457200" y="1447799"/>
            <a:ext cx="8534400" cy="52736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r>
              <a:rPr lang="en-US" sz="1600" b="1" dirty="0" smtClean="0">
                <a:solidFill>
                  <a:srgbClr val="0000FF"/>
                </a:solidFill>
                <a:latin typeface="Courier New" pitchFamily="-65" charset="0"/>
                <a:ea typeface="Courier New" pitchFamily="-65" charset="0"/>
                <a:cs typeface="Courier New" pitchFamily="-65" charset="0"/>
              </a:rPr>
              <a:t>#</a:t>
            </a:r>
            <a:r>
              <a:rPr lang="en-US" sz="1600" b="1" dirty="0">
                <a:solidFill>
                  <a:srgbClr val="0000FF"/>
                </a:solidFill>
                <a:latin typeface="Courier New" pitchFamily="-65" charset="0"/>
                <a:ea typeface="Courier New" pitchFamily="-65" charset="0"/>
                <a:cs typeface="Courier New" pitchFamily="-65" charset="0"/>
              </a:rPr>
              <a:t>include </a:t>
            </a:r>
            <a:r>
              <a:rPr lang="en-US" sz="1600" dirty="0">
                <a:latin typeface="Courier New" pitchFamily="-65" charset="0"/>
                <a:ea typeface="Courier New" pitchFamily="-65" charset="0"/>
                <a:cs typeface="Courier New" pitchFamily="-65" charset="0"/>
              </a:rPr>
              <a:t>&lt;</a:t>
            </a:r>
            <a:r>
              <a:rPr lang="en-US" sz="1600" dirty="0" err="1">
                <a:latin typeface="Courier New" pitchFamily="-65" charset="0"/>
                <a:ea typeface="Courier New" pitchFamily="-65" charset="0"/>
                <a:cs typeface="Courier New" pitchFamily="-65" charset="0"/>
              </a:rPr>
              <a:t>amp.h</a:t>
            </a:r>
            <a:r>
              <a:rPr lang="en-US" sz="1600" dirty="0">
                <a:latin typeface="Courier New" pitchFamily="-65" charset="0"/>
                <a:ea typeface="Courier New" pitchFamily="-65" charset="0"/>
                <a:cs typeface="Courier New" pitchFamily="-65" charset="0"/>
              </a:rPr>
              <a:t>&gt;</a:t>
            </a:r>
          </a:p>
          <a:p>
            <a:pPr marL="342900" indent="-342900">
              <a:lnSpc>
                <a:spcPct val="80000"/>
              </a:lnSpc>
              <a:spcBef>
                <a:spcPct val="20000"/>
              </a:spcBef>
            </a:pPr>
            <a:r>
              <a:rPr lang="en-US" sz="1600" b="1" dirty="0">
                <a:solidFill>
                  <a:srgbClr val="0000FF"/>
                </a:solidFill>
                <a:latin typeface="Courier New" pitchFamily="-65" charset="0"/>
                <a:ea typeface="Courier New" pitchFamily="-65" charset="0"/>
                <a:cs typeface="Courier New" pitchFamily="-65" charset="0"/>
              </a:rPr>
              <a:t>using</a:t>
            </a:r>
            <a:r>
              <a:rPr lang="en-US" sz="1600" dirty="0">
                <a:solidFill>
                  <a:srgbClr val="0000FF"/>
                </a:solidFill>
                <a:latin typeface="Courier New" pitchFamily="-65" charset="0"/>
                <a:ea typeface="Courier New" pitchFamily="-65" charset="0"/>
                <a:cs typeface="Courier New" pitchFamily="-65" charset="0"/>
              </a:rPr>
              <a:t> </a:t>
            </a:r>
            <a:r>
              <a:rPr lang="en-US" sz="1600" b="1" dirty="0">
                <a:solidFill>
                  <a:srgbClr val="0000FF"/>
                </a:solidFill>
                <a:latin typeface="Courier New" pitchFamily="-65" charset="0"/>
                <a:ea typeface="Courier New" pitchFamily="-65" charset="0"/>
                <a:cs typeface="Courier New" pitchFamily="-65" charset="0"/>
              </a:rPr>
              <a:t>namespace</a:t>
            </a:r>
            <a:r>
              <a:rPr lang="en-US" sz="1600" dirty="0">
                <a:latin typeface="Courier New" pitchFamily="-65" charset="0"/>
                <a:ea typeface="Courier New" pitchFamily="-65" charset="0"/>
                <a:cs typeface="Courier New" pitchFamily="-65" charset="0"/>
              </a:rPr>
              <a:t> concurrency;</a:t>
            </a:r>
          </a:p>
          <a:p>
            <a:pPr marL="342900" indent="-342900">
              <a:lnSpc>
                <a:spcPct val="80000"/>
              </a:lnSpc>
              <a:spcBef>
                <a:spcPct val="20000"/>
              </a:spcBef>
            </a:pP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b="1" dirty="0" err="1">
                <a:solidFill>
                  <a:srgbClr val="0000FF"/>
                </a:solidFill>
                <a:latin typeface="Courier New" pitchFamily="-65" charset="0"/>
                <a:ea typeface="Courier New" pitchFamily="-65" charset="0"/>
                <a:cs typeface="Courier New" pitchFamily="-65" charset="0"/>
              </a:rPr>
              <a:t>int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main()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i="1" dirty="0" smtClean="0">
                <a:solidFill>
                  <a:srgbClr val="008000"/>
                </a:solidFill>
                <a:latin typeface="Courier New" pitchFamily="-65" charset="0"/>
                <a:ea typeface="Courier New" pitchFamily="-65" charset="0"/>
                <a:cs typeface="Courier New" pitchFamily="-65" charset="0"/>
              </a:rPr>
              <a:t>// omitted: allocation and initialization of y and x</a:t>
            </a: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array_view</a:t>
            </a:r>
            <a:r>
              <a:rPr lang="en-US" sz="1600" dirty="0">
                <a:latin typeface="Courier New" pitchFamily="-65" charset="0"/>
                <a:ea typeface="Courier New" pitchFamily="-65" charset="0"/>
                <a:cs typeface="Courier New" pitchFamily="-65" charset="0"/>
              </a:rPr>
              <a:t>&lt;</a:t>
            </a: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&gt; xv(n, x);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array_view</a:t>
            </a:r>
            <a:r>
              <a:rPr lang="en-US" sz="1600" dirty="0">
                <a:latin typeface="Courier New" pitchFamily="-65" charset="0"/>
                <a:ea typeface="Courier New" pitchFamily="-65" charset="0"/>
                <a:cs typeface="Courier New" pitchFamily="-65" charset="0"/>
              </a:rPr>
              <a:t>&lt;</a:t>
            </a:r>
            <a:r>
              <a:rPr lang="en-US" sz="1600" b="1" dirty="0" err="1">
                <a:solidFill>
                  <a:srgbClr val="0000FF"/>
                </a:solidFill>
                <a:latin typeface="Courier New" pitchFamily="-65" charset="0"/>
                <a:ea typeface="Courier New" pitchFamily="-65" charset="0"/>
                <a:cs typeface="Courier New" pitchFamily="-65" charset="0"/>
              </a:rPr>
              <a:t>int</a:t>
            </a:r>
            <a:r>
              <a:rPr lang="en-US" sz="1600" dirty="0">
                <a:latin typeface="Courier New" pitchFamily="-65" charset="0"/>
                <a:ea typeface="Courier New" pitchFamily="-65" charset="0"/>
                <a:cs typeface="Courier New" pitchFamily="-65" charset="0"/>
              </a:rPr>
              <a:t>&gt; </a:t>
            </a:r>
            <a:r>
              <a:rPr lang="en-US" sz="1600" dirty="0" err="1">
                <a:latin typeface="Courier New" pitchFamily="-65" charset="0"/>
                <a:ea typeface="Courier New" pitchFamily="-65" charset="0"/>
                <a:cs typeface="Courier New" pitchFamily="-65" charset="0"/>
              </a:rPr>
              <a:t>yv</a:t>
            </a:r>
            <a:r>
              <a:rPr lang="en-US" sz="1600" dirty="0">
                <a:latin typeface="Courier New" pitchFamily="-65" charset="0"/>
                <a:ea typeface="Courier New" pitchFamily="-65" charset="0"/>
                <a:cs typeface="Courier New" pitchFamily="-65" charset="0"/>
              </a:rPr>
              <a:t>(n, y);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parallel_for_each</a:t>
            </a:r>
            <a:r>
              <a:rPr lang="en-US" sz="1600" dirty="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yv.get_extent</a:t>
            </a:r>
            <a:r>
              <a:rPr lang="en-US" sz="1600" dirty="0">
                <a:latin typeface="Courier New" pitchFamily="-65" charset="0"/>
                <a:ea typeface="Courier New" pitchFamily="-65" charset="0"/>
                <a:cs typeface="Courier New" pitchFamily="-65" charset="0"/>
              </a:rPr>
              <a:t>(), [=](index&lt;1&gt;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restrict(amp</a:t>
            </a:r>
            <a:r>
              <a:rPr lang="en-US" sz="1600" dirty="0" smtClean="0">
                <a:latin typeface="Courier New" pitchFamily="-65" charset="0"/>
                <a:ea typeface="Courier New" pitchFamily="-65" charset="0"/>
                <a:cs typeface="Courier New" pitchFamily="-65" charset="0"/>
              </a:rPr>
              <a:t>) {</a:t>
            </a: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yv</a:t>
            </a:r>
            <a:r>
              <a:rPr lang="en-US" sz="1600" dirty="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a * xv[</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a:t>
            </a:r>
            <a:r>
              <a:rPr lang="en-US" sz="1600" dirty="0" err="1">
                <a:latin typeface="Courier New" pitchFamily="-65" charset="0"/>
                <a:ea typeface="Courier New" pitchFamily="-65" charset="0"/>
                <a:cs typeface="Courier New" pitchFamily="-65" charset="0"/>
              </a:rPr>
              <a:t>yv</a:t>
            </a:r>
            <a:r>
              <a:rPr lang="en-US" sz="1600" dirty="0">
                <a:latin typeface="Courier New" pitchFamily="-65" charset="0"/>
                <a:ea typeface="Courier New" pitchFamily="-65" charset="0"/>
                <a:cs typeface="Courier New" pitchFamily="-65" charset="0"/>
              </a:rPr>
              <a:t>[</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yv.synchronize</a:t>
            </a:r>
            <a:r>
              <a:rPr lang="en-US" sz="1600" dirty="0">
                <a:latin typeface="Courier New" pitchFamily="-65" charset="0"/>
                <a:ea typeface="Courier New" pitchFamily="-65" charset="0"/>
                <a:cs typeface="Courier New" pitchFamily="-65" charset="0"/>
              </a:rPr>
              <a:t>()</a:t>
            </a:r>
            <a:r>
              <a:rPr lang="en-US" sz="1600" dirty="0" smtClean="0">
                <a:latin typeface="Courier New" pitchFamily="-65" charset="0"/>
                <a:ea typeface="Courier New" pitchFamily="-65" charset="0"/>
                <a:cs typeface="Courier New" pitchFamily="-65" charset="0"/>
              </a:rPr>
              <a:t>;</a:t>
            </a:r>
            <a:endParaRPr lang="en-US" sz="1600" dirty="0">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dirty="0">
                <a:solidFill>
                  <a:srgbClr val="008000"/>
                </a:solidFill>
                <a:latin typeface="Courier New" pitchFamily="-65" charset="0"/>
                <a:ea typeface="Courier New" pitchFamily="-65" charset="0"/>
                <a:cs typeface="Courier New" pitchFamily="-65" charset="0"/>
              </a:rPr>
              <a:t>// omitted: using result</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a:t>
            </a:r>
          </a:p>
        </p:txBody>
      </p:sp>
      <p:grpSp>
        <p:nvGrpSpPr>
          <p:cNvPr id="9" name="Group 10"/>
          <p:cNvGrpSpPr>
            <a:grpSpLocks/>
          </p:cNvGrpSpPr>
          <p:nvPr/>
        </p:nvGrpSpPr>
        <p:grpSpPr bwMode="auto">
          <a:xfrm>
            <a:off x="685800" y="3200400"/>
            <a:ext cx="8305800" cy="762000"/>
            <a:chOff x="395536" y="3429000"/>
            <a:chExt cx="7704856" cy="1037729"/>
          </a:xfrm>
        </p:grpSpPr>
        <p:sp>
          <p:nvSpPr>
            <p:cNvPr id="10" name="Rectangle 8"/>
            <p:cNvSpPr>
              <a:spLocks noChangeArrowheads="1"/>
            </p:cNvSpPr>
            <p:nvPr/>
          </p:nvSpPr>
          <p:spPr bwMode="auto">
            <a:xfrm>
              <a:off x="395536" y="3429000"/>
              <a:ext cx="7632848" cy="1008112"/>
            </a:xfrm>
            <a:prstGeom prst="rect">
              <a:avLst/>
            </a:prstGeom>
            <a:noFill/>
            <a:ln w="9525">
              <a:solidFill>
                <a:srgbClr val="0000FF"/>
              </a:solidFill>
              <a:prstDash val="sysDash"/>
              <a:round/>
              <a:headEnd/>
              <a:tailEnd/>
            </a:ln>
          </p:spPr>
          <p:txBody>
            <a:bodyPr>
              <a:prstTxWarp prst="textNoShape">
                <a:avLst/>
              </a:prstTxWarp>
            </a:bodyPr>
            <a:lstStyle/>
            <a:p>
              <a:endParaRPr lang="en-CA"/>
            </a:p>
          </p:txBody>
        </p:sp>
        <p:sp>
          <p:nvSpPr>
            <p:cNvPr id="11" name="TextBox 9"/>
            <p:cNvSpPr txBox="1">
              <a:spLocks noChangeArrowheads="1"/>
            </p:cNvSpPr>
            <p:nvPr/>
          </p:nvSpPr>
          <p:spPr bwMode="auto">
            <a:xfrm>
              <a:off x="6203719" y="4005064"/>
              <a:ext cx="1896673" cy="461665"/>
            </a:xfrm>
            <a:prstGeom prst="rect">
              <a:avLst/>
            </a:prstGeom>
            <a:noFill/>
            <a:ln w="9525">
              <a:noFill/>
              <a:miter lim="800000"/>
              <a:headEnd/>
              <a:tailEnd/>
            </a:ln>
          </p:spPr>
          <p:txBody>
            <a:bodyPr wrap="none">
              <a:prstTxWarp prst="textNoShape">
                <a:avLst/>
              </a:prstTxWarp>
              <a:spAutoFit/>
            </a:bodyPr>
            <a:lstStyle/>
            <a:p>
              <a:r>
                <a:rPr lang="en-CA">
                  <a:solidFill>
                    <a:srgbClr val="0000FF"/>
                  </a:solidFill>
                </a:rPr>
                <a:t>Runs on GPU</a:t>
              </a:r>
            </a:p>
          </p:txBody>
        </p:sp>
      </p:grpSp>
    </p:spTree>
    <p:extLst>
      <p:ext uri="{BB962C8B-B14F-4D97-AF65-F5344CB8AC3E}">
        <p14:creationId xmlns:p14="http://schemas.microsoft.com/office/powerpoint/2010/main" val="1530220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755650" y="0"/>
            <a:ext cx="7772400" cy="1143000"/>
          </a:xfrm>
        </p:spPr>
        <p:txBody>
          <a:bodyPr/>
          <a:lstStyle/>
          <a:p>
            <a:pPr eaLnBrk="1" hangingPunct="1"/>
            <a:r>
              <a:rPr lang="en-US" dirty="0" err="1" smtClean="0">
                <a:latin typeface="Arial  " charset="0"/>
                <a:ea typeface="ＭＳ Ｐゴシック" pitchFamily="-65" charset="-128"/>
                <a:cs typeface="Arial  " charset="0"/>
              </a:rPr>
              <a:t>OpenACC</a:t>
            </a:r>
            <a:r>
              <a:rPr lang="en-US" dirty="0" smtClean="0">
                <a:latin typeface="Arial  " charset="0"/>
                <a:ea typeface="ＭＳ Ｐゴシック" pitchFamily="-65" charset="-128"/>
                <a:cs typeface="Arial  " charset="0"/>
              </a:rPr>
              <a:t> Example </a:t>
            </a:r>
            <a:r>
              <a:rPr lang="en-US" dirty="0">
                <a:latin typeface="Arial  " charset="0"/>
                <a:ea typeface="ＭＳ Ｐゴシック" pitchFamily="-65" charset="-128"/>
                <a:cs typeface="Arial  " charset="0"/>
              </a:rPr>
              <a:t>Code</a:t>
            </a:r>
          </a:p>
        </p:txBody>
      </p:sp>
      <p:sp>
        <p:nvSpPr>
          <p:cNvPr id="33796" name="Text Placeholder 2"/>
          <p:cNvSpPr>
            <a:spLocks/>
          </p:cNvSpPr>
          <p:nvPr/>
        </p:nvSpPr>
        <p:spPr bwMode="auto">
          <a:xfrm>
            <a:off x="457200" y="1447800"/>
            <a:ext cx="8229600" cy="4724400"/>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endParaRPr lang="en-US" sz="1600" b="1" dirty="0"/>
          </a:p>
        </p:txBody>
      </p:sp>
      <p:sp>
        <p:nvSpPr>
          <p:cNvPr id="33798" name="Slide Number Placeholder 7"/>
          <p:cNvSpPr>
            <a:spLocks noGrp="1"/>
          </p:cNvSpPr>
          <p:nvPr>
            <p:ph type="sldNum" sz="quarter" idx="12"/>
          </p:nvPr>
        </p:nvSpPr>
        <p:spPr>
          <a:noFill/>
        </p:spPr>
        <p:txBody>
          <a:bodyPr/>
          <a:lstStyle/>
          <a:p>
            <a:endParaRPr lang="en-US" dirty="0"/>
          </a:p>
        </p:txBody>
      </p:sp>
      <p:sp>
        <p:nvSpPr>
          <p:cNvPr id="8" name="Text Placeholder 2"/>
          <p:cNvSpPr>
            <a:spLocks/>
          </p:cNvSpPr>
          <p:nvPr/>
        </p:nvSpPr>
        <p:spPr bwMode="auto">
          <a:xfrm>
            <a:off x="457200" y="1447799"/>
            <a:ext cx="8839200" cy="5273675"/>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pPr>
            <a:r>
              <a:rPr lang="en-US" sz="1600" b="1" dirty="0" smtClean="0">
                <a:solidFill>
                  <a:srgbClr val="0000FF"/>
                </a:solidFill>
                <a:latin typeface="Courier New" pitchFamily="-65" charset="0"/>
                <a:ea typeface="Courier New" pitchFamily="-65" charset="0"/>
                <a:cs typeface="Courier New" pitchFamily="-65" charset="0"/>
              </a:rPr>
              <a:t>void</a:t>
            </a:r>
            <a:r>
              <a:rPr lang="en-US" sz="1600" dirty="0" smtClean="0">
                <a:solidFill>
                  <a:srgbClr val="0000FF"/>
                </a:solidFill>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saxpy_serial</a:t>
            </a:r>
            <a:r>
              <a:rPr lang="en-US" sz="1600" dirty="0">
                <a:latin typeface="Courier New" pitchFamily="-65" charset="0"/>
                <a:ea typeface="Courier New" pitchFamily="-65" charset="0"/>
                <a:cs typeface="Courier New" pitchFamily="-65" charset="0"/>
              </a:rPr>
              <a:t>(</a:t>
            </a:r>
            <a:r>
              <a:rPr lang="en-US" sz="1600" b="1" dirty="0" err="1">
                <a:solidFill>
                  <a:srgbClr val="0000FF"/>
                </a:solidFill>
                <a:latin typeface="Courier New" pitchFamily="-65" charset="0"/>
                <a:ea typeface="Courier New" pitchFamily="-65" charset="0"/>
                <a:cs typeface="Courier New" pitchFamily="-65" charset="0"/>
              </a:rPr>
              <a:t>int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n, </a:t>
            </a:r>
            <a:r>
              <a:rPr lang="en-US" sz="1600" b="1" dirty="0">
                <a:solidFill>
                  <a:srgbClr val="0000FF"/>
                </a:solidFill>
                <a:latin typeface="Courier New" pitchFamily="-65" charset="0"/>
                <a:ea typeface="Courier New" pitchFamily="-65" charset="0"/>
                <a:cs typeface="Courier New" pitchFamily="-65" charset="0"/>
              </a:rPr>
              <a:t>float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a, </a:t>
            </a:r>
            <a:r>
              <a:rPr lang="en-US" sz="1600" b="1" dirty="0">
                <a:solidFill>
                  <a:srgbClr val="0000FF"/>
                </a:solidFill>
                <a:latin typeface="Courier New" pitchFamily="-65" charset="0"/>
                <a:ea typeface="Courier New" pitchFamily="-65" charset="0"/>
                <a:cs typeface="Courier New" pitchFamily="-65" charset="0"/>
              </a:rPr>
              <a:t>float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*x, </a:t>
            </a:r>
            <a:r>
              <a:rPr lang="en-US" sz="1600" b="1" dirty="0">
                <a:solidFill>
                  <a:srgbClr val="0000FF"/>
                </a:solidFill>
                <a:latin typeface="Courier New" pitchFamily="-65" charset="0"/>
                <a:ea typeface="Courier New" pitchFamily="-65" charset="0"/>
                <a:cs typeface="Courier New" pitchFamily="-65" charset="0"/>
              </a:rPr>
              <a:t>float</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*y)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b="1" dirty="0">
                <a:solidFill>
                  <a:srgbClr val="660066"/>
                </a:solidFill>
                <a:latin typeface="Courier New" pitchFamily="-65" charset="0"/>
                <a:ea typeface="Courier New" pitchFamily="-65" charset="0"/>
                <a:cs typeface="Courier New" pitchFamily="-65" charset="0"/>
              </a:rPr>
              <a:t>#pragma </a:t>
            </a:r>
            <a:r>
              <a:rPr lang="en-US" sz="1600" b="1" dirty="0" err="1">
                <a:solidFill>
                  <a:srgbClr val="660066"/>
                </a:solidFill>
                <a:latin typeface="Courier New" pitchFamily="-65" charset="0"/>
                <a:ea typeface="Courier New" pitchFamily="-65" charset="0"/>
                <a:cs typeface="Courier New" pitchFamily="-65" charset="0"/>
              </a:rPr>
              <a:t>acc</a:t>
            </a:r>
            <a:r>
              <a:rPr lang="en-US" sz="1600" b="1" dirty="0">
                <a:solidFill>
                  <a:srgbClr val="660066"/>
                </a:solidFill>
                <a:latin typeface="Courier New" pitchFamily="-65" charset="0"/>
                <a:ea typeface="Courier New" pitchFamily="-65" charset="0"/>
                <a:cs typeface="Courier New" pitchFamily="-65" charset="0"/>
              </a:rPr>
              <a:t> </a:t>
            </a:r>
            <a:r>
              <a:rPr lang="en-US" sz="1600" b="1" dirty="0" smtClean="0">
                <a:solidFill>
                  <a:srgbClr val="660066"/>
                </a:solidFill>
                <a:latin typeface="Courier New" pitchFamily="-65" charset="0"/>
                <a:ea typeface="Courier New" pitchFamily="-65" charset="0"/>
                <a:cs typeface="Courier New" pitchFamily="-65" charset="0"/>
              </a:rPr>
              <a:t>kernels</a:t>
            </a:r>
            <a:endParaRPr lang="en-US" sz="1600" b="1" dirty="0">
              <a:solidFill>
                <a:srgbClr val="660066"/>
              </a:solidFill>
              <a:latin typeface="Courier New" pitchFamily="-65" charset="0"/>
              <a:ea typeface="Courier New" pitchFamily="-65" charset="0"/>
              <a:cs typeface="Courier New" pitchFamily="-65" charset="0"/>
            </a:endParaRP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r>
              <a:rPr lang="en-US" sz="1600" b="1" dirty="0">
                <a:solidFill>
                  <a:srgbClr val="0000FF"/>
                </a:solidFill>
                <a:latin typeface="Courier New" pitchFamily="-65" charset="0"/>
                <a:ea typeface="Courier New" pitchFamily="-65" charset="0"/>
                <a:cs typeface="Courier New" pitchFamily="-65" charset="0"/>
              </a:rPr>
              <a:t>for</a:t>
            </a:r>
            <a:r>
              <a:rPr lang="en-US" sz="1600" dirty="0">
                <a:solidFill>
                  <a:srgbClr val="0000FF"/>
                </a:solidFill>
                <a:latin typeface="Courier New" pitchFamily="-65" charset="0"/>
                <a:ea typeface="Courier New" pitchFamily="-65" charset="0"/>
                <a:cs typeface="Courier New" pitchFamily="-65" charset="0"/>
              </a:rPr>
              <a:t> </a:t>
            </a:r>
            <a:r>
              <a:rPr lang="en-US" sz="1600" dirty="0">
                <a:latin typeface="Courier New" pitchFamily="-65" charset="0"/>
                <a:ea typeface="Courier New" pitchFamily="-65" charset="0"/>
                <a:cs typeface="Courier New" pitchFamily="-65" charset="0"/>
              </a:rPr>
              <a:t>(</a:t>
            </a:r>
            <a:r>
              <a:rPr lang="en-US" sz="1600" b="1" dirty="0" err="1">
                <a:solidFill>
                  <a:srgbClr val="0000FF"/>
                </a:solidFill>
                <a:latin typeface="Courier New" pitchFamily="-65" charset="0"/>
                <a:ea typeface="Courier New" pitchFamily="-65" charset="0"/>
                <a:cs typeface="Courier New" pitchFamily="-65" charset="0"/>
              </a:rPr>
              <a:t>int</a:t>
            </a:r>
            <a:r>
              <a:rPr lang="en-US" sz="1600" dirty="0">
                <a:solidFill>
                  <a:srgbClr val="0000FF"/>
                </a:solidFill>
                <a:latin typeface="Courier New" pitchFamily="-65" charset="0"/>
                <a:ea typeface="Courier New" pitchFamily="-65" charset="0"/>
                <a:cs typeface="Courier New" pitchFamily="-65" charset="0"/>
              </a:rPr>
              <a:t>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0;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&lt; n; ++</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y[</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a*x[</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 y[</a:t>
            </a:r>
            <a:r>
              <a:rPr lang="en-US" sz="1600" dirty="0" err="1">
                <a:latin typeface="Courier New" pitchFamily="-65" charset="0"/>
                <a:ea typeface="Courier New" pitchFamily="-65" charset="0"/>
                <a:cs typeface="Courier New" pitchFamily="-65" charset="0"/>
              </a:rPr>
              <a:t>i</a:t>
            </a:r>
            <a:r>
              <a:rPr lang="en-US" sz="1600" dirty="0">
                <a:latin typeface="Courier New" pitchFamily="-65" charset="0"/>
                <a:ea typeface="Courier New" pitchFamily="-65" charset="0"/>
                <a:cs typeface="Courier New" pitchFamily="-65" charset="0"/>
              </a:rPr>
              <a:t>]; </a:t>
            </a:r>
          </a:p>
          <a:p>
            <a:pPr marL="342900" indent="-342900">
              <a:lnSpc>
                <a:spcPct val="80000"/>
              </a:lnSpc>
              <a:spcBef>
                <a:spcPct val="20000"/>
              </a:spcBef>
            </a:pPr>
            <a:r>
              <a:rPr lang="en-US" sz="1600" dirty="0">
                <a:latin typeface="Courier New" pitchFamily="-65" charset="0"/>
                <a:ea typeface="Courier New" pitchFamily="-65" charset="0"/>
                <a:cs typeface="Courier New" pitchFamily="-65" charset="0"/>
              </a:rPr>
              <a:t>} </a:t>
            </a:r>
          </a:p>
        </p:txBody>
      </p:sp>
      <p:grpSp>
        <p:nvGrpSpPr>
          <p:cNvPr id="9" name="Group 10"/>
          <p:cNvGrpSpPr>
            <a:grpSpLocks/>
          </p:cNvGrpSpPr>
          <p:nvPr/>
        </p:nvGrpSpPr>
        <p:grpSpPr bwMode="auto">
          <a:xfrm>
            <a:off x="685800" y="2209800"/>
            <a:ext cx="8228176" cy="518177"/>
            <a:chOff x="395536" y="2509900"/>
            <a:chExt cx="7632848" cy="1008112"/>
          </a:xfrm>
        </p:grpSpPr>
        <p:sp>
          <p:nvSpPr>
            <p:cNvPr id="10" name="Rectangle 8"/>
            <p:cNvSpPr>
              <a:spLocks noChangeArrowheads="1"/>
            </p:cNvSpPr>
            <p:nvPr/>
          </p:nvSpPr>
          <p:spPr bwMode="auto">
            <a:xfrm>
              <a:off x="395536" y="2509900"/>
              <a:ext cx="7632848" cy="1008112"/>
            </a:xfrm>
            <a:prstGeom prst="rect">
              <a:avLst/>
            </a:prstGeom>
            <a:noFill/>
            <a:ln w="9525">
              <a:solidFill>
                <a:srgbClr val="0000FF"/>
              </a:solidFill>
              <a:prstDash val="sysDash"/>
              <a:round/>
              <a:headEnd/>
              <a:tailEnd/>
            </a:ln>
          </p:spPr>
          <p:txBody>
            <a:bodyPr>
              <a:prstTxWarp prst="textNoShape">
                <a:avLst/>
              </a:prstTxWarp>
            </a:bodyPr>
            <a:lstStyle/>
            <a:p>
              <a:endParaRPr lang="en-CA"/>
            </a:p>
          </p:txBody>
        </p:sp>
        <p:sp>
          <p:nvSpPr>
            <p:cNvPr id="11" name="TextBox 9"/>
            <p:cNvSpPr txBox="1">
              <a:spLocks noChangeArrowheads="1"/>
            </p:cNvSpPr>
            <p:nvPr/>
          </p:nvSpPr>
          <p:spPr bwMode="auto">
            <a:xfrm>
              <a:off x="5414295" y="2509900"/>
              <a:ext cx="1896673" cy="461665"/>
            </a:xfrm>
            <a:prstGeom prst="rect">
              <a:avLst/>
            </a:prstGeom>
            <a:noFill/>
            <a:ln w="9525">
              <a:noFill/>
              <a:miter lim="800000"/>
              <a:headEnd/>
              <a:tailEnd/>
            </a:ln>
          </p:spPr>
          <p:txBody>
            <a:bodyPr wrap="none">
              <a:prstTxWarp prst="textNoShape">
                <a:avLst/>
              </a:prstTxWarp>
              <a:spAutoFit/>
            </a:bodyPr>
            <a:lstStyle/>
            <a:p>
              <a:r>
                <a:rPr lang="en-CA" dirty="0">
                  <a:solidFill>
                    <a:srgbClr val="0000FF"/>
                  </a:solidFill>
                </a:rPr>
                <a:t>Runs on GPU</a:t>
              </a:r>
            </a:p>
          </p:txBody>
        </p:sp>
      </p:grpSp>
    </p:spTree>
    <p:extLst>
      <p:ext uri="{BB962C8B-B14F-4D97-AF65-F5344CB8AC3E}">
        <p14:creationId xmlns:p14="http://schemas.microsoft.com/office/powerpoint/2010/main" val="2819362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Review: Memory</a:t>
            </a:r>
            <a:endParaRPr lang="en-US" dirty="0"/>
          </a:p>
        </p:txBody>
      </p:sp>
      <p:sp>
        <p:nvSpPr>
          <p:cNvPr id="3" name="Content Placeholder 2"/>
          <p:cNvSpPr>
            <a:spLocks noGrp="1"/>
          </p:cNvSpPr>
          <p:nvPr>
            <p:ph idx="1"/>
          </p:nvPr>
        </p:nvSpPr>
        <p:spPr>
          <a:xfrm>
            <a:off x="457200" y="1143000"/>
            <a:ext cx="8229600" cy="5213350"/>
          </a:xfrm>
        </p:spPr>
        <p:txBody>
          <a:bodyPr>
            <a:normAutofit/>
          </a:bodyPr>
          <a:lstStyle/>
          <a:p>
            <a:r>
              <a:rPr lang="en-US" sz="2800" dirty="0" smtClean="0"/>
              <a:t>E.g., use to save state between steps in a computation.</a:t>
            </a:r>
          </a:p>
          <a:p>
            <a:r>
              <a:rPr lang="en-US" sz="2800" dirty="0" smtClean="0"/>
              <a:t>Each memory location has an associated </a:t>
            </a:r>
            <a:r>
              <a:rPr lang="en-US" sz="2800" i="1" dirty="0" smtClean="0"/>
              <a:t>address</a:t>
            </a:r>
            <a:r>
              <a:rPr lang="en-US" sz="2800" dirty="0"/>
              <a:t> </a:t>
            </a:r>
            <a:r>
              <a:rPr lang="en-US" sz="2800" dirty="0" smtClean="0"/>
              <a:t>which identifies the location.   The location contains a value:  </a:t>
            </a:r>
          </a:p>
          <a:p>
            <a:endParaRPr lang="en-US" sz="2800" dirty="0" smtClean="0"/>
          </a:p>
          <a:p>
            <a:endParaRPr lang="en-US" sz="2800" dirty="0"/>
          </a:p>
          <a:p>
            <a:endParaRPr lang="en-US" sz="2800" dirty="0"/>
          </a:p>
          <a:p>
            <a:endParaRPr lang="en-US" sz="2800"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25793138"/>
              </p:ext>
            </p:extLst>
          </p:nvPr>
        </p:nvGraphicFramePr>
        <p:xfrm>
          <a:off x="4495800" y="3733800"/>
          <a:ext cx="2057400" cy="1981200"/>
        </p:xfrm>
        <a:graphic>
          <a:graphicData uri="http://schemas.openxmlformats.org/drawingml/2006/table">
            <a:tbl>
              <a:tblPr firstRow="1" bandRow="1">
                <a:tableStyleId>{2D5ABB26-0587-4C30-8999-92F81FD0307C}</a:tableStyleId>
              </a:tblPr>
              <a:tblGrid>
                <a:gridCol w="990600"/>
                <a:gridCol w="1066800"/>
              </a:tblGrid>
              <a:tr h="350520">
                <a:tc>
                  <a:txBody>
                    <a:bodyPr/>
                    <a:lstStyle/>
                    <a:p>
                      <a:r>
                        <a:rPr lang="en-US" sz="2000" u="sng" dirty="0" smtClean="0">
                          <a:solidFill>
                            <a:srgbClr val="0000FF"/>
                          </a:solidFill>
                        </a:rPr>
                        <a:t>address</a:t>
                      </a:r>
                      <a:endParaRPr lang="en-US" sz="2000" u="sng" dirty="0">
                        <a:solidFill>
                          <a:srgbClr val="0000FF"/>
                        </a:solidFill>
                      </a:endParaRPr>
                    </a:p>
                  </a:txBody>
                  <a:tcPr/>
                </a:tc>
                <a:tc>
                  <a:txBody>
                    <a:bodyPr/>
                    <a:lstStyle/>
                    <a:p>
                      <a:pPr algn="ctr"/>
                      <a:r>
                        <a:rPr lang="en-US" sz="2000" u="sng" dirty="0" smtClean="0">
                          <a:solidFill>
                            <a:srgbClr val="0000FF"/>
                          </a:solidFill>
                        </a:rPr>
                        <a:t>value</a:t>
                      </a:r>
                      <a:endParaRPr lang="en-US" sz="2000" u="sng" dirty="0">
                        <a:solidFill>
                          <a:srgbClr val="0000FF"/>
                        </a:solidFill>
                      </a:endParaRPr>
                    </a:p>
                  </a:txBody>
                  <a:tcPr>
                    <a:lnB w="12700" cap="flat" cmpd="sng" algn="ctr">
                      <a:solidFill>
                        <a:scrgbClr r="0" g="0" b="0"/>
                      </a:solidFill>
                      <a:prstDash val="solid"/>
                      <a:round/>
                      <a:headEnd type="none" w="med" len="med"/>
                      <a:tailEnd type="none" w="med" len="med"/>
                    </a:lnB>
                  </a:tcPr>
                </a:tc>
              </a:tr>
              <a:tr h="350520">
                <a:tc>
                  <a:txBody>
                    <a:bodyPr/>
                    <a:lstStyle/>
                    <a:p>
                      <a:pPr algn="r"/>
                      <a:r>
                        <a:rPr lang="en-US" sz="2000" dirty="0" smtClean="0">
                          <a:solidFill>
                            <a:srgbClr val="0000FF"/>
                          </a:solidFill>
                        </a:rPr>
                        <a:t>0</a:t>
                      </a:r>
                      <a:endParaRPr lang="en-US" sz="2000" dirty="0">
                        <a:solidFill>
                          <a:srgbClr val="0000FF"/>
                        </a:solidFill>
                      </a:endParaRPr>
                    </a:p>
                  </a:txBody>
                  <a:tcPr>
                    <a:lnR w="12700" cap="flat" cmpd="sng" algn="ctr">
                      <a:solidFill>
                        <a:scrgbClr r="0" g="0" b="0"/>
                      </a:solidFill>
                      <a:prstDash val="solid"/>
                      <a:round/>
                      <a:headEnd type="none" w="med" len="med"/>
                      <a:tailEnd type="none" w="med" len="med"/>
                    </a:lnR>
                  </a:tcPr>
                </a:tc>
                <a:tc>
                  <a:txBody>
                    <a:bodyPr/>
                    <a:lstStyle/>
                    <a:p>
                      <a:pPr algn="ctr"/>
                      <a:r>
                        <a:rPr lang="en-US" sz="2000" dirty="0" smtClean="0">
                          <a:solidFill>
                            <a:srgbClr val="0000FF"/>
                          </a:solidFill>
                        </a:rPr>
                        <a:t>0xFF</a:t>
                      </a:r>
                      <a:endParaRPr lang="en-US" sz="20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0520">
                <a:tc>
                  <a:txBody>
                    <a:bodyPr/>
                    <a:lstStyle/>
                    <a:p>
                      <a:pPr algn="r"/>
                      <a:r>
                        <a:rPr lang="en-US" sz="2000" dirty="0" smtClean="0">
                          <a:solidFill>
                            <a:srgbClr val="0000FF"/>
                          </a:solidFill>
                        </a:rPr>
                        <a:t>1</a:t>
                      </a:r>
                      <a:endParaRPr lang="en-US" sz="2000" dirty="0">
                        <a:solidFill>
                          <a:srgbClr val="0000FF"/>
                        </a:solidFill>
                      </a:endParaRPr>
                    </a:p>
                  </a:txBody>
                  <a:tcPr>
                    <a:lnR w="12700" cap="flat" cmpd="sng" algn="ctr">
                      <a:solidFill>
                        <a:scrgbClr r="0" g="0" b="0"/>
                      </a:solidFill>
                      <a:prstDash val="solid"/>
                      <a:round/>
                      <a:headEnd type="none" w="med" len="med"/>
                      <a:tailEnd type="none" w="med" len="med"/>
                    </a:lnR>
                  </a:tcPr>
                </a:tc>
                <a:tc>
                  <a:txBody>
                    <a:bodyPr/>
                    <a:lstStyle/>
                    <a:p>
                      <a:pPr algn="ctr"/>
                      <a:r>
                        <a:rPr lang="en-US" sz="2000" dirty="0" smtClean="0">
                          <a:solidFill>
                            <a:srgbClr val="0000FF"/>
                          </a:solidFill>
                        </a:rPr>
                        <a:t>0x42</a:t>
                      </a:r>
                      <a:endParaRPr lang="en-US" sz="20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0520">
                <a:tc>
                  <a:txBody>
                    <a:bodyPr/>
                    <a:lstStyle/>
                    <a:p>
                      <a:pPr algn="r"/>
                      <a:r>
                        <a:rPr lang="en-US" sz="2000" dirty="0" smtClean="0">
                          <a:solidFill>
                            <a:srgbClr val="0000FF"/>
                          </a:solidFill>
                        </a:rPr>
                        <a:t>2</a:t>
                      </a:r>
                      <a:endParaRPr lang="en-US" sz="2000" dirty="0">
                        <a:solidFill>
                          <a:srgbClr val="0000FF"/>
                        </a:solidFill>
                      </a:endParaRPr>
                    </a:p>
                  </a:txBody>
                  <a:tcPr>
                    <a:lnR w="12700" cap="flat" cmpd="sng" algn="ctr">
                      <a:solidFill>
                        <a:scrgbClr r="0" g="0" b="0"/>
                      </a:solidFill>
                      <a:prstDash val="solid"/>
                      <a:round/>
                      <a:headEnd type="none" w="med" len="med"/>
                      <a:tailEnd type="none" w="med" len="med"/>
                    </a:lnR>
                  </a:tcPr>
                </a:tc>
                <a:tc>
                  <a:txBody>
                    <a:bodyPr/>
                    <a:lstStyle/>
                    <a:p>
                      <a:pPr algn="ctr"/>
                      <a:r>
                        <a:rPr lang="en-US" sz="2000" dirty="0" smtClean="0">
                          <a:solidFill>
                            <a:srgbClr val="0000FF"/>
                          </a:solidFill>
                        </a:rPr>
                        <a:t>0x00</a:t>
                      </a:r>
                      <a:endParaRPr lang="en-US" sz="20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50520">
                <a:tc>
                  <a:txBody>
                    <a:bodyPr/>
                    <a:lstStyle/>
                    <a:p>
                      <a:pPr algn="r"/>
                      <a:r>
                        <a:rPr lang="en-US" sz="2000" dirty="0" smtClean="0">
                          <a:solidFill>
                            <a:srgbClr val="0000FF"/>
                          </a:solidFill>
                        </a:rPr>
                        <a:t>3</a:t>
                      </a:r>
                      <a:endParaRPr lang="en-US" sz="2000" dirty="0">
                        <a:solidFill>
                          <a:srgbClr val="0000FF"/>
                        </a:solidFill>
                      </a:endParaRPr>
                    </a:p>
                  </a:txBody>
                  <a:tcPr>
                    <a:lnR w="12700" cap="flat" cmpd="sng" algn="ctr">
                      <a:solidFill>
                        <a:scrgbClr r="0" g="0" b="0"/>
                      </a:solidFill>
                      <a:prstDash val="solid"/>
                      <a:round/>
                      <a:headEnd type="none" w="med" len="med"/>
                      <a:tailEnd type="none" w="med" len="med"/>
                    </a:lnR>
                  </a:tcPr>
                </a:tc>
                <a:tc>
                  <a:txBody>
                    <a:bodyPr/>
                    <a:lstStyle/>
                    <a:p>
                      <a:pPr algn="ctr"/>
                      <a:r>
                        <a:rPr lang="en-US" sz="2000" dirty="0" smtClean="0">
                          <a:solidFill>
                            <a:srgbClr val="0000FF"/>
                          </a:solidFill>
                        </a:rPr>
                        <a:t>0x01</a:t>
                      </a:r>
                      <a:endParaRPr lang="en-US" sz="2000"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990600" y="3886200"/>
            <a:ext cx="2895600" cy="1323439"/>
          </a:xfrm>
          <a:prstGeom prst="rect">
            <a:avLst/>
          </a:prstGeom>
          <a:noFill/>
        </p:spPr>
        <p:txBody>
          <a:bodyPr wrap="square" rtlCol="0">
            <a:spAutoFit/>
          </a:bodyPr>
          <a:lstStyle/>
          <a:p>
            <a:r>
              <a:rPr lang="en-US" sz="2000" u="sng" dirty="0" smtClean="0">
                <a:solidFill>
                  <a:srgbClr val="0000FF"/>
                </a:solidFill>
              </a:rPr>
              <a:t>Example</a:t>
            </a:r>
            <a:r>
              <a:rPr lang="en-US" sz="2000" dirty="0" smtClean="0">
                <a:solidFill>
                  <a:srgbClr val="0000FF"/>
                </a:solidFill>
              </a:rPr>
              <a:t>:  Memory with 4 one byte locations.  Location with address 1 contains value 0x42.</a:t>
            </a:r>
            <a:endParaRPr lang="en-US" sz="2000" dirty="0">
              <a:solidFill>
                <a:srgbClr val="0000FF"/>
              </a:solidFill>
            </a:endParaRPr>
          </a:p>
        </p:txBody>
      </p:sp>
    </p:spTree>
    <p:extLst>
      <p:ext uri="{BB962C8B-B14F-4D97-AF65-F5344CB8AC3E}">
        <p14:creationId xmlns:p14="http://schemas.microsoft.com/office/powerpoint/2010/main" val="21897249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GPU Memory Address Spaces</a:t>
            </a:r>
            <a:endParaRPr lang="en-US" dirty="0"/>
          </a:p>
        </p:txBody>
      </p:sp>
      <p:sp>
        <p:nvSpPr>
          <p:cNvPr id="3" name="Content Placeholder 2"/>
          <p:cNvSpPr>
            <a:spLocks noGrp="1"/>
          </p:cNvSpPr>
          <p:nvPr>
            <p:ph idx="1"/>
          </p:nvPr>
        </p:nvSpPr>
        <p:spPr>
          <a:xfrm>
            <a:off x="457200" y="1143000"/>
            <a:ext cx="8229600" cy="5213350"/>
          </a:xfrm>
        </p:spPr>
        <p:txBody>
          <a:bodyPr>
            <a:normAutofit/>
          </a:bodyPr>
          <a:lstStyle/>
          <a:p>
            <a:endParaRPr lang="en-US" sz="2800" dirty="0"/>
          </a:p>
          <a:p>
            <a:endParaRPr lang="en-US" sz="2800" dirty="0" smtClean="0"/>
          </a:p>
          <a:p>
            <a:r>
              <a:rPr lang="en-US" sz="2800" dirty="0" smtClean="0"/>
              <a:t>GPU has three </a:t>
            </a:r>
            <a:r>
              <a:rPr lang="en-US" sz="2800" i="1" u="sng" dirty="0" smtClean="0"/>
              <a:t>address spaces </a:t>
            </a:r>
            <a:r>
              <a:rPr lang="en-US" sz="2800" dirty="0" smtClean="0"/>
              <a:t>to support increasing visibility of data between threads: local, shared, global </a:t>
            </a:r>
          </a:p>
          <a:p>
            <a:r>
              <a:rPr lang="en-US" sz="2800" dirty="0" smtClean="0"/>
              <a:t>In addition two more (read-only) address spaces: Constant and texture.</a:t>
            </a:r>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28</a:t>
            </a:fld>
            <a:endParaRPr lang="en-US"/>
          </a:p>
        </p:txBody>
      </p:sp>
    </p:spTree>
    <p:extLst>
      <p:ext uri="{BB962C8B-B14F-4D97-AF65-F5344CB8AC3E}">
        <p14:creationId xmlns:p14="http://schemas.microsoft.com/office/powerpoint/2010/main" val="23126861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(Private) Address Space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29</a:t>
            </a:fld>
            <a:endParaRPr lang="en-US"/>
          </a:p>
        </p:txBody>
      </p:sp>
      <p:sp>
        <p:nvSpPr>
          <p:cNvPr id="63" name="TextBox 62"/>
          <p:cNvSpPr txBox="1"/>
          <p:nvPr/>
        </p:nvSpPr>
        <p:spPr>
          <a:xfrm>
            <a:off x="693781" y="1295400"/>
            <a:ext cx="7840619" cy="830997"/>
          </a:xfrm>
          <a:prstGeom prst="rect">
            <a:avLst/>
          </a:prstGeom>
          <a:noFill/>
        </p:spPr>
        <p:txBody>
          <a:bodyPr wrap="square" rtlCol="0">
            <a:spAutoFit/>
          </a:bodyPr>
          <a:lstStyle/>
          <a:p>
            <a:r>
              <a:rPr lang="en-US" sz="2400" dirty="0" smtClean="0"/>
              <a:t>Each thread has own “local memory” (CUDA) “private memory” (</a:t>
            </a:r>
            <a:r>
              <a:rPr lang="en-US" sz="2400" dirty="0" err="1" smtClean="0"/>
              <a:t>OpenCL</a:t>
            </a:r>
            <a:r>
              <a:rPr lang="en-US" sz="2400" dirty="0" smtClean="0"/>
              <a:t>).  </a:t>
            </a:r>
            <a:endParaRPr lang="en-US" sz="2400" dirty="0"/>
          </a:p>
        </p:txBody>
      </p:sp>
      <p:sp>
        <p:nvSpPr>
          <p:cNvPr id="65" name="Freeform 64"/>
          <p:cNvSpPr/>
          <p:nvPr/>
        </p:nvSpPr>
        <p:spPr>
          <a:xfrm>
            <a:off x="510784" y="1625600"/>
            <a:ext cx="581416" cy="711200"/>
          </a:xfrm>
          <a:custGeom>
            <a:avLst/>
            <a:gdLst>
              <a:gd name="connsiteX0" fmla="*/ 162316 w 581416"/>
              <a:gd name="connsiteY0" fmla="*/ 0 h 711200"/>
              <a:gd name="connsiteX1" fmla="*/ 22616 w 581416"/>
              <a:gd name="connsiteY1" fmla="*/ 406400 h 711200"/>
              <a:gd name="connsiteX2" fmla="*/ 581416 w 581416"/>
              <a:gd name="connsiteY2" fmla="*/ 711200 h 711200"/>
            </a:gdLst>
            <a:ahLst/>
            <a:cxnLst>
              <a:cxn ang="0">
                <a:pos x="connsiteX0" y="connsiteY0"/>
              </a:cxn>
              <a:cxn ang="0">
                <a:pos x="connsiteX1" y="connsiteY1"/>
              </a:cxn>
              <a:cxn ang="0">
                <a:pos x="connsiteX2" y="connsiteY2"/>
              </a:cxn>
            </a:cxnLst>
            <a:rect l="l" t="t" r="r" b="b"/>
            <a:pathLst>
              <a:path w="581416" h="711200">
                <a:moveTo>
                  <a:pt x="162316" y="0"/>
                </a:moveTo>
                <a:cubicBezTo>
                  <a:pt x="57541" y="143933"/>
                  <a:pt x="-47234" y="287867"/>
                  <a:pt x="22616" y="406400"/>
                </a:cubicBezTo>
                <a:cubicBezTo>
                  <a:pt x="92466" y="524933"/>
                  <a:pt x="581416" y="711200"/>
                  <a:pt x="581416" y="711200"/>
                </a:cubicBezTo>
              </a:path>
            </a:pathLst>
          </a:cu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 name="Group 4"/>
          <p:cNvGrpSpPr>
            <a:grpSpLocks noChangeAspect="1"/>
          </p:cNvGrpSpPr>
          <p:nvPr/>
        </p:nvGrpSpPr>
        <p:grpSpPr>
          <a:xfrm>
            <a:off x="1152912" y="2247900"/>
            <a:ext cx="2743200" cy="2473880"/>
            <a:chOff x="1143000" y="2286000"/>
            <a:chExt cx="1371600" cy="1236940"/>
          </a:xfrm>
        </p:grpSpPr>
        <p:cxnSp>
          <p:nvCxnSpPr>
            <p:cNvPr id="18" name="Straight Arrow Connector 17"/>
            <p:cNvCxnSpPr/>
            <p:nvPr/>
          </p:nvCxnSpPr>
          <p:spPr>
            <a:xfrm rot="5400000">
              <a:off x="11491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1225346" y="3141543"/>
              <a:ext cx="761206"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13015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13777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14523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15285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16047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1985758" y="3141543"/>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60767" y="2761734"/>
              <a:ext cx="306389"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2063546" y="3141543"/>
              <a:ext cx="456406" cy="3063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38555" y="2761734"/>
              <a:ext cx="306389"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143000" y="2286000"/>
              <a:ext cx="227012" cy="228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1447800" y="2286000"/>
              <a:ext cx="227012" cy="228600"/>
            </a:xfrm>
            <a:prstGeom prst="rect">
              <a:avLst/>
            </a:prstGeom>
            <a:gradFill>
              <a:gsLst>
                <a:gs pos="0">
                  <a:srgbClr val="008000"/>
                </a:gs>
                <a:gs pos="100000">
                  <a:schemeClr val="accent3">
                    <a:lumMod val="20000"/>
                    <a:lumOff val="80000"/>
                  </a:schemeClr>
                </a:gs>
              </a:gsLst>
            </a:gra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287588" y="2286000"/>
              <a:ext cx="227012" cy="228600"/>
            </a:xfrm>
            <a:prstGeom prst="rect">
              <a:avLst/>
            </a:prstGeom>
            <a:gradFill>
              <a:gsLst>
                <a:gs pos="0">
                  <a:srgbClr val="FF0000"/>
                </a:gs>
                <a:gs pos="100000">
                  <a:schemeClr val="accent2">
                    <a:lumMod val="20000"/>
                    <a:lumOff val="8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endCxn id="45" idx="2"/>
            </p:cNvCxnSpPr>
            <p:nvPr/>
          </p:nvCxnSpPr>
          <p:spPr>
            <a:xfrm flipH="1" flipV="1">
              <a:off x="1256506" y="2514600"/>
              <a:ext cx="272449" cy="247134"/>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46" idx="2"/>
            </p:cNvCxnSpPr>
            <p:nvPr/>
          </p:nvCxnSpPr>
          <p:spPr>
            <a:xfrm flipH="1" flipV="1">
              <a:off x="1561306" y="2514600"/>
              <a:ext cx="45438" cy="247134"/>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47" idx="2"/>
            </p:cNvCxnSpPr>
            <p:nvPr/>
          </p:nvCxnSpPr>
          <p:spPr>
            <a:xfrm flipV="1">
              <a:off x="2138555" y="2514600"/>
              <a:ext cx="262539" cy="247134"/>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754188" y="2286000"/>
              <a:ext cx="227012" cy="228600"/>
            </a:xfrm>
            <a:prstGeom prst="rect">
              <a:avLst/>
            </a:prstGeom>
            <a:gradFill>
              <a:gsLst>
                <a:gs pos="0">
                  <a:schemeClr val="accent6">
                    <a:lumMod val="50000"/>
                  </a:schemeClr>
                </a:gs>
                <a:gs pos="100000">
                  <a:schemeClr val="accent6">
                    <a:lumMod val="20000"/>
                    <a:lumOff val="80000"/>
                  </a:schemeClr>
                </a:gs>
              </a:gsLs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1674812" y="2514600"/>
              <a:ext cx="183090" cy="247134"/>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1162050" y="2413000"/>
              <a:ext cx="185543" cy="9525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lIns="0" tIns="0" rIns="0" bIns="0" rtlCol="0" anchor="ctr">
              <a:normAutofit/>
            </a:bodyPr>
            <a:lstStyle/>
            <a:p>
              <a:pPr algn="ctr"/>
              <a:r>
                <a:rPr lang="en-US" sz="1200" dirty="0" smtClean="0">
                  <a:solidFill>
                    <a:schemeClr val="tx1"/>
                  </a:solidFill>
                </a:rPr>
                <a:t>0x42</a:t>
              </a:r>
              <a:endParaRPr lang="en-US" sz="1200" dirty="0">
                <a:solidFill>
                  <a:schemeClr val="tx1"/>
                </a:solidFill>
              </a:endParaRPr>
            </a:p>
          </p:txBody>
        </p:sp>
      </p:grpSp>
      <p:sp>
        <p:nvSpPr>
          <p:cNvPr id="58" name="TextBox 57"/>
          <p:cNvSpPr txBox="1"/>
          <p:nvPr/>
        </p:nvSpPr>
        <p:spPr>
          <a:xfrm>
            <a:off x="617581" y="5029200"/>
            <a:ext cx="7840619" cy="1569660"/>
          </a:xfrm>
          <a:prstGeom prst="rect">
            <a:avLst/>
          </a:prstGeom>
          <a:noFill/>
        </p:spPr>
        <p:txBody>
          <a:bodyPr wrap="square" rtlCol="0">
            <a:spAutoFit/>
          </a:bodyPr>
          <a:lstStyle/>
          <a:p>
            <a:r>
              <a:rPr lang="en-US" sz="2400" dirty="0" smtClean="0"/>
              <a:t>Note: Location at address 100 for thread 0 is different from location at address 100 for thread 1.</a:t>
            </a:r>
          </a:p>
          <a:p>
            <a:endParaRPr lang="en-US" sz="2400" dirty="0"/>
          </a:p>
          <a:p>
            <a:r>
              <a:rPr lang="en-US" sz="2400" dirty="0" smtClean="0"/>
              <a:t>Contains local variables private to a thread.</a:t>
            </a:r>
          </a:p>
        </p:txBody>
      </p:sp>
    </p:spTree>
    <p:extLst>
      <p:ext uri="{BB962C8B-B14F-4D97-AF65-F5344CB8AC3E}">
        <p14:creationId xmlns:p14="http://schemas.microsoft.com/office/powerpoint/2010/main" val="35596607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11188" y="0"/>
            <a:ext cx="7772400" cy="1143000"/>
          </a:xfrm>
        </p:spPr>
        <p:txBody>
          <a:bodyPr/>
          <a:lstStyle/>
          <a:p>
            <a:r>
              <a:rPr lang="en-CA">
                <a:latin typeface="Arial  " charset="0"/>
                <a:ea typeface="ＭＳ Ｐゴシック" charset="0"/>
                <a:cs typeface="Arial  " charset="0"/>
              </a:rPr>
              <a:t>The GPU is Ubiquitous</a:t>
            </a:r>
          </a:p>
        </p:txBody>
      </p:sp>
      <p:sp>
        <p:nvSpPr>
          <p:cNvPr id="245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06A7D4B-738E-9A42-B19C-675FCF438456}" type="slidenum">
              <a:rPr lang="en-US" sz="1400">
                <a:latin typeface="Arial  " charset="0"/>
              </a:rPr>
              <a:pPr/>
              <a:t>3</a:t>
            </a:fld>
            <a:r>
              <a:rPr lang="en-US" sz="1400">
                <a:latin typeface="Arial  " charset="0"/>
              </a:rPr>
              <a:t> </a:t>
            </a:r>
            <a:endParaRPr lang="en-US" sz="1400"/>
          </a:p>
        </p:txBody>
      </p:sp>
      <p:pic>
        <p:nvPicPr>
          <p:cNvPr id="24580" name="Picture 4" descr="amd-apu-graphics-size-compared-to-inte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3782" y="6356350"/>
            <a:ext cx="1772766" cy="369332"/>
          </a:xfrm>
          <a:prstGeom prst="rect">
            <a:avLst/>
          </a:prstGeom>
          <a:noFill/>
        </p:spPr>
        <p:txBody>
          <a:bodyPr wrap="none" rtlCol="0">
            <a:spAutoFit/>
          </a:bodyPr>
          <a:lstStyle/>
          <a:p>
            <a:r>
              <a:rPr lang="en-US" dirty="0" smtClean="0"/>
              <a:t>[APU13 keynote]</a:t>
            </a:r>
            <a:endParaRPr lang="en-US" dirty="0"/>
          </a:p>
        </p:txBody>
      </p:sp>
      <p:sp>
        <p:nvSpPr>
          <p:cNvPr id="6" name="TextBox 5"/>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7394679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Address Spaces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30</a:t>
            </a:fld>
            <a:endParaRPr lang="en-US"/>
          </a:p>
        </p:txBody>
      </p:sp>
      <p:cxnSp>
        <p:nvCxnSpPr>
          <p:cNvPr id="18" name="Straight Arrow Connector 17"/>
          <p:cNvCxnSpPr/>
          <p:nvPr/>
        </p:nvCxnSpPr>
        <p:spPr>
          <a:xfrm rot="5400000">
            <a:off x="920546"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996746" y="2455743"/>
            <a:ext cx="761206"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1072946"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1149146"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1223758"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1299958"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1376158" y="24557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1757158" y="2455743"/>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832167" y="2075934"/>
            <a:ext cx="306389"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1834946" y="2455743"/>
            <a:ext cx="456406" cy="3063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909955" y="2075934"/>
            <a:ext cx="306389"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027906" y="1923534"/>
            <a:ext cx="1246676"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rot="5400000">
            <a:off x="25157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5400000">
            <a:off x="25919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rot="5400000">
            <a:off x="26681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27443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2819003"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2895203"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a:off x="2971403"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667000" y="1905000"/>
            <a:ext cx="1202827"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52400" y="1905000"/>
            <a:ext cx="898437" cy="646331"/>
          </a:xfrm>
          <a:prstGeom prst="rect">
            <a:avLst/>
          </a:prstGeom>
          <a:noFill/>
        </p:spPr>
        <p:txBody>
          <a:bodyPr wrap="square" rtlCol="0">
            <a:spAutoFit/>
          </a:bodyPr>
          <a:lstStyle/>
          <a:p>
            <a:r>
              <a:rPr lang="en-US" dirty="0" smtClean="0"/>
              <a:t>thread block X</a:t>
            </a:r>
            <a:endParaRPr lang="en-US" dirty="0"/>
          </a:p>
        </p:txBody>
      </p:sp>
      <p:sp>
        <p:nvSpPr>
          <p:cNvPr id="39" name="TextBox 38"/>
          <p:cNvSpPr txBox="1"/>
          <p:nvPr/>
        </p:nvSpPr>
        <p:spPr>
          <a:xfrm>
            <a:off x="3886200" y="1944469"/>
            <a:ext cx="1052068" cy="646331"/>
          </a:xfrm>
          <a:prstGeom prst="rect">
            <a:avLst/>
          </a:prstGeom>
          <a:noFill/>
        </p:spPr>
        <p:txBody>
          <a:bodyPr wrap="square" rtlCol="0">
            <a:spAutoFit/>
          </a:bodyPr>
          <a:lstStyle/>
          <a:p>
            <a:r>
              <a:rPr lang="en-US" dirty="0" smtClean="0"/>
              <a:t>thread block Y</a:t>
            </a:r>
            <a:endParaRPr lang="en-US" dirty="0"/>
          </a:p>
        </p:txBody>
      </p:sp>
      <p:cxnSp>
        <p:nvCxnSpPr>
          <p:cNvPr id="40" name="Straight Arrow Connector 39"/>
          <p:cNvCxnSpPr/>
          <p:nvPr/>
        </p:nvCxnSpPr>
        <p:spPr>
          <a:xfrm rot="5400000">
            <a:off x="30491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3125391" y="2437209"/>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1052016" y="3733800"/>
            <a:ext cx="2817811" cy="609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flipV="1">
            <a:off x="1300355" y="2914134"/>
            <a:ext cx="609601" cy="1200666"/>
          </a:xfrm>
          <a:prstGeom prst="line">
            <a:avLst/>
          </a:prstGeom>
          <a:ln w="19050" cmpd="sng">
            <a:solidFill>
              <a:schemeClr val="tx1"/>
            </a:solidFill>
            <a:prstDash val="sysDot"/>
            <a:headEnd type="triangl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1909956" y="2818606"/>
            <a:ext cx="1365056" cy="1296194"/>
          </a:xfrm>
          <a:prstGeom prst="line">
            <a:avLst/>
          </a:prstGeom>
          <a:ln w="19050" cmpd="sng">
            <a:solidFill>
              <a:schemeClr val="tx1"/>
            </a:solidFill>
            <a:prstDash val="sys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5105400" y="1676400"/>
            <a:ext cx="3847306" cy="4893647"/>
          </a:xfrm>
          <a:prstGeom prst="rect">
            <a:avLst/>
          </a:prstGeom>
          <a:noFill/>
        </p:spPr>
        <p:txBody>
          <a:bodyPr wrap="square" rtlCol="0">
            <a:spAutoFit/>
          </a:bodyPr>
          <a:lstStyle/>
          <a:p>
            <a:r>
              <a:rPr lang="en-US" sz="2400" dirty="0" smtClean="0"/>
              <a:t>Each thread in the different thread blocks (even from different kernels) can access a region called “global memory” (CUDA/</a:t>
            </a:r>
            <a:r>
              <a:rPr lang="en-US" sz="2400" dirty="0" err="1" smtClean="0"/>
              <a:t>OpenCL</a:t>
            </a:r>
            <a:r>
              <a:rPr lang="en-US" sz="2400" dirty="0" smtClean="0"/>
              <a:t>). </a:t>
            </a:r>
          </a:p>
          <a:p>
            <a:endParaRPr lang="en-US" sz="2400" dirty="0"/>
          </a:p>
          <a:p>
            <a:r>
              <a:rPr lang="en-US" sz="2400" dirty="0" smtClean="0"/>
              <a:t>Commonly in GPGPU workloads threads write their own portion of global memory.  </a:t>
            </a:r>
            <a:r>
              <a:rPr lang="en-US" sz="2400" dirty="0"/>
              <a:t>A</a:t>
            </a:r>
            <a:r>
              <a:rPr lang="en-US" sz="2400" dirty="0" smtClean="0"/>
              <a:t>voids need for synchronization—slow; also unpredictable thread block scheduling.</a:t>
            </a:r>
          </a:p>
        </p:txBody>
      </p:sp>
      <p:sp>
        <p:nvSpPr>
          <p:cNvPr id="48" name="Rectangle 47"/>
          <p:cNvSpPr/>
          <p:nvPr/>
        </p:nvSpPr>
        <p:spPr>
          <a:xfrm>
            <a:off x="1708343" y="4114800"/>
            <a:ext cx="422467" cy="1338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tIns="0" bIns="0" rtlCol="0" anchor="ctr">
            <a:normAutofit fontScale="77500" lnSpcReduction="20000"/>
          </a:bodyPr>
          <a:lstStyle/>
          <a:p>
            <a:pPr algn="ctr"/>
            <a:r>
              <a:rPr lang="en-US" sz="1200" dirty="0" smtClean="0">
                <a:solidFill>
                  <a:schemeClr val="tx1"/>
                </a:solidFill>
              </a:rPr>
              <a:t>0x42</a:t>
            </a:r>
            <a:endParaRPr lang="en-US" sz="1200" dirty="0">
              <a:solidFill>
                <a:schemeClr val="tx1"/>
              </a:solidFill>
            </a:endParaRPr>
          </a:p>
        </p:txBody>
      </p:sp>
    </p:spTree>
    <p:extLst>
      <p:ext uri="{BB962C8B-B14F-4D97-AF65-F5344CB8AC3E}">
        <p14:creationId xmlns:p14="http://schemas.microsoft.com/office/powerpoint/2010/main" val="13419434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a:t>
            </a:r>
            <a:r>
              <a:rPr lang="en-US" dirty="0" smtClean="0"/>
              <a:t>“global memory”</a:t>
            </a:r>
            <a:endParaRPr lang="en-US" dirty="0"/>
          </a:p>
        </p:txBody>
      </p:sp>
      <p:sp>
        <p:nvSpPr>
          <p:cNvPr id="3" name="Content Placeholder 2"/>
          <p:cNvSpPr>
            <a:spLocks noGrp="1"/>
          </p:cNvSpPr>
          <p:nvPr>
            <p:ph idx="1"/>
          </p:nvPr>
        </p:nvSpPr>
        <p:spPr/>
        <p:txBody>
          <a:bodyPr>
            <a:normAutofit lnSpcReduction="10000"/>
          </a:bodyPr>
          <a:lstStyle/>
          <a:p>
            <a:r>
              <a:rPr lang="en-US" dirty="0" smtClean="0"/>
              <a:t>Prior to NVIDIA </a:t>
            </a:r>
            <a:r>
              <a:rPr lang="en-US" dirty="0" err="1" smtClean="0"/>
              <a:t>GeForce</a:t>
            </a:r>
            <a:r>
              <a:rPr lang="en-US" dirty="0" smtClean="0"/>
              <a:t> 8800 and CUDA 1.0, access to memory was through texture reads and raster operations for writing.</a:t>
            </a:r>
          </a:p>
          <a:p>
            <a:endParaRPr lang="en-US" u="sng" dirty="0" smtClean="0"/>
          </a:p>
          <a:p>
            <a:r>
              <a:rPr lang="en-US" u="sng" dirty="0" smtClean="0"/>
              <a:t>Problem</a:t>
            </a:r>
            <a:r>
              <a:rPr lang="en-US" dirty="0" smtClean="0"/>
              <a:t>: Address of memory access was highly constrained function of thread ID.</a:t>
            </a:r>
          </a:p>
          <a:p>
            <a:endParaRPr lang="en-US" dirty="0" smtClean="0"/>
          </a:p>
          <a:p>
            <a:r>
              <a:rPr lang="en-US" dirty="0" smtClean="0"/>
              <a:t>CUDA 1.0 enabled access to arbitrary memory location in a flat memory space called “global”</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Example: Transpose (CUDA SDK) </a:t>
            </a:r>
            <a:endParaRPr lang="en-US" dirty="0"/>
          </a:p>
        </p:txBody>
      </p:sp>
      <p:sp>
        <p:nvSpPr>
          <p:cNvPr id="3" name="Content Placeholder 2"/>
          <p:cNvSpPr>
            <a:spLocks noGrp="1"/>
          </p:cNvSpPr>
          <p:nvPr>
            <p:ph idx="1"/>
          </p:nvPr>
        </p:nvSpPr>
        <p:spPr/>
        <p:txBody>
          <a:bodyPr>
            <a:normAutofit/>
          </a:bodyPr>
          <a:lstStyle/>
          <a:p>
            <a:pPr marL="0" indent="0">
              <a:buNone/>
            </a:pPr>
            <a:r>
              <a:rPr lang="en-US" sz="1200" b="1" dirty="0">
                <a:solidFill>
                  <a:srgbClr val="0000FF"/>
                </a:solidFill>
                <a:latin typeface="Consolas"/>
                <a:cs typeface="Consolas"/>
              </a:rPr>
              <a:t>__global__ void </a:t>
            </a:r>
            <a:r>
              <a:rPr lang="en-US" sz="1200" dirty="0" err="1">
                <a:latin typeface="Consolas"/>
                <a:cs typeface="Consolas"/>
              </a:rPr>
              <a:t>transposeNaive</a:t>
            </a:r>
            <a:r>
              <a:rPr lang="en-US" sz="1200" dirty="0">
                <a:latin typeface="Consolas"/>
                <a:cs typeface="Consolas"/>
              </a:rPr>
              <a:t>(</a:t>
            </a:r>
            <a:r>
              <a:rPr lang="en-US" sz="1200" b="1" dirty="0">
                <a:solidFill>
                  <a:srgbClr val="0000FF"/>
                </a:solidFill>
                <a:latin typeface="Consolas"/>
                <a:cs typeface="Consolas"/>
              </a:rPr>
              <a:t>float</a:t>
            </a:r>
            <a:r>
              <a:rPr lang="en-US" sz="1200" dirty="0">
                <a:solidFill>
                  <a:srgbClr val="0000FF"/>
                </a:solidFill>
                <a:latin typeface="Consolas"/>
                <a:cs typeface="Consolas"/>
              </a:rPr>
              <a:t> </a:t>
            </a:r>
            <a:r>
              <a:rPr lang="en-US" sz="1200" dirty="0">
                <a:latin typeface="Consolas"/>
                <a:cs typeface="Consolas"/>
              </a:rPr>
              <a:t>*</a:t>
            </a:r>
            <a:r>
              <a:rPr lang="en-US" sz="1200" dirty="0" err="1">
                <a:latin typeface="Consolas"/>
                <a:cs typeface="Consolas"/>
              </a:rPr>
              <a:t>odata</a:t>
            </a:r>
            <a:r>
              <a:rPr lang="en-US" sz="1200" dirty="0">
                <a:latin typeface="Consolas"/>
                <a:cs typeface="Consolas"/>
              </a:rPr>
              <a:t>, </a:t>
            </a:r>
            <a:r>
              <a:rPr lang="en-US" sz="1200" b="1" dirty="0">
                <a:solidFill>
                  <a:srgbClr val="0000FF"/>
                </a:solidFill>
                <a:latin typeface="Consolas"/>
                <a:cs typeface="Consolas"/>
              </a:rPr>
              <a:t>float</a:t>
            </a:r>
            <a:r>
              <a:rPr lang="en-US" sz="1200" dirty="0">
                <a:latin typeface="Consolas"/>
                <a:cs typeface="Consolas"/>
              </a:rPr>
              <a:t>* </a:t>
            </a:r>
            <a:r>
              <a:rPr lang="en-US" sz="1200" dirty="0" err="1">
                <a:latin typeface="Consolas"/>
                <a:cs typeface="Consolas"/>
              </a:rPr>
              <a:t>idata</a:t>
            </a: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a:latin typeface="Consolas"/>
                <a:cs typeface="Consolas"/>
              </a:rPr>
              <a:t>width,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smtClean="0">
                <a:latin typeface="Consolas"/>
                <a:cs typeface="Consolas"/>
              </a:rPr>
              <a:t>height)</a:t>
            </a:r>
            <a:endParaRPr lang="en-US" sz="1200" dirty="0">
              <a:latin typeface="Consolas"/>
              <a:cs typeface="Consolas"/>
            </a:endParaRPr>
          </a:p>
          <a:p>
            <a:pPr marL="0" indent="0">
              <a:buNone/>
            </a:pPr>
            <a:r>
              <a:rPr lang="en-US" sz="1200" dirty="0">
                <a:latin typeface="Consolas"/>
                <a:cs typeface="Consolas"/>
              </a:rPr>
              <a:t>{</a:t>
            </a: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xIndex</a:t>
            </a:r>
            <a:r>
              <a:rPr lang="en-US" sz="1200" dirty="0">
                <a:latin typeface="Consolas"/>
                <a:cs typeface="Consolas"/>
              </a:rPr>
              <a:t> = </a:t>
            </a:r>
            <a:r>
              <a:rPr lang="en-US" sz="1200" dirty="0" err="1">
                <a:latin typeface="Consolas"/>
                <a:cs typeface="Consolas"/>
              </a:rPr>
              <a:t>blockIdx.x</a:t>
            </a:r>
            <a:r>
              <a:rPr lang="en-US" sz="1200" dirty="0">
                <a:latin typeface="Consolas"/>
                <a:cs typeface="Consolas"/>
              </a:rPr>
              <a:t> * TILE_DIM + </a:t>
            </a:r>
            <a:r>
              <a:rPr lang="en-US" sz="1200" dirty="0" err="1">
                <a:latin typeface="Consolas"/>
                <a:cs typeface="Consolas"/>
              </a:rPr>
              <a:t>threadIdx.x</a:t>
            </a:r>
            <a:r>
              <a:rPr lang="en-US" sz="1200" dirty="0" smtClean="0">
                <a:latin typeface="Consolas"/>
                <a:cs typeface="Consolas"/>
              </a:rPr>
              <a:t>;  </a:t>
            </a:r>
            <a:r>
              <a:rPr lang="en-US" sz="1200" dirty="0" smtClean="0">
                <a:solidFill>
                  <a:srgbClr val="008000"/>
                </a:solidFill>
                <a:latin typeface="Consolas"/>
                <a:cs typeface="Consolas"/>
              </a:rPr>
              <a:t>// TILE_DIM = 16</a:t>
            </a:r>
            <a:endParaRPr lang="en-US" sz="1200" dirty="0">
              <a:solidFill>
                <a:srgbClr val="008000"/>
              </a:solidFill>
              <a:latin typeface="Consolas"/>
              <a:cs typeface="Consolas"/>
            </a:endParaRP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yIndex</a:t>
            </a:r>
            <a:r>
              <a:rPr lang="en-US" sz="1200" dirty="0">
                <a:latin typeface="Consolas"/>
                <a:cs typeface="Consolas"/>
              </a:rPr>
              <a:t> = </a:t>
            </a:r>
            <a:r>
              <a:rPr lang="en-US" sz="1200" dirty="0" err="1">
                <a:latin typeface="Consolas"/>
                <a:cs typeface="Consolas"/>
              </a:rPr>
              <a:t>blockIdx.y</a:t>
            </a:r>
            <a:r>
              <a:rPr lang="en-US" sz="1200" dirty="0">
                <a:latin typeface="Consolas"/>
                <a:cs typeface="Consolas"/>
              </a:rPr>
              <a:t> * TILE_DIM + </a:t>
            </a:r>
            <a:r>
              <a:rPr lang="en-US" sz="1200" dirty="0" err="1">
                <a:latin typeface="Consolas"/>
                <a:cs typeface="Consolas"/>
              </a:rPr>
              <a:t>threadIdx.y</a:t>
            </a:r>
            <a:r>
              <a:rPr lang="en-US" sz="1200" dirty="0">
                <a:latin typeface="Consolas"/>
                <a:cs typeface="Consolas"/>
              </a:rPr>
              <a:t>;</a:t>
            </a:r>
          </a:p>
          <a:p>
            <a:pPr marL="0" indent="0">
              <a:buNone/>
            </a:pPr>
            <a:endParaRPr lang="en-US" sz="1200" dirty="0">
              <a:latin typeface="Consolas"/>
              <a:cs typeface="Consolas"/>
            </a:endParaRP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index_in</a:t>
            </a:r>
            <a:r>
              <a:rPr lang="en-US" sz="1200" dirty="0">
                <a:latin typeface="Consolas"/>
                <a:cs typeface="Consolas"/>
              </a:rPr>
              <a:t>  = </a:t>
            </a:r>
            <a:r>
              <a:rPr lang="en-US" sz="1200" dirty="0" err="1">
                <a:latin typeface="Consolas"/>
                <a:cs typeface="Consolas"/>
              </a:rPr>
              <a:t>xIndex</a:t>
            </a:r>
            <a:r>
              <a:rPr lang="en-US" sz="1200" dirty="0">
                <a:latin typeface="Consolas"/>
                <a:cs typeface="Consolas"/>
              </a:rPr>
              <a:t> + width * </a:t>
            </a:r>
            <a:r>
              <a:rPr lang="en-US" sz="1200" dirty="0" err="1">
                <a:latin typeface="Consolas"/>
                <a:cs typeface="Consolas"/>
              </a:rPr>
              <a:t>yIndex</a:t>
            </a:r>
            <a:r>
              <a:rPr lang="en-US" sz="1200" dirty="0">
                <a:latin typeface="Consolas"/>
                <a:cs typeface="Consolas"/>
              </a:rPr>
              <a:t>;</a:t>
            </a: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index_out</a:t>
            </a:r>
            <a:r>
              <a:rPr lang="en-US" sz="1200" dirty="0">
                <a:latin typeface="Consolas"/>
                <a:cs typeface="Consolas"/>
              </a:rPr>
              <a:t> = </a:t>
            </a:r>
            <a:r>
              <a:rPr lang="en-US" sz="1200" dirty="0" err="1">
                <a:latin typeface="Consolas"/>
                <a:cs typeface="Consolas"/>
              </a:rPr>
              <a:t>yIndex</a:t>
            </a:r>
            <a:r>
              <a:rPr lang="en-US" sz="1200" dirty="0">
                <a:latin typeface="Consolas"/>
                <a:cs typeface="Consolas"/>
              </a:rPr>
              <a:t> + height * </a:t>
            </a:r>
            <a:r>
              <a:rPr lang="en-US" sz="1200" dirty="0" err="1">
                <a:latin typeface="Consolas"/>
                <a:cs typeface="Consolas"/>
              </a:rPr>
              <a:t>xIndex</a:t>
            </a:r>
            <a:r>
              <a:rPr lang="en-US" sz="1200" dirty="0">
                <a:latin typeface="Consolas"/>
                <a:cs typeface="Consolas"/>
              </a:rPr>
              <a:t>;</a:t>
            </a:r>
          </a:p>
          <a:p>
            <a:pPr marL="0" indent="0">
              <a:buNone/>
            </a:pPr>
            <a:r>
              <a:rPr lang="en-US" sz="1200" dirty="0" smtClean="0">
                <a:latin typeface="Consolas"/>
                <a:cs typeface="Consolas"/>
              </a:rPr>
              <a:t>  </a:t>
            </a:r>
            <a:r>
              <a:rPr lang="en-US" sz="1200" b="1" dirty="0" smtClean="0">
                <a:solidFill>
                  <a:srgbClr val="0000FF"/>
                </a:solidFill>
                <a:latin typeface="Consolas"/>
                <a:cs typeface="Consolas"/>
              </a:rPr>
              <a:t>for</a:t>
            </a:r>
            <a:r>
              <a:rPr lang="en-US" sz="1200" dirty="0" smtClean="0">
                <a:solidFill>
                  <a:srgbClr val="0000FF"/>
                </a:solidFill>
                <a:latin typeface="Consolas"/>
                <a:cs typeface="Consolas"/>
              </a:rPr>
              <a:t> </a:t>
            </a:r>
            <a:r>
              <a:rPr lang="en-US" sz="1200" dirty="0">
                <a:latin typeface="Consolas"/>
                <a:cs typeface="Consolas"/>
              </a:rPr>
              <a:t>(</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a:t>
            </a:r>
            <a:r>
              <a:rPr lang="en-US" sz="1200" dirty="0">
                <a:latin typeface="Consolas"/>
                <a:cs typeface="Consolas"/>
              </a:rPr>
              <a:t>=0; </a:t>
            </a:r>
            <a:r>
              <a:rPr lang="en-US" sz="1200" dirty="0" err="1">
                <a:latin typeface="Consolas"/>
                <a:cs typeface="Consolas"/>
              </a:rPr>
              <a:t>i</a:t>
            </a:r>
            <a:r>
              <a:rPr lang="en-US" sz="1200" dirty="0">
                <a:latin typeface="Consolas"/>
                <a:cs typeface="Consolas"/>
              </a:rPr>
              <a:t>&lt;TILE_DIM; </a:t>
            </a:r>
            <a:r>
              <a:rPr lang="en-US" sz="1200" dirty="0" err="1">
                <a:latin typeface="Consolas"/>
                <a:cs typeface="Consolas"/>
              </a:rPr>
              <a:t>i</a:t>
            </a:r>
            <a:r>
              <a:rPr lang="en-US" sz="1200" dirty="0">
                <a:latin typeface="Consolas"/>
                <a:cs typeface="Consolas"/>
              </a:rPr>
              <a:t>+=BLOCK_ROWS) </a:t>
            </a:r>
            <a:r>
              <a:rPr lang="en-US" sz="1200" dirty="0" smtClean="0">
                <a:latin typeface="Consolas"/>
                <a:cs typeface="Consolas"/>
              </a:rPr>
              <a:t>{ </a:t>
            </a:r>
            <a:r>
              <a:rPr lang="en-US" sz="1200" dirty="0" smtClean="0">
                <a:solidFill>
                  <a:srgbClr val="008000"/>
                </a:solidFill>
                <a:latin typeface="Consolas"/>
                <a:cs typeface="Consolas"/>
              </a:rPr>
              <a:t>// BLOCK_ROWS = 16</a:t>
            </a:r>
            <a:endParaRPr lang="en-US" sz="1200" dirty="0">
              <a:solidFill>
                <a:srgbClr val="008000"/>
              </a:solidFill>
              <a:latin typeface="Consolas"/>
              <a:cs typeface="Consolas"/>
            </a:endParaRPr>
          </a:p>
          <a:p>
            <a:pPr marL="0" indent="0">
              <a:buNone/>
            </a:pPr>
            <a:r>
              <a:rPr lang="en-US" sz="1200" dirty="0">
                <a:latin typeface="Consolas"/>
                <a:cs typeface="Consolas"/>
              </a:rPr>
              <a:t>    </a:t>
            </a:r>
            <a:r>
              <a:rPr lang="en-US" sz="1200" dirty="0" err="1" smtClean="0">
                <a:latin typeface="Consolas"/>
                <a:cs typeface="Consolas"/>
              </a:rPr>
              <a:t>odata</a:t>
            </a:r>
            <a:r>
              <a:rPr lang="en-US" sz="1200" dirty="0">
                <a:latin typeface="Consolas"/>
                <a:cs typeface="Consolas"/>
              </a:rPr>
              <a:t>[</a:t>
            </a:r>
            <a:r>
              <a:rPr lang="en-US" sz="1200" dirty="0" err="1">
                <a:latin typeface="Consolas"/>
                <a:cs typeface="Consolas"/>
              </a:rPr>
              <a:t>index_out+i</a:t>
            </a:r>
            <a:r>
              <a:rPr lang="en-US" sz="1200" dirty="0">
                <a:latin typeface="Consolas"/>
                <a:cs typeface="Consolas"/>
              </a:rPr>
              <a:t>] = </a:t>
            </a:r>
            <a:r>
              <a:rPr lang="en-US" sz="1200" dirty="0" err="1">
                <a:latin typeface="Consolas"/>
                <a:cs typeface="Consolas"/>
              </a:rPr>
              <a:t>idata</a:t>
            </a:r>
            <a:r>
              <a:rPr lang="en-US" sz="1200" dirty="0">
                <a:latin typeface="Consolas"/>
                <a:cs typeface="Consolas"/>
              </a:rPr>
              <a:t>[</a:t>
            </a:r>
            <a:r>
              <a:rPr lang="en-US" sz="1200" dirty="0" err="1">
                <a:latin typeface="Consolas"/>
                <a:cs typeface="Consolas"/>
              </a:rPr>
              <a:t>index_in+i</a:t>
            </a:r>
            <a:r>
              <a:rPr lang="en-US" sz="1200" dirty="0">
                <a:latin typeface="Consolas"/>
                <a:cs typeface="Consolas"/>
              </a:rPr>
              <a:t>*width];</a:t>
            </a:r>
          </a:p>
          <a:p>
            <a:pPr marL="0" indent="0">
              <a:buNone/>
            </a:pPr>
            <a:r>
              <a:rPr lang="en-US" sz="1200" dirty="0">
                <a:latin typeface="Consolas"/>
                <a:cs typeface="Consolas"/>
              </a:rPr>
              <a:t>  </a:t>
            </a:r>
            <a:r>
              <a:rPr lang="en-US" sz="1200" dirty="0" smtClean="0">
                <a:latin typeface="Consolas"/>
                <a:cs typeface="Consolas"/>
              </a:rPr>
              <a:t>}</a:t>
            </a:r>
            <a:endParaRPr lang="en-US" sz="1200" dirty="0">
              <a:latin typeface="Consolas"/>
              <a:cs typeface="Consolas"/>
            </a:endParaRPr>
          </a:p>
          <a:p>
            <a:pPr marL="0" indent="0">
              <a:buNone/>
            </a:pPr>
            <a:r>
              <a:rPr lang="en-US" sz="1200" dirty="0">
                <a:latin typeface="Consolas"/>
                <a:cs typeface="Consolas"/>
              </a:rPr>
              <a:t>}</a:t>
            </a:r>
          </a:p>
        </p:txBody>
      </p:sp>
      <p:sp>
        <p:nvSpPr>
          <p:cNvPr id="4" name="Slide Number Placeholder 3"/>
          <p:cNvSpPr>
            <a:spLocks noGrp="1"/>
          </p:cNvSpPr>
          <p:nvPr>
            <p:ph type="sldNum" sz="quarter" idx="12"/>
          </p:nvPr>
        </p:nvSpPr>
        <p:spPr/>
        <p:txBody>
          <a:bodyPr/>
          <a:lstStyle/>
          <a:p>
            <a:fld id="{F23EC47D-D5CA-A042-A8D0-C217E3EA6E2F}" type="slidenum">
              <a:rPr lang="en-US" smtClean="0"/>
              <a:t>32</a:t>
            </a:fld>
            <a:endParaRPr lang="en-US"/>
          </a:p>
        </p:txBody>
      </p:sp>
      <p:sp>
        <p:nvSpPr>
          <p:cNvPr id="5" name="TextBox 4"/>
          <p:cNvSpPr txBox="1"/>
          <p:nvPr/>
        </p:nvSpPr>
        <p:spPr>
          <a:xfrm>
            <a:off x="457200" y="4648200"/>
            <a:ext cx="8546956" cy="1015663"/>
          </a:xfrm>
          <a:prstGeom prst="rect">
            <a:avLst/>
          </a:prstGeom>
          <a:noFill/>
        </p:spPr>
        <p:txBody>
          <a:bodyPr wrap="none" rtlCol="0">
            <a:spAutoFit/>
          </a:bodyPr>
          <a:lstStyle/>
          <a:p>
            <a:r>
              <a:rPr lang="en-US" sz="2000" dirty="0" smtClean="0"/>
              <a:t>NOTE: </a:t>
            </a:r>
            <a:r>
              <a:rPr lang="en-US" sz="2000" dirty="0"/>
              <a:t>“</a:t>
            </a:r>
            <a:r>
              <a:rPr lang="en-US" sz="2000" dirty="0" err="1"/>
              <a:t>xIndex</a:t>
            </a:r>
            <a:r>
              <a:rPr lang="en-US" sz="2000" dirty="0"/>
              <a:t>”, “</a:t>
            </a:r>
            <a:r>
              <a:rPr lang="en-US" sz="2000" dirty="0" err="1"/>
              <a:t>yIndex</a:t>
            </a:r>
            <a:r>
              <a:rPr lang="en-US" sz="2000" dirty="0"/>
              <a:t>”, “</a:t>
            </a:r>
            <a:r>
              <a:rPr lang="en-US" sz="2000" dirty="0" err="1"/>
              <a:t>index_in</a:t>
            </a:r>
            <a:r>
              <a:rPr lang="en-US" sz="2000" dirty="0"/>
              <a:t>”, “</a:t>
            </a:r>
            <a:r>
              <a:rPr lang="en-US" sz="2000" dirty="0" err="1"/>
              <a:t>index_out</a:t>
            </a:r>
            <a:r>
              <a:rPr lang="en-US" sz="2000" dirty="0"/>
              <a:t>”, and “</a:t>
            </a:r>
            <a:r>
              <a:rPr lang="en-US" sz="2000" dirty="0" err="1"/>
              <a:t>i</a:t>
            </a:r>
            <a:r>
              <a:rPr lang="en-US" sz="2000" dirty="0"/>
              <a:t>” are in </a:t>
            </a:r>
            <a:r>
              <a:rPr lang="en-US" sz="2000" u="sng" dirty="0"/>
              <a:t>local </a:t>
            </a:r>
            <a:r>
              <a:rPr lang="en-US" sz="2000" u="sng" dirty="0" smtClean="0"/>
              <a:t>memory </a:t>
            </a:r>
          </a:p>
          <a:p>
            <a:r>
              <a:rPr lang="en-US" sz="2000" dirty="0"/>
              <a:t> </a:t>
            </a:r>
            <a:r>
              <a:rPr lang="en-US" sz="2000" dirty="0" smtClean="0"/>
              <a:t>            (local variables are register allocated</a:t>
            </a:r>
            <a:r>
              <a:rPr lang="en-US" sz="2000" dirty="0"/>
              <a:t> </a:t>
            </a:r>
            <a:r>
              <a:rPr lang="en-US" sz="2000" dirty="0" smtClean="0"/>
              <a:t>but stack lives in local memory)</a:t>
            </a:r>
          </a:p>
          <a:p>
            <a:endParaRPr lang="en-US" sz="2000" u="sng" dirty="0"/>
          </a:p>
        </p:txBody>
      </p:sp>
      <p:sp>
        <p:nvSpPr>
          <p:cNvPr id="6" name="TextBox 5"/>
          <p:cNvSpPr txBox="1"/>
          <p:nvPr/>
        </p:nvSpPr>
        <p:spPr>
          <a:xfrm>
            <a:off x="1143000" y="5616714"/>
            <a:ext cx="6570128" cy="707886"/>
          </a:xfrm>
          <a:prstGeom prst="rect">
            <a:avLst/>
          </a:prstGeom>
          <a:noFill/>
        </p:spPr>
        <p:txBody>
          <a:bodyPr wrap="none" rtlCol="0">
            <a:spAutoFit/>
          </a:bodyPr>
          <a:lstStyle/>
          <a:p>
            <a:r>
              <a:rPr lang="en-US" sz="2000" dirty="0" smtClean="0"/>
              <a:t> “</a:t>
            </a:r>
            <a:r>
              <a:rPr lang="en-US" sz="2000" dirty="0" err="1" smtClean="0"/>
              <a:t>odata</a:t>
            </a:r>
            <a:r>
              <a:rPr lang="en-US" sz="2000" dirty="0" smtClean="0"/>
              <a:t>” and “</a:t>
            </a:r>
            <a:r>
              <a:rPr lang="en-US" sz="2000" dirty="0" err="1" smtClean="0"/>
              <a:t>idata</a:t>
            </a:r>
            <a:r>
              <a:rPr lang="en-US" sz="2000" dirty="0" smtClean="0"/>
              <a:t>” are pointers to </a:t>
            </a:r>
            <a:r>
              <a:rPr lang="en-US" sz="2000" u="sng" dirty="0" smtClean="0"/>
              <a:t>global memory</a:t>
            </a:r>
          </a:p>
          <a:p>
            <a:r>
              <a:rPr lang="en-US" sz="2000" dirty="0" smtClean="0"/>
              <a:t> (both allocated using calls to </a:t>
            </a:r>
            <a:r>
              <a:rPr lang="en-US" sz="2000" dirty="0" err="1" smtClean="0"/>
              <a:t>cudaMalloc</a:t>
            </a:r>
            <a:r>
              <a:rPr lang="en-US" sz="2000" dirty="0" smtClean="0"/>
              <a:t> -- not shown above)</a:t>
            </a:r>
            <a:endParaRPr lang="en-US" sz="2000" dirty="0"/>
          </a:p>
        </p:txBody>
      </p:sp>
      <p:graphicFrame>
        <p:nvGraphicFramePr>
          <p:cNvPr id="7" name="Content Placeholder 11"/>
          <p:cNvGraphicFramePr>
            <a:graphicFrameLocks/>
          </p:cNvGraphicFramePr>
          <p:nvPr>
            <p:extLst>
              <p:ext uri="{D42A27DB-BD31-4B8C-83A1-F6EECF244321}">
                <p14:modId xmlns:p14="http://schemas.microsoft.com/office/powerpoint/2010/main" val="2845656331"/>
              </p:ext>
            </p:extLst>
          </p:nvPr>
        </p:nvGraphicFramePr>
        <p:xfrm>
          <a:off x="6705600" y="266700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solidFill>
                            <a:srgbClr val="FF0000"/>
                          </a:solidFill>
                        </a:rPr>
                        <a:t>2</a:t>
                      </a:r>
                      <a:endParaRPr lang="en-US" dirty="0">
                        <a:solidFill>
                          <a:srgbClr val="FF0000"/>
                        </a:solidFill>
                      </a:endParaRPr>
                    </a:p>
                  </a:txBody>
                  <a:tcPr/>
                </a:tc>
              </a:tr>
              <a:tr h="306070">
                <a:tc>
                  <a:txBody>
                    <a:bodyPr/>
                    <a:lstStyle/>
                    <a:p>
                      <a:r>
                        <a:rPr lang="en-US" dirty="0" smtClean="0">
                          <a:solidFill>
                            <a:srgbClr val="FF00FF"/>
                          </a:solidFill>
                        </a:rPr>
                        <a:t>3</a:t>
                      </a:r>
                      <a:endParaRPr lang="en-US" dirty="0">
                        <a:solidFill>
                          <a:srgbClr val="FF00FF"/>
                        </a:solidFill>
                      </a:endParaRPr>
                    </a:p>
                  </a:txBody>
                  <a:tcPr/>
                </a:tc>
                <a:tc>
                  <a:txBody>
                    <a:bodyPr/>
                    <a:lstStyle/>
                    <a:p>
                      <a:r>
                        <a:rPr lang="en-US" dirty="0" smtClean="0"/>
                        <a:t>4</a:t>
                      </a:r>
                      <a:endParaRPr lang="en-US" dirty="0"/>
                    </a:p>
                  </a:txBody>
                  <a:tcPr/>
                </a:tc>
              </a:tr>
            </a:tbl>
          </a:graphicData>
        </a:graphic>
      </p:graphicFrame>
      <p:graphicFrame>
        <p:nvGraphicFramePr>
          <p:cNvPr id="8" name="Content Placeholder 11"/>
          <p:cNvGraphicFramePr>
            <a:graphicFrameLocks/>
          </p:cNvGraphicFramePr>
          <p:nvPr>
            <p:extLst>
              <p:ext uri="{D42A27DB-BD31-4B8C-83A1-F6EECF244321}">
                <p14:modId xmlns:p14="http://schemas.microsoft.com/office/powerpoint/2010/main" val="3858615120"/>
              </p:ext>
            </p:extLst>
          </p:nvPr>
        </p:nvGraphicFramePr>
        <p:xfrm>
          <a:off x="7937500" y="266700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solidFill>
                            <a:srgbClr val="FF00FF"/>
                          </a:solidFill>
                        </a:rPr>
                        <a:t>3</a:t>
                      </a:r>
                      <a:endParaRPr lang="en-US" dirty="0">
                        <a:solidFill>
                          <a:srgbClr val="FF00FF"/>
                        </a:solidFill>
                      </a:endParaRPr>
                    </a:p>
                  </a:txBody>
                  <a:tcPr/>
                </a:tc>
              </a:tr>
              <a:tr h="306070">
                <a:tc>
                  <a:txBody>
                    <a:bodyPr/>
                    <a:lstStyle/>
                    <a:p>
                      <a:r>
                        <a:rPr lang="en-US" dirty="0" smtClean="0">
                          <a:solidFill>
                            <a:srgbClr val="FF0000"/>
                          </a:solidFill>
                        </a:rPr>
                        <a:t>2</a:t>
                      </a:r>
                      <a:endParaRPr lang="en-US" dirty="0">
                        <a:solidFill>
                          <a:srgbClr val="FF0000"/>
                        </a:solidFill>
                      </a:endParaRPr>
                    </a:p>
                  </a:txBody>
                  <a:tcPr/>
                </a:tc>
                <a:tc>
                  <a:txBody>
                    <a:bodyPr/>
                    <a:lstStyle/>
                    <a:p>
                      <a:r>
                        <a:rPr lang="en-US" dirty="0" smtClean="0"/>
                        <a:t>4</a:t>
                      </a:r>
                      <a:endParaRPr lang="en-US" dirty="0"/>
                    </a:p>
                  </a:txBody>
                  <a:tcPr/>
                </a:tc>
              </a:tr>
            </a:tbl>
          </a:graphicData>
        </a:graphic>
      </p:graphicFrame>
      <p:cxnSp>
        <p:nvCxnSpPr>
          <p:cNvPr id="10" name="Straight Arrow Connector 9"/>
          <p:cNvCxnSpPr/>
          <p:nvPr/>
        </p:nvCxnSpPr>
        <p:spPr>
          <a:xfrm>
            <a:off x="7450672" y="3048000"/>
            <a:ext cx="3979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1212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“Coalescing” global accesses</a:t>
            </a:r>
            <a:endParaRPr lang="en-US" dirty="0"/>
          </a:p>
        </p:txBody>
      </p:sp>
      <p:sp>
        <p:nvSpPr>
          <p:cNvPr id="3" name="Content Placeholder 2"/>
          <p:cNvSpPr>
            <a:spLocks noGrp="1"/>
          </p:cNvSpPr>
          <p:nvPr>
            <p:ph idx="1"/>
          </p:nvPr>
        </p:nvSpPr>
        <p:spPr>
          <a:xfrm>
            <a:off x="457200" y="1066800"/>
            <a:ext cx="8229600" cy="4343399"/>
          </a:xfrm>
        </p:spPr>
        <p:txBody>
          <a:bodyPr>
            <a:normAutofit/>
          </a:bodyPr>
          <a:lstStyle/>
          <a:p>
            <a:r>
              <a:rPr lang="en-US" sz="2800" u="sng" dirty="0" smtClean="0"/>
              <a:t>Not</a:t>
            </a:r>
            <a:r>
              <a:rPr lang="en-US" sz="2800" dirty="0" smtClean="0"/>
              <a:t> same as CPU write combining/buffering:</a:t>
            </a:r>
          </a:p>
          <a:p>
            <a:r>
              <a:rPr lang="en-US" sz="2800" dirty="0" smtClean="0"/>
              <a:t>Aligned accesses request single 128B cache </a:t>
            </a:r>
            <a:r>
              <a:rPr lang="en-US" sz="2800" dirty="0" err="1" smtClean="0"/>
              <a:t>blk</a:t>
            </a:r>
            <a:endParaRPr lang="en-US" sz="2800" dirty="0" smtClean="0"/>
          </a:p>
          <a:p>
            <a:endParaRPr lang="en-US" sz="2800" dirty="0" smtClean="0"/>
          </a:p>
          <a:p>
            <a:endParaRPr lang="en-US" sz="2800" dirty="0" smtClean="0"/>
          </a:p>
          <a:p>
            <a:pPr>
              <a:buNone/>
            </a:pPr>
            <a:endParaRPr lang="en-US" sz="2800" dirty="0" smtClean="0"/>
          </a:p>
          <a:p>
            <a:pPr>
              <a:buNone/>
            </a:pPr>
            <a:endParaRPr lang="en-US" sz="2800" dirty="0" smtClean="0"/>
          </a:p>
          <a:p>
            <a:r>
              <a:rPr lang="en-US" sz="2800" dirty="0" smtClean="0"/>
              <a:t>Memory Divergence:</a:t>
            </a:r>
          </a:p>
          <a:p>
            <a:pPr>
              <a:buNone/>
            </a:pPr>
            <a:endParaRPr lang="en-US" sz="2800" dirty="0"/>
          </a:p>
        </p:txBody>
      </p:sp>
      <p:sp>
        <p:nvSpPr>
          <p:cNvPr id="5" name="Rectangle 4"/>
          <p:cNvSpPr/>
          <p:nvPr/>
        </p:nvSpPr>
        <p:spPr>
          <a:xfrm>
            <a:off x="838200" y="2502932"/>
            <a:ext cx="4880636"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96000" y="3353594"/>
            <a:ext cx="2667000" cy="369332"/>
          </a:xfrm>
          <a:prstGeom prst="rect">
            <a:avLst/>
          </a:prstGeom>
          <a:noFill/>
        </p:spPr>
        <p:txBody>
          <a:bodyPr wrap="square" rtlCol="0">
            <a:spAutoFit/>
          </a:bodyPr>
          <a:lstStyle/>
          <a:p>
            <a:r>
              <a:rPr lang="en-US" dirty="0" err="1" smtClean="0">
                <a:latin typeface="Courier New"/>
                <a:cs typeface="Courier New"/>
              </a:rPr>
              <a:t>ld.global</a:t>
            </a:r>
            <a:r>
              <a:rPr lang="en-US" dirty="0">
                <a:latin typeface="Courier New"/>
                <a:cs typeface="Courier New"/>
              </a:rPr>
              <a:t> </a:t>
            </a:r>
            <a:r>
              <a:rPr lang="en-US" dirty="0" smtClean="0">
                <a:latin typeface="Courier New"/>
                <a:cs typeface="Courier New"/>
              </a:rPr>
              <a:t>r1,0(r2)</a:t>
            </a:r>
            <a:endParaRPr lang="en-US" dirty="0">
              <a:latin typeface="Courier New"/>
              <a:cs typeface="Courier New"/>
            </a:endParaRPr>
          </a:p>
        </p:txBody>
      </p:sp>
      <p:sp>
        <p:nvSpPr>
          <p:cNvPr id="29" name="TextBox 28"/>
          <p:cNvSpPr txBox="1"/>
          <p:nvPr/>
        </p:nvSpPr>
        <p:spPr>
          <a:xfrm>
            <a:off x="798976" y="2133600"/>
            <a:ext cx="535648" cy="369332"/>
          </a:xfrm>
          <a:prstGeom prst="rect">
            <a:avLst/>
          </a:prstGeom>
          <a:noFill/>
        </p:spPr>
        <p:txBody>
          <a:bodyPr wrap="none" rtlCol="0">
            <a:spAutoFit/>
          </a:bodyPr>
          <a:lstStyle/>
          <a:p>
            <a:r>
              <a:rPr lang="en-US" dirty="0" smtClean="0"/>
              <a:t>128</a:t>
            </a:r>
            <a:endParaRPr lang="en-US" dirty="0"/>
          </a:p>
        </p:txBody>
      </p:sp>
      <p:sp>
        <p:nvSpPr>
          <p:cNvPr id="30" name="TextBox 29"/>
          <p:cNvSpPr txBox="1"/>
          <p:nvPr/>
        </p:nvSpPr>
        <p:spPr>
          <a:xfrm>
            <a:off x="5255552" y="2133600"/>
            <a:ext cx="535648" cy="369332"/>
          </a:xfrm>
          <a:prstGeom prst="rect">
            <a:avLst/>
          </a:prstGeom>
          <a:noFill/>
        </p:spPr>
        <p:txBody>
          <a:bodyPr wrap="none" rtlCol="0">
            <a:spAutoFit/>
          </a:bodyPr>
          <a:lstStyle/>
          <a:p>
            <a:r>
              <a:rPr lang="en-US" dirty="0" smtClean="0"/>
              <a:t>255</a:t>
            </a:r>
            <a:endParaRPr lang="en-US" dirty="0"/>
          </a:p>
        </p:txBody>
      </p:sp>
      <p:cxnSp>
        <p:nvCxnSpPr>
          <p:cNvPr id="35" name="Straight Arrow Connector 34"/>
          <p:cNvCxnSpPr/>
          <p:nvPr/>
        </p:nvCxnSpPr>
        <p:spPr>
          <a:xfrm rot="5400000" flipH="1" flipV="1">
            <a:off x="6103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rot="5400000" flipH="1" flipV="1">
            <a:off x="7627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9151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5400000" flipH="1" flipV="1">
            <a:off x="10675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5400000" flipH="1" flipV="1">
            <a:off x="12199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5400000" flipH="1" flipV="1">
            <a:off x="13723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flipH="1" flipV="1">
            <a:off x="15247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flipH="1" flipV="1">
            <a:off x="16771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flipH="1" flipV="1">
            <a:off x="18295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5400000" flipH="1" flipV="1">
            <a:off x="19819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flipH="1" flipV="1">
            <a:off x="21343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rot="5400000" flipH="1" flipV="1">
            <a:off x="22867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flipH="1" flipV="1">
            <a:off x="24391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flipH="1" flipV="1">
            <a:off x="25915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rot="5400000" flipH="1" flipV="1">
            <a:off x="27439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flipH="1" flipV="1">
            <a:off x="28963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5400000" flipH="1" flipV="1">
            <a:off x="30487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flipH="1" flipV="1">
            <a:off x="32011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5400000" flipH="1" flipV="1">
            <a:off x="33535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5400000" flipH="1" flipV="1">
            <a:off x="35059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5400000" flipH="1" flipV="1">
            <a:off x="36583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rot="5400000" flipH="1" flipV="1">
            <a:off x="38107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5400000" flipH="1" flipV="1">
            <a:off x="39631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41155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5400000" flipH="1" flipV="1">
            <a:off x="42679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44203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rot="5400000" flipH="1" flipV="1">
            <a:off x="45727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rot="5400000" flipH="1" flipV="1">
            <a:off x="47251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rot="5400000" flipH="1" flipV="1">
            <a:off x="48775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rot="5400000" flipH="1" flipV="1">
            <a:off x="50299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5182394" y="3493532"/>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5334794" y="3492738"/>
            <a:ext cx="6096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5400000" flipH="1" flipV="1">
            <a:off x="493780" y="5791598"/>
            <a:ext cx="76279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5400000" flipH="1" flipV="1">
            <a:off x="798977" y="5791995"/>
            <a:ext cx="76199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rot="16200000" flipV="1">
            <a:off x="795860" y="5635684"/>
            <a:ext cx="768232"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rot="5400000" flipH="1" flipV="1">
            <a:off x="1256575" y="5639993"/>
            <a:ext cx="761203"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16200000" flipV="1">
            <a:off x="1162284" y="5697308"/>
            <a:ext cx="760409" cy="1893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1789577" y="5411791"/>
            <a:ext cx="802813" cy="761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rot="16200000" flipV="1">
            <a:off x="1238484" y="5468708"/>
            <a:ext cx="760409" cy="646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endCxn id="67" idx="2"/>
          </p:cNvCxnSpPr>
          <p:nvPr/>
        </p:nvCxnSpPr>
        <p:spPr>
          <a:xfrm rot="16200000" flipV="1">
            <a:off x="1437432" y="5516050"/>
            <a:ext cx="762794" cy="5510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rot="5400000" flipH="1" flipV="1">
            <a:off x="1959266" y="5691478"/>
            <a:ext cx="768232" cy="193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rot="5400000" flipH="1" flipV="1">
            <a:off x="2172166" y="5791202"/>
            <a:ext cx="76040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rot="5400000" flipH="1" flipV="1">
            <a:off x="2323375" y="5792393"/>
            <a:ext cx="76120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rot="10800000">
            <a:off x="1677988" y="5412586"/>
            <a:ext cx="1178388" cy="7596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16200000" flipV="1">
            <a:off x="2648581" y="5659605"/>
            <a:ext cx="759614" cy="2655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endCxn id="112" idx="2"/>
          </p:cNvCxnSpPr>
          <p:nvPr/>
        </p:nvCxnSpPr>
        <p:spPr>
          <a:xfrm flipV="1">
            <a:off x="3313576" y="5410201"/>
            <a:ext cx="1162281" cy="762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3618376" y="5410202"/>
            <a:ext cx="2289819" cy="7627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5400000" flipH="1" flipV="1">
            <a:off x="3485588" y="5695388"/>
            <a:ext cx="762000" cy="19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rot="5400000" flipH="1" flipV="1">
            <a:off x="3634475" y="5692669"/>
            <a:ext cx="769026" cy="1916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10800000">
            <a:off x="2703976" y="5411791"/>
            <a:ext cx="1371600" cy="760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rot="16200000" flipV="1">
            <a:off x="3843463" y="5788481"/>
            <a:ext cx="769025"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4380376" y="5403969"/>
            <a:ext cx="1260012" cy="7682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rot="16200000" flipV="1">
            <a:off x="4016270" y="5656488"/>
            <a:ext cx="769025" cy="2639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685176" y="5410202"/>
            <a:ext cx="1106023" cy="761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rot="16200000" flipV="1">
            <a:off x="4321070" y="5656487"/>
            <a:ext cx="769026" cy="2639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endCxn id="107" idx="2"/>
          </p:cNvCxnSpPr>
          <p:nvPr/>
        </p:nvCxnSpPr>
        <p:spPr>
          <a:xfrm rot="10800000">
            <a:off x="3028058" y="5410200"/>
            <a:ext cx="1961919"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endCxn id="117" idx="2"/>
          </p:cNvCxnSpPr>
          <p:nvPr/>
        </p:nvCxnSpPr>
        <p:spPr>
          <a:xfrm flipV="1">
            <a:off x="5142376" y="5403969"/>
            <a:ext cx="896706" cy="769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5400000" flipH="1" flipV="1">
            <a:off x="4989976" y="5715000"/>
            <a:ext cx="7620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447176" y="5410200"/>
            <a:ext cx="801224" cy="7627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rot="10800000">
            <a:off x="4685176" y="5410202"/>
            <a:ext cx="914400" cy="761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759752" y="4507468"/>
            <a:ext cx="2251270" cy="1049696"/>
            <a:chOff x="759752" y="4507468"/>
            <a:chExt cx="2251270" cy="1049696"/>
          </a:xfrm>
        </p:grpSpPr>
        <p:sp>
          <p:nvSpPr>
            <p:cNvPr id="67" name="Rectangle 66"/>
            <p:cNvSpPr/>
            <p:nvPr/>
          </p:nvSpPr>
          <p:spPr>
            <a:xfrm>
              <a:off x="798976" y="4876800"/>
              <a:ext cx="1488612"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759752" y="4507468"/>
              <a:ext cx="535648" cy="369332"/>
            </a:xfrm>
            <a:prstGeom prst="rect">
              <a:avLst/>
            </a:prstGeom>
            <a:noFill/>
          </p:spPr>
          <p:txBody>
            <a:bodyPr wrap="none" rtlCol="0">
              <a:spAutoFit/>
            </a:bodyPr>
            <a:lstStyle/>
            <a:p>
              <a:r>
                <a:rPr lang="en-US" dirty="0" smtClean="0"/>
                <a:t>128</a:t>
              </a:r>
              <a:endParaRPr lang="en-US" dirty="0"/>
            </a:p>
          </p:txBody>
        </p:sp>
        <p:sp>
          <p:nvSpPr>
            <p:cNvPr id="102" name="Trapezoid 101"/>
            <p:cNvSpPr/>
            <p:nvPr/>
          </p:nvSpPr>
          <p:spPr>
            <a:xfrm rot="10800000">
              <a:off x="1295397" y="4648994"/>
              <a:ext cx="1715625" cy="908170"/>
            </a:xfrm>
            <a:prstGeom prst="trapezoid">
              <a:avLst>
                <a:gd name="adj" fmla="val 708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Curved Connector 103"/>
            <p:cNvCxnSpPr/>
            <p:nvPr/>
          </p:nvCxnSpPr>
          <p:spPr>
            <a:xfrm rot="16200000" flipH="1">
              <a:off x="1389294" y="4935306"/>
              <a:ext cx="533400" cy="416388"/>
            </a:xfrm>
            <a:prstGeom prst="curvedConnector3">
              <a:avLst>
                <a:gd name="adj1" fmla="val 50000"/>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2244527" y="4507468"/>
            <a:ext cx="2251273" cy="1055926"/>
            <a:chOff x="759752" y="4507468"/>
            <a:chExt cx="2251273" cy="1055926"/>
          </a:xfrm>
        </p:grpSpPr>
        <p:sp>
          <p:nvSpPr>
            <p:cNvPr id="107" name="Rectangle 106"/>
            <p:cNvSpPr/>
            <p:nvPr/>
          </p:nvSpPr>
          <p:spPr>
            <a:xfrm>
              <a:off x="798976" y="4876800"/>
              <a:ext cx="1488612"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TextBox 107"/>
            <p:cNvSpPr txBox="1"/>
            <p:nvPr/>
          </p:nvSpPr>
          <p:spPr>
            <a:xfrm>
              <a:off x="759752" y="4507468"/>
              <a:ext cx="535648" cy="369332"/>
            </a:xfrm>
            <a:prstGeom prst="rect">
              <a:avLst/>
            </a:prstGeom>
            <a:noFill/>
          </p:spPr>
          <p:txBody>
            <a:bodyPr wrap="none" rtlCol="0">
              <a:spAutoFit/>
            </a:bodyPr>
            <a:lstStyle/>
            <a:p>
              <a:r>
                <a:rPr lang="en-US" dirty="0" smtClean="0"/>
                <a:t>256</a:t>
              </a:r>
              <a:endParaRPr lang="en-US" dirty="0"/>
            </a:p>
          </p:txBody>
        </p:sp>
        <p:sp>
          <p:nvSpPr>
            <p:cNvPr id="109" name="Trapezoid 108"/>
            <p:cNvSpPr/>
            <p:nvPr/>
          </p:nvSpPr>
          <p:spPr>
            <a:xfrm rot="10800000">
              <a:off x="1295400" y="4648994"/>
              <a:ext cx="1715625" cy="914400"/>
            </a:xfrm>
            <a:prstGeom prst="trapezoid">
              <a:avLst>
                <a:gd name="adj" fmla="val 708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Curved Connector 109"/>
            <p:cNvCxnSpPr/>
            <p:nvPr/>
          </p:nvCxnSpPr>
          <p:spPr>
            <a:xfrm rot="16200000" flipH="1">
              <a:off x="1389294" y="4935306"/>
              <a:ext cx="533400" cy="416388"/>
            </a:xfrm>
            <a:prstGeom prst="curvedConnector3">
              <a:avLst>
                <a:gd name="adj1" fmla="val 50000"/>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3692327" y="4507469"/>
            <a:ext cx="2251273" cy="1055926"/>
            <a:chOff x="759752" y="4507468"/>
            <a:chExt cx="2251273" cy="1055926"/>
          </a:xfrm>
        </p:grpSpPr>
        <p:sp>
          <p:nvSpPr>
            <p:cNvPr id="112" name="Rectangle 111"/>
            <p:cNvSpPr/>
            <p:nvPr/>
          </p:nvSpPr>
          <p:spPr>
            <a:xfrm>
              <a:off x="798976" y="4876800"/>
              <a:ext cx="1488612"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759752" y="4507468"/>
              <a:ext cx="652643" cy="369332"/>
            </a:xfrm>
            <a:prstGeom prst="rect">
              <a:avLst/>
            </a:prstGeom>
            <a:noFill/>
          </p:spPr>
          <p:txBody>
            <a:bodyPr wrap="none" rtlCol="0">
              <a:spAutoFit/>
            </a:bodyPr>
            <a:lstStyle/>
            <a:p>
              <a:r>
                <a:rPr lang="en-US" dirty="0" smtClean="0"/>
                <a:t>1024</a:t>
              </a:r>
              <a:endParaRPr lang="en-US" dirty="0"/>
            </a:p>
          </p:txBody>
        </p:sp>
        <p:sp>
          <p:nvSpPr>
            <p:cNvPr id="114" name="Trapezoid 113"/>
            <p:cNvSpPr/>
            <p:nvPr/>
          </p:nvSpPr>
          <p:spPr>
            <a:xfrm rot="10800000">
              <a:off x="1295400" y="4648994"/>
              <a:ext cx="1715625" cy="914400"/>
            </a:xfrm>
            <a:prstGeom prst="trapezoid">
              <a:avLst>
                <a:gd name="adj" fmla="val 708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5" name="Curved Connector 114"/>
            <p:cNvCxnSpPr/>
            <p:nvPr/>
          </p:nvCxnSpPr>
          <p:spPr>
            <a:xfrm rot="16200000" flipH="1">
              <a:off x="1389294" y="4935306"/>
              <a:ext cx="533400" cy="416388"/>
            </a:xfrm>
            <a:prstGeom prst="curvedConnector3">
              <a:avLst>
                <a:gd name="adj1" fmla="val 50000"/>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116" name="Group 115"/>
          <p:cNvGrpSpPr/>
          <p:nvPr/>
        </p:nvGrpSpPr>
        <p:grpSpPr>
          <a:xfrm>
            <a:off x="5255552" y="4501237"/>
            <a:ext cx="2251273" cy="1055926"/>
            <a:chOff x="759752" y="4507468"/>
            <a:chExt cx="2251273" cy="1055926"/>
          </a:xfrm>
        </p:grpSpPr>
        <p:sp>
          <p:nvSpPr>
            <p:cNvPr id="117" name="Rectangle 116"/>
            <p:cNvSpPr/>
            <p:nvPr/>
          </p:nvSpPr>
          <p:spPr>
            <a:xfrm>
              <a:off x="798976" y="4876800"/>
              <a:ext cx="1488612" cy="5334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a:off x="759752" y="4507468"/>
              <a:ext cx="652643" cy="369332"/>
            </a:xfrm>
            <a:prstGeom prst="rect">
              <a:avLst/>
            </a:prstGeom>
            <a:noFill/>
          </p:spPr>
          <p:txBody>
            <a:bodyPr wrap="none" rtlCol="0">
              <a:spAutoFit/>
            </a:bodyPr>
            <a:lstStyle/>
            <a:p>
              <a:r>
                <a:rPr lang="en-US" dirty="0" smtClean="0"/>
                <a:t>1152</a:t>
              </a:r>
              <a:endParaRPr lang="en-US" dirty="0"/>
            </a:p>
          </p:txBody>
        </p:sp>
        <p:sp>
          <p:nvSpPr>
            <p:cNvPr id="119" name="Trapezoid 118"/>
            <p:cNvSpPr/>
            <p:nvPr/>
          </p:nvSpPr>
          <p:spPr>
            <a:xfrm rot="10800000">
              <a:off x="1295400" y="4648994"/>
              <a:ext cx="1715625" cy="914400"/>
            </a:xfrm>
            <a:prstGeom prst="trapezoid">
              <a:avLst>
                <a:gd name="adj" fmla="val 7083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0" name="Curved Connector 119"/>
            <p:cNvCxnSpPr/>
            <p:nvPr/>
          </p:nvCxnSpPr>
          <p:spPr>
            <a:xfrm rot="16200000" flipH="1">
              <a:off x="1389294" y="4935306"/>
              <a:ext cx="533400" cy="416388"/>
            </a:xfrm>
            <a:prstGeom prst="curvedConnector3">
              <a:avLst>
                <a:gd name="adj1" fmla="val 50000"/>
              </a:avLst>
            </a:prstGeom>
            <a:ln w="9525">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cxnSp>
        <p:nvCxnSpPr>
          <p:cNvPr id="71" name="Straight Arrow Connector 70"/>
          <p:cNvCxnSpPr/>
          <p:nvPr/>
        </p:nvCxnSpPr>
        <p:spPr>
          <a:xfrm flipV="1">
            <a:off x="1027576" y="5403968"/>
            <a:ext cx="2934824" cy="7682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2399176" y="5403968"/>
            <a:ext cx="1524000" cy="7690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3008776" y="5403968"/>
            <a:ext cx="802813" cy="7690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5400000" flipH="1" flipV="1">
            <a:off x="3258975" y="5619587"/>
            <a:ext cx="759614" cy="345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6096000" y="5715000"/>
            <a:ext cx="2667000" cy="369332"/>
          </a:xfrm>
          <a:prstGeom prst="rect">
            <a:avLst/>
          </a:prstGeom>
          <a:noFill/>
        </p:spPr>
        <p:txBody>
          <a:bodyPr wrap="square" rtlCol="0">
            <a:spAutoFit/>
          </a:bodyPr>
          <a:lstStyle/>
          <a:p>
            <a:r>
              <a:rPr lang="en-US" dirty="0" err="1" smtClean="0">
                <a:latin typeface="Courier New"/>
                <a:cs typeface="Courier New"/>
              </a:rPr>
              <a:t>ld.global</a:t>
            </a:r>
            <a:r>
              <a:rPr lang="en-US" dirty="0">
                <a:latin typeface="Courier New"/>
                <a:cs typeface="Courier New"/>
              </a:rPr>
              <a:t> </a:t>
            </a:r>
            <a:r>
              <a:rPr lang="en-US" dirty="0" smtClean="0">
                <a:latin typeface="Courier New"/>
                <a:cs typeface="Courier New"/>
              </a:rPr>
              <a:t>r1,0(r2)</a:t>
            </a:r>
            <a:endParaRPr lang="en-US" dirty="0">
              <a:latin typeface="Courier New"/>
              <a:cs typeface="Courier New"/>
            </a:endParaRPr>
          </a:p>
        </p:txBody>
      </p:sp>
      <p:sp>
        <p:nvSpPr>
          <p:cNvPr id="163" name="Slide Number Placeholder 162"/>
          <p:cNvSpPr>
            <a:spLocks noGrp="1"/>
          </p:cNvSpPr>
          <p:nvPr>
            <p:ph type="sldNum" sz="quarter" idx="12"/>
          </p:nvPr>
        </p:nvSpPr>
        <p:spPr/>
        <p:txBody>
          <a:bodyPr/>
          <a:lstStyle/>
          <a:p>
            <a:fld id="{F23EC47D-D5CA-A042-A8D0-C217E3EA6E2F}" type="slidenum">
              <a:rPr lang="en-US" smtClean="0"/>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Example: Transpose (CUDA SDK) </a:t>
            </a:r>
          </a:p>
        </p:txBody>
      </p:sp>
      <p:sp>
        <p:nvSpPr>
          <p:cNvPr id="3" name="Content Placeholder 2"/>
          <p:cNvSpPr>
            <a:spLocks noGrp="1"/>
          </p:cNvSpPr>
          <p:nvPr>
            <p:ph idx="1"/>
          </p:nvPr>
        </p:nvSpPr>
        <p:spPr/>
        <p:txBody>
          <a:bodyPr>
            <a:normAutofit/>
          </a:bodyPr>
          <a:lstStyle/>
          <a:p>
            <a:pPr marL="0" indent="0">
              <a:buNone/>
            </a:pPr>
            <a:r>
              <a:rPr lang="en-US" sz="1200" b="1" dirty="0">
                <a:solidFill>
                  <a:srgbClr val="0000FF"/>
                </a:solidFill>
                <a:latin typeface="Consolas"/>
                <a:cs typeface="Consolas"/>
              </a:rPr>
              <a:t>__global__ void </a:t>
            </a:r>
            <a:r>
              <a:rPr lang="en-US" sz="1200" dirty="0" err="1">
                <a:latin typeface="Consolas"/>
                <a:cs typeface="Consolas"/>
              </a:rPr>
              <a:t>transposeNaive</a:t>
            </a:r>
            <a:r>
              <a:rPr lang="en-US" sz="1200" dirty="0">
                <a:latin typeface="Consolas"/>
                <a:cs typeface="Consolas"/>
              </a:rPr>
              <a:t>(</a:t>
            </a:r>
            <a:r>
              <a:rPr lang="en-US" sz="1200" b="1" dirty="0">
                <a:solidFill>
                  <a:srgbClr val="0000FF"/>
                </a:solidFill>
                <a:latin typeface="Consolas"/>
                <a:cs typeface="Consolas"/>
              </a:rPr>
              <a:t>float</a:t>
            </a:r>
            <a:r>
              <a:rPr lang="en-US" sz="1200" dirty="0">
                <a:solidFill>
                  <a:srgbClr val="0000FF"/>
                </a:solidFill>
                <a:latin typeface="Consolas"/>
                <a:cs typeface="Consolas"/>
              </a:rPr>
              <a:t> </a:t>
            </a:r>
            <a:r>
              <a:rPr lang="en-US" sz="1200" dirty="0">
                <a:latin typeface="Consolas"/>
                <a:cs typeface="Consolas"/>
              </a:rPr>
              <a:t>*</a:t>
            </a:r>
            <a:r>
              <a:rPr lang="en-US" sz="1200" dirty="0" err="1">
                <a:latin typeface="Consolas"/>
                <a:cs typeface="Consolas"/>
              </a:rPr>
              <a:t>odata</a:t>
            </a:r>
            <a:r>
              <a:rPr lang="en-US" sz="1200" dirty="0">
                <a:latin typeface="Consolas"/>
                <a:cs typeface="Consolas"/>
              </a:rPr>
              <a:t>, </a:t>
            </a:r>
            <a:r>
              <a:rPr lang="en-US" sz="1200" b="1" dirty="0">
                <a:solidFill>
                  <a:srgbClr val="0000FF"/>
                </a:solidFill>
                <a:latin typeface="Consolas"/>
                <a:cs typeface="Consolas"/>
              </a:rPr>
              <a:t>float</a:t>
            </a:r>
            <a:r>
              <a:rPr lang="en-US" sz="1200" dirty="0">
                <a:latin typeface="Consolas"/>
                <a:cs typeface="Consolas"/>
              </a:rPr>
              <a:t>* </a:t>
            </a:r>
            <a:r>
              <a:rPr lang="en-US" sz="1200" dirty="0" err="1">
                <a:latin typeface="Consolas"/>
                <a:cs typeface="Consolas"/>
              </a:rPr>
              <a:t>idata</a:t>
            </a: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a:latin typeface="Consolas"/>
                <a:cs typeface="Consolas"/>
              </a:rPr>
              <a:t>width,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smtClean="0">
                <a:latin typeface="Consolas"/>
                <a:cs typeface="Consolas"/>
              </a:rPr>
              <a:t>height)</a:t>
            </a:r>
            <a:endParaRPr lang="en-US" sz="1200" dirty="0">
              <a:latin typeface="Consolas"/>
              <a:cs typeface="Consolas"/>
            </a:endParaRPr>
          </a:p>
          <a:p>
            <a:pPr marL="0" indent="0">
              <a:buNone/>
            </a:pPr>
            <a:r>
              <a:rPr lang="en-US" sz="1200" dirty="0">
                <a:latin typeface="Consolas"/>
                <a:cs typeface="Consolas"/>
              </a:rPr>
              <a:t>{</a:t>
            </a: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xIndex</a:t>
            </a:r>
            <a:r>
              <a:rPr lang="en-US" sz="1200" dirty="0">
                <a:latin typeface="Consolas"/>
                <a:cs typeface="Consolas"/>
              </a:rPr>
              <a:t> = </a:t>
            </a:r>
            <a:r>
              <a:rPr lang="en-US" sz="1200" dirty="0" err="1">
                <a:latin typeface="Consolas"/>
                <a:cs typeface="Consolas"/>
              </a:rPr>
              <a:t>blockIdx.x</a:t>
            </a:r>
            <a:r>
              <a:rPr lang="en-US" sz="1200" dirty="0">
                <a:latin typeface="Consolas"/>
                <a:cs typeface="Consolas"/>
              </a:rPr>
              <a:t> * TILE_DIM + </a:t>
            </a:r>
            <a:r>
              <a:rPr lang="en-US" sz="1200" dirty="0" err="1">
                <a:latin typeface="Consolas"/>
                <a:cs typeface="Consolas"/>
              </a:rPr>
              <a:t>threadIdx.x</a:t>
            </a:r>
            <a:r>
              <a:rPr lang="en-US" sz="1200" dirty="0">
                <a:latin typeface="Consolas"/>
                <a:cs typeface="Consolas"/>
              </a:rPr>
              <a:t>;</a:t>
            </a: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yIndex</a:t>
            </a:r>
            <a:r>
              <a:rPr lang="en-US" sz="1200" dirty="0">
                <a:latin typeface="Consolas"/>
                <a:cs typeface="Consolas"/>
              </a:rPr>
              <a:t> = </a:t>
            </a:r>
            <a:r>
              <a:rPr lang="en-US" sz="1200" dirty="0" err="1">
                <a:latin typeface="Consolas"/>
                <a:cs typeface="Consolas"/>
              </a:rPr>
              <a:t>blockIdx.y</a:t>
            </a:r>
            <a:r>
              <a:rPr lang="en-US" sz="1200" dirty="0">
                <a:latin typeface="Consolas"/>
                <a:cs typeface="Consolas"/>
              </a:rPr>
              <a:t> * TILE_DIM + </a:t>
            </a:r>
            <a:r>
              <a:rPr lang="en-US" sz="1200" dirty="0" err="1">
                <a:latin typeface="Consolas"/>
                <a:cs typeface="Consolas"/>
              </a:rPr>
              <a:t>threadIdx.y</a:t>
            </a:r>
            <a:r>
              <a:rPr lang="en-US" sz="1200" dirty="0">
                <a:latin typeface="Consolas"/>
                <a:cs typeface="Consolas"/>
              </a:rPr>
              <a:t>;</a:t>
            </a:r>
          </a:p>
          <a:p>
            <a:pPr marL="0" indent="0">
              <a:buNone/>
            </a:pPr>
            <a:endParaRPr lang="en-US" sz="1200" dirty="0">
              <a:latin typeface="Consolas"/>
              <a:cs typeface="Consolas"/>
            </a:endParaRP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index_in</a:t>
            </a:r>
            <a:r>
              <a:rPr lang="en-US" sz="1200" dirty="0">
                <a:latin typeface="Consolas"/>
                <a:cs typeface="Consolas"/>
              </a:rPr>
              <a:t>  = </a:t>
            </a:r>
            <a:r>
              <a:rPr lang="en-US" sz="1200" dirty="0" err="1">
                <a:latin typeface="Consolas"/>
                <a:cs typeface="Consolas"/>
              </a:rPr>
              <a:t>xIndex</a:t>
            </a:r>
            <a:r>
              <a:rPr lang="en-US" sz="1200" dirty="0">
                <a:latin typeface="Consolas"/>
                <a:cs typeface="Consolas"/>
              </a:rPr>
              <a:t> + width * </a:t>
            </a:r>
            <a:r>
              <a:rPr lang="en-US" sz="1200" dirty="0" err="1">
                <a:latin typeface="Consolas"/>
                <a:cs typeface="Consolas"/>
              </a:rPr>
              <a:t>yIndex</a:t>
            </a:r>
            <a:r>
              <a:rPr lang="en-US" sz="1200" dirty="0">
                <a:latin typeface="Consolas"/>
                <a:cs typeface="Consolas"/>
              </a:rPr>
              <a:t>;</a:t>
            </a:r>
          </a:p>
          <a:p>
            <a:pPr marL="0" indent="0">
              <a:buNone/>
            </a:pPr>
            <a:r>
              <a:rPr lang="en-US" sz="1200" dirty="0">
                <a:latin typeface="Consolas"/>
                <a:cs typeface="Consolas"/>
              </a:rPr>
              <a:t>  </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index_out</a:t>
            </a:r>
            <a:r>
              <a:rPr lang="en-US" sz="1200" dirty="0">
                <a:latin typeface="Consolas"/>
                <a:cs typeface="Consolas"/>
              </a:rPr>
              <a:t> = </a:t>
            </a:r>
            <a:r>
              <a:rPr lang="en-US" sz="1200" dirty="0" err="1">
                <a:latin typeface="Consolas"/>
                <a:cs typeface="Consolas"/>
              </a:rPr>
              <a:t>yIndex</a:t>
            </a:r>
            <a:r>
              <a:rPr lang="en-US" sz="1200" dirty="0">
                <a:latin typeface="Consolas"/>
                <a:cs typeface="Consolas"/>
              </a:rPr>
              <a:t> + height * </a:t>
            </a:r>
            <a:r>
              <a:rPr lang="en-US" sz="1200" dirty="0" err="1">
                <a:latin typeface="Consolas"/>
                <a:cs typeface="Consolas"/>
              </a:rPr>
              <a:t>xIndex</a:t>
            </a:r>
            <a:r>
              <a:rPr lang="en-US" sz="1200" dirty="0">
                <a:latin typeface="Consolas"/>
                <a:cs typeface="Consolas"/>
              </a:rPr>
              <a:t>;</a:t>
            </a:r>
          </a:p>
          <a:p>
            <a:pPr marL="0" indent="0">
              <a:buNone/>
            </a:pPr>
            <a:r>
              <a:rPr lang="en-US" sz="1200" dirty="0" smtClean="0">
                <a:latin typeface="Consolas"/>
                <a:cs typeface="Consolas"/>
              </a:rPr>
              <a:t>  </a:t>
            </a:r>
            <a:r>
              <a:rPr lang="en-US" sz="1200" b="1" dirty="0" smtClean="0">
                <a:solidFill>
                  <a:srgbClr val="0000FF"/>
                </a:solidFill>
                <a:latin typeface="Consolas"/>
                <a:cs typeface="Consolas"/>
              </a:rPr>
              <a:t>for</a:t>
            </a:r>
            <a:r>
              <a:rPr lang="en-US" sz="1200" dirty="0" smtClean="0">
                <a:solidFill>
                  <a:srgbClr val="0000FF"/>
                </a:solidFill>
                <a:latin typeface="Consolas"/>
                <a:cs typeface="Consolas"/>
              </a:rPr>
              <a:t> </a:t>
            </a:r>
            <a:r>
              <a:rPr lang="en-US" sz="1200" dirty="0">
                <a:latin typeface="Consolas"/>
                <a:cs typeface="Consolas"/>
              </a:rPr>
              <a:t>(</a:t>
            </a:r>
            <a:r>
              <a:rPr lang="en-US" sz="1200" b="1" dirty="0" err="1">
                <a:solidFill>
                  <a:srgbClr val="0000FF"/>
                </a:solidFill>
                <a:latin typeface="Consolas"/>
                <a:cs typeface="Consolas"/>
              </a:rPr>
              <a:t>int</a:t>
            </a:r>
            <a:r>
              <a:rPr lang="en-US" sz="1200" dirty="0">
                <a:solidFill>
                  <a:srgbClr val="0000FF"/>
                </a:solidFill>
                <a:latin typeface="Consolas"/>
                <a:cs typeface="Consolas"/>
              </a:rPr>
              <a:t> </a:t>
            </a:r>
            <a:r>
              <a:rPr lang="en-US" sz="1200" dirty="0" err="1">
                <a:latin typeface="Consolas"/>
                <a:cs typeface="Consolas"/>
              </a:rPr>
              <a:t>i</a:t>
            </a:r>
            <a:r>
              <a:rPr lang="en-US" sz="1200" dirty="0">
                <a:latin typeface="Consolas"/>
                <a:cs typeface="Consolas"/>
              </a:rPr>
              <a:t>=0; </a:t>
            </a:r>
            <a:r>
              <a:rPr lang="en-US" sz="1200" dirty="0" err="1">
                <a:latin typeface="Consolas"/>
                <a:cs typeface="Consolas"/>
              </a:rPr>
              <a:t>i</a:t>
            </a:r>
            <a:r>
              <a:rPr lang="en-US" sz="1200" dirty="0">
                <a:latin typeface="Consolas"/>
                <a:cs typeface="Consolas"/>
              </a:rPr>
              <a:t>&lt;TILE_DIM; </a:t>
            </a:r>
            <a:r>
              <a:rPr lang="en-US" sz="1200" dirty="0" err="1">
                <a:latin typeface="Consolas"/>
                <a:cs typeface="Consolas"/>
              </a:rPr>
              <a:t>i</a:t>
            </a:r>
            <a:r>
              <a:rPr lang="en-US" sz="1200" dirty="0">
                <a:latin typeface="Consolas"/>
                <a:cs typeface="Consolas"/>
              </a:rPr>
              <a:t>+=BLOCK_ROWS) {</a:t>
            </a:r>
          </a:p>
          <a:p>
            <a:pPr marL="0" indent="0">
              <a:buNone/>
            </a:pPr>
            <a:r>
              <a:rPr lang="en-US" sz="1200" dirty="0">
                <a:latin typeface="Consolas"/>
                <a:cs typeface="Consolas"/>
              </a:rPr>
              <a:t>    </a:t>
            </a:r>
            <a:r>
              <a:rPr lang="en-US" sz="1200" dirty="0" err="1" smtClean="0">
                <a:latin typeface="Consolas"/>
                <a:cs typeface="Consolas"/>
              </a:rPr>
              <a:t>odata</a:t>
            </a:r>
            <a:r>
              <a:rPr lang="en-US" sz="1200" dirty="0">
                <a:latin typeface="Consolas"/>
                <a:cs typeface="Consolas"/>
              </a:rPr>
              <a:t>[</a:t>
            </a:r>
            <a:r>
              <a:rPr lang="en-US" sz="1200" dirty="0" err="1">
                <a:latin typeface="Consolas"/>
                <a:cs typeface="Consolas"/>
              </a:rPr>
              <a:t>index_out+i</a:t>
            </a:r>
            <a:r>
              <a:rPr lang="en-US" sz="1200" dirty="0">
                <a:latin typeface="Consolas"/>
                <a:cs typeface="Consolas"/>
              </a:rPr>
              <a:t>] = </a:t>
            </a:r>
            <a:r>
              <a:rPr lang="en-US" sz="1200" dirty="0" err="1">
                <a:latin typeface="Consolas"/>
                <a:cs typeface="Consolas"/>
              </a:rPr>
              <a:t>idata</a:t>
            </a:r>
            <a:r>
              <a:rPr lang="en-US" sz="1200" dirty="0">
                <a:latin typeface="Consolas"/>
                <a:cs typeface="Consolas"/>
              </a:rPr>
              <a:t>[</a:t>
            </a:r>
            <a:r>
              <a:rPr lang="en-US" sz="1200" dirty="0" err="1">
                <a:latin typeface="Consolas"/>
                <a:cs typeface="Consolas"/>
              </a:rPr>
              <a:t>index_in+i</a:t>
            </a:r>
            <a:r>
              <a:rPr lang="en-US" sz="1200" dirty="0">
                <a:latin typeface="Consolas"/>
                <a:cs typeface="Consolas"/>
              </a:rPr>
              <a:t>*width];</a:t>
            </a:r>
          </a:p>
          <a:p>
            <a:pPr marL="0" indent="0">
              <a:buNone/>
            </a:pPr>
            <a:r>
              <a:rPr lang="en-US" sz="1200" dirty="0">
                <a:latin typeface="Consolas"/>
                <a:cs typeface="Consolas"/>
              </a:rPr>
              <a:t>  </a:t>
            </a:r>
            <a:r>
              <a:rPr lang="en-US" sz="1200" dirty="0" smtClean="0">
                <a:latin typeface="Consolas"/>
                <a:cs typeface="Consolas"/>
              </a:rPr>
              <a:t>}</a:t>
            </a:r>
            <a:endParaRPr lang="en-US" sz="1200" dirty="0">
              <a:latin typeface="Consolas"/>
              <a:cs typeface="Consolas"/>
            </a:endParaRPr>
          </a:p>
          <a:p>
            <a:pPr marL="0" indent="0">
              <a:buNone/>
            </a:pPr>
            <a:r>
              <a:rPr lang="en-US" sz="1200" dirty="0">
                <a:latin typeface="Consolas"/>
                <a:cs typeface="Consolas"/>
              </a:rPr>
              <a:t>}</a:t>
            </a:r>
          </a:p>
        </p:txBody>
      </p:sp>
      <p:sp>
        <p:nvSpPr>
          <p:cNvPr id="4" name="Slide Number Placeholder 3"/>
          <p:cNvSpPr>
            <a:spLocks noGrp="1"/>
          </p:cNvSpPr>
          <p:nvPr>
            <p:ph type="sldNum" sz="quarter" idx="12"/>
          </p:nvPr>
        </p:nvSpPr>
        <p:spPr/>
        <p:txBody>
          <a:bodyPr/>
          <a:lstStyle/>
          <a:p>
            <a:fld id="{F23EC47D-D5CA-A042-A8D0-C217E3EA6E2F}" type="slidenum">
              <a:rPr lang="en-US" smtClean="0"/>
              <a:t>34</a:t>
            </a:fld>
            <a:endParaRPr lang="en-US"/>
          </a:p>
        </p:txBody>
      </p:sp>
      <p:sp>
        <p:nvSpPr>
          <p:cNvPr id="7" name="Oval 6"/>
          <p:cNvSpPr/>
          <p:nvPr/>
        </p:nvSpPr>
        <p:spPr>
          <a:xfrm>
            <a:off x="685800" y="3352800"/>
            <a:ext cx="1905000" cy="304800"/>
          </a:xfrm>
          <a:prstGeom prst="ellipse">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4267200"/>
            <a:ext cx="8015385" cy="2308324"/>
          </a:xfrm>
          <a:prstGeom prst="rect">
            <a:avLst/>
          </a:prstGeom>
          <a:noFill/>
        </p:spPr>
        <p:txBody>
          <a:bodyPr wrap="none" rtlCol="0">
            <a:spAutoFit/>
          </a:bodyPr>
          <a:lstStyle/>
          <a:p>
            <a:r>
              <a:rPr lang="en-US" sz="2400" dirty="0" smtClean="0"/>
              <a:t>Assume height=16 and consider </a:t>
            </a:r>
            <a:r>
              <a:rPr lang="en-US" sz="2400" dirty="0" err="1" smtClean="0"/>
              <a:t>i</a:t>
            </a:r>
            <a:r>
              <a:rPr lang="en-US" sz="2400" dirty="0" smtClean="0"/>
              <a:t>=0:</a:t>
            </a:r>
          </a:p>
          <a:p>
            <a:endParaRPr lang="en-US" sz="2400" dirty="0"/>
          </a:p>
          <a:p>
            <a:r>
              <a:rPr lang="en-US" sz="2400" dirty="0" smtClean="0"/>
              <a:t>Thread x=0,y=0 has </a:t>
            </a:r>
            <a:r>
              <a:rPr lang="en-US" sz="2400" dirty="0" err="1" smtClean="0"/>
              <a:t>xIndex</a:t>
            </a:r>
            <a:r>
              <a:rPr lang="en-US" sz="2400" dirty="0" smtClean="0"/>
              <a:t>=0, </a:t>
            </a:r>
            <a:r>
              <a:rPr lang="en-US" sz="2400" dirty="0" err="1" smtClean="0"/>
              <a:t>yIndex</a:t>
            </a:r>
            <a:r>
              <a:rPr lang="en-US" sz="2400" dirty="0" smtClean="0"/>
              <a:t>=0 so accesses </a:t>
            </a:r>
            <a:r>
              <a:rPr lang="en-US" sz="2400" dirty="0" err="1" smtClean="0"/>
              <a:t>odata</a:t>
            </a:r>
            <a:r>
              <a:rPr lang="en-US" sz="2400" dirty="0" smtClean="0"/>
              <a:t>[0]</a:t>
            </a:r>
          </a:p>
          <a:p>
            <a:r>
              <a:rPr lang="en-US" sz="2400" dirty="0" smtClean="0"/>
              <a:t>Thread x=1,y=0 has </a:t>
            </a:r>
            <a:r>
              <a:rPr lang="en-US" sz="2400" dirty="0" err="1" smtClean="0"/>
              <a:t>xIndex</a:t>
            </a:r>
            <a:r>
              <a:rPr lang="en-US" sz="2400" dirty="0" smtClean="0"/>
              <a:t>=1, </a:t>
            </a:r>
            <a:r>
              <a:rPr lang="en-US" sz="2400" dirty="0" err="1" smtClean="0"/>
              <a:t>yIndex</a:t>
            </a:r>
            <a:r>
              <a:rPr lang="en-US" sz="2400" dirty="0" smtClean="0"/>
              <a:t>=0 so accesses </a:t>
            </a:r>
            <a:r>
              <a:rPr lang="en-US" sz="2400" dirty="0" err="1" smtClean="0"/>
              <a:t>odata</a:t>
            </a:r>
            <a:r>
              <a:rPr lang="en-US" sz="2400" dirty="0" smtClean="0"/>
              <a:t>[16]</a:t>
            </a:r>
          </a:p>
          <a:p>
            <a:endParaRPr lang="en-US" sz="2400" dirty="0"/>
          </a:p>
          <a:p>
            <a:r>
              <a:rPr lang="en-US" sz="2400" dirty="0" smtClean="0">
                <a:solidFill>
                  <a:srgbClr val="FF0000"/>
                </a:solidFill>
              </a:rPr>
              <a:t>Write to global memory highlighted above is not “coalesced”.</a:t>
            </a:r>
            <a:endParaRPr lang="en-US" sz="2400" dirty="0">
              <a:solidFill>
                <a:srgbClr val="FF0000"/>
              </a:solidFill>
            </a:endParaRPr>
          </a:p>
        </p:txBody>
      </p:sp>
    </p:spTree>
    <p:extLst>
      <p:ext uri="{BB962C8B-B14F-4D97-AF65-F5344CB8AC3E}">
        <p14:creationId xmlns:p14="http://schemas.microsoft.com/office/powerpoint/2010/main" val="42424625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fontScale="90000"/>
          </a:bodyPr>
          <a:lstStyle/>
          <a:p>
            <a:r>
              <a:rPr lang="en-US" dirty="0" smtClean="0"/>
              <a:t>Redundant Global Memory Accesses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35</a:t>
            </a:fld>
            <a:endParaRPr lang="en-US"/>
          </a:p>
        </p:txBody>
      </p:sp>
      <p:sp>
        <p:nvSpPr>
          <p:cNvPr id="5" name="Content Placeholder 2"/>
          <p:cNvSpPr>
            <a:spLocks noGrp="1"/>
          </p:cNvSpPr>
          <p:nvPr>
            <p:ph idx="1"/>
          </p:nvPr>
        </p:nvSpPr>
        <p:spPr>
          <a:xfrm>
            <a:off x="457200" y="1524000"/>
            <a:ext cx="8229600" cy="3992563"/>
          </a:xfrm>
        </p:spPr>
        <p:txBody>
          <a:bodyPr>
            <a:noAutofit/>
          </a:bodyPr>
          <a:lstStyle/>
          <a:p>
            <a:pPr marL="0" indent="0">
              <a:buNone/>
            </a:pPr>
            <a:r>
              <a:rPr lang="en-US" sz="1400" b="1" dirty="0">
                <a:solidFill>
                  <a:srgbClr val="0000FF"/>
                </a:solidFill>
                <a:latin typeface="Consolas"/>
                <a:cs typeface="Consolas"/>
              </a:rPr>
              <a:t>__global__ void </a:t>
            </a:r>
            <a:r>
              <a:rPr lang="en-US" sz="1400" dirty="0" err="1">
                <a:latin typeface="Consolas"/>
                <a:cs typeface="Consolas"/>
              </a:rPr>
              <a:t>matrixMul</a:t>
            </a:r>
            <a:r>
              <a:rPr lang="en-US" sz="1400" dirty="0">
                <a:latin typeface="Consolas"/>
                <a:cs typeface="Consolas"/>
              </a:rPr>
              <a:t> </a:t>
            </a:r>
            <a:r>
              <a:rPr lang="en-US" sz="1400" dirty="0" smtClean="0">
                <a:latin typeface="Consolas"/>
                <a:cs typeface="Consolas"/>
              </a:rPr>
              <a:t>(</a:t>
            </a:r>
            <a:r>
              <a:rPr lang="en-US" sz="1400" b="1" dirty="0">
                <a:solidFill>
                  <a:srgbClr val="0000FF"/>
                </a:solidFill>
                <a:latin typeface="Consolas"/>
                <a:cs typeface="Consolas"/>
              </a:rPr>
              <a:t>float</a:t>
            </a:r>
            <a:r>
              <a:rPr lang="en-US" sz="1400" dirty="0">
                <a:solidFill>
                  <a:srgbClr val="0000FF"/>
                </a:solidFill>
                <a:latin typeface="Consolas"/>
                <a:cs typeface="Consolas"/>
              </a:rPr>
              <a:t> </a:t>
            </a:r>
            <a:r>
              <a:rPr lang="en-US" sz="1400" dirty="0" smtClean="0">
                <a:latin typeface="Consolas"/>
                <a:cs typeface="Consolas"/>
              </a:rPr>
              <a:t>*C, </a:t>
            </a:r>
            <a:r>
              <a:rPr lang="en-US" sz="1400" b="1" dirty="0">
                <a:solidFill>
                  <a:srgbClr val="0000FF"/>
                </a:solidFill>
                <a:latin typeface="Consolas"/>
                <a:cs typeface="Consolas"/>
              </a:rPr>
              <a:t>float</a:t>
            </a:r>
            <a:r>
              <a:rPr lang="en-US" sz="1400" dirty="0">
                <a:solidFill>
                  <a:srgbClr val="0000FF"/>
                </a:solidFill>
                <a:latin typeface="Consolas"/>
                <a:cs typeface="Consolas"/>
              </a:rPr>
              <a:t> </a:t>
            </a:r>
            <a:r>
              <a:rPr lang="en-US" sz="1400" dirty="0" smtClean="0">
                <a:latin typeface="Consolas"/>
                <a:cs typeface="Consolas"/>
              </a:rPr>
              <a:t>*A, </a:t>
            </a:r>
            <a:r>
              <a:rPr lang="en-US" sz="1400" b="1" dirty="0">
                <a:solidFill>
                  <a:srgbClr val="0000FF"/>
                </a:solidFill>
                <a:latin typeface="Consolas"/>
                <a:cs typeface="Consolas"/>
              </a:rPr>
              <a:t>float</a:t>
            </a:r>
            <a:r>
              <a:rPr lang="en-US" sz="1400" dirty="0">
                <a:solidFill>
                  <a:srgbClr val="0000FF"/>
                </a:solidFill>
                <a:latin typeface="Consolas"/>
                <a:cs typeface="Consolas"/>
              </a:rPr>
              <a:t> </a:t>
            </a:r>
            <a:r>
              <a:rPr lang="en-US" sz="1400" dirty="0" smtClean="0">
                <a:latin typeface="Consolas"/>
                <a:cs typeface="Consolas"/>
              </a:rPr>
              <a:t>*B, </a:t>
            </a:r>
            <a:r>
              <a:rPr lang="en-US" sz="1400" b="1" dirty="0" err="1" smtClean="0">
                <a:solidFill>
                  <a:srgbClr val="0000FF"/>
                </a:solidFill>
                <a:latin typeface="Consolas"/>
                <a:cs typeface="Consolas"/>
              </a:rPr>
              <a:t>int</a:t>
            </a:r>
            <a:r>
              <a:rPr lang="en-US" sz="1400" dirty="0" smtClean="0">
                <a:solidFill>
                  <a:srgbClr val="0000FF"/>
                </a:solidFill>
                <a:latin typeface="Consolas"/>
                <a:cs typeface="Consolas"/>
              </a:rPr>
              <a:t> </a:t>
            </a:r>
            <a:r>
              <a:rPr lang="en-US" sz="1400" dirty="0" smtClean="0">
                <a:latin typeface="Consolas"/>
                <a:cs typeface="Consolas"/>
              </a:rPr>
              <a:t>N)</a:t>
            </a:r>
          </a:p>
          <a:p>
            <a:pPr marL="0" indent="0">
              <a:buNone/>
            </a:pPr>
            <a:r>
              <a:rPr lang="en-US" sz="1400" dirty="0" smtClean="0">
                <a:latin typeface="Consolas"/>
                <a:cs typeface="Consolas"/>
              </a:rPr>
              <a:t>{</a:t>
            </a:r>
            <a:endParaRPr lang="en-US" sz="1400" dirty="0">
              <a:latin typeface="Consolas"/>
              <a:cs typeface="Consolas"/>
            </a:endParaRPr>
          </a:p>
          <a:p>
            <a:pPr marL="0" indent="0">
              <a:buNone/>
            </a:pPr>
            <a:r>
              <a:rPr lang="en-US" sz="1400" b="1" dirty="0" smtClean="0">
                <a:solidFill>
                  <a:srgbClr val="0000FF"/>
                </a:solidFill>
                <a:latin typeface="Consolas"/>
                <a:cs typeface="Consolas"/>
              </a:rPr>
              <a:t>  </a:t>
            </a:r>
            <a:r>
              <a:rPr lang="en-US" sz="1400" b="1" dirty="0" err="1" smtClean="0">
                <a:solidFill>
                  <a:srgbClr val="0000FF"/>
                </a:solidFill>
                <a:latin typeface="Consolas"/>
                <a:cs typeface="Consolas"/>
              </a:rPr>
              <a:t>int</a:t>
            </a:r>
            <a:r>
              <a:rPr lang="en-US" sz="1400" dirty="0" smtClean="0">
                <a:solidFill>
                  <a:srgbClr val="0000FF"/>
                </a:solidFill>
                <a:latin typeface="Consolas"/>
                <a:cs typeface="Consolas"/>
              </a:rPr>
              <a:t> </a:t>
            </a:r>
            <a:r>
              <a:rPr lang="en-US" sz="1400" dirty="0" err="1">
                <a:latin typeface="Consolas"/>
                <a:cs typeface="Consolas"/>
              </a:rPr>
              <a:t>xIndex</a:t>
            </a:r>
            <a:r>
              <a:rPr lang="en-US" sz="1400" dirty="0">
                <a:latin typeface="Consolas"/>
                <a:cs typeface="Consolas"/>
              </a:rPr>
              <a:t> = </a:t>
            </a:r>
            <a:r>
              <a:rPr lang="en-US" sz="1400" dirty="0" err="1">
                <a:latin typeface="Consolas"/>
                <a:cs typeface="Consolas"/>
              </a:rPr>
              <a:t>blockIdx.x</a:t>
            </a:r>
            <a:r>
              <a:rPr lang="en-US" sz="1400" dirty="0">
                <a:latin typeface="Consolas"/>
                <a:cs typeface="Consolas"/>
              </a:rPr>
              <a:t> * </a:t>
            </a:r>
            <a:r>
              <a:rPr lang="en-US" sz="1400" dirty="0" smtClean="0">
                <a:latin typeface="Consolas"/>
                <a:cs typeface="Consolas"/>
              </a:rPr>
              <a:t>BLOCK_SIZE + </a:t>
            </a:r>
            <a:r>
              <a:rPr lang="en-US" sz="1400" dirty="0" err="1">
                <a:latin typeface="Consolas"/>
                <a:cs typeface="Consolas"/>
              </a:rPr>
              <a:t>threadIdx.x</a:t>
            </a:r>
            <a:r>
              <a:rPr lang="en-US" sz="1400" dirty="0">
                <a:latin typeface="Consolas"/>
                <a:cs typeface="Consolas"/>
              </a:rPr>
              <a:t>;</a:t>
            </a:r>
          </a:p>
          <a:p>
            <a:pPr marL="0" indent="0">
              <a:buNone/>
            </a:pP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yIndex</a:t>
            </a:r>
            <a:r>
              <a:rPr lang="en-US" sz="1400" dirty="0">
                <a:latin typeface="Consolas"/>
                <a:cs typeface="Consolas"/>
              </a:rPr>
              <a:t> = </a:t>
            </a:r>
            <a:r>
              <a:rPr lang="en-US" sz="1400" dirty="0" err="1">
                <a:latin typeface="Consolas"/>
                <a:cs typeface="Consolas"/>
              </a:rPr>
              <a:t>blockIdx.y</a:t>
            </a:r>
            <a:r>
              <a:rPr lang="en-US" sz="1400" dirty="0">
                <a:latin typeface="Consolas"/>
                <a:cs typeface="Consolas"/>
              </a:rPr>
              <a:t> * </a:t>
            </a:r>
            <a:r>
              <a:rPr lang="en-US" sz="1400" dirty="0" smtClean="0">
                <a:latin typeface="Consolas"/>
                <a:cs typeface="Consolas"/>
              </a:rPr>
              <a:t>BLOCK_SIZE + </a:t>
            </a:r>
            <a:r>
              <a:rPr lang="en-US" sz="1400" dirty="0" err="1">
                <a:latin typeface="Consolas"/>
                <a:cs typeface="Consolas"/>
              </a:rPr>
              <a:t>threadIdx.y</a:t>
            </a:r>
            <a:r>
              <a:rPr lang="en-US" sz="1400" dirty="0">
                <a:latin typeface="Consolas"/>
                <a:cs typeface="Consolas"/>
              </a:rPr>
              <a:t>;  </a:t>
            </a:r>
          </a:p>
          <a:p>
            <a:pPr marL="0" indent="0">
              <a:buNone/>
            </a:pPr>
            <a:endParaRPr lang="en-US" sz="1400" dirty="0" smtClean="0">
              <a:latin typeface="Consolas"/>
              <a:cs typeface="Consolas"/>
            </a:endParaRPr>
          </a:p>
          <a:p>
            <a:pPr marL="0" indent="0">
              <a:buNone/>
            </a:pPr>
            <a:r>
              <a:rPr lang="en-US" sz="1400" dirty="0">
                <a:latin typeface="Consolas"/>
                <a:cs typeface="Consolas"/>
              </a:rPr>
              <a:t> </a:t>
            </a:r>
            <a:r>
              <a:rPr lang="en-US" sz="1400" dirty="0" smtClean="0">
                <a:latin typeface="Consolas"/>
                <a:cs typeface="Consolas"/>
              </a:rPr>
              <a:t> </a:t>
            </a:r>
            <a:r>
              <a:rPr lang="en-US" sz="1400" b="1" dirty="0" smtClean="0">
                <a:solidFill>
                  <a:srgbClr val="0000FF"/>
                </a:solidFill>
                <a:latin typeface="Consolas"/>
                <a:cs typeface="Consolas"/>
              </a:rPr>
              <a:t>float</a:t>
            </a:r>
            <a:r>
              <a:rPr lang="en-US" sz="1400" dirty="0" smtClean="0">
                <a:solidFill>
                  <a:srgbClr val="0000FF"/>
                </a:solidFill>
                <a:latin typeface="Consolas"/>
                <a:cs typeface="Consolas"/>
              </a:rPr>
              <a:t> </a:t>
            </a:r>
            <a:r>
              <a:rPr lang="en-US" sz="1400" dirty="0" smtClean="0">
                <a:latin typeface="Consolas"/>
                <a:cs typeface="Consolas"/>
              </a:rPr>
              <a:t>sum = 0;</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b="1" dirty="0">
                <a:solidFill>
                  <a:srgbClr val="0000FF"/>
                </a:solidFill>
                <a:latin typeface="Consolas"/>
                <a:cs typeface="Consolas"/>
              </a:rPr>
              <a:t>for</a:t>
            </a:r>
            <a:r>
              <a:rPr lang="en-US" sz="1400" dirty="0">
                <a:solidFill>
                  <a:srgbClr val="0000FF"/>
                </a:solidFill>
                <a:latin typeface="Consolas"/>
                <a:cs typeface="Consolas"/>
              </a:rPr>
              <a:t> </a:t>
            </a:r>
            <a:r>
              <a:rPr lang="en-US" sz="1400" dirty="0">
                <a:latin typeface="Consolas"/>
                <a:cs typeface="Consolas"/>
              </a:rPr>
              <a:t>(</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smtClean="0">
                <a:latin typeface="Consolas"/>
                <a:cs typeface="Consolas"/>
              </a:rPr>
              <a:t>k=</a:t>
            </a:r>
            <a:r>
              <a:rPr lang="en-US" sz="1400" dirty="0">
                <a:latin typeface="Consolas"/>
                <a:cs typeface="Consolas"/>
              </a:rPr>
              <a:t>0; </a:t>
            </a:r>
            <a:r>
              <a:rPr lang="en-US" sz="1400" dirty="0" smtClean="0">
                <a:latin typeface="Consolas"/>
                <a:cs typeface="Consolas"/>
              </a:rPr>
              <a:t>k&lt;N; </a:t>
            </a:r>
            <a:r>
              <a:rPr lang="en-US" sz="1400" dirty="0" err="1">
                <a:latin typeface="Consolas"/>
                <a:cs typeface="Consolas"/>
              </a:rPr>
              <a:t>i</a:t>
            </a:r>
            <a:r>
              <a:rPr lang="en-US" sz="1400" dirty="0" smtClean="0">
                <a:latin typeface="Consolas"/>
                <a:cs typeface="Consolas"/>
              </a:rPr>
              <a:t>+</a:t>
            </a:r>
            <a:r>
              <a:rPr lang="en-US" sz="1400" dirty="0">
                <a:latin typeface="Consolas"/>
                <a:cs typeface="Consolas"/>
              </a:rPr>
              <a:t>+</a:t>
            </a:r>
            <a:r>
              <a:rPr lang="en-US" sz="1400" dirty="0" smtClean="0">
                <a:latin typeface="Consolas"/>
                <a:cs typeface="Consolas"/>
              </a:rPr>
              <a:t>) </a:t>
            </a:r>
            <a:endParaRPr lang="en-US" sz="1400" dirty="0">
              <a:latin typeface="Consolas"/>
              <a:cs typeface="Consolas"/>
            </a:endParaRPr>
          </a:p>
          <a:p>
            <a:pPr marL="0" indent="0">
              <a:buNone/>
            </a:pPr>
            <a:r>
              <a:rPr lang="en-US" sz="1400" dirty="0">
                <a:latin typeface="Consolas"/>
                <a:cs typeface="Consolas"/>
              </a:rPr>
              <a:t>    </a:t>
            </a:r>
            <a:r>
              <a:rPr lang="en-US" sz="1400" dirty="0" smtClean="0">
                <a:latin typeface="Consolas"/>
                <a:cs typeface="Consolas"/>
              </a:rPr>
              <a:t>sum += A[</a:t>
            </a:r>
            <a:r>
              <a:rPr lang="en-US" sz="1400" dirty="0" err="1" smtClean="0">
                <a:latin typeface="Consolas"/>
                <a:cs typeface="Consolas"/>
              </a:rPr>
              <a:t>yIndex</a:t>
            </a:r>
            <a:r>
              <a:rPr lang="en-US" sz="1400" dirty="0" smtClean="0">
                <a:latin typeface="Consolas"/>
                <a:cs typeface="Consolas"/>
              </a:rPr>
              <a:t>][k] * B[k][</a:t>
            </a:r>
            <a:r>
              <a:rPr lang="en-US" sz="1400" dirty="0" err="1" smtClean="0">
                <a:latin typeface="Consolas"/>
                <a:cs typeface="Consolas"/>
              </a:rPr>
              <a:t>xIndex</a:t>
            </a:r>
            <a:r>
              <a:rPr lang="en-US" sz="1400" dirty="0" smtClean="0">
                <a:latin typeface="Consolas"/>
                <a:cs typeface="Consolas"/>
              </a:rPr>
              <a:t>];</a:t>
            </a:r>
            <a:endParaRPr lang="en-US" sz="1400" dirty="0">
              <a:latin typeface="Consolas"/>
              <a:cs typeface="Consolas"/>
            </a:endParaRPr>
          </a:p>
          <a:p>
            <a:pPr marL="0" indent="0">
              <a:buNone/>
            </a:pPr>
            <a:endParaRPr lang="en-US" sz="1400" dirty="0" smtClean="0">
              <a:latin typeface="Consolas"/>
              <a:cs typeface="Consolas"/>
            </a:endParaRPr>
          </a:p>
          <a:p>
            <a:pPr marL="0" indent="0">
              <a:buNone/>
            </a:pPr>
            <a:r>
              <a:rPr lang="en-US" sz="1400" dirty="0">
                <a:latin typeface="Consolas"/>
                <a:cs typeface="Consolas"/>
              </a:rPr>
              <a:t> </a:t>
            </a:r>
            <a:r>
              <a:rPr lang="en-US" sz="1400" dirty="0" smtClean="0">
                <a:latin typeface="Consolas"/>
                <a:cs typeface="Consolas"/>
              </a:rPr>
              <a:t> C[</a:t>
            </a:r>
            <a:r>
              <a:rPr lang="en-US" sz="1400" dirty="0" err="1" smtClean="0">
                <a:latin typeface="Consolas"/>
                <a:cs typeface="Consolas"/>
              </a:rPr>
              <a:t>yIndex</a:t>
            </a:r>
            <a:r>
              <a:rPr lang="en-US" sz="1400" dirty="0" smtClean="0">
                <a:latin typeface="Consolas"/>
                <a:cs typeface="Consolas"/>
              </a:rPr>
              <a:t>][</a:t>
            </a:r>
            <a:r>
              <a:rPr lang="en-US" sz="1400" dirty="0" err="1" smtClean="0">
                <a:latin typeface="Consolas"/>
                <a:cs typeface="Consolas"/>
              </a:rPr>
              <a:t>xIndex</a:t>
            </a:r>
            <a:r>
              <a:rPr lang="en-US" sz="1400" dirty="0" smtClean="0">
                <a:latin typeface="Consolas"/>
                <a:cs typeface="Consolas"/>
              </a:rPr>
              <a:t>] = sum;  </a:t>
            </a:r>
            <a:endParaRPr lang="en-US" sz="1400" dirty="0">
              <a:latin typeface="Consolas"/>
              <a:cs typeface="Consolas"/>
            </a:endParaRPr>
          </a:p>
          <a:p>
            <a:pPr marL="0" indent="0">
              <a:buNone/>
            </a:pPr>
            <a:r>
              <a:rPr lang="en-US" sz="1400" dirty="0" smtClean="0">
                <a:latin typeface="Consolas"/>
                <a:cs typeface="Consolas"/>
              </a:rPr>
              <a:t>}</a:t>
            </a:r>
            <a:endParaRPr lang="en-US" sz="1400" dirty="0">
              <a:latin typeface="Consolas"/>
              <a:cs typeface="Consolas"/>
            </a:endParaRPr>
          </a:p>
        </p:txBody>
      </p:sp>
      <p:sp>
        <p:nvSpPr>
          <p:cNvPr id="6" name="TextBox 5"/>
          <p:cNvSpPr txBox="1"/>
          <p:nvPr/>
        </p:nvSpPr>
        <p:spPr>
          <a:xfrm>
            <a:off x="457200" y="5091966"/>
            <a:ext cx="8001000" cy="1200328"/>
          </a:xfrm>
          <a:prstGeom prst="rect">
            <a:avLst/>
          </a:prstGeom>
          <a:noFill/>
        </p:spPr>
        <p:txBody>
          <a:bodyPr wrap="square" rtlCol="0">
            <a:spAutoFit/>
          </a:bodyPr>
          <a:lstStyle/>
          <a:p>
            <a:r>
              <a:rPr lang="en-US" sz="2400" dirty="0" smtClean="0"/>
              <a:t>E.g., both thread x=0,y=0 and thread x=32, y=0 access A[0][0] potentially causing two accesses to off-chip DRAM.  In general, each element of A and B is redundantly fetched O(N) times.</a:t>
            </a:r>
          </a:p>
        </p:txBody>
      </p:sp>
    </p:spTree>
    <p:extLst>
      <p:ext uri="{BB962C8B-B14F-4D97-AF65-F5344CB8AC3E}">
        <p14:creationId xmlns:p14="http://schemas.microsoft.com/office/powerpoint/2010/main" val="8893518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type="title"/>
          </p:nvPr>
        </p:nvSpPr>
        <p:spPr>
          <a:xfrm>
            <a:off x="457200" y="411163"/>
            <a:ext cx="8034338" cy="579437"/>
          </a:xfrm>
        </p:spPr>
        <p:txBody>
          <a:bodyPr>
            <a:normAutofit fontScale="90000"/>
          </a:bodyPr>
          <a:lstStyle/>
          <a:p>
            <a:pPr eaLnBrk="1" hangingPunct="1"/>
            <a:r>
              <a:rPr lang="en-US" sz="3600" dirty="0">
                <a:latin typeface="Arial  " charset="0"/>
                <a:ea typeface="ＭＳ Ｐゴシック" charset="0"/>
              </a:rPr>
              <a:t>Tiled Multiply Using Thread </a:t>
            </a:r>
            <a:r>
              <a:rPr lang="en-US" sz="3600" dirty="0" smtClean="0">
                <a:latin typeface="Arial  " charset="0"/>
                <a:ea typeface="ＭＳ Ｐゴシック" charset="0"/>
              </a:rPr>
              <a:t>Blocks</a:t>
            </a:r>
            <a:r>
              <a:rPr lang="en-US" sz="3200" dirty="0" smtClean="0">
                <a:latin typeface="Arial  " charset="0"/>
                <a:ea typeface="ＭＳ Ｐゴシック" charset="0"/>
              </a:rPr>
              <a:t/>
            </a:r>
            <a:br>
              <a:rPr lang="en-US" sz="3200" dirty="0" smtClean="0">
                <a:latin typeface="Arial  " charset="0"/>
                <a:ea typeface="ＭＳ Ｐゴシック" charset="0"/>
              </a:rPr>
            </a:br>
            <a:r>
              <a:rPr lang="en-US" sz="1200" dirty="0" smtClean="0">
                <a:solidFill>
                  <a:srgbClr val="008000"/>
                </a:solidFill>
                <a:latin typeface="Arial  " charset="0"/>
                <a:ea typeface="ＭＳ Ｐゴシック" charset="0"/>
              </a:rPr>
              <a:t>[</a:t>
            </a:r>
            <a:r>
              <a:rPr lang="en-US" sz="1200" dirty="0">
                <a:solidFill>
                  <a:srgbClr val="008000"/>
                </a:solidFill>
                <a:latin typeface="Arial  " charset="0"/>
                <a:ea typeface="ＭＳ Ｐゴシック" charset="0"/>
              </a:rPr>
              <a:t>David Kirk &amp; Wen-</a:t>
            </a:r>
            <a:r>
              <a:rPr lang="en-US" sz="1200" dirty="0" err="1">
                <a:solidFill>
                  <a:srgbClr val="008000"/>
                </a:solidFill>
                <a:latin typeface="Arial  " charset="0"/>
                <a:ea typeface="ＭＳ Ｐゴシック" charset="0"/>
              </a:rPr>
              <a:t>mei</a:t>
            </a:r>
            <a:r>
              <a:rPr lang="en-US" sz="1200" dirty="0">
                <a:solidFill>
                  <a:srgbClr val="008000"/>
                </a:solidFill>
                <a:latin typeface="Arial  " charset="0"/>
                <a:ea typeface="ＭＳ Ｐゴシック" charset="0"/>
              </a:rPr>
              <a:t> </a:t>
            </a:r>
            <a:r>
              <a:rPr lang="en-US" sz="1200" dirty="0" err="1">
                <a:solidFill>
                  <a:srgbClr val="008000"/>
                </a:solidFill>
                <a:latin typeface="Arial  " charset="0"/>
                <a:ea typeface="ＭＳ Ｐゴシック" charset="0"/>
              </a:rPr>
              <a:t>Hwu</a:t>
            </a:r>
            <a:r>
              <a:rPr lang="en-US" sz="1200" dirty="0">
                <a:solidFill>
                  <a:srgbClr val="008000"/>
                </a:solidFill>
                <a:latin typeface="Arial  " charset="0"/>
                <a:ea typeface="ＭＳ Ｐゴシック" charset="0"/>
              </a:rPr>
              <a:t> / UIUC ECE 498AL]</a:t>
            </a:r>
            <a:r>
              <a:rPr lang="en-US" dirty="0">
                <a:solidFill>
                  <a:srgbClr val="008000"/>
                </a:solidFill>
                <a:latin typeface="Arial  " charset="0"/>
                <a:ea typeface="ＭＳ Ｐゴシック" charset="0"/>
              </a:rPr>
              <a:t> </a:t>
            </a:r>
          </a:p>
        </p:txBody>
      </p:sp>
      <p:sp>
        <p:nvSpPr>
          <p:cNvPr id="65541" name="Rectangle 3"/>
          <p:cNvSpPr>
            <a:spLocks noGrp="1" noChangeArrowheads="1"/>
          </p:cNvSpPr>
          <p:nvPr>
            <p:ph type="body" idx="1"/>
          </p:nvPr>
        </p:nvSpPr>
        <p:spPr>
          <a:xfrm>
            <a:off x="457200" y="1752600"/>
            <a:ext cx="5791200" cy="4508500"/>
          </a:xfrm>
        </p:spPr>
        <p:txBody>
          <a:bodyPr/>
          <a:lstStyle/>
          <a:p>
            <a:pPr marL="457200" indent="-457200" eaLnBrk="1" hangingPunct="1"/>
            <a:r>
              <a:rPr lang="en-US" sz="2000" dirty="0">
                <a:latin typeface="Arial  " charset="0"/>
                <a:ea typeface="ＭＳ Ｐゴシック" charset="0"/>
              </a:rPr>
              <a:t>One </a:t>
            </a:r>
            <a:r>
              <a:rPr lang="en-US" sz="2000" dirty="0">
                <a:solidFill>
                  <a:srgbClr val="FFCC00"/>
                </a:solidFill>
                <a:latin typeface="Arial  " charset="0"/>
                <a:ea typeface="ＭＳ Ｐゴシック" charset="0"/>
              </a:rPr>
              <a:t>block</a:t>
            </a:r>
            <a:r>
              <a:rPr lang="en-US" sz="2000" dirty="0">
                <a:latin typeface="Arial  " charset="0"/>
                <a:ea typeface="ＭＳ Ｐゴシック" charset="0"/>
              </a:rPr>
              <a:t> computes one square sub-matrix </a:t>
            </a:r>
            <a:r>
              <a:rPr lang="en-US" sz="2000" dirty="0" err="1">
                <a:latin typeface="Arial  " charset="0"/>
                <a:ea typeface="ＭＳ Ｐゴシック" charset="0"/>
              </a:rPr>
              <a:t>P</a:t>
            </a:r>
            <a:r>
              <a:rPr lang="en-US" sz="2000" baseline="-25000" dirty="0" err="1">
                <a:latin typeface="Arial  " charset="0"/>
                <a:ea typeface="ＭＳ Ｐゴシック" charset="0"/>
              </a:rPr>
              <a:t>sub</a:t>
            </a:r>
            <a:r>
              <a:rPr lang="en-US" sz="2000" baseline="-25000" dirty="0">
                <a:latin typeface="Arial  " charset="0"/>
                <a:ea typeface="ＭＳ Ｐゴシック" charset="0"/>
              </a:rPr>
              <a:t> </a:t>
            </a:r>
            <a:r>
              <a:rPr lang="en-US" sz="2000" dirty="0">
                <a:latin typeface="Arial  " charset="0"/>
                <a:ea typeface="ＭＳ Ｐゴシック" charset="0"/>
              </a:rPr>
              <a:t>of size </a:t>
            </a:r>
            <a:r>
              <a:rPr lang="en-US" sz="1800" dirty="0">
                <a:latin typeface="Arial  " charset="0"/>
                <a:ea typeface="ＭＳ Ｐゴシック" charset="0"/>
              </a:rPr>
              <a:t>BLOCK_SIZE</a:t>
            </a:r>
            <a:endParaRPr lang="en-US" sz="1800" baseline="-25000" dirty="0">
              <a:latin typeface="Arial  " charset="0"/>
              <a:ea typeface="ＭＳ Ｐゴシック" charset="0"/>
            </a:endParaRPr>
          </a:p>
          <a:p>
            <a:pPr marL="457200" indent="-457200" eaLnBrk="1" hangingPunct="1"/>
            <a:r>
              <a:rPr lang="en-US" sz="2000" dirty="0">
                <a:latin typeface="Arial  " charset="0"/>
                <a:ea typeface="ＭＳ Ｐゴシック" charset="0"/>
              </a:rPr>
              <a:t>One </a:t>
            </a:r>
            <a:r>
              <a:rPr lang="en-US" sz="2000" dirty="0">
                <a:solidFill>
                  <a:srgbClr val="FF6600"/>
                </a:solidFill>
                <a:latin typeface="Arial  " charset="0"/>
                <a:ea typeface="ＭＳ Ｐゴシック" charset="0"/>
              </a:rPr>
              <a:t>thread</a:t>
            </a:r>
            <a:r>
              <a:rPr lang="en-US" sz="2000" dirty="0">
                <a:latin typeface="Arial  " charset="0"/>
                <a:ea typeface="ＭＳ Ｐゴシック" charset="0"/>
              </a:rPr>
              <a:t> computes one element of </a:t>
            </a:r>
            <a:r>
              <a:rPr lang="en-US" sz="2000" dirty="0" err="1">
                <a:latin typeface="Arial  " charset="0"/>
                <a:ea typeface="ＭＳ Ｐゴシック" charset="0"/>
              </a:rPr>
              <a:t>P</a:t>
            </a:r>
            <a:r>
              <a:rPr lang="en-US" sz="2000" baseline="-25000" dirty="0" err="1">
                <a:latin typeface="Arial  " charset="0"/>
                <a:ea typeface="ＭＳ Ｐゴシック" charset="0"/>
              </a:rPr>
              <a:t>sub</a:t>
            </a:r>
            <a:endParaRPr lang="en-US" sz="2000" baseline="-25000" dirty="0">
              <a:latin typeface="Arial  " charset="0"/>
              <a:ea typeface="ＭＳ Ｐゴシック" charset="0"/>
            </a:endParaRPr>
          </a:p>
          <a:p>
            <a:pPr marL="457200" indent="-457200" eaLnBrk="1" hangingPunct="1"/>
            <a:r>
              <a:rPr lang="en-US" sz="2000" dirty="0">
                <a:latin typeface="Arial  " charset="0"/>
                <a:ea typeface="ＭＳ Ｐゴシック" charset="0"/>
              </a:rPr>
              <a:t>Assume that the dimensions of M and N are multiples of </a:t>
            </a:r>
            <a:r>
              <a:rPr lang="en-US" sz="1800" dirty="0">
                <a:latin typeface="Arial  " charset="0"/>
                <a:ea typeface="ＭＳ Ｐゴシック" charset="0"/>
              </a:rPr>
              <a:t>BLOCK_SIZE </a:t>
            </a:r>
            <a:r>
              <a:rPr lang="en-US" sz="2000" dirty="0">
                <a:latin typeface="Arial  " charset="0"/>
                <a:ea typeface="ＭＳ Ｐゴシック" charset="0"/>
              </a:rPr>
              <a:t>and square shape</a:t>
            </a:r>
            <a:endParaRPr lang="en-US" dirty="0">
              <a:latin typeface="Arial  " charset="0"/>
              <a:ea typeface="ＭＳ Ｐゴシック" charset="0"/>
            </a:endParaRPr>
          </a:p>
        </p:txBody>
      </p:sp>
      <p:grpSp>
        <p:nvGrpSpPr>
          <p:cNvPr id="65542" name="Group 4"/>
          <p:cNvGrpSpPr>
            <a:grpSpLocks/>
          </p:cNvGrpSpPr>
          <p:nvPr/>
        </p:nvGrpSpPr>
        <p:grpSpPr bwMode="auto">
          <a:xfrm>
            <a:off x="2663825" y="812800"/>
            <a:ext cx="6259513" cy="5938838"/>
            <a:chOff x="1734" y="600"/>
            <a:chExt cx="3943" cy="3741"/>
          </a:xfrm>
        </p:grpSpPr>
        <p:sp>
          <p:nvSpPr>
            <p:cNvPr id="65544" name="Text Box 5"/>
            <p:cNvSpPr txBox="1">
              <a:spLocks noChangeArrowheads="1"/>
            </p:cNvSpPr>
            <p:nvPr/>
          </p:nvSpPr>
          <p:spPr bwMode="auto">
            <a:xfrm>
              <a:off x="2962" y="2650"/>
              <a:ext cx="1083" cy="1601"/>
            </a:xfrm>
            <a:prstGeom prst="rect">
              <a:avLst/>
            </a:prstGeom>
            <a:solidFill>
              <a:srgbClr val="99FF66"/>
            </a:solidFill>
            <a:ln w="9525">
              <a:solidFill>
                <a:srgbClr val="969696"/>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a:solidFill>
                    <a:schemeClr val="bg1"/>
                  </a:solidFill>
                  <a:latin typeface="Arial" charset="0"/>
                </a:rPr>
                <a:t>M</a:t>
              </a:r>
              <a:endParaRPr lang="en-US" sz="1800">
                <a:solidFill>
                  <a:schemeClr val="bg1"/>
                </a:solidFill>
                <a:latin typeface="Arial" charset="0"/>
              </a:endParaRPr>
            </a:p>
          </p:txBody>
        </p:sp>
        <p:sp>
          <p:nvSpPr>
            <p:cNvPr id="65545" name="Text Box 6"/>
            <p:cNvSpPr txBox="1">
              <a:spLocks noChangeArrowheads="1"/>
            </p:cNvSpPr>
            <p:nvPr/>
          </p:nvSpPr>
          <p:spPr bwMode="auto">
            <a:xfrm>
              <a:off x="2974" y="3191"/>
              <a:ext cx="1060" cy="518"/>
            </a:xfrm>
            <a:prstGeom prst="rect">
              <a:avLst/>
            </a:prstGeom>
            <a:solidFill>
              <a:srgbClr val="FFCC00"/>
            </a:solidFill>
            <a:ln w="9525">
              <a:solidFill>
                <a:srgbClr val="969696"/>
              </a:solidFill>
              <a:miter lim="800000"/>
              <a:headEnd/>
              <a:tailEnd/>
            </a:ln>
          </p:spPr>
          <p:txBody>
            <a:bodyPr lIns="0" tIns="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800">
                <a:latin typeface="Arial" charset="0"/>
              </a:endParaRPr>
            </a:p>
          </p:txBody>
        </p:sp>
        <p:sp>
          <p:nvSpPr>
            <p:cNvPr id="65546" name="Text Box 7"/>
            <p:cNvSpPr txBox="1">
              <a:spLocks noChangeArrowheads="1"/>
            </p:cNvSpPr>
            <p:nvPr/>
          </p:nvSpPr>
          <p:spPr bwMode="auto">
            <a:xfrm>
              <a:off x="4074" y="1538"/>
              <a:ext cx="1602" cy="1083"/>
            </a:xfrm>
            <a:prstGeom prst="rect">
              <a:avLst/>
            </a:prstGeom>
            <a:solidFill>
              <a:srgbClr val="99FF66"/>
            </a:solidFill>
            <a:ln w="9525">
              <a:solidFill>
                <a:srgbClr val="969696"/>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a:solidFill>
                    <a:schemeClr val="bg1"/>
                  </a:solidFill>
                  <a:latin typeface="Arial" charset="0"/>
                </a:rPr>
                <a:t>N</a:t>
              </a:r>
              <a:endParaRPr lang="en-US" sz="1800">
                <a:solidFill>
                  <a:schemeClr val="bg1"/>
                </a:solidFill>
                <a:latin typeface="Arial" charset="0"/>
              </a:endParaRPr>
            </a:p>
          </p:txBody>
        </p:sp>
        <p:sp>
          <p:nvSpPr>
            <p:cNvPr id="65547" name="Text Box 8"/>
            <p:cNvSpPr txBox="1">
              <a:spLocks noChangeArrowheads="1"/>
            </p:cNvSpPr>
            <p:nvPr/>
          </p:nvSpPr>
          <p:spPr bwMode="auto">
            <a:xfrm>
              <a:off x="4615" y="1551"/>
              <a:ext cx="519" cy="1060"/>
            </a:xfrm>
            <a:prstGeom prst="rect">
              <a:avLst/>
            </a:prstGeom>
            <a:solidFill>
              <a:srgbClr val="FFCC00"/>
            </a:solidFill>
            <a:ln w="9525">
              <a:solidFill>
                <a:srgbClr val="969696"/>
              </a:solidFill>
              <a:miter lim="800000"/>
              <a:headEnd/>
              <a:tailEnd/>
            </a:ln>
          </p:spPr>
          <p:txBody>
            <a:bodyPr lIns="0" tIns="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800">
                <a:latin typeface="Arial" charset="0"/>
              </a:endParaRPr>
            </a:p>
          </p:txBody>
        </p:sp>
        <p:sp>
          <p:nvSpPr>
            <p:cNvPr id="65548" name="Text Box 9"/>
            <p:cNvSpPr txBox="1">
              <a:spLocks noChangeArrowheads="1"/>
            </p:cNvSpPr>
            <p:nvPr/>
          </p:nvSpPr>
          <p:spPr bwMode="auto">
            <a:xfrm>
              <a:off x="4075" y="2653"/>
              <a:ext cx="1602" cy="1601"/>
            </a:xfrm>
            <a:prstGeom prst="rect">
              <a:avLst/>
            </a:prstGeom>
            <a:solidFill>
              <a:srgbClr val="99FF66"/>
            </a:solidFill>
            <a:ln w="9525">
              <a:solidFill>
                <a:srgbClr val="969696"/>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a:solidFill>
                    <a:schemeClr val="bg1"/>
                  </a:solidFill>
                  <a:latin typeface="Arial" charset="0"/>
                </a:rPr>
                <a:t>P</a:t>
              </a:r>
              <a:endParaRPr lang="en-US" sz="1800">
                <a:solidFill>
                  <a:schemeClr val="bg1"/>
                </a:solidFill>
                <a:latin typeface="Arial" charset="0"/>
              </a:endParaRPr>
            </a:p>
          </p:txBody>
        </p:sp>
        <p:sp>
          <p:nvSpPr>
            <p:cNvPr id="65549" name="Text Box 10"/>
            <p:cNvSpPr txBox="1">
              <a:spLocks noChangeArrowheads="1"/>
            </p:cNvSpPr>
            <p:nvPr/>
          </p:nvSpPr>
          <p:spPr bwMode="auto">
            <a:xfrm>
              <a:off x="4615" y="3191"/>
              <a:ext cx="519" cy="518"/>
            </a:xfrm>
            <a:prstGeom prst="rect">
              <a:avLst/>
            </a:prstGeom>
            <a:solidFill>
              <a:srgbClr val="FFCC00"/>
            </a:solidFill>
            <a:ln w="9525">
              <a:solidFill>
                <a:srgbClr val="969696"/>
              </a:solidFill>
              <a:miter lim="800000"/>
              <a:headEnd/>
              <a:tailEnd/>
            </a:ln>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200" b="1">
                  <a:solidFill>
                    <a:schemeClr val="bg1"/>
                  </a:solidFill>
                  <a:latin typeface="Arial" charset="0"/>
                </a:rPr>
                <a:t>P</a:t>
              </a:r>
              <a:r>
                <a:rPr lang="en-US" sz="1200" b="1" baseline="-25000">
                  <a:solidFill>
                    <a:schemeClr val="bg1"/>
                  </a:solidFill>
                  <a:latin typeface="Arial" charset="0"/>
                </a:rPr>
                <a:t>sub</a:t>
              </a:r>
              <a:endParaRPr lang="en-US" sz="1800">
                <a:solidFill>
                  <a:schemeClr val="bg1"/>
                </a:solidFill>
                <a:latin typeface="Arial" charset="0"/>
              </a:endParaRPr>
            </a:p>
          </p:txBody>
        </p:sp>
        <p:sp>
          <p:nvSpPr>
            <p:cNvPr id="65550" name="Line 11"/>
            <p:cNvSpPr>
              <a:spLocks noChangeShapeType="1"/>
            </p:cNvSpPr>
            <p:nvPr/>
          </p:nvSpPr>
          <p:spPr bwMode="auto">
            <a:xfrm>
              <a:off x="4615" y="2608"/>
              <a:ext cx="0" cy="577"/>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1" name="Line 12"/>
            <p:cNvSpPr>
              <a:spLocks noChangeShapeType="1"/>
            </p:cNvSpPr>
            <p:nvPr/>
          </p:nvSpPr>
          <p:spPr bwMode="auto">
            <a:xfrm>
              <a:off x="5130" y="2614"/>
              <a:ext cx="0" cy="576"/>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2" name="Line 13"/>
            <p:cNvSpPr>
              <a:spLocks noChangeShapeType="1"/>
            </p:cNvSpPr>
            <p:nvPr/>
          </p:nvSpPr>
          <p:spPr bwMode="auto">
            <a:xfrm>
              <a:off x="4027" y="3196"/>
              <a:ext cx="588" cy="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3" name="Line 14"/>
            <p:cNvSpPr>
              <a:spLocks noChangeShapeType="1"/>
            </p:cNvSpPr>
            <p:nvPr/>
          </p:nvSpPr>
          <p:spPr bwMode="auto">
            <a:xfrm>
              <a:off x="4027" y="3705"/>
              <a:ext cx="588" cy="1"/>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4" name="Text Box 15"/>
            <p:cNvSpPr txBox="1">
              <a:spLocks noChangeArrowheads="1"/>
            </p:cNvSpPr>
            <p:nvPr/>
          </p:nvSpPr>
          <p:spPr bwMode="auto">
            <a:xfrm>
              <a:off x="4899" y="1561"/>
              <a:ext cx="34" cy="1037"/>
            </a:xfrm>
            <a:prstGeom prst="rect">
              <a:avLst/>
            </a:prstGeom>
            <a:solidFill>
              <a:srgbClr val="FF6600"/>
            </a:solidFill>
            <a:ln w="9525">
              <a:solidFill>
                <a:srgbClr val="969696"/>
              </a:solidFill>
              <a:miter lim="800000"/>
              <a:headEnd/>
              <a:tailEnd/>
            </a:ln>
          </p:spPr>
          <p:txBody>
            <a:bodyPr lIns="0" tIns="9144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800">
                <a:latin typeface="Arial" charset="0"/>
              </a:endParaRPr>
            </a:p>
          </p:txBody>
        </p:sp>
        <p:sp>
          <p:nvSpPr>
            <p:cNvPr id="65555" name="Line 16"/>
            <p:cNvSpPr>
              <a:spLocks noChangeShapeType="1"/>
            </p:cNvSpPr>
            <p:nvPr/>
          </p:nvSpPr>
          <p:spPr bwMode="auto">
            <a:xfrm>
              <a:off x="4933" y="2594"/>
              <a:ext cx="1" cy="985"/>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6" name="Line 17"/>
            <p:cNvSpPr>
              <a:spLocks noChangeShapeType="1"/>
            </p:cNvSpPr>
            <p:nvPr/>
          </p:nvSpPr>
          <p:spPr bwMode="auto">
            <a:xfrm>
              <a:off x="4899" y="2591"/>
              <a:ext cx="0" cy="983"/>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7" name="Line 18"/>
            <p:cNvSpPr>
              <a:spLocks noChangeShapeType="1"/>
            </p:cNvSpPr>
            <p:nvPr/>
          </p:nvSpPr>
          <p:spPr bwMode="auto">
            <a:xfrm flipH="1">
              <a:off x="3504" y="3187"/>
              <a:ext cx="0" cy="518"/>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8" name="Line 19"/>
            <p:cNvSpPr>
              <a:spLocks noChangeShapeType="1"/>
            </p:cNvSpPr>
            <p:nvPr/>
          </p:nvSpPr>
          <p:spPr bwMode="auto">
            <a:xfrm flipV="1">
              <a:off x="4615" y="2068"/>
              <a:ext cx="515" cy="1"/>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9" name="Line 20"/>
            <p:cNvSpPr>
              <a:spLocks noChangeShapeType="1"/>
            </p:cNvSpPr>
            <p:nvPr/>
          </p:nvSpPr>
          <p:spPr bwMode="auto">
            <a:xfrm>
              <a:off x="5581" y="2647"/>
              <a:ext cx="3" cy="1601"/>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0" name="Line 21"/>
            <p:cNvSpPr>
              <a:spLocks noChangeShapeType="1"/>
            </p:cNvSpPr>
            <p:nvPr/>
          </p:nvSpPr>
          <p:spPr bwMode="auto">
            <a:xfrm rot="-5400000" flipH="1" flipV="1">
              <a:off x="4871" y="3363"/>
              <a:ext cx="3" cy="1601"/>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1" name="Line 22"/>
            <p:cNvSpPr>
              <a:spLocks noChangeShapeType="1"/>
            </p:cNvSpPr>
            <p:nvPr/>
          </p:nvSpPr>
          <p:spPr bwMode="auto">
            <a:xfrm>
              <a:off x="5205" y="3189"/>
              <a:ext cx="4" cy="518"/>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2" name="Line 23"/>
            <p:cNvSpPr>
              <a:spLocks noChangeShapeType="1"/>
            </p:cNvSpPr>
            <p:nvPr/>
          </p:nvSpPr>
          <p:spPr bwMode="auto">
            <a:xfrm rot="-5400000">
              <a:off x="4869" y="3528"/>
              <a:ext cx="4" cy="519"/>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3" name="Text Box 24"/>
            <p:cNvSpPr txBox="1">
              <a:spLocks noChangeArrowheads="1"/>
            </p:cNvSpPr>
            <p:nvPr/>
          </p:nvSpPr>
          <p:spPr bwMode="auto">
            <a:xfrm>
              <a:off x="4640" y="3834"/>
              <a:ext cx="4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p>
          </p:txBody>
        </p:sp>
        <p:sp>
          <p:nvSpPr>
            <p:cNvPr id="65564" name="Text Box 25"/>
            <p:cNvSpPr txBox="1">
              <a:spLocks noChangeArrowheads="1"/>
            </p:cNvSpPr>
            <p:nvPr/>
          </p:nvSpPr>
          <p:spPr bwMode="auto">
            <a:xfrm>
              <a:off x="4742" y="4038"/>
              <a:ext cx="2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WIDTH</a:t>
              </a:r>
              <a:endParaRPr lang="en-US" sz="1800">
                <a:solidFill>
                  <a:schemeClr val="bg1"/>
                </a:solidFill>
                <a:latin typeface="Arial" charset="0"/>
              </a:endParaRPr>
            </a:p>
          </p:txBody>
        </p:sp>
        <p:sp>
          <p:nvSpPr>
            <p:cNvPr id="65565" name="Text Box 26"/>
            <p:cNvSpPr txBox="1">
              <a:spLocks noChangeArrowheads="1"/>
            </p:cNvSpPr>
            <p:nvPr/>
          </p:nvSpPr>
          <p:spPr bwMode="auto">
            <a:xfrm>
              <a:off x="3375" y="4045"/>
              <a:ext cx="2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WIDTH</a:t>
              </a:r>
              <a:endParaRPr lang="en-US" sz="900" b="1">
                <a:solidFill>
                  <a:schemeClr val="bg1"/>
                </a:solidFill>
                <a:latin typeface="Arial" charset="0"/>
              </a:endParaRPr>
            </a:p>
          </p:txBody>
        </p:sp>
        <p:sp>
          <p:nvSpPr>
            <p:cNvPr id="65566" name="Line 27"/>
            <p:cNvSpPr>
              <a:spLocks noChangeShapeType="1"/>
            </p:cNvSpPr>
            <p:nvPr/>
          </p:nvSpPr>
          <p:spPr bwMode="auto">
            <a:xfrm rot="-5400000">
              <a:off x="3760" y="3526"/>
              <a:ext cx="4" cy="519"/>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7" name="Text Box 28"/>
            <p:cNvSpPr txBox="1">
              <a:spLocks noChangeArrowheads="1"/>
            </p:cNvSpPr>
            <p:nvPr/>
          </p:nvSpPr>
          <p:spPr bwMode="auto">
            <a:xfrm>
              <a:off x="3533" y="3832"/>
              <a:ext cx="4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endParaRPr lang="en-US" sz="900" b="1">
                <a:solidFill>
                  <a:schemeClr val="bg1"/>
                </a:solidFill>
                <a:latin typeface="Arial" charset="0"/>
              </a:endParaRPr>
            </a:p>
          </p:txBody>
        </p:sp>
        <p:sp>
          <p:nvSpPr>
            <p:cNvPr id="65568" name="Line 29"/>
            <p:cNvSpPr>
              <a:spLocks noChangeShapeType="1"/>
            </p:cNvSpPr>
            <p:nvPr/>
          </p:nvSpPr>
          <p:spPr bwMode="auto">
            <a:xfrm rot="-5400000">
              <a:off x="3242" y="3527"/>
              <a:ext cx="4" cy="518"/>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69" name="Text Box 30"/>
            <p:cNvSpPr txBox="1">
              <a:spLocks noChangeArrowheads="1"/>
            </p:cNvSpPr>
            <p:nvPr/>
          </p:nvSpPr>
          <p:spPr bwMode="auto">
            <a:xfrm>
              <a:off x="3015" y="3832"/>
              <a:ext cx="4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endParaRPr lang="en-US" sz="900" b="1">
                <a:solidFill>
                  <a:schemeClr val="bg1"/>
                </a:solidFill>
                <a:latin typeface="Arial" charset="0"/>
              </a:endParaRPr>
            </a:p>
          </p:txBody>
        </p:sp>
        <p:sp>
          <p:nvSpPr>
            <p:cNvPr id="65570" name="Line 31"/>
            <p:cNvSpPr>
              <a:spLocks noChangeShapeType="1"/>
            </p:cNvSpPr>
            <p:nvPr/>
          </p:nvSpPr>
          <p:spPr bwMode="auto">
            <a:xfrm>
              <a:off x="5208" y="2076"/>
              <a:ext cx="4" cy="518"/>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71" name="Line 32"/>
            <p:cNvSpPr>
              <a:spLocks noChangeShapeType="1"/>
            </p:cNvSpPr>
            <p:nvPr/>
          </p:nvSpPr>
          <p:spPr bwMode="auto">
            <a:xfrm>
              <a:off x="5205" y="1546"/>
              <a:ext cx="4" cy="519"/>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72" name="Text Box 33"/>
            <p:cNvSpPr txBox="1">
              <a:spLocks noChangeArrowheads="1"/>
            </p:cNvSpPr>
            <p:nvPr/>
          </p:nvSpPr>
          <p:spPr bwMode="auto">
            <a:xfrm>
              <a:off x="2984" y="3579"/>
              <a:ext cx="1037" cy="35"/>
            </a:xfrm>
            <a:prstGeom prst="rect">
              <a:avLst/>
            </a:prstGeom>
            <a:solidFill>
              <a:srgbClr val="FF6600"/>
            </a:solidFill>
            <a:ln w="9525">
              <a:solidFill>
                <a:srgbClr val="969696"/>
              </a:solidFill>
              <a:miter lim="800000"/>
              <a:headEnd/>
              <a:tailEnd/>
            </a:ln>
          </p:spPr>
          <p:txBody>
            <a:bodyPr lIns="0" tIns="9144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800">
                <a:latin typeface="Arial" charset="0"/>
              </a:endParaRPr>
            </a:p>
          </p:txBody>
        </p:sp>
        <p:sp>
          <p:nvSpPr>
            <p:cNvPr id="65573" name="Text Box 34"/>
            <p:cNvSpPr txBox="1">
              <a:spLocks noChangeArrowheads="1"/>
            </p:cNvSpPr>
            <p:nvPr/>
          </p:nvSpPr>
          <p:spPr bwMode="auto">
            <a:xfrm>
              <a:off x="4899" y="3579"/>
              <a:ext cx="35" cy="34"/>
            </a:xfrm>
            <a:prstGeom prst="rect">
              <a:avLst/>
            </a:prstGeom>
            <a:solidFill>
              <a:srgbClr val="FF6600"/>
            </a:solidFill>
            <a:ln w="9525">
              <a:solidFill>
                <a:srgbClr val="969696"/>
              </a:solidFill>
              <a:miter lim="800000"/>
              <a:headEnd/>
              <a:tailEnd/>
            </a:ln>
          </p:spPr>
          <p:txBody>
            <a:bodyPr lIns="0" tIns="9144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US" sz="1200">
                <a:latin typeface="Times New Roman" charset="0"/>
              </a:endParaRPr>
            </a:p>
            <a:p>
              <a:pPr eaLnBrk="1" hangingPunct="1"/>
              <a:endParaRPr lang="en-US" sz="1200">
                <a:latin typeface="Times New Roman" charset="0"/>
              </a:endParaRPr>
            </a:p>
            <a:p>
              <a:pPr eaLnBrk="1" hangingPunct="1"/>
              <a:endParaRPr lang="en-US" sz="1800">
                <a:latin typeface="Arial" charset="0"/>
              </a:endParaRPr>
            </a:p>
          </p:txBody>
        </p:sp>
        <p:sp>
          <p:nvSpPr>
            <p:cNvPr id="65574" name="Line 35"/>
            <p:cNvSpPr>
              <a:spLocks noChangeShapeType="1"/>
            </p:cNvSpPr>
            <p:nvPr/>
          </p:nvSpPr>
          <p:spPr bwMode="auto">
            <a:xfrm>
              <a:off x="4019" y="3579"/>
              <a:ext cx="869" cy="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75" name="Line 36"/>
            <p:cNvSpPr>
              <a:spLocks noChangeShapeType="1"/>
            </p:cNvSpPr>
            <p:nvPr/>
          </p:nvSpPr>
          <p:spPr bwMode="auto">
            <a:xfrm>
              <a:off x="4019" y="3613"/>
              <a:ext cx="869" cy="0"/>
            </a:xfrm>
            <a:prstGeom prst="line">
              <a:avLst/>
            </a:prstGeom>
            <a:noFill/>
            <a:ln w="9525">
              <a:solidFill>
                <a:srgbClr val="96969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76" name="Line 37"/>
            <p:cNvSpPr>
              <a:spLocks noChangeShapeType="1"/>
            </p:cNvSpPr>
            <p:nvPr/>
          </p:nvSpPr>
          <p:spPr bwMode="auto">
            <a:xfrm rot="-5400000">
              <a:off x="3496" y="3624"/>
              <a:ext cx="2" cy="1083"/>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77" name="Line 38"/>
            <p:cNvSpPr>
              <a:spLocks noChangeShapeType="1"/>
            </p:cNvSpPr>
            <p:nvPr/>
          </p:nvSpPr>
          <p:spPr bwMode="auto">
            <a:xfrm rot="10800000">
              <a:off x="5576" y="1533"/>
              <a:ext cx="3" cy="1083"/>
            </a:xfrm>
            <a:prstGeom prst="line">
              <a:avLst/>
            </a:prstGeom>
            <a:noFill/>
            <a:ln w="63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78" name="Rectangle 39"/>
            <p:cNvSpPr>
              <a:spLocks noChangeArrowheads="1"/>
            </p:cNvSpPr>
            <p:nvPr/>
          </p:nvSpPr>
          <p:spPr bwMode="auto">
            <a:xfrm>
              <a:off x="2916" y="3763"/>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79" name="Rectangle 40"/>
            <p:cNvSpPr>
              <a:spLocks noChangeArrowheads="1"/>
            </p:cNvSpPr>
            <p:nvPr/>
          </p:nvSpPr>
          <p:spPr bwMode="auto">
            <a:xfrm>
              <a:off x="3980" y="3195"/>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80" name="Rectangle 41"/>
            <p:cNvSpPr>
              <a:spLocks noChangeArrowheads="1"/>
            </p:cNvSpPr>
            <p:nvPr/>
          </p:nvSpPr>
          <p:spPr bwMode="auto">
            <a:xfrm>
              <a:off x="5094" y="1436"/>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81" name="Line 42"/>
            <p:cNvSpPr>
              <a:spLocks noChangeShapeType="1"/>
            </p:cNvSpPr>
            <p:nvPr/>
          </p:nvSpPr>
          <p:spPr bwMode="auto">
            <a:xfrm>
              <a:off x="4615" y="1428"/>
              <a:ext cx="518" cy="0"/>
            </a:xfrm>
            <a:prstGeom prst="line">
              <a:avLst/>
            </a:prstGeom>
            <a:noFill/>
            <a:ln w="2540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65582" name="Line 43"/>
            <p:cNvSpPr>
              <a:spLocks noChangeShapeType="1"/>
            </p:cNvSpPr>
            <p:nvPr/>
          </p:nvSpPr>
          <p:spPr bwMode="auto">
            <a:xfrm>
              <a:off x="4074" y="991"/>
              <a:ext cx="1601" cy="0"/>
            </a:xfrm>
            <a:prstGeom prst="line">
              <a:avLst/>
            </a:prstGeom>
            <a:noFill/>
            <a:ln w="25400">
              <a:solidFill>
                <a:srgbClr val="FFCC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65583" name="Text Box 44"/>
            <p:cNvSpPr txBox="1">
              <a:spLocks noChangeArrowheads="1"/>
            </p:cNvSpPr>
            <p:nvPr/>
          </p:nvSpPr>
          <p:spPr bwMode="auto">
            <a:xfrm>
              <a:off x="4719" y="600"/>
              <a:ext cx="2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600" b="1">
                  <a:solidFill>
                    <a:srgbClr val="FFCC00"/>
                  </a:solidFill>
                  <a:latin typeface="Arial" charset="0"/>
                </a:rPr>
                <a:t>bx</a:t>
              </a:r>
            </a:p>
          </p:txBody>
        </p:sp>
        <p:sp>
          <p:nvSpPr>
            <p:cNvPr id="65584" name="Text Box 45"/>
            <p:cNvSpPr txBox="1">
              <a:spLocks noChangeArrowheads="1"/>
            </p:cNvSpPr>
            <p:nvPr/>
          </p:nvSpPr>
          <p:spPr bwMode="auto">
            <a:xfrm>
              <a:off x="4793" y="1048"/>
              <a:ext cx="2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600" b="1">
                  <a:solidFill>
                    <a:srgbClr val="FF6600"/>
                  </a:solidFill>
                  <a:latin typeface="Arial" charset="0"/>
                </a:rPr>
                <a:t>tx</a:t>
              </a:r>
            </a:p>
          </p:txBody>
        </p:sp>
        <p:sp>
          <p:nvSpPr>
            <p:cNvPr id="65585" name="Text Box 46"/>
            <p:cNvSpPr txBox="1">
              <a:spLocks noChangeArrowheads="1"/>
            </p:cNvSpPr>
            <p:nvPr/>
          </p:nvSpPr>
          <p:spPr bwMode="auto">
            <a:xfrm>
              <a:off x="4539" y="1210"/>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0</a:t>
              </a:r>
            </a:p>
          </p:txBody>
        </p:sp>
        <p:sp>
          <p:nvSpPr>
            <p:cNvPr id="65586" name="Text Box 47"/>
            <p:cNvSpPr txBox="1">
              <a:spLocks noChangeArrowheads="1"/>
            </p:cNvSpPr>
            <p:nvPr/>
          </p:nvSpPr>
          <p:spPr bwMode="auto">
            <a:xfrm>
              <a:off x="4603" y="1210"/>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1</a:t>
              </a:r>
            </a:p>
          </p:txBody>
        </p:sp>
        <p:sp>
          <p:nvSpPr>
            <p:cNvPr id="65587" name="Text Box 48"/>
            <p:cNvSpPr txBox="1">
              <a:spLocks noChangeArrowheads="1"/>
            </p:cNvSpPr>
            <p:nvPr/>
          </p:nvSpPr>
          <p:spPr bwMode="auto">
            <a:xfrm>
              <a:off x="4934" y="1209"/>
              <a:ext cx="4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bsize-1</a:t>
              </a:r>
            </a:p>
          </p:txBody>
        </p:sp>
        <p:sp>
          <p:nvSpPr>
            <p:cNvPr id="65588" name="Text Box 49"/>
            <p:cNvSpPr txBox="1">
              <a:spLocks noChangeArrowheads="1"/>
            </p:cNvSpPr>
            <p:nvPr/>
          </p:nvSpPr>
          <p:spPr bwMode="auto">
            <a:xfrm>
              <a:off x="4667" y="1210"/>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2</a:t>
              </a:r>
            </a:p>
          </p:txBody>
        </p:sp>
        <p:sp>
          <p:nvSpPr>
            <p:cNvPr id="65589" name="Line 50"/>
            <p:cNvSpPr>
              <a:spLocks noChangeShapeType="1"/>
            </p:cNvSpPr>
            <p:nvPr/>
          </p:nvSpPr>
          <p:spPr bwMode="auto">
            <a:xfrm>
              <a:off x="4623"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0" name="Line 51"/>
            <p:cNvSpPr>
              <a:spLocks noChangeShapeType="1"/>
            </p:cNvSpPr>
            <p:nvPr/>
          </p:nvSpPr>
          <p:spPr bwMode="auto">
            <a:xfrm>
              <a:off x="5127"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1" name="Line 52"/>
            <p:cNvSpPr>
              <a:spLocks noChangeShapeType="1"/>
            </p:cNvSpPr>
            <p:nvPr/>
          </p:nvSpPr>
          <p:spPr bwMode="auto">
            <a:xfrm>
              <a:off x="4087" y="926"/>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2" name="Line 53"/>
            <p:cNvSpPr>
              <a:spLocks noChangeShapeType="1"/>
            </p:cNvSpPr>
            <p:nvPr/>
          </p:nvSpPr>
          <p:spPr bwMode="auto">
            <a:xfrm>
              <a:off x="5135" y="926"/>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3" name="Line 54"/>
            <p:cNvSpPr>
              <a:spLocks noChangeShapeType="1"/>
            </p:cNvSpPr>
            <p:nvPr/>
          </p:nvSpPr>
          <p:spPr bwMode="auto">
            <a:xfrm>
              <a:off x="5671" y="926"/>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94" name="Text Box 55"/>
            <p:cNvSpPr txBox="1">
              <a:spLocks noChangeArrowheads="1"/>
            </p:cNvSpPr>
            <p:nvPr/>
          </p:nvSpPr>
          <p:spPr bwMode="auto">
            <a:xfrm>
              <a:off x="4259" y="774"/>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0</a:t>
              </a:r>
            </a:p>
          </p:txBody>
        </p:sp>
        <p:sp>
          <p:nvSpPr>
            <p:cNvPr id="65595" name="Text Box 56"/>
            <p:cNvSpPr txBox="1">
              <a:spLocks noChangeArrowheads="1"/>
            </p:cNvSpPr>
            <p:nvPr/>
          </p:nvSpPr>
          <p:spPr bwMode="auto">
            <a:xfrm>
              <a:off x="4763" y="774"/>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1</a:t>
              </a:r>
            </a:p>
          </p:txBody>
        </p:sp>
        <p:sp>
          <p:nvSpPr>
            <p:cNvPr id="65596" name="Text Box 57"/>
            <p:cNvSpPr txBox="1">
              <a:spLocks noChangeArrowheads="1"/>
            </p:cNvSpPr>
            <p:nvPr/>
          </p:nvSpPr>
          <p:spPr bwMode="auto">
            <a:xfrm>
              <a:off x="5299" y="774"/>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2</a:t>
              </a:r>
            </a:p>
          </p:txBody>
        </p:sp>
        <p:sp>
          <p:nvSpPr>
            <p:cNvPr id="65597" name="Rectangle 58"/>
            <p:cNvSpPr>
              <a:spLocks noChangeArrowheads="1"/>
            </p:cNvSpPr>
            <p:nvPr/>
          </p:nvSpPr>
          <p:spPr bwMode="auto">
            <a:xfrm rot="-5400000">
              <a:off x="2875" y="4226"/>
              <a:ext cx="115"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598" name="Line 59"/>
            <p:cNvSpPr>
              <a:spLocks noChangeShapeType="1"/>
            </p:cNvSpPr>
            <p:nvPr/>
          </p:nvSpPr>
          <p:spPr bwMode="auto">
            <a:xfrm rot="-5400000">
              <a:off x="2608" y="3450"/>
              <a:ext cx="518" cy="0"/>
            </a:xfrm>
            <a:prstGeom prst="line">
              <a:avLst/>
            </a:prstGeom>
            <a:noFill/>
            <a:ln w="25400">
              <a:solidFill>
                <a:srgbClr val="FF6600"/>
              </a:solidFill>
              <a:round/>
              <a:headEnd type="none" w="lg" len="med"/>
              <a:tailEnd type="none" w="lg" len="med"/>
            </a:ln>
            <a:extLst>
              <a:ext uri="{909E8E84-426E-40dd-AFC4-6F175D3DCCD1}">
                <a14:hiddenFill xmlns:a14="http://schemas.microsoft.com/office/drawing/2010/main">
                  <a:noFill/>
                </a14:hiddenFill>
              </a:ext>
            </a:extLst>
          </p:spPr>
          <p:txBody>
            <a:bodyPr/>
            <a:lstStyle/>
            <a:p>
              <a:endParaRPr lang="en-US"/>
            </a:p>
          </p:txBody>
        </p:sp>
        <p:sp>
          <p:nvSpPr>
            <p:cNvPr id="65599" name="Line 60"/>
            <p:cNvSpPr>
              <a:spLocks noChangeShapeType="1"/>
            </p:cNvSpPr>
            <p:nvPr/>
          </p:nvSpPr>
          <p:spPr bwMode="auto">
            <a:xfrm rot="-5400000">
              <a:off x="1381" y="3449"/>
              <a:ext cx="1601" cy="0"/>
            </a:xfrm>
            <a:prstGeom prst="line">
              <a:avLst/>
            </a:prstGeom>
            <a:noFill/>
            <a:ln w="25400">
              <a:solidFill>
                <a:srgbClr val="FFCC00"/>
              </a:solidFill>
              <a:round/>
              <a:headEnd type="none" w="lg" len="med"/>
              <a:tailEnd type="none" w="lg" len="med"/>
            </a:ln>
            <a:extLst>
              <a:ext uri="{909E8E84-426E-40dd-AFC4-6F175D3DCCD1}">
                <a14:hiddenFill xmlns:a14="http://schemas.microsoft.com/office/drawing/2010/main">
                  <a:noFill/>
                </a14:hiddenFill>
              </a:ext>
            </a:extLst>
          </p:spPr>
          <p:txBody>
            <a:bodyPr/>
            <a:lstStyle/>
            <a:p>
              <a:endParaRPr lang="en-US"/>
            </a:p>
          </p:txBody>
        </p:sp>
        <p:sp>
          <p:nvSpPr>
            <p:cNvPr id="65600" name="Text Box 61"/>
            <p:cNvSpPr txBox="1">
              <a:spLocks noChangeArrowheads="1"/>
            </p:cNvSpPr>
            <p:nvPr/>
          </p:nvSpPr>
          <p:spPr bwMode="auto">
            <a:xfrm>
              <a:off x="1734" y="3346"/>
              <a:ext cx="2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600" b="1">
                  <a:solidFill>
                    <a:srgbClr val="FFCC00"/>
                  </a:solidFill>
                  <a:latin typeface="Arial" charset="0"/>
                </a:rPr>
                <a:t>by</a:t>
              </a:r>
            </a:p>
          </p:txBody>
        </p:sp>
        <p:sp>
          <p:nvSpPr>
            <p:cNvPr id="65601" name="Text Box 62"/>
            <p:cNvSpPr txBox="1">
              <a:spLocks noChangeArrowheads="1"/>
            </p:cNvSpPr>
            <p:nvPr/>
          </p:nvSpPr>
          <p:spPr bwMode="auto">
            <a:xfrm>
              <a:off x="2211" y="3467"/>
              <a:ext cx="23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600" b="1">
                  <a:solidFill>
                    <a:srgbClr val="FF6600"/>
                  </a:solidFill>
                  <a:latin typeface="Arial" charset="0"/>
                </a:rPr>
                <a:t>ty</a:t>
              </a:r>
            </a:p>
          </p:txBody>
        </p:sp>
        <p:sp>
          <p:nvSpPr>
            <p:cNvPr id="65602" name="Text Box 63"/>
            <p:cNvSpPr txBox="1">
              <a:spLocks noChangeArrowheads="1"/>
            </p:cNvSpPr>
            <p:nvPr/>
          </p:nvSpPr>
          <p:spPr bwMode="auto">
            <a:xfrm>
              <a:off x="2662" y="3296"/>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2</a:t>
              </a:r>
            </a:p>
          </p:txBody>
        </p:sp>
        <p:sp>
          <p:nvSpPr>
            <p:cNvPr id="65603" name="Text Box 64"/>
            <p:cNvSpPr txBox="1">
              <a:spLocks noChangeArrowheads="1"/>
            </p:cNvSpPr>
            <p:nvPr/>
          </p:nvSpPr>
          <p:spPr bwMode="auto">
            <a:xfrm>
              <a:off x="2662" y="3216"/>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1</a:t>
              </a:r>
            </a:p>
          </p:txBody>
        </p:sp>
        <p:sp>
          <p:nvSpPr>
            <p:cNvPr id="65604" name="Line 65"/>
            <p:cNvSpPr>
              <a:spLocks noChangeShapeType="1"/>
            </p:cNvSpPr>
            <p:nvPr/>
          </p:nvSpPr>
          <p:spPr bwMode="auto">
            <a:xfrm rot="-5400000">
              <a:off x="2838" y="3352"/>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5" name="Line 66"/>
            <p:cNvSpPr>
              <a:spLocks noChangeShapeType="1"/>
            </p:cNvSpPr>
            <p:nvPr/>
          </p:nvSpPr>
          <p:spPr bwMode="auto">
            <a:xfrm rot="-5400000">
              <a:off x="2838" y="3288"/>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6" name="Text Box 67"/>
            <p:cNvSpPr txBox="1">
              <a:spLocks noChangeArrowheads="1"/>
            </p:cNvSpPr>
            <p:nvPr/>
          </p:nvSpPr>
          <p:spPr bwMode="auto">
            <a:xfrm>
              <a:off x="2654" y="3136"/>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0</a:t>
              </a:r>
            </a:p>
          </p:txBody>
        </p:sp>
        <p:sp>
          <p:nvSpPr>
            <p:cNvPr id="65607" name="Line 68"/>
            <p:cNvSpPr>
              <a:spLocks noChangeShapeType="1"/>
            </p:cNvSpPr>
            <p:nvPr/>
          </p:nvSpPr>
          <p:spPr bwMode="auto">
            <a:xfrm rot="-5400000">
              <a:off x="2838" y="3224"/>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08" name="Text Box 69"/>
            <p:cNvSpPr txBox="1">
              <a:spLocks noChangeArrowheads="1"/>
            </p:cNvSpPr>
            <p:nvPr/>
          </p:nvSpPr>
          <p:spPr bwMode="auto">
            <a:xfrm>
              <a:off x="2384" y="3583"/>
              <a:ext cx="44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6600"/>
                  </a:solidFill>
                  <a:latin typeface="Arial" charset="0"/>
                </a:rPr>
                <a:t>bsize-1</a:t>
              </a:r>
            </a:p>
          </p:txBody>
        </p:sp>
        <p:sp>
          <p:nvSpPr>
            <p:cNvPr id="65609" name="Line 70"/>
            <p:cNvSpPr>
              <a:spLocks noChangeShapeType="1"/>
            </p:cNvSpPr>
            <p:nvPr/>
          </p:nvSpPr>
          <p:spPr bwMode="auto">
            <a:xfrm rot="-5400000">
              <a:off x="2836" y="3621"/>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0" name="Line 71"/>
            <p:cNvSpPr>
              <a:spLocks noChangeShapeType="1"/>
            </p:cNvSpPr>
            <p:nvPr/>
          </p:nvSpPr>
          <p:spPr bwMode="auto">
            <a:xfrm rot="-5400000">
              <a:off x="2150" y="4216"/>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1" name="Line 72"/>
            <p:cNvSpPr>
              <a:spLocks noChangeShapeType="1"/>
            </p:cNvSpPr>
            <p:nvPr/>
          </p:nvSpPr>
          <p:spPr bwMode="auto">
            <a:xfrm rot="-5400000">
              <a:off x="2142" y="3688"/>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2" name="Line 73"/>
            <p:cNvSpPr>
              <a:spLocks noChangeShapeType="1"/>
            </p:cNvSpPr>
            <p:nvPr/>
          </p:nvSpPr>
          <p:spPr bwMode="auto">
            <a:xfrm rot="-5400000">
              <a:off x="2150" y="3168"/>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3" name="Text Box 74"/>
            <p:cNvSpPr txBox="1">
              <a:spLocks noChangeArrowheads="1"/>
            </p:cNvSpPr>
            <p:nvPr/>
          </p:nvSpPr>
          <p:spPr bwMode="auto">
            <a:xfrm>
              <a:off x="1978" y="3904"/>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2</a:t>
              </a:r>
            </a:p>
          </p:txBody>
        </p:sp>
        <p:sp>
          <p:nvSpPr>
            <p:cNvPr id="65614" name="Text Box 75"/>
            <p:cNvSpPr txBox="1">
              <a:spLocks noChangeArrowheads="1"/>
            </p:cNvSpPr>
            <p:nvPr/>
          </p:nvSpPr>
          <p:spPr bwMode="auto">
            <a:xfrm>
              <a:off x="1978" y="3400"/>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1</a:t>
              </a:r>
            </a:p>
          </p:txBody>
        </p:sp>
        <p:sp>
          <p:nvSpPr>
            <p:cNvPr id="65615" name="Text Box 76"/>
            <p:cNvSpPr txBox="1">
              <a:spLocks noChangeArrowheads="1"/>
            </p:cNvSpPr>
            <p:nvPr/>
          </p:nvSpPr>
          <p:spPr bwMode="auto">
            <a:xfrm>
              <a:off x="1978" y="2864"/>
              <a:ext cx="1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200" b="1">
                  <a:solidFill>
                    <a:srgbClr val="FFCC00"/>
                  </a:solidFill>
                  <a:latin typeface="Arial" charset="0"/>
                </a:rPr>
                <a:t>0</a:t>
              </a:r>
            </a:p>
          </p:txBody>
        </p:sp>
        <p:sp>
          <p:nvSpPr>
            <p:cNvPr id="65616" name="Line 77"/>
            <p:cNvSpPr>
              <a:spLocks noChangeShapeType="1"/>
            </p:cNvSpPr>
            <p:nvPr/>
          </p:nvSpPr>
          <p:spPr bwMode="auto">
            <a:xfrm>
              <a:off x="4607" y="926"/>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7" name="Line 78"/>
            <p:cNvSpPr>
              <a:spLocks noChangeShapeType="1"/>
            </p:cNvSpPr>
            <p:nvPr/>
          </p:nvSpPr>
          <p:spPr bwMode="auto">
            <a:xfrm rot="-5400000">
              <a:off x="2150" y="2632"/>
              <a:ext cx="0" cy="58"/>
            </a:xfrm>
            <a:prstGeom prst="line">
              <a:avLst/>
            </a:prstGeom>
            <a:noFill/>
            <a:ln w="254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8" name="Line 79"/>
            <p:cNvSpPr>
              <a:spLocks noChangeShapeType="1"/>
            </p:cNvSpPr>
            <p:nvPr/>
          </p:nvSpPr>
          <p:spPr bwMode="auto">
            <a:xfrm>
              <a:off x="4671"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19" name="Line 80"/>
            <p:cNvSpPr>
              <a:spLocks noChangeShapeType="1"/>
            </p:cNvSpPr>
            <p:nvPr/>
          </p:nvSpPr>
          <p:spPr bwMode="auto">
            <a:xfrm>
              <a:off x="4719"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0" name="Line 81"/>
            <p:cNvSpPr>
              <a:spLocks noChangeShapeType="1"/>
            </p:cNvSpPr>
            <p:nvPr/>
          </p:nvSpPr>
          <p:spPr bwMode="auto">
            <a:xfrm>
              <a:off x="4775"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1" name="Line 82"/>
            <p:cNvSpPr>
              <a:spLocks noChangeShapeType="1"/>
            </p:cNvSpPr>
            <p:nvPr/>
          </p:nvSpPr>
          <p:spPr bwMode="auto">
            <a:xfrm>
              <a:off x="5079" y="1366"/>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2" name="Line 83"/>
            <p:cNvSpPr>
              <a:spLocks noChangeShapeType="1"/>
            </p:cNvSpPr>
            <p:nvPr/>
          </p:nvSpPr>
          <p:spPr bwMode="auto">
            <a:xfrm rot="-5400000">
              <a:off x="2838" y="3168"/>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3" name="Line 84"/>
            <p:cNvSpPr>
              <a:spLocks noChangeShapeType="1"/>
            </p:cNvSpPr>
            <p:nvPr/>
          </p:nvSpPr>
          <p:spPr bwMode="auto">
            <a:xfrm rot="-5400000">
              <a:off x="2836" y="3669"/>
              <a:ext cx="0" cy="58"/>
            </a:xfrm>
            <a:prstGeom prst="line">
              <a:avLst/>
            </a:prstGeom>
            <a:noFill/>
            <a:ln w="254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624" name="Text Box 85"/>
            <p:cNvSpPr txBox="1">
              <a:spLocks noChangeArrowheads="1"/>
            </p:cNvSpPr>
            <p:nvPr/>
          </p:nvSpPr>
          <p:spPr bwMode="auto">
            <a:xfrm rot="-5400000">
              <a:off x="5055" y="1759"/>
              <a:ext cx="4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p>
          </p:txBody>
        </p:sp>
        <p:sp>
          <p:nvSpPr>
            <p:cNvPr id="65625" name="Text Box 86"/>
            <p:cNvSpPr txBox="1">
              <a:spLocks noChangeArrowheads="1"/>
            </p:cNvSpPr>
            <p:nvPr/>
          </p:nvSpPr>
          <p:spPr bwMode="auto">
            <a:xfrm rot="-5400000">
              <a:off x="5142" y="2209"/>
              <a:ext cx="460"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endParaRPr lang="en-US" sz="900" b="1">
                <a:solidFill>
                  <a:schemeClr val="bg1"/>
                </a:solidFill>
                <a:latin typeface="Arial" charset="0"/>
              </a:endParaRPr>
            </a:p>
            <a:p>
              <a:pPr algn="ctr" eaLnBrk="1" hangingPunct="1"/>
              <a:endParaRPr lang="en-US" sz="1800">
                <a:solidFill>
                  <a:schemeClr val="bg1"/>
                </a:solidFill>
                <a:latin typeface="Arial" charset="0"/>
              </a:endParaRPr>
            </a:p>
          </p:txBody>
        </p:sp>
        <p:sp>
          <p:nvSpPr>
            <p:cNvPr id="65626" name="Text Box 87"/>
            <p:cNvSpPr txBox="1">
              <a:spLocks noChangeArrowheads="1"/>
            </p:cNvSpPr>
            <p:nvPr/>
          </p:nvSpPr>
          <p:spPr bwMode="auto">
            <a:xfrm rot="-5400000">
              <a:off x="5055" y="3398"/>
              <a:ext cx="46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BLOCK_SIZE</a:t>
              </a:r>
              <a:endParaRPr lang="en-US" sz="900">
                <a:solidFill>
                  <a:schemeClr val="bg1"/>
                </a:solidFill>
                <a:latin typeface="Arial" charset="0"/>
              </a:endParaRPr>
            </a:p>
          </p:txBody>
        </p:sp>
        <p:sp>
          <p:nvSpPr>
            <p:cNvPr id="65627" name="Text Box 88"/>
            <p:cNvSpPr txBox="1">
              <a:spLocks noChangeArrowheads="1"/>
            </p:cNvSpPr>
            <p:nvPr/>
          </p:nvSpPr>
          <p:spPr bwMode="auto">
            <a:xfrm rot="-5400000">
              <a:off x="5370" y="3371"/>
              <a:ext cx="2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WIDTH</a:t>
              </a:r>
              <a:endParaRPr lang="en-US" sz="900" b="1">
                <a:solidFill>
                  <a:schemeClr val="bg1"/>
                </a:solidFill>
                <a:latin typeface="Arial" charset="0"/>
              </a:endParaRPr>
            </a:p>
          </p:txBody>
        </p:sp>
        <p:sp>
          <p:nvSpPr>
            <p:cNvPr id="65628" name="Text Box 89"/>
            <p:cNvSpPr txBox="1">
              <a:spLocks noChangeArrowheads="1"/>
            </p:cNvSpPr>
            <p:nvPr/>
          </p:nvSpPr>
          <p:spPr bwMode="auto">
            <a:xfrm rot="-5400000">
              <a:off x="5367" y="2024"/>
              <a:ext cx="25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900" b="1">
                  <a:solidFill>
                    <a:schemeClr val="bg1"/>
                  </a:solidFill>
                  <a:latin typeface="Times New Roman" charset="0"/>
                </a:rPr>
                <a:t>WIDTH</a:t>
              </a:r>
              <a:endParaRPr lang="en-US" sz="900" b="1">
                <a:solidFill>
                  <a:schemeClr val="bg1"/>
                </a:solidFill>
                <a:latin typeface="Arial" charset="0"/>
              </a:endParaRPr>
            </a:p>
          </p:txBody>
        </p:sp>
      </p:grpSp>
      <p:sp>
        <p:nvSpPr>
          <p:cNvPr id="65543" name="Slide Number Placeholder 9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882DA47E-6B9A-E24B-B5DE-EE63EB62D67B}" type="slidenum">
              <a:rPr lang="en-US" sz="1400">
                <a:latin typeface="Arial  " charset="0"/>
                <a:cs typeface="Arial  " charset="0"/>
              </a:rPr>
              <a:pPr/>
              <a:t>36</a:t>
            </a:fld>
            <a:r>
              <a:rPr lang="en-US" sz="1400">
                <a:latin typeface="Arial  " charset="0"/>
                <a:cs typeface="Arial  " charset="0"/>
              </a:rPr>
              <a:t> </a:t>
            </a:r>
            <a:endParaRPr lang="en-US" sz="1400">
              <a:cs typeface="Arial  " charset="0"/>
            </a:endParaRPr>
          </a:p>
        </p:txBody>
      </p:sp>
      <p:sp>
        <p:nvSpPr>
          <p:cNvPr id="91" name="TextBox 90"/>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36308632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“shared memory”</a:t>
            </a:r>
            <a:endParaRPr lang="en-US" dirty="0"/>
          </a:p>
        </p:txBody>
      </p:sp>
      <p:sp>
        <p:nvSpPr>
          <p:cNvPr id="3" name="Content Placeholder 2"/>
          <p:cNvSpPr>
            <a:spLocks noGrp="1"/>
          </p:cNvSpPr>
          <p:nvPr>
            <p:ph idx="1"/>
          </p:nvPr>
        </p:nvSpPr>
        <p:spPr/>
        <p:txBody>
          <a:bodyPr/>
          <a:lstStyle/>
          <a:p>
            <a:r>
              <a:rPr lang="en-US" dirty="0" smtClean="0"/>
              <a:t>Prior to NVIDIA </a:t>
            </a:r>
            <a:r>
              <a:rPr lang="en-US" dirty="0" err="1" smtClean="0"/>
              <a:t>GeForce</a:t>
            </a:r>
            <a:r>
              <a:rPr lang="en-US" dirty="0" smtClean="0"/>
              <a:t> 8800 and CUDA 1.0, threads could not communicate with each other through on-chip memory.</a:t>
            </a:r>
          </a:p>
          <a:p>
            <a:endParaRPr lang="en-US" dirty="0" smtClean="0"/>
          </a:p>
          <a:p>
            <a:r>
              <a:rPr lang="en-US" dirty="0" smtClean="0"/>
              <a:t>“Solution”: small (16-48KB) programmer managed scratchpad memory shared between threads within a thread block.</a:t>
            </a:r>
          </a:p>
        </p:txBody>
      </p:sp>
      <p:sp>
        <p:nvSpPr>
          <p:cNvPr id="4" name="Slide Number Placeholder 3"/>
          <p:cNvSpPr>
            <a:spLocks noGrp="1"/>
          </p:cNvSpPr>
          <p:nvPr>
            <p:ph type="sldNum" sz="quarter" idx="12"/>
          </p:nvPr>
        </p:nvSpPr>
        <p:spPr/>
        <p:txBody>
          <a:bodyPr/>
          <a:lstStyle/>
          <a:p>
            <a:fld id="{F23EC47D-D5CA-A042-A8D0-C217E3EA6E2F}" type="slidenum">
              <a:rPr lang="en-US" smtClean="0"/>
              <a:t>37</a:t>
            </a:fld>
            <a:endParaRPr lang="en-US"/>
          </a:p>
        </p:txBody>
      </p:sp>
    </p:spTree>
    <p:extLst>
      <p:ext uri="{BB962C8B-B14F-4D97-AF65-F5344CB8AC3E}">
        <p14:creationId xmlns:p14="http://schemas.microsoft.com/office/powerpoint/2010/main" val="11178921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Shared (Local) Address Space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38</a:t>
            </a:fld>
            <a:endParaRPr lang="en-US"/>
          </a:p>
        </p:txBody>
      </p:sp>
      <p:sp>
        <p:nvSpPr>
          <p:cNvPr id="66" name="TextBox 65"/>
          <p:cNvSpPr txBox="1"/>
          <p:nvPr/>
        </p:nvSpPr>
        <p:spPr>
          <a:xfrm>
            <a:off x="3733800" y="1447800"/>
            <a:ext cx="5029200" cy="4893647"/>
          </a:xfrm>
          <a:prstGeom prst="rect">
            <a:avLst/>
          </a:prstGeom>
          <a:noFill/>
        </p:spPr>
        <p:txBody>
          <a:bodyPr wrap="square" rtlCol="0">
            <a:spAutoFit/>
          </a:bodyPr>
          <a:lstStyle/>
          <a:p>
            <a:r>
              <a:rPr lang="en-US" sz="2400" dirty="0" smtClean="0"/>
              <a:t>Each thread in the same thread block (work group) can access a memory region called “shared memory” (CUDA) “local memory” (</a:t>
            </a:r>
            <a:r>
              <a:rPr lang="en-US" sz="2400" dirty="0" err="1" smtClean="0"/>
              <a:t>OpenCL</a:t>
            </a:r>
            <a:r>
              <a:rPr lang="en-US" sz="2400" dirty="0" smtClean="0"/>
              <a:t>).   </a:t>
            </a:r>
          </a:p>
          <a:p>
            <a:endParaRPr lang="en-US" sz="2400" dirty="0"/>
          </a:p>
          <a:p>
            <a:r>
              <a:rPr lang="en-US" sz="2400" dirty="0" smtClean="0"/>
              <a:t>Shared memory address space is limited in size (16 to 48 KB).</a:t>
            </a:r>
          </a:p>
          <a:p>
            <a:endParaRPr lang="en-US" sz="2400" dirty="0"/>
          </a:p>
          <a:p>
            <a:r>
              <a:rPr lang="en-US" sz="2400" dirty="0" smtClean="0"/>
              <a:t>Used as a software managed “cache” to avoid off-chip memory accesses.</a:t>
            </a:r>
          </a:p>
          <a:p>
            <a:endParaRPr lang="en-US" sz="2400" dirty="0"/>
          </a:p>
          <a:p>
            <a:r>
              <a:rPr lang="en-US" sz="2400" dirty="0" smtClean="0"/>
              <a:t>Synchronize threads in a thread block using __</a:t>
            </a:r>
            <a:r>
              <a:rPr lang="en-US" sz="2400" dirty="0" err="1" smtClean="0"/>
              <a:t>syncthreads</a:t>
            </a:r>
            <a:r>
              <a:rPr lang="en-US" sz="2400" dirty="0" smtClean="0"/>
              <a:t>();</a:t>
            </a:r>
            <a:endParaRPr lang="en-US" sz="2400" dirty="0"/>
          </a:p>
        </p:txBody>
      </p:sp>
      <p:grpSp>
        <p:nvGrpSpPr>
          <p:cNvPr id="3" name="Group 2"/>
          <p:cNvGrpSpPr>
            <a:grpSpLocks noChangeAspect="1"/>
          </p:cNvGrpSpPr>
          <p:nvPr/>
        </p:nvGrpSpPr>
        <p:grpSpPr>
          <a:xfrm>
            <a:off x="381000" y="2286000"/>
            <a:ext cx="2636521" cy="2209800"/>
            <a:chOff x="696310" y="2590800"/>
            <a:chExt cx="1818290" cy="1524000"/>
          </a:xfrm>
        </p:grpSpPr>
        <p:cxnSp>
          <p:nvCxnSpPr>
            <p:cNvPr id="18" name="Straight Arrow Connector 17"/>
            <p:cNvCxnSpPr/>
            <p:nvPr/>
          </p:nvCxnSpPr>
          <p:spPr>
            <a:xfrm rot="5400000">
              <a:off x="11491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1225346" y="3141543"/>
              <a:ext cx="761206" cy="158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13015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a:off x="1377746"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a:off x="14523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15285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1604758" y="3141543"/>
              <a:ext cx="7612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1985758" y="3141543"/>
              <a:ext cx="456406" cy="3063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060767" y="2761734"/>
              <a:ext cx="306389"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2063546" y="3141543"/>
              <a:ext cx="456406" cy="3063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38555" y="2761734"/>
              <a:ext cx="306389" cy="304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256506" y="2609334"/>
              <a:ext cx="1246676" cy="990600"/>
            </a:xfrm>
            <a:prstGeom prst="rect">
              <a:avLst/>
            </a:prstGeom>
            <a:no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696310" y="2590800"/>
              <a:ext cx="683172" cy="445746"/>
            </a:xfrm>
            <a:prstGeom prst="rect">
              <a:avLst/>
            </a:prstGeom>
            <a:noFill/>
          </p:spPr>
          <p:txBody>
            <a:bodyPr wrap="square" rtlCol="0">
              <a:spAutoFit/>
            </a:bodyPr>
            <a:lstStyle/>
            <a:p>
              <a:r>
                <a:rPr lang="en-US" dirty="0" smtClean="0"/>
                <a:t>thread block</a:t>
              </a:r>
              <a:endParaRPr lang="en-US" dirty="0"/>
            </a:p>
          </p:txBody>
        </p:sp>
        <p:sp>
          <p:nvSpPr>
            <p:cNvPr id="42" name="Rectangle 41"/>
            <p:cNvSpPr/>
            <p:nvPr/>
          </p:nvSpPr>
          <p:spPr>
            <a:xfrm>
              <a:off x="1293621" y="3733800"/>
              <a:ext cx="1220979" cy="381000"/>
            </a:xfrm>
            <a:prstGeom prst="rect">
              <a:avLst/>
            </a:prstGeom>
            <a:solidFill>
              <a:schemeClr val="accent4">
                <a:lumMod val="40000"/>
                <a:lumOff val="60000"/>
              </a:schemeClr>
            </a:solidFill>
            <a:ln w="1270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flipH="1" flipV="1">
              <a:off x="1605155" y="3522940"/>
              <a:ext cx="71245" cy="305594"/>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1757556" y="3522940"/>
              <a:ext cx="380999" cy="287060"/>
            </a:xfrm>
            <a:prstGeom prst="line">
              <a:avLst/>
            </a:prstGeom>
            <a:ln w="19050" cmpd="sng">
              <a:solidFill>
                <a:schemeClr val="tx1"/>
              </a:solidFill>
              <a:prstDash val="sysDot"/>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1562100" y="3828534"/>
              <a:ext cx="422467" cy="13386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tIns="0" bIns="0" rtlCol="0" anchor="ctr">
              <a:normAutofit/>
            </a:bodyPr>
            <a:lstStyle/>
            <a:p>
              <a:pPr algn="ctr"/>
              <a:r>
                <a:rPr lang="en-US" sz="1200" dirty="0" smtClean="0">
                  <a:solidFill>
                    <a:schemeClr val="tx1"/>
                  </a:solidFill>
                </a:rPr>
                <a:t>0x42</a:t>
              </a:r>
              <a:endParaRPr lang="en-US" sz="1200" dirty="0">
                <a:solidFill>
                  <a:schemeClr val="tx1"/>
                </a:solidFill>
              </a:endParaRPr>
            </a:p>
          </p:txBody>
        </p:sp>
      </p:grpSp>
    </p:spTree>
    <p:extLst>
      <p:ext uri="{BB962C8B-B14F-4D97-AF65-F5344CB8AC3E}">
        <p14:creationId xmlns:p14="http://schemas.microsoft.com/office/powerpoint/2010/main" val="246407537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93762"/>
          </a:xfrm>
        </p:spPr>
        <p:txBody>
          <a:bodyPr>
            <a:normAutofit fontScale="90000"/>
          </a:bodyPr>
          <a:lstStyle/>
          <a:p>
            <a:r>
              <a:rPr lang="en-US" dirty="0" smtClean="0"/>
              <a:t>Optimizing Transpose for Coalescing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39</a:t>
            </a:fld>
            <a:endParaRPr lang="en-US"/>
          </a:p>
        </p:txBody>
      </p:sp>
      <p:sp>
        <p:nvSpPr>
          <p:cNvPr id="6" name="Rectangle 5"/>
          <p:cNvSpPr/>
          <p:nvPr/>
        </p:nvSpPr>
        <p:spPr>
          <a:xfrm>
            <a:off x="609600" y="1448832"/>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3790162298"/>
              </p:ext>
            </p:extLst>
          </p:nvPr>
        </p:nvGraphicFramePr>
        <p:xfrm>
          <a:off x="1993900" y="1522492"/>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sp>
        <p:nvSpPr>
          <p:cNvPr id="9" name="TextBox 8"/>
          <p:cNvSpPr txBox="1"/>
          <p:nvPr/>
        </p:nvSpPr>
        <p:spPr>
          <a:xfrm>
            <a:off x="609600" y="1447800"/>
            <a:ext cx="657376" cy="369332"/>
          </a:xfrm>
          <a:prstGeom prst="rect">
            <a:avLst/>
          </a:prstGeom>
          <a:noFill/>
        </p:spPr>
        <p:txBody>
          <a:bodyPr wrap="none" rtlCol="0">
            <a:spAutoFit/>
          </a:bodyPr>
          <a:lstStyle/>
          <a:p>
            <a:r>
              <a:rPr lang="en-US" dirty="0" err="1" smtClean="0"/>
              <a:t>idata</a:t>
            </a:r>
            <a:endParaRPr lang="en-US" dirty="0"/>
          </a:p>
        </p:txBody>
      </p:sp>
      <p:sp>
        <p:nvSpPr>
          <p:cNvPr id="10" name="TextBox 9"/>
          <p:cNvSpPr txBox="1"/>
          <p:nvPr/>
        </p:nvSpPr>
        <p:spPr>
          <a:xfrm>
            <a:off x="5791200" y="3974068"/>
            <a:ext cx="726130" cy="369332"/>
          </a:xfrm>
          <a:prstGeom prst="rect">
            <a:avLst/>
          </a:prstGeom>
          <a:noFill/>
        </p:spPr>
        <p:txBody>
          <a:bodyPr wrap="none" rtlCol="0">
            <a:spAutoFit/>
          </a:bodyPr>
          <a:lstStyle/>
          <a:p>
            <a:r>
              <a:rPr lang="en-US" dirty="0" err="1" smtClean="0"/>
              <a:t>odata</a:t>
            </a:r>
            <a:endParaRPr lang="en-US" dirty="0"/>
          </a:p>
        </p:txBody>
      </p:sp>
      <p:sp>
        <p:nvSpPr>
          <p:cNvPr id="13" name="Rectangle 12"/>
          <p:cNvSpPr/>
          <p:nvPr/>
        </p:nvSpPr>
        <p:spPr>
          <a:xfrm>
            <a:off x="5791200" y="4343400"/>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Content Placeholder 11"/>
          <p:cNvGraphicFramePr>
            <a:graphicFrameLocks/>
          </p:cNvGraphicFramePr>
          <p:nvPr>
            <p:extLst>
              <p:ext uri="{D42A27DB-BD31-4B8C-83A1-F6EECF244321}">
                <p14:modId xmlns:p14="http://schemas.microsoft.com/office/powerpoint/2010/main" val="211713894"/>
              </p:ext>
            </p:extLst>
          </p:nvPr>
        </p:nvGraphicFramePr>
        <p:xfrm>
          <a:off x="3810000" y="216408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cxnSp>
        <p:nvCxnSpPr>
          <p:cNvPr id="16" name="Straight Arrow Connector 15"/>
          <p:cNvCxnSpPr/>
          <p:nvPr/>
        </p:nvCxnSpPr>
        <p:spPr>
          <a:xfrm>
            <a:off x="2057400" y="1601232"/>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886200" y="22098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8" name="Content Placeholder 11"/>
          <p:cNvGraphicFramePr>
            <a:graphicFrameLocks/>
          </p:cNvGraphicFramePr>
          <p:nvPr>
            <p:extLst>
              <p:ext uri="{D42A27DB-BD31-4B8C-83A1-F6EECF244321}">
                <p14:modId xmlns:p14="http://schemas.microsoft.com/office/powerpoint/2010/main" val="2574541798"/>
              </p:ext>
            </p:extLst>
          </p:nvPr>
        </p:nvGraphicFramePr>
        <p:xfrm>
          <a:off x="3886200" y="429768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sp>
        <p:nvSpPr>
          <p:cNvPr id="20" name="TextBox 19"/>
          <p:cNvSpPr txBox="1"/>
          <p:nvPr/>
        </p:nvSpPr>
        <p:spPr>
          <a:xfrm>
            <a:off x="491123" y="990600"/>
            <a:ext cx="5190168" cy="400110"/>
          </a:xfrm>
          <a:prstGeom prst="rect">
            <a:avLst/>
          </a:prstGeom>
          <a:noFill/>
        </p:spPr>
        <p:txBody>
          <a:bodyPr wrap="none" rtlCol="0">
            <a:spAutoFit/>
          </a:bodyPr>
          <a:lstStyle/>
          <a:p>
            <a:r>
              <a:rPr lang="en-US" sz="2000" u="sng" dirty="0" smtClean="0">
                <a:solidFill>
                  <a:srgbClr val="0000FF"/>
                </a:solidFill>
              </a:rPr>
              <a:t>Step 1</a:t>
            </a:r>
            <a:r>
              <a:rPr lang="en-US" sz="2000" dirty="0" smtClean="0">
                <a:solidFill>
                  <a:srgbClr val="0000FF"/>
                </a:solidFill>
              </a:rPr>
              <a:t>:   Read block of data into shared memory</a:t>
            </a:r>
            <a:endParaRPr lang="en-US" sz="2000" dirty="0">
              <a:solidFill>
                <a:srgbClr val="0000FF"/>
              </a:solidFill>
            </a:endParaRPr>
          </a:p>
        </p:txBody>
      </p:sp>
      <p:cxnSp>
        <p:nvCxnSpPr>
          <p:cNvPr id="22" name="Curved Connector 21"/>
          <p:cNvCxnSpPr/>
          <p:nvPr/>
        </p:nvCxnSpPr>
        <p:spPr>
          <a:xfrm>
            <a:off x="2819400" y="1809512"/>
            <a:ext cx="838200" cy="65278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16523" y="3638490"/>
            <a:ext cx="8071941" cy="400110"/>
          </a:xfrm>
          <a:prstGeom prst="rect">
            <a:avLst/>
          </a:prstGeom>
          <a:noFill/>
        </p:spPr>
        <p:txBody>
          <a:bodyPr wrap="none" rtlCol="0">
            <a:spAutoFit/>
          </a:bodyPr>
          <a:lstStyle/>
          <a:p>
            <a:r>
              <a:rPr lang="en-US" sz="2000" u="sng" dirty="0" smtClean="0">
                <a:solidFill>
                  <a:srgbClr val="0000FF"/>
                </a:solidFill>
              </a:rPr>
              <a:t>Step 2</a:t>
            </a:r>
            <a:r>
              <a:rPr lang="en-US" sz="2000" dirty="0" smtClean="0">
                <a:solidFill>
                  <a:srgbClr val="0000FF"/>
                </a:solidFill>
              </a:rPr>
              <a:t>:   Copy from shared memory into global memory using coalesce write</a:t>
            </a:r>
            <a:endParaRPr lang="en-US" sz="2000" dirty="0">
              <a:solidFill>
                <a:srgbClr val="0000FF"/>
              </a:solidFill>
            </a:endParaRPr>
          </a:p>
        </p:txBody>
      </p:sp>
      <p:graphicFrame>
        <p:nvGraphicFramePr>
          <p:cNvPr id="25" name="Content Placeholder 11"/>
          <p:cNvGraphicFramePr>
            <a:graphicFrameLocks/>
          </p:cNvGraphicFramePr>
          <p:nvPr>
            <p:extLst>
              <p:ext uri="{D42A27DB-BD31-4B8C-83A1-F6EECF244321}">
                <p14:modId xmlns:p14="http://schemas.microsoft.com/office/powerpoint/2010/main" val="3925798323"/>
              </p:ext>
            </p:extLst>
          </p:nvPr>
        </p:nvGraphicFramePr>
        <p:xfrm>
          <a:off x="5880100" y="556260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3</a:t>
                      </a:r>
                      <a:endParaRPr lang="en-US" dirty="0"/>
                    </a:p>
                  </a:txBody>
                  <a:tcPr/>
                </a:tc>
              </a:tr>
              <a:tr h="306070">
                <a:tc>
                  <a:txBody>
                    <a:bodyPr/>
                    <a:lstStyle/>
                    <a:p>
                      <a:r>
                        <a:rPr lang="en-US" dirty="0" smtClean="0"/>
                        <a:t>2</a:t>
                      </a:r>
                      <a:endParaRPr lang="en-US" dirty="0"/>
                    </a:p>
                  </a:txBody>
                  <a:tcPr/>
                </a:tc>
                <a:tc>
                  <a:txBody>
                    <a:bodyPr/>
                    <a:lstStyle/>
                    <a:p>
                      <a:r>
                        <a:rPr lang="en-US" dirty="0" smtClean="0"/>
                        <a:t>4</a:t>
                      </a:r>
                      <a:endParaRPr lang="en-US" dirty="0"/>
                    </a:p>
                  </a:txBody>
                  <a:tcPr/>
                </a:tc>
              </a:tr>
            </a:tbl>
          </a:graphicData>
        </a:graphic>
      </p:graphicFrame>
      <p:cxnSp>
        <p:nvCxnSpPr>
          <p:cNvPr id="27" name="Straight Arrow Connector 26"/>
          <p:cNvCxnSpPr/>
          <p:nvPr/>
        </p:nvCxnSpPr>
        <p:spPr>
          <a:xfrm>
            <a:off x="3949700" y="4419600"/>
            <a:ext cx="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930900" y="5638800"/>
            <a:ext cx="58643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a:off x="4724400" y="4702810"/>
            <a:ext cx="956891" cy="93599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4810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“Early” GPU History</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pPr lvl="1"/>
            <a:r>
              <a:rPr lang="en-US" dirty="0" smtClean="0"/>
              <a:t>1981:  IBM PC Monochrome </a:t>
            </a:r>
            <a:r>
              <a:rPr lang="en-US" dirty="0"/>
              <a:t>Display </a:t>
            </a:r>
            <a:r>
              <a:rPr lang="en-US" dirty="0" smtClean="0"/>
              <a:t>Adapter (2D)</a:t>
            </a:r>
          </a:p>
          <a:p>
            <a:pPr lvl="1"/>
            <a:r>
              <a:rPr lang="en-US" dirty="0" smtClean="0"/>
              <a:t>1996:  3D graphics (e.g., 3dfx Voodoo)</a:t>
            </a:r>
          </a:p>
          <a:p>
            <a:pPr lvl="1"/>
            <a:r>
              <a:rPr lang="en-US" dirty="0" smtClean="0"/>
              <a:t>1999:  register combiner (NVIDIA </a:t>
            </a:r>
            <a:r>
              <a:rPr lang="en-US" dirty="0"/>
              <a:t>GeForce </a:t>
            </a:r>
            <a:r>
              <a:rPr lang="en-US" dirty="0" smtClean="0"/>
              <a:t>256)</a:t>
            </a:r>
          </a:p>
          <a:p>
            <a:pPr lvl="1"/>
            <a:r>
              <a:rPr lang="en-US" dirty="0" smtClean="0"/>
              <a:t>2001:  programmable </a:t>
            </a:r>
            <a:r>
              <a:rPr lang="en-US" dirty="0" err="1" smtClean="0"/>
              <a:t>shaders</a:t>
            </a:r>
            <a:r>
              <a:rPr lang="en-US" dirty="0" smtClean="0"/>
              <a:t> (NVIDIA GeForce 3)</a:t>
            </a:r>
          </a:p>
          <a:p>
            <a:pPr lvl="1"/>
            <a:r>
              <a:rPr lang="en-US" dirty="0" smtClean="0"/>
              <a:t>2002:  floating-point (ATI </a:t>
            </a:r>
            <a:r>
              <a:rPr lang="en-US" dirty="0"/>
              <a:t>Radeon </a:t>
            </a:r>
            <a:r>
              <a:rPr lang="en-US" dirty="0" smtClean="0"/>
              <a:t>9700)</a:t>
            </a:r>
          </a:p>
          <a:p>
            <a:pPr lvl="1"/>
            <a:r>
              <a:rPr lang="en-US" dirty="0" smtClean="0"/>
              <a:t>2005:  unified </a:t>
            </a:r>
            <a:r>
              <a:rPr lang="en-US" dirty="0" err="1" smtClean="0"/>
              <a:t>shaders</a:t>
            </a:r>
            <a:r>
              <a:rPr lang="en-US" dirty="0" smtClean="0"/>
              <a:t> (ATI R520 in Xbox 360)</a:t>
            </a:r>
          </a:p>
          <a:p>
            <a:pPr lvl="1"/>
            <a:r>
              <a:rPr lang="en-US" dirty="0" smtClean="0"/>
              <a:t>2006:  compute (NVIDIA GeForce 8800)</a:t>
            </a:r>
          </a:p>
        </p:txBody>
      </p:sp>
      <p:sp>
        <p:nvSpPr>
          <p:cNvPr id="4" name="Slide Number Placeholder 3"/>
          <p:cNvSpPr>
            <a:spLocks noGrp="1"/>
          </p:cNvSpPr>
          <p:nvPr>
            <p:ph type="sldNum" sz="quarter" idx="12"/>
          </p:nvPr>
        </p:nvSpPr>
        <p:spPr/>
        <p:txBody>
          <a:bodyPr/>
          <a:lstStyle/>
          <a:p>
            <a:fld id="{F23EC47D-D5CA-A042-A8D0-C217E3EA6E2F}" type="slidenum">
              <a:rPr lang="en-US" smtClean="0"/>
              <a:t>4</a:t>
            </a:fld>
            <a:endParaRPr lang="en-US"/>
          </a:p>
        </p:txBody>
      </p:sp>
    </p:spTree>
    <p:extLst>
      <p:ext uri="{BB962C8B-B14F-4D97-AF65-F5344CB8AC3E}">
        <p14:creationId xmlns:p14="http://schemas.microsoft.com/office/powerpoint/2010/main" val="3276093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93762"/>
          </a:xfrm>
        </p:spPr>
        <p:txBody>
          <a:bodyPr>
            <a:normAutofit fontScale="90000"/>
          </a:bodyPr>
          <a:lstStyle/>
          <a:p>
            <a:r>
              <a:rPr lang="en-US" dirty="0"/>
              <a:t>Optimizing Transpose for Coalescing</a:t>
            </a:r>
          </a:p>
        </p:txBody>
      </p:sp>
      <p:sp>
        <p:nvSpPr>
          <p:cNvPr id="3" name="Content Placeholder 2"/>
          <p:cNvSpPr>
            <a:spLocks noGrp="1"/>
          </p:cNvSpPr>
          <p:nvPr>
            <p:ph idx="1"/>
          </p:nvPr>
        </p:nvSpPr>
        <p:spPr>
          <a:xfrm>
            <a:off x="152400" y="1133476"/>
            <a:ext cx="8991600" cy="5724524"/>
          </a:xfrm>
        </p:spPr>
        <p:txBody>
          <a:bodyPr>
            <a:noAutofit/>
          </a:bodyPr>
          <a:lstStyle/>
          <a:p>
            <a:pPr marL="0" indent="0">
              <a:buNone/>
            </a:pPr>
            <a:r>
              <a:rPr lang="en-US" sz="1400" b="1" dirty="0">
                <a:solidFill>
                  <a:srgbClr val="0000FF"/>
                </a:solidFill>
                <a:latin typeface="Consolas"/>
                <a:cs typeface="Consolas"/>
              </a:rPr>
              <a:t>__global__ void </a:t>
            </a:r>
            <a:r>
              <a:rPr lang="en-US" sz="1400" dirty="0" err="1" smtClean="0">
                <a:latin typeface="Consolas"/>
                <a:cs typeface="Consolas"/>
              </a:rPr>
              <a:t>transposeCoalesced</a:t>
            </a:r>
            <a:r>
              <a:rPr lang="en-US" sz="1400" dirty="0" smtClean="0">
                <a:latin typeface="Consolas"/>
                <a:cs typeface="Consolas"/>
              </a:rPr>
              <a:t>(</a:t>
            </a:r>
            <a:r>
              <a:rPr lang="en-US" sz="1400" b="1" dirty="0">
                <a:solidFill>
                  <a:srgbClr val="0000FF"/>
                </a:solidFill>
                <a:latin typeface="Consolas"/>
                <a:cs typeface="Consolas"/>
              </a:rPr>
              <a:t>float</a:t>
            </a:r>
            <a:r>
              <a:rPr lang="en-US" sz="1400" dirty="0">
                <a:solidFill>
                  <a:srgbClr val="0000FF"/>
                </a:solidFill>
                <a:latin typeface="Consolas"/>
                <a:cs typeface="Consolas"/>
              </a:rPr>
              <a:t> </a:t>
            </a:r>
            <a:r>
              <a:rPr lang="en-US" sz="1400" dirty="0">
                <a:latin typeface="Consolas"/>
                <a:cs typeface="Consolas"/>
              </a:rPr>
              <a:t>*</a:t>
            </a:r>
            <a:r>
              <a:rPr lang="en-US" sz="1400" dirty="0" err="1">
                <a:latin typeface="Consolas"/>
                <a:cs typeface="Consolas"/>
              </a:rPr>
              <a:t>odata</a:t>
            </a:r>
            <a:r>
              <a:rPr lang="en-US" sz="1400" dirty="0">
                <a:latin typeface="Consolas"/>
                <a:cs typeface="Consolas"/>
              </a:rPr>
              <a:t>, </a:t>
            </a:r>
            <a:r>
              <a:rPr lang="en-US" sz="1400" b="1" dirty="0">
                <a:solidFill>
                  <a:srgbClr val="0000FF"/>
                </a:solidFill>
                <a:latin typeface="Consolas"/>
                <a:cs typeface="Consolas"/>
              </a:rPr>
              <a:t>float</a:t>
            </a:r>
            <a:r>
              <a:rPr lang="en-US" sz="1400" dirty="0">
                <a:solidFill>
                  <a:srgbClr val="0000FF"/>
                </a:solidFill>
                <a:latin typeface="Consolas"/>
                <a:cs typeface="Consolas"/>
              </a:rPr>
              <a:t> </a:t>
            </a:r>
            <a:r>
              <a:rPr lang="en-US" sz="1400" dirty="0">
                <a:latin typeface="Consolas"/>
                <a:cs typeface="Consolas"/>
              </a:rPr>
              <a:t>*</a:t>
            </a:r>
            <a:r>
              <a:rPr lang="en-US" sz="1400" dirty="0" err="1">
                <a:latin typeface="Consolas"/>
                <a:cs typeface="Consolas"/>
              </a:rPr>
              <a:t>idata</a:t>
            </a: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a:latin typeface="Consolas"/>
                <a:cs typeface="Consolas"/>
              </a:rPr>
              <a:t>width,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a:latin typeface="Consolas"/>
                <a:cs typeface="Consolas"/>
              </a:rPr>
              <a:t>height)</a:t>
            </a:r>
          </a:p>
          <a:p>
            <a:pPr marL="0" indent="0">
              <a:buNone/>
            </a:pPr>
            <a:r>
              <a:rPr lang="en-US" sz="1400" dirty="0">
                <a:latin typeface="Consolas"/>
                <a:cs typeface="Consolas"/>
              </a:rPr>
              <a:t>{</a:t>
            </a:r>
          </a:p>
          <a:p>
            <a:pPr marL="0" indent="0">
              <a:buNone/>
            </a:pPr>
            <a:r>
              <a:rPr lang="en-US" sz="1400" dirty="0">
                <a:latin typeface="Consolas"/>
                <a:cs typeface="Consolas"/>
              </a:rPr>
              <a:t> </a:t>
            </a:r>
            <a:r>
              <a:rPr lang="en-US" sz="1400" b="1" dirty="0">
                <a:solidFill>
                  <a:srgbClr val="0000FF"/>
                </a:solidFill>
                <a:latin typeface="Consolas"/>
                <a:cs typeface="Consolas"/>
              </a:rPr>
              <a:t> __shared__ float </a:t>
            </a:r>
            <a:r>
              <a:rPr lang="en-US" sz="1400" dirty="0">
                <a:latin typeface="Consolas"/>
                <a:cs typeface="Consolas"/>
              </a:rPr>
              <a:t>tile[TILE_DIM][</a:t>
            </a:r>
            <a:r>
              <a:rPr lang="en-US" sz="1400" dirty="0" smtClean="0">
                <a:latin typeface="Consolas"/>
                <a:cs typeface="Consolas"/>
              </a:rPr>
              <a:t>TILE_DIM]</a:t>
            </a:r>
            <a:r>
              <a:rPr lang="en-US" sz="1400" dirty="0">
                <a:latin typeface="Consolas"/>
                <a:cs typeface="Consolas"/>
              </a:rPr>
              <a:t>;</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xIndex</a:t>
            </a:r>
            <a:r>
              <a:rPr lang="en-US" sz="1400" dirty="0">
                <a:latin typeface="Consolas"/>
                <a:cs typeface="Consolas"/>
              </a:rPr>
              <a:t> = </a:t>
            </a:r>
            <a:r>
              <a:rPr lang="en-US" sz="1400" dirty="0" err="1">
                <a:latin typeface="Consolas"/>
                <a:cs typeface="Consolas"/>
              </a:rPr>
              <a:t>blockIdx.x</a:t>
            </a:r>
            <a:r>
              <a:rPr lang="en-US" sz="1400" dirty="0">
                <a:latin typeface="Consolas"/>
                <a:cs typeface="Consolas"/>
              </a:rPr>
              <a:t> * TILE_DIM + </a:t>
            </a:r>
            <a:r>
              <a:rPr lang="en-US" sz="1400" dirty="0" err="1">
                <a:latin typeface="Consolas"/>
                <a:cs typeface="Consolas"/>
              </a:rPr>
              <a:t>threadIdx.x</a:t>
            </a:r>
            <a:r>
              <a:rPr lang="en-US" sz="1400" dirty="0">
                <a:latin typeface="Consolas"/>
                <a:cs typeface="Consolas"/>
              </a:rPr>
              <a:t>;</a:t>
            </a:r>
          </a:p>
          <a:p>
            <a:pPr marL="0" indent="0">
              <a:buNone/>
            </a:pP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yIndex</a:t>
            </a:r>
            <a:r>
              <a:rPr lang="en-US" sz="1400" dirty="0">
                <a:latin typeface="Consolas"/>
                <a:cs typeface="Consolas"/>
              </a:rPr>
              <a:t> = </a:t>
            </a:r>
            <a:r>
              <a:rPr lang="en-US" sz="1400" dirty="0" err="1">
                <a:latin typeface="Consolas"/>
                <a:cs typeface="Consolas"/>
              </a:rPr>
              <a:t>blockIdx.y</a:t>
            </a:r>
            <a:r>
              <a:rPr lang="en-US" sz="1400" dirty="0">
                <a:latin typeface="Consolas"/>
                <a:cs typeface="Consolas"/>
              </a:rPr>
              <a:t> * TILE_DIM + </a:t>
            </a:r>
            <a:r>
              <a:rPr lang="en-US" sz="1400" dirty="0" err="1">
                <a:latin typeface="Consolas"/>
                <a:cs typeface="Consolas"/>
              </a:rPr>
              <a:t>threadIdx.y</a:t>
            </a:r>
            <a:r>
              <a:rPr lang="en-US" sz="1400" dirty="0">
                <a:latin typeface="Consolas"/>
                <a:cs typeface="Consolas"/>
              </a:rPr>
              <a:t>;  </a:t>
            </a:r>
          </a:p>
          <a:p>
            <a:pPr marL="0" indent="0">
              <a:buNone/>
            </a:pP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index_in</a:t>
            </a:r>
            <a:r>
              <a:rPr lang="en-US" sz="1400" dirty="0">
                <a:latin typeface="Consolas"/>
                <a:cs typeface="Consolas"/>
              </a:rPr>
              <a:t> = </a:t>
            </a:r>
            <a:r>
              <a:rPr lang="en-US" sz="1400" dirty="0" err="1">
                <a:latin typeface="Consolas"/>
                <a:cs typeface="Consolas"/>
              </a:rPr>
              <a:t>xIndex</a:t>
            </a:r>
            <a:r>
              <a:rPr lang="en-US" sz="1400" dirty="0">
                <a:latin typeface="Consolas"/>
                <a:cs typeface="Consolas"/>
              </a:rPr>
              <a:t> + (</a:t>
            </a:r>
            <a:r>
              <a:rPr lang="en-US" sz="1400" dirty="0" err="1">
                <a:latin typeface="Consolas"/>
                <a:cs typeface="Consolas"/>
              </a:rPr>
              <a:t>yIndex</a:t>
            </a:r>
            <a:r>
              <a:rPr lang="en-US" sz="1400" dirty="0">
                <a:latin typeface="Consolas"/>
                <a:cs typeface="Consolas"/>
              </a:rPr>
              <a:t>)*width;</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dirty="0" err="1">
                <a:latin typeface="Consolas"/>
                <a:cs typeface="Consolas"/>
              </a:rPr>
              <a:t>xIndex</a:t>
            </a:r>
            <a:r>
              <a:rPr lang="en-US" sz="1400" dirty="0">
                <a:latin typeface="Consolas"/>
                <a:cs typeface="Consolas"/>
              </a:rPr>
              <a:t> = </a:t>
            </a:r>
            <a:r>
              <a:rPr lang="en-US" sz="1400" dirty="0" err="1">
                <a:latin typeface="Consolas"/>
                <a:cs typeface="Consolas"/>
              </a:rPr>
              <a:t>blockIdx.y</a:t>
            </a:r>
            <a:r>
              <a:rPr lang="en-US" sz="1400" dirty="0">
                <a:latin typeface="Consolas"/>
                <a:cs typeface="Consolas"/>
              </a:rPr>
              <a:t> * TILE_DIM + </a:t>
            </a:r>
            <a:r>
              <a:rPr lang="en-US" sz="1400" dirty="0" err="1">
                <a:latin typeface="Consolas"/>
                <a:cs typeface="Consolas"/>
              </a:rPr>
              <a:t>threadIdx.x</a:t>
            </a:r>
            <a:r>
              <a:rPr lang="en-US" sz="1400" dirty="0">
                <a:latin typeface="Consolas"/>
                <a:cs typeface="Consolas"/>
              </a:rPr>
              <a:t>;</a:t>
            </a:r>
          </a:p>
          <a:p>
            <a:pPr marL="0" indent="0">
              <a:buNone/>
            </a:pPr>
            <a:r>
              <a:rPr lang="en-US" sz="1400" dirty="0">
                <a:latin typeface="Consolas"/>
                <a:cs typeface="Consolas"/>
              </a:rPr>
              <a:t>  </a:t>
            </a:r>
            <a:r>
              <a:rPr lang="en-US" sz="1400" dirty="0" err="1">
                <a:latin typeface="Consolas"/>
                <a:cs typeface="Consolas"/>
              </a:rPr>
              <a:t>yIndex</a:t>
            </a:r>
            <a:r>
              <a:rPr lang="en-US" sz="1400" dirty="0">
                <a:latin typeface="Consolas"/>
                <a:cs typeface="Consolas"/>
              </a:rPr>
              <a:t> = </a:t>
            </a:r>
            <a:r>
              <a:rPr lang="en-US" sz="1400" dirty="0" err="1">
                <a:latin typeface="Consolas"/>
                <a:cs typeface="Consolas"/>
              </a:rPr>
              <a:t>blockIdx.x</a:t>
            </a:r>
            <a:r>
              <a:rPr lang="en-US" sz="1400" dirty="0">
                <a:latin typeface="Consolas"/>
                <a:cs typeface="Consolas"/>
              </a:rPr>
              <a:t> * TILE_DIM + </a:t>
            </a:r>
            <a:r>
              <a:rPr lang="en-US" sz="1400" dirty="0" err="1">
                <a:latin typeface="Consolas"/>
                <a:cs typeface="Consolas"/>
              </a:rPr>
              <a:t>threadIdx.y</a:t>
            </a:r>
            <a:r>
              <a:rPr lang="en-US" sz="1400" dirty="0">
                <a:latin typeface="Consolas"/>
                <a:cs typeface="Consolas"/>
              </a:rPr>
              <a:t>;</a:t>
            </a:r>
          </a:p>
          <a:p>
            <a:pPr marL="0" indent="0">
              <a:buNone/>
            </a:pPr>
            <a:r>
              <a:rPr lang="en-US" sz="1400" dirty="0">
                <a:latin typeface="Consolas"/>
                <a:cs typeface="Consolas"/>
              </a:rPr>
              <a:t>  </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index_out</a:t>
            </a:r>
            <a:r>
              <a:rPr lang="en-US" sz="1400" dirty="0">
                <a:latin typeface="Consolas"/>
                <a:cs typeface="Consolas"/>
              </a:rPr>
              <a:t> = </a:t>
            </a:r>
            <a:r>
              <a:rPr lang="en-US" sz="1400" dirty="0" err="1">
                <a:latin typeface="Consolas"/>
                <a:cs typeface="Consolas"/>
              </a:rPr>
              <a:t>xIndex</a:t>
            </a:r>
            <a:r>
              <a:rPr lang="en-US" sz="1400" dirty="0">
                <a:latin typeface="Consolas"/>
                <a:cs typeface="Consolas"/>
              </a:rPr>
              <a:t> + (</a:t>
            </a:r>
            <a:r>
              <a:rPr lang="en-US" sz="1400" dirty="0" err="1">
                <a:latin typeface="Consolas"/>
                <a:cs typeface="Consolas"/>
              </a:rPr>
              <a:t>yIndex</a:t>
            </a:r>
            <a:r>
              <a:rPr lang="en-US" sz="1400" dirty="0">
                <a:latin typeface="Consolas"/>
                <a:cs typeface="Consolas"/>
              </a:rPr>
              <a:t>)*height;</a:t>
            </a:r>
          </a:p>
          <a:p>
            <a:pPr marL="0" indent="0">
              <a:buNone/>
            </a:pPr>
            <a:endParaRPr lang="en-US" sz="1400" dirty="0">
              <a:latin typeface="Consolas"/>
              <a:cs typeface="Consolas"/>
            </a:endParaRPr>
          </a:p>
          <a:p>
            <a:pPr marL="0" indent="0">
              <a:buNone/>
            </a:pPr>
            <a:r>
              <a:rPr lang="en-US" sz="1400" dirty="0">
                <a:latin typeface="Consolas"/>
                <a:cs typeface="Consolas"/>
              </a:rPr>
              <a:t>  </a:t>
            </a:r>
            <a:r>
              <a:rPr lang="en-US" sz="1400" b="1" dirty="0">
                <a:solidFill>
                  <a:srgbClr val="0000FF"/>
                </a:solidFill>
                <a:latin typeface="Consolas"/>
                <a:cs typeface="Consolas"/>
              </a:rPr>
              <a:t>for</a:t>
            </a:r>
            <a:r>
              <a:rPr lang="en-US" sz="1400" dirty="0">
                <a:solidFill>
                  <a:srgbClr val="0000FF"/>
                </a:solidFill>
                <a:latin typeface="Consolas"/>
                <a:cs typeface="Consolas"/>
              </a:rPr>
              <a:t> </a:t>
            </a:r>
            <a:r>
              <a:rPr lang="en-US" sz="1400" dirty="0">
                <a:latin typeface="Consolas"/>
                <a:cs typeface="Consolas"/>
              </a:rPr>
              <a:t>(</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i</a:t>
            </a:r>
            <a:r>
              <a:rPr lang="en-US" sz="1400" dirty="0">
                <a:latin typeface="Consolas"/>
                <a:cs typeface="Consolas"/>
              </a:rPr>
              <a:t>=0; </a:t>
            </a:r>
            <a:r>
              <a:rPr lang="en-US" sz="1400" dirty="0" err="1">
                <a:latin typeface="Consolas"/>
                <a:cs typeface="Consolas"/>
              </a:rPr>
              <a:t>i</a:t>
            </a:r>
            <a:r>
              <a:rPr lang="en-US" sz="1400" dirty="0">
                <a:latin typeface="Consolas"/>
                <a:cs typeface="Consolas"/>
              </a:rPr>
              <a:t>&lt;TILE_DIM; </a:t>
            </a:r>
            <a:r>
              <a:rPr lang="en-US" sz="1400" dirty="0" err="1">
                <a:latin typeface="Consolas"/>
                <a:cs typeface="Consolas"/>
              </a:rPr>
              <a:t>i</a:t>
            </a:r>
            <a:r>
              <a:rPr lang="en-US" sz="1400" dirty="0">
                <a:latin typeface="Consolas"/>
                <a:cs typeface="Consolas"/>
              </a:rPr>
              <a:t>+=BLOCK_ROWS) {</a:t>
            </a:r>
          </a:p>
          <a:p>
            <a:pPr marL="0" indent="0">
              <a:buNone/>
            </a:pPr>
            <a:r>
              <a:rPr lang="en-US" sz="1400" dirty="0">
                <a:latin typeface="Consolas"/>
                <a:cs typeface="Consolas"/>
              </a:rPr>
              <a:t>    tile[</a:t>
            </a:r>
            <a:r>
              <a:rPr lang="en-US" sz="1400" dirty="0" err="1">
                <a:latin typeface="Consolas"/>
                <a:cs typeface="Consolas"/>
              </a:rPr>
              <a:t>threadIdx.y+i</a:t>
            </a:r>
            <a:r>
              <a:rPr lang="en-US" sz="1400" dirty="0">
                <a:latin typeface="Consolas"/>
                <a:cs typeface="Consolas"/>
              </a:rPr>
              <a:t>][</a:t>
            </a:r>
            <a:r>
              <a:rPr lang="en-US" sz="1400" dirty="0" err="1">
                <a:latin typeface="Consolas"/>
                <a:cs typeface="Consolas"/>
              </a:rPr>
              <a:t>threadIdx.x</a:t>
            </a:r>
            <a:r>
              <a:rPr lang="en-US" sz="1400" dirty="0">
                <a:latin typeface="Consolas"/>
                <a:cs typeface="Consolas"/>
              </a:rPr>
              <a:t>] = </a:t>
            </a:r>
            <a:r>
              <a:rPr lang="en-US" sz="1400" dirty="0" err="1">
                <a:latin typeface="Consolas"/>
                <a:cs typeface="Consolas"/>
              </a:rPr>
              <a:t>idata</a:t>
            </a:r>
            <a:r>
              <a:rPr lang="en-US" sz="1400" dirty="0">
                <a:latin typeface="Consolas"/>
                <a:cs typeface="Consolas"/>
              </a:rPr>
              <a:t>[</a:t>
            </a:r>
            <a:r>
              <a:rPr lang="en-US" sz="1400" dirty="0" err="1">
                <a:latin typeface="Consolas"/>
                <a:cs typeface="Consolas"/>
              </a:rPr>
              <a:t>index_in+i</a:t>
            </a:r>
            <a:r>
              <a:rPr lang="en-US" sz="1400" dirty="0">
                <a:latin typeface="Consolas"/>
                <a:cs typeface="Consolas"/>
              </a:rPr>
              <a:t>*width];</a:t>
            </a:r>
          </a:p>
          <a:p>
            <a:pPr marL="0" indent="0">
              <a:buNone/>
            </a:pPr>
            <a:r>
              <a:rPr lang="en-US" sz="1400" dirty="0">
                <a:latin typeface="Consolas"/>
                <a:cs typeface="Consolas"/>
              </a:rPr>
              <a:t>  }</a:t>
            </a:r>
          </a:p>
          <a:p>
            <a:pPr marL="0" indent="0">
              <a:buNone/>
            </a:pPr>
            <a:r>
              <a:rPr lang="en-US" sz="1400" dirty="0">
                <a:latin typeface="Consolas"/>
                <a:cs typeface="Consolas"/>
              </a:rPr>
              <a:t>  </a:t>
            </a:r>
          </a:p>
          <a:p>
            <a:pPr marL="0" indent="0">
              <a:buNone/>
            </a:pPr>
            <a:r>
              <a:rPr lang="en-US" sz="1400" dirty="0">
                <a:latin typeface="Consolas"/>
                <a:cs typeface="Consolas"/>
              </a:rPr>
              <a:t>  __</a:t>
            </a:r>
            <a:r>
              <a:rPr lang="en-US" sz="1400" dirty="0" err="1">
                <a:latin typeface="Consolas"/>
                <a:cs typeface="Consolas"/>
              </a:rPr>
              <a:t>syncthreads</a:t>
            </a:r>
            <a:r>
              <a:rPr lang="en-US" sz="1400" dirty="0">
                <a:latin typeface="Consolas"/>
                <a:cs typeface="Consolas"/>
              </a:rPr>
              <a:t>()</a:t>
            </a:r>
            <a:r>
              <a:rPr lang="en-US" sz="1400" dirty="0" smtClean="0">
                <a:latin typeface="Consolas"/>
                <a:cs typeface="Consolas"/>
              </a:rPr>
              <a:t>;  </a:t>
            </a:r>
            <a:r>
              <a:rPr lang="en-US" sz="1400" i="1" dirty="0" smtClean="0">
                <a:solidFill>
                  <a:srgbClr val="008000"/>
                </a:solidFill>
                <a:latin typeface="Consolas"/>
                <a:cs typeface="Consolas"/>
              </a:rPr>
              <a:t>// wait for all threads in block to finish above for loop</a:t>
            </a:r>
            <a:endParaRPr lang="en-US" sz="1400" i="1" dirty="0">
              <a:solidFill>
                <a:srgbClr val="008000"/>
              </a:solidFill>
              <a:latin typeface="Consolas"/>
              <a:cs typeface="Consolas"/>
            </a:endParaRPr>
          </a:p>
          <a:p>
            <a:pPr marL="0" indent="0">
              <a:buNone/>
            </a:pPr>
            <a:r>
              <a:rPr lang="en-US" sz="1400" dirty="0">
                <a:latin typeface="Consolas"/>
                <a:cs typeface="Consolas"/>
              </a:rPr>
              <a:t>  </a:t>
            </a:r>
          </a:p>
          <a:p>
            <a:pPr marL="0" indent="0">
              <a:buNone/>
            </a:pPr>
            <a:r>
              <a:rPr lang="en-US" sz="1400" dirty="0">
                <a:latin typeface="Consolas"/>
                <a:cs typeface="Consolas"/>
              </a:rPr>
              <a:t>  </a:t>
            </a:r>
            <a:r>
              <a:rPr lang="en-US" sz="1400" b="1" dirty="0">
                <a:solidFill>
                  <a:srgbClr val="0000FF"/>
                </a:solidFill>
                <a:latin typeface="Consolas"/>
                <a:cs typeface="Consolas"/>
              </a:rPr>
              <a:t>for</a:t>
            </a:r>
            <a:r>
              <a:rPr lang="en-US" sz="1400" dirty="0">
                <a:solidFill>
                  <a:srgbClr val="0000FF"/>
                </a:solidFill>
                <a:latin typeface="Consolas"/>
                <a:cs typeface="Consolas"/>
              </a:rPr>
              <a:t> </a:t>
            </a:r>
            <a:r>
              <a:rPr lang="en-US" sz="1400" dirty="0">
                <a:latin typeface="Consolas"/>
                <a:cs typeface="Consolas"/>
              </a:rPr>
              <a:t>(</a:t>
            </a:r>
            <a:r>
              <a:rPr lang="en-US" sz="1400" b="1" dirty="0" err="1">
                <a:solidFill>
                  <a:srgbClr val="0000FF"/>
                </a:solidFill>
                <a:latin typeface="Consolas"/>
                <a:cs typeface="Consolas"/>
              </a:rPr>
              <a:t>int</a:t>
            </a:r>
            <a:r>
              <a:rPr lang="en-US" sz="1400" dirty="0">
                <a:solidFill>
                  <a:srgbClr val="0000FF"/>
                </a:solidFill>
                <a:latin typeface="Consolas"/>
                <a:cs typeface="Consolas"/>
              </a:rPr>
              <a:t> </a:t>
            </a:r>
            <a:r>
              <a:rPr lang="en-US" sz="1400" dirty="0" err="1">
                <a:latin typeface="Consolas"/>
                <a:cs typeface="Consolas"/>
              </a:rPr>
              <a:t>i</a:t>
            </a:r>
            <a:r>
              <a:rPr lang="en-US" sz="1400" dirty="0">
                <a:latin typeface="Consolas"/>
                <a:cs typeface="Consolas"/>
              </a:rPr>
              <a:t>=0; </a:t>
            </a:r>
            <a:r>
              <a:rPr lang="en-US" sz="1400" dirty="0" err="1">
                <a:latin typeface="Consolas"/>
                <a:cs typeface="Consolas"/>
              </a:rPr>
              <a:t>i</a:t>
            </a:r>
            <a:r>
              <a:rPr lang="en-US" sz="1400" dirty="0">
                <a:latin typeface="Consolas"/>
                <a:cs typeface="Consolas"/>
              </a:rPr>
              <a:t>&lt;TILE_DIM; </a:t>
            </a:r>
            <a:r>
              <a:rPr lang="en-US" sz="1400" dirty="0" err="1">
                <a:latin typeface="Consolas"/>
                <a:cs typeface="Consolas"/>
              </a:rPr>
              <a:t>i</a:t>
            </a:r>
            <a:r>
              <a:rPr lang="en-US" sz="1400" dirty="0">
                <a:latin typeface="Consolas"/>
                <a:cs typeface="Consolas"/>
              </a:rPr>
              <a:t>+=BLOCK_ROWS) {</a:t>
            </a:r>
          </a:p>
          <a:p>
            <a:pPr marL="0" indent="0">
              <a:buNone/>
            </a:pPr>
            <a:r>
              <a:rPr lang="en-US" sz="1400" dirty="0">
                <a:latin typeface="Consolas"/>
                <a:cs typeface="Consolas"/>
              </a:rPr>
              <a:t>    </a:t>
            </a:r>
            <a:r>
              <a:rPr lang="en-US" sz="1400" dirty="0" err="1">
                <a:latin typeface="Consolas"/>
                <a:cs typeface="Consolas"/>
              </a:rPr>
              <a:t>odata</a:t>
            </a:r>
            <a:r>
              <a:rPr lang="en-US" sz="1400" dirty="0">
                <a:latin typeface="Consolas"/>
                <a:cs typeface="Consolas"/>
              </a:rPr>
              <a:t>[</a:t>
            </a:r>
            <a:r>
              <a:rPr lang="en-US" sz="1400" dirty="0" err="1">
                <a:latin typeface="Consolas"/>
                <a:cs typeface="Consolas"/>
              </a:rPr>
              <a:t>index_out+i</a:t>
            </a:r>
            <a:r>
              <a:rPr lang="en-US" sz="1400" dirty="0">
                <a:latin typeface="Consolas"/>
                <a:cs typeface="Consolas"/>
              </a:rPr>
              <a:t>*height] = tile[</a:t>
            </a:r>
            <a:r>
              <a:rPr lang="en-US" sz="1400" dirty="0" err="1">
                <a:latin typeface="Consolas"/>
                <a:cs typeface="Consolas"/>
              </a:rPr>
              <a:t>threadIdx.x</a:t>
            </a:r>
            <a:r>
              <a:rPr lang="en-US" sz="1400" dirty="0">
                <a:latin typeface="Consolas"/>
                <a:cs typeface="Consolas"/>
              </a:rPr>
              <a:t>][</a:t>
            </a:r>
            <a:r>
              <a:rPr lang="en-US" sz="1400" dirty="0" err="1">
                <a:latin typeface="Consolas"/>
                <a:cs typeface="Consolas"/>
              </a:rPr>
              <a:t>threadIdx.y+i</a:t>
            </a:r>
            <a:r>
              <a:rPr lang="en-US" sz="1400" dirty="0">
                <a:latin typeface="Consolas"/>
                <a:cs typeface="Consolas"/>
              </a:rPr>
              <a:t>];</a:t>
            </a:r>
          </a:p>
          <a:p>
            <a:pPr marL="0" indent="0">
              <a:buNone/>
            </a:pPr>
            <a:r>
              <a:rPr lang="en-US" sz="1400" dirty="0">
                <a:latin typeface="Consolas"/>
                <a:cs typeface="Consolas"/>
              </a:rPr>
              <a:t>  }</a:t>
            </a:r>
          </a:p>
          <a:p>
            <a:pPr marL="0" indent="0">
              <a:buNone/>
            </a:pPr>
            <a:r>
              <a:rPr lang="en-US" sz="1400" dirty="0">
                <a:latin typeface="Consolas"/>
                <a:cs typeface="Consolas"/>
              </a:rPr>
              <a:t>}</a:t>
            </a:r>
          </a:p>
        </p:txBody>
      </p:sp>
      <p:sp>
        <p:nvSpPr>
          <p:cNvPr id="4" name="Slide Number Placeholder 3"/>
          <p:cNvSpPr>
            <a:spLocks noGrp="1"/>
          </p:cNvSpPr>
          <p:nvPr>
            <p:ph type="sldNum" sz="quarter" idx="12"/>
          </p:nvPr>
        </p:nvSpPr>
        <p:spPr/>
        <p:txBody>
          <a:bodyPr/>
          <a:lstStyle/>
          <a:p>
            <a:fld id="{F23EC47D-D5CA-A042-A8D0-C217E3EA6E2F}" type="slidenum">
              <a:rPr lang="en-US" smtClean="0"/>
              <a:t>40</a:t>
            </a:fld>
            <a:endParaRPr lang="en-US"/>
          </a:p>
        </p:txBody>
      </p:sp>
      <p:sp>
        <p:nvSpPr>
          <p:cNvPr id="7" name="Oval 6"/>
          <p:cNvSpPr/>
          <p:nvPr/>
        </p:nvSpPr>
        <p:spPr>
          <a:xfrm>
            <a:off x="469900" y="6019800"/>
            <a:ext cx="2730500" cy="381000"/>
          </a:xfrm>
          <a:prstGeom prst="ellipse">
            <a:avLst/>
          </a:prstGeom>
          <a:noFill/>
          <a:ln w="28575" cmpd="sng">
            <a:solidFill>
              <a:srgbClr val="008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352800" y="5988050"/>
            <a:ext cx="3352800" cy="412750"/>
          </a:xfrm>
          <a:prstGeom prst="ellipse">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85800" y="6400800"/>
            <a:ext cx="2381970" cy="369332"/>
          </a:xfrm>
          <a:prstGeom prst="rect">
            <a:avLst/>
          </a:prstGeom>
          <a:noFill/>
        </p:spPr>
        <p:txBody>
          <a:bodyPr wrap="none" rtlCol="0">
            <a:spAutoFit/>
          </a:bodyPr>
          <a:lstStyle/>
          <a:p>
            <a:r>
              <a:rPr lang="en-US" dirty="0" smtClean="0">
                <a:solidFill>
                  <a:srgbClr val="008000"/>
                </a:solidFill>
              </a:rPr>
              <a:t>GOOD: Coalesced write</a:t>
            </a:r>
            <a:endParaRPr lang="en-US" dirty="0">
              <a:solidFill>
                <a:srgbClr val="008000"/>
              </a:solidFill>
            </a:endParaRPr>
          </a:p>
        </p:txBody>
      </p:sp>
      <p:sp>
        <p:nvSpPr>
          <p:cNvPr id="10" name="TextBox 9"/>
          <p:cNvSpPr txBox="1"/>
          <p:nvPr/>
        </p:nvSpPr>
        <p:spPr>
          <a:xfrm>
            <a:off x="3733800" y="6400800"/>
            <a:ext cx="3544560" cy="369332"/>
          </a:xfrm>
          <a:prstGeom prst="rect">
            <a:avLst/>
          </a:prstGeom>
          <a:noFill/>
        </p:spPr>
        <p:txBody>
          <a:bodyPr wrap="none" rtlCol="0">
            <a:spAutoFit/>
          </a:bodyPr>
          <a:lstStyle/>
          <a:p>
            <a:r>
              <a:rPr lang="en-US" dirty="0" smtClean="0">
                <a:solidFill>
                  <a:srgbClr val="FF0000"/>
                </a:solidFill>
              </a:rPr>
              <a:t>BAD: Shared memory bank conflicts</a:t>
            </a:r>
            <a:endParaRPr lang="en-US" dirty="0">
              <a:solidFill>
                <a:srgbClr val="FF0000"/>
              </a:solidFill>
            </a:endParaRPr>
          </a:p>
        </p:txBody>
      </p:sp>
    </p:spTree>
    <p:extLst>
      <p:ext uri="{BB962C8B-B14F-4D97-AF65-F5344CB8AC3E}">
        <p14:creationId xmlns:p14="http://schemas.microsoft.com/office/powerpoint/2010/main" val="2078382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1143000"/>
          </a:xfrm>
        </p:spPr>
        <p:txBody>
          <a:bodyPr/>
          <a:lstStyle/>
          <a:p>
            <a:r>
              <a:rPr lang="en-US" dirty="0" smtClean="0"/>
              <a:t>Review: Bank Conflicts</a:t>
            </a:r>
            <a:endParaRPr lang="en-US" dirty="0"/>
          </a:p>
        </p:txBody>
      </p:sp>
      <p:sp>
        <p:nvSpPr>
          <p:cNvPr id="3" name="Content Placeholder 2"/>
          <p:cNvSpPr>
            <a:spLocks noGrp="1"/>
          </p:cNvSpPr>
          <p:nvPr>
            <p:ph idx="1"/>
          </p:nvPr>
        </p:nvSpPr>
        <p:spPr>
          <a:xfrm>
            <a:off x="457200" y="1150938"/>
            <a:ext cx="8229600" cy="4525963"/>
          </a:xfrm>
        </p:spPr>
        <p:txBody>
          <a:bodyPr>
            <a:normAutofit/>
          </a:bodyPr>
          <a:lstStyle/>
          <a:p>
            <a:r>
              <a:rPr lang="en-US" sz="2800" dirty="0" smtClean="0"/>
              <a:t>To increase bandwidth common to organize memory into multiple banks.</a:t>
            </a:r>
          </a:p>
          <a:p>
            <a:r>
              <a:rPr lang="en-US" sz="2800" dirty="0" smtClean="0"/>
              <a:t>Independent accesses to different banks can proceed in parallel</a:t>
            </a:r>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41</a:t>
            </a:fld>
            <a:endParaRPr lang="en-US"/>
          </a:p>
        </p:txBody>
      </p:sp>
      <p:sp>
        <p:nvSpPr>
          <p:cNvPr id="11" name="TextBox 10"/>
          <p:cNvSpPr txBox="1"/>
          <p:nvPr/>
        </p:nvSpPr>
        <p:spPr>
          <a:xfrm>
            <a:off x="914400" y="3276600"/>
            <a:ext cx="816186" cy="369332"/>
          </a:xfrm>
          <a:prstGeom prst="rect">
            <a:avLst/>
          </a:prstGeom>
          <a:noFill/>
        </p:spPr>
        <p:txBody>
          <a:bodyPr wrap="none" rtlCol="0">
            <a:spAutoFit/>
          </a:bodyPr>
          <a:lstStyle/>
          <a:p>
            <a:r>
              <a:rPr lang="en-US" dirty="0" smtClean="0"/>
              <a:t>Bank 0 </a:t>
            </a:r>
            <a:endParaRPr lang="en-US" dirty="0"/>
          </a:p>
        </p:txBody>
      </p:sp>
      <p:sp>
        <p:nvSpPr>
          <p:cNvPr id="12" name="TextBox 11"/>
          <p:cNvSpPr txBox="1"/>
          <p:nvPr/>
        </p:nvSpPr>
        <p:spPr>
          <a:xfrm>
            <a:off x="2003214" y="3276600"/>
            <a:ext cx="816186" cy="369332"/>
          </a:xfrm>
          <a:prstGeom prst="rect">
            <a:avLst/>
          </a:prstGeom>
          <a:noFill/>
        </p:spPr>
        <p:txBody>
          <a:bodyPr wrap="none" rtlCol="0">
            <a:spAutoFit/>
          </a:bodyPr>
          <a:lstStyle/>
          <a:p>
            <a:r>
              <a:rPr lang="en-US" dirty="0" smtClean="0"/>
              <a:t>Bank 1 </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2372000089"/>
              </p:ext>
            </p:extLst>
          </p:nvPr>
        </p:nvGraphicFramePr>
        <p:xfrm>
          <a:off x="685800"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0</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684666306"/>
              </p:ext>
            </p:extLst>
          </p:nvPr>
        </p:nvGraphicFramePr>
        <p:xfrm>
          <a:off x="1828800"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1" name="TextBox 20"/>
          <p:cNvSpPr txBox="1"/>
          <p:nvPr/>
        </p:nvSpPr>
        <p:spPr>
          <a:xfrm>
            <a:off x="76200" y="5701269"/>
            <a:ext cx="2993127" cy="707886"/>
          </a:xfrm>
          <a:prstGeom prst="rect">
            <a:avLst/>
          </a:prstGeom>
          <a:noFill/>
        </p:spPr>
        <p:txBody>
          <a:bodyPr wrap="none" rtlCol="0">
            <a:spAutoFit/>
          </a:bodyPr>
          <a:lstStyle/>
          <a:p>
            <a:r>
              <a:rPr lang="en-US" sz="2000" dirty="0" smtClean="0"/>
              <a:t>Example 1:  Read 0, Read 1</a:t>
            </a:r>
          </a:p>
          <a:p>
            <a:r>
              <a:rPr lang="en-US" sz="2000" dirty="0" smtClean="0"/>
              <a:t>(can proceed in parallel)</a:t>
            </a:r>
            <a:endParaRPr lang="en-US" sz="2000" dirty="0"/>
          </a:p>
        </p:txBody>
      </p:sp>
      <p:sp>
        <p:nvSpPr>
          <p:cNvPr id="22" name="Rectangle 21"/>
          <p:cNvSpPr/>
          <p:nvPr/>
        </p:nvSpPr>
        <p:spPr>
          <a:xfrm>
            <a:off x="990600" y="3810000"/>
            <a:ext cx="685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133600" y="3810000"/>
            <a:ext cx="685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3048000" y="3048000"/>
            <a:ext cx="0" cy="330835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221727" y="5715000"/>
            <a:ext cx="2989420" cy="707886"/>
          </a:xfrm>
          <a:prstGeom prst="rect">
            <a:avLst/>
          </a:prstGeom>
          <a:noFill/>
        </p:spPr>
        <p:txBody>
          <a:bodyPr wrap="none" rtlCol="0">
            <a:spAutoFit/>
          </a:bodyPr>
          <a:lstStyle/>
          <a:p>
            <a:r>
              <a:rPr lang="en-US" sz="2000" dirty="0" smtClean="0"/>
              <a:t>Example 2:  Read 0, Read 3</a:t>
            </a:r>
          </a:p>
          <a:p>
            <a:r>
              <a:rPr lang="en-US" sz="2000" dirty="0" smtClean="0"/>
              <a:t>(can proceed in parallel)</a:t>
            </a:r>
            <a:endParaRPr lang="en-US" sz="2000" dirty="0"/>
          </a:p>
        </p:txBody>
      </p:sp>
      <p:sp>
        <p:nvSpPr>
          <p:cNvPr id="27" name="TextBox 26"/>
          <p:cNvSpPr txBox="1"/>
          <p:nvPr/>
        </p:nvSpPr>
        <p:spPr>
          <a:xfrm>
            <a:off x="3657600" y="3276600"/>
            <a:ext cx="816186" cy="369332"/>
          </a:xfrm>
          <a:prstGeom prst="rect">
            <a:avLst/>
          </a:prstGeom>
          <a:noFill/>
        </p:spPr>
        <p:txBody>
          <a:bodyPr wrap="none" rtlCol="0">
            <a:spAutoFit/>
          </a:bodyPr>
          <a:lstStyle/>
          <a:p>
            <a:r>
              <a:rPr lang="en-US" dirty="0" smtClean="0"/>
              <a:t>Bank 0 </a:t>
            </a:r>
            <a:endParaRPr lang="en-US" dirty="0"/>
          </a:p>
        </p:txBody>
      </p:sp>
      <p:sp>
        <p:nvSpPr>
          <p:cNvPr id="28" name="TextBox 27"/>
          <p:cNvSpPr txBox="1"/>
          <p:nvPr/>
        </p:nvSpPr>
        <p:spPr>
          <a:xfrm>
            <a:off x="4746414" y="3276600"/>
            <a:ext cx="816186" cy="369332"/>
          </a:xfrm>
          <a:prstGeom prst="rect">
            <a:avLst/>
          </a:prstGeom>
          <a:noFill/>
        </p:spPr>
        <p:txBody>
          <a:bodyPr wrap="none" rtlCol="0">
            <a:spAutoFit/>
          </a:bodyPr>
          <a:lstStyle/>
          <a:p>
            <a:r>
              <a:rPr lang="en-US" dirty="0" smtClean="0"/>
              <a:t>Bank 1 </a:t>
            </a:r>
            <a:endParaRPr lang="en-US" dirty="0"/>
          </a:p>
        </p:txBody>
      </p:sp>
      <p:graphicFrame>
        <p:nvGraphicFramePr>
          <p:cNvPr id="29" name="Table 28"/>
          <p:cNvGraphicFramePr>
            <a:graphicFrameLocks noGrp="1"/>
          </p:cNvGraphicFramePr>
          <p:nvPr>
            <p:extLst>
              <p:ext uri="{D42A27DB-BD31-4B8C-83A1-F6EECF244321}">
                <p14:modId xmlns:p14="http://schemas.microsoft.com/office/powerpoint/2010/main" val="4025756019"/>
              </p:ext>
            </p:extLst>
          </p:nvPr>
        </p:nvGraphicFramePr>
        <p:xfrm>
          <a:off x="3429000"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0</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680525322"/>
              </p:ext>
            </p:extLst>
          </p:nvPr>
        </p:nvGraphicFramePr>
        <p:xfrm>
          <a:off x="4572000"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1" name="Rectangle 30"/>
          <p:cNvSpPr/>
          <p:nvPr/>
        </p:nvSpPr>
        <p:spPr>
          <a:xfrm>
            <a:off x="3733800" y="3810000"/>
            <a:ext cx="685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4876800" y="4191000"/>
            <a:ext cx="685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a:stCxn id="22" idx="2"/>
          </p:cNvCxnSpPr>
          <p:nvPr/>
        </p:nvCxnSpPr>
        <p:spPr>
          <a:xfrm>
            <a:off x="1333500" y="41910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438400" y="41910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076700" y="41910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2" idx="2"/>
          </p:cNvCxnSpPr>
          <p:nvPr/>
        </p:nvCxnSpPr>
        <p:spPr>
          <a:xfrm>
            <a:off x="5219700" y="4572000"/>
            <a:ext cx="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41880" y="5715000"/>
            <a:ext cx="2989420" cy="707886"/>
          </a:xfrm>
          <a:prstGeom prst="rect">
            <a:avLst/>
          </a:prstGeom>
          <a:noFill/>
        </p:spPr>
        <p:txBody>
          <a:bodyPr wrap="none" rtlCol="0">
            <a:spAutoFit/>
          </a:bodyPr>
          <a:lstStyle/>
          <a:p>
            <a:r>
              <a:rPr lang="en-US" sz="2000" dirty="0" smtClean="0"/>
              <a:t>Example 3:  Read 0, Read 2</a:t>
            </a:r>
          </a:p>
          <a:p>
            <a:r>
              <a:rPr lang="en-US" sz="2000" dirty="0" smtClean="0"/>
              <a:t>(bank conflict)</a:t>
            </a:r>
            <a:endParaRPr lang="en-US" sz="2000" dirty="0"/>
          </a:p>
        </p:txBody>
      </p:sp>
      <p:sp>
        <p:nvSpPr>
          <p:cNvPr id="45" name="TextBox 44"/>
          <p:cNvSpPr txBox="1"/>
          <p:nvPr/>
        </p:nvSpPr>
        <p:spPr>
          <a:xfrm>
            <a:off x="6577753" y="3276600"/>
            <a:ext cx="816186" cy="369332"/>
          </a:xfrm>
          <a:prstGeom prst="rect">
            <a:avLst/>
          </a:prstGeom>
          <a:noFill/>
        </p:spPr>
        <p:txBody>
          <a:bodyPr wrap="none" rtlCol="0">
            <a:spAutoFit/>
          </a:bodyPr>
          <a:lstStyle/>
          <a:p>
            <a:r>
              <a:rPr lang="en-US" dirty="0" smtClean="0"/>
              <a:t>Bank 0 </a:t>
            </a:r>
            <a:endParaRPr lang="en-US" dirty="0"/>
          </a:p>
        </p:txBody>
      </p:sp>
      <p:sp>
        <p:nvSpPr>
          <p:cNvPr id="46" name="TextBox 45"/>
          <p:cNvSpPr txBox="1"/>
          <p:nvPr/>
        </p:nvSpPr>
        <p:spPr>
          <a:xfrm>
            <a:off x="7666567" y="3276600"/>
            <a:ext cx="816186" cy="369332"/>
          </a:xfrm>
          <a:prstGeom prst="rect">
            <a:avLst/>
          </a:prstGeom>
          <a:noFill/>
        </p:spPr>
        <p:txBody>
          <a:bodyPr wrap="none" rtlCol="0">
            <a:spAutoFit/>
          </a:bodyPr>
          <a:lstStyle/>
          <a:p>
            <a:r>
              <a:rPr lang="en-US" dirty="0" smtClean="0"/>
              <a:t>Bank 1 </a:t>
            </a:r>
            <a:endParaRPr lang="en-US" dirty="0"/>
          </a:p>
        </p:txBody>
      </p:sp>
      <p:graphicFrame>
        <p:nvGraphicFramePr>
          <p:cNvPr id="47" name="Table 46"/>
          <p:cNvGraphicFramePr>
            <a:graphicFrameLocks noGrp="1"/>
          </p:cNvGraphicFramePr>
          <p:nvPr>
            <p:extLst>
              <p:ext uri="{D42A27DB-BD31-4B8C-83A1-F6EECF244321}">
                <p14:modId xmlns:p14="http://schemas.microsoft.com/office/powerpoint/2010/main" val="193722778"/>
              </p:ext>
            </p:extLst>
          </p:nvPr>
        </p:nvGraphicFramePr>
        <p:xfrm>
          <a:off x="6349153"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0</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142513170"/>
              </p:ext>
            </p:extLst>
          </p:nvPr>
        </p:nvGraphicFramePr>
        <p:xfrm>
          <a:off x="7492153" y="3810000"/>
          <a:ext cx="990600" cy="1483360"/>
        </p:xfrm>
        <a:graphic>
          <a:graphicData uri="http://schemas.openxmlformats.org/drawingml/2006/table">
            <a:tbl>
              <a:tblPr firstRow="1" bandRow="1">
                <a:tableStyleId>{2D5ABB26-0587-4C30-8999-92F81FD0307C}</a:tableStyleId>
              </a:tblPr>
              <a:tblGrid>
                <a:gridCol w="304800"/>
                <a:gridCol w="685800"/>
              </a:tblGrid>
              <a:tr h="370840">
                <a:tc>
                  <a:txBody>
                    <a:bodyPr/>
                    <a:lstStyle/>
                    <a:p>
                      <a:r>
                        <a:rPr lang="en-US" dirty="0" smtClean="0"/>
                        <a:t>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9" name="Rectangle 48"/>
          <p:cNvSpPr/>
          <p:nvPr/>
        </p:nvSpPr>
        <p:spPr>
          <a:xfrm>
            <a:off x="6653953" y="3810000"/>
            <a:ext cx="685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629400" y="4191000"/>
            <a:ext cx="685800" cy="381000"/>
          </a:xfrm>
          <a:prstGeom prst="rect">
            <a:avLst/>
          </a:prstGeom>
          <a:gradFill>
            <a:gsLst>
              <a:gs pos="0">
                <a:srgbClr val="FF0000"/>
              </a:gs>
              <a:gs pos="100000">
                <a:schemeClr val="accent2">
                  <a:lumMod val="20000"/>
                  <a:lumOff val="8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a:off x="6996853" y="41910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7086600" y="4572000"/>
            <a:ext cx="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141880" y="3048000"/>
            <a:ext cx="0" cy="3308350"/>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04961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Shared Memory Bank Conflicts</a:t>
            </a:r>
            <a:endParaRPr lang="en-US" dirty="0"/>
          </a:p>
        </p:txBody>
      </p:sp>
      <p:sp>
        <p:nvSpPr>
          <p:cNvPr id="3" name="Content Placeholder 2"/>
          <p:cNvSpPr>
            <a:spLocks noGrp="1"/>
          </p:cNvSpPr>
          <p:nvPr>
            <p:ph idx="1"/>
          </p:nvPr>
        </p:nvSpPr>
        <p:spPr>
          <a:xfrm>
            <a:off x="457200" y="1524000"/>
            <a:ext cx="8229600" cy="4221163"/>
          </a:xfrm>
        </p:spPr>
        <p:txBody>
          <a:bodyPr/>
          <a:lstStyle/>
          <a:p>
            <a:pPr marL="0" indent="0">
              <a:buNone/>
            </a:pPr>
            <a:r>
              <a:rPr lang="en-US" b="1" dirty="0" smtClean="0">
                <a:solidFill>
                  <a:srgbClr val="0000FF"/>
                </a:solidFill>
                <a:latin typeface="Consolas"/>
                <a:cs typeface="Consolas"/>
              </a:rPr>
              <a:t>__shared__</a:t>
            </a:r>
            <a:r>
              <a:rPr lang="en-US" dirty="0" smtClean="0">
                <a:latin typeface="Consolas"/>
                <a:cs typeface="Consolas"/>
              </a:rPr>
              <a:t> </a:t>
            </a:r>
            <a:r>
              <a:rPr lang="en-US" b="1" dirty="0" err="1" smtClean="0">
                <a:solidFill>
                  <a:srgbClr val="0000FF"/>
                </a:solidFill>
                <a:latin typeface="Consolas"/>
                <a:cs typeface="Consolas"/>
              </a:rPr>
              <a:t>int</a:t>
            </a:r>
            <a:r>
              <a:rPr lang="en-US" dirty="0" smtClean="0">
                <a:solidFill>
                  <a:srgbClr val="0000FF"/>
                </a:solidFill>
                <a:latin typeface="Consolas"/>
                <a:cs typeface="Consolas"/>
              </a:rPr>
              <a:t> </a:t>
            </a:r>
            <a:r>
              <a:rPr lang="en-US" dirty="0" smtClean="0">
                <a:latin typeface="Consolas"/>
                <a:cs typeface="Consolas"/>
              </a:rPr>
              <a:t>A[BSIZE];</a:t>
            </a:r>
          </a:p>
          <a:p>
            <a:pPr marL="0" indent="0">
              <a:buNone/>
            </a:pPr>
            <a:r>
              <a:rPr lang="en-US" dirty="0" smtClean="0">
                <a:latin typeface="Consolas"/>
                <a:cs typeface="Consolas"/>
              </a:rPr>
              <a:t>…</a:t>
            </a:r>
          </a:p>
          <a:p>
            <a:pPr marL="0" indent="0">
              <a:buNone/>
            </a:pPr>
            <a:r>
              <a:rPr lang="en-US" dirty="0" smtClean="0">
                <a:latin typeface="Consolas"/>
                <a:cs typeface="Consolas"/>
              </a:rPr>
              <a:t>A[</a:t>
            </a:r>
            <a:r>
              <a:rPr lang="en-US" dirty="0" err="1" smtClean="0">
                <a:latin typeface="Consolas"/>
                <a:cs typeface="Consolas"/>
              </a:rPr>
              <a:t>threadIdx.x</a:t>
            </a:r>
            <a:r>
              <a:rPr lang="en-US" dirty="0" smtClean="0">
                <a:latin typeface="Consolas"/>
                <a:cs typeface="Consolas"/>
              </a:rPr>
              <a:t>] = … </a:t>
            </a:r>
            <a:r>
              <a:rPr lang="en-US" dirty="0" smtClean="0">
                <a:solidFill>
                  <a:srgbClr val="008000"/>
                </a:solidFill>
                <a:latin typeface="Consolas"/>
                <a:cs typeface="Consolas"/>
              </a:rPr>
              <a:t>// no conflicts</a:t>
            </a:r>
          </a:p>
          <a:p>
            <a:pPr marL="0" indent="0">
              <a:buNone/>
            </a:pPr>
            <a:endParaRPr lang="en-US" dirty="0">
              <a:solidFill>
                <a:srgbClr val="FF0000"/>
              </a:solidFill>
              <a:latin typeface="Consolas"/>
              <a:cs typeface="Consolas"/>
            </a:endParaRPr>
          </a:p>
          <a:p>
            <a:pPr marL="0" indent="0">
              <a:buNone/>
            </a:pPr>
            <a:endParaRPr lang="en-US" dirty="0">
              <a:solidFill>
                <a:srgbClr val="FF0000"/>
              </a:solidFill>
              <a:latin typeface="Consolas"/>
              <a:cs typeface="Consolas"/>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42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68335032"/>
              </p:ext>
            </p:extLst>
          </p:nvPr>
        </p:nvGraphicFramePr>
        <p:xfrm>
          <a:off x="685800" y="4261803"/>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0</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909272184"/>
              </p:ext>
            </p:extLst>
          </p:nvPr>
        </p:nvGraphicFramePr>
        <p:xfrm>
          <a:off x="2286000" y="4261803"/>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9860750"/>
              </p:ext>
            </p:extLst>
          </p:nvPr>
        </p:nvGraphicFramePr>
        <p:xfrm>
          <a:off x="6400800" y="4267200"/>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31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127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37086025"/>
              </p:ext>
            </p:extLst>
          </p:nvPr>
        </p:nvGraphicFramePr>
        <p:xfrm>
          <a:off x="4038600" y="4267200"/>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98</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0" name="Rectangle 9"/>
          <p:cNvSpPr/>
          <p:nvPr/>
        </p:nvSpPr>
        <p:spPr>
          <a:xfrm>
            <a:off x="1219200" y="4267200"/>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19400" y="4229100"/>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0" y="4261803"/>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934200" y="4279900"/>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1600200" y="46482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200400" y="4642803"/>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953000" y="46609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315200" y="4660900"/>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7821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Shared Memory Bank Conflicts</a:t>
            </a:r>
            <a:endParaRPr lang="en-US" dirty="0"/>
          </a:p>
        </p:txBody>
      </p:sp>
      <p:sp>
        <p:nvSpPr>
          <p:cNvPr id="3" name="Content Placeholder 2"/>
          <p:cNvSpPr>
            <a:spLocks noGrp="1"/>
          </p:cNvSpPr>
          <p:nvPr>
            <p:ph idx="1"/>
          </p:nvPr>
        </p:nvSpPr>
        <p:spPr>
          <a:xfrm>
            <a:off x="457200" y="1524000"/>
            <a:ext cx="8229600" cy="4221163"/>
          </a:xfrm>
        </p:spPr>
        <p:txBody>
          <a:bodyPr/>
          <a:lstStyle/>
          <a:p>
            <a:pPr marL="0" indent="0">
              <a:buNone/>
            </a:pPr>
            <a:r>
              <a:rPr lang="en-US" dirty="0" smtClean="0">
                <a:latin typeface="Consolas"/>
                <a:cs typeface="Consolas"/>
              </a:rPr>
              <a:t>__shared__ </a:t>
            </a:r>
            <a:r>
              <a:rPr lang="en-US" dirty="0" err="1" smtClean="0">
                <a:latin typeface="Consolas"/>
                <a:cs typeface="Consolas"/>
              </a:rPr>
              <a:t>int</a:t>
            </a:r>
            <a:r>
              <a:rPr lang="en-US" dirty="0" smtClean="0">
                <a:latin typeface="Consolas"/>
                <a:cs typeface="Consolas"/>
              </a:rPr>
              <a:t> A[BSIZE];</a:t>
            </a:r>
          </a:p>
          <a:p>
            <a:pPr marL="0" indent="0">
              <a:buNone/>
            </a:pPr>
            <a:r>
              <a:rPr lang="en-US" dirty="0" smtClean="0">
                <a:latin typeface="Consolas"/>
                <a:cs typeface="Consolas"/>
              </a:rPr>
              <a:t>…</a:t>
            </a:r>
          </a:p>
          <a:p>
            <a:pPr marL="0" indent="0">
              <a:buNone/>
            </a:pPr>
            <a:r>
              <a:rPr lang="en-US" dirty="0" smtClean="0">
                <a:latin typeface="Consolas"/>
                <a:cs typeface="Consolas"/>
              </a:rPr>
              <a:t>A[2*</a:t>
            </a:r>
            <a:r>
              <a:rPr lang="en-US" dirty="0" err="1" smtClean="0">
                <a:latin typeface="Consolas"/>
                <a:cs typeface="Consolas"/>
              </a:rPr>
              <a:t>threadIdx.x</a:t>
            </a:r>
            <a:r>
              <a:rPr lang="en-US" dirty="0" smtClean="0">
                <a:latin typeface="Consolas"/>
                <a:cs typeface="Consolas"/>
              </a:rPr>
              <a:t>] = </a:t>
            </a:r>
            <a:r>
              <a:rPr lang="en-US" dirty="0" smtClean="0">
                <a:solidFill>
                  <a:srgbClr val="FF0000"/>
                </a:solidFill>
                <a:latin typeface="Consolas"/>
                <a:cs typeface="Consolas"/>
              </a:rPr>
              <a:t>// 2-way conflict</a:t>
            </a:r>
          </a:p>
          <a:p>
            <a:pPr marL="0" indent="0">
              <a:buNone/>
            </a:pPr>
            <a:endParaRPr lang="en-US" dirty="0">
              <a:solidFill>
                <a:srgbClr val="FF0000"/>
              </a:solidFill>
              <a:latin typeface="Consolas"/>
              <a:cs typeface="Consolas"/>
            </a:endParaRPr>
          </a:p>
          <a:p>
            <a:pPr marL="0" indent="0">
              <a:buNone/>
            </a:pPr>
            <a:endParaRPr lang="en-US" dirty="0">
              <a:solidFill>
                <a:srgbClr val="FF0000"/>
              </a:solidFill>
              <a:latin typeface="Consolas"/>
              <a:cs typeface="Consolas"/>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43</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479208473"/>
              </p:ext>
            </p:extLst>
          </p:nvPr>
        </p:nvGraphicFramePr>
        <p:xfrm>
          <a:off x="685800" y="4261803"/>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0</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284378090"/>
              </p:ext>
            </p:extLst>
          </p:nvPr>
        </p:nvGraphicFramePr>
        <p:xfrm>
          <a:off x="2286000" y="4261803"/>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802768767"/>
              </p:ext>
            </p:extLst>
          </p:nvPr>
        </p:nvGraphicFramePr>
        <p:xfrm>
          <a:off x="6400800" y="4267200"/>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31</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63</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95</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127</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913967176"/>
              </p:ext>
            </p:extLst>
          </p:nvPr>
        </p:nvGraphicFramePr>
        <p:xfrm>
          <a:off x="4038600" y="4267200"/>
          <a:ext cx="1371600" cy="1483360"/>
        </p:xfrm>
        <a:graphic>
          <a:graphicData uri="http://schemas.openxmlformats.org/drawingml/2006/table">
            <a:tbl>
              <a:tblPr firstRow="1" bandRow="1">
                <a:tableStyleId>{2D5ABB26-0587-4C30-8999-92F81FD0307C}</a:tableStyleId>
              </a:tblPr>
              <a:tblGrid>
                <a:gridCol w="527538"/>
                <a:gridCol w="844062"/>
              </a:tblGrid>
              <a:tr h="370840">
                <a:tc>
                  <a:txBody>
                    <a:bodyPr/>
                    <a:lstStyle/>
                    <a:p>
                      <a:r>
                        <a:rPr lang="en-US" dirty="0" smtClean="0"/>
                        <a:t>2</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34</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66</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dirty="0" smtClean="0"/>
                        <a:t>98</a:t>
                      </a:r>
                      <a:endParaRPr lang="en-US"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5" name="Rectangle 14"/>
          <p:cNvSpPr/>
          <p:nvPr/>
        </p:nvSpPr>
        <p:spPr>
          <a:xfrm>
            <a:off x="1219200" y="4267200"/>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219200" y="4660900"/>
            <a:ext cx="838200" cy="381000"/>
          </a:xfrm>
          <a:prstGeom prst="rect">
            <a:avLst/>
          </a:prstGeom>
          <a:gradFill>
            <a:gsLst>
              <a:gs pos="0">
                <a:srgbClr val="FF0000"/>
              </a:gs>
              <a:gs pos="100000">
                <a:schemeClr val="accent2">
                  <a:lumMod val="20000"/>
                  <a:lumOff val="8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572000" y="4261803"/>
            <a:ext cx="8382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572000" y="4642803"/>
            <a:ext cx="838200" cy="381000"/>
          </a:xfrm>
          <a:prstGeom prst="rect">
            <a:avLst/>
          </a:prstGeom>
          <a:gradFill>
            <a:gsLst>
              <a:gs pos="0">
                <a:srgbClr val="FF0000"/>
              </a:gs>
              <a:gs pos="100000">
                <a:schemeClr val="accent2">
                  <a:lumMod val="20000"/>
                  <a:lumOff val="8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510453" y="4642803"/>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600200" y="5023803"/>
            <a:ext cx="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939453" y="4642803"/>
            <a:ext cx="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29200" y="5023803"/>
            <a:ext cx="0" cy="990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8284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93762"/>
          </a:xfrm>
        </p:spPr>
        <p:txBody>
          <a:bodyPr>
            <a:normAutofit fontScale="90000"/>
          </a:bodyPr>
          <a:lstStyle/>
          <a:p>
            <a:r>
              <a:rPr lang="en-US" dirty="0" smtClean="0"/>
              <a:t>Optimizing Transpose for Coalescing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44</a:t>
            </a:fld>
            <a:endParaRPr lang="en-US"/>
          </a:p>
        </p:txBody>
      </p:sp>
      <p:sp>
        <p:nvSpPr>
          <p:cNvPr id="6" name="Rectangle 5"/>
          <p:cNvSpPr/>
          <p:nvPr/>
        </p:nvSpPr>
        <p:spPr>
          <a:xfrm>
            <a:off x="609600" y="1448832"/>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121732700"/>
              </p:ext>
            </p:extLst>
          </p:nvPr>
        </p:nvGraphicFramePr>
        <p:xfrm>
          <a:off x="1993900" y="1522492"/>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sp>
        <p:nvSpPr>
          <p:cNvPr id="9" name="TextBox 8"/>
          <p:cNvSpPr txBox="1"/>
          <p:nvPr/>
        </p:nvSpPr>
        <p:spPr>
          <a:xfrm>
            <a:off x="609600" y="1447800"/>
            <a:ext cx="657376" cy="369332"/>
          </a:xfrm>
          <a:prstGeom prst="rect">
            <a:avLst/>
          </a:prstGeom>
          <a:noFill/>
        </p:spPr>
        <p:txBody>
          <a:bodyPr wrap="none" rtlCol="0">
            <a:spAutoFit/>
          </a:bodyPr>
          <a:lstStyle/>
          <a:p>
            <a:r>
              <a:rPr lang="en-US" dirty="0" err="1" smtClean="0"/>
              <a:t>idata</a:t>
            </a:r>
            <a:endParaRPr lang="en-US" dirty="0"/>
          </a:p>
        </p:txBody>
      </p:sp>
      <p:sp>
        <p:nvSpPr>
          <p:cNvPr id="10" name="TextBox 9"/>
          <p:cNvSpPr txBox="1"/>
          <p:nvPr/>
        </p:nvSpPr>
        <p:spPr>
          <a:xfrm>
            <a:off x="5791200" y="3974068"/>
            <a:ext cx="726130" cy="369332"/>
          </a:xfrm>
          <a:prstGeom prst="rect">
            <a:avLst/>
          </a:prstGeom>
          <a:noFill/>
        </p:spPr>
        <p:txBody>
          <a:bodyPr wrap="none" rtlCol="0">
            <a:spAutoFit/>
          </a:bodyPr>
          <a:lstStyle/>
          <a:p>
            <a:r>
              <a:rPr lang="en-US" dirty="0" err="1" smtClean="0"/>
              <a:t>odata</a:t>
            </a:r>
            <a:endParaRPr lang="en-US" dirty="0"/>
          </a:p>
        </p:txBody>
      </p:sp>
      <p:sp>
        <p:nvSpPr>
          <p:cNvPr id="13" name="Rectangle 12"/>
          <p:cNvSpPr/>
          <p:nvPr/>
        </p:nvSpPr>
        <p:spPr>
          <a:xfrm>
            <a:off x="5791200" y="4343400"/>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Content Placeholder 11"/>
          <p:cNvGraphicFramePr>
            <a:graphicFrameLocks/>
          </p:cNvGraphicFramePr>
          <p:nvPr>
            <p:extLst>
              <p:ext uri="{D42A27DB-BD31-4B8C-83A1-F6EECF244321}">
                <p14:modId xmlns:p14="http://schemas.microsoft.com/office/powerpoint/2010/main" val="3636309031"/>
              </p:ext>
            </p:extLst>
          </p:nvPr>
        </p:nvGraphicFramePr>
        <p:xfrm>
          <a:off x="3810000" y="216408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cxnSp>
        <p:nvCxnSpPr>
          <p:cNvPr id="16" name="Straight Arrow Connector 15"/>
          <p:cNvCxnSpPr/>
          <p:nvPr/>
        </p:nvCxnSpPr>
        <p:spPr>
          <a:xfrm>
            <a:off x="2057400" y="1601232"/>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886200" y="22098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8" name="Content Placeholder 11"/>
          <p:cNvGraphicFramePr>
            <a:graphicFrameLocks/>
          </p:cNvGraphicFramePr>
          <p:nvPr>
            <p:extLst>
              <p:ext uri="{D42A27DB-BD31-4B8C-83A1-F6EECF244321}">
                <p14:modId xmlns:p14="http://schemas.microsoft.com/office/powerpoint/2010/main" val="1186081056"/>
              </p:ext>
            </p:extLst>
          </p:nvPr>
        </p:nvGraphicFramePr>
        <p:xfrm>
          <a:off x="3886200" y="429768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sp>
        <p:nvSpPr>
          <p:cNvPr id="20" name="TextBox 19"/>
          <p:cNvSpPr txBox="1"/>
          <p:nvPr/>
        </p:nvSpPr>
        <p:spPr>
          <a:xfrm>
            <a:off x="491123" y="990600"/>
            <a:ext cx="5190168" cy="400110"/>
          </a:xfrm>
          <a:prstGeom prst="rect">
            <a:avLst/>
          </a:prstGeom>
          <a:noFill/>
        </p:spPr>
        <p:txBody>
          <a:bodyPr wrap="none" rtlCol="0">
            <a:spAutoFit/>
          </a:bodyPr>
          <a:lstStyle/>
          <a:p>
            <a:r>
              <a:rPr lang="en-US" sz="2000" u="sng" dirty="0" smtClean="0">
                <a:solidFill>
                  <a:srgbClr val="0000FF"/>
                </a:solidFill>
              </a:rPr>
              <a:t>Step 1</a:t>
            </a:r>
            <a:r>
              <a:rPr lang="en-US" sz="2000" dirty="0" smtClean="0">
                <a:solidFill>
                  <a:srgbClr val="0000FF"/>
                </a:solidFill>
              </a:rPr>
              <a:t>:   Read block of data into shared memory</a:t>
            </a:r>
            <a:endParaRPr lang="en-US" sz="2000" dirty="0">
              <a:solidFill>
                <a:srgbClr val="0000FF"/>
              </a:solidFill>
            </a:endParaRPr>
          </a:p>
        </p:txBody>
      </p:sp>
      <p:cxnSp>
        <p:nvCxnSpPr>
          <p:cNvPr id="22" name="Curved Connector 21"/>
          <p:cNvCxnSpPr/>
          <p:nvPr/>
        </p:nvCxnSpPr>
        <p:spPr>
          <a:xfrm>
            <a:off x="2819400" y="1809512"/>
            <a:ext cx="838200" cy="65278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16523" y="3638490"/>
            <a:ext cx="8071941" cy="400110"/>
          </a:xfrm>
          <a:prstGeom prst="rect">
            <a:avLst/>
          </a:prstGeom>
          <a:noFill/>
        </p:spPr>
        <p:txBody>
          <a:bodyPr wrap="none" rtlCol="0">
            <a:spAutoFit/>
          </a:bodyPr>
          <a:lstStyle/>
          <a:p>
            <a:r>
              <a:rPr lang="en-US" sz="2000" u="sng" dirty="0" smtClean="0">
                <a:solidFill>
                  <a:srgbClr val="0000FF"/>
                </a:solidFill>
              </a:rPr>
              <a:t>Step 2</a:t>
            </a:r>
            <a:r>
              <a:rPr lang="en-US" sz="2000" dirty="0" smtClean="0">
                <a:solidFill>
                  <a:srgbClr val="0000FF"/>
                </a:solidFill>
              </a:rPr>
              <a:t>:   Copy from shared memory into global memory using coalesce write</a:t>
            </a:r>
            <a:endParaRPr lang="en-US" sz="2000" dirty="0">
              <a:solidFill>
                <a:srgbClr val="0000FF"/>
              </a:solidFill>
            </a:endParaRPr>
          </a:p>
        </p:txBody>
      </p:sp>
      <p:graphicFrame>
        <p:nvGraphicFramePr>
          <p:cNvPr id="25" name="Content Placeholder 11"/>
          <p:cNvGraphicFramePr>
            <a:graphicFrameLocks/>
          </p:cNvGraphicFramePr>
          <p:nvPr>
            <p:extLst>
              <p:ext uri="{D42A27DB-BD31-4B8C-83A1-F6EECF244321}">
                <p14:modId xmlns:p14="http://schemas.microsoft.com/office/powerpoint/2010/main" val="3581528498"/>
              </p:ext>
            </p:extLst>
          </p:nvPr>
        </p:nvGraphicFramePr>
        <p:xfrm>
          <a:off x="5880100" y="556260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3</a:t>
                      </a:r>
                      <a:endParaRPr lang="en-US" dirty="0"/>
                    </a:p>
                  </a:txBody>
                  <a:tcPr/>
                </a:tc>
              </a:tr>
              <a:tr h="306070">
                <a:tc>
                  <a:txBody>
                    <a:bodyPr/>
                    <a:lstStyle/>
                    <a:p>
                      <a:r>
                        <a:rPr lang="en-US" dirty="0" smtClean="0"/>
                        <a:t>2</a:t>
                      </a:r>
                      <a:endParaRPr lang="en-US" dirty="0"/>
                    </a:p>
                  </a:txBody>
                  <a:tcPr/>
                </a:tc>
                <a:tc>
                  <a:txBody>
                    <a:bodyPr/>
                    <a:lstStyle/>
                    <a:p>
                      <a:r>
                        <a:rPr lang="en-US" dirty="0" smtClean="0"/>
                        <a:t>4</a:t>
                      </a:r>
                      <a:endParaRPr lang="en-US" dirty="0"/>
                    </a:p>
                  </a:txBody>
                  <a:tcPr/>
                </a:tc>
              </a:tr>
            </a:tbl>
          </a:graphicData>
        </a:graphic>
      </p:graphicFrame>
      <p:cxnSp>
        <p:nvCxnSpPr>
          <p:cNvPr id="27" name="Straight Arrow Connector 26"/>
          <p:cNvCxnSpPr/>
          <p:nvPr/>
        </p:nvCxnSpPr>
        <p:spPr>
          <a:xfrm>
            <a:off x="3949700" y="4419600"/>
            <a:ext cx="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930900" y="5638800"/>
            <a:ext cx="58643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a:off x="4724400" y="4702810"/>
            <a:ext cx="956891" cy="93599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3657600" y="4191000"/>
            <a:ext cx="609600" cy="1066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14718" y="5315634"/>
            <a:ext cx="3809682" cy="646331"/>
          </a:xfrm>
          <a:prstGeom prst="rect">
            <a:avLst/>
          </a:prstGeom>
          <a:noFill/>
        </p:spPr>
        <p:txBody>
          <a:bodyPr wrap="none" rtlCol="0">
            <a:spAutoFit/>
          </a:bodyPr>
          <a:lstStyle/>
          <a:p>
            <a:r>
              <a:rPr lang="en-US" dirty="0" smtClean="0">
                <a:solidFill>
                  <a:srgbClr val="FF0000"/>
                </a:solidFill>
              </a:rPr>
              <a:t>Problem: Access two locations in same</a:t>
            </a:r>
          </a:p>
          <a:p>
            <a:r>
              <a:rPr lang="en-US" dirty="0">
                <a:solidFill>
                  <a:srgbClr val="FF0000"/>
                </a:solidFill>
              </a:rPr>
              <a:t>s</a:t>
            </a:r>
            <a:r>
              <a:rPr lang="en-US" dirty="0" smtClean="0">
                <a:solidFill>
                  <a:srgbClr val="FF0000"/>
                </a:solidFill>
              </a:rPr>
              <a:t>hared memory bank.</a:t>
            </a:r>
            <a:endParaRPr lang="en-US" dirty="0">
              <a:solidFill>
                <a:srgbClr val="FF0000"/>
              </a:solidFill>
            </a:endParaRPr>
          </a:p>
        </p:txBody>
      </p:sp>
    </p:spTree>
    <p:extLst>
      <p:ext uri="{BB962C8B-B14F-4D97-AF65-F5344CB8AC3E}">
        <p14:creationId xmlns:p14="http://schemas.microsoft.com/office/powerpoint/2010/main" val="16067272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Eliminate Bank Conflicts</a:t>
            </a:r>
            <a:endParaRPr lang="en-US" dirty="0"/>
          </a:p>
        </p:txBody>
      </p:sp>
      <p:sp>
        <p:nvSpPr>
          <p:cNvPr id="3" name="Content Placeholder 2"/>
          <p:cNvSpPr>
            <a:spLocks noGrp="1"/>
          </p:cNvSpPr>
          <p:nvPr>
            <p:ph idx="1"/>
          </p:nvPr>
        </p:nvSpPr>
        <p:spPr/>
        <p:txBody>
          <a:bodyPr>
            <a:normAutofit/>
          </a:bodyPr>
          <a:lstStyle/>
          <a:p>
            <a:pPr marL="0" indent="0">
              <a:buNone/>
            </a:pPr>
            <a:r>
              <a:rPr lang="en-US" sz="1100" b="1" dirty="0">
                <a:solidFill>
                  <a:srgbClr val="0000FF"/>
                </a:solidFill>
                <a:latin typeface="Consolas"/>
                <a:cs typeface="Consolas"/>
              </a:rPr>
              <a:t>__global__ void </a:t>
            </a:r>
            <a:r>
              <a:rPr lang="en-US" sz="1100" dirty="0" err="1">
                <a:latin typeface="Consolas"/>
                <a:cs typeface="Consolas"/>
              </a:rPr>
              <a:t>transposeNoBankConflicts</a:t>
            </a:r>
            <a:r>
              <a:rPr lang="en-US" sz="1100" dirty="0">
                <a:latin typeface="Consolas"/>
                <a:cs typeface="Consolas"/>
              </a:rPr>
              <a:t> (</a:t>
            </a:r>
            <a:r>
              <a:rPr lang="en-US" sz="1100" b="1" dirty="0">
                <a:solidFill>
                  <a:srgbClr val="0000FF"/>
                </a:solidFill>
                <a:latin typeface="Consolas"/>
                <a:cs typeface="Consolas"/>
              </a:rPr>
              <a:t>float</a:t>
            </a:r>
            <a:r>
              <a:rPr lang="en-US" sz="1100" dirty="0">
                <a:solidFill>
                  <a:srgbClr val="0000FF"/>
                </a:solidFill>
                <a:latin typeface="Consolas"/>
                <a:cs typeface="Consolas"/>
              </a:rPr>
              <a:t> </a:t>
            </a:r>
            <a:r>
              <a:rPr lang="en-US" sz="1100" dirty="0">
                <a:latin typeface="Consolas"/>
                <a:cs typeface="Consolas"/>
              </a:rPr>
              <a:t>*</a:t>
            </a:r>
            <a:r>
              <a:rPr lang="en-US" sz="1100" dirty="0" err="1">
                <a:latin typeface="Consolas"/>
                <a:cs typeface="Consolas"/>
              </a:rPr>
              <a:t>odata</a:t>
            </a:r>
            <a:r>
              <a:rPr lang="en-US" sz="1100" dirty="0">
                <a:latin typeface="Consolas"/>
                <a:cs typeface="Consolas"/>
              </a:rPr>
              <a:t>, </a:t>
            </a:r>
            <a:r>
              <a:rPr lang="en-US" sz="1100" b="1" dirty="0">
                <a:solidFill>
                  <a:srgbClr val="0000FF"/>
                </a:solidFill>
                <a:latin typeface="Consolas"/>
                <a:cs typeface="Consolas"/>
              </a:rPr>
              <a:t>float</a:t>
            </a:r>
            <a:r>
              <a:rPr lang="en-US" sz="1100" dirty="0">
                <a:solidFill>
                  <a:srgbClr val="0000FF"/>
                </a:solidFill>
                <a:latin typeface="Consolas"/>
                <a:cs typeface="Consolas"/>
              </a:rPr>
              <a:t> </a:t>
            </a:r>
            <a:r>
              <a:rPr lang="en-US" sz="1100" dirty="0">
                <a:latin typeface="Consolas"/>
                <a:cs typeface="Consolas"/>
              </a:rPr>
              <a:t>*</a:t>
            </a:r>
            <a:r>
              <a:rPr lang="en-US" sz="1100" dirty="0" err="1">
                <a:latin typeface="Consolas"/>
                <a:cs typeface="Consolas"/>
              </a:rPr>
              <a:t>idata</a:t>
            </a:r>
            <a:r>
              <a:rPr lang="en-US" sz="1100" dirty="0">
                <a:latin typeface="Consolas"/>
                <a:cs typeface="Consolas"/>
              </a:rPr>
              <a:t>,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a:latin typeface="Consolas"/>
                <a:cs typeface="Consolas"/>
              </a:rPr>
              <a:t>width,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smtClean="0">
                <a:latin typeface="Consolas"/>
                <a:cs typeface="Consolas"/>
              </a:rPr>
              <a:t>height)</a:t>
            </a:r>
            <a:endParaRPr lang="en-US" sz="1100" dirty="0">
              <a:latin typeface="Consolas"/>
              <a:cs typeface="Consolas"/>
            </a:endParaRPr>
          </a:p>
          <a:p>
            <a:pPr marL="0" indent="0">
              <a:buNone/>
            </a:pPr>
            <a:r>
              <a:rPr lang="en-US" sz="1100" dirty="0">
                <a:latin typeface="Consolas"/>
                <a:cs typeface="Consolas"/>
              </a:rPr>
              <a:t>{</a:t>
            </a:r>
          </a:p>
          <a:p>
            <a:pPr marL="0" indent="0">
              <a:buNone/>
            </a:pPr>
            <a:r>
              <a:rPr lang="en-US" sz="1100" dirty="0">
                <a:latin typeface="Consolas"/>
                <a:cs typeface="Consolas"/>
              </a:rPr>
              <a:t> </a:t>
            </a:r>
            <a:r>
              <a:rPr lang="en-US" sz="1100" b="1" dirty="0">
                <a:solidFill>
                  <a:srgbClr val="0000FF"/>
                </a:solidFill>
                <a:latin typeface="Consolas"/>
                <a:cs typeface="Consolas"/>
              </a:rPr>
              <a:t> __shared__ float </a:t>
            </a:r>
            <a:r>
              <a:rPr lang="en-US" sz="1100" dirty="0">
                <a:latin typeface="Consolas"/>
                <a:cs typeface="Consolas"/>
              </a:rPr>
              <a:t>tile[TILE_DIM][TILE_DIM+1];</a:t>
            </a:r>
          </a:p>
          <a:p>
            <a:pPr marL="0" indent="0">
              <a:buNone/>
            </a:pPr>
            <a:endParaRPr lang="en-US" sz="1100" dirty="0">
              <a:latin typeface="Consolas"/>
              <a:cs typeface="Consolas"/>
            </a:endParaRPr>
          </a:p>
          <a:p>
            <a:pPr marL="0" indent="0">
              <a:buNone/>
            </a:pPr>
            <a:r>
              <a:rPr lang="en-US" sz="1100" dirty="0">
                <a:latin typeface="Consolas"/>
                <a:cs typeface="Consolas"/>
              </a:rPr>
              <a:t>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xIndex</a:t>
            </a:r>
            <a:r>
              <a:rPr lang="en-US" sz="1100" dirty="0">
                <a:latin typeface="Consolas"/>
                <a:cs typeface="Consolas"/>
              </a:rPr>
              <a:t> = </a:t>
            </a:r>
            <a:r>
              <a:rPr lang="en-US" sz="1100" dirty="0" err="1">
                <a:latin typeface="Consolas"/>
                <a:cs typeface="Consolas"/>
              </a:rPr>
              <a:t>blockIdx.x</a:t>
            </a:r>
            <a:r>
              <a:rPr lang="en-US" sz="1100" dirty="0">
                <a:latin typeface="Consolas"/>
                <a:cs typeface="Consolas"/>
              </a:rPr>
              <a:t> * TILE_DIM + </a:t>
            </a:r>
            <a:r>
              <a:rPr lang="en-US" sz="1100" dirty="0" err="1">
                <a:latin typeface="Consolas"/>
                <a:cs typeface="Consolas"/>
              </a:rPr>
              <a:t>threadIdx.x</a:t>
            </a:r>
            <a:r>
              <a:rPr lang="en-US" sz="1100" dirty="0">
                <a:latin typeface="Consolas"/>
                <a:cs typeface="Consolas"/>
              </a:rPr>
              <a:t>;</a:t>
            </a:r>
          </a:p>
          <a:p>
            <a:pPr marL="0" indent="0">
              <a:buNone/>
            </a:pPr>
            <a:r>
              <a:rPr lang="en-US" sz="1100" dirty="0">
                <a:latin typeface="Consolas"/>
                <a:cs typeface="Consolas"/>
              </a:rPr>
              <a:t>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yIndex</a:t>
            </a:r>
            <a:r>
              <a:rPr lang="en-US" sz="1100" dirty="0">
                <a:latin typeface="Consolas"/>
                <a:cs typeface="Consolas"/>
              </a:rPr>
              <a:t> = </a:t>
            </a:r>
            <a:r>
              <a:rPr lang="en-US" sz="1100" dirty="0" err="1">
                <a:latin typeface="Consolas"/>
                <a:cs typeface="Consolas"/>
              </a:rPr>
              <a:t>blockIdx.y</a:t>
            </a:r>
            <a:r>
              <a:rPr lang="en-US" sz="1100" dirty="0">
                <a:latin typeface="Consolas"/>
                <a:cs typeface="Consolas"/>
              </a:rPr>
              <a:t> * TILE_DIM + </a:t>
            </a:r>
            <a:r>
              <a:rPr lang="en-US" sz="1100" dirty="0" err="1">
                <a:latin typeface="Consolas"/>
                <a:cs typeface="Consolas"/>
              </a:rPr>
              <a:t>threadIdx.y</a:t>
            </a:r>
            <a:r>
              <a:rPr lang="en-US" sz="1100" dirty="0">
                <a:latin typeface="Consolas"/>
                <a:cs typeface="Consolas"/>
              </a:rPr>
              <a:t>;  </a:t>
            </a:r>
          </a:p>
          <a:p>
            <a:pPr marL="0" indent="0">
              <a:buNone/>
            </a:pPr>
            <a:r>
              <a:rPr lang="en-US" sz="1100" dirty="0">
                <a:latin typeface="Consolas"/>
                <a:cs typeface="Consolas"/>
              </a:rPr>
              <a:t>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index_in</a:t>
            </a:r>
            <a:r>
              <a:rPr lang="en-US" sz="1100" dirty="0">
                <a:latin typeface="Consolas"/>
                <a:cs typeface="Consolas"/>
              </a:rPr>
              <a:t> = </a:t>
            </a:r>
            <a:r>
              <a:rPr lang="en-US" sz="1100" dirty="0" err="1">
                <a:latin typeface="Consolas"/>
                <a:cs typeface="Consolas"/>
              </a:rPr>
              <a:t>xIndex</a:t>
            </a:r>
            <a:r>
              <a:rPr lang="en-US" sz="1100" dirty="0">
                <a:latin typeface="Consolas"/>
                <a:cs typeface="Consolas"/>
              </a:rPr>
              <a:t> + (</a:t>
            </a:r>
            <a:r>
              <a:rPr lang="en-US" sz="1100" dirty="0" err="1">
                <a:latin typeface="Consolas"/>
                <a:cs typeface="Consolas"/>
              </a:rPr>
              <a:t>yIndex</a:t>
            </a:r>
            <a:r>
              <a:rPr lang="en-US" sz="1100" dirty="0">
                <a:latin typeface="Consolas"/>
                <a:cs typeface="Consolas"/>
              </a:rPr>
              <a:t>)*width;</a:t>
            </a:r>
          </a:p>
          <a:p>
            <a:pPr marL="0" indent="0">
              <a:buNone/>
            </a:pPr>
            <a:endParaRPr lang="en-US" sz="1100" dirty="0">
              <a:latin typeface="Consolas"/>
              <a:cs typeface="Consolas"/>
            </a:endParaRPr>
          </a:p>
          <a:p>
            <a:pPr marL="0" indent="0">
              <a:buNone/>
            </a:pPr>
            <a:r>
              <a:rPr lang="en-US" sz="1100" dirty="0">
                <a:latin typeface="Consolas"/>
                <a:cs typeface="Consolas"/>
              </a:rPr>
              <a:t>  </a:t>
            </a:r>
            <a:r>
              <a:rPr lang="en-US" sz="1100" dirty="0" err="1">
                <a:latin typeface="Consolas"/>
                <a:cs typeface="Consolas"/>
              </a:rPr>
              <a:t>xIndex</a:t>
            </a:r>
            <a:r>
              <a:rPr lang="en-US" sz="1100" dirty="0">
                <a:latin typeface="Consolas"/>
                <a:cs typeface="Consolas"/>
              </a:rPr>
              <a:t> = </a:t>
            </a:r>
            <a:r>
              <a:rPr lang="en-US" sz="1100" dirty="0" err="1">
                <a:latin typeface="Consolas"/>
                <a:cs typeface="Consolas"/>
              </a:rPr>
              <a:t>blockIdx.y</a:t>
            </a:r>
            <a:r>
              <a:rPr lang="en-US" sz="1100" dirty="0">
                <a:latin typeface="Consolas"/>
                <a:cs typeface="Consolas"/>
              </a:rPr>
              <a:t> * TILE_DIM + </a:t>
            </a:r>
            <a:r>
              <a:rPr lang="en-US" sz="1100" dirty="0" err="1">
                <a:latin typeface="Consolas"/>
                <a:cs typeface="Consolas"/>
              </a:rPr>
              <a:t>threadIdx.x</a:t>
            </a:r>
            <a:r>
              <a:rPr lang="en-US" sz="1100" dirty="0">
                <a:latin typeface="Consolas"/>
                <a:cs typeface="Consolas"/>
              </a:rPr>
              <a:t>;</a:t>
            </a:r>
          </a:p>
          <a:p>
            <a:pPr marL="0" indent="0">
              <a:buNone/>
            </a:pPr>
            <a:r>
              <a:rPr lang="en-US" sz="1100" dirty="0">
                <a:latin typeface="Consolas"/>
                <a:cs typeface="Consolas"/>
              </a:rPr>
              <a:t>  </a:t>
            </a:r>
            <a:r>
              <a:rPr lang="en-US" sz="1100" dirty="0" err="1">
                <a:latin typeface="Consolas"/>
                <a:cs typeface="Consolas"/>
              </a:rPr>
              <a:t>yIndex</a:t>
            </a:r>
            <a:r>
              <a:rPr lang="en-US" sz="1100" dirty="0">
                <a:latin typeface="Consolas"/>
                <a:cs typeface="Consolas"/>
              </a:rPr>
              <a:t> = </a:t>
            </a:r>
            <a:r>
              <a:rPr lang="en-US" sz="1100" dirty="0" err="1">
                <a:latin typeface="Consolas"/>
                <a:cs typeface="Consolas"/>
              </a:rPr>
              <a:t>blockIdx.x</a:t>
            </a:r>
            <a:r>
              <a:rPr lang="en-US" sz="1100" dirty="0">
                <a:latin typeface="Consolas"/>
                <a:cs typeface="Consolas"/>
              </a:rPr>
              <a:t> * TILE_DIM + </a:t>
            </a:r>
            <a:r>
              <a:rPr lang="en-US" sz="1100" dirty="0" err="1">
                <a:latin typeface="Consolas"/>
                <a:cs typeface="Consolas"/>
              </a:rPr>
              <a:t>threadIdx.y</a:t>
            </a:r>
            <a:r>
              <a:rPr lang="en-US" sz="1100" dirty="0">
                <a:latin typeface="Consolas"/>
                <a:cs typeface="Consolas"/>
              </a:rPr>
              <a:t>;</a:t>
            </a:r>
          </a:p>
          <a:p>
            <a:pPr marL="0" indent="0">
              <a:buNone/>
            </a:pPr>
            <a:r>
              <a:rPr lang="en-US" sz="1100" dirty="0">
                <a:latin typeface="Consolas"/>
                <a:cs typeface="Consolas"/>
              </a:rPr>
              <a:t>  </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index_out</a:t>
            </a:r>
            <a:r>
              <a:rPr lang="en-US" sz="1100" dirty="0">
                <a:latin typeface="Consolas"/>
                <a:cs typeface="Consolas"/>
              </a:rPr>
              <a:t> = </a:t>
            </a:r>
            <a:r>
              <a:rPr lang="en-US" sz="1100" dirty="0" err="1">
                <a:latin typeface="Consolas"/>
                <a:cs typeface="Consolas"/>
              </a:rPr>
              <a:t>xIndex</a:t>
            </a:r>
            <a:r>
              <a:rPr lang="en-US" sz="1100" dirty="0">
                <a:latin typeface="Consolas"/>
                <a:cs typeface="Consolas"/>
              </a:rPr>
              <a:t> + (</a:t>
            </a:r>
            <a:r>
              <a:rPr lang="en-US" sz="1100" dirty="0" err="1">
                <a:latin typeface="Consolas"/>
                <a:cs typeface="Consolas"/>
              </a:rPr>
              <a:t>yIndex</a:t>
            </a:r>
            <a:r>
              <a:rPr lang="en-US" sz="1100" dirty="0">
                <a:latin typeface="Consolas"/>
                <a:cs typeface="Consolas"/>
              </a:rPr>
              <a:t>)*height;</a:t>
            </a:r>
          </a:p>
          <a:p>
            <a:pPr marL="0" indent="0">
              <a:buNone/>
            </a:pPr>
            <a:endParaRPr lang="en-US" sz="1100" dirty="0">
              <a:latin typeface="Consolas"/>
              <a:cs typeface="Consolas"/>
            </a:endParaRPr>
          </a:p>
          <a:p>
            <a:pPr marL="0" indent="0">
              <a:buNone/>
            </a:pPr>
            <a:r>
              <a:rPr lang="en-US" sz="1100" dirty="0" smtClean="0">
                <a:latin typeface="Consolas"/>
                <a:cs typeface="Consolas"/>
              </a:rPr>
              <a:t>  </a:t>
            </a:r>
            <a:r>
              <a:rPr lang="en-US" sz="1100" b="1" dirty="0" smtClean="0">
                <a:solidFill>
                  <a:srgbClr val="0000FF"/>
                </a:solidFill>
                <a:latin typeface="Consolas"/>
                <a:cs typeface="Consolas"/>
              </a:rPr>
              <a:t>for</a:t>
            </a:r>
            <a:r>
              <a:rPr lang="en-US" sz="1100" dirty="0" smtClean="0">
                <a:solidFill>
                  <a:srgbClr val="0000FF"/>
                </a:solidFill>
                <a:latin typeface="Consolas"/>
                <a:cs typeface="Consolas"/>
              </a:rPr>
              <a:t> </a:t>
            </a:r>
            <a:r>
              <a:rPr lang="en-US" sz="1100" dirty="0">
                <a:latin typeface="Consolas"/>
                <a:cs typeface="Consolas"/>
              </a:rPr>
              <a:t>(</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i</a:t>
            </a:r>
            <a:r>
              <a:rPr lang="en-US" sz="1100" dirty="0">
                <a:latin typeface="Consolas"/>
                <a:cs typeface="Consolas"/>
              </a:rPr>
              <a:t>=0; </a:t>
            </a:r>
            <a:r>
              <a:rPr lang="en-US" sz="1100" dirty="0" err="1">
                <a:latin typeface="Consolas"/>
                <a:cs typeface="Consolas"/>
              </a:rPr>
              <a:t>i</a:t>
            </a:r>
            <a:r>
              <a:rPr lang="en-US" sz="1100" dirty="0">
                <a:latin typeface="Consolas"/>
                <a:cs typeface="Consolas"/>
              </a:rPr>
              <a:t>&lt;TILE_DIM; </a:t>
            </a:r>
            <a:r>
              <a:rPr lang="en-US" sz="1100" dirty="0" err="1">
                <a:latin typeface="Consolas"/>
                <a:cs typeface="Consolas"/>
              </a:rPr>
              <a:t>i</a:t>
            </a:r>
            <a:r>
              <a:rPr lang="en-US" sz="1100" dirty="0">
                <a:latin typeface="Consolas"/>
                <a:cs typeface="Consolas"/>
              </a:rPr>
              <a:t>+=BLOCK_ROWS) {</a:t>
            </a:r>
          </a:p>
          <a:p>
            <a:pPr marL="0" indent="0">
              <a:buNone/>
            </a:pPr>
            <a:r>
              <a:rPr lang="en-US" sz="1100" dirty="0">
                <a:latin typeface="Consolas"/>
                <a:cs typeface="Consolas"/>
              </a:rPr>
              <a:t>    </a:t>
            </a:r>
            <a:r>
              <a:rPr lang="en-US" sz="1100" dirty="0" smtClean="0">
                <a:latin typeface="Consolas"/>
                <a:cs typeface="Consolas"/>
              </a:rPr>
              <a:t>tile</a:t>
            </a:r>
            <a:r>
              <a:rPr lang="en-US" sz="1100" dirty="0">
                <a:latin typeface="Consolas"/>
                <a:cs typeface="Consolas"/>
              </a:rPr>
              <a:t>[</a:t>
            </a:r>
            <a:r>
              <a:rPr lang="en-US" sz="1100" dirty="0" err="1">
                <a:latin typeface="Consolas"/>
                <a:cs typeface="Consolas"/>
              </a:rPr>
              <a:t>threadIdx.y+i</a:t>
            </a:r>
            <a:r>
              <a:rPr lang="en-US" sz="1100" dirty="0">
                <a:latin typeface="Consolas"/>
                <a:cs typeface="Consolas"/>
              </a:rPr>
              <a:t>][</a:t>
            </a:r>
            <a:r>
              <a:rPr lang="en-US" sz="1100" dirty="0" err="1">
                <a:latin typeface="Consolas"/>
                <a:cs typeface="Consolas"/>
              </a:rPr>
              <a:t>threadIdx.x</a:t>
            </a:r>
            <a:r>
              <a:rPr lang="en-US" sz="1100" dirty="0">
                <a:latin typeface="Consolas"/>
                <a:cs typeface="Consolas"/>
              </a:rPr>
              <a:t>] = </a:t>
            </a:r>
            <a:r>
              <a:rPr lang="en-US" sz="1100" dirty="0" err="1">
                <a:latin typeface="Consolas"/>
                <a:cs typeface="Consolas"/>
              </a:rPr>
              <a:t>idata</a:t>
            </a:r>
            <a:r>
              <a:rPr lang="en-US" sz="1100" dirty="0">
                <a:latin typeface="Consolas"/>
                <a:cs typeface="Consolas"/>
              </a:rPr>
              <a:t>[</a:t>
            </a:r>
            <a:r>
              <a:rPr lang="en-US" sz="1100" dirty="0" err="1">
                <a:latin typeface="Consolas"/>
                <a:cs typeface="Consolas"/>
              </a:rPr>
              <a:t>index_in+i</a:t>
            </a:r>
            <a:r>
              <a:rPr lang="en-US" sz="1100" dirty="0">
                <a:latin typeface="Consolas"/>
                <a:cs typeface="Consolas"/>
              </a:rPr>
              <a:t>*width];</a:t>
            </a:r>
          </a:p>
          <a:p>
            <a:pPr marL="0" indent="0">
              <a:buNone/>
            </a:pPr>
            <a:r>
              <a:rPr lang="en-US" sz="1100" dirty="0">
                <a:latin typeface="Consolas"/>
                <a:cs typeface="Consolas"/>
              </a:rPr>
              <a:t>  </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  </a:t>
            </a:r>
          </a:p>
          <a:p>
            <a:pPr marL="0" indent="0">
              <a:buNone/>
            </a:pPr>
            <a:r>
              <a:rPr lang="en-US" sz="1100" dirty="0">
                <a:latin typeface="Consolas"/>
                <a:cs typeface="Consolas"/>
              </a:rPr>
              <a:t>  </a:t>
            </a:r>
            <a:r>
              <a:rPr lang="en-US" sz="1100" dirty="0" smtClean="0">
                <a:latin typeface="Consolas"/>
                <a:cs typeface="Consolas"/>
              </a:rPr>
              <a:t>__</a:t>
            </a:r>
            <a:r>
              <a:rPr lang="en-US" sz="1100" dirty="0" err="1" smtClean="0">
                <a:latin typeface="Consolas"/>
                <a:cs typeface="Consolas"/>
              </a:rPr>
              <a:t>syncthreads</a:t>
            </a:r>
            <a:r>
              <a:rPr lang="en-US" sz="1100" dirty="0">
                <a:latin typeface="Consolas"/>
                <a:cs typeface="Consolas"/>
              </a:rPr>
              <a:t>();</a:t>
            </a:r>
          </a:p>
          <a:p>
            <a:pPr marL="0" indent="0">
              <a:buNone/>
            </a:pPr>
            <a:r>
              <a:rPr lang="en-US" sz="1100" dirty="0">
                <a:latin typeface="Consolas"/>
                <a:cs typeface="Consolas"/>
              </a:rPr>
              <a:t>  </a:t>
            </a:r>
          </a:p>
          <a:p>
            <a:pPr marL="0" indent="0">
              <a:buNone/>
            </a:pPr>
            <a:r>
              <a:rPr lang="en-US" sz="1100" dirty="0">
                <a:latin typeface="Consolas"/>
                <a:cs typeface="Consolas"/>
              </a:rPr>
              <a:t>  </a:t>
            </a:r>
            <a:r>
              <a:rPr lang="en-US" sz="1100" b="1" dirty="0" smtClean="0">
                <a:solidFill>
                  <a:srgbClr val="0000FF"/>
                </a:solidFill>
                <a:latin typeface="Consolas"/>
                <a:cs typeface="Consolas"/>
              </a:rPr>
              <a:t>for</a:t>
            </a:r>
            <a:r>
              <a:rPr lang="en-US" sz="1100" dirty="0" smtClean="0">
                <a:solidFill>
                  <a:srgbClr val="0000FF"/>
                </a:solidFill>
                <a:latin typeface="Consolas"/>
                <a:cs typeface="Consolas"/>
              </a:rPr>
              <a:t> </a:t>
            </a:r>
            <a:r>
              <a:rPr lang="en-US" sz="1100" dirty="0">
                <a:latin typeface="Consolas"/>
                <a:cs typeface="Consolas"/>
              </a:rPr>
              <a:t>(</a:t>
            </a:r>
            <a:r>
              <a:rPr lang="en-US" sz="1100" b="1" dirty="0" err="1">
                <a:solidFill>
                  <a:srgbClr val="0000FF"/>
                </a:solidFill>
                <a:latin typeface="Consolas"/>
                <a:cs typeface="Consolas"/>
              </a:rPr>
              <a:t>int</a:t>
            </a:r>
            <a:r>
              <a:rPr lang="en-US" sz="1100" dirty="0">
                <a:solidFill>
                  <a:srgbClr val="0000FF"/>
                </a:solidFill>
                <a:latin typeface="Consolas"/>
                <a:cs typeface="Consolas"/>
              </a:rPr>
              <a:t> </a:t>
            </a:r>
            <a:r>
              <a:rPr lang="en-US" sz="1100" dirty="0" err="1">
                <a:latin typeface="Consolas"/>
                <a:cs typeface="Consolas"/>
              </a:rPr>
              <a:t>i</a:t>
            </a:r>
            <a:r>
              <a:rPr lang="en-US" sz="1100" dirty="0">
                <a:latin typeface="Consolas"/>
                <a:cs typeface="Consolas"/>
              </a:rPr>
              <a:t>=0; </a:t>
            </a:r>
            <a:r>
              <a:rPr lang="en-US" sz="1100" dirty="0" err="1">
                <a:latin typeface="Consolas"/>
                <a:cs typeface="Consolas"/>
              </a:rPr>
              <a:t>i</a:t>
            </a:r>
            <a:r>
              <a:rPr lang="en-US" sz="1100" dirty="0">
                <a:latin typeface="Consolas"/>
                <a:cs typeface="Consolas"/>
              </a:rPr>
              <a:t>&lt;TILE_DIM; </a:t>
            </a:r>
            <a:r>
              <a:rPr lang="en-US" sz="1100" dirty="0" err="1">
                <a:latin typeface="Consolas"/>
                <a:cs typeface="Consolas"/>
              </a:rPr>
              <a:t>i</a:t>
            </a:r>
            <a:r>
              <a:rPr lang="en-US" sz="1100" dirty="0">
                <a:latin typeface="Consolas"/>
                <a:cs typeface="Consolas"/>
              </a:rPr>
              <a:t>+=BLOCK_ROWS) {</a:t>
            </a:r>
          </a:p>
          <a:p>
            <a:pPr marL="0" indent="0">
              <a:buNone/>
            </a:pPr>
            <a:r>
              <a:rPr lang="en-US" sz="1100" dirty="0">
                <a:latin typeface="Consolas"/>
                <a:cs typeface="Consolas"/>
              </a:rPr>
              <a:t>    </a:t>
            </a:r>
            <a:r>
              <a:rPr lang="en-US" sz="1100" dirty="0" err="1" smtClean="0">
                <a:latin typeface="Consolas"/>
                <a:cs typeface="Consolas"/>
              </a:rPr>
              <a:t>odata</a:t>
            </a:r>
            <a:r>
              <a:rPr lang="en-US" sz="1100" dirty="0">
                <a:latin typeface="Consolas"/>
                <a:cs typeface="Consolas"/>
              </a:rPr>
              <a:t>[</a:t>
            </a:r>
            <a:r>
              <a:rPr lang="en-US" sz="1100" dirty="0" err="1">
                <a:latin typeface="Consolas"/>
                <a:cs typeface="Consolas"/>
              </a:rPr>
              <a:t>index_out+i</a:t>
            </a:r>
            <a:r>
              <a:rPr lang="en-US" sz="1100" dirty="0">
                <a:latin typeface="Consolas"/>
                <a:cs typeface="Consolas"/>
              </a:rPr>
              <a:t>*height] = tile[</a:t>
            </a:r>
            <a:r>
              <a:rPr lang="en-US" sz="1100" dirty="0" err="1">
                <a:latin typeface="Consolas"/>
                <a:cs typeface="Consolas"/>
              </a:rPr>
              <a:t>threadIdx.x</a:t>
            </a:r>
            <a:r>
              <a:rPr lang="en-US" sz="1100" dirty="0">
                <a:latin typeface="Consolas"/>
                <a:cs typeface="Consolas"/>
              </a:rPr>
              <a:t>][</a:t>
            </a:r>
            <a:r>
              <a:rPr lang="en-US" sz="1100" dirty="0" err="1">
                <a:latin typeface="Consolas"/>
                <a:cs typeface="Consolas"/>
              </a:rPr>
              <a:t>threadIdx.y+i</a:t>
            </a:r>
            <a:r>
              <a:rPr lang="en-US" sz="1100" dirty="0">
                <a:latin typeface="Consolas"/>
                <a:cs typeface="Consolas"/>
              </a:rPr>
              <a:t>];</a:t>
            </a:r>
          </a:p>
          <a:p>
            <a:pPr marL="0" indent="0">
              <a:buNone/>
            </a:pPr>
            <a:r>
              <a:rPr lang="en-US" sz="1100" dirty="0">
                <a:latin typeface="Consolas"/>
                <a:cs typeface="Consolas"/>
              </a:rPr>
              <a:t>  </a:t>
            </a:r>
            <a:r>
              <a:rPr lang="en-US" sz="1100" dirty="0" smtClean="0">
                <a:latin typeface="Consolas"/>
                <a:cs typeface="Consolas"/>
              </a:rPr>
              <a:t>}</a:t>
            </a:r>
            <a:endParaRPr lang="en-US" sz="1100" dirty="0">
              <a:latin typeface="Consolas"/>
              <a:cs typeface="Consolas"/>
            </a:endParaRPr>
          </a:p>
          <a:p>
            <a:pPr marL="0" indent="0">
              <a:buNone/>
            </a:pPr>
            <a:r>
              <a:rPr lang="en-US" sz="1100" dirty="0">
                <a:latin typeface="Consolas"/>
                <a:cs typeface="Consolas"/>
              </a:rPr>
              <a:t>}</a:t>
            </a:r>
          </a:p>
        </p:txBody>
      </p:sp>
      <p:sp>
        <p:nvSpPr>
          <p:cNvPr id="4" name="Slide Number Placeholder 3"/>
          <p:cNvSpPr>
            <a:spLocks noGrp="1"/>
          </p:cNvSpPr>
          <p:nvPr>
            <p:ph type="sldNum" sz="quarter" idx="12"/>
          </p:nvPr>
        </p:nvSpPr>
        <p:spPr/>
        <p:txBody>
          <a:bodyPr/>
          <a:lstStyle/>
          <a:p>
            <a:fld id="{F23EC47D-D5CA-A042-A8D0-C217E3EA6E2F}" type="slidenum">
              <a:rPr lang="en-US" smtClean="0"/>
              <a:t>45</a:t>
            </a:fld>
            <a:endParaRPr lang="en-US"/>
          </a:p>
        </p:txBody>
      </p:sp>
      <p:sp>
        <p:nvSpPr>
          <p:cNvPr id="5" name="Oval 4"/>
          <p:cNvSpPr/>
          <p:nvPr/>
        </p:nvSpPr>
        <p:spPr>
          <a:xfrm>
            <a:off x="3657600" y="1905000"/>
            <a:ext cx="533400" cy="4572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4810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893762"/>
          </a:xfrm>
        </p:spPr>
        <p:txBody>
          <a:bodyPr>
            <a:normAutofit fontScale="90000"/>
          </a:bodyPr>
          <a:lstStyle/>
          <a:p>
            <a:r>
              <a:rPr lang="en-US" dirty="0" smtClean="0"/>
              <a:t>Optimizing Transpose for Coalescing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46</a:t>
            </a:fld>
            <a:endParaRPr lang="en-US"/>
          </a:p>
        </p:txBody>
      </p:sp>
      <p:sp>
        <p:nvSpPr>
          <p:cNvPr id="6" name="Rectangle 5"/>
          <p:cNvSpPr/>
          <p:nvPr/>
        </p:nvSpPr>
        <p:spPr>
          <a:xfrm>
            <a:off x="609600" y="1448832"/>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1294489363"/>
              </p:ext>
            </p:extLst>
          </p:nvPr>
        </p:nvGraphicFramePr>
        <p:xfrm>
          <a:off x="1993900" y="1522492"/>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r>
                        <a:rPr lang="en-US" dirty="0" smtClean="0"/>
                        <a:t>3</a:t>
                      </a:r>
                      <a:endParaRPr lang="en-US" dirty="0"/>
                    </a:p>
                  </a:txBody>
                  <a:tcPr/>
                </a:tc>
                <a:tc>
                  <a:txBody>
                    <a:bodyPr/>
                    <a:lstStyle/>
                    <a:p>
                      <a:r>
                        <a:rPr lang="en-US" dirty="0" smtClean="0"/>
                        <a:t>4</a:t>
                      </a:r>
                      <a:endParaRPr lang="en-US" dirty="0"/>
                    </a:p>
                  </a:txBody>
                  <a:tcPr/>
                </a:tc>
              </a:tr>
            </a:tbl>
          </a:graphicData>
        </a:graphic>
      </p:graphicFrame>
      <p:sp>
        <p:nvSpPr>
          <p:cNvPr id="9" name="TextBox 8"/>
          <p:cNvSpPr txBox="1"/>
          <p:nvPr/>
        </p:nvSpPr>
        <p:spPr>
          <a:xfrm>
            <a:off x="609600" y="1447800"/>
            <a:ext cx="657376" cy="369332"/>
          </a:xfrm>
          <a:prstGeom prst="rect">
            <a:avLst/>
          </a:prstGeom>
          <a:noFill/>
        </p:spPr>
        <p:txBody>
          <a:bodyPr wrap="none" rtlCol="0">
            <a:spAutoFit/>
          </a:bodyPr>
          <a:lstStyle/>
          <a:p>
            <a:r>
              <a:rPr lang="en-US" dirty="0" err="1" smtClean="0"/>
              <a:t>idata</a:t>
            </a:r>
            <a:endParaRPr lang="en-US" dirty="0"/>
          </a:p>
        </p:txBody>
      </p:sp>
      <p:sp>
        <p:nvSpPr>
          <p:cNvPr id="10" name="TextBox 9"/>
          <p:cNvSpPr txBox="1"/>
          <p:nvPr/>
        </p:nvSpPr>
        <p:spPr>
          <a:xfrm>
            <a:off x="5791200" y="3974068"/>
            <a:ext cx="726130" cy="369332"/>
          </a:xfrm>
          <a:prstGeom prst="rect">
            <a:avLst/>
          </a:prstGeom>
          <a:noFill/>
        </p:spPr>
        <p:txBody>
          <a:bodyPr wrap="none" rtlCol="0">
            <a:spAutoFit/>
          </a:bodyPr>
          <a:lstStyle/>
          <a:p>
            <a:r>
              <a:rPr lang="en-US" dirty="0" err="1" smtClean="0"/>
              <a:t>odata</a:t>
            </a:r>
            <a:endParaRPr lang="en-US" dirty="0"/>
          </a:p>
        </p:txBody>
      </p:sp>
      <p:sp>
        <p:nvSpPr>
          <p:cNvPr id="13" name="Rectangle 12"/>
          <p:cNvSpPr/>
          <p:nvPr/>
        </p:nvSpPr>
        <p:spPr>
          <a:xfrm>
            <a:off x="5791200" y="4343400"/>
            <a:ext cx="2133600" cy="19812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Content Placeholder 11"/>
          <p:cNvGraphicFramePr>
            <a:graphicFrameLocks/>
          </p:cNvGraphicFramePr>
          <p:nvPr>
            <p:extLst>
              <p:ext uri="{D42A27DB-BD31-4B8C-83A1-F6EECF244321}">
                <p14:modId xmlns:p14="http://schemas.microsoft.com/office/powerpoint/2010/main" val="827980470"/>
              </p:ext>
            </p:extLst>
          </p:nvPr>
        </p:nvGraphicFramePr>
        <p:xfrm>
          <a:off x="3810000" y="2164080"/>
          <a:ext cx="673100" cy="109728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endParaRPr lang="en-US" dirty="0"/>
                    </a:p>
                  </a:txBody>
                  <a:tcPr/>
                </a:tc>
                <a:tc>
                  <a:txBody>
                    <a:bodyPr/>
                    <a:lstStyle/>
                    <a:p>
                      <a:r>
                        <a:rPr lang="en-US" dirty="0" smtClean="0"/>
                        <a:t>3</a:t>
                      </a:r>
                      <a:endParaRPr lang="en-US" dirty="0"/>
                    </a:p>
                  </a:txBody>
                  <a:tcPr/>
                </a:tc>
              </a:tr>
              <a:tr h="306070">
                <a:tc>
                  <a:txBody>
                    <a:bodyPr/>
                    <a:lstStyle/>
                    <a:p>
                      <a:r>
                        <a:rPr lang="en-US" dirty="0" smtClean="0"/>
                        <a:t>4</a:t>
                      </a:r>
                      <a:endParaRPr lang="en-US" dirty="0"/>
                    </a:p>
                  </a:txBody>
                  <a:tcPr/>
                </a:tc>
                <a:tc>
                  <a:txBody>
                    <a:bodyPr/>
                    <a:lstStyle/>
                    <a:p>
                      <a:endParaRPr lang="en-US" dirty="0"/>
                    </a:p>
                  </a:txBody>
                  <a:tcPr/>
                </a:tc>
              </a:tr>
            </a:tbl>
          </a:graphicData>
        </a:graphic>
      </p:graphicFrame>
      <p:cxnSp>
        <p:nvCxnSpPr>
          <p:cNvPr id="16" name="Straight Arrow Connector 15"/>
          <p:cNvCxnSpPr/>
          <p:nvPr/>
        </p:nvCxnSpPr>
        <p:spPr>
          <a:xfrm>
            <a:off x="2057400" y="1601232"/>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886200" y="2209800"/>
            <a:ext cx="533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91123" y="990600"/>
            <a:ext cx="5190168" cy="400110"/>
          </a:xfrm>
          <a:prstGeom prst="rect">
            <a:avLst/>
          </a:prstGeom>
          <a:noFill/>
        </p:spPr>
        <p:txBody>
          <a:bodyPr wrap="none" rtlCol="0">
            <a:spAutoFit/>
          </a:bodyPr>
          <a:lstStyle/>
          <a:p>
            <a:r>
              <a:rPr lang="en-US" sz="2000" u="sng" dirty="0" smtClean="0">
                <a:solidFill>
                  <a:srgbClr val="0000FF"/>
                </a:solidFill>
              </a:rPr>
              <a:t>Step 1</a:t>
            </a:r>
            <a:r>
              <a:rPr lang="en-US" sz="2000" dirty="0" smtClean="0">
                <a:solidFill>
                  <a:srgbClr val="0000FF"/>
                </a:solidFill>
              </a:rPr>
              <a:t>:   Read block of data into shared memory</a:t>
            </a:r>
            <a:endParaRPr lang="en-US" sz="2000" dirty="0">
              <a:solidFill>
                <a:srgbClr val="0000FF"/>
              </a:solidFill>
            </a:endParaRPr>
          </a:p>
        </p:txBody>
      </p:sp>
      <p:cxnSp>
        <p:nvCxnSpPr>
          <p:cNvPr id="22" name="Curved Connector 21"/>
          <p:cNvCxnSpPr/>
          <p:nvPr/>
        </p:nvCxnSpPr>
        <p:spPr>
          <a:xfrm>
            <a:off x="2819400" y="1809512"/>
            <a:ext cx="838200" cy="65278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16523" y="3638490"/>
            <a:ext cx="8071941" cy="400110"/>
          </a:xfrm>
          <a:prstGeom prst="rect">
            <a:avLst/>
          </a:prstGeom>
          <a:noFill/>
        </p:spPr>
        <p:txBody>
          <a:bodyPr wrap="none" rtlCol="0">
            <a:spAutoFit/>
          </a:bodyPr>
          <a:lstStyle/>
          <a:p>
            <a:r>
              <a:rPr lang="en-US" sz="2000" u="sng" dirty="0" smtClean="0">
                <a:solidFill>
                  <a:srgbClr val="0000FF"/>
                </a:solidFill>
              </a:rPr>
              <a:t>Step 2</a:t>
            </a:r>
            <a:r>
              <a:rPr lang="en-US" sz="2000" dirty="0" smtClean="0">
                <a:solidFill>
                  <a:srgbClr val="0000FF"/>
                </a:solidFill>
              </a:rPr>
              <a:t>:   Copy from shared memory into global memory using coalesce write</a:t>
            </a:r>
            <a:endParaRPr lang="en-US" sz="2000" dirty="0">
              <a:solidFill>
                <a:srgbClr val="0000FF"/>
              </a:solidFill>
            </a:endParaRPr>
          </a:p>
        </p:txBody>
      </p:sp>
      <p:graphicFrame>
        <p:nvGraphicFramePr>
          <p:cNvPr id="25" name="Content Placeholder 11"/>
          <p:cNvGraphicFramePr>
            <a:graphicFrameLocks/>
          </p:cNvGraphicFramePr>
          <p:nvPr>
            <p:extLst>
              <p:ext uri="{D42A27DB-BD31-4B8C-83A1-F6EECF244321}">
                <p14:modId xmlns:p14="http://schemas.microsoft.com/office/powerpoint/2010/main" val="3980534678"/>
              </p:ext>
            </p:extLst>
          </p:nvPr>
        </p:nvGraphicFramePr>
        <p:xfrm>
          <a:off x="5880100" y="5562600"/>
          <a:ext cx="673100" cy="73152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3</a:t>
                      </a:r>
                      <a:endParaRPr lang="en-US" dirty="0"/>
                    </a:p>
                  </a:txBody>
                  <a:tcPr/>
                </a:tc>
              </a:tr>
              <a:tr h="306070">
                <a:tc>
                  <a:txBody>
                    <a:bodyPr/>
                    <a:lstStyle/>
                    <a:p>
                      <a:r>
                        <a:rPr lang="en-US" dirty="0" smtClean="0"/>
                        <a:t>2</a:t>
                      </a:r>
                      <a:endParaRPr lang="en-US" dirty="0"/>
                    </a:p>
                  </a:txBody>
                  <a:tcPr/>
                </a:tc>
                <a:tc>
                  <a:txBody>
                    <a:bodyPr/>
                    <a:lstStyle/>
                    <a:p>
                      <a:r>
                        <a:rPr lang="en-US" dirty="0" smtClean="0"/>
                        <a:t>4</a:t>
                      </a:r>
                      <a:endParaRPr lang="en-US" dirty="0"/>
                    </a:p>
                  </a:txBody>
                  <a:tcPr/>
                </a:tc>
              </a:tr>
            </a:tbl>
          </a:graphicData>
        </a:graphic>
      </p:graphicFrame>
      <p:cxnSp>
        <p:nvCxnSpPr>
          <p:cNvPr id="29" name="Straight Arrow Connector 28"/>
          <p:cNvCxnSpPr/>
          <p:nvPr/>
        </p:nvCxnSpPr>
        <p:spPr>
          <a:xfrm>
            <a:off x="5930900" y="5638800"/>
            <a:ext cx="58643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a:off x="4724400" y="4702810"/>
            <a:ext cx="956891" cy="935990"/>
          </a:xfrm>
          <a:prstGeom prst="curvedConnector3">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Content Placeholder 11"/>
          <p:cNvGraphicFramePr>
            <a:graphicFrameLocks/>
          </p:cNvGraphicFramePr>
          <p:nvPr>
            <p:extLst>
              <p:ext uri="{D42A27DB-BD31-4B8C-83A1-F6EECF244321}">
                <p14:modId xmlns:p14="http://schemas.microsoft.com/office/powerpoint/2010/main" val="3189457176"/>
              </p:ext>
            </p:extLst>
          </p:nvPr>
        </p:nvGraphicFramePr>
        <p:xfrm>
          <a:off x="3898900" y="4541520"/>
          <a:ext cx="673100" cy="1097280"/>
        </p:xfrm>
        <a:graphic>
          <a:graphicData uri="http://schemas.openxmlformats.org/drawingml/2006/table">
            <a:tbl>
              <a:tblPr firstRow="1" bandRow="1">
                <a:tableStyleId>{5940675A-B579-460E-94D1-54222C63F5DA}</a:tableStyleId>
              </a:tblPr>
              <a:tblGrid>
                <a:gridCol w="336550"/>
                <a:gridCol w="336550"/>
              </a:tblGrid>
              <a:tr h="306070">
                <a:tc>
                  <a:txBody>
                    <a:bodyPr/>
                    <a:lstStyle/>
                    <a:p>
                      <a:r>
                        <a:rPr lang="en-US" dirty="0" smtClean="0"/>
                        <a:t>1</a:t>
                      </a:r>
                      <a:endParaRPr lang="en-US" dirty="0"/>
                    </a:p>
                  </a:txBody>
                  <a:tcPr/>
                </a:tc>
                <a:tc>
                  <a:txBody>
                    <a:bodyPr/>
                    <a:lstStyle/>
                    <a:p>
                      <a:r>
                        <a:rPr lang="en-US" dirty="0" smtClean="0"/>
                        <a:t>2</a:t>
                      </a:r>
                      <a:endParaRPr lang="en-US" dirty="0"/>
                    </a:p>
                  </a:txBody>
                  <a:tcPr/>
                </a:tc>
              </a:tr>
              <a:tr h="306070">
                <a:tc>
                  <a:txBody>
                    <a:bodyPr/>
                    <a:lstStyle/>
                    <a:p>
                      <a:endParaRPr lang="en-US" dirty="0"/>
                    </a:p>
                  </a:txBody>
                  <a:tcPr/>
                </a:tc>
                <a:tc>
                  <a:txBody>
                    <a:bodyPr/>
                    <a:lstStyle/>
                    <a:p>
                      <a:r>
                        <a:rPr lang="en-US" dirty="0" smtClean="0"/>
                        <a:t>3</a:t>
                      </a:r>
                      <a:endParaRPr lang="en-US" dirty="0"/>
                    </a:p>
                  </a:txBody>
                  <a:tcPr/>
                </a:tc>
              </a:tr>
              <a:tr h="306070">
                <a:tc>
                  <a:txBody>
                    <a:bodyPr/>
                    <a:lstStyle/>
                    <a:p>
                      <a:r>
                        <a:rPr lang="en-US" dirty="0" smtClean="0"/>
                        <a:t>4</a:t>
                      </a:r>
                      <a:endParaRPr lang="en-US" dirty="0"/>
                    </a:p>
                  </a:txBody>
                  <a:tcPr/>
                </a:tc>
                <a:tc>
                  <a:txBody>
                    <a:bodyPr/>
                    <a:lstStyle/>
                    <a:p>
                      <a:endParaRPr lang="en-US" dirty="0"/>
                    </a:p>
                  </a:txBody>
                  <a:tcPr/>
                </a:tc>
              </a:tr>
            </a:tbl>
          </a:graphicData>
        </a:graphic>
      </p:graphicFrame>
      <p:cxnSp>
        <p:nvCxnSpPr>
          <p:cNvPr id="26" name="Straight Arrow Connector 25"/>
          <p:cNvCxnSpPr/>
          <p:nvPr/>
        </p:nvCxnSpPr>
        <p:spPr>
          <a:xfrm>
            <a:off x="3975100" y="4587240"/>
            <a:ext cx="5334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49507" y="1688068"/>
            <a:ext cx="816186" cy="369332"/>
          </a:xfrm>
          <a:prstGeom prst="rect">
            <a:avLst/>
          </a:prstGeom>
          <a:noFill/>
        </p:spPr>
        <p:txBody>
          <a:bodyPr wrap="none" rtlCol="0">
            <a:spAutoFit/>
          </a:bodyPr>
          <a:lstStyle/>
          <a:p>
            <a:r>
              <a:rPr lang="en-US" dirty="0" smtClean="0"/>
              <a:t>Bank 0 </a:t>
            </a:r>
            <a:endParaRPr lang="en-US" dirty="0"/>
          </a:p>
        </p:txBody>
      </p:sp>
      <p:sp>
        <p:nvSpPr>
          <p:cNvPr id="28" name="TextBox 27"/>
          <p:cNvSpPr txBox="1"/>
          <p:nvPr/>
        </p:nvSpPr>
        <p:spPr>
          <a:xfrm>
            <a:off x="4218093" y="1688068"/>
            <a:ext cx="816186" cy="369332"/>
          </a:xfrm>
          <a:prstGeom prst="rect">
            <a:avLst/>
          </a:prstGeom>
          <a:noFill/>
        </p:spPr>
        <p:txBody>
          <a:bodyPr wrap="none" rtlCol="0">
            <a:spAutoFit/>
          </a:bodyPr>
          <a:lstStyle/>
          <a:p>
            <a:r>
              <a:rPr lang="en-US" dirty="0" smtClean="0"/>
              <a:t>Bank 1 </a:t>
            </a:r>
            <a:endParaRPr lang="en-US" dirty="0"/>
          </a:p>
        </p:txBody>
      </p:sp>
      <p:sp>
        <p:nvSpPr>
          <p:cNvPr id="30" name="TextBox 29"/>
          <p:cNvSpPr txBox="1"/>
          <p:nvPr/>
        </p:nvSpPr>
        <p:spPr>
          <a:xfrm>
            <a:off x="3347721" y="4126468"/>
            <a:ext cx="816186" cy="369332"/>
          </a:xfrm>
          <a:prstGeom prst="rect">
            <a:avLst/>
          </a:prstGeom>
          <a:noFill/>
        </p:spPr>
        <p:txBody>
          <a:bodyPr wrap="none" rtlCol="0">
            <a:spAutoFit/>
          </a:bodyPr>
          <a:lstStyle/>
          <a:p>
            <a:r>
              <a:rPr lang="en-US" dirty="0" smtClean="0"/>
              <a:t>Bank 0 </a:t>
            </a:r>
            <a:endParaRPr lang="en-US" dirty="0"/>
          </a:p>
        </p:txBody>
      </p:sp>
      <p:sp>
        <p:nvSpPr>
          <p:cNvPr id="31" name="TextBox 30"/>
          <p:cNvSpPr txBox="1"/>
          <p:nvPr/>
        </p:nvSpPr>
        <p:spPr>
          <a:xfrm>
            <a:off x="4316307" y="4126468"/>
            <a:ext cx="816186" cy="369332"/>
          </a:xfrm>
          <a:prstGeom prst="rect">
            <a:avLst/>
          </a:prstGeom>
          <a:noFill/>
        </p:spPr>
        <p:txBody>
          <a:bodyPr wrap="none" rtlCol="0">
            <a:spAutoFit/>
          </a:bodyPr>
          <a:lstStyle/>
          <a:p>
            <a:r>
              <a:rPr lang="en-US" dirty="0" smtClean="0"/>
              <a:t>Bank 1 </a:t>
            </a:r>
            <a:endParaRPr lang="en-US" dirty="0"/>
          </a:p>
        </p:txBody>
      </p:sp>
      <p:cxnSp>
        <p:nvCxnSpPr>
          <p:cNvPr id="33" name="Straight Arrow Connector 32"/>
          <p:cNvCxnSpPr/>
          <p:nvPr/>
        </p:nvCxnSpPr>
        <p:spPr>
          <a:xfrm>
            <a:off x="2057400" y="1981200"/>
            <a:ext cx="5334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810000" y="2667000"/>
            <a:ext cx="533400" cy="3810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1261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CUDA Streams</a:t>
            </a:r>
            <a:endParaRPr lang="en-US" dirty="0"/>
          </a:p>
        </p:txBody>
      </p:sp>
      <p:sp>
        <p:nvSpPr>
          <p:cNvPr id="3" name="Content Placeholder 2"/>
          <p:cNvSpPr>
            <a:spLocks noGrp="1"/>
          </p:cNvSpPr>
          <p:nvPr>
            <p:ph idx="1"/>
          </p:nvPr>
        </p:nvSpPr>
        <p:spPr/>
        <p:txBody>
          <a:bodyPr/>
          <a:lstStyle/>
          <a:p>
            <a:r>
              <a:rPr lang="en-US" dirty="0" smtClean="0"/>
              <a:t>CUDA (and </a:t>
            </a:r>
            <a:r>
              <a:rPr lang="en-US" dirty="0" err="1" smtClean="0"/>
              <a:t>OpenCL</a:t>
            </a:r>
            <a:r>
              <a:rPr lang="en-US" dirty="0" smtClean="0"/>
              <a:t>) provide the capability to overlap computation on GPU with memory transfers using “Streams” (Command Queues)</a:t>
            </a:r>
          </a:p>
          <a:p>
            <a:r>
              <a:rPr lang="en-US" dirty="0" smtClean="0"/>
              <a:t>A Stream orders a sequence of kernels and memory copy “operations”.   </a:t>
            </a:r>
          </a:p>
          <a:p>
            <a:r>
              <a:rPr lang="en-US" dirty="0" smtClean="0"/>
              <a:t>Operations in one stream can overlap with operations in a different stream.</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47</a:t>
            </a:fld>
            <a:endParaRPr lang="en-US"/>
          </a:p>
        </p:txBody>
      </p:sp>
    </p:spTree>
    <p:extLst>
      <p:ext uri="{BB962C8B-B14F-4D97-AF65-F5344CB8AC3E}">
        <p14:creationId xmlns:p14="http://schemas.microsoft.com/office/powerpoint/2010/main" val="16091395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Can Streams Help?</a:t>
            </a:r>
            <a:endParaRPr lang="en-US" dirty="0"/>
          </a:p>
        </p:txBody>
      </p:sp>
      <p:sp>
        <p:nvSpPr>
          <p:cNvPr id="3" name="Content Placeholder 2"/>
          <p:cNvSpPr>
            <a:spLocks noGrp="1"/>
          </p:cNvSpPr>
          <p:nvPr>
            <p:ph idx="1"/>
          </p:nvPr>
        </p:nvSpPr>
        <p:spPr/>
        <p:txBody>
          <a:bodyPr/>
          <a:lstStyle/>
          <a:p>
            <a:pPr marL="0" indent="0">
              <a:buNone/>
            </a:pPr>
            <a:r>
              <a:rPr lang="en-US" dirty="0" smtClean="0"/>
              <a:t>Serial:</a:t>
            </a:r>
          </a:p>
          <a:p>
            <a:pPr marL="0" indent="0">
              <a:buNone/>
            </a:pPr>
            <a:endParaRPr lang="en-US" dirty="0"/>
          </a:p>
          <a:p>
            <a:pPr marL="0" indent="0">
              <a:buNone/>
            </a:pPr>
            <a:r>
              <a:rPr lang="en-US" dirty="0" smtClean="0"/>
              <a:t>Streams:</a:t>
            </a:r>
          </a:p>
        </p:txBody>
      </p:sp>
      <p:sp>
        <p:nvSpPr>
          <p:cNvPr id="4" name="Slide Number Placeholder 3"/>
          <p:cNvSpPr>
            <a:spLocks noGrp="1"/>
          </p:cNvSpPr>
          <p:nvPr>
            <p:ph type="sldNum" sz="quarter" idx="12"/>
          </p:nvPr>
        </p:nvSpPr>
        <p:spPr/>
        <p:txBody>
          <a:bodyPr/>
          <a:lstStyle/>
          <a:p>
            <a:fld id="{F23EC47D-D5CA-A042-A8D0-C217E3EA6E2F}" type="slidenum">
              <a:rPr lang="en-US" smtClean="0"/>
              <a:t>48</a:t>
            </a:fld>
            <a:endParaRPr lang="en-US"/>
          </a:p>
        </p:txBody>
      </p:sp>
      <p:sp>
        <p:nvSpPr>
          <p:cNvPr id="5" name="Rectangle 4"/>
          <p:cNvSpPr/>
          <p:nvPr/>
        </p:nvSpPr>
        <p:spPr>
          <a:xfrm>
            <a:off x="2362200" y="1676400"/>
            <a:ext cx="22098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cudaMemcpy</a:t>
            </a:r>
            <a:r>
              <a:rPr lang="en-US" dirty="0" smtClean="0"/>
              <a:t>(H2D)</a:t>
            </a:r>
            <a:endParaRPr lang="en-US" dirty="0"/>
          </a:p>
        </p:txBody>
      </p:sp>
      <p:sp>
        <p:nvSpPr>
          <p:cNvPr id="6" name="Rectangle 5"/>
          <p:cNvSpPr/>
          <p:nvPr/>
        </p:nvSpPr>
        <p:spPr>
          <a:xfrm>
            <a:off x="4572000" y="1676400"/>
            <a:ext cx="1828800" cy="4572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kernel&lt;&lt;&lt;&gt;&gt;&gt;</a:t>
            </a:r>
            <a:endParaRPr lang="en-US" dirty="0"/>
          </a:p>
        </p:txBody>
      </p:sp>
      <p:sp>
        <p:nvSpPr>
          <p:cNvPr id="7" name="Rectangle 6"/>
          <p:cNvSpPr/>
          <p:nvPr/>
        </p:nvSpPr>
        <p:spPr>
          <a:xfrm>
            <a:off x="6400800" y="1676400"/>
            <a:ext cx="1828800" cy="457200"/>
          </a:xfrm>
          <a:prstGeom prst="rect">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cudaMemcpy</a:t>
            </a:r>
            <a:r>
              <a:rPr lang="en-US" sz="1600" dirty="0" smtClean="0"/>
              <a:t>(D2H)</a:t>
            </a:r>
            <a:endParaRPr lang="en-US" sz="1600" dirty="0"/>
          </a:p>
        </p:txBody>
      </p:sp>
      <p:sp>
        <p:nvSpPr>
          <p:cNvPr id="8" name="TextBox 7"/>
          <p:cNvSpPr txBox="1"/>
          <p:nvPr/>
        </p:nvSpPr>
        <p:spPr>
          <a:xfrm>
            <a:off x="76200" y="6494849"/>
            <a:ext cx="6917278" cy="276999"/>
          </a:xfrm>
          <a:prstGeom prst="rect">
            <a:avLst/>
          </a:prstGeom>
          <a:noFill/>
        </p:spPr>
        <p:txBody>
          <a:bodyPr wrap="none" rtlCol="0">
            <a:spAutoFit/>
          </a:bodyPr>
          <a:lstStyle/>
          <a:p>
            <a:r>
              <a:rPr lang="en-US" sz="1200" dirty="0"/>
              <a:t>http://on-</a:t>
            </a:r>
            <a:r>
              <a:rPr lang="en-US" sz="1200" dirty="0" err="1"/>
              <a:t>demand.gputechconf.com</a:t>
            </a:r>
            <a:r>
              <a:rPr lang="en-US" sz="1200" dirty="0"/>
              <a:t>/</a:t>
            </a:r>
            <a:r>
              <a:rPr lang="en-US" sz="1200" dirty="0" err="1"/>
              <a:t>gtc</a:t>
            </a:r>
            <a:r>
              <a:rPr lang="en-US" sz="1200" dirty="0"/>
              <a:t>-express/2011/presentations/</a:t>
            </a:r>
            <a:r>
              <a:rPr lang="en-US" sz="1200" dirty="0" err="1"/>
              <a:t>StreamsAndConcurrencyWebinar.pdf</a:t>
            </a:r>
            <a:endParaRPr lang="en-US" sz="1200" dirty="0"/>
          </a:p>
        </p:txBody>
      </p:sp>
      <p:sp>
        <p:nvSpPr>
          <p:cNvPr id="9" name="Rectangle 8"/>
          <p:cNvSpPr/>
          <p:nvPr/>
        </p:nvSpPr>
        <p:spPr>
          <a:xfrm>
            <a:off x="2362200" y="2971800"/>
            <a:ext cx="22098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cudaMemcpy</a:t>
            </a:r>
            <a:r>
              <a:rPr lang="en-US" dirty="0" smtClean="0"/>
              <a:t>(H2D)</a:t>
            </a:r>
            <a:endParaRPr lang="en-US" dirty="0"/>
          </a:p>
        </p:txBody>
      </p:sp>
      <p:sp>
        <p:nvSpPr>
          <p:cNvPr id="10" name="Rectangle 9"/>
          <p:cNvSpPr/>
          <p:nvPr/>
        </p:nvSpPr>
        <p:spPr>
          <a:xfrm>
            <a:off x="4572000" y="2971800"/>
            <a:ext cx="609600" cy="4572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K0</a:t>
            </a:r>
            <a:endParaRPr lang="en-US" dirty="0"/>
          </a:p>
        </p:txBody>
      </p:sp>
      <p:sp>
        <p:nvSpPr>
          <p:cNvPr id="13" name="Rectangle 12"/>
          <p:cNvSpPr/>
          <p:nvPr/>
        </p:nvSpPr>
        <p:spPr>
          <a:xfrm>
            <a:off x="5181600" y="2971800"/>
            <a:ext cx="609600" cy="457200"/>
          </a:xfrm>
          <a:prstGeom prst="rect">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DH0</a:t>
            </a:r>
            <a:endParaRPr lang="en-US" dirty="0"/>
          </a:p>
        </p:txBody>
      </p:sp>
      <p:sp>
        <p:nvSpPr>
          <p:cNvPr id="18" name="Rectangle 17"/>
          <p:cNvSpPr/>
          <p:nvPr/>
        </p:nvSpPr>
        <p:spPr>
          <a:xfrm>
            <a:off x="5194300" y="3429000"/>
            <a:ext cx="609600" cy="4572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K1</a:t>
            </a:r>
            <a:endParaRPr lang="en-US" dirty="0"/>
          </a:p>
        </p:txBody>
      </p:sp>
      <p:sp>
        <p:nvSpPr>
          <p:cNvPr id="19" name="Rectangle 18"/>
          <p:cNvSpPr/>
          <p:nvPr/>
        </p:nvSpPr>
        <p:spPr>
          <a:xfrm>
            <a:off x="5803900" y="3429000"/>
            <a:ext cx="609600" cy="457200"/>
          </a:xfrm>
          <a:prstGeom prst="rect">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DH1</a:t>
            </a:r>
            <a:endParaRPr lang="en-US" dirty="0"/>
          </a:p>
        </p:txBody>
      </p:sp>
      <p:sp>
        <p:nvSpPr>
          <p:cNvPr id="20" name="Rectangle 19"/>
          <p:cNvSpPr/>
          <p:nvPr/>
        </p:nvSpPr>
        <p:spPr>
          <a:xfrm>
            <a:off x="5791200" y="3886200"/>
            <a:ext cx="609600" cy="4572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K2</a:t>
            </a:r>
            <a:endParaRPr lang="en-US" dirty="0"/>
          </a:p>
        </p:txBody>
      </p:sp>
      <p:sp>
        <p:nvSpPr>
          <p:cNvPr id="21" name="Rectangle 20"/>
          <p:cNvSpPr/>
          <p:nvPr/>
        </p:nvSpPr>
        <p:spPr>
          <a:xfrm>
            <a:off x="6400800" y="3886200"/>
            <a:ext cx="609600" cy="457200"/>
          </a:xfrm>
          <a:prstGeom prst="rect">
            <a:avLst/>
          </a:prstGeom>
          <a:gradFill>
            <a:gsLst>
              <a:gs pos="0">
                <a:schemeClr val="accent6">
                  <a:lumMod val="75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DH2</a:t>
            </a:r>
            <a:endParaRPr lang="en-US" dirty="0"/>
          </a:p>
        </p:txBody>
      </p:sp>
      <p:cxnSp>
        <p:nvCxnSpPr>
          <p:cNvPr id="23" name="Straight Arrow Connector 22"/>
          <p:cNvCxnSpPr/>
          <p:nvPr/>
        </p:nvCxnSpPr>
        <p:spPr>
          <a:xfrm>
            <a:off x="2362200" y="5105400"/>
            <a:ext cx="5867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841625" y="5257800"/>
            <a:ext cx="804277" cy="461665"/>
          </a:xfrm>
          <a:prstGeom prst="rect">
            <a:avLst/>
          </a:prstGeom>
          <a:noFill/>
        </p:spPr>
        <p:txBody>
          <a:bodyPr wrap="none" rtlCol="0">
            <a:spAutoFit/>
          </a:bodyPr>
          <a:lstStyle/>
          <a:p>
            <a:r>
              <a:rPr lang="en-US" sz="2400" dirty="0" smtClean="0"/>
              <a:t>Time</a:t>
            </a:r>
            <a:endParaRPr lang="en-US" sz="2400" dirty="0"/>
          </a:p>
        </p:txBody>
      </p:sp>
      <p:cxnSp>
        <p:nvCxnSpPr>
          <p:cNvPr id="27" name="Straight Arrow Connector 26"/>
          <p:cNvCxnSpPr>
            <a:stCxn id="21" idx="3"/>
          </p:cNvCxnSpPr>
          <p:nvPr/>
        </p:nvCxnSpPr>
        <p:spPr>
          <a:xfrm>
            <a:off x="7010400" y="4114800"/>
            <a:ext cx="12192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62800" y="3701534"/>
            <a:ext cx="878741" cy="369332"/>
          </a:xfrm>
          <a:prstGeom prst="rect">
            <a:avLst/>
          </a:prstGeom>
          <a:noFill/>
        </p:spPr>
        <p:txBody>
          <a:bodyPr wrap="none" rtlCol="0">
            <a:spAutoFit/>
          </a:bodyPr>
          <a:lstStyle/>
          <a:p>
            <a:r>
              <a:rPr lang="en-US" dirty="0" smtClean="0"/>
              <a:t>Savings</a:t>
            </a:r>
            <a:endParaRPr lang="en-US" dirty="0"/>
          </a:p>
        </p:txBody>
      </p:sp>
      <p:sp>
        <p:nvSpPr>
          <p:cNvPr id="29" name="TextBox 28"/>
          <p:cNvSpPr txBox="1"/>
          <p:nvPr/>
        </p:nvSpPr>
        <p:spPr>
          <a:xfrm>
            <a:off x="2819400" y="2133600"/>
            <a:ext cx="991903" cy="369332"/>
          </a:xfrm>
          <a:prstGeom prst="rect">
            <a:avLst/>
          </a:prstGeom>
          <a:noFill/>
        </p:spPr>
        <p:txBody>
          <a:bodyPr wrap="none" rtlCol="0">
            <a:spAutoFit/>
          </a:bodyPr>
          <a:lstStyle/>
          <a:p>
            <a:r>
              <a:rPr lang="en-US" dirty="0" smtClean="0"/>
              <a:t>GPU idle </a:t>
            </a:r>
            <a:endParaRPr lang="en-US" dirty="0"/>
          </a:p>
        </p:txBody>
      </p:sp>
      <p:sp>
        <p:nvSpPr>
          <p:cNvPr id="30" name="TextBox 29"/>
          <p:cNvSpPr txBox="1"/>
          <p:nvPr/>
        </p:nvSpPr>
        <p:spPr>
          <a:xfrm>
            <a:off x="6684677" y="2133600"/>
            <a:ext cx="991903" cy="369332"/>
          </a:xfrm>
          <a:prstGeom prst="rect">
            <a:avLst/>
          </a:prstGeom>
          <a:noFill/>
        </p:spPr>
        <p:txBody>
          <a:bodyPr wrap="none" rtlCol="0">
            <a:spAutoFit/>
          </a:bodyPr>
          <a:lstStyle/>
          <a:p>
            <a:r>
              <a:rPr lang="en-US" dirty="0" smtClean="0"/>
              <a:t>GPU idle </a:t>
            </a:r>
            <a:endParaRPr lang="en-US" dirty="0"/>
          </a:p>
        </p:txBody>
      </p:sp>
      <p:sp>
        <p:nvSpPr>
          <p:cNvPr id="31" name="TextBox 30"/>
          <p:cNvSpPr txBox="1"/>
          <p:nvPr/>
        </p:nvSpPr>
        <p:spPr>
          <a:xfrm>
            <a:off x="4841625" y="2101334"/>
            <a:ext cx="1087144" cy="369332"/>
          </a:xfrm>
          <a:prstGeom prst="rect">
            <a:avLst/>
          </a:prstGeom>
          <a:noFill/>
        </p:spPr>
        <p:txBody>
          <a:bodyPr wrap="none" rtlCol="0">
            <a:spAutoFit/>
          </a:bodyPr>
          <a:lstStyle/>
          <a:p>
            <a:r>
              <a:rPr lang="en-US" dirty="0" smtClean="0"/>
              <a:t>GPU busy</a:t>
            </a:r>
            <a:endParaRPr lang="en-US" dirty="0"/>
          </a:p>
        </p:txBody>
      </p:sp>
    </p:spTree>
    <p:extLst>
      <p:ext uri="{BB962C8B-B14F-4D97-AF65-F5344CB8AC3E}">
        <p14:creationId xmlns:p14="http://schemas.microsoft.com/office/powerpoint/2010/main" val="9244708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CUDA Streams</a:t>
            </a:r>
            <a:endParaRPr lang="en-US" dirty="0"/>
          </a:p>
        </p:txBody>
      </p:sp>
      <p:sp>
        <p:nvSpPr>
          <p:cNvPr id="3" name="Content Placeholder 2"/>
          <p:cNvSpPr>
            <a:spLocks noGrp="1"/>
          </p:cNvSpPr>
          <p:nvPr>
            <p:ph idx="1"/>
          </p:nvPr>
        </p:nvSpPr>
        <p:spPr/>
        <p:txBody>
          <a:bodyPr>
            <a:normAutofit/>
          </a:bodyPr>
          <a:lstStyle/>
          <a:p>
            <a:pPr marL="0" indent="0">
              <a:buNone/>
            </a:pPr>
            <a:r>
              <a:rPr lang="en-US" sz="1800" dirty="0" err="1" smtClean="0">
                <a:solidFill>
                  <a:schemeClr val="accent5">
                    <a:lumMod val="75000"/>
                  </a:schemeClr>
                </a:solidFill>
                <a:latin typeface="Consolas"/>
                <a:cs typeface="Consolas"/>
              </a:rPr>
              <a:t>cudaStream_t</a:t>
            </a:r>
            <a:r>
              <a:rPr lang="en-US" sz="1800" dirty="0" smtClean="0">
                <a:solidFill>
                  <a:schemeClr val="accent4">
                    <a:lumMod val="75000"/>
                  </a:schemeClr>
                </a:solidFill>
                <a:latin typeface="Consolas"/>
                <a:cs typeface="Consolas"/>
              </a:rPr>
              <a:t> </a:t>
            </a:r>
            <a:r>
              <a:rPr lang="en-US" sz="1800" dirty="0" smtClean="0">
                <a:solidFill>
                  <a:srgbClr val="FF0000"/>
                </a:solidFill>
                <a:latin typeface="Consolas"/>
                <a:cs typeface="Consolas"/>
              </a:rPr>
              <a:t>streams</a:t>
            </a:r>
            <a:r>
              <a:rPr lang="en-US" sz="1800" dirty="0" smtClean="0">
                <a:latin typeface="Consolas"/>
                <a:cs typeface="Consolas"/>
              </a:rPr>
              <a:t>[3];</a:t>
            </a:r>
          </a:p>
          <a:p>
            <a:pPr marL="0" indent="0">
              <a:buNone/>
            </a:pPr>
            <a:r>
              <a:rPr lang="en-US" sz="1800" b="1" dirty="0">
                <a:solidFill>
                  <a:srgbClr val="0000FF"/>
                </a:solidFill>
                <a:latin typeface="Consolas"/>
                <a:cs typeface="Consolas"/>
              </a:rPr>
              <a:t>f</a:t>
            </a:r>
            <a:r>
              <a:rPr lang="en-US" sz="1800" b="1" dirty="0" smtClean="0">
                <a:solidFill>
                  <a:srgbClr val="0000FF"/>
                </a:solidFill>
                <a:latin typeface="Consolas"/>
                <a:cs typeface="Consolas"/>
              </a:rPr>
              <a:t>or</a:t>
            </a:r>
            <a:r>
              <a:rPr lang="en-US" sz="1800" dirty="0" smtClean="0">
                <a:latin typeface="Consolas"/>
                <a:cs typeface="Consolas"/>
              </a:rPr>
              <a:t>(</a:t>
            </a:r>
            <a:r>
              <a:rPr lang="en-US" sz="1800" dirty="0" err="1" smtClean="0">
                <a:latin typeface="Consolas"/>
                <a:cs typeface="Consolas"/>
              </a:rPr>
              <a:t>i</a:t>
            </a:r>
            <a:r>
              <a:rPr lang="en-US" sz="1800" dirty="0" smtClean="0">
                <a:latin typeface="Consolas"/>
                <a:cs typeface="Consolas"/>
              </a:rPr>
              <a:t>=0; </a:t>
            </a:r>
            <a:r>
              <a:rPr lang="en-US" sz="1800" dirty="0" err="1" smtClean="0">
                <a:latin typeface="Consolas"/>
                <a:cs typeface="Consolas"/>
              </a:rPr>
              <a:t>i</a:t>
            </a:r>
            <a:r>
              <a:rPr lang="en-US" sz="1800" dirty="0" smtClean="0">
                <a:latin typeface="Consolas"/>
                <a:cs typeface="Consolas"/>
              </a:rPr>
              <a:t>&lt;3; </a:t>
            </a:r>
            <a:r>
              <a:rPr lang="en-US" sz="1800" dirty="0" err="1" smtClean="0">
                <a:latin typeface="Consolas"/>
                <a:cs typeface="Consolas"/>
              </a:rPr>
              <a:t>i</a:t>
            </a:r>
            <a:r>
              <a:rPr lang="en-US" sz="1800" dirty="0" smtClean="0">
                <a:latin typeface="Consolas"/>
                <a:cs typeface="Consolas"/>
              </a:rPr>
              <a:t>++)</a:t>
            </a:r>
          </a:p>
          <a:p>
            <a:pPr marL="0" indent="0">
              <a:buNone/>
            </a:pPr>
            <a:r>
              <a:rPr lang="en-US" sz="1800" dirty="0">
                <a:latin typeface="Consolas"/>
                <a:cs typeface="Consolas"/>
              </a:rPr>
              <a:t> </a:t>
            </a:r>
            <a:r>
              <a:rPr lang="en-US" sz="1800" dirty="0" smtClean="0">
                <a:latin typeface="Consolas"/>
                <a:cs typeface="Consolas"/>
              </a:rPr>
              <a:t> </a:t>
            </a:r>
            <a:r>
              <a:rPr lang="en-US" sz="1800" dirty="0" err="1" smtClean="0">
                <a:solidFill>
                  <a:schemeClr val="accent5">
                    <a:lumMod val="75000"/>
                  </a:schemeClr>
                </a:solidFill>
                <a:latin typeface="Consolas"/>
                <a:cs typeface="Consolas"/>
              </a:rPr>
              <a:t>cudaStreamCreate</a:t>
            </a:r>
            <a:r>
              <a:rPr lang="en-US" sz="1800" dirty="0" smtClean="0">
                <a:latin typeface="Consolas"/>
                <a:cs typeface="Consolas"/>
              </a:rPr>
              <a:t>(&amp;</a:t>
            </a:r>
            <a:r>
              <a:rPr lang="en-US" sz="1800" dirty="0" smtClean="0">
                <a:solidFill>
                  <a:srgbClr val="FF0000"/>
                </a:solidFill>
                <a:latin typeface="Consolas"/>
                <a:cs typeface="Consolas"/>
              </a:rPr>
              <a:t>streams</a:t>
            </a:r>
            <a:r>
              <a:rPr lang="en-US" sz="1800" dirty="0" smtClean="0">
                <a:latin typeface="Consolas"/>
                <a:cs typeface="Consolas"/>
              </a:rPr>
              <a:t>[</a:t>
            </a:r>
            <a:r>
              <a:rPr lang="en-US" sz="1800" dirty="0" err="1" smtClean="0">
                <a:latin typeface="Consolas"/>
                <a:cs typeface="Consolas"/>
              </a:rPr>
              <a:t>i</a:t>
            </a:r>
            <a:r>
              <a:rPr lang="en-US" sz="1800" dirty="0" smtClean="0">
                <a:latin typeface="Consolas"/>
                <a:cs typeface="Consolas"/>
              </a:rPr>
              <a:t>]);  </a:t>
            </a:r>
            <a:r>
              <a:rPr lang="en-US" sz="1800" i="1" dirty="0" smtClean="0">
                <a:solidFill>
                  <a:srgbClr val="008000"/>
                </a:solidFill>
                <a:latin typeface="Consolas"/>
                <a:cs typeface="Consolas"/>
              </a:rPr>
              <a:t>// initialize streams</a:t>
            </a:r>
          </a:p>
          <a:p>
            <a:pPr marL="0" indent="0">
              <a:buNone/>
            </a:pPr>
            <a:endParaRPr lang="en-US" sz="1800" dirty="0" smtClean="0">
              <a:latin typeface="Consolas"/>
              <a:cs typeface="Consolas"/>
            </a:endParaRPr>
          </a:p>
          <a:p>
            <a:pPr marL="0" indent="0">
              <a:buNone/>
            </a:pPr>
            <a:r>
              <a:rPr lang="en-US" sz="1800" b="1" dirty="0">
                <a:solidFill>
                  <a:srgbClr val="0000FF"/>
                </a:solidFill>
                <a:latin typeface="Consolas"/>
                <a:cs typeface="Consolas"/>
              </a:rPr>
              <a:t>f</a:t>
            </a:r>
            <a:r>
              <a:rPr lang="en-US" sz="1800" b="1" dirty="0" smtClean="0">
                <a:solidFill>
                  <a:srgbClr val="0000FF"/>
                </a:solidFill>
                <a:latin typeface="Consolas"/>
                <a:cs typeface="Consolas"/>
              </a:rPr>
              <a:t>or</a:t>
            </a:r>
            <a:r>
              <a:rPr lang="en-US" sz="1800" dirty="0" smtClean="0">
                <a:latin typeface="Consolas"/>
                <a:cs typeface="Consolas"/>
              </a:rPr>
              <a:t>(</a:t>
            </a:r>
            <a:r>
              <a:rPr lang="en-US" sz="1800" dirty="0" err="1" smtClean="0">
                <a:latin typeface="Consolas"/>
                <a:cs typeface="Consolas"/>
              </a:rPr>
              <a:t>i</a:t>
            </a:r>
            <a:r>
              <a:rPr lang="en-US" sz="1800" dirty="0" smtClean="0">
                <a:latin typeface="Consolas"/>
                <a:cs typeface="Consolas"/>
              </a:rPr>
              <a:t>=0; </a:t>
            </a:r>
            <a:r>
              <a:rPr lang="en-US" sz="1800" dirty="0" err="1" smtClean="0">
                <a:latin typeface="Consolas"/>
                <a:cs typeface="Consolas"/>
              </a:rPr>
              <a:t>i</a:t>
            </a:r>
            <a:r>
              <a:rPr lang="en-US" sz="1800" dirty="0" smtClean="0">
                <a:latin typeface="Consolas"/>
                <a:cs typeface="Consolas"/>
              </a:rPr>
              <a:t>&lt;3; </a:t>
            </a:r>
            <a:r>
              <a:rPr lang="en-US" sz="1800" dirty="0" err="1" smtClean="0">
                <a:latin typeface="Consolas"/>
                <a:cs typeface="Consolas"/>
              </a:rPr>
              <a:t>i</a:t>
            </a:r>
            <a:r>
              <a:rPr lang="en-US" sz="1800" dirty="0" smtClean="0">
                <a:latin typeface="Consolas"/>
                <a:cs typeface="Consolas"/>
              </a:rPr>
              <a:t>++) {</a:t>
            </a:r>
          </a:p>
          <a:p>
            <a:pPr marL="0" indent="0">
              <a:buNone/>
            </a:pPr>
            <a:r>
              <a:rPr lang="en-US" sz="1800" dirty="0">
                <a:latin typeface="Consolas"/>
                <a:cs typeface="Consolas"/>
              </a:rPr>
              <a:t> </a:t>
            </a:r>
            <a:r>
              <a:rPr lang="en-US" sz="1800" dirty="0" smtClean="0">
                <a:latin typeface="Consolas"/>
                <a:cs typeface="Consolas"/>
              </a:rPr>
              <a:t> </a:t>
            </a:r>
            <a:r>
              <a:rPr lang="en-US" sz="1800" dirty="0" err="1" smtClean="0">
                <a:solidFill>
                  <a:srgbClr val="31859C"/>
                </a:solidFill>
                <a:latin typeface="Consolas"/>
                <a:cs typeface="Consolas"/>
              </a:rPr>
              <a:t>cudaMemcpyAsync</a:t>
            </a:r>
            <a:r>
              <a:rPr lang="en-US" sz="1800" dirty="0" smtClean="0">
                <a:latin typeface="Consolas"/>
                <a:cs typeface="Consolas"/>
              </a:rPr>
              <a:t>(</a:t>
            </a:r>
            <a:r>
              <a:rPr lang="en-US" sz="1800" dirty="0" err="1" smtClean="0">
                <a:latin typeface="Consolas"/>
                <a:cs typeface="Consolas"/>
              </a:rPr>
              <a:t>pD+i</a:t>
            </a:r>
            <a:r>
              <a:rPr lang="en-US" sz="1800" dirty="0" smtClean="0">
                <a:latin typeface="Consolas"/>
                <a:cs typeface="Consolas"/>
              </a:rPr>
              <a:t>*</a:t>
            </a:r>
            <a:r>
              <a:rPr lang="en-US" sz="1800" dirty="0" err="1" smtClean="0">
                <a:latin typeface="Consolas"/>
                <a:cs typeface="Consolas"/>
              </a:rPr>
              <a:t>size,pH+i</a:t>
            </a:r>
            <a:r>
              <a:rPr lang="en-US" sz="1800" dirty="0" smtClean="0">
                <a:latin typeface="Consolas"/>
                <a:cs typeface="Consolas"/>
              </a:rPr>
              <a:t>*</a:t>
            </a:r>
            <a:r>
              <a:rPr lang="en-US" sz="1800" dirty="0" err="1" smtClean="0">
                <a:latin typeface="Consolas"/>
                <a:cs typeface="Consolas"/>
              </a:rPr>
              <a:t>size,size</a:t>
            </a:r>
            <a:r>
              <a:rPr lang="en-US" sz="1800" dirty="0" smtClean="0">
                <a:latin typeface="Consolas"/>
                <a:cs typeface="Consolas"/>
              </a:rPr>
              <a:t>,</a:t>
            </a:r>
          </a:p>
          <a:p>
            <a:pPr marL="0" indent="0">
              <a:buNone/>
            </a:pPr>
            <a:r>
              <a:rPr lang="en-US" sz="1800" dirty="0">
                <a:latin typeface="Consolas"/>
                <a:cs typeface="Consolas"/>
              </a:rPr>
              <a:t> </a:t>
            </a:r>
            <a:r>
              <a:rPr lang="en-US" sz="1800" dirty="0" smtClean="0">
                <a:latin typeface="Consolas"/>
                <a:cs typeface="Consolas"/>
              </a:rPr>
              <a:t>   </a:t>
            </a:r>
            <a:r>
              <a:rPr lang="en-US" sz="1800" dirty="0" err="1" smtClean="0">
                <a:latin typeface="Consolas"/>
                <a:cs typeface="Consolas"/>
              </a:rPr>
              <a:t>cudaMemcpyHostToDevice,</a:t>
            </a:r>
            <a:r>
              <a:rPr lang="en-US" sz="1800" dirty="0" err="1" smtClean="0">
                <a:solidFill>
                  <a:srgbClr val="FF0000"/>
                </a:solidFill>
                <a:latin typeface="Consolas"/>
                <a:cs typeface="Consolas"/>
              </a:rPr>
              <a:t>stream</a:t>
            </a:r>
            <a:r>
              <a:rPr lang="en-US" sz="1800" dirty="0" smtClean="0">
                <a:latin typeface="Consolas"/>
                <a:cs typeface="Consolas"/>
              </a:rPr>
              <a:t>[</a:t>
            </a:r>
            <a:r>
              <a:rPr lang="en-US" sz="1800" dirty="0" err="1" smtClean="0">
                <a:latin typeface="Consolas"/>
                <a:cs typeface="Consolas"/>
              </a:rPr>
              <a:t>i</a:t>
            </a:r>
            <a:r>
              <a:rPr lang="en-US" sz="1800" dirty="0" smtClean="0">
                <a:latin typeface="Consolas"/>
                <a:cs typeface="Consolas"/>
              </a:rPr>
              <a:t>]);				</a:t>
            </a:r>
            <a:r>
              <a:rPr lang="en-US" sz="1800" i="1" dirty="0" smtClean="0">
                <a:solidFill>
                  <a:srgbClr val="008000"/>
                </a:solidFill>
                <a:latin typeface="Consolas"/>
                <a:cs typeface="Consolas"/>
              </a:rPr>
              <a:t>// H2D</a:t>
            </a:r>
          </a:p>
          <a:p>
            <a:pPr marL="0" indent="0">
              <a:buNone/>
            </a:pPr>
            <a:r>
              <a:rPr lang="en-US" sz="1800" dirty="0">
                <a:latin typeface="Consolas"/>
                <a:cs typeface="Consolas"/>
              </a:rPr>
              <a:t> </a:t>
            </a:r>
            <a:r>
              <a:rPr lang="en-US" sz="1800" dirty="0" smtClean="0">
                <a:latin typeface="Consolas"/>
                <a:cs typeface="Consolas"/>
              </a:rPr>
              <a:t> </a:t>
            </a:r>
            <a:r>
              <a:rPr lang="en-US" sz="1800" dirty="0" err="1" smtClean="0">
                <a:latin typeface="Consolas"/>
                <a:cs typeface="Consolas"/>
              </a:rPr>
              <a:t>MyKernel</a:t>
            </a:r>
            <a:r>
              <a:rPr lang="en-US" sz="1800" dirty="0" smtClean="0">
                <a:latin typeface="Consolas"/>
                <a:cs typeface="Consolas"/>
              </a:rPr>
              <a:t>&lt;&lt;&lt;grid,block,0,</a:t>
            </a:r>
            <a:r>
              <a:rPr lang="en-US" sz="1800" dirty="0" smtClean="0">
                <a:solidFill>
                  <a:srgbClr val="FF0000"/>
                </a:solidFill>
                <a:latin typeface="Consolas"/>
                <a:cs typeface="Consolas"/>
              </a:rPr>
              <a:t>stream</a:t>
            </a:r>
            <a:r>
              <a:rPr lang="en-US" sz="1800" dirty="0" smtClean="0">
                <a:latin typeface="Consolas"/>
                <a:cs typeface="Consolas"/>
              </a:rPr>
              <a:t>[</a:t>
            </a:r>
            <a:r>
              <a:rPr lang="en-US" sz="1800" dirty="0" err="1" smtClean="0">
                <a:latin typeface="Consolas"/>
                <a:cs typeface="Consolas"/>
              </a:rPr>
              <a:t>i</a:t>
            </a:r>
            <a:r>
              <a:rPr lang="en-US" sz="1800" dirty="0" smtClean="0">
                <a:latin typeface="Consolas"/>
                <a:cs typeface="Consolas"/>
              </a:rPr>
              <a:t>]&gt;&gt;&gt;(</a:t>
            </a:r>
            <a:r>
              <a:rPr lang="en-US" sz="1800" dirty="0" err="1" smtClean="0">
                <a:latin typeface="Consolas"/>
                <a:cs typeface="Consolas"/>
              </a:rPr>
              <a:t>pD+</a:t>
            </a:r>
            <a:r>
              <a:rPr lang="en-US" sz="1800" dirty="0" err="1">
                <a:latin typeface="Consolas"/>
                <a:cs typeface="Consolas"/>
              </a:rPr>
              <a:t>i</a:t>
            </a:r>
            <a:r>
              <a:rPr lang="en-US" sz="1800" dirty="0" err="1" smtClean="0">
                <a:latin typeface="Consolas"/>
                <a:cs typeface="Consolas"/>
              </a:rPr>
              <a:t>,size</a:t>
            </a:r>
            <a:r>
              <a:rPr lang="en-US" sz="1800" dirty="0" smtClean="0">
                <a:latin typeface="Consolas"/>
                <a:cs typeface="Consolas"/>
              </a:rPr>
              <a:t>); </a:t>
            </a:r>
            <a:r>
              <a:rPr lang="en-US" sz="1800" i="1" dirty="0" smtClean="0">
                <a:solidFill>
                  <a:srgbClr val="008000"/>
                </a:solidFill>
                <a:latin typeface="Consolas"/>
                <a:cs typeface="Consolas"/>
              </a:rPr>
              <a:t>// compute</a:t>
            </a:r>
          </a:p>
          <a:p>
            <a:pPr marL="0" indent="0">
              <a:buNone/>
            </a:pPr>
            <a:r>
              <a:rPr lang="en-US" sz="1800" dirty="0">
                <a:latin typeface="Consolas"/>
                <a:cs typeface="Consolas"/>
              </a:rPr>
              <a:t> </a:t>
            </a:r>
            <a:r>
              <a:rPr lang="en-US" sz="1800" dirty="0" smtClean="0">
                <a:latin typeface="Consolas"/>
                <a:cs typeface="Consolas"/>
              </a:rPr>
              <a:t> </a:t>
            </a:r>
            <a:r>
              <a:rPr lang="en-US" sz="1800" dirty="0" err="1" smtClean="0">
                <a:solidFill>
                  <a:srgbClr val="31859C"/>
                </a:solidFill>
                <a:latin typeface="Consolas"/>
                <a:cs typeface="Consolas"/>
              </a:rPr>
              <a:t>cudaMemcpyAsync</a:t>
            </a:r>
            <a:r>
              <a:rPr lang="en-US" sz="1800" dirty="0">
                <a:latin typeface="Consolas"/>
                <a:cs typeface="Consolas"/>
              </a:rPr>
              <a:t>(</a:t>
            </a:r>
            <a:r>
              <a:rPr lang="en-US" sz="1800" dirty="0" err="1">
                <a:latin typeface="Consolas"/>
                <a:cs typeface="Consolas"/>
              </a:rPr>
              <a:t>pD+i</a:t>
            </a:r>
            <a:r>
              <a:rPr lang="en-US" sz="1800" dirty="0">
                <a:latin typeface="Consolas"/>
                <a:cs typeface="Consolas"/>
              </a:rPr>
              <a:t>*</a:t>
            </a:r>
            <a:r>
              <a:rPr lang="en-US" sz="1800" dirty="0" err="1">
                <a:latin typeface="Consolas"/>
                <a:cs typeface="Consolas"/>
              </a:rPr>
              <a:t>size,pH+i</a:t>
            </a:r>
            <a:r>
              <a:rPr lang="en-US" sz="1800" dirty="0">
                <a:latin typeface="Consolas"/>
                <a:cs typeface="Consolas"/>
              </a:rPr>
              <a:t>*</a:t>
            </a:r>
            <a:r>
              <a:rPr lang="en-US" sz="1800" dirty="0" err="1">
                <a:latin typeface="Consolas"/>
                <a:cs typeface="Consolas"/>
              </a:rPr>
              <a:t>size,size</a:t>
            </a:r>
            <a:r>
              <a:rPr lang="en-US" sz="1800" dirty="0">
                <a:latin typeface="Consolas"/>
                <a:cs typeface="Consolas"/>
              </a:rPr>
              <a:t>,</a:t>
            </a:r>
          </a:p>
          <a:p>
            <a:pPr marL="0" indent="0">
              <a:buNone/>
            </a:pPr>
            <a:r>
              <a:rPr lang="en-US" sz="1800" dirty="0">
                <a:latin typeface="Consolas"/>
                <a:cs typeface="Consolas"/>
              </a:rPr>
              <a:t>    </a:t>
            </a:r>
            <a:r>
              <a:rPr lang="en-US" sz="1800" dirty="0" err="1" smtClean="0">
                <a:latin typeface="Consolas"/>
                <a:cs typeface="Consolas"/>
              </a:rPr>
              <a:t>cudaMemcpyDeviceToHost,</a:t>
            </a:r>
            <a:r>
              <a:rPr lang="en-US" sz="1800" dirty="0" err="1">
                <a:solidFill>
                  <a:srgbClr val="FF0000"/>
                </a:solidFill>
                <a:latin typeface="Consolas"/>
                <a:cs typeface="Consolas"/>
              </a:rPr>
              <a:t>stream</a:t>
            </a:r>
            <a:r>
              <a:rPr lang="en-US" sz="1800" dirty="0">
                <a:latin typeface="Consolas"/>
                <a:cs typeface="Consolas"/>
              </a:rPr>
              <a:t>[</a:t>
            </a:r>
            <a:r>
              <a:rPr lang="en-US" sz="1800" dirty="0" err="1">
                <a:latin typeface="Consolas"/>
                <a:cs typeface="Consolas"/>
              </a:rPr>
              <a:t>i</a:t>
            </a:r>
            <a:r>
              <a:rPr lang="en-US" sz="1800" dirty="0">
                <a:latin typeface="Consolas"/>
                <a:cs typeface="Consolas"/>
              </a:rPr>
              <a:t>]);</a:t>
            </a:r>
            <a:r>
              <a:rPr lang="en-US" sz="1800" dirty="0" smtClean="0">
                <a:latin typeface="Consolas"/>
                <a:cs typeface="Consolas"/>
              </a:rPr>
              <a:t> 				</a:t>
            </a:r>
            <a:r>
              <a:rPr lang="en-US" sz="1800" i="1" dirty="0" smtClean="0">
                <a:solidFill>
                  <a:srgbClr val="008000"/>
                </a:solidFill>
                <a:latin typeface="Consolas"/>
                <a:cs typeface="Consolas"/>
              </a:rPr>
              <a:t>// D2H</a:t>
            </a:r>
          </a:p>
          <a:p>
            <a:pPr marL="0" indent="0">
              <a:buNone/>
            </a:pPr>
            <a:r>
              <a:rPr lang="en-US" sz="1800" dirty="0">
                <a:latin typeface="Consolas"/>
                <a:cs typeface="Consolas"/>
              </a:rPr>
              <a:t>}</a:t>
            </a:r>
            <a:r>
              <a:rPr lang="en-US" sz="1800" dirty="0" smtClean="0">
                <a:latin typeface="Consolas"/>
                <a:cs typeface="Consolas"/>
              </a:rPr>
              <a:t> </a:t>
            </a:r>
            <a:endParaRPr lang="en-US" sz="1800" dirty="0">
              <a:latin typeface="Consolas"/>
              <a:cs typeface="Consolas"/>
            </a:endParaRPr>
          </a:p>
          <a:p>
            <a:pPr marL="0" indent="0">
              <a:buNone/>
            </a:pPr>
            <a:endParaRPr lang="en-US" sz="2400" dirty="0">
              <a:latin typeface="Consolas"/>
              <a:cs typeface="Consolas"/>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49</a:t>
            </a:fld>
            <a:endParaRPr lang="en-US"/>
          </a:p>
        </p:txBody>
      </p:sp>
    </p:spTree>
    <p:extLst>
      <p:ext uri="{BB962C8B-B14F-4D97-AF65-F5344CB8AC3E}">
        <p14:creationId xmlns:p14="http://schemas.microsoft.com/office/powerpoint/2010/main" val="10072854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AF5AC66-ECA0-A74F-8D9A-2F5F375C4BE0}" type="slidenum">
              <a:rPr lang="en-US" sz="1400">
                <a:latin typeface="Arial  " charset="0"/>
              </a:rPr>
              <a:pPr/>
              <a:t>5</a:t>
            </a:fld>
            <a:r>
              <a:rPr lang="en-US" sz="1400">
                <a:latin typeface="Arial  " charset="0"/>
              </a:rPr>
              <a:t> </a:t>
            </a:r>
            <a:endParaRPr lang="en-US" sz="1400"/>
          </a:p>
        </p:txBody>
      </p:sp>
      <p:sp>
        <p:nvSpPr>
          <p:cNvPr id="25603" name="Rectangle 2"/>
          <p:cNvSpPr>
            <a:spLocks noChangeArrowheads="1"/>
          </p:cNvSpPr>
          <p:nvPr/>
        </p:nvSpPr>
        <p:spPr bwMode="auto">
          <a:xfrm>
            <a:off x="762000" y="1116013"/>
            <a:ext cx="7162800" cy="5029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5604" name="Rectangle 3"/>
          <p:cNvSpPr>
            <a:spLocks noGrp="1" noChangeArrowheads="1"/>
          </p:cNvSpPr>
          <p:nvPr>
            <p:ph type="title"/>
          </p:nvPr>
        </p:nvSpPr>
        <p:spPr>
          <a:xfrm>
            <a:off x="685800" y="0"/>
            <a:ext cx="7772400" cy="1003300"/>
          </a:xfrm>
        </p:spPr>
        <p:txBody>
          <a:bodyPr/>
          <a:lstStyle/>
          <a:p>
            <a:pPr eaLnBrk="1" hangingPunct="1"/>
            <a:r>
              <a:rPr lang="en-US" sz="3600">
                <a:latin typeface="Arial  " charset="0"/>
                <a:ea typeface="ＭＳ Ｐゴシック" charset="0"/>
                <a:cs typeface="Arial  " charset="0"/>
              </a:rPr>
              <a:t>GPU: The Life of a Triangle</a:t>
            </a:r>
            <a:endParaRPr lang="en-US">
              <a:latin typeface="Arial  " charset="0"/>
              <a:ea typeface="ＭＳ Ｐゴシック" charset="0"/>
              <a:cs typeface="Arial  " charset="0"/>
            </a:endParaRPr>
          </a:p>
        </p:txBody>
      </p:sp>
      <p:sp>
        <p:nvSpPr>
          <p:cNvPr id="25605" name="AutoShape 4"/>
          <p:cNvSpPr>
            <a:spLocks noChangeAspect="1" noChangeArrowheads="1" noTextEdit="1"/>
          </p:cNvSpPr>
          <p:nvPr/>
        </p:nvSpPr>
        <p:spPr bwMode="auto">
          <a:xfrm>
            <a:off x="966788" y="1108075"/>
            <a:ext cx="6835775"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6" name="Rectangle 5"/>
          <p:cNvSpPr>
            <a:spLocks noChangeArrowheads="1"/>
          </p:cNvSpPr>
          <p:nvPr/>
        </p:nvSpPr>
        <p:spPr bwMode="auto">
          <a:xfrm>
            <a:off x="977900" y="5672138"/>
            <a:ext cx="3281363" cy="3698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7" name="Rectangle 6"/>
          <p:cNvSpPr>
            <a:spLocks noChangeArrowheads="1"/>
          </p:cNvSpPr>
          <p:nvPr/>
        </p:nvSpPr>
        <p:spPr bwMode="auto">
          <a:xfrm>
            <a:off x="1512888" y="4010025"/>
            <a:ext cx="3290887"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8" name="Rectangle 7"/>
          <p:cNvSpPr>
            <a:spLocks noChangeArrowheads="1"/>
          </p:cNvSpPr>
          <p:nvPr/>
        </p:nvSpPr>
        <p:spPr bwMode="auto">
          <a:xfrm>
            <a:off x="977900" y="3455988"/>
            <a:ext cx="3141663" cy="148113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09" name="Rectangle 8"/>
          <p:cNvSpPr>
            <a:spLocks noChangeArrowheads="1"/>
          </p:cNvSpPr>
          <p:nvPr/>
        </p:nvSpPr>
        <p:spPr bwMode="auto">
          <a:xfrm>
            <a:off x="977900" y="2901950"/>
            <a:ext cx="3465513"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0" name="Rectangle 9"/>
          <p:cNvSpPr>
            <a:spLocks noChangeArrowheads="1"/>
          </p:cNvSpPr>
          <p:nvPr/>
        </p:nvSpPr>
        <p:spPr bwMode="auto">
          <a:xfrm>
            <a:off x="974725" y="2346325"/>
            <a:ext cx="2987675"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1" name="Rectangle 10"/>
          <p:cNvSpPr>
            <a:spLocks noChangeArrowheads="1"/>
          </p:cNvSpPr>
          <p:nvPr/>
        </p:nvSpPr>
        <p:spPr bwMode="auto">
          <a:xfrm>
            <a:off x="977900" y="1792288"/>
            <a:ext cx="3373438" cy="3698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2" name="Rectangle 11"/>
          <p:cNvSpPr>
            <a:spLocks noChangeArrowheads="1"/>
          </p:cNvSpPr>
          <p:nvPr/>
        </p:nvSpPr>
        <p:spPr bwMode="auto">
          <a:xfrm>
            <a:off x="977900" y="1238250"/>
            <a:ext cx="2755900"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3" name="Rectangle 12"/>
          <p:cNvSpPr>
            <a:spLocks noChangeArrowheads="1"/>
          </p:cNvSpPr>
          <p:nvPr/>
        </p:nvSpPr>
        <p:spPr bwMode="auto">
          <a:xfrm>
            <a:off x="5265738" y="4010025"/>
            <a:ext cx="369887"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4" name="Rectangle 13"/>
          <p:cNvSpPr>
            <a:spLocks noChangeArrowheads="1"/>
          </p:cNvSpPr>
          <p:nvPr/>
        </p:nvSpPr>
        <p:spPr bwMode="auto">
          <a:xfrm>
            <a:off x="4803775" y="4010025"/>
            <a:ext cx="831850"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5" name="Rectangle 14"/>
          <p:cNvSpPr>
            <a:spLocks noChangeArrowheads="1"/>
          </p:cNvSpPr>
          <p:nvPr/>
        </p:nvSpPr>
        <p:spPr bwMode="auto">
          <a:xfrm>
            <a:off x="4803775" y="4010025"/>
            <a:ext cx="831850"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6" name="Rectangle 15"/>
          <p:cNvSpPr>
            <a:spLocks noChangeArrowheads="1"/>
          </p:cNvSpPr>
          <p:nvPr/>
        </p:nvSpPr>
        <p:spPr bwMode="auto">
          <a:xfrm>
            <a:off x="4886325" y="4079875"/>
            <a:ext cx="6810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Texture</a:t>
            </a:r>
            <a:endParaRPr lang="en-US" sz="2000">
              <a:latin typeface="Arial" charset="0"/>
            </a:endParaRPr>
          </a:p>
        </p:txBody>
      </p:sp>
      <p:sp>
        <p:nvSpPr>
          <p:cNvPr id="25617" name="Rectangle 16"/>
          <p:cNvSpPr>
            <a:spLocks noChangeArrowheads="1"/>
          </p:cNvSpPr>
          <p:nvPr/>
        </p:nvSpPr>
        <p:spPr bwMode="auto">
          <a:xfrm>
            <a:off x="7391400" y="4010025"/>
            <a:ext cx="369888"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18" name="Line 17"/>
          <p:cNvSpPr>
            <a:spLocks noChangeShapeType="1"/>
          </p:cNvSpPr>
          <p:nvPr/>
        </p:nvSpPr>
        <p:spPr bwMode="auto">
          <a:xfrm flipH="1">
            <a:off x="5715000" y="4132263"/>
            <a:ext cx="1676400"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9" name="Freeform 18"/>
          <p:cNvSpPr>
            <a:spLocks/>
          </p:cNvSpPr>
          <p:nvPr/>
        </p:nvSpPr>
        <p:spPr bwMode="auto">
          <a:xfrm>
            <a:off x="5635625" y="4079875"/>
            <a:ext cx="106363" cy="106363"/>
          </a:xfrm>
          <a:custGeom>
            <a:avLst/>
            <a:gdLst>
              <a:gd name="T0" fmla="*/ 0 w 220"/>
              <a:gd name="T1" fmla="*/ 2147483647 h 220"/>
              <a:gd name="T2" fmla="*/ 2147483647 w 220"/>
              <a:gd name="T3" fmla="*/ 0 h 220"/>
              <a:gd name="T4" fmla="*/ 2147483647 w 220"/>
              <a:gd name="T5" fmla="*/ 2147483647 h 220"/>
              <a:gd name="T6" fmla="*/ 0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0" y="110"/>
                </a:moveTo>
                <a:lnTo>
                  <a:pt x="220" y="0"/>
                </a:lnTo>
                <a:cubicBezTo>
                  <a:pt x="185" y="69"/>
                  <a:pt x="185" y="151"/>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620" name="Line 19"/>
          <p:cNvSpPr>
            <a:spLocks noChangeShapeType="1"/>
          </p:cNvSpPr>
          <p:nvPr/>
        </p:nvSpPr>
        <p:spPr bwMode="auto">
          <a:xfrm flipH="1">
            <a:off x="5635625" y="4256088"/>
            <a:ext cx="1674813"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1" name="Freeform 20"/>
          <p:cNvSpPr>
            <a:spLocks/>
          </p:cNvSpPr>
          <p:nvPr/>
        </p:nvSpPr>
        <p:spPr bwMode="auto">
          <a:xfrm>
            <a:off x="7285038" y="4203700"/>
            <a:ext cx="106362" cy="104775"/>
          </a:xfrm>
          <a:custGeom>
            <a:avLst/>
            <a:gdLst>
              <a:gd name="T0" fmla="*/ 2147483647 w 220"/>
              <a:gd name="T1" fmla="*/ 2147483647 h 220"/>
              <a:gd name="T2" fmla="*/ 0 w 220"/>
              <a:gd name="T3" fmla="*/ 2147483647 h 220"/>
              <a:gd name="T4" fmla="*/ 0 w 220"/>
              <a:gd name="T5" fmla="*/ 0 h 220"/>
              <a:gd name="T6" fmla="*/ 2147483647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220" y="110"/>
                </a:moveTo>
                <a:lnTo>
                  <a:pt x="0" y="220"/>
                </a:lnTo>
                <a:cubicBezTo>
                  <a:pt x="34" y="151"/>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622" name="Rectangle 21"/>
          <p:cNvSpPr>
            <a:spLocks noChangeArrowheads="1"/>
          </p:cNvSpPr>
          <p:nvPr/>
        </p:nvSpPr>
        <p:spPr bwMode="auto">
          <a:xfrm>
            <a:off x="7391400" y="2900363"/>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3" name="Rectangle 22"/>
          <p:cNvSpPr>
            <a:spLocks noChangeArrowheads="1"/>
          </p:cNvSpPr>
          <p:nvPr/>
        </p:nvSpPr>
        <p:spPr bwMode="auto">
          <a:xfrm>
            <a:off x="5635625" y="2900363"/>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4" name="Rectangle 23"/>
          <p:cNvSpPr>
            <a:spLocks noChangeArrowheads="1"/>
          </p:cNvSpPr>
          <p:nvPr/>
        </p:nvSpPr>
        <p:spPr bwMode="auto">
          <a:xfrm>
            <a:off x="7413625" y="1238250"/>
            <a:ext cx="369888"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5" name="Rectangle 24"/>
          <p:cNvSpPr>
            <a:spLocks noChangeArrowheads="1"/>
          </p:cNvSpPr>
          <p:nvPr/>
        </p:nvSpPr>
        <p:spPr bwMode="auto">
          <a:xfrm>
            <a:off x="6513513" y="1238250"/>
            <a:ext cx="369887"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26" name="Line 25"/>
          <p:cNvSpPr>
            <a:spLocks noChangeShapeType="1"/>
          </p:cNvSpPr>
          <p:nvPr/>
        </p:nvSpPr>
        <p:spPr bwMode="auto">
          <a:xfrm flipH="1">
            <a:off x="6962775" y="1362075"/>
            <a:ext cx="450850" cy="15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7" name="Freeform 26"/>
          <p:cNvSpPr>
            <a:spLocks/>
          </p:cNvSpPr>
          <p:nvPr/>
        </p:nvSpPr>
        <p:spPr bwMode="auto">
          <a:xfrm>
            <a:off x="6883400" y="1308100"/>
            <a:ext cx="104775" cy="106363"/>
          </a:xfrm>
          <a:custGeom>
            <a:avLst/>
            <a:gdLst>
              <a:gd name="T0" fmla="*/ 0 w 220"/>
              <a:gd name="T1" fmla="*/ 2147483647 h 220"/>
              <a:gd name="T2" fmla="*/ 2147483647 w 220"/>
              <a:gd name="T3" fmla="*/ 0 h 220"/>
              <a:gd name="T4" fmla="*/ 2147483647 w 220"/>
              <a:gd name="T5" fmla="*/ 2147483647 h 220"/>
              <a:gd name="T6" fmla="*/ 2147483647 w 220"/>
              <a:gd name="T7" fmla="*/ 2147483647 h 220"/>
              <a:gd name="T8" fmla="*/ 0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0" y="110"/>
                </a:moveTo>
                <a:lnTo>
                  <a:pt x="220" y="0"/>
                </a:lnTo>
                <a:cubicBezTo>
                  <a:pt x="185" y="69"/>
                  <a:pt x="185" y="150"/>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628" name="Line 27"/>
          <p:cNvSpPr>
            <a:spLocks noChangeShapeType="1"/>
          </p:cNvSpPr>
          <p:nvPr/>
        </p:nvSpPr>
        <p:spPr bwMode="auto">
          <a:xfrm flipH="1">
            <a:off x="6883400" y="1484313"/>
            <a:ext cx="450850"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9" name="Freeform 28"/>
          <p:cNvSpPr>
            <a:spLocks/>
          </p:cNvSpPr>
          <p:nvPr/>
        </p:nvSpPr>
        <p:spPr bwMode="auto">
          <a:xfrm>
            <a:off x="7308850" y="1431925"/>
            <a:ext cx="104775" cy="106363"/>
          </a:xfrm>
          <a:custGeom>
            <a:avLst/>
            <a:gdLst>
              <a:gd name="T0" fmla="*/ 2147483647 w 220"/>
              <a:gd name="T1" fmla="*/ 2147483647 h 220"/>
              <a:gd name="T2" fmla="*/ 0 w 220"/>
              <a:gd name="T3" fmla="*/ 2147483647 h 220"/>
              <a:gd name="T4" fmla="*/ 0 w 220"/>
              <a:gd name="T5" fmla="*/ 0 h 220"/>
              <a:gd name="T6" fmla="*/ 0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220" y="110"/>
                </a:moveTo>
                <a:lnTo>
                  <a:pt x="0" y="220"/>
                </a:lnTo>
                <a:cubicBezTo>
                  <a:pt x="34" y="150"/>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630" name="Rectangle 29"/>
          <p:cNvSpPr>
            <a:spLocks noChangeArrowheads="1"/>
          </p:cNvSpPr>
          <p:nvPr/>
        </p:nvSpPr>
        <p:spPr bwMode="auto">
          <a:xfrm>
            <a:off x="3741738" y="1238250"/>
            <a:ext cx="2955925"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1" name="Rectangle 30"/>
          <p:cNvSpPr>
            <a:spLocks noChangeArrowheads="1"/>
          </p:cNvSpPr>
          <p:nvPr/>
        </p:nvSpPr>
        <p:spPr bwMode="auto">
          <a:xfrm>
            <a:off x="3741738" y="1238250"/>
            <a:ext cx="3116262"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Rectangle 31"/>
          <p:cNvSpPr>
            <a:spLocks noChangeArrowheads="1"/>
          </p:cNvSpPr>
          <p:nvPr/>
        </p:nvSpPr>
        <p:spPr bwMode="auto">
          <a:xfrm>
            <a:off x="3846513" y="1308100"/>
            <a:ext cx="4810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Host </a:t>
            </a:r>
            <a:endParaRPr lang="en-US" sz="2000">
              <a:latin typeface="Arial" charset="0"/>
            </a:endParaRPr>
          </a:p>
        </p:txBody>
      </p:sp>
      <p:sp>
        <p:nvSpPr>
          <p:cNvPr id="25633" name="Rectangle 32"/>
          <p:cNvSpPr>
            <a:spLocks noChangeArrowheads="1"/>
          </p:cNvSpPr>
          <p:nvPr/>
        </p:nvSpPr>
        <p:spPr bwMode="auto">
          <a:xfrm>
            <a:off x="4308475" y="1308100"/>
            <a:ext cx="1587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34" name="Rectangle 33"/>
          <p:cNvSpPr>
            <a:spLocks noChangeArrowheads="1"/>
          </p:cNvSpPr>
          <p:nvPr/>
        </p:nvSpPr>
        <p:spPr bwMode="auto">
          <a:xfrm>
            <a:off x="4462463" y="1308100"/>
            <a:ext cx="9588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Front End </a:t>
            </a:r>
            <a:endParaRPr lang="en-US" sz="2000">
              <a:latin typeface="Arial" charset="0"/>
            </a:endParaRPr>
          </a:p>
        </p:txBody>
      </p:sp>
      <p:sp>
        <p:nvSpPr>
          <p:cNvPr id="25635" name="Rectangle 34"/>
          <p:cNvSpPr>
            <a:spLocks noChangeArrowheads="1"/>
          </p:cNvSpPr>
          <p:nvPr/>
        </p:nvSpPr>
        <p:spPr bwMode="auto">
          <a:xfrm>
            <a:off x="5386388" y="1308100"/>
            <a:ext cx="1063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36" name="Rectangle 35"/>
          <p:cNvSpPr>
            <a:spLocks noChangeArrowheads="1"/>
          </p:cNvSpPr>
          <p:nvPr/>
        </p:nvSpPr>
        <p:spPr bwMode="auto">
          <a:xfrm>
            <a:off x="5486400" y="1308100"/>
            <a:ext cx="11445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Vertex Fetch</a:t>
            </a:r>
            <a:endParaRPr lang="en-US" sz="2000">
              <a:latin typeface="Arial" charset="0"/>
            </a:endParaRPr>
          </a:p>
        </p:txBody>
      </p:sp>
      <p:sp>
        <p:nvSpPr>
          <p:cNvPr id="25637" name="Rectangle 36"/>
          <p:cNvSpPr>
            <a:spLocks noChangeArrowheads="1"/>
          </p:cNvSpPr>
          <p:nvPr/>
        </p:nvSpPr>
        <p:spPr bwMode="auto">
          <a:xfrm>
            <a:off x="7391400" y="5672138"/>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8" name="Rectangle 37"/>
          <p:cNvSpPr>
            <a:spLocks noChangeArrowheads="1"/>
          </p:cNvSpPr>
          <p:nvPr/>
        </p:nvSpPr>
        <p:spPr bwMode="auto">
          <a:xfrm>
            <a:off x="5819775" y="5672138"/>
            <a:ext cx="369888"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39" name="Rectangle 38"/>
          <p:cNvSpPr>
            <a:spLocks noChangeArrowheads="1"/>
          </p:cNvSpPr>
          <p:nvPr/>
        </p:nvSpPr>
        <p:spPr bwMode="auto">
          <a:xfrm>
            <a:off x="7391400" y="1238250"/>
            <a:ext cx="369888" cy="4803775"/>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40" name="Rectangle 39"/>
          <p:cNvSpPr>
            <a:spLocks noChangeArrowheads="1"/>
          </p:cNvSpPr>
          <p:nvPr/>
        </p:nvSpPr>
        <p:spPr bwMode="auto">
          <a:xfrm>
            <a:off x="7391400" y="1238250"/>
            <a:ext cx="369888" cy="4803775"/>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1" name="Rectangle 40"/>
          <p:cNvSpPr>
            <a:spLocks noChangeArrowheads="1"/>
          </p:cNvSpPr>
          <p:nvPr/>
        </p:nvSpPr>
        <p:spPr bwMode="auto">
          <a:xfrm rot="-5400000">
            <a:off x="7514432" y="4504531"/>
            <a:ext cx="1158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42" name="Rectangle 41"/>
          <p:cNvSpPr>
            <a:spLocks noChangeArrowheads="1"/>
          </p:cNvSpPr>
          <p:nvPr/>
        </p:nvSpPr>
        <p:spPr bwMode="auto">
          <a:xfrm rot="-5400000">
            <a:off x="7535069" y="441721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43" name="Rectangle 42"/>
          <p:cNvSpPr>
            <a:spLocks noChangeArrowheads="1"/>
          </p:cNvSpPr>
          <p:nvPr/>
        </p:nvSpPr>
        <p:spPr bwMode="auto">
          <a:xfrm rot="-5400000">
            <a:off x="7519195" y="4326731"/>
            <a:ext cx="1063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a:t>
            </a:r>
            <a:endParaRPr lang="en-US" sz="2000">
              <a:latin typeface="Arial" charset="0"/>
            </a:endParaRPr>
          </a:p>
        </p:txBody>
      </p:sp>
      <p:sp>
        <p:nvSpPr>
          <p:cNvPr id="25644" name="Rectangle 43"/>
          <p:cNvSpPr>
            <a:spLocks noChangeArrowheads="1"/>
          </p:cNvSpPr>
          <p:nvPr/>
        </p:nvSpPr>
        <p:spPr bwMode="auto">
          <a:xfrm rot="-5400000">
            <a:off x="7485857" y="4193381"/>
            <a:ext cx="1730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m</a:t>
            </a:r>
            <a:endParaRPr lang="en-US" sz="2000">
              <a:latin typeface="Arial" charset="0"/>
            </a:endParaRPr>
          </a:p>
        </p:txBody>
      </p:sp>
      <p:sp>
        <p:nvSpPr>
          <p:cNvPr id="25645" name="Rectangle 44"/>
          <p:cNvSpPr>
            <a:spLocks noChangeArrowheads="1"/>
          </p:cNvSpPr>
          <p:nvPr/>
        </p:nvSpPr>
        <p:spPr bwMode="auto">
          <a:xfrm rot="-5400000">
            <a:off x="7519194" y="4064794"/>
            <a:ext cx="1063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46" name="Rectangle 45"/>
          <p:cNvSpPr>
            <a:spLocks noChangeArrowheads="1"/>
          </p:cNvSpPr>
          <p:nvPr/>
        </p:nvSpPr>
        <p:spPr bwMode="auto">
          <a:xfrm rot="-5400000">
            <a:off x="7546182" y="3983831"/>
            <a:ext cx="523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47" name="Rectangle 46"/>
          <p:cNvSpPr>
            <a:spLocks noChangeArrowheads="1"/>
          </p:cNvSpPr>
          <p:nvPr/>
        </p:nvSpPr>
        <p:spPr bwMode="auto">
          <a:xfrm rot="-5400000">
            <a:off x="7503320" y="3894931"/>
            <a:ext cx="1381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B</a:t>
            </a:r>
            <a:endParaRPr lang="en-US" sz="2000">
              <a:latin typeface="Arial" charset="0"/>
            </a:endParaRPr>
          </a:p>
        </p:txBody>
      </p:sp>
      <p:sp>
        <p:nvSpPr>
          <p:cNvPr id="25648" name="Rectangle 47"/>
          <p:cNvSpPr>
            <a:spLocks noChangeArrowheads="1"/>
          </p:cNvSpPr>
          <p:nvPr/>
        </p:nvSpPr>
        <p:spPr bwMode="auto">
          <a:xfrm rot="-5400000">
            <a:off x="7514432" y="37663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u</a:t>
            </a:r>
            <a:endParaRPr lang="en-US" sz="2000">
              <a:latin typeface="Arial" charset="0"/>
            </a:endParaRPr>
          </a:p>
        </p:txBody>
      </p:sp>
      <p:sp>
        <p:nvSpPr>
          <p:cNvPr id="25649" name="Rectangle 48"/>
          <p:cNvSpPr>
            <a:spLocks noChangeArrowheads="1"/>
          </p:cNvSpPr>
          <p:nvPr/>
        </p:nvSpPr>
        <p:spPr bwMode="auto">
          <a:xfrm rot="-5400000">
            <a:off x="7540626" y="3684587"/>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50" name="Rectangle 49"/>
          <p:cNvSpPr>
            <a:spLocks noChangeArrowheads="1"/>
          </p:cNvSpPr>
          <p:nvPr/>
        </p:nvSpPr>
        <p:spPr bwMode="auto">
          <a:xfrm rot="-5400000">
            <a:off x="7540626" y="3622675"/>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f</a:t>
            </a:r>
            <a:endParaRPr lang="en-US" sz="2000">
              <a:latin typeface="Arial" charset="0"/>
            </a:endParaRPr>
          </a:p>
        </p:txBody>
      </p:sp>
      <p:sp>
        <p:nvSpPr>
          <p:cNvPr id="25651" name="Rectangle 50"/>
          <p:cNvSpPr>
            <a:spLocks noChangeArrowheads="1"/>
          </p:cNvSpPr>
          <p:nvPr/>
        </p:nvSpPr>
        <p:spPr bwMode="auto">
          <a:xfrm rot="-5400000">
            <a:off x="7519194" y="3540919"/>
            <a:ext cx="1063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52" name="Rectangle 51"/>
          <p:cNvSpPr>
            <a:spLocks noChangeArrowheads="1"/>
          </p:cNvSpPr>
          <p:nvPr/>
        </p:nvSpPr>
        <p:spPr bwMode="auto">
          <a:xfrm rot="-5400000">
            <a:off x="7535069" y="344566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53" name="Rectangle 52"/>
          <p:cNvSpPr>
            <a:spLocks noChangeArrowheads="1"/>
          </p:cNvSpPr>
          <p:nvPr/>
        </p:nvSpPr>
        <p:spPr bwMode="auto">
          <a:xfrm rot="-5400000">
            <a:off x="7546182" y="3388519"/>
            <a:ext cx="523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54" name="Rectangle 53"/>
          <p:cNvSpPr>
            <a:spLocks noChangeArrowheads="1"/>
          </p:cNvSpPr>
          <p:nvPr/>
        </p:nvSpPr>
        <p:spPr bwMode="auto">
          <a:xfrm rot="-5400000">
            <a:off x="7503320" y="3291681"/>
            <a:ext cx="1381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C</a:t>
            </a:r>
            <a:endParaRPr lang="en-US" sz="2000">
              <a:latin typeface="Arial" charset="0"/>
            </a:endParaRPr>
          </a:p>
        </p:txBody>
      </p:sp>
      <p:sp>
        <p:nvSpPr>
          <p:cNvPr id="25655" name="Rectangle 54"/>
          <p:cNvSpPr>
            <a:spLocks noChangeArrowheads="1"/>
          </p:cNvSpPr>
          <p:nvPr/>
        </p:nvSpPr>
        <p:spPr bwMode="auto">
          <a:xfrm rot="-5400000">
            <a:off x="7514432" y="31694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o</a:t>
            </a:r>
            <a:endParaRPr lang="en-US" sz="2000">
              <a:latin typeface="Arial" charset="0"/>
            </a:endParaRPr>
          </a:p>
        </p:txBody>
      </p:sp>
      <p:sp>
        <p:nvSpPr>
          <p:cNvPr id="25656" name="Rectangle 55"/>
          <p:cNvSpPr>
            <a:spLocks noChangeArrowheads="1"/>
          </p:cNvSpPr>
          <p:nvPr/>
        </p:nvSpPr>
        <p:spPr bwMode="auto">
          <a:xfrm rot="-5400000">
            <a:off x="7514432" y="305514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n</a:t>
            </a:r>
            <a:endParaRPr lang="en-US" sz="2000">
              <a:latin typeface="Arial" charset="0"/>
            </a:endParaRPr>
          </a:p>
        </p:txBody>
      </p:sp>
      <p:sp>
        <p:nvSpPr>
          <p:cNvPr id="25657" name="Rectangle 56"/>
          <p:cNvSpPr>
            <a:spLocks noChangeArrowheads="1"/>
          </p:cNvSpPr>
          <p:nvPr/>
        </p:nvSpPr>
        <p:spPr bwMode="auto">
          <a:xfrm rot="-5400000">
            <a:off x="7540626" y="2973387"/>
            <a:ext cx="635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t</a:t>
            </a:r>
            <a:endParaRPr lang="en-US" sz="2000">
              <a:latin typeface="Arial" charset="0"/>
            </a:endParaRPr>
          </a:p>
        </p:txBody>
      </p:sp>
      <p:sp>
        <p:nvSpPr>
          <p:cNvPr id="25658" name="Rectangle 57"/>
          <p:cNvSpPr>
            <a:spLocks noChangeArrowheads="1"/>
          </p:cNvSpPr>
          <p:nvPr/>
        </p:nvSpPr>
        <p:spPr bwMode="auto">
          <a:xfrm rot="-5400000">
            <a:off x="7535069" y="2905919"/>
            <a:ext cx="746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59" name="Rectangle 58"/>
          <p:cNvSpPr>
            <a:spLocks noChangeArrowheads="1"/>
          </p:cNvSpPr>
          <p:nvPr/>
        </p:nvSpPr>
        <p:spPr bwMode="auto">
          <a:xfrm rot="-5400000">
            <a:off x="7514432" y="2807494"/>
            <a:ext cx="115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o</a:t>
            </a:r>
            <a:endParaRPr lang="en-US" sz="2000">
              <a:latin typeface="Arial" charset="0"/>
            </a:endParaRPr>
          </a:p>
        </p:txBody>
      </p:sp>
      <p:sp>
        <p:nvSpPr>
          <p:cNvPr id="25660" name="Rectangle 59"/>
          <p:cNvSpPr>
            <a:spLocks noChangeArrowheads="1"/>
          </p:cNvSpPr>
          <p:nvPr/>
        </p:nvSpPr>
        <p:spPr bwMode="auto">
          <a:xfrm rot="-5400000">
            <a:off x="7546182" y="2732881"/>
            <a:ext cx="523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l</a:t>
            </a:r>
            <a:endParaRPr lang="en-US" sz="2000">
              <a:latin typeface="Arial" charset="0"/>
            </a:endParaRPr>
          </a:p>
        </p:txBody>
      </p:sp>
      <p:sp>
        <p:nvSpPr>
          <p:cNvPr id="25661" name="Rectangle 60"/>
          <p:cNvSpPr>
            <a:spLocks noChangeArrowheads="1"/>
          </p:cNvSpPr>
          <p:nvPr/>
        </p:nvSpPr>
        <p:spPr bwMode="auto">
          <a:xfrm rot="-5400000">
            <a:off x="7546182" y="2680494"/>
            <a:ext cx="523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l</a:t>
            </a:r>
            <a:endParaRPr lang="en-US" sz="2000">
              <a:latin typeface="Arial" charset="0"/>
            </a:endParaRPr>
          </a:p>
        </p:txBody>
      </p:sp>
      <p:sp>
        <p:nvSpPr>
          <p:cNvPr id="25662" name="Rectangle 61"/>
          <p:cNvSpPr>
            <a:spLocks noChangeArrowheads="1"/>
          </p:cNvSpPr>
          <p:nvPr/>
        </p:nvSpPr>
        <p:spPr bwMode="auto">
          <a:xfrm rot="-5400000">
            <a:off x="7519195" y="2599531"/>
            <a:ext cx="1063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e</a:t>
            </a:r>
            <a:endParaRPr lang="en-US" sz="2000">
              <a:latin typeface="Arial" charset="0"/>
            </a:endParaRPr>
          </a:p>
        </p:txBody>
      </p:sp>
      <p:sp>
        <p:nvSpPr>
          <p:cNvPr id="25663" name="Rectangle 62"/>
          <p:cNvSpPr>
            <a:spLocks noChangeArrowheads="1"/>
          </p:cNvSpPr>
          <p:nvPr/>
        </p:nvSpPr>
        <p:spPr bwMode="auto">
          <a:xfrm rot="-5400000">
            <a:off x="7535070" y="2513806"/>
            <a:ext cx="746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t>
            </a:r>
            <a:endParaRPr lang="en-US" sz="2000">
              <a:latin typeface="Arial" charset="0"/>
            </a:endParaRPr>
          </a:p>
        </p:txBody>
      </p:sp>
      <p:sp>
        <p:nvSpPr>
          <p:cNvPr id="25664" name="Rectangle 63"/>
          <p:cNvSpPr>
            <a:spLocks noChangeArrowheads="1"/>
          </p:cNvSpPr>
          <p:nvPr/>
        </p:nvSpPr>
        <p:spPr bwMode="auto">
          <a:xfrm>
            <a:off x="4341813" y="1792288"/>
            <a:ext cx="1755775"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65" name="Rectangle 64"/>
          <p:cNvSpPr>
            <a:spLocks noChangeArrowheads="1"/>
          </p:cNvSpPr>
          <p:nvPr/>
        </p:nvSpPr>
        <p:spPr bwMode="auto">
          <a:xfrm>
            <a:off x="4341813" y="1792288"/>
            <a:ext cx="1755775" cy="369887"/>
          </a:xfrm>
          <a:prstGeom prst="rect">
            <a:avLst/>
          </a:prstGeom>
          <a:solidFill>
            <a:srgbClr val="FFCCFF"/>
          </a:solidFill>
          <a:ln w="12700" cap="rnd">
            <a:solidFill>
              <a:srgbClr val="000000"/>
            </a:solidFill>
            <a:round/>
            <a:headEnd/>
            <a:tailEnd/>
          </a:ln>
        </p:spPr>
        <p:txBody>
          <a:bodyPr/>
          <a:lstStyle/>
          <a:p>
            <a:endParaRPr lang="en-US"/>
          </a:p>
        </p:txBody>
      </p:sp>
      <p:sp>
        <p:nvSpPr>
          <p:cNvPr id="25666" name="Rectangle 65"/>
          <p:cNvSpPr>
            <a:spLocks noChangeArrowheads="1"/>
          </p:cNvSpPr>
          <p:nvPr/>
        </p:nvSpPr>
        <p:spPr bwMode="auto">
          <a:xfrm>
            <a:off x="4416425" y="1862138"/>
            <a:ext cx="1670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Vertex Processing</a:t>
            </a:r>
            <a:endParaRPr lang="en-US" sz="2000">
              <a:latin typeface="Arial" charset="0"/>
            </a:endParaRPr>
          </a:p>
        </p:txBody>
      </p:sp>
      <p:sp>
        <p:nvSpPr>
          <p:cNvPr id="25667" name="Rectangle 66"/>
          <p:cNvSpPr>
            <a:spLocks noChangeArrowheads="1"/>
          </p:cNvSpPr>
          <p:nvPr/>
        </p:nvSpPr>
        <p:spPr bwMode="auto">
          <a:xfrm>
            <a:off x="3925888" y="2347913"/>
            <a:ext cx="2587625" cy="368300"/>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68" name="Rectangle 67"/>
          <p:cNvSpPr>
            <a:spLocks noChangeArrowheads="1"/>
          </p:cNvSpPr>
          <p:nvPr/>
        </p:nvSpPr>
        <p:spPr bwMode="auto">
          <a:xfrm>
            <a:off x="3925888" y="2347913"/>
            <a:ext cx="2587625" cy="368300"/>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9" name="Rectangle 68"/>
          <p:cNvSpPr>
            <a:spLocks noChangeArrowheads="1"/>
          </p:cNvSpPr>
          <p:nvPr/>
        </p:nvSpPr>
        <p:spPr bwMode="auto">
          <a:xfrm>
            <a:off x="4062413" y="2416175"/>
            <a:ext cx="1768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Primitive Assembly</a:t>
            </a:r>
            <a:endParaRPr lang="en-US" sz="2000">
              <a:latin typeface="Arial" charset="0"/>
            </a:endParaRPr>
          </a:p>
        </p:txBody>
      </p:sp>
      <p:sp>
        <p:nvSpPr>
          <p:cNvPr id="25670" name="Rectangle 69"/>
          <p:cNvSpPr>
            <a:spLocks noChangeArrowheads="1"/>
          </p:cNvSpPr>
          <p:nvPr/>
        </p:nvSpPr>
        <p:spPr bwMode="auto">
          <a:xfrm>
            <a:off x="5802313" y="2416175"/>
            <a:ext cx="1063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 </a:t>
            </a:r>
            <a:endParaRPr lang="en-US" sz="2000">
              <a:latin typeface="Arial" charset="0"/>
            </a:endParaRPr>
          </a:p>
        </p:txBody>
      </p:sp>
      <p:sp>
        <p:nvSpPr>
          <p:cNvPr id="25671" name="Rectangle 70"/>
          <p:cNvSpPr>
            <a:spLocks noChangeArrowheads="1"/>
          </p:cNvSpPr>
          <p:nvPr/>
        </p:nvSpPr>
        <p:spPr bwMode="auto">
          <a:xfrm>
            <a:off x="5864225" y="2416175"/>
            <a:ext cx="5873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Setup </a:t>
            </a:r>
            <a:endParaRPr lang="en-US" sz="2000">
              <a:latin typeface="Arial" charset="0"/>
            </a:endParaRPr>
          </a:p>
        </p:txBody>
      </p:sp>
      <p:sp>
        <p:nvSpPr>
          <p:cNvPr id="25672" name="Rectangle 71"/>
          <p:cNvSpPr>
            <a:spLocks noChangeArrowheads="1"/>
          </p:cNvSpPr>
          <p:nvPr/>
        </p:nvSpPr>
        <p:spPr bwMode="auto">
          <a:xfrm>
            <a:off x="4387850" y="2901950"/>
            <a:ext cx="1663700"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73" name="Rectangle 72"/>
          <p:cNvSpPr>
            <a:spLocks noChangeArrowheads="1"/>
          </p:cNvSpPr>
          <p:nvPr/>
        </p:nvSpPr>
        <p:spPr bwMode="auto">
          <a:xfrm>
            <a:off x="4387850" y="2901950"/>
            <a:ext cx="1663700" cy="369888"/>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4" name="Rectangle 73"/>
          <p:cNvSpPr>
            <a:spLocks noChangeArrowheads="1"/>
          </p:cNvSpPr>
          <p:nvPr/>
        </p:nvSpPr>
        <p:spPr bwMode="auto">
          <a:xfrm>
            <a:off x="4478338" y="2970213"/>
            <a:ext cx="911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Rasterize </a:t>
            </a:r>
            <a:endParaRPr lang="en-US" sz="2000">
              <a:latin typeface="Arial" charset="0"/>
            </a:endParaRPr>
          </a:p>
        </p:txBody>
      </p:sp>
      <p:sp>
        <p:nvSpPr>
          <p:cNvPr id="25675" name="Rectangle 74"/>
          <p:cNvSpPr>
            <a:spLocks noChangeArrowheads="1"/>
          </p:cNvSpPr>
          <p:nvPr/>
        </p:nvSpPr>
        <p:spPr bwMode="auto">
          <a:xfrm>
            <a:off x="5348288" y="2970213"/>
            <a:ext cx="1920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&amp; </a:t>
            </a:r>
            <a:endParaRPr lang="en-US" sz="2000">
              <a:latin typeface="Arial" charset="0"/>
            </a:endParaRPr>
          </a:p>
        </p:txBody>
      </p:sp>
      <p:sp>
        <p:nvSpPr>
          <p:cNvPr id="25676" name="Rectangle 75"/>
          <p:cNvSpPr>
            <a:spLocks noChangeArrowheads="1"/>
          </p:cNvSpPr>
          <p:nvPr/>
        </p:nvSpPr>
        <p:spPr bwMode="auto">
          <a:xfrm>
            <a:off x="5534025" y="2970213"/>
            <a:ext cx="4476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Zcull</a:t>
            </a:r>
            <a:endParaRPr lang="en-US" sz="2000">
              <a:latin typeface="Arial" charset="0"/>
            </a:endParaRPr>
          </a:p>
        </p:txBody>
      </p:sp>
      <p:sp>
        <p:nvSpPr>
          <p:cNvPr id="25677" name="Freeform 76"/>
          <p:cNvSpPr>
            <a:spLocks/>
          </p:cNvSpPr>
          <p:nvPr/>
        </p:nvSpPr>
        <p:spPr bwMode="auto">
          <a:xfrm>
            <a:off x="4110038" y="3455988"/>
            <a:ext cx="2217737" cy="1477962"/>
          </a:xfrm>
          <a:custGeom>
            <a:avLst/>
            <a:gdLst>
              <a:gd name="T0" fmla="*/ 2147483647 w 1397"/>
              <a:gd name="T1" fmla="*/ 2147483647 h 931"/>
              <a:gd name="T2" fmla="*/ 2147483647 w 1397"/>
              <a:gd name="T3" fmla="*/ 2147483647 h 931"/>
              <a:gd name="T4" fmla="*/ 2147483647 w 1397"/>
              <a:gd name="T5" fmla="*/ 2147483647 h 931"/>
              <a:gd name="T6" fmla="*/ 2147483647 w 1397"/>
              <a:gd name="T7" fmla="*/ 2147483647 h 931"/>
              <a:gd name="T8" fmla="*/ 2147483647 w 1397"/>
              <a:gd name="T9" fmla="*/ 0 h 931"/>
              <a:gd name="T10" fmla="*/ 0 w 1397"/>
              <a:gd name="T11" fmla="*/ 0 h 931"/>
              <a:gd name="T12" fmla="*/ 0 w 1397"/>
              <a:gd name="T13" fmla="*/ 2147483647 h 931"/>
              <a:gd name="T14" fmla="*/ 2147483647 w 1397"/>
              <a:gd name="T15" fmla="*/ 2147483647 h 931"/>
              <a:gd name="T16" fmla="*/ 2147483647 w 1397"/>
              <a:gd name="T17" fmla="*/ 2147483647 h 9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7"/>
              <a:gd name="T28" fmla="*/ 0 h 931"/>
              <a:gd name="T29" fmla="*/ 1397 w 1397"/>
              <a:gd name="T30" fmla="*/ 931 h 9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7" h="931">
                <a:moveTo>
                  <a:pt x="1397" y="698"/>
                </a:moveTo>
                <a:lnTo>
                  <a:pt x="321" y="698"/>
                </a:lnTo>
                <a:lnTo>
                  <a:pt x="320" y="233"/>
                </a:lnTo>
                <a:lnTo>
                  <a:pt x="1397" y="233"/>
                </a:lnTo>
                <a:lnTo>
                  <a:pt x="1397" y="0"/>
                </a:lnTo>
                <a:lnTo>
                  <a:pt x="0" y="0"/>
                </a:lnTo>
                <a:lnTo>
                  <a:pt x="0" y="931"/>
                </a:lnTo>
                <a:lnTo>
                  <a:pt x="1397" y="931"/>
                </a:lnTo>
                <a:lnTo>
                  <a:pt x="1397" y="69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8" name="Freeform 77"/>
          <p:cNvSpPr>
            <a:spLocks/>
          </p:cNvSpPr>
          <p:nvPr/>
        </p:nvSpPr>
        <p:spPr bwMode="auto">
          <a:xfrm>
            <a:off x="4110038" y="3455988"/>
            <a:ext cx="2217737" cy="1477962"/>
          </a:xfrm>
          <a:custGeom>
            <a:avLst/>
            <a:gdLst>
              <a:gd name="T0" fmla="*/ 2147483647 w 1397"/>
              <a:gd name="T1" fmla="*/ 2147483647 h 931"/>
              <a:gd name="T2" fmla="*/ 2147483647 w 1397"/>
              <a:gd name="T3" fmla="*/ 2147483647 h 931"/>
              <a:gd name="T4" fmla="*/ 2147483647 w 1397"/>
              <a:gd name="T5" fmla="*/ 2147483647 h 931"/>
              <a:gd name="T6" fmla="*/ 2147483647 w 1397"/>
              <a:gd name="T7" fmla="*/ 2147483647 h 931"/>
              <a:gd name="T8" fmla="*/ 2147483647 w 1397"/>
              <a:gd name="T9" fmla="*/ 0 h 931"/>
              <a:gd name="T10" fmla="*/ 0 w 1397"/>
              <a:gd name="T11" fmla="*/ 0 h 931"/>
              <a:gd name="T12" fmla="*/ 0 w 1397"/>
              <a:gd name="T13" fmla="*/ 2147483647 h 931"/>
              <a:gd name="T14" fmla="*/ 2147483647 w 1397"/>
              <a:gd name="T15" fmla="*/ 2147483647 h 931"/>
              <a:gd name="T16" fmla="*/ 2147483647 w 1397"/>
              <a:gd name="T17" fmla="*/ 2147483647 h 9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7"/>
              <a:gd name="T28" fmla="*/ 0 h 931"/>
              <a:gd name="T29" fmla="*/ 1397 w 1397"/>
              <a:gd name="T30" fmla="*/ 931 h 9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7" h="931">
                <a:moveTo>
                  <a:pt x="1397" y="698"/>
                </a:moveTo>
                <a:lnTo>
                  <a:pt x="321" y="698"/>
                </a:lnTo>
                <a:lnTo>
                  <a:pt x="320" y="233"/>
                </a:lnTo>
                <a:lnTo>
                  <a:pt x="1397" y="233"/>
                </a:lnTo>
                <a:lnTo>
                  <a:pt x="1397" y="0"/>
                </a:lnTo>
                <a:lnTo>
                  <a:pt x="0" y="0"/>
                </a:lnTo>
                <a:lnTo>
                  <a:pt x="0" y="931"/>
                </a:lnTo>
                <a:lnTo>
                  <a:pt x="1397" y="931"/>
                </a:lnTo>
                <a:lnTo>
                  <a:pt x="1397" y="698"/>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79" name="Rectangle 78"/>
          <p:cNvSpPr>
            <a:spLocks noChangeArrowheads="1"/>
          </p:cNvSpPr>
          <p:nvPr/>
        </p:nvSpPr>
        <p:spPr bwMode="auto">
          <a:xfrm>
            <a:off x="4662488" y="3525838"/>
            <a:ext cx="11541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Pixel Shader</a:t>
            </a:r>
            <a:endParaRPr lang="en-US" sz="2000">
              <a:latin typeface="Arial" charset="0"/>
            </a:endParaRPr>
          </a:p>
        </p:txBody>
      </p:sp>
      <p:sp>
        <p:nvSpPr>
          <p:cNvPr id="25680" name="Rectangle 79"/>
          <p:cNvSpPr>
            <a:spLocks noChangeArrowheads="1"/>
          </p:cNvSpPr>
          <p:nvPr/>
        </p:nvSpPr>
        <p:spPr bwMode="auto">
          <a:xfrm>
            <a:off x="4249738" y="5118100"/>
            <a:ext cx="1939925" cy="369888"/>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81" name="Rectangle 80"/>
          <p:cNvSpPr>
            <a:spLocks noChangeArrowheads="1"/>
          </p:cNvSpPr>
          <p:nvPr/>
        </p:nvSpPr>
        <p:spPr bwMode="auto">
          <a:xfrm>
            <a:off x="4249738" y="5672138"/>
            <a:ext cx="1939925" cy="369887"/>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682" name="Rectangle 81"/>
          <p:cNvSpPr>
            <a:spLocks noChangeArrowheads="1"/>
          </p:cNvSpPr>
          <p:nvPr/>
        </p:nvSpPr>
        <p:spPr bwMode="auto">
          <a:xfrm>
            <a:off x="4249738" y="5672138"/>
            <a:ext cx="1939925" cy="369887"/>
          </a:xfrm>
          <a:prstGeom prst="rect">
            <a:avLst/>
          </a:pr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83" name="Rectangle 82"/>
          <p:cNvSpPr>
            <a:spLocks noChangeArrowheads="1"/>
          </p:cNvSpPr>
          <p:nvPr/>
        </p:nvSpPr>
        <p:spPr bwMode="auto">
          <a:xfrm>
            <a:off x="4332288" y="5741988"/>
            <a:ext cx="13017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Pixel Engines </a:t>
            </a:r>
            <a:endParaRPr lang="en-US" sz="2000">
              <a:latin typeface="Arial" charset="0"/>
            </a:endParaRPr>
          </a:p>
        </p:txBody>
      </p:sp>
      <p:sp>
        <p:nvSpPr>
          <p:cNvPr id="25684" name="Rectangle 83"/>
          <p:cNvSpPr>
            <a:spLocks noChangeArrowheads="1"/>
          </p:cNvSpPr>
          <p:nvPr/>
        </p:nvSpPr>
        <p:spPr bwMode="auto">
          <a:xfrm>
            <a:off x="5588000" y="5741988"/>
            <a:ext cx="635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t>
            </a:r>
            <a:endParaRPr lang="en-US" sz="2000">
              <a:latin typeface="Arial" charset="0"/>
            </a:endParaRPr>
          </a:p>
        </p:txBody>
      </p:sp>
      <p:sp>
        <p:nvSpPr>
          <p:cNvPr id="25685" name="Rectangle 84"/>
          <p:cNvSpPr>
            <a:spLocks noChangeArrowheads="1"/>
          </p:cNvSpPr>
          <p:nvPr/>
        </p:nvSpPr>
        <p:spPr bwMode="auto">
          <a:xfrm>
            <a:off x="5648325" y="5741988"/>
            <a:ext cx="4175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ROP</a:t>
            </a:r>
            <a:endParaRPr lang="en-US" sz="2000">
              <a:latin typeface="Arial" charset="0"/>
            </a:endParaRPr>
          </a:p>
        </p:txBody>
      </p:sp>
      <p:sp>
        <p:nvSpPr>
          <p:cNvPr id="25686" name="Rectangle 85"/>
          <p:cNvSpPr>
            <a:spLocks noChangeArrowheads="1"/>
          </p:cNvSpPr>
          <p:nvPr/>
        </p:nvSpPr>
        <p:spPr bwMode="auto">
          <a:xfrm>
            <a:off x="6049963" y="5741988"/>
            <a:ext cx="635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500" b="1">
                <a:solidFill>
                  <a:srgbClr val="000000"/>
                </a:solidFill>
                <a:latin typeface="Arial" charset="0"/>
              </a:rPr>
              <a:t>)</a:t>
            </a:r>
            <a:endParaRPr lang="en-US" sz="2000">
              <a:latin typeface="Arial" charset="0"/>
            </a:endParaRPr>
          </a:p>
        </p:txBody>
      </p:sp>
      <p:sp>
        <p:nvSpPr>
          <p:cNvPr id="25687" name="Line 86"/>
          <p:cNvSpPr>
            <a:spLocks noChangeShapeType="1"/>
          </p:cNvSpPr>
          <p:nvPr/>
        </p:nvSpPr>
        <p:spPr bwMode="auto">
          <a:xfrm>
            <a:off x="5219700" y="160813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88" name="Freeform 87"/>
          <p:cNvSpPr>
            <a:spLocks/>
          </p:cNvSpPr>
          <p:nvPr/>
        </p:nvSpPr>
        <p:spPr bwMode="auto">
          <a:xfrm>
            <a:off x="5167313" y="1685925"/>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89" name="Line 88"/>
          <p:cNvSpPr>
            <a:spLocks noChangeShapeType="1"/>
          </p:cNvSpPr>
          <p:nvPr/>
        </p:nvSpPr>
        <p:spPr bwMode="auto">
          <a:xfrm>
            <a:off x="5219700" y="2162175"/>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0" name="Freeform 89"/>
          <p:cNvSpPr>
            <a:spLocks/>
          </p:cNvSpPr>
          <p:nvPr/>
        </p:nvSpPr>
        <p:spPr bwMode="auto">
          <a:xfrm>
            <a:off x="5167313" y="2241550"/>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1" name="Line 90"/>
          <p:cNvSpPr>
            <a:spLocks noChangeShapeType="1"/>
          </p:cNvSpPr>
          <p:nvPr/>
        </p:nvSpPr>
        <p:spPr bwMode="auto">
          <a:xfrm>
            <a:off x="5219700" y="2716213"/>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2" name="Freeform 91"/>
          <p:cNvSpPr>
            <a:spLocks/>
          </p:cNvSpPr>
          <p:nvPr/>
        </p:nvSpPr>
        <p:spPr bwMode="auto">
          <a:xfrm>
            <a:off x="5167313" y="2795588"/>
            <a:ext cx="104775" cy="106362"/>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3" name="Line 92"/>
          <p:cNvSpPr>
            <a:spLocks noChangeShapeType="1"/>
          </p:cNvSpPr>
          <p:nvPr/>
        </p:nvSpPr>
        <p:spPr bwMode="auto">
          <a:xfrm>
            <a:off x="5219700" y="327183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4" name="Freeform 93"/>
          <p:cNvSpPr>
            <a:spLocks/>
          </p:cNvSpPr>
          <p:nvPr/>
        </p:nvSpPr>
        <p:spPr bwMode="auto">
          <a:xfrm>
            <a:off x="5167313" y="3349625"/>
            <a:ext cx="104775" cy="106363"/>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695" name="Line 94"/>
          <p:cNvSpPr>
            <a:spLocks noChangeShapeType="1"/>
          </p:cNvSpPr>
          <p:nvPr/>
        </p:nvSpPr>
        <p:spPr bwMode="auto">
          <a:xfrm>
            <a:off x="5219700" y="3825875"/>
            <a:ext cx="1588" cy="103188"/>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6" name="Freeform 95"/>
          <p:cNvSpPr>
            <a:spLocks/>
          </p:cNvSpPr>
          <p:nvPr/>
        </p:nvSpPr>
        <p:spPr bwMode="auto">
          <a:xfrm>
            <a:off x="5167313" y="3903663"/>
            <a:ext cx="104775" cy="106362"/>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7" name="Line 96"/>
          <p:cNvSpPr>
            <a:spLocks noChangeShapeType="1"/>
          </p:cNvSpPr>
          <p:nvPr/>
        </p:nvSpPr>
        <p:spPr bwMode="auto">
          <a:xfrm>
            <a:off x="5219700" y="4379913"/>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98" name="Freeform 97"/>
          <p:cNvSpPr>
            <a:spLocks/>
          </p:cNvSpPr>
          <p:nvPr/>
        </p:nvSpPr>
        <p:spPr bwMode="auto">
          <a:xfrm>
            <a:off x="5167313" y="4457700"/>
            <a:ext cx="104775" cy="106363"/>
          </a:xfrm>
          <a:custGeom>
            <a:avLst/>
            <a:gdLst>
              <a:gd name="T0" fmla="*/ 2147483647 w 220"/>
              <a:gd name="T1" fmla="*/ 2147483647 h 221"/>
              <a:gd name="T2" fmla="*/ 0 w 220"/>
              <a:gd name="T3" fmla="*/ 0 h 221"/>
              <a:gd name="T4" fmla="*/ 2147483647 w 220"/>
              <a:gd name="T5" fmla="*/ 0 h 221"/>
              <a:gd name="T6" fmla="*/ 2147483647 w 220"/>
              <a:gd name="T7" fmla="*/ 0 h 221"/>
              <a:gd name="T8" fmla="*/ 2147483647 w 220"/>
              <a:gd name="T9" fmla="*/ 2147483647 h 221"/>
              <a:gd name="T10" fmla="*/ 0 60000 65536"/>
              <a:gd name="T11" fmla="*/ 0 60000 65536"/>
              <a:gd name="T12" fmla="*/ 0 60000 65536"/>
              <a:gd name="T13" fmla="*/ 0 60000 65536"/>
              <a:gd name="T14" fmla="*/ 0 60000 65536"/>
              <a:gd name="T15" fmla="*/ 0 w 220"/>
              <a:gd name="T16" fmla="*/ 0 h 221"/>
              <a:gd name="T17" fmla="*/ 220 w 220"/>
              <a:gd name="T18" fmla="*/ 221 h 221"/>
            </a:gdLst>
            <a:ahLst/>
            <a:cxnLst>
              <a:cxn ang="T10">
                <a:pos x="T0" y="T1"/>
              </a:cxn>
              <a:cxn ang="T11">
                <a:pos x="T2" y="T3"/>
              </a:cxn>
              <a:cxn ang="T12">
                <a:pos x="T4" y="T5"/>
              </a:cxn>
              <a:cxn ang="T13">
                <a:pos x="T6" y="T7"/>
              </a:cxn>
              <a:cxn ang="T14">
                <a:pos x="T8" y="T9"/>
              </a:cxn>
            </a:cxnLst>
            <a:rect l="T15" t="T16" r="T17" b="T18"/>
            <a:pathLst>
              <a:path w="220" h="221">
                <a:moveTo>
                  <a:pt x="110" y="221"/>
                </a:moveTo>
                <a:lnTo>
                  <a:pt x="0" y="0"/>
                </a:lnTo>
                <a:cubicBezTo>
                  <a:pt x="69" y="35"/>
                  <a:pt x="151" y="35"/>
                  <a:pt x="220" y="0"/>
                </a:cubicBezTo>
                <a:lnTo>
                  <a:pt x="110" y="221"/>
                </a:lnTo>
                <a:close/>
              </a:path>
            </a:pathLst>
          </a:custGeom>
          <a:solidFill>
            <a:srgbClr val="000000"/>
          </a:solidFill>
          <a:ln w="0">
            <a:solidFill>
              <a:srgbClr val="000000"/>
            </a:solidFill>
            <a:round/>
            <a:headEnd/>
            <a:tailEnd/>
          </a:ln>
        </p:spPr>
        <p:txBody>
          <a:bodyPr/>
          <a:lstStyle/>
          <a:p>
            <a:endParaRPr lang="en-US"/>
          </a:p>
        </p:txBody>
      </p:sp>
      <p:sp>
        <p:nvSpPr>
          <p:cNvPr id="25699" name="Line 98"/>
          <p:cNvSpPr>
            <a:spLocks noChangeShapeType="1"/>
          </p:cNvSpPr>
          <p:nvPr/>
        </p:nvSpPr>
        <p:spPr bwMode="auto">
          <a:xfrm flipH="1">
            <a:off x="6270625" y="5795963"/>
            <a:ext cx="1120775"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0" name="Freeform 99"/>
          <p:cNvSpPr>
            <a:spLocks/>
          </p:cNvSpPr>
          <p:nvPr/>
        </p:nvSpPr>
        <p:spPr bwMode="auto">
          <a:xfrm>
            <a:off x="6189663" y="5743575"/>
            <a:ext cx="106362" cy="104775"/>
          </a:xfrm>
          <a:custGeom>
            <a:avLst/>
            <a:gdLst>
              <a:gd name="T0" fmla="*/ 0 w 220"/>
              <a:gd name="T1" fmla="*/ 2147483647 h 220"/>
              <a:gd name="T2" fmla="*/ 2147483647 w 220"/>
              <a:gd name="T3" fmla="*/ 0 h 220"/>
              <a:gd name="T4" fmla="*/ 2147483647 w 220"/>
              <a:gd name="T5" fmla="*/ 2147483647 h 220"/>
              <a:gd name="T6" fmla="*/ 0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0" y="110"/>
                </a:moveTo>
                <a:lnTo>
                  <a:pt x="220" y="0"/>
                </a:lnTo>
                <a:cubicBezTo>
                  <a:pt x="185" y="69"/>
                  <a:pt x="185" y="151"/>
                  <a:pt x="220" y="220"/>
                </a:cubicBezTo>
                <a:lnTo>
                  <a:pt x="0" y="110"/>
                </a:lnTo>
                <a:close/>
              </a:path>
            </a:pathLst>
          </a:custGeom>
          <a:solidFill>
            <a:srgbClr val="000000"/>
          </a:solidFill>
          <a:ln w="0">
            <a:solidFill>
              <a:srgbClr val="000000"/>
            </a:solidFill>
            <a:round/>
            <a:headEnd/>
            <a:tailEnd/>
          </a:ln>
        </p:spPr>
        <p:txBody>
          <a:bodyPr/>
          <a:lstStyle/>
          <a:p>
            <a:endParaRPr lang="en-US"/>
          </a:p>
        </p:txBody>
      </p:sp>
      <p:sp>
        <p:nvSpPr>
          <p:cNvPr id="25701" name="Line 100"/>
          <p:cNvSpPr>
            <a:spLocks noChangeShapeType="1"/>
          </p:cNvSpPr>
          <p:nvPr/>
        </p:nvSpPr>
        <p:spPr bwMode="auto">
          <a:xfrm flipH="1">
            <a:off x="6189663" y="5919788"/>
            <a:ext cx="1120775" cy="1587"/>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2" name="Freeform 101"/>
          <p:cNvSpPr>
            <a:spLocks/>
          </p:cNvSpPr>
          <p:nvPr/>
        </p:nvSpPr>
        <p:spPr bwMode="auto">
          <a:xfrm>
            <a:off x="7285038" y="5865813"/>
            <a:ext cx="106362" cy="106362"/>
          </a:xfrm>
          <a:custGeom>
            <a:avLst/>
            <a:gdLst>
              <a:gd name="T0" fmla="*/ 2147483647 w 220"/>
              <a:gd name="T1" fmla="*/ 2147483647 h 220"/>
              <a:gd name="T2" fmla="*/ 0 w 220"/>
              <a:gd name="T3" fmla="*/ 2147483647 h 220"/>
              <a:gd name="T4" fmla="*/ 0 w 220"/>
              <a:gd name="T5" fmla="*/ 0 h 220"/>
              <a:gd name="T6" fmla="*/ 2147483647 w 220"/>
              <a:gd name="T7" fmla="*/ 2147483647 h 220"/>
              <a:gd name="T8" fmla="*/ 0 60000 65536"/>
              <a:gd name="T9" fmla="*/ 0 60000 65536"/>
              <a:gd name="T10" fmla="*/ 0 60000 65536"/>
              <a:gd name="T11" fmla="*/ 0 60000 65536"/>
              <a:gd name="T12" fmla="*/ 0 w 220"/>
              <a:gd name="T13" fmla="*/ 0 h 220"/>
              <a:gd name="T14" fmla="*/ 220 w 220"/>
              <a:gd name="T15" fmla="*/ 220 h 220"/>
            </a:gdLst>
            <a:ahLst/>
            <a:cxnLst>
              <a:cxn ang="T8">
                <a:pos x="T0" y="T1"/>
              </a:cxn>
              <a:cxn ang="T9">
                <a:pos x="T2" y="T3"/>
              </a:cxn>
              <a:cxn ang="T10">
                <a:pos x="T4" y="T5"/>
              </a:cxn>
              <a:cxn ang="T11">
                <a:pos x="T6" y="T7"/>
              </a:cxn>
            </a:cxnLst>
            <a:rect l="T12" t="T13" r="T14" b="T15"/>
            <a:pathLst>
              <a:path w="220" h="220">
                <a:moveTo>
                  <a:pt x="220" y="110"/>
                </a:moveTo>
                <a:lnTo>
                  <a:pt x="0" y="220"/>
                </a:lnTo>
                <a:cubicBezTo>
                  <a:pt x="34" y="151"/>
                  <a:pt x="34" y="69"/>
                  <a:pt x="0" y="0"/>
                </a:cubicBezTo>
                <a:lnTo>
                  <a:pt x="220" y="110"/>
                </a:lnTo>
                <a:close/>
              </a:path>
            </a:pathLst>
          </a:custGeom>
          <a:solidFill>
            <a:srgbClr val="000000"/>
          </a:solidFill>
          <a:ln w="0">
            <a:solidFill>
              <a:srgbClr val="000000"/>
            </a:solidFill>
            <a:round/>
            <a:headEnd/>
            <a:tailEnd/>
          </a:ln>
        </p:spPr>
        <p:txBody>
          <a:bodyPr/>
          <a:lstStyle/>
          <a:p>
            <a:endParaRPr lang="en-US"/>
          </a:p>
        </p:txBody>
      </p:sp>
      <p:sp>
        <p:nvSpPr>
          <p:cNvPr id="25703" name="Line 102"/>
          <p:cNvSpPr>
            <a:spLocks noChangeShapeType="1"/>
          </p:cNvSpPr>
          <p:nvPr/>
        </p:nvSpPr>
        <p:spPr bwMode="auto">
          <a:xfrm>
            <a:off x="5219700" y="4933950"/>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04" name="Freeform 103"/>
          <p:cNvSpPr>
            <a:spLocks/>
          </p:cNvSpPr>
          <p:nvPr/>
        </p:nvSpPr>
        <p:spPr bwMode="auto">
          <a:xfrm>
            <a:off x="5167313" y="5013325"/>
            <a:ext cx="104775" cy="104775"/>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705" name="Rectangle 104"/>
          <p:cNvSpPr>
            <a:spLocks noChangeArrowheads="1"/>
          </p:cNvSpPr>
          <p:nvPr/>
        </p:nvSpPr>
        <p:spPr bwMode="auto">
          <a:xfrm>
            <a:off x="1528763" y="1239838"/>
            <a:ext cx="14430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process commands</a:t>
            </a:r>
            <a:endParaRPr lang="en-US" sz="2000">
              <a:latin typeface="Arial" charset="0"/>
            </a:endParaRPr>
          </a:p>
        </p:txBody>
      </p:sp>
      <p:sp>
        <p:nvSpPr>
          <p:cNvPr id="25706" name="Rectangle 106"/>
          <p:cNvSpPr>
            <a:spLocks noChangeArrowheads="1"/>
          </p:cNvSpPr>
          <p:nvPr/>
        </p:nvSpPr>
        <p:spPr bwMode="auto">
          <a:xfrm>
            <a:off x="1582738" y="1793875"/>
            <a:ext cx="1381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transform vertices </a:t>
            </a:r>
            <a:endParaRPr lang="en-US" sz="2000">
              <a:latin typeface="Arial" charset="0"/>
            </a:endParaRPr>
          </a:p>
        </p:txBody>
      </p:sp>
      <p:sp>
        <p:nvSpPr>
          <p:cNvPr id="25707" name="Rectangle 107"/>
          <p:cNvSpPr>
            <a:spLocks noChangeArrowheads="1"/>
          </p:cNvSpPr>
          <p:nvPr/>
        </p:nvSpPr>
        <p:spPr bwMode="auto">
          <a:xfrm>
            <a:off x="1660525" y="1970088"/>
            <a:ext cx="682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to screen</a:t>
            </a:r>
            <a:endParaRPr lang="en-US" sz="2000">
              <a:latin typeface="Arial" charset="0"/>
            </a:endParaRPr>
          </a:p>
        </p:txBody>
      </p:sp>
      <p:sp>
        <p:nvSpPr>
          <p:cNvPr id="25708" name="Rectangle 108"/>
          <p:cNvSpPr>
            <a:spLocks noChangeArrowheads="1"/>
          </p:cNvSpPr>
          <p:nvPr/>
        </p:nvSpPr>
        <p:spPr bwMode="auto">
          <a:xfrm>
            <a:off x="2298700" y="1970088"/>
            <a:ext cx="50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t>
            </a:r>
            <a:endParaRPr lang="en-US" sz="2000">
              <a:latin typeface="Arial" charset="0"/>
            </a:endParaRPr>
          </a:p>
        </p:txBody>
      </p:sp>
      <p:sp>
        <p:nvSpPr>
          <p:cNvPr id="25709" name="Rectangle 109"/>
          <p:cNvSpPr>
            <a:spLocks noChangeArrowheads="1"/>
          </p:cNvSpPr>
          <p:nvPr/>
        </p:nvSpPr>
        <p:spPr bwMode="auto">
          <a:xfrm>
            <a:off x="2344738" y="1970088"/>
            <a:ext cx="4349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space</a:t>
            </a:r>
            <a:endParaRPr lang="en-US" sz="2000">
              <a:latin typeface="Arial" charset="0"/>
            </a:endParaRPr>
          </a:p>
        </p:txBody>
      </p:sp>
      <p:sp>
        <p:nvSpPr>
          <p:cNvPr id="25710" name="Rectangle 110"/>
          <p:cNvSpPr>
            <a:spLocks noChangeArrowheads="1"/>
          </p:cNvSpPr>
          <p:nvPr/>
        </p:nvSpPr>
        <p:spPr bwMode="auto">
          <a:xfrm>
            <a:off x="1752600" y="2347913"/>
            <a:ext cx="922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generate per</a:t>
            </a:r>
            <a:endParaRPr lang="en-US" sz="2000">
              <a:latin typeface="Arial" charset="0"/>
            </a:endParaRPr>
          </a:p>
        </p:txBody>
      </p:sp>
      <p:sp>
        <p:nvSpPr>
          <p:cNvPr id="25711" name="Rectangle 111"/>
          <p:cNvSpPr>
            <a:spLocks noChangeArrowheads="1"/>
          </p:cNvSpPr>
          <p:nvPr/>
        </p:nvSpPr>
        <p:spPr bwMode="auto">
          <a:xfrm>
            <a:off x="2652713" y="2338388"/>
            <a:ext cx="50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t>
            </a:r>
            <a:endParaRPr lang="en-US" sz="2000">
              <a:latin typeface="Arial" charset="0"/>
            </a:endParaRPr>
          </a:p>
        </p:txBody>
      </p:sp>
      <p:sp>
        <p:nvSpPr>
          <p:cNvPr id="25712" name="Rectangle 112"/>
          <p:cNvSpPr>
            <a:spLocks noChangeArrowheads="1"/>
          </p:cNvSpPr>
          <p:nvPr/>
        </p:nvSpPr>
        <p:spPr bwMode="auto">
          <a:xfrm>
            <a:off x="1590675" y="2525713"/>
            <a:ext cx="1327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triangle equations</a:t>
            </a:r>
            <a:endParaRPr lang="en-US" sz="2000">
              <a:latin typeface="Arial" charset="0"/>
            </a:endParaRPr>
          </a:p>
        </p:txBody>
      </p:sp>
      <p:sp>
        <p:nvSpPr>
          <p:cNvPr id="25713" name="Rectangle 113"/>
          <p:cNvSpPr>
            <a:spLocks noChangeArrowheads="1"/>
          </p:cNvSpPr>
          <p:nvPr/>
        </p:nvSpPr>
        <p:spPr bwMode="auto">
          <a:xfrm>
            <a:off x="1228725" y="2901950"/>
            <a:ext cx="11191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generate pixels</a:t>
            </a:r>
            <a:endParaRPr lang="en-US" sz="2000">
              <a:latin typeface="Arial" charset="0"/>
            </a:endParaRPr>
          </a:p>
        </p:txBody>
      </p:sp>
      <p:sp>
        <p:nvSpPr>
          <p:cNvPr id="25714" name="Rectangle 114"/>
          <p:cNvSpPr>
            <a:spLocks noChangeArrowheads="1"/>
          </p:cNvSpPr>
          <p:nvPr/>
        </p:nvSpPr>
        <p:spPr bwMode="auto">
          <a:xfrm>
            <a:off x="2276475" y="2901950"/>
            <a:ext cx="873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 </a:t>
            </a:r>
            <a:endParaRPr lang="en-US" sz="2000">
              <a:latin typeface="Arial" charset="0"/>
            </a:endParaRPr>
          </a:p>
        </p:txBody>
      </p:sp>
      <p:sp>
        <p:nvSpPr>
          <p:cNvPr id="25715" name="Rectangle 115"/>
          <p:cNvSpPr>
            <a:spLocks noChangeArrowheads="1"/>
          </p:cNvSpPr>
          <p:nvPr/>
        </p:nvSpPr>
        <p:spPr bwMode="auto">
          <a:xfrm>
            <a:off x="2360613" y="2901950"/>
            <a:ext cx="9667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delete pixels </a:t>
            </a:r>
            <a:endParaRPr lang="en-US" sz="2000">
              <a:latin typeface="Arial" charset="0"/>
            </a:endParaRPr>
          </a:p>
        </p:txBody>
      </p:sp>
      <p:sp>
        <p:nvSpPr>
          <p:cNvPr id="25716" name="Rectangle 116"/>
          <p:cNvSpPr>
            <a:spLocks noChangeArrowheads="1"/>
          </p:cNvSpPr>
          <p:nvPr/>
        </p:nvSpPr>
        <p:spPr bwMode="auto">
          <a:xfrm>
            <a:off x="1552575" y="3079750"/>
            <a:ext cx="1446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that cannot be seen</a:t>
            </a:r>
            <a:endParaRPr lang="en-US" sz="2000">
              <a:latin typeface="Arial" charset="0"/>
            </a:endParaRPr>
          </a:p>
        </p:txBody>
      </p:sp>
      <p:sp>
        <p:nvSpPr>
          <p:cNvPr id="25717" name="Rectangle 117"/>
          <p:cNvSpPr>
            <a:spLocks noChangeArrowheads="1"/>
          </p:cNvSpPr>
          <p:nvPr/>
        </p:nvSpPr>
        <p:spPr bwMode="auto">
          <a:xfrm>
            <a:off x="1182688" y="4011613"/>
            <a:ext cx="15128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determine the colors</a:t>
            </a:r>
            <a:endParaRPr lang="en-US" sz="2000">
              <a:latin typeface="Arial" charset="0"/>
            </a:endParaRPr>
          </a:p>
        </p:txBody>
      </p:sp>
      <p:sp>
        <p:nvSpPr>
          <p:cNvPr id="25718" name="Rectangle 118"/>
          <p:cNvSpPr>
            <a:spLocks noChangeArrowheads="1"/>
          </p:cNvSpPr>
          <p:nvPr/>
        </p:nvSpPr>
        <p:spPr bwMode="auto">
          <a:xfrm>
            <a:off x="2598738" y="4011613"/>
            <a:ext cx="873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 </a:t>
            </a:r>
            <a:endParaRPr lang="en-US" sz="2000">
              <a:latin typeface="Arial" charset="0"/>
            </a:endParaRPr>
          </a:p>
        </p:txBody>
      </p:sp>
      <p:sp>
        <p:nvSpPr>
          <p:cNvPr id="25719" name="Rectangle 119"/>
          <p:cNvSpPr>
            <a:spLocks noChangeArrowheads="1"/>
          </p:cNvSpPr>
          <p:nvPr/>
        </p:nvSpPr>
        <p:spPr bwMode="auto">
          <a:xfrm>
            <a:off x="2686050" y="4011613"/>
            <a:ext cx="11350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transparencies </a:t>
            </a:r>
            <a:endParaRPr lang="en-US" sz="2000">
              <a:latin typeface="Arial" charset="0"/>
            </a:endParaRPr>
          </a:p>
        </p:txBody>
      </p:sp>
      <p:sp>
        <p:nvSpPr>
          <p:cNvPr id="25720" name="Rectangle 120"/>
          <p:cNvSpPr>
            <a:spLocks noChangeArrowheads="1"/>
          </p:cNvSpPr>
          <p:nvPr/>
        </p:nvSpPr>
        <p:spPr bwMode="auto">
          <a:xfrm>
            <a:off x="1698625" y="4187825"/>
            <a:ext cx="15954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and depth of the pixel</a:t>
            </a:r>
            <a:endParaRPr lang="en-US" sz="2000">
              <a:latin typeface="Arial" charset="0"/>
            </a:endParaRPr>
          </a:p>
        </p:txBody>
      </p:sp>
      <p:sp>
        <p:nvSpPr>
          <p:cNvPr id="25721" name="Rectangle 121"/>
          <p:cNvSpPr>
            <a:spLocks noChangeArrowheads="1"/>
          </p:cNvSpPr>
          <p:nvPr/>
        </p:nvSpPr>
        <p:spPr bwMode="auto">
          <a:xfrm>
            <a:off x="1298575" y="5673725"/>
            <a:ext cx="20462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do final hidden surface test,</a:t>
            </a:r>
            <a:endParaRPr lang="en-US" sz="2000">
              <a:latin typeface="Arial" charset="0"/>
            </a:endParaRPr>
          </a:p>
        </p:txBody>
      </p:sp>
      <p:sp>
        <p:nvSpPr>
          <p:cNvPr id="25722" name="Rectangle 123"/>
          <p:cNvSpPr>
            <a:spLocks noChangeArrowheads="1"/>
          </p:cNvSpPr>
          <p:nvPr/>
        </p:nvSpPr>
        <p:spPr bwMode="auto">
          <a:xfrm>
            <a:off x="3332163" y="5673725"/>
            <a:ext cx="4556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blend </a:t>
            </a:r>
            <a:endParaRPr lang="en-US" sz="2000">
              <a:latin typeface="Arial" charset="0"/>
            </a:endParaRPr>
          </a:p>
        </p:txBody>
      </p:sp>
      <p:sp>
        <p:nvSpPr>
          <p:cNvPr id="25723" name="Rectangle 124"/>
          <p:cNvSpPr>
            <a:spLocks noChangeArrowheads="1"/>
          </p:cNvSpPr>
          <p:nvPr/>
        </p:nvSpPr>
        <p:spPr bwMode="auto">
          <a:xfrm>
            <a:off x="1298575" y="5851525"/>
            <a:ext cx="25034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b="1">
                <a:solidFill>
                  <a:srgbClr val="000000"/>
                </a:solidFill>
                <a:latin typeface="Arial" charset="0"/>
              </a:rPr>
              <a:t>and write out color and new depth</a:t>
            </a:r>
            <a:endParaRPr lang="en-US" sz="2000">
              <a:latin typeface="Arial" charset="0"/>
            </a:endParaRPr>
          </a:p>
        </p:txBody>
      </p:sp>
      <p:sp>
        <p:nvSpPr>
          <p:cNvPr id="25724" name="Rectangle 125"/>
          <p:cNvSpPr>
            <a:spLocks noChangeArrowheads="1"/>
          </p:cNvSpPr>
          <p:nvPr/>
        </p:nvSpPr>
        <p:spPr bwMode="auto">
          <a:xfrm>
            <a:off x="4119563" y="4937125"/>
            <a:ext cx="2033587" cy="554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725" name="Line 126"/>
          <p:cNvSpPr>
            <a:spLocks noChangeShapeType="1"/>
          </p:cNvSpPr>
          <p:nvPr/>
        </p:nvSpPr>
        <p:spPr bwMode="auto">
          <a:xfrm>
            <a:off x="5219700" y="5487988"/>
            <a:ext cx="1588" cy="104775"/>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26" name="Freeform 127"/>
          <p:cNvSpPr>
            <a:spLocks/>
          </p:cNvSpPr>
          <p:nvPr/>
        </p:nvSpPr>
        <p:spPr bwMode="auto">
          <a:xfrm>
            <a:off x="5167313" y="5567363"/>
            <a:ext cx="104775" cy="104775"/>
          </a:xfrm>
          <a:custGeom>
            <a:avLst/>
            <a:gdLst>
              <a:gd name="T0" fmla="*/ 2147483647 w 220"/>
              <a:gd name="T1" fmla="*/ 2147483647 h 220"/>
              <a:gd name="T2" fmla="*/ 0 w 220"/>
              <a:gd name="T3" fmla="*/ 0 h 220"/>
              <a:gd name="T4" fmla="*/ 2147483647 w 220"/>
              <a:gd name="T5" fmla="*/ 0 h 220"/>
              <a:gd name="T6" fmla="*/ 2147483647 w 220"/>
              <a:gd name="T7" fmla="*/ 0 h 220"/>
              <a:gd name="T8" fmla="*/ 2147483647 w 220"/>
              <a:gd name="T9" fmla="*/ 2147483647 h 220"/>
              <a:gd name="T10" fmla="*/ 0 60000 65536"/>
              <a:gd name="T11" fmla="*/ 0 60000 65536"/>
              <a:gd name="T12" fmla="*/ 0 60000 65536"/>
              <a:gd name="T13" fmla="*/ 0 60000 65536"/>
              <a:gd name="T14" fmla="*/ 0 60000 65536"/>
              <a:gd name="T15" fmla="*/ 0 w 220"/>
              <a:gd name="T16" fmla="*/ 0 h 220"/>
              <a:gd name="T17" fmla="*/ 220 w 220"/>
              <a:gd name="T18" fmla="*/ 220 h 220"/>
            </a:gdLst>
            <a:ahLst/>
            <a:cxnLst>
              <a:cxn ang="T10">
                <a:pos x="T0" y="T1"/>
              </a:cxn>
              <a:cxn ang="T11">
                <a:pos x="T2" y="T3"/>
              </a:cxn>
              <a:cxn ang="T12">
                <a:pos x="T4" y="T5"/>
              </a:cxn>
              <a:cxn ang="T13">
                <a:pos x="T6" y="T7"/>
              </a:cxn>
              <a:cxn ang="T14">
                <a:pos x="T8" y="T9"/>
              </a:cxn>
            </a:cxnLst>
            <a:rect l="T15" t="T16" r="T17" b="T18"/>
            <a:pathLst>
              <a:path w="220" h="220">
                <a:moveTo>
                  <a:pt x="110" y="220"/>
                </a:moveTo>
                <a:lnTo>
                  <a:pt x="0" y="0"/>
                </a:lnTo>
                <a:cubicBezTo>
                  <a:pt x="69" y="35"/>
                  <a:pt x="151" y="35"/>
                  <a:pt x="220" y="0"/>
                </a:cubicBezTo>
                <a:lnTo>
                  <a:pt x="110" y="220"/>
                </a:lnTo>
                <a:close/>
              </a:path>
            </a:pathLst>
          </a:custGeom>
          <a:solidFill>
            <a:srgbClr val="000000"/>
          </a:solidFill>
          <a:ln w="0">
            <a:solidFill>
              <a:srgbClr val="000000"/>
            </a:solidFill>
            <a:round/>
            <a:headEnd/>
            <a:tailEnd/>
          </a:ln>
        </p:spPr>
        <p:txBody>
          <a:bodyPr/>
          <a:lstStyle/>
          <a:p>
            <a:endParaRPr lang="en-US"/>
          </a:p>
        </p:txBody>
      </p:sp>
      <p:sp>
        <p:nvSpPr>
          <p:cNvPr id="25727" name="Line 128"/>
          <p:cNvSpPr>
            <a:spLocks noChangeShapeType="1"/>
          </p:cNvSpPr>
          <p:nvPr/>
        </p:nvSpPr>
        <p:spPr bwMode="auto">
          <a:xfrm>
            <a:off x="5219700" y="4933950"/>
            <a:ext cx="1588" cy="738188"/>
          </a:xfrm>
          <a:prstGeom prst="line">
            <a:avLst/>
          </a:prstGeom>
          <a:noFill/>
          <a:ln w="79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extBox 1"/>
          <p:cNvSpPr txBox="1"/>
          <p:nvPr/>
        </p:nvSpPr>
        <p:spPr>
          <a:xfrm>
            <a:off x="163782" y="6356350"/>
            <a:ext cx="2808018" cy="369332"/>
          </a:xfrm>
          <a:prstGeom prst="rect">
            <a:avLst/>
          </a:prstGeom>
          <a:noFill/>
        </p:spPr>
        <p:txBody>
          <a:bodyPr wrap="none" rtlCol="0">
            <a:spAutoFit/>
          </a:bodyPr>
          <a:lstStyle/>
          <a:p>
            <a:r>
              <a:rPr lang="en-US" dirty="0" smtClean="0"/>
              <a:t>[David Kirk / Wen-</a:t>
            </a:r>
            <a:r>
              <a:rPr lang="en-US" dirty="0" err="1" smtClean="0"/>
              <a:t>mei</a:t>
            </a:r>
            <a:r>
              <a:rPr lang="en-US" dirty="0" smtClean="0"/>
              <a:t> </a:t>
            </a:r>
            <a:r>
              <a:rPr lang="en-US" dirty="0" err="1" smtClean="0"/>
              <a:t>Hwu</a:t>
            </a:r>
            <a:r>
              <a:rPr lang="en-US" dirty="0" smtClean="0"/>
              <a:t>]</a:t>
            </a:r>
            <a:endParaRPr lang="en-US" dirty="0"/>
          </a:p>
        </p:txBody>
      </p:sp>
      <p:sp>
        <p:nvSpPr>
          <p:cNvPr id="129" name="TextBox 128"/>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90379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Features in CUDA</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r>
              <a:rPr lang="en-US" sz="2400" dirty="0" smtClean="0"/>
              <a:t>Dynamic Parallelism (CUDA 5): Launch kernels from within a kernel.   Reduce work for e.g., adaptive mesh refinement.</a:t>
            </a:r>
          </a:p>
          <a:p>
            <a:r>
              <a:rPr lang="en-US" sz="2400" dirty="0" smtClean="0"/>
              <a:t>Unified Memory (CUDA 6): Avoid need for explicit memory copies between CPU and GPU</a:t>
            </a:r>
            <a:endParaRPr lang="en-US" sz="2400" dirty="0"/>
          </a:p>
        </p:txBody>
      </p:sp>
      <p:sp>
        <p:nvSpPr>
          <p:cNvPr id="4" name="Slide Number Placeholder 3"/>
          <p:cNvSpPr>
            <a:spLocks noGrp="1"/>
          </p:cNvSpPr>
          <p:nvPr>
            <p:ph type="sldNum" sz="quarter" idx="12"/>
          </p:nvPr>
        </p:nvSpPr>
        <p:spPr/>
        <p:txBody>
          <a:bodyPr/>
          <a:lstStyle/>
          <a:p>
            <a:fld id="{F23EC47D-D5CA-A042-A8D0-C217E3EA6E2F}" type="slidenum">
              <a:rPr lang="en-US" smtClean="0"/>
              <a:t>50</a:t>
            </a:fld>
            <a:endParaRPr lang="en-US"/>
          </a:p>
        </p:txBody>
      </p:sp>
      <p:pic>
        <p:nvPicPr>
          <p:cNvPr id="5" name="Picture 4"/>
          <p:cNvPicPr>
            <a:picLocks noChangeAspect="1"/>
          </p:cNvPicPr>
          <p:nvPr/>
        </p:nvPicPr>
        <p:blipFill>
          <a:blip r:embed="rId2"/>
          <a:stretch>
            <a:fillRect/>
          </a:stretch>
        </p:blipFill>
        <p:spPr>
          <a:xfrm>
            <a:off x="1587500" y="3162300"/>
            <a:ext cx="5969000" cy="2552700"/>
          </a:xfrm>
          <a:prstGeom prst="rect">
            <a:avLst/>
          </a:prstGeom>
        </p:spPr>
      </p:pic>
      <p:sp>
        <p:nvSpPr>
          <p:cNvPr id="6" name="TextBox 5"/>
          <p:cNvSpPr txBox="1"/>
          <p:nvPr/>
        </p:nvSpPr>
        <p:spPr>
          <a:xfrm>
            <a:off x="1531760" y="5867400"/>
            <a:ext cx="5935840" cy="338554"/>
          </a:xfrm>
          <a:prstGeom prst="rect">
            <a:avLst/>
          </a:prstGeom>
          <a:noFill/>
        </p:spPr>
        <p:txBody>
          <a:bodyPr wrap="none" rtlCol="0">
            <a:spAutoFit/>
          </a:bodyPr>
          <a:lstStyle/>
          <a:p>
            <a:r>
              <a:rPr lang="en-US" sz="1600" dirty="0">
                <a:solidFill>
                  <a:schemeClr val="bg1">
                    <a:lumMod val="50000"/>
                  </a:schemeClr>
                </a:solidFill>
              </a:rPr>
              <a:t>http://</a:t>
            </a:r>
            <a:r>
              <a:rPr lang="en-US" sz="1600" dirty="0" err="1">
                <a:solidFill>
                  <a:schemeClr val="bg1">
                    <a:lumMod val="50000"/>
                  </a:schemeClr>
                </a:solidFill>
              </a:rPr>
              <a:t>devblogs.nvidia.com</a:t>
            </a:r>
            <a:r>
              <a:rPr lang="en-US" sz="1600" dirty="0">
                <a:solidFill>
                  <a:schemeClr val="bg1">
                    <a:lumMod val="50000"/>
                  </a:schemeClr>
                </a:solidFill>
              </a:rPr>
              <a:t>/</a:t>
            </a:r>
            <a:r>
              <a:rPr lang="en-US" sz="1600" dirty="0" err="1">
                <a:solidFill>
                  <a:schemeClr val="bg1">
                    <a:lumMod val="50000"/>
                  </a:schemeClr>
                </a:solidFill>
              </a:rPr>
              <a:t>parallelforall</a:t>
            </a:r>
            <a:r>
              <a:rPr lang="en-US" sz="1600" dirty="0">
                <a:solidFill>
                  <a:schemeClr val="bg1">
                    <a:lumMod val="50000"/>
                  </a:schemeClr>
                </a:solidFill>
              </a:rPr>
              <a:t>/unified-memory-in-cuda-6/</a:t>
            </a:r>
          </a:p>
        </p:txBody>
      </p:sp>
      <p:sp>
        <p:nvSpPr>
          <p:cNvPr id="7" name="TextBox 6"/>
          <p:cNvSpPr txBox="1"/>
          <p:nvPr/>
        </p:nvSpPr>
        <p:spPr>
          <a:xfrm>
            <a:off x="3429000" y="6390243"/>
            <a:ext cx="3646363" cy="369332"/>
          </a:xfrm>
          <a:prstGeom prst="rect">
            <a:avLst/>
          </a:prstGeom>
          <a:noFill/>
        </p:spPr>
        <p:txBody>
          <a:bodyPr wrap="none" rtlCol="0">
            <a:spAutoFit/>
          </a:bodyPr>
          <a:lstStyle/>
          <a:p>
            <a:r>
              <a:rPr lang="en-US" dirty="0" smtClean="0"/>
              <a:t>See also, </a:t>
            </a:r>
            <a:r>
              <a:rPr lang="en-US" dirty="0" err="1"/>
              <a:t>Gelado</a:t>
            </a:r>
            <a:r>
              <a:rPr lang="en-US" dirty="0" smtClean="0"/>
              <a:t>, </a:t>
            </a:r>
            <a:r>
              <a:rPr lang="en-US" dirty="0"/>
              <a:t>et al. </a:t>
            </a:r>
            <a:r>
              <a:rPr lang="en-US" dirty="0" smtClean="0"/>
              <a:t>ASPLOS 2010</a:t>
            </a:r>
            <a:r>
              <a:rPr lang="en-US" dirty="0"/>
              <a:t>. </a:t>
            </a:r>
          </a:p>
        </p:txBody>
      </p:sp>
    </p:spTree>
    <p:extLst>
      <p:ext uri="{BB962C8B-B14F-4D97-AF65-F5344CB8AC3E}">
        <p14:creationId xmlns:p14="http://schemas.microsoft.com/office/powerpoint/2010/main" val="242421786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GPU Instruction Set Architecture (ISA)</a:t>
            </a:r>
            <a:endParaRPr lang="en-US" dirty="0"/>
          </a:p>
        </p:txBody>
      </p:sp>
      <p:sp>
        <p:nvSpPr>
          <p:cNvPr id="3" name="Content Placeholder 2"/>
          <p:cNvSpPr>
            <a:spLocks noGrp="1"/>
          </p:cNvSpPr>
          <p:nvPr>
            <p:ph idx="1"/>
          </p:nvPr>
        </p:nvSpPr>
        <p:spPr>
          <a:xfrm>
            <a:off x="457200" y="1295400"/>
            <a:ext cx="8229600" cy="4876800"/>
          </a:xfrm>
        </p:spPr>
        <p:txBody>
          <a:bodyPr>
            <a:normAutofit fontScale="85000" lnSpcReduction="10000"/>
          </a:bodyPr>
          <a:lstStyle/>
          <a:p>
            <a:r>
              <a:rPr lang="en-US" dirty="0" smtClean="0"/>
              <a:t>NVIDIA defines a </a:t>
            </a:r>
            <a:r>
              <a:rPr lang="en-US" u="sng" dirty="0" smtClean="0"/>
              <a:t>virtual ISA</a:t>
            </a:r>
            <a:r>
              <a:rPr lang="en-US" dirty="0" smtClean="0"/>
              <a:t>, called “PTX” (Parallel Thread </a:t>
            </a:r>
            <a:r>
              <a:rPr lang="en-US" dirty="0" err="1" smtClean="0"/>
              <a:t>eXecution</a:t>
            </a:r>
            <a:r>
              <a:rPr lang="en-US" dirty="0" smtClean="0"/>
              <a:t>)</a:t>
            </a:r>
          </a:p>
          <a:p>
            <a:r>
              <a:rPr lang="en-US" dirty="0" smtClean="0"/>
              <a:t>More recently, Heterogeneous </a:t>
            </a:r>
            <a:r>
              <a:rPr lang="en-US" dirty="0"/>
              <a:t>System Architecture (HSA) </a:t>
            </a:r>
            <a:r>
              <a:rPr lang="en-US" dirty="0" smtClean="0"/>
              <a:t>Foundation (AMD, ARM, Imagination, </a:t>
            </a:r>
            <a:r>
              <a:rPr lang="en-US" dirty="0" err="1" smtClean="0"/>
              <a:t>Mediatek</a:t>
            </a:r>
            <a:r>
              <a:rPr lang="en-US" dirty="0" smtClean="0"/>
              <a:t>, Samsung, Qualcomm, TI) defined the HSAIL virtual ISA.</a:t>
            </a:r>
          </a:p>
          <a:p>
            <a:r>
              <a:rPr lang="en-US" dirty="0" smtClean="0"/>
              <a:t>PTX is Reduced Instruction Set Architecture (e.g., load/store architecture)</a:t>
            </a:r>
          </a:p>
          <a:p>
            <a:r>
              <a:rPr lang="en-US" dirty="0" smtClean="0"/>
              <a:t>Virtual: infinite set </a:t>
            </a:r>
            <a:r>
              <a:rPr lang="en-US" dirty="0"/>
              <a:t>of </a:t>
            </a:r>
            <a:r>
              <a:rPr lang="en-US" dirty="0" smtClean="0"/>
              <a:t>registers (much like a compiler intermediate representation)</a:t>
            </a:r>
          </a:p>
          <a:p>
            <a:r>
              <a:rPr lang="en-US" dirty="0" smtClean="0"/>
              <a:t>PTX translated to hardware ISA by backend compiler (“</a:t>
            </a:r>
            <a:r>
              <a:rPr lang="en-US" dirty="0" err="1" smtClean="0"/>
              <a:t>ptxas</a:t>
            </a:r>
            <a:r>
              <a:rPr lang="en-US" dirty="0" smtClean="0"/>
              <a:t>”). </a:t>
            </a:r>
            <a:r>
              <a:rPr lang="en-US" dirty="0"/>
              <a:t> </a:t>
            </a:r>
            <a:r>
              <a:rPr lang="en-US" dirty="0" smtClean="0"/>
              <a:t>Either at compile time (</a:t>
            </a:r>
            <a:r>
              <a:rPr lang="en-US" dirty="0" err="1" smtClean="0"/>
              <a:t>nvcc</a:t>
            </a:r>
            <a:r>
              <a:rPr lang="en-US" dirty="0" smtClean="0"/>
              <a:t>) or at runtime (GPU driver).</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51</a:t>
            </a:fld>
            <a:endParaRPr lang="en-US"/>
          </a:p>
        </p:txBody>
      </p:sp>
    </p:spTree>
    <p:extLst>
      <p:ext uri="{BB962C8B-B14F-4D97-AF65-F5344CB8AC3E}">
        <p14:creationId xmlns:p14="http://schemas.microsoft.com/office/powerpoint/2010/main" val="5414524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Some Example PTX Syntax</a:t>
            </a:r>
            <a:endParaRPr lang="en-US" dirty="0"/>
          </a:p>
        </p:txBody>
      </p:sp>
      <p:sp>
        <p:nvSpPr>
          <p:cNvPr id="3" name="Content Placeholder 2"/>
          <p:cNvSpPr>
            <a:spLocks noGrp="1"/>
          </p:cNvSpPr>
          <p:nvPr>
            <p:ph idx="1"/>
          </p:nvPr>
        </p:nvSpPr>
        <p:spPr>
          <a:xfrm>
            <a:off x="457200" y="1066800"/>
            <a:ext cx="8229600" cy="5289550"/>
          </a:xfrm>
        </p:spPr>
        <p:txBody>
          <a:bodyPr>
            <a:normAutofit fontScale="77500" lnSpcReduction="20000"/>
          </a:bodyPr>
          <a:lstStyle/>
          <a:p>
            <a:r>
              <a:rPr lang="en-US" dirty="0"/>
              <a:t>Registers </a:t>
            </a:r>
            <a:r>
              <a:rPr lang="en-US" dirty="0" smtClean="0"/>
              <a:t>declared with a type:</a:t>
            </a:r>
            <a:endParaRPr lang="en-US" dirty="0"/>
          </a:p>
          <a:p>
            <a:pPr marL="0" indent="0">
              <a:buNone/>
            </a:pPr>
            <a:r>
              <a:rPr lang="en-US" sz="2800" dirty="0" smtClean="0">
                <a:latin typeface="Consolas"/>
                <a:cs typeface="Consolas"/>
              </a:rPr>
              <a:t>   .</a:t>
            </a:r>
            <a:r>
              <a:rPr lang="en-US" sz="2800" dirty="0" err="1">
                <a:latin typeface="Consolas"/>
                <a:cs typeface="Consolas"/>
              </a:rPr>
              <a:t>reg</a:t>
            </a:r>
            <a:r>
              <a:rPr lang="en-US" sz="2800" dirty="0">
                <a:latin typeface="Consolas"/>
                <a:cs typeface="Consolas"/>
              </a:rPr>
              <a:t> .</a:t>
            </a:r>
            <a:r>
              <a:rPr lang="en-US" sz="2800" dirty="0" err="1">
                <a:latin typeface="Consolas"/>
                <a:cs typeface="Consolas"/>
              </a:rPr>
              <a:t>pred</a:t>
            </a:r>
            <a:r>
              <a:rPr lang="en-US" sz="2800" dirty="0">
                <a:latin typeface="Consolas"/>
                <a:cs typeface="Consolas"/>
              </a:rPr>
              <a:t>  p, q, r;</a:t>
            </a:r>
          </a:p>
          <a:p>
            <a:pPr marL="0" indent="0">
              <a:buNone/>
            </a:pPr>
            <a:r>
              <a:rPr lang="en-US" sz="2800" dirty="0">
                <a:latin typeface="Consolas"/>
                <a:cs typeface="Consolas"/>
              </a:rPr>
              <a:t>   </a:t>
            </a:r>
            <a:r>
              <a:rPr lang="en-US" sz="2800" dirty="0" smtClean="0">
                <a:latin typeface="Consolas"/>
                <a:cs typeface="Consolas"/>
              </a:rPr>
              <a:t>.</a:t>
            </a:r>
            <a:r>
              <a:rPr lang="en-US" sz="2800" dirty="0" err="1">
                <a:latin typeface="Consolas"/>
                <a:cs typeface="Consolas"/>
              </a:rPr>
              <a:t>reg</a:t>
            </a:r>
            <a:r>
              <a:rPr lang="en-US" sz="2800" dirty="0">
                <a:latin typeface="Consolas"/>
                <a:cs typeface="Consolas"/>
              </a:rPr>
              <a:t> .u16 </a:t>
            </a:r>
            <a:r>
              <a:rPr lang="en-US" sz="2800" dirty="0" smtClean="0">
                <a:latin typeface="Consolas"/>
                <a:cs typeface="Consolas"/>
              </a:rPr>
              <a:t>  r1</a:t>
            </a:r>
            <a:r>
              <a:rPr lang="en-US" sz="2800" dirty="0">
                <a:latin typeface="Consolas"/>
                <a:cs typeface="Consolas"/>
              </a:rPr>
              <a:t>, r2;</a:t>
            </a:r>
          </a:p>
          <a:p>
            <a:pPr marL="0" indent="0">
              <a:buNone/>
            </a:pPr>
            <a:r>
              <a:rPr lang="en-US" sz="2800" dirty="0">
                <a:latin typeface="Consolas"/>
                <a:cs typeface="Consolas"/>
              </a:rPr>
              <a:t>   </a:t>
            </a:r>
            <a:r>
              <a:rPr lang="en-US" sz="2800" dirty="0" smtClean="0">
                <a:latin typeface="Consolas"/>
                <a:cs typeface="Consolas"/>
              </a:rPr>
              <a:t>.</a:t>
            </a:r>
            <a:r>
              <a:rPr lang="en-US" sz="2800" dirty="0" err="1">
                <a:latin typeface="Consolas"/>
                <a:cs typeface="Consolas"/>
              </a:rPr>
              <a:t>reg</a:t>
            </a:r>
            <a:r>
              <a:rPr lang="en-US" sz="2800" dirty="0">
                <a:latin typeface="Consolas"/>
                <a:cs typeface="Consolas"/>
              </a:rPr>
              <a:t> .f64  </a:t>
            </a:r>
            <a:r>
              <a:rPr lang="en-US" sz="2800" dirty="0" smtClean="0">
                <a:latin typeface="Consolas"/>
                <a:cs typeface="Consolas"/>
              </a:rPr>
              <a:t> f1</a:t>
            </a:r>
            <a:r>
              <a:rPr lang="en-US" sz="2800" dirty="0">
                <a:latin typeface="Consolas"/>
                <a:cs typeface="Consolas"/>
              </a:rPr>
              <a:t>, f2;</a:t>
            </a:r>
          </a:p>
          <a:p>
            <a:r>
              <a:rPr lang="en-US" dirty="0"/>
              <a:t>ALU </a:t>
            </a:r>
            <a:r>
              <a:rPr lang="en-US" dirty="0" smtClean="0"/>
              <a:t>operations</a:t>
            </a:r>
            <a:r>
              <a:rPr lang="en-US" dirty="0"/>
              <a:t> </a:t>
            </a:r>
            <a:endParaRPr lang="en-US" dirty="0" smtClean="0"/>
          </a:p>
          <a:p>
            <a:pPr marL="0" indent="0">
              <a:buNone/>
            </a:pPr>
            <a:r>
              <a:rPr lang="en-US" sz="2800" dirty="0" smtClean="0">
                <a:latin typeface="Consolas"/>
                <a:cs typeface="Consolas"/>
              </a:rPr>
              <a:t>   add.u32 x, y, z;       </a:t>
            </a:r>
            <a:r>
              <a:rPr lang="en-US" sz="2800" i="1" dirty="0" smtClean="0">
                <a:solidFill>
                  <a:srgbClr val="008000"/>
                </a:solidFill>
                <a:latin typeface="Consolas"/>
                <a:cs typeface="Consolas"/>
              </a:rPr>
              <a:t>// x = y + z</a:t>
            </a:r>
          </a:p>
          <a:p>
            <a:pPr marL="0" indent="0">
              <a:buNone/>
            </a:pPr>
            <a:r>
              <a:rPr lang="en-US" sz="2800" dirty="0" smtClean="0">
                <a:latin typeface="Consolas"/>
                <a:cs typeface="Consolas"/>
              </a:rPr>
              <a:t>   mad.lo.s32 d, a, b, c; </a:t>
            </a:r>
            <a:r>
              <a:rPr lang="en-US" sz="2800" i="1" dirty="0" smtClean="0">
                <a:solidFill>
                  <a:srgbClr val="008000"/>
                </a:solidFill>
                <a:latin typeface="Consolas"/>
                <a:cs typeface="Consolas"/>
              </a:rPr>
              <a:t>// d = a*b + c</a:t>
            </a:r>
            <a:endParaRPr lang="en-US" sz="2400" i="1" dirty="0">
              <a:solidFill>
                <a:srgbClr val="008000"/>
              </a:solidFill>
              <a:latin typeface="Consolas"/>
              <a:cs typeface="Consolas"/>
            </a:endParaRPr>
          </a:p>
          <a:p>
            <a:r>
              <a:rPr lang="en-US" dirty="0" smtClean="0"/>
              <a:t>Memory operations</a:t>
            </a:r>
            <a:r>
              <a:rPr lang="en-US" dirty="0"/>
              <a:t>:</a:t>
            </a:r>
          </a:p>
          <a:p>
            <a:pPr marL="0" indent="0">
              <a:buNone/>
            </a:pPr>
            <a:r>
              <a:rPr lang="en-US" sz="2800" dirty="0">
                <a:latin typeface="Consolas"/>
                <a:cs typeface="Consolas"/>
              </a:rPr>
              <a:t> </a:t>
            </a:r>
            <a:r>
              <a:rPr lang="en-US" sz="2800" dirty="0" smtClean="0">
                <a:latin typeface="Consolas"/>
                <a:cs typeface="Consolas"/>
              </a:rPr>
              <a:t>  ld.global.f32 f, [a]; </a:t>
            </a:r>
            <a:endParaRPr lang="en-US" sz="2800" dirty="0">
              <a:latin typeface="Consolas"/>
              <a:cs typeface="Consolas"/>
            </a:endParaRPr>
          </a:p>
          <a:p>
            <a:pPr marL="0" indent="0">
              <a:buNone/>
            </a:pPr>
            <a:r>
              <a:rPr lang="en-US" sz="2800" dirty="0">
                <a:latin typeface="Consolas"/>
                <a:cs typeface="Consolas"/>
              </a:rPr>
              <a:t>   </a:t>
            </a:r>
            <a:r>
              <a:rPr lang="en-US" sz="2800" dirty="0" smtClean="0">
                <a:latin typeface="Consolas"/>
                <a:cs typeface="Consolas"/>
              </a:rPr>
              <a:t>ld.shared.u32 g, [b];</a:t>
            </a:r>
          </a:p>
          <a:p>
            <a:pPr marL="0" indent="0">
              <a:buNone/>
            </a:pPr>
            <a:r>
              <a:rPr lang="en-US" sz="2800" dirty="0">
                <a:latin typeface="Consolas"/>
                <a:cs typeface="Consolas"/>
              </a:rPr>
              <a:t> </a:t>
            </a:r>
            <a:r>
              <a:rPr lang="en-US" sz="2800" dirty="0" smtClean="0">
                <a:latin typeface="Consolas"/>
                <a:cs typeface="Consolas"/>
              </a:rPr>
              <a:t>  st.local.f64  [c], h</a:t>
            </a:r>
          </a:p>
          <a:p>
            <a:r>
              <a:rPr lang="en-US" dirty="0" smtClean="0"/>
              <a:t>Compare and branch operations</a:t>
            </a:r>
            <a:r>
              <a:rPr lang="en-US" dirty="0"/>
              <a:t>:</a:t>
            </a:r>
          </a:p>
          <a:p>
            <a:pPr marL="0" indent="0">
              <a:buNone/>
            </a:pPr>
            <a:r>
              <a:rPr lang="en-US" sz="2800" dirty="0">
                <a:latin typeface="Consolas"/>
                <a:cs typeface="Consolas"/>
              </a:rPr>
              <a:t>   </a:t>
            </a:r>
            <a:r>
              <a:rPr lang="en-US" sz="2800" dirty="0" smtClean="0">
                <a:latin typeface="Consolas"/>
                <a:cs typeface="Consolas"/>
              </a:rPr>
              <a:t>   setp.eq.f32 p, y, 0;  </a:t>
            </a:r>
            <a:r>
              <a:rPr lang="en-US" sz="2800" i="1" dirty="0" smtClean="0">
                <a:solidFill>
                  <a:srgbClr val="008000"/>
                </a:solidFill>
                <a:latin typeface="Consolas"/>
                <a:cs typeface="Consolas"/>
              </a:rPr>
              <a:t>// is y equal to zero? </a:t>
            </a:r>
            <a:endParaRPr lang="en-US" sz="2800" i="1" dirty="0">
              <a:solidFill>
                <a:srgbClr val="008000"/>
              </a:solidFill>
              <a:latin typeface="Consolas"/>
              <a:cs typeface="Consolas"/>
            </a:endParaRPr>
          </a:p>
          <a:p>
            <a:pPr marL="0" indent="0">
              <a:buNone/>
            </a:pPr>
            <a:r>
              <a:rPr lang="en-US" sz="2800" dirty="0">
                <a:latin typeface="Consolas"/>
                <a:cs typeface="Consolas"/>
              </a:rPr>
              <a:t>   </a:t>
            </a:r>
            <a:r>
              <a:rPr lang="en-US" sz="2800" dirty="0" smtClean="0">
                <a:latin typeface="Consolas"/>
                <a:cs typeface="Consolas"/>
              </a:rPr>
              <a:t>@p bra L1  </a:t>
            </a:r>
            <a:r>
              <a:rPr lang="en-US" sz="2800" i="1" dirty="0" smtClean="0">
                <a:solidFill>
                  <a:srgbClr val="008000"/>
                </a:solidFill>
                <a:latin typeface="Consolas"/>
                <a:cs typeface="Consolas"/>
              </a:rPr>
              <a:t>// branch to L1 if y equal to zero</a:t>
            </a:r>
          </a:p>
          <a:p>
            <a:pPr marL="0" indent="0">
              <a:buNone/>
            </a:pPr>
            <a:endParaRPr lang="en-US" sz="2800" dirty="0" smtClean="0">
              <a:latin typeface="Consolas"/>
              <a:cs typeface="Consolas"/>
            </a:endParaRPr>
          </a:p>
          <a:p>
            <a:pPr marL="0" indent="0">
              <a:buNone/>
            </a:pPr>
            <a:endParaRPr lang="en-US" sz="2800" dirty="0" smtClean="0">
              <a:latin typeface="Consolas"/>
              <a:cs typeface="Consolas"/>
            </a:endParaRPr>
          </a:p>
          <a:p>
            <a:pPr marL="0" indent="0">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52</a:t>
            </a:fld>
            <a:endParaRPr lang="en-US"/>
          </a:p>
        </p:txBody>
      </p:sp>
    </p:spTree>
    <p:extLst>
      <p:ext uri="{BB962C8B-B14F-4D97-AF65-F5344CB8AC3E}">
        <p14:creationId xmlns:p14="http://schemas.microsoft.com/office/powerpoint/2010/main" val="144678925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normAutofit fontScale="90000"/>
          </a:bodyPr>
          <a:lstStyle/>
          <a:p>
            <a:r>
              <a:rPr lang="en-US" dirty="0" smtClean="0"/>
              <a:t>Part 2: Generic GPGPU Architecture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53</a:t>
            </a:fld>
            <a:endParaRPr lang="en-US"/>
          </a:p>
        </p:txBody>
      </p:sp>
    </p:spTree>
    <p:extLst>
      <p:ext uri="{BB962C8B-B14F-4D97-AF65-F5344CB8AC3E}">
        <p14:creationId xmlns:p14="http://schemas.microsoft.com/office/powerpoint/2010/main" val="381507600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resources</a:t>
            </a:r>
            <a:endParaRPr lang="en-US" dirty="0"/>
          </a:p>
        </p:txBody>
      </p:sp>
      <p:sp>
        <p:nvSpPr>
          <p:cNvPr id="3" name="Content Placeholder 2"/>
          <p:cNvSpPr>
            <a:spLocks noGrp="1"/>
          </p:cNvSpPr>
          <p:nvPr>
            <p:ph idx="1"/>
          </p:nvPr>
        </p:nvSpPr>
        <p:spPr/>
        <p:txBody>
          <a:bodyPr/>
          <a:lstStyle/>
          <a:p>
            <a:pPr marL="0" indent="0">
              <a:buNone/>
            </a:pPr>
            <a:r>
              <a:rPr lang="en-US" dirty="0"/>
              <a:t>GPGPU-</a:t>
            </a:r>
            <a:r>
              <a:rPr lang="en-US" dirty="0" err="1"/>
              <a:t>Sim</a:t>
            </a:r>
            <a:r>
              <a:rPr lang="en-US" dirty="0"/>
              <a:t> 3.x </a:t>
            </a:r>
            <a:r>
              <a:rPr lang="en-US" dirty="0" err="1"/>
              <a:t>Manual</a:t>
            </a:r>
            <a:r>
              <a:rPr lang="en-US" dirty="0" err="1" smtClean="0">
                <a:hlinkClick r:id="rId2"/>
              </a:rPr>
              <a:t>http</a:t>
            </a:r>
            <a:r>
              <a:rPr lang="en-US" dirty="0">
                <a:hlinkClick r:id="rId2"/>
              </a:rPr>
              <a:t>://gpgpu-sim.org/manual/index.php/GPGPU-Sim_3.</a:t>
            </a:r>
            <a:r>
              <a:rPr lang="en-US" dirty="0" smtClean="0">
                <a:hlinkClick r:id="rId2"/>
              </a:rPr>
              <a:t>x_Manual</a:t>
            </a:r>
            <a:r>
              <a:rPr lang="en-US" dirty="0" smtClean="0"/>
              <a:t>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54</a:t>
            </a:fld>
            <a:endParaRPr lang="en-US"/>
          </a:p>
        </p:txBody>
      </p:sp>
    </p:spTree>
    <p:extLst>
      <p:ext uri="{BB962C8B-B14F-4D97-AF65-F5344CB8AC3E}">
        <p14:creationId xmlns:p14="http://schemas.microsoft.com/office/powerpoint/2010/main" val="362168530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normAutofit/>
          </a:bodyPr>
          <a:lstStyle/>
          <a:p>
            <a:pPr eaLnBrk="1" hangingPunct="1"/>
            <a:r>
              <a:rPr lang="en-US" sz="4000" dirty="0" smtClean="0"/>
              <a:t>GPU Microarchitecture Overview</a:t>
            </a:r>
          </a:p>
        </p:txBody>
      </p:sp>
      <p:sp>
        <p:nvSpPr>
          <p:cNvPr id="8198" name="Rectangle 43"/>
          <p:cNvSpPr>
            <a:spLocks noChangeArrowheads="1"/>
          </p:cNvSpPr>
          <p:nvPr/>
        </p:nvSpPr>
        <p:spPr bwMode="auto">
          <a:xfrm>
            <a:off x="5105400" y="1371600"/>
            <a:ext cx="3733800" cy="381000"/>
          </a:xfrm>
          <a:prstGeom prst="rect">
            <a:avLst/>
          </a:prstGeom>
          <a:noFill/>
          <a:ln w="9525">
            <a:noFill/>
            <a:miter lim="800000"/>
            <a:headEnd/>
            <a:tailEnd/>
          </a:ln>
        </p:spPr>
        <p:txBody>
          <a:bodyPr wrap="none" anchor="ctr"/>
          <a:lstStyle/>
          <a:p>
            <a:pPr algn="ctr"/>
            <a:r>
              <a:rPr lang="en-US" b="1" u="sng" dirty="0"/>
              <a:t>S</a:t>
            </a:r>
            <a:r>
              <a:rPr lang="en-US" dirty="0"/>
              <a:t>ingle-</a:t>
            </a:r>
            <a:r>
              <a:rPr lang="en-US" b="1" u="sng" dirty="0"/>
              <a:t>I</a:t>
            </a:r>
            <a:r>
              <a:rPr lang="en-US" dirty="0"/>
              <a:t>nstruction, </a:t>
            </a:r>
            <a:r>
              <a:rPr lang="en-US" b="1" u="sng" dirty="0"/>
              <a:t>M</a:t>
            </a:r>
            <a:r>
              <a:rPr lang="en-US" dirty="0"/>
              <a:t>ultiple-</a:t>
            </a:r>
            <a:r>
              <a:rPr lang="en-US" b="1" u="sng" dirty="0"/>
              <a:t>T</a:t>
            </a:r>
            <a:r>
              <a:rPr lang="en-US" dirty="0"/>
              <a:t>hreads</a:t>
            </a:r>
          </a:p>
        </p:txBody>
      </p:sp>
      <p:sp>
        <p:nvSpPr>
          <p:cNvPr id="8199" name="Rectangle 3"/>
          <p:cNvSpPr>
            <a:spLocks noChangeArrowheads="1"/>
          </p:cNvSpPr>
          <p:nvPr/>
        </p:nvSpPr>
        <p:spPr bwMode="auto">
          <a:xfrm>
            <a:off x="533400" y="1752600"/>
            <a:ext cx="8077200" cy="3532188"/>
          </a:xfrm>
          <a:prstGeom prst="rect">
            <a:avLst/>
          </a:prstGeom>
          <a:noFill/>
          <a:ln w="28575">
            <a:solidFill>
              <a:srgbClr val="000000"/>
            </a:solidFill>
            <a:prstDash val="dash"/>
            <a:miter lim="800000"/>
            <a:headEnd/>
            <a:tailEnd/>
          </a:ln>
        </p:spPr>
        <p:txBody>
          <a:bodyPr wrap="none" tIns="0"/>
          <a:lstStyle/>
          <a:p>
            <a:r>
              <a:rPr lang="en-US" sz="2400" b="1"/>
              <a:t>GPU</a:t>
            </a:r>
          </a:p>
        </p:txBody>
      </p:sp>
      <p:grpSp>
        <p:nvGrpSpPr>
          <p:cNvPr id="2" name="Group 4"/>
          <p:cNvGrpSpPr>
            <a:grpSpLocks/>
          </p:cNvGrpSpPr>
          <p:nvPr/>
        </p:nvGrpSpPr>
        <p:grpSpPr bwMode="auto">
          <a:xfrm>
            <a:off x="5638800" y="2895600"/>
            <a:ext cx="358775" cy="73025"/>
            <a:chOff x="3922713" y="1989138"/>
            <a:chExt cx="358775" cy="73025"/>
          </a:xfrm>
        </p:grpSpPr>
        <p:sp>
          <p:nvSpPr>
            <p:cNvPr id="57" name="Oval 56"/>
            <p:cNvSpPr>
              <a:spLocks noChangeArrowheads="1"/>
            </p:cNvSpPr>
            <p:nvPr/>
          </p:nvSpPr>
          <p:spPr bwMode="auto">
            <a:xfrm>
              <a:off x="3922713" y="1989138"/>
              <a:ext cx="71438"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8" name="Oval 57"/>
            <p:cNvSpPr>
              <a:spLocks noChangeArrowheads="1"/>
            </p:cNvSpPr>
            <p:nvPr/>
          </p:nvSpPr>
          <p:spPr bwMode="auto">
            <a:xfrm>
              <a:off x="4067176"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9" name="Oval 58"/>
            <p:cNvSpPr>
              <a:spLocks noChangeArrowheads="1"/>
            </p:cNvSpPr>
            <p:nvPr/>
          </p:nvSpPr>
          <p:spPr bwMode="auto">
            <a:xfrm>
              <a:off x="4210051"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grpSp>
      <p:sp>
        <p:nvSpPr>
          <p:cNvPr id="60" name="Rectangle 59"/>
          <p:cNvSpPr>
            <a:spLocks noChangeArrowheads="1"/>
          </p:cNvSpPr>
          <p:nvPr/>
        </p:nvSpPr>
        <p:spPr bwMode="auto">
          <a:xfrm>
            <a:off x="908050" y="3830638"/>
            <a:ext cx="7245350" cy="360362"/>
          </a:xfrm>
          <a:prstGeom prst="rect">
            <a:avLst/>
          </a:prstGeom>
          <a:gradFill flip="none" rotWithShape="1">
            <a:gsLst>
              <a:gs pos="0">
                <a:srgbClr val="C4E59F">
                  <a:tint val="66000"/>
                  <a:satMod val="160000"/>
                </a:srgbClr>
              </a:gs>
              <a:gs pos="50000">
                <a:srgbClr val="C4E59F">
                  <a:tint val="44500"/>
                  <a:satMod val="160000"/>
                </a:srgbClr>
              </a:gs>
              <a:gs pos="100000">
                <a:srgbClr val="C4E59F">
                  <a:tint val="23500"/>
                  <a:satMod val="160000"/>
                </a:srgbClr>
              </a:gs>
            </a:gsLst>
            <a:lin ang="16200000" scaled="1"/>
            <a:tileRect/>
          </a:gradFill>
          <a:ln>
            <a:solidFill>
              <a:srgbClr val="008000"/>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b="1" dirty="0">
                <a:solidFill>
                  <a:srgbClr val="000000"/>
                </a:solidFill>
              </a:rPr>
              <a:t>Interconnection Network</a:t>
            </a:r>
          </a:p>
        </p:txBody>
      </p:sp>
      <p:grpSp>
        <p:nvGrpSpPr>
          <p:cNvPr id="3" name="Group 6"/>
          <p:cNvGrpSpPr>
            <a:grpSpLocks/>
          </p:cNvGrpSpPr>
          <p:nvPr/>
        </p:nvGrpSpPr>
        <p:grpSpPr bwMode="auto">
          <a:xfrm>
            <a:off x="5029200" y="4800600"/>
            <a:ext cx="376238" cy="71438"/>
            <a:chOff x="3505200" y="4648200"/>
            <a:chExt cx="376238" cy="71437"/>
          </a:xfrm>
        </p:grpSpPr>
        <p:sp>
          <p:nvSpPr>
            <p:cNvPr id="62" name="Oval 61"/>
            <p:cNvSpPr>
              <a:spLocks noChangeArrowheads="1"/>
            </p:cNvSpPr>
            <p:nvPr/>
          </p:nvSpPr>
          <p:spPr bwMode="auto">
            <a:xfrm flipH="1" flipV="1">
              <a:off x="36576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3" name="Oval 62"/>
            <p:cNvSpPr>
              <a:spLocks noChangeArrowheads="1"/>
            </p:cNvSpPr>
            <p:nvPr/>
          </p:nvSpPr>
          <p:spPr bwMode="auto">
            <a:xfrm flipH="1" flipV="1">
              <a:off x="38100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4" name="Oval 63"/>
            <p:cNvSpPr>
              <a:spLocks noChangeArrowheads="1"/>
            </p:cNvSpPr>
            <p:nvPr/>
          </p:nvSpPr>
          <p:spPr bwMode="auto">
            <a:xfrm flipH="1" flipV="1">
              <a:off x="35052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grpSp>
      <p:grpSp>
        <p:nvGrpSpPr>
          <p:cNvPr id="4" name="Group 54"/>
          <p:cNvGrpSpPr>
            <a:grpSpLocks/>
          </p:cNvGrpSpPr>
          <p:nvPr/>
        </p:nvGrpSpPr>
        <p:grpSpPr bwMode="auto">
          <a:xfrm>
            <a:off x="685800" y="2209800"/>
            <a:ext cx="2362200" cy="1582738"/>
            <a:chOff x="914400" y="2209800"/>
            <a:chExt cx="2362200" cy="1582737"/>
          </a:xfrm>
        </p:grpSpPr>
        <p:sp>
          <p:nvSpPr>
            <p:cNvPr id="66"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67" name="Rectangle 66"/>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68"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69" name="Rectangle 68"/>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5" name="Group 11"/>
          <p:cNvGrpSpPr>
            <a:grpSpLocks/>
          </p:cNvGrpSpPr>
          <p:nvPr/>
        </p:nvGrpSpPr>
        <p:grpSpPr bwMode="auto">
          <a:xfrm>
            <a:off x="6096000" y="4191000"/>
            <a:ext cx="1676400" cy="1951038"/>
            <a:chOff x="4406388" y="4043366"/>
            <a:chExt cx="904308" cy="1951033"/>
          </a:xfrm>
        </p:grpSpPr>
        <p:sp>
          <p:nvSpPr>
            <p:cNvPr id="71" name="Rectangle 7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2" name="Rectangle 7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7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6" name="Group 12"/>
          <p:cNvGrpSpPr>
            <a:grpSpLocks/>
          </p:cNvGrpSpPr>
          <p:nvPr/>
        </p:nvGrpSpPr>
        <p:grpSpPr bwMode="auto">
          <a:xfrm>
            <a:off x="2743200" y="4191000"/>
            <a:ext cx="1676400" cy="1951038"/>
            <a:chOff x="4406388" y="4043366"/>
            <a:chExt cx="904308" cy="1951033"/>
          </a:xfrm>
        </p:grpSpPr>
        <p:sp>
          <p:nvSpPr>
            <p:cNvPr id="76" name="Rectangle 75"/>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7" name="Rectangle 76"/>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78"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9"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7" name="Group 13"/>
          <p:cNvGrpSpPr>
            <a:grpSpLocks/>
          </p:cNvGrpSpPr>
          <p:nvPr/>
        </p:nvGrpSpPr>
        <p:grpSpPr bwMode="auto">
          <a:xfrm>
            <a:off x="990600" y="4191000"/>
            <a:ext cx="1676400" cy="1951038"/>
            <a:chOff x="4406388" y="4043366"/>
            <a:chExt cx="904308" cy="1951033"/>
          </a:xfrm>
        </p:grpSpPr>
        <p:sp>
          <p:nvSpPr>
            <p:cNvPr id="81" name="Rectangle 8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82" name="Rectangle 8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dirty="0" smtClean="0">
                  <a:solidFill>
                    <a:srgbClr val="000000"/>
                  </a:solidFill>
                  <a:latin typeface="Calibri" pitchFamily="34" charset="0"/>
                </a:rPr>
                <a:t>GDDR5</a:t>
              </a:r>
              <a:endParaRPr lang="en-US" b="1" dirty="0">
                <a:solidFill>
                  <a:srgbClr val="000000"/>
                </a:solidFill>
                <a:latin typeface="Calibri" pitchFamily="34" charset="0"/>
              </a:endParaRPr>
            </a:p>
          </p:txBody>
        </p:sp>
        <p:sp>
          <p:nvSpPr>
            <p:cNvPr id="8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sp>
        <p:nvSpPr>
          <p:cNvPr id="8207" name="TextBox 47"/>
          <p:cNvSpPr txBox="1">
            <a:spLocks noChangeArrowheads="1"/>
          </p:cNvSpPr>
          <p:nvPr/>
        </p:nvSpPr>
        <p:spPr bwMode="auto">
          <a:xfrm>
            <a:off x="4495800" y="5638800"/>
            <a:ext cx="1616075" cy="369888"/>
          </a:xfrm>
          <a:prstGeom prst="rect">
            <a:avLst/>
          </a:prstGeom>
          <a:noFill/>
          <a:ln w="9525">
            <a:noFill/>
            <a:miter lim="800000"/>
            <a:headEnd/>
            <a:tailEnd/>
          </a:ln>
        </p:spPr>
        <p:txBody>
          <a:bodyPr wrap="none">
            <a:spAutoFit/>
          </a:bodyPr>
          <a:lstStyle/>
          <a:p>
            <a:r>
              <a:rPr lang="en-US" b="1">
                <a:solidFill>
                  <a:srgbClr val="808080"/>
                </a:solidFill>
                <a:latin typeface="Calibri" pitchFamily="34" charset="0"/>
              </a:rPr>
              <a:t>Off-chip</a:t>
            </a:r>
            <a:r>
              <a:rPr lang="en-US" b="1">
                <a:solidFill>
                  <a:srgbClr val="FFCC99"/>
                </a:solidFill>
                <a:latin typeface="Calibri" pitchFamily="34" charset="0"/>
              </a:rPr>
              <a:t> </a:t>
            </a:r>
            <a:r>
              <a:rPr lang="en-US" b="1">
                <a:solidFill>
                  <a:srgbClr val="808080"/>
                </a:solidFill>
                <a:latin typeface="Calibri" pitchFamily="34" charset="0"/>
              </a:rPr>
              <a:t>DRAM</a:t>
            </a:r>
            <a:endParaRPr lang="en-US"/>
          </a:p>
        </p:txBody>
      </p:sp>
      <p:grpSp>
        <p:nvGrpSpPr>
          <p:cNvPr id="8" name="Group 55"/>
          <p:cNvGrpSpPr>
            <a:grpSpLocks/>
          </p:cNvGrpSpPr>
          <p:nvPr/>
        </p:nvGrpSpPr>
        <p:grpSpPr bwMode="auto">
          <a:xfrm>
            <a:off x="3200400" y="2209800"/>
            <a:ext cx="2362200" cy="1582738"/>
            <a:chOff x="914400" y="2209800"/>
            <a:chExt cx="2362200" cy="1582737"/>
          </a:xfrm>
        </p:grpSpPr>
        <p:sp>
          <p:nvSpPr>
            <p:cNvPr id="87"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88" name="Rectangle 87"/>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89"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0" name="Rectangle 89"/>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9" name="Group 60"/>
          <p:cNvGrpSpPr>
            <a:grpSpLocks/>
          </p:cNvGrpSpPr>
          <p:nvPr/>
        </p:nvGrpSpPr>
        <p:grpSpPr bwMode="auto">
          <a:xfrm>
            <a:off x="6096000" y="2209800"/>
            <a:ext cx="2362200" cy="1582738"/>
            <a:chOff x="914400" y="2209800"/>
            <a:chExt cx="2362200" cy="1582737"/>
          </a:xfrm>
        </p:grpSpPr>
        <p:sp>
          <p:nvSpPr>
            <p:cNvPr id="92"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latin typeface="Arial" pitchFamily="34" charset="0"/>
                </a:rPr>
                <a:t>SIMT Core Cluster</a:t>
              </a:r>
            </a:p>
          </p:txBody>
        </p:sp>
        <p:sp>
          <p:nvSpPr>
            <p:cNvPr id="93" name="Rectangle 92"/>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94"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5" name="Rectangle 94"/>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sp>
        <p:nvSpPr>
          <p:cNvPr id="48" name="Slide Number Placeholder 47"/>
          <p:cNvSpPr>
            <a:spLocks noGrp="1"/>
          </p:cNvSpPr>
          <p:nvPr>
            <p:ph type="sldNum" sz="quarter" idx="12"/>
          </p:nvPr>
        </p:nvSpPr>
        <p:spPr/>
        <p:txBody>
          <a:bodyPr/>
          <a:lstStyle/>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Microarchitecture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Companies tight lipped about details of GPU microarchitecture.</a:t>
            </a:r>
          </a:p>
          <a:p>
            <a:r>
              <a:rPr lang="en-US" dirty="0" smtClean="0"/>
              <a:t>Several reasons:</a:t>
            </a:r>
          </a:p>
          <a:p>
            <a:pPr lvl="1"/>
            <a:r>
              <a:rPr lang="en-US" dirty="0" smtClean="0"/>
              <a:t>Competitive advantage</a:t>
            </a:r>
          </a:p>
          <a:p>
            <a:pPr lvl="1"/>
            <a:r>
              <a:rPr lang="en-US" dirty="0" smtClean="0"/>
              <a:t>Fear of being sued by “non-practicing entities”</a:t>
            </a:r>
          </a:p>
          <a:p>
            <a:pPr lvl="1"/>
            <a:r>
              <a:rPr lang="en-US" dirty="0" smtClean="0"/>
              <a:t>The people that know the details too busy building the next chip</a:t>
            </a:r>
          </a:p>
          <a:p>
            <a:pPr lvl="1"/>
            <a:endParaRPr lang="en-US" dirty="0" smtClean="0"/>
          </a:p>
          <a:p>
            <a:r>
              <a:rPr lang="en-US" dirty="0" smtClean="0"/>
              <a:t>Model described next, embodied in GPGPU-</a:t>
            </a:r>
            <a:r>
              <a:rPr lang="en-US" dirty="0" err="1" smtClean="0"/>
              <a:t>Sim</a:t>
            </a:r>
            <a:r>
              <a:rPr lang="en-US" dirty="0" smtClean="0"/>
              <a:t>, developed from: white papers, programming manuals, IEEE Micro articles, patents.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p:cNvSpPr>
            <a:spLocks noGrp="1"/>
          </p:cNvSpPr>
          <p:nvPr>
            <p:ph type="body" sz="quarter" idx="4294967295"/>
          </p:nvPr>
        </p:nvSpPr>
        <p:spPr>
          <a:xfrm>
            <a:off x="341313" y="144463"/>
            <a:ext cx="7562850" cy="544512"/>
          </a:xfrm>
        </p:spPr>
        <p:txBody>
          <a:bodyPr>
            <a:normAutofit lnSpcReduction="10000"/>
          </a:bodyPr>
          <a:lstStyle/>
          <a:p>
            <a:pPr>
              <a:buFontTx/>
              <a:buNone/>
            </a:pPr>
            <a:r>
              <a:rPr lang="en-CA">
                <a:latin typeface="Arial" pitchFamily="-65" charset="0"/>
                <a:ea typeface="ＭＳ Ｐゴシック" pitchFamily="-65" charset="-128"/>
                <a:cs typeface="Arial" pitchFamily="-65" charset="0"/>
              </a:rPr>
              <a:t>GPGPU-Sim v3.x w/ SASS</a:t>
            </a:r>
          </a:p>
        </p:txBody>
      </p:sp>
      <p:sp>
        <p:nvSpPr>
          <p:cNvPr id="54275" name="TextBox 4"/>
          <p:cNvSpPr txBox="1">
            <a:spLocks noChangeArrowheads="1"/>
          </p:cNvSpPr>
          <p:nvPr/>
        </p:nvSpPr>
        <p:spPr bwMode="auto">
          <a:xfrm>
            <a:off x="6823075" y="3511550"/>
            <a:ext cx="1584325" cy="831850"/>
          </a:xfrm>
          <a:prstGeom prst="rect">
            <a:avLst/>
          </a:prstGeom>
          <a:noFill/>
          <a:ln w="9525">
            <a:noFill/>
            <a:miter lim="800000"/>
            <a:headEnd/>
            <a:tailEnd/>
          </a:ln>
        </p:spPr>
        <p:txBody>
          <a:bodyPr wrap="none">
            <a:prstTxWarp prst="textNoShape">
              <a:avLst/>
            </a:prstTxWarp>
            <a:spAutoFit/>
          </a:bodyPr>
          <a:lstStyle/>
          <a:p>
            <a:pPr eaLnBrk="0" hangingPunct="0"/>
            <a:r>
              <a:rPr lang="en-CA"/>
              <a:t>Correlation</a:t>
            </a:r>
          </a:p>
          <a:p>
            <a:pPr eaLnBrk="0" hangingPunct="0"/>
            <a:r>
              <a:rPr lang="en-CA"/>
              <a:t>~0.976</a:t>
            </a:r>
          </a:p>
        </p:txBody>
      </p:sp>
      <p:sp>
        <p:nvSpPr>
          <p:cNvPr id="54276" name="TextBox 7"/>
          <p:cNvSpPr txBox="1">
            <a:spLocks noChangeArrowheads="1"/>
          </p:cNvSpPr>
          <p:nvPr/>
        </p:nvSpPr>
        <p:spPr bwMode="auto">
          <a:xfrm>
            <a:off x="8532813" y="6350000"/>
            <a:ext cx="441325" cy="369888"/>
          </a:xfrm>
          <a:prstGeom prst="rect">
            <a:avLst/>
          </a:prstGeom>
          <a:noFill/>
          <a:ln w="9525">
            <a:noFill/>
            <a:miter lim="800000"/>
            <a:headEnd/>
            <a:tailEnd/>
          </a:ln>
        </p:spPr>
        <p:txBody>
          <a:bodyPr wrap="none">
            <a:prstTxWarp prst="textNoShape">
              <a:avLst/>
            </a:prstTxWarp>
            <a:spAutoFit/>
          </a:bodyPr>
          <a:lstStyle/>
          <a:p>
            <a:pPr eaLnBrk="0" hangingPunct="0"/>
            <a:r>
              <a:rPr lang="en-CA">
                <a:solidFill>
                  <a:schemeClr val="bg1"/>
                </a:solidFill>
              </a:rPr>
              <a:t>12</a:t>
            </a:r>
          </a:p>
        </p:txBody>
      </p:sp>
      <p:graphicFrame>
        <p:nvGraphicFramePr>
          <p:cNvPr id="6" name="Chart 5"/>
          <p:cNvGraphicFramePr>
            <a:graphicFrameLocks/>
          </p:cNvGraphicFramePr>
          <p:nvPr/>
        </p:nvGraphicFramePr>
        <p:xfrm>
          <a:off x="762681" y="1267096"/>
          <a:ext cx="5860188" cy="5231085"/>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fld id="{F23EC47D-D5CA-A042-A8D0-C217E3EA6E2F}" type="slidenum">
              <a:rPr lang="en-US" smtClean="0"/>
              <a:t>57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z="4000" dirty="0"/>
              <a:t>GPU </a:t>
            </a:r>
            <a:r>
              <a:rPr lang="en-US" sz="4000" dirty="0" err="1"/>
              <a:t>Microarchitecture</a:t>
            </a:r>
            <a:r>
              <a:rPr lang="en-US" sz="4000" dirty="0"/>
              <a:t> </a:t>
            </a:r>
            <a:r>
              <a:rPr lang="en-US" sz="4000" dirty="0" smtClean="0"/>
              <a:t>Overview</a:t>
            </a:r>
            <a:endParaRPr lang="en-US" sz="4000" dirty="0"/>
          </a:p>
        </p:txBody>
      </p:sp>
      <p:sp>
        <p:nvSpPr>
          <p:cNvPr id="55" name="Rectangle 3"/>
          <p:cNvSpPr>
            <a:spLocks noChangeArrowheads="1"/>
          </p:cNvSpPr>
          <p:nvPr/>
        </p:nvSpPr>
        <p:spPr bwMode="auto">
          <a:xfrm>
            <a:off x="533400" y="1752600"/>
            <a:ext cx="8077200" cy="3532188"/>
          </a:xfrm>
          <a:prstGeom prst="rect">
            <a:avLst/>
          </a:prstGeom>
          <a:noFill/>
          <a:ln w="28575">
            <a:solidFill>
              <a:srgbClr val="000000"/>
            </a:solidFill>
            <a:prstDash val="dash"/>
            <a:miter lim="800000"/>
            <a:headEnd/>
            <a:tailEnd/>
          </a:ln>
        </p:spPr>
        <p:txBody>
          <a:bodyPr wrap="none" tIns="0"/>
          <a:lstStyle/>
          <a:p>
            <a:r>
              <a:rPr lang="en-US" sz="2400" b="1"/>
              <a:t>GPU</a:t>
            </a:r>
          </a:p>
        </p:txBody>
      </p:sp>
      <p:grpSp>
        <p:nvGrpSpPr>
          <p:cNvPr id="2" name="Group 4"/>
          <p:cNvGrpSpPr>
            <a:grpSpLocks/>
          </p:cNvGrpSpPr>
          <p:nvPr/>
        </p:nvGrpSpPr>
        <p:grpSpPr bwMode="auto">
          <a:xfrm>
            <a:off x="5638800" y="2895600"/>
            <a:ext cx="358775" cy="73025"/>
            <a:chOff x="3922713" y="1989138"/>
            <a:chExt cx="358775" cy="73025"/>
          </a:xfrm>
        </p:grpSpPr>
        <p:sp>
          <p:nvSpPr>
            <p:cNvPr id="57" name="Oval 56"/>
            <p:cNvSpPr>
              <a:spLocks noChangeArrowheads="1"/>
            </p:cNvSpPr>
            <p:nvPr/>
          </p:nvSpPr>
          <p:spPr bwMode="auto">
            <a:xfrm>
              <a:off x="3922713" y="1989138"/>
              <a:ext cx="71438"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8" name="Oval 57"/>
            <p:cNvSpPr>
              <a:spLocks noChangeArrowheads="1"/>
            </p:cNvSpPr>
            <p:nvPr/>
          </p:nvSpPr>
          <p:spPr bwMode="auto">
            <a:xfrm>
              <a:off x="4067176"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59" name="Oval 58"/>
            <p:cNvSpPr>
              <a:spLocks noChangeArrowheads="1"/>
            </p:cNvSpPr>
            <p:nvPr/>
          </p:nvSpPr>
          <p:spPr bwMode="auto">
            <a:xfrm>
              <a:off x="4210051" y="1989138"/>
              <a:ext cx="71437" cy="73025"/>
            </a:xfrm>
            <a:prstGeom prst="ellipse">
              <a:avLst/>
            </a:prstGeom>
            <a:ln>
              <a:solidFill>
                <a:schemeClr val="accent2">
                  <a:lumMod val="60000"/>
                  <a:lumOff val="40000"/>
                </a:schemeClr>
              </a:solidFill>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Calibri" pitchFamily="34" charset="0"/>
              </a:endParaRPr>
            </a:p>
          </p:txBody>
        </p:sp>
      </p:grpSp>
      <p:sp>
        <p:nvSpPr>
          <p:cNvPr id="60" name="Rectangle 59"/>
          <p:cNvSpPr>
            <a:spLocks noChangeArrowheads="1"/>
          </p:cNvSpPr>
          <p:nvPr/>
        </p:nvSpPr>
        <p:spPr bwMode="auto">
          <a:xfrm>
            <a:off x="908050" y="3830638"/>
            <a:ext cx="7245350" cy="360362"/>
          </a:xfrm>
          <a:prstGeom prst="rect">
            <a:avLst/>
          </a:prstGeom>
          <a:gradFill flip="none" rotWithShape="1">
            <a:gsLst>
              <a:gs pos="0">
                <a:srgbClr val="C4E59F">
                  <a:tint val="66000"/>
                  <a:satMod val="160000"/>
                </a:srgbClr>
              </a:gs>
              <a:gs pos="50000">
                <a:srgbClr val="C4E59F">
                  <a:tint val="44500"/>
                  <a:satMod val="160000"/>
                </a:srgbClr>
              </a:gs>
              <a:gs pos="100000">
                <a:srgbClr val="C4E59F">
                  <a:tint val="23500"/>
                  <a:satMod val="160000"/>
                </a:srgbClr>
              </a:gs>
            </a:gsLst>
            <a:lin ang="16200000" scaled="1"/>
            <a:tileRect/>
          </a:gradFill>
          <a:ln>
            <a:solidFill>
              <a:srgbClr val="008000"/>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b="1" dirty="0">
                <a:solidFill>
                  <a:srgbClr val="000000"/>
                </a:solidFill>
              </a:rPr>
              <a:t>Interconnection Network</a:t>
            </a:r>
          </a:p>
        </p:txBody>
      </p:sp>
      <p:grpSp>
        <p:nvGrpSpPr>
          <p:cNvPr id="3" name="Group 6"/>
          <p:cNvGrpSpPr>
            <a:grpSpLocks/>
          </p:cNvGrpSpPr>
          <p:nvPr/>
        </p:nvGrpSpPr>
        <p:grpSpPr bwMode="auto">
          <a:xfrm>
            <a:off x="5029200" y="4800600"/>
            <a:ext cx="376238" cy="71438"/>
            <a:chOff x="3505200" y="4648200"/>
            <a:chExt cx="376238" cy="71437"/>
          </a:xfrm>
        </p:grpSpPr>
        <p:sp>
          <p:nvSpPr>
            <p:cNvPr id="62" name="Oval 61"/>
            <p:cNvSpPr>
              <a:spLocks noChangeArrowheads="1"/>
            </p:cNvSpPr>
            <p:nvPr/>
          </p:nvSpPr>
          <p:spPr bwMode="auto">
            <a:xfrm flipH="1" flipV="1">
              <a:off x="36576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3" name="Oval 62"/>
            <p:cNvSpPr>
              <a:spLocks noChangeArrowheads="1"/>
            </p:cNvSpPr>
            <p:nvPr/>
          </p:nvSpPr>
          <p:spPr bwMode="auto">
            <a:xfrm flipH="1" flipV="1">
              <a:off x="38100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sp>
          <p:nvSpPr>
            <p:cNvPr id="64" name="Oval 63"/>
            <p:cNvSpPr>
              <a:spLocks noChangeArrowheads="1"/>
            </p:cNvSpPr>
            <p:nvPr/>
          </p:nvSpPr>
          <p:spPr bwMode="auto">
            <a:xfrm flipH="1" flipV="1">
              <a:off x="3505200" y="4648200"/>
              <a:ext cx="71438" cy="7143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solidFill>
                  <a:srgbClr val="000000"/>
                </a:solidFill>
                <a:latin typeface="Calibri" pitchFamily="34" charset="0"/>
              </a:endParaRPr>
            </a:p>
          </p:txBody>
        </p:sp>
      </p:grpSp>
      <p:grpSp>
        <p:nvGrpSpPr>
          <p:cNvPr id="4" name="Group 54"/>
          <p:cNvGrpSpPr>
            <a:grpSpLocks/>
          </p:cNvGrpSpPr>
          <p:nvPr/>
        </p:nvGrpSpPr>
        <p:grpSpPr bwMode="auto">
          <a:xfrm>
            <a:off x="685800" y="2209800"/>
            <a:ext cx="2362200" cy="1582738"/>
            <a:chOff x="914400" y="2209800"/>
            <a:chExt cx="2362200" cy="1582737"/>
          </a:xfrm>
        </p:grpSpPr>
        <p:sp>
          <p:nvSpPr>
            <p:cNvPr id="66"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67" name="Rectangle 66"/>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68"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69" name="Rectangle 68"/>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5" name="Group 11"/>
          <p:cNvGrpSpPr>
            <a:grpSpLocks/>
          </p:cNvGrpSpPr>
          <p:nvPr/>
        </p:nvGrpSpPr>
        <p:grpSpPr bwMode="auto">
          <a:xfrm>
            <a:off x="6096000" y="4191000"/>
            <a:ext cx="1676400" cy="1951038"/>
            <a:chOff x="4406388" y="4043366"/>
            <a:chExt cx="904308" cy="1951033"/>
          </a:xfrm>
        </p:grpSpPr>
        <p:sp>
          <p:nvSpPr>
            <p:cNvPr id="71" name="Rectangle 7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2" name="Rectangle 7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7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6" name="Group 12"/>
          <p:cNvGrpSpPr>
            <a:grpSpLocks/>
          </p:cNvGrpSpPr>
          <p:nvPr/>
        </p:nvGrpSpPr>
        <p:grpSpPr bwMode="auto">
          <a:xfrm>
            <a:off x="2743200" y="4191000"/>
            <a:ext cx="1676400" cy="1951038"/>
            <a:chOff x="4406388" y="4043366"/>
            <a:chExt cx="904308" cy="1951033"/>
          </a:xfrm>
        </p:grpSpPr>
        <p:sp>
          <p:nvSpPr>
            <p:cNvPr id="76" name="Rectangle 75"/>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77" name="Rectangle 76"/>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78"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79"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grpSp>
        <p:nvGrpSpPr>
          <p:cNvPr id="7" name="Group 13"/>
          <p:cNvGrpSpPr>
            <a:grpSpLocks/>
          </p:cNvGrpSpPr>
          <p:nvPr/>
        </p:nvGrpSpPr>
        <p:grpSpPr bwMode="auto">
          <a:xfrm>
            <a:off x="990600" y="4191000"/>
            <a:ext cx="1676400" cy="1951038"/>
            <a:chOff x="4406388" y="4043366"/>
            <a:chExt cx="904308" cy="1951033"/>
          </a:xfrm>
        </p:grpSpPr>
        <p:sp>
          <p:nvSpPr>
            <p:cNvPr id="81" name="Rectangle 80"/>
            <p:cNvSpPr>
              <a:spLocks noChangeArrowheads="1"/>
            </p:cNvSpPr>
            <p:nvPr/>
          </p:nvSpPr>
          <p:spPr bwMode="auto">
            <a:xfrm>
              <a:off x="4570808" y="4348165"/>
              <a:ext cx="616574" cy="6095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en-US" b="1">
                  <a:solidFill>
                    <a:srgbClr val="000000"/>
                  </a:solidFill>
                  <a:latin typeface="Calibri" pitchFamily="34" charset="0"/>
                </a:rPr>
                <a:t>Memory</a:t>
              </a:r>
            </a:p>
            <a:p>
              <a:pPr algn="ctr">
                <a:defRPr/>
              </a:pPr>
              <a:r>
                <a:rPr lang="en-US" b="1">
                  <a:solidFill>
                    <a:srgbClr val="000000"/>
                  </a:solidFill>
                  <a:latin typeface="Calibri" pitchFamily="34" charset="0"/>
                </a:rPr>
                <a:t>Partition</a:t>
              </a:r>
            </a:p>
          </p:txBody>
        </p:sp>
        <p:sp>
          <p:nvSpPr>
            <p:cNvPr id="82" name="Rectangle 81"/>
            <p:cNvSpPr>
              <a:spLocks noChangeArrowheads="1"/>
            </p:cNvSpPr>
            <p:nvPr/>
          </p:nvSpPr>
          <p:spPr bwMode="auto">
            <a:xfrm>
              <a:off x="4406388" y="5414962"/>
              <a:ext cx="904308" cy="579437"/>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b="1">
                  <a:solidFill>
                    <a:srgbClr val="000000"/>
                  </a:solidFill>
                  <a:latin typeface="Calibri" pitchFamily="34" charset="0"/>
                </a:rPr>
                <a:t>GDDR3/GDDR5</a:t>
              </a:r>
            </a:p>
          </p:txBody>
        </p:sp>
        <p:sp>
          <p:nvSpPr>
            <p:cNvPr id="83" name="Line 98"/>
            <p:cNvSpPr>
              <a:spLocks noChangeShapeType="1"/>
            </p:cNvSpPr>
            <p:nvPr/>
          </p:nvSpPr>
          <p:spPr bwMode="auto">
            <a:xfrm>
              <a:off x="4858542" y="4957764"/>
              <a:ext cx="1713" cy="431799"/>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sp>
          <p:nvSpPr>
            <p:cNvPr id="84" name="Line 224"/>
            <p:cNvSpPr>
              <a:spLocks noChangeShapeType="1"/>
            </p:cNvSpPr>
            <p:nvPr/>
          </p:nvSpPr>
          <p:spPr bwMode="auto">
            <a:xfrm>
              <a:off x="4858542" y="4043366"/>
              <a:ext cx="1713" cy="287337"/>
            </a:xfrm>
            <a:prstGeom prst="line">
              <a:avLst/>
            </a:prstGeom>
            <a:noFill/>
            <a:ln w="28575">
              <a:solidFill>
                <a:srgbClr val="000000"/>
              </a:solidFill>
              <a:round/>
              <a:headEnd type="triangle" w="med" len="med"/>
              <a:tailEnd type="triangle" w="med" len="med"/>
            </a:ln>
          </p:spPr>
          <p:txBody>
            <a:bodyPr/>
            <a:lstStyle/>
            <a:p>
              <a:pPr fontAlgn="auto">
                <a:spcBef>
                  <a:spcPts val="0"/>
                </a:spcBef>
                <a:spcAft>
                  <a:spcPts val="0"/>
                </a:spcAft>
                <a:defRPr/>
              </a:pPr>
              <a:endParaRPr lang="en-US" kern="0">
                <a:solidFill>
                  <a:sysClr val="windowText" lastClr="000000"/>
                </a:solidFill>
                <a:latin typeface="+mn-lt"/>
              </a:endParaRPr>
            </a:p>
          </p:txBody>
        </p:sp>
      </p:grpSp>
      <p:sp>
        <p:nvSpPr>
          <p:cNvPr id="85" name="TextBox 47"/>
          <p:cNvSpPr txBox="1">
            <a:spLocks noChangeArrowheads="1"/>
          </p:cNvSpPr>
          <p:nvPr/>
        </p:nvSpPr>
        <p:spPr bwMode="auto">
          <a:xfrm>
            <a:off x="4495800" y="5638800"/>
            <a:ext cx="1616075" cy="369888"/>
          </a:xfrm>
          <a:prstGeom prst="rect">
            <a:avLst/>
          </a:prstGeom>
          <a:noFill/>
          <a:ln w="9525">
            <a:noFill/>
            <a:miter lim="800000"/>
            <a:headEnd/>
            <a:tailEnd/>
          </a:ln>
        </p:spPr>
        <p:txBody>
          <a:bodyPr wrap="none">
            <a:spAutoFit/>
          </a:bodyPr>
          <a:lstStyle/>
          <a:p>
            <a:r>
              <a:rPr lang="en-US" b="1">
                <a:solidFill>
                  <a:srgbClr val="808080"/>
                </a:solidFill>
                <a:latin typeface="Calibri" pitchFamily="34" charset="0"/>
              </a:rPr>
              <a:t>Off-chip</a:t>
            </a:r>
            <a:r>
              <a:rPr lang="en-US" b="1">
                <a:solidFill>
                  <a:srgbClr val="FFCC99"/>
                </a:solidFill>
                <a:latin typeface="Calibri" pitchFamily="34" charset="0"/>
              </a:rPr>
              <a:t> </a:t>
            </a:r>
            <a:r>
              <a:rPr lang="en-US" b="1">
                <a:solidFill>
                  <a:srgbClr val="808080"/>
                </a:solidFill>
                <a:latin typeface="Calibri" pitchFamily="34" charset="0"/>
              </a:rPr>
              <a:t>DRAM</a:t>
            </a:r>
            <a:endParaRPr lang="en-US"/>
          </a:p>
        </p:txBody>
      </p:sp>
      <p:grpSp>
        <p:nvGrpSpPr>
          <p:cNvPr id="8" name="Group 55"/>
          <p:cNvGrpSpPr>
            <a:grpSpLocks/>
          </p:cNvGrpSpPr>
          <p:nvPr/>
        </p:nvGrpSpPr>
        <p:grpSpPr bwMode="auto">
          <a:xfrm>
            <a:off x="3200400" y="2209800"/>
            <a:ext cx="2362200" cy="1582738"/>
            <a:chOff x="914400" y="2209800"/>
            <a:chExt cx="2362200" cy="1582737"/>
          </a:xfrm>
        </p:grpSpPr>
        <p:sp>
          <p:nvSpPr>
            <p:cNvPr id="87"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88" name="Rectangle 87"/>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89"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0" name="Rectangle 89"/>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grpSp>
        <p:nvGrpSpPr>
          <p:cNvPr id="9" name="Group 60"/>
          <p:cNvGrpSpPr>
            <a:grpSpLocks/>
          </p:cNvGrpSpPr>
          <p:nvPr/>
        </p:nvGrpSpPr>
        <p:grpSpPr bwMode="auto">
          <a:xfrm>
            <a:off x="6096000" y="2209800"/>
            <a:ext cx="2362200" cy="1582738"/>
            <a:chOff x="914400" y="2209800"/>
            <a:chExt cx="2362200" cy="1582737"/>
          </a:xfrm>
        </p:grpSpPr>
        <p:sp>
          <p:nvSpPr>
            <p:cNvPr id="92" name="Rectangle 3"/>
            <p:cNvSpPr>
              <a:spLocks noChangeArrowheads="1"/>
            </p:cNvSpPr>
            <p:nvPr/>
          </p:nvSpPr>
          <p:spPr bwMode="auto">
            <a:xfrm>
              <a:off x="914400" y="2209800"/>
              <a:ext cx="2362200" cy="1295399"/>
            </a:xfrm>
            <a:prstGeom prst="rect">
              <a:avLst/>
            </a:prstGeom>
            <a:gradFill flip="none" rotWithShape="1">
              <a:gsLst>
                <a:gs pos="0">
                  <a:srgbClr val="99FF99"/>
                </a:gs>
                <a:gs pos="100000">
                  <a:srgbClr val="CCFFCC"/>
                </a:gs>
              </a:gsLst>
              <a:lin ang="16200000" scaled="1"/>
              <a:tileRect/>
            </a:gradFill>
            <a:ln w="12700">
              <a:solidFill>
                <a:srgbClr val="333300"/>
              </a:solidFill>
              <a:prstDash val="solid"/>
              <a:miter lim="800000"/>
              <a:headEnd/>
              <a:tailEnd/>
            </a:ln>
            <a:effectLst>
              <a:outerShdw blurRad="38100" dist="38100" dir="2700000" algn="tl" rotWithShape="0">
                <a:prstClr val="black">
                  <a:alpha val="20000"/>
                </a:prstClr>
              </a:outerShdw>
            </a:effectLst>
          </p:spPr>
          <p:txBody>
            <a:bodyPr wrap="none" tIns="0"/>
            <a:lstStyle/>
            <a:p>
              <a:pPr>
                <a:defRPr/>
              </a:pPr>
              <a:r>
                <a:rPr lang="en-US" b="1" dirty="0"/>
                <a:t>SIMT Core Cluster</a:t>
              </a:r>
            </a:p>
          </p:txBody>
        </p:sp>
        <p:sp>
          <p:nvSpPr>
            <p:cNvPr id="93" name="Rectangle 92"/>
            <p:cNvSpPr>
              <a:spLocks noChangeArrowheads="1"/>
            </p:cNvSpPr>
            <p:nvPr/>
          </p:nvSpPr>
          <p:spPr bwMode="auto">
            <a:xfrm>
              <a:off x="990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sp>
          <p:nvSpPr>
            <p:cNvPr id="94" name="Line 205"/>
            <p:cNvSpPr>
              <a:spLocks noChangeShapeType="1"/>
            </p:cNvSpPr>
            <p:nvPr/>
          </p:nvSpPr>
          <p:spPr bwMode="auto">
            <a:xfrm>
              <a:off x="2057400" y="3505199"/>
              <a:ext cx="3175" cy="287338"/>
            </a:xfrm>
            <a:prstGeom prst="line">
              <a:avLst/>
            </a:prstGeom>
            <a:ln>
              <a:solidFill>
                <a:schemeClr val="accent1">
                  <a:lumMod val="25000"/>
                </a:schemeClr>
              </a:solidFill>
              <a:headEnd type="triangle" w="med" len="med"/>
              <a:tailEnd type="triangle" w="med" len="med"/>
            </a:ln>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endParaRPr lang="en-US" kern="0">
                <a:solidFill>
                  <a:sysClr val="windowText" lastClr="000000"/>
                </a:solidFill>
              </a:endParaRPr>
            </a:p>
          </p:txBody>
        </p:sp>
        <p:sp>
          <p:nvSpPr>
            <p:cNvPr id="95" name="Rectangle 94"/>
            <p:cNvSpPr>
              <a:spLocks noChangeArrowheads="1"/>
            </p:cNvSpPr>
            <p:nvPr/>
          </p:nvSpPr>
          <p:spPr bwMode="auto">
            <a:xfrm>
              <a:off x="2133600" y="2514600"/>
              <a:ext cx="1066800" cy="87153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2000" b="1">
                  <a:solidFill>
                    <a:srgbClr val="000000"/>
                  </a:solidFill>
                  <a:latin typeface="Calibri" pitchFamily="34" charset="0"/>
                </a:rPr>
                <a:t>SIMT</a:t>
              </a:r>
            </a:p>
            <a:p>
              <a:pPr algn="ctr">
                <a:defRPr/>
              </a:pPr>
              <a:r>
                <a:rPr lang="en-US" sz="2000" b="1">
                  <a:solidFill>
                    <a:srgbClr val="000000"/>
                  </a:solidFill>
                  <a:latin typeface="Calibri" pitchFamily="34" charset="0"/>
                </a:rPr>
                <a:t>Core</a:t>
              </a:r>
            </a:p>
          </p:txBody>
        </p:sp>
      </p:grpSp>
      <p:sp>
        <p:nvSpPr>
          <p:cNvPr id="42" name="Rectangle 41"/>
          <p:cNvSpPr/>
          <p:nvPr/>
        </p:nvSpPr>
        <p:spPr>
          <a:xfrm>
            <a:off x="457200" y="3657600"/>
            <a:ext cx="8229600" cy="2667000"/>
          </a:xfrm>
          <a:prstGeom prst="rect">
            <a:avLst/>
          </a:prstGeom>
          <a:solidFill>
            <a:schemeClr val="bg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pitchFamily="34" charset="0"/>
            </a:endParaRPr>
          </a:p>
        </p:txBody>
      </p:sp>
      <p:sp>
        <p:nvSpPr>
          <p:cNvPr id="49" name="Slide Number Placeholder 48"/>
          <p:cNvSpPr>
            <a:spLocks noGrp="1"/>
          </p:cNvSpPr>
          <p:nvPr>
            <p:ph type="sldNum" sz="quarter" idx="12"/>
          </p:nvPr>
        </p:nvSpPr>
        <p:spPr/>
        <p:txBody>
          <a:bodyPr/>
          <a:lstStyle/>
          <a:p>
            <a:fld id="{23467F3D-AB02-A541-9DE7-EB0ECE49E947}" type="slidenum">
              <a:rPr lang="en-US" smtClean="0"/>
              <a:t>58</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a:t>Inside a SIMT Core</a:t>
            </a:r>
          </a:p>
        </p:txBody>
      </p:sp>
      <p:sp>
        <p:nvSpPr>
          <p:cNvPr id="47279" name="Rectangle 175"/>
          <p:cNvSpPr>
            <a:spLocks noGrp="1" noChangeArrowheads="1"/>
          </p:cNvSpPr>
          <p:nvPr>
            <p:ph type="body" idx="1"/>
          </p:nvPr>
        </p:nvSpPr>
        <p:spPr>
          <a:xfrm>
            <a:off x="457200" y="4038600"/>
            <a:ext cx="8229600" cy="2087563"/>
          </a:xfrm>
        </p:spPr>
        <p:txBody>
          <a:bodyPr>
            <a:normAutofit lnSpcReduction="10000"/>
          </a:bodyPr>
          <a:lstStyle/>
          <a:p>
            <a:r>
              <a:rPr lang="en-US" dirty="0" smtClean="0"/>
              <a:t>SIMT front end / SIMD backend</a:t>
            </a:r>
          </a:p>
          <a:p>
            <a:r>
              <a:rPr lang="en-US" dirty="0" smtClean="0"/>
              <a:t>Fine</a:t>
            </a:r>
            <a:r>
              <a:rPr lang="en-US" dirty="0"/>
              <a:t>-grained multithreading</a:t>
            </a:r>
          </a:p>
          <a:p>
            <a:pPr lvl="1"/>
            <a:r>
              <a:rPr lang="en-US" dirty="0"/>
              <a:t>Interleave warp execution to hide latency</a:t>
            </a:r>
          </a:p>
          <a:p>
            <a:pPr lvl="1"/>
            <a:r>
              <a:rPr lang="en-US" dirty="0"/>
              <a:t>Register values of all threads stays in core</a:t>
            </a:r>
          </a:p>
          <a:p>
            <a:pPr lvl="1"/>
            <a:endParaRPr lang="en-US" dirty="0"/>
          </a:p>
        </p:txBody>
      </p:sp>
      <p:sp>
        <p:nvSpPr>
          <p:cNvPr id="47284" name="Rectangle 29"/>
          <p:cNvSpPr>
            <a:spLocks noChangeArrowheads="1"/>
          </p:cNvSpPr>
          <p:nvPr/>
        </p:nvSpPr>
        <p:spPr bwMode="auto">
          <a:xfrm>
            <a:off x="1905000" y="1905000"/>
            <a:ext cx="1295400" cy="1905000"/>
          </a:xfrm>
          <a:prstGeom prst="rect">
            <a:avLst/>
          </a:prstGeom>
          <a:solidFill>
            <a:srgbClr val="CCFFCC"/>
          </a:solidFill>
          <a:ln w="28575">
            <a:solidFill>
              <a:schemeClr val="tx1"/>
            </a:solidFill>
            <a:miter lim="800000"/>
            <a:headEnd/>
            <a:tailEnd/>
          </a:ln>
        </p:spPr>
        <p:txBody>
          <a:bodyPr wrap="none"/>
          <a:lstStyle/>
          <a:p>
            <a:pPr algn="ctr"/>
            <a:r>
              <a:rPr lang="en-US" b="1"/>
              <a:t>SIMT</a:t>
            </a:r>
          </a:p>
          <a:p>
            <a:pPr algn="ctr"/>
            <a:r>
              <a:rPr lang="en-US" b="1"/>
              <a:t>Front End</a:t>
            </a:r>
          </a:p>
        </p:txBody>
      </p:sp>
      <p:sp>
        <p:nvSpPr>
          <p:cNvPr id="47285" name="Rectangle 31"/>
          <p:cNvSpPr>
            <a:spLocks noChangeArrowheads="1"/>
          </p:cNvSpPr>
          <p:nvPr/>
        </p:nvSpPr>
        <p:spPr bwMode="auto">
          <a:xfrm>
            <a:off x="4648200" y="1905000"/>
            <a:ext cx="1981200" cy="838200"/>
          </a:xfrm>
          <a:prstGeom prst="rect">
            <a:avLst/>
          </a:prstGeom>
          <a:solidFill>
            <a:srgbClr val="FFFF99"/>
          </a:solidFill>
          <a:ln w="28575">
            <a:solidFill>
              <a:schemeClr val="tx1"/>
            </a:solidFill>
            <a:miter lim="800000"/>
            <a:headEnd/>
            <a:tailEnd/>
          </a:ln>
        </p:spPr>
        <p:txBody>
          <a:bodyPr wrap="none" anchor="ctr"/>
          <a:lstStyle/>
          <a:p>
            <a:pPr algn="ctr"/>
            <a:r>
              <a:rPr lang="en-US" b="1"/>
              <a:t>SIMD Datapath</a:t>
            </a:r>
          </a:p>
        </p:txBody>
      </p:sp>
      <p:sp>
        <p:nvSpPr>
          <p:cNvPr id="47286" name="Line 36"/>
          <p:cNvSpPr>
            <a:spLocks noChangeShapeType="1"/>
          </p:cNvSpPr>
          <p:nvPr/>
        </p:nvSpPr>
        <p:spPr bwMode="auto">
          <a:xfrm>
            <a:off x="3200400" y="2362200"/>
            <a:ext cx="381000" cy="0"/>
          </a:xfrm>
          <a:prstGeom prst="line">
            <a:avLst/>
          </a:prstGeom>
          <a:noFill/>
          <a:ln w="57150">
            <a:solidFill>
              <a:schemeClr val="tx1"/>
            </a:solidFill>
            <a:round/>
            <a:headEnd/>
            <a:tailEnd type="triangle" w="med" len="med"/>
          </a:ln>
        </p:spPr>
        <p:txBody>
          <a:bodyPr/>
          <a:lstStyle/>
          <a:p>
            <a:endParaRPr lang="en-CA"/>
          </a:p>
        </p:txBody>
      </p:sp>
      <p:sp>
        <p:nvSpPr>
          <p:cNvPr id="47287" name="Line 39"/>
          <p:cNvSpPr>
            <a:spLocks noChangeShapeType="1"/>
          </p:cNvSpPr>
          <p:nvPr/>
        </p:nvSpPr>
        <p:spPr bwMode="auto">
          <a:xfrm>
            <a:off x="2590800" y="1676400"/>
            <a:ext cx="0" cy="228600"/>
          </a:xfrm>
          <a:prstGeom prst="line">
            <a:avLst/>
          </a:prstGeom>
          <a:noFill/>
          <a:ln w="38100">
            <a:solidFill>
              <a:schemeClr val="tx1"/>
            </a:solidFill>
            <a:round/>
            <a:headEnd/>
            <a:tailEnd type="triangle" w="med" len="med"/>
          </a:ln>
        </p:spPr>
        <p:txBody>
          <a:bodyPr/>
          <a:lstStyle/>
          <a:p>
            <a:endParaRPr lang="en-CA"/>
          </a:p>
        </p:txBody>
      </p:sp>
      <p:sp>
        <p:nvSpPr>
          <p:cNvPr id="47288" name="Line 40"/>
          <p:cNvSpPr>
            <a:spLocks noChangeShapeType="1"/>
          </p:cNvSpPr>
          <p:nvPr/>
        </p:nvSpPr>
        <p:spPr bwMode="auto">
          <a:xfrm>
            <a:off x="2590800" y="1676400"/>
            <a:ext cx="3733800" cy="0"/>
          </a:xfrm>
          <a:prstGeom prst="line">
            <a:avLst/>
          </a:prstGeom>
          <a:noFill/>
          <a:ln w="38100">
            <a:solidFill>
              <a:schemeClr val="tx1"/>
            </a:solidFill>
            <a:round/>
            <a:headEnd/>
            <a:tailEnd/>
          </a:ln>
        </p:spPr>
        <p:txBody>
          <a:bodyPr/>
          <a:lstStyle/>
          <a:p>
            <a:endParaRPr lang="en-CA"/>
          </a:p>
        </p:txBody>
      </p:sp>
      <p:sp>
        <p:nvSpPr>
          <p:cNvPr id="47289" name="Rectangle 46"/>
          <p:cNvSpPr>
            <a:spLocks noChangeArrowheads="1"/>
          </p:cNvSpPr>
          <p:nvPr/>
        </p:nvSpPr>
        <p:spPr bwMode="auto">
          <a:xfrm>
            <a:off x="1981200" y="25908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Fetch</a:t>
            </a:r>
          </a:p>
        </p:txBody>
      </p:sp>
      <p:sp>
        <p:nvSpPr>
          <p:cNvPr id="47290" name="Rectangle 47"/>
          <p:cNvSpPr>
            <a:spLocks noChangeArrowheads="1"/>
          </p:cNvSpPr>
          <p:nvPr/>
        </p:nvSpPr>
        <p:spPr bwMode="auto">
          <a:xfrm>
            <a:off x="1981200" y="28956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Decode</a:t>
            </a:r>
          </a:p>
        </p:txBody>
      </p:sp>
      <p:sp>
        <p:nvSpPr>
          <p:cNvPr id="47291" name="Rectangle 48"/>
          <p:cNvSpPr>
            <a:spLocks noChangeArrowheads="1"/>
          </p:cNvSpPr>
          <p:nvPr/>
        </p:nvSpPr>
        <p:spPr bwMode="auto">
          <a:xfrm>
            <a:off x="1981200" y="32004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Schedule</a:t>
            </a:r>
          </a:p>
        </p:txBody>
      </p:sp>
      <p:sp>
        <p:nvSpPr>
          <p:cNvPr id="47292" name="Rectangle 49"/>
          <p:cNvSpPr>
            <a:spLocks noChangeArrowheads="1"/>
          </p:cNvSpPr>
          <p:nvPr/>
        </p:nvSpPr>
        <p:spPr bwMode="auto">
          <a:xfrm>
            <a:off x="1981200" y="3505200"/>
            <a:ext cx="1143000" cy="228600"/>
          </a:xfrm>
          <a:prstGeom prst="rect">
            <a:avLst/>
          </a:prstGeom>
          <a:solidFill>
            <a:srgbClr val="66FF66"/>
          </a:solidFill>
          <a:ln w="19050">
            <a:solidFill>
              <a:schemeClr val="tx1"/>
            </a:solidFill>
            <a:miter lim="800000"/>
            <a:headEnd/>
            <a:tailEnd/>
          </a:ln>
        </p:spPr>
        <p:txBody>
          <a:bodyPr wrap="none" anchor="ctr"/>
          <a:lstStyle/>
          <a:p>
            <a:pPr algn="ctr"/>
            <a:r>
              <a:rPr lang="en-US"/>
              <a:t>Branch</a:t>
            </a:r>
          </a:p>
        </p:txBody>
      </p:sp>
      <p:sp>
        <p:nvSpPr>
          <p:cNvPr id="47294" name="Line 51"/>
          <p:cNvSpPr>
            <a:spLocks noChangeShapeType="1"/>
          </p:cNvSpPr>
          <p:nvPr/>
        </p:nvSpPr>
        <p:spPr bwMode="auto">
          <a:xfrm>
            <a:off x="6324600" y="1676400"/>
            <a:ext cx="0" cy="228600"/>
          </a:xfrm>
          <a:prstGeom prst="line">
            <a:avLst/>
          </a:prstGeom>
          <a:noFill/>
          <a:ln w="38100">
            <a:solidFill>
              <a:schemeClr val="tx1"/>
            </a:solidFill>
            <a:round/>
            <a:headEnd/>
            <a:tailEnd/>
          </a:ln>
        </p:spPr>
        <p:txBody>
          <a:bodyPr/>
          <a:lstStyle/>
          <a:p>
            <a:endParaRPr lang="en-CA"/>
          </a:p>
        </p:txBody>
      </p:sp>
      <p:sp>
        <p:nvSpPr>
          <p:cNvPr id="47295" name="Rectangle 52"/>
          <p:cNvSpPr>
            <a:spLocks noChangeArrowheads="1"/>
          </p:cNvSpPr>
          <p:nvPr/>
        </p:nvSpPr>
        <p:spPr bwMode="auto">
          <a:xfrm>
            <a:off x="3429000" y="3048000"/>
            <a:ext cx="3200400" cy="762000"/>
          </a:xfrm>
          <a:prstGeom prst="rect">
            <a:avLst/>
          </a:prstGeom>
          <a:solidFill>
            <a:srgbClr val="FFFF99"/>
          </a:solidFill>
          <a:ln w="28575">
            <a:solidFill>
              <a:schemeClr val="tx1"/>
            </a:solidFill>
            <a:miter lim="800000"/>
            <a:headEnd/>
            <a:tailEnd/>
          </a:ln>
        </p:spPr>
        <p:txBody>
          <a:bodyPr wrap="none"/>
          <a:lstStyle/>
          <a:p>
            <a:pPr algn="ctr"/>
            <a:r>
              <a:rPr lang="en-US" b="1"/>
              <a:t>Memory Subsystem</a:t>
            </a:r>
          </a:p>
        </p:txBody>
      </p:sp>
      <p:sp>
        <p:nvSpPr>
          <p:cNvPr id="47296" name="Line 53"/>
          <p:cNvSpPr>
            <a:spLocks noChangeShapeType="1"/>
          </p:cNvSpPr>
          <p:nvPr/>
        </p:nvSpPr>
        <p:spPr bwMode="auto">
          <a:xfrm>
            <a:off x="6324600" y="2743200"/>
            <a:ext cx="0" cy="304800"/>
          </a:xfrm>
          <a:prstGeom prst="line">
            <a:avLst/>
          </a:prstGeom>
          <a:noFill/>
          <a:ln w="38100">
            <a:solidFill>
              <a:schemeClr val="tx1"/>
            </a:solidFill>
            <a:round/>
            <a:headEnd/>
            <a:tailEnd type="triangle" w="med" len="med"/>
          </a:ln>
        </p:spPr>
        <p:txBody>
          <a:bodyPr/>
          <a:lstStyle/>
          <a:p>
            <a:endParaRPr lang="en-CA"/>
          </a:p>
        </p:txBody>
      </p:sp>
      <p:sp>
        <p:nvSpPr>
          <p:cNvPr id="47297" name="Rectangle 54"/>
          <p:cNvSpPr>
            <a:spLocks noChangeArrowheads="1"/>
          </p:cNvSpPr>
          <p:nvPr/>
        </p:nvSpPr>
        <p:spPr bwMode="auto">
          <a:xfrm>
            <a:off x="6934200" y="3124200"/>
            <a:ext cx="1066800" cy="609600"/>
          </a:xfrm>
          <a:prstGeom prst="rect">
            <a:avLst/>
          </a:prstGeom>
          <a:solidFill>
            <a:srgbClr val="FFCCFF"/>
          </a:solidFill>
          <a:ln w="19050">
            <a:solidFill>
              <a:schemeClr val="tx1"/>
            </a:solidFill>
            <a:miter lim="800000"/>
            <a:headEnd/>
            <a:tailEnd/>
          </a:ln>
        </p:spPr>
        <p:txBody>
          <a:bodyPr wrap="none" anchor="ctr"/>
          <a:lstStyle/>
          <a:p>
            <a:pPr algn="ctr">
              <a:lnSpc>
                <a:spcPct val="90000"/>
              </a:lnSpc>
            </a:pPr>
            <a:r>
              <a:rPr lang="en-US"/>
              <a:t>Icnt.</a:t>
            </a:r>
          </a:p>
          <a:p>
            <a:pPr algn="ctr">
              <a:lnSpc>
                <a:spcPct val="90000"/>
              </a:lnSpc>
            </a:pPr>
            <a:r>
              <a:rPr lang="en-US"/>
              <a:t>Network</a:t>
            </a:r>
          </a:p>
        </p:txBody>
      </p:sp>
      <p:sp>
        <p:nvSpPr>
          <p:cNvPr id="47298" name="Rectangle 55"/>
          <p:cNvSpPr>
            <a:spLocks noChangeArrowheads="1"/>
          </p:cNvSpPr>
          <p:nvPr/>
        </p:nvSpPr>
        <p:spPr bwMode="auto">
          <a:xfrm>
            <a:off x="3505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SMem</a:t>
            </a:r>
          </a:p>
        </p:txBody>
      </p:sp>
      <p:sp>
        <p:nvSpPr>
          <p:cNvPr id="47299" name="Rectangle 56"/>
          <p:cNvSpPr>
            <a:spLocks noChangeArrowheads="1"/>
          </p:cNvSpPr>
          <p:nvPr/>
        </p:nvSpPr>
        <p:spPr bwMode="auto">
          <a:xfrm>
            <a:off x="4267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L1 D$</a:t>
            </a:r>
          </a:p>
        </p:txBody>
      </p:sp>
      <p:sp>
        <p:nvSpPr>
          <p:cNvPr id="47300" name="Rectangle 57"/>
          <p:cNvSpPr>
            <a:spLocks noChangeArrowheads="1"/>
          </p:cNvSpPr>
          <p:nvPr/>
        </p:nvSpPr>
        <p:spPr bwMode="auto">
          <a:xfrm>
            <a:off x="5029200" y="3429000"/>
            <a:ext cx="685800" cy="304800"/>
          </a:xfrm>
          <a:prstGeom prst="rect">
            <a:avLst/>
          </a:prstGeom>
          <a:solidFill>
            <a:srgbClr val="FFCC99"/>
          </a:solidFill>
          <a:ln w="19050">
            <a:solidFill>
              <a:schemeClr val="tx1"/>
            </a:solidFill>
            <a:miter lim="800000"/>
            <a:headEnd/>
            <a:tailEnd/>
          </a:ln>
        </p:spPr>
        <p:txBody>
          <a:bodyPr wrap="none" anchor="ctr"/>
          <a:lstStyle/>
          <a:p>
            <a:pPr algn="ctr"/>
            <a:r>
              <a:rPr lang="en-US"/>
              <a:t>Tex $</a:t>
            </a:r>
          </a:p>
        </p:txBody>
      </p:sp>
      <p:sp>
        <p:nvSpPr>
          <p:cNvPr id="47301" name="Rectangle 58"/>
          <p:cNvSpPr>
            <a:spLocks noChangeArrowheads="1"/>
          </p:cNvSpPr>
          <p:nvPr/>
        </p:nvSpPr>
        <p:spPr bwMode="auto">
          <a:xfrm>
            <a:off x="5791200" y="3429000"/>
            <a:ext cx="762000" cy="304800"/>
          </a:xfrm>
          <a:prstGeom prst="rect">
            <a:avLst/>
          </a:prstGeom>
          <a:solidFill>
            <a:srgbClr val="FFCC99"/>
          </a:solidFill>
          <a:ln w="19050">
            <a:solidFill>
              <a:schemeClr val="tx1"/>
            </a:solidFill>
            <a:miter lim="800000"/>
            <a:headEnd/>
            <a:tailEnd/>
          </a:ln>
        </p:spPr>
        <p:txBody>
          <a:bodyPr wrap="none" anchor="ctr"/>
          <a:lstStyle/>
          <a:p>
            <a:pPr algn="ctr"/>
            <a:r>
              <a:rPr lang="en-US"/>
              <a:t>Const$</a:t>
            </a:r>
          </a:p>
        </p:txBody>
      </p:sp>
      <p:sp>
        <p:nvSpPr>
          <p:cNvPr id="47302" name="Line 59"/>
          <p:cNvSpPr>
            <a:spLocks noChangeShapeType="1"/>
          </p:cNvSpPr>
          <p:nvPr/>
        </p:nvSpPr>
        <p:spPr bwMode="auto">
          <a:xfrm>
            <a:off x="6629400" y="3429000"/>
            <a:ext cx="304800" cy="0"/>
          </a:xfrm>
          <a:prstGeom prst="line">
            <a:avLst/>
          </a:prstGeom>
          <a:noFill/>
          <a:ln w="38100">
            <a:solidFill>
              <a:schemeClr val="tx1"/>
            </a:solidFill>
            <a:round/>
            <a:headEnd type="triangle" w="med" len="med"/>
            <a:tailEnd type="triangle" w="med" len="med"/>
          </a:ln>
        </p:spPr>
        <p:txBody>
          <a:bodyPr/>
          <a:lstStyle/>
          <a:p>
            <a:endParaRPr lang="en-CA"/>
          </a:p>
        </p:txBody>
      </p:sp>
      <p:sp>
        <p:nvSpPr>
          <p:cNvPr id="47303" name="Rectangle 31"/>
          <p:cNvSpPr>
            <a:spLocks noChangeArrowheads="1"/>
          </p:cNvSpPr>
          <p:nvPr/>
        </p:nvSpPr>
        <p:spPr bwMode="auto">
          <a:xfrm>
            <a:off x="3581400" y="1905000"/>
            <a:ext cx="685800" cy="838200"/>
          </a:xfrm>
          <a:prstGeom prst="rect">
            <a:avLst/>
          </a:prstGeom>
          <a:solidFill>
            <a:srgbClr val="FFFF99"/>
          </a:solidFill>
          <a:ln w="28575">
            <a:solidFill>
              <a:schemeClr val="tx1"/>
            </a:solidFill>
            <a:miter lim="800000"/>
            <a:headEnd/>
            <a:tailEnd/>
          </a:ln>
        </p:spPr>
        <p:txBody>
          <a:bodyPr wrap="none" anchor="ctr"/>
          <a:lstStyle/>
          <a:p>
            <a:pPr algn="ctr"/>
            <a:r>
              <a:rPr lang="en-US" b="1"/>
              <a:t>Reg</a:t>
            </a:r>
          </a:p>
          <a:p>
            <a:pPr algn="ctr"/>
            <a:r>
              <a:rPr lang="en-US" b="1"/>
              <a:t>File</a:t>
            </a:r>
          </a:p>
        </p:txBody>
      </p:sp>
      <p:sp>
        <p:nvSpPr>
          <p:cNvPr id="47304" name="Line 36"/>
          <p:cNvSpPr>
            <a:spLocks noChangeShapeType="1"/>
          </p:cNvSpPr>
          <p:nvPr/>
        </p:nvSpPr>
        <p:spPr bwMode="auto">
          <a:xfrm>
            <a:off x="4267200" y="2362200"/>
            <a:ext cx="381000" cy="0"/>
          </a:xfrm>
          <a:prstGeom prst="line">
            <a:avLst/>
          </a:prstGeom>
          <a:noFill/>
          <a:ln w="57150">
            <a:solidFill>
              <a:schemeClr val="tx1"/>
            </a:solidFill>
            <a:round/>
            <a:headEnd/>
            <a:tailEnd type="triangle" w="med" len="med"/>
          </a:ln>
        </p:spPr>
        <p:txBody>
          <a:bodyPr/>
          <a:lstStyle/>
          <a:p>
            <a:endParaRPr lang="en-CA"/>
          </a:p>
        </p:txBody>
      </p:sp>
      <p:sp>
        <p:nvSpPr>
          <p:cNvPr id="47305" name="Line 53"/>
          <p:cNvSpPr>
            <a:spLocks noChangeShapeType="1"/>
          </p:cNvSpPr>
          <p:nvPr/>
        </p:nvSpPr>
        <p:spPr bwMode="auto">
          <a:xfrm>
            <a:off x="3962400" y="2743200"/>
            <a:ext cx="0" cy="304800"/>
          </a:xfrm>
          <a:prstGeom prst="line">
            <a:avLst/>
          </a:prstGeom>
          <a:noFill/>
          <a:ln w="38100">
            <a:solidFill>
              <a:schemeClr val="tx1"/>
            </a:solidFill>
            <a:round/>
            <a:headEnd type="triangle" w="med" len="med"/>
            <a:tailEnd type="triangle" w="med" len="med"/>
          </a:ln>
        </p:spPr>
        <p:txBody>
          <a:bodyPr/>
          <a:lstStyle/>
          <a:p>
            <a:endParaRPr lang="en-CA"/>
          </a:p>
        </p:txBody>
      </p:sp>
      <p:sp>
        <p:nvSpPr>
          <p:cNvPr id="30" name="Slide Number Placeholder 29"/>
          <p:cNvSpPr>
            <a:spLocks noGrp="1"/>
          </p:cNvSpPr>
          <p:nvPr>
            <p:ph type="sldNum" sz="quarter" idx="12"/>
          </p:nvPr>
        </p:nvSpPr>
        <p:spPr/>
        <p:txBody>
          <a:bodyPr/>
          <a:lstStyle/>
          <a:p>
            <a:fld id="{8AFA0CE0-A7F2-A646-BD56-156C8B5DC4F0}" type="slidenum">
              <a:rPr lang="en-US" smtClean="0"/>
              <a:t>59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4A9CB2A-16F3-0145-BC9B-D87A052A4F19}" type="slidenum">
              <a:rPr lang="en-US" sz="1400">
                <a:latin typeface="Arial  " charset="0"/>
              </a:rPr>
              <a:pPr/>
              <a:t>6</a:t>
            </a:fld>
            <a:r>
              <a:rPr lang="en-US" sz="1400">
                <a:latin typeface="Arial  " charset="0"/>
              </a:rPr>
              <a:t> </a:t>
            </a:r>
            <a:endParaRPr lang="en-US" sz="1400"/>
          </a:p>
        </p:txBody>
      </p:sp>
      <p:pic>
        <p:nvPicPr>
          <p:cNvPr id="26627" name="Picture 6" descr="medusa2008061804414592cn7"/>
          <p:cNvPicPr>
            <a:picLocks noChangeAspect="1" noChangeArrowheads="1"/>
          </p:cNvPicPr>
          <p:nvPr/>
        </p:nvPicPr>
        <p:blipFill>
          <a:blip r:embed="rId3">
            <a:extLst>
              <a:ext uri="{28A0092B-C50C-407E-A947-70E740481C1C}">
                <a14:useLocalDpi xmlns:a14="http://schemas.microsoft.com/office/drawing/2010/main" val="0"/>
              </a:ext>
            </a:extLst>
          </a:blip>
          <a:srcRect t="12598" b="12445"/>
          <a:stretch>
            <a:fillRect/>
          </a:stretch>
        </p:blipFill>
        <p:spPr bwMode="auto">
          <a:xfrm>
            <a:off x="0" y="836613"/>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p:cNvSpPr txBox="1">
            <a:spLocks noChangeArrowheads="1"/>
          </p:cNvSpPr>
          <p:nvPr/>
        </p:nvSpPr>
        <p:spPr bwMode="auto">
          <a:xfrm>
            <a:off x="755650" y="188913"/>
            <a:ext cx="6861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sz="2800">
                <a:solidFill>
                  <a:srgbClr val="0000FF"/>
                </a:solidFill>
              </a:rPr>
              <a:t>pixel color result of running “shader” program</a:t>
            </a:r>
          </a:p>
        </p:txBody>
      </p:sp>
      <p:sp>
        <p:nvSpPr>
          <p:cNvPr id="5" name="TextBox 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4401065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1447800"/>
            <a:ext cx="5105400" cy="2438400"/>
          </a:xfrm>
          <a:prstGeom prst="rect">
            <a:avLst/>
          </a:prstGeom>
          <a:solidFill>
            <a:srgbClr val="CCFFCC"/>
          </a:solidFill>
          <a:ln w="9525">
            <a:noFill/>
            <a:miter lim="800000"/>
            <a:headEnd/>
            <a:tailEnd/>
          </a:ln>
          <a:effectLst/>
        </p:spPr>
        <p:txBody>
          <a:bodyPr wrap="none"/>
          <a:lstStyle/>
          <a:p>
            <a:r>
              <a:rPr lang="en-US" sz="2400" b="1">
                <a:solidFill>
                  <a:srgbClr val="009900"/>
                </a:solidFill>
              </a:rPr>
              <a:t>SIMT Front End</a:t>
            </a:r>
          </a:p>
        </p:txBody>
      </p:sp>
      <p:sp>
        <p:nvSpPr>
          <p:cNvPr id="50179" name="Rectangle 3"/>
          <p:cNvSpPr>
            <a:spLocks noGrp="1" noChangeArrowheads="1"/>
          </p:cNvSpPr>
          <p:nvPr>
            <p:ph type="title"/>
          </p:nvPr>
        </p:nvSpPr>
        <p:spPr/>
        <p:txBody>
          <a:bodyPr/>
          <a:lstStyle/>
          <a:p>
            <a:r>
              <a:rPr lang="en-US" dirty="0"/>
              <a:t>Inside </a:t>
            </a:r>
            <a:r>
              <a:rPr lang="en-US" dirty="0" smtClean="0"/>
              <a:t>an “NVIDIA-style” </a:t>
            </a:r>
            <a:r>
              <a:rPr lang="en-US" dirty="0"/>
              <a:t>SIMT </a:t>
            </a:r>
            <a:r>
              <a:rPr lang="en-US" dirty="0" smtClean="0"/>
              <a:t>Core</a:t>
            </a:r>
            <a:endParaRPr lang="en-US" dirty="0"/>
          </a:p>
        </p:txBody>
      </p:sp>
      <p:sp>
        <p:nvSpPr>
          <p:cNvPr id="50180" name="Rectangle 4"/>
          <p:cNvSpPr>
            <a:spLocks noChangeArrowheads="1"/>
          </p:cNvSpPr>
          <p:nvPr/>
        </p:nvSpPr>
        <p:spPr bwMode="auto">
          <a:xfrm>
            <a:off x="5562600" y="1447800"/>
            <a:ext cx="3124200" cy="2438400"/>
          </a:xfrm>
          <a:prstGeom prst="rect">
            <a:avLst/>
          </a:prstGeom>
          <a:solidFill>
            <a:srgbClr val="FFFFCC"/>
          </a:solidFill>
          <a:ln w="9525">
            <a:noFill/>
            <a:miter lim="800000"/>
            <a:headEnd/>
            <a:tailEnd/>
          </a:ln>
          <a:effectLst/>
        </p:spPr>
        <p:txBody>
          <a:bodyPr wrap="none"/>
          <a:lstStyle/>
          <a:p>
            <a:pPr algn="r"/>
            <a:r>
              <a:rPr lang="en-US" sz="2400" b="1">
                <a:solidFill>
                  <a:srgbClr val="FF9933"/>
                </a:solidFill>
              </a:rPr>
              <a:t>SIMD Datapath</a:t>
            </a:r>
          </a:p>
        </p:txBody>
      </p:sp>
      <p:grpSp>
        <p:nvGrpSpPr>
          <p:cNvPr id="2" name="Group 5"/>
          <p:cNvGrpSpPr>
            <a:grpSpLocks/>
          </p:cNvGrpSpPr>
          <p:nvPr/>
        </p:nvGrpSpPr>
        <p:grpSpPr bwMode="auto">
          <a:xfrm>
            <a:off x="561975" y="2017713"/>
            <a:ext cx="7867650" cy="1690687"/>
            <a:chOff x="354" y="2471"/>
            <a:chExt cx="4956" cy="1065"/>
          </a:xfrm>
        </p:grpSpPr>
        <p:sp>
          <p:nvSpPr>
            <p:cNvPr id="50182" name="Rectangle 6"/>
            <p:cNvSpPr>
              <a:spLocks noChangeArrowheads="1"/>
            </p:cNvSpPr>
            <p:nvPr/>
          </p:nvSpPr>
          <p:spPr bwMode="auto">
            <a:xfrm>
              <a:off x="4573" y="2671"/>
              <a:ext cx="590" cy="222"/>
            </a:xfrm>
            <a:prstGeom prst="rect">
              <a:avLst/>
            </a:prstGeom>
            <a:solidFill>
              <a:srgbClr val="FFFF66"/>
            </a:solidFill>
            <a:ln w="9525">
              <a:noFill/>
              <a:miter lim="800000"/>
              <a:headEnd/>
              <a:tailEnd/>
            </a:ln>
          </p:spPr>
          <p:txBody>
            <a:bodyPr/>
            <a:lstStyle/>
            <a:p>
              <a:endParaRPr lang="en-CA"/>
            </a:p>
          </p:txBody>
        </p:sp>
        <p:sp>
          <p:nvSpPr>
            <p:cNvPr id="50183" name="Rectangle 7"/>
            <p:cNvSpPr>
              <a:spLocks noChangeArrowheads="1"/>
            </p:cNvSpPr>
            <p:nvPr/>
          </p:nvSpPr>
          <p:spPr bwMode="auto">
            <a:xfrm>
              <a:off x="4573" y="2671"/>
              <a:ext cx="590" cy="222"/>
            </a:xfrm>
            <a:prstGeom prst="rect">
              <a:avLst/>
            </a:prstGeom>
            <a:noFill/>
            <a:ln w="19050" cap="rnd">
              <a:solidFill>
                <a:srgbClr val="000000"/>
              </a:solidFill>
              <a:round/>
              <a:headEnd/>
              <a:tailEnd/>
            </a:ln>
          </p:spPr>
          <p:txBody>
            <a:bodyPr/>
            <a:lstStyle/>
            <a:p>
              <a:endParaRPr lang="en-CA"/>
            </a:p>
          </p:txBody>
        </p:sp>
        <p:sp>
          <p:nvSpPr>
            <p:cNvPr id="50184" name="Rectangle 8"/>
            <p:cNvSpPr>
              <a:spLocks noChangeArrowheads="1"/>
            </p:cNvSpPr>
            <p:nvPr/>
          </p:nvSpPr>
          <p:spPr bwMode="auto">
            <a:xfrm>
              <a:off x="4736" y="2697"/>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85" name="Rectangle 9"/>
            <p:cNvSpPr>
              <a:spLocks noChangeArrowheads="1"/>
            </p:cNvSpPr>
            <p:nvPr/>
          </p:nvSpPr>
          <p:spPr bwMode="auto">
            <a:xfrm>
              <a:off x="4543" y="2701"/>
              <a:ext cx="590" cy="221"/>
            </a:xfrm>
            <a:prstGeom prst="rect">
              <a:avLst/>
            </a:prstGeom>
            <a:solidFill>
              <a:srgbClr val="FFFF66"/>
            </a:solidFill>
            <a:ln w="9525">
              <a:noFill/>
              <a:miter lim="800000"/>
              <a:headEnd/>
              <a:tailEnd/>
            </a:ln>
          </p:spPr>
          <p:txBody>
            <a:bodyPr/>
            <a:lstStyle/>
            <a:p>
              <a:endParaRPr lang="en-CA"/>
            </a:p>
          </p:txBody>
        </p:sp>
        <p:sp>
          <p:nvSpPr>
            <p:cNvPr id="50186" name="Rectangle 10"/>
            <p:cNvSpPr>
              <a:spLocks noChangeArrowheads="1"/>
            </p:cNvSpPr>
            <p:nvPr/>
          </p:nvSpPr>
          <p:spPr bwMode="auto">
            <a:xfrm>
              <a:off x="4543" y="2701"/>
              <a:ext cx="590" cy="221"/>
            </a:xfrm>
            <a:prstGeom prst="rect">
              <a:avLst/>
            </a:prstGeom>
            <a:noFill/>
            <a:ln w="19050" cap="rnd">
              <a:solidFill>
                <a:srgbClr val="000000"/>
              </a:solidFill>
              <a:round/>
              <a:headEnd/>
              <a:tailEnd/>
            </a:ln>
          </p:spPr>
          <p:txBody>
            <a:bodyPr/>
            <a:lstStyle/>
            <a:p>
              <a:endParaRPr lang="en-CA"/>
            </a:p>
          </p:txBody>
        </p:sp>
        <p:sp>
          <p:nvSpPr>
            <p:cNvPr id="50187" name="Rectangle 11"/>
            <p:cNvSpPr>
              <a:spLocks noChangeArrowheads="1"/>
            </p:cNvSpPr>
            <p:nvPr/>
          </p:nvSpPr>
          <p:spPr bwMode="auto">
            <a:xfrm>
              <a:off x="4713" y="272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88" name="Rectangle 12"/>
            <p:cNvSpPr>
              <a:spLocks noChangeArrowheads="1"/>
            </p:cNvSpPr>
            <p:nvPr/>
          </p:nvSpPr>
          <p:spPr bwMode="auto">
            <a:xfrm>
              <a:off x="4514" y="2730"/>
              <a:ext cx="590" cy="222"/>
            </a:xfrm>
            <a:prstGeom prst="rect">
              <a:avLst/>
            </a:prstGeom>
            <a:solidFill>
              <a:srgbClr val="FFFF66"/>
            </a:solidFill>
            <a:ln w="9525">
              <a:noFill/>
              <a:miter lim="800000"/>
              <a:headEnd/>
              <a:tailEnd/>
            </a:ln>
          </p:spPr>
          <p:txBody>
            <a:bodyPr/>
            <a:lstStyle/>
            <a:p>
              <a:endParaRPr lang="en-CA"/>
            </a:p>
          </p:txBody>
        </p:sp>
        <p:sp>
          <p:nvSpPr>
            <p:cNvPr id="50189" name="Rectangle 13"/>
            <p:cNvSpPr>
              <a:spLocks noChangeArrowheads="1"/>
            </p:cNvSpPr>
            <p:nvPr/>
          </p:nvSpPr>
          <p:spPr bwMode="auto">
            <a:xfrm>
              <a:off x="4514" y="2730"/>
              <a:ext cx="590" cy="222"/>
            </a:xfrm>
            <a:prstGeom prst="rect">
              <a:avLst/>
            </a:prstGeom>
            <a:noFill/>
            <a:ln w="19050" cap="rnd">
              <a:solidFill>
                <a:srgbClr val="000000"/>
              </a:solidFill>
              <a:round/>
              <a:headEnd/>
              <a:tailEnd/>
            </a:ln>
          </p:spPr>
          <p:txBody>
            <a:bodyPr/>
            <a:lstStyle/>
            <a:p>
              <a:endParaRPr lang="en-CA"/>
            </a:p>
          </p:txBody>
        </p:sp>
        <p:sp>
          <p:nvSpPr>
            <p:cNvPr id="50190" name="Rectangle 14"/>
            <p:cNvSpPr>
              <a:spLocks noChangeArrowheads="1"/>
            </p:cNvSpPr>
            <p:nvPr/>
          </p:nvSpPr>
          <p:spPr bwMode="auto">
            <a:xfrm>
              <a:off x="4683" y="275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191" name="Oval 15"/>
            <p:cNvSpPr>
              <a:spLocks noChangeArrowheads="1"/>
            </p:cNvSpPr>
            <p:nvPr/>
          </p:nvSpPr>
          <p:spPr bwMode="auto">
            <a:xfrm>
              <a:off x="5177" y="2767"/>
              <a:ext cx="15" cy="15"/>
            </a:xfrm>
            <a:prstGeom prst="ellipse">
              <a:avLst/>
            </a:prstGeom>
            <a:solidFill>
              <a:srgbClr val="FFFF66"/>
            </a:solidFill>
            <a:ln w="0">
              <a:solidFill>
                <a:srgbClr val="000000"/>
              </a:solidFill>
              <a:round/>
              <a:headEnd/>
              <a:tailEnd/>
            </a:ln>
          </p:spPr>
          <p:txBody>
            <a:bodyPr/>
            <a:lstStyle/>
            <a:p>
              <a:endParaRPr lang="en-CA"/>
            </a:p>
          </p:txBody>
        </p:sp>
        <p:sp>
          <p:nvSpPr>
            <p:cNvPr id="50192" name="Oval 16"/>
            <p:cNvSpPr>
              <a:spLocks noChangeArrowheads="1"/>
            </p:cNvSpPr>
            <p:nvPr/>
          </p:nvSpPr>
          <p:spPr bwMode="auto">
            <a:xfrm>
              <a:off x="5177" y="2767"/>
              <a:ext cx="15" cy="15"/>
            </a:xfrm>
            <a:prstGeom prst="ellipse">
              <a:avLst/>
            </a:prstGeom>
            <a:noFill/>
            <a:ln w="3175">
              <a:solidFill>
                <a:srgbClr val="000000"/>
              </a:solidFill>
              <a:miter lim="800000"/>
              <a:headEnd/>
              <a:tailEnd/>
            </a:ln>
          </p:spPr>
          <p:txBody>
            <a:bodyPr/>
            <a:lstStyle/>
            <a:p>
              <a:endParaRPr lang="en-CA"/>
            </a:p>
          </p:txBody>
        </p:sp>
        <p:sp>
          <p:nvSpPr>
            <p:cNvPr id="50193" name="Oval 17"/>
            <p:cNvSpPr>
              <a:spLocks noChangeArrowheads="1"/>
            </p:cNvSpPr>
            <p:nvPr/>
          </p:nvSpPr>
          <p:spPr bwMode="auto">
            <a:xfrm>
              <a:off x="5200" y="2745"/>
              <a:ext cx="14" cy="15"/>
            </a:xfrm>
            <a:prstGeom prst="ellipse">
              <a:avLst/>
            </a:prstGeom>
            <a:solidFill>
              <a:srgbClr val="FFFF66"/>
            </a:solidFill>
            <a:ln w="0">
              <a:solidFill>
                <a:srgbClr val="000000"/>
              </a:solidFill>
              <a:round/>
              <a:headEnd/>
              <a:tailEnd/>
            </a:ln>
          </p:spPr>
          <p:txBody>
            <a:bodyPr/>
            <a:lstStyle/>
            <a:p>
              <a:endParaRPr lang="en-CA"/>
            </a:p>
          </p:txBody>
        </p:sp>
        <p:sp>
          <p:nvSpPr>
            <p:cNvPr id="50194" name="Oval 18"/>
            <p:cNvSpPr>
              <a:spLocks noChangeArrowheads="1"/>
            </p:cNvSpPr>
            <p:nvPr/>
          </p:nvSpPr>
          <p:spPr bwMode="auto">
            <a:xfrm>
              <a:off x="5200" y="2745"/>
              <a:ext cx="14" cy="15"/>
            </a:xfrm>
            <a:prstGeom prst="ellipse">
              <a:avLst/>
            </a:prstGeom>
            <a:noFill/>
            <a:ln w="3175">
              <a:solidFill>
                <a:srgbClr val="000000"/>
              </a:solidFill>
              <a:miter lim="800000"/>
              <a:headEnd/>
              <a:tailEnd/>
            </a:ln>
          </p:spPr>
          <p:txBody>
            <a:bodyPr/>
            <a:lstStyle/>
            <a:p>
              <a:endParaRPr lang="en-CA"/>
            </a:p>
          </p:txBody>
        </p:sp>
        <p:sp>
          <p:nvSpPr>
            <p:cNvPr id="50195" name="Oval 19"/>
            <p:cNvSpPr>
              <a:spLocks noChangeArrowheads="1"/>
            </p:cNvSpPr>
            <p:nvPr/>
          </p:nvSpPr>
          <p:spPr bwMode="auto">
            <a:xfrm>
              <a:off x="5222" y="2723"/>
              <a:ext cx="14" cy="15"/>
            </a:xfrm>
            <a:prstGeom prst="ellipse">
              <a:avLst/>
            </a:prstGeom>
            <a:solidFill>
              <a:srgbClr val="FFFF66"/>
            </a:solidFill>
            <a:ln w="0">
              <a:solidFill>
                <a:srgbClr val="000000"/>
              </a:solidFill>
              <a:round/>
              <a:headEnd/>
              <a:tailEnd/>
            </a:ln>
          </p:spPr>
          <p:txBody>
            <a:bodyPr/>
            <a:lstStyle/>
            <a:p>
              <a:endParaRPr lang="en-CA"/>
            </a:p>
          </p:txBody>
        </p:sp>
        <p:sp>
          <p:nvSpPr>
            <p:cNvPr id="50196" name="Oval 20"/>
            <p:cNvSpPr>
              <a:spLocks noChangeArrowheads="1"/>
            </p:cNvSpPr>
            <p:nvPr/>
          </p:nvSpPr>
          <p:spPr bwMode="auto">
            <a:xfrm>
              <a:off x="5222" y="2723"/>
              <a:ext cx="14" cy="15"/>
            </a:xfrm>
            <a:prstGeom prst="ellipse">
              <a:avLst/>
            </a:prstGeom>
            <a:noFill/>
            <a:ln w="3175">
              <a:solidFill>
                <a:srgbClr val="000000"/>
              </a:solidFill>
              <a:miter lim="800000"/>
              <a:headEnd/>
              <a:tailEnd/>
            </a:ln>
          </p:spPr>
          <p:txBody>
            <a:bodyPr/>
            <a:lstStyle/>
            <a:p>
              <a:endParaRPr lang="en-CA"/>
            </a:p>
          </p:txBody>
        </p:sp>
        <p:sp>
          <p:nvSpPr>
            <p:cNvPr id="50197" name="Line 21"/>
            <p:cNvSpPr>
              <a:spLocks noChangeShapeType="1"/>
            </p:cNvSpPr>
            <p:nvPr/>
          </p:nvSpPr>
          <p:spPr bwMode="auto">
            <a:xfrm>
              <a:off x="944" y="3092"/>
              <a:ext cx="74" cy="0"/>
            </a:xfrm>
            <a:prstGeom prst="line">
              <a:avLst/>
            </a:prstGeom>
            <a:noFill/>
            <a:ln w="36513">
              <a:solidFill>
                <a:srgbClr val="000000"/>
              </a:solidFill>
              <a:miter lim="800000"/>
              <a:headEnd/>
              <a:tailEnd/>
            </a:ln>
          </p:spPr>
          <p:txBody>
            <a:bodyPr/>
            <a:lstStyle/>
            <a:p>
              <a:endParaRPr lang="en-CA"/>
            </a:p>
          </p:txBody>
        </p:sp>
        <p:sp>
          <p:nvSpPr>
            <p:cNvPr id="50198" name="Freeform 22"/>
            <p:cNvSpPr>
              <a:spLocks/>
            </p:cNvSpPr>
            <p:nvPr/>
          </p:nvSpPr>
          <p:spPr bwMode="auto">
            <a:xfrm>
              <a:off x="994" y="3043"/>
              <a:ext cx="97" cy="98"/>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0199" name="Line 23"/>
            <p:cNvSpPr>
              <a:spLocks noChangeShapeType="1"/>
            </p:cNvSpPr>
            <p:nvPr/>
          </p:nvSpPr>
          <p:spPr bwMode="auto">
            <a:xfrm>
              <a:off x="1682" y="3173"/>
              <a:ext cx="150" cy="41"/>
            </a:xfrm>
            <a:prstGeom prst="line">
              <a:avLst/>
            </a:prstGeom>
            <a:noFill/>
            <a:ln w="36513">
              <a:solidFill>
                <a:srgbClr val="000000"/>
              </a:solidFill>
              <a:miter lim="800000"/>
              <a:headEnd/>
              <a:tailEnd/>
            </a:ln>
          </p:spPr>
          <p:txBody>
            <a:bodyPr/>
            <a:lstStyle/>
            <a:p>
              <a:endParaRPr lang="en-CA"/>
            </a:p>
          </p:txBody>
        </p:sp>
        <p:sp>
          <p:nvSpPr>
            <p:cNvPr id="50200" name="Freeform 24"/>
            <p:cNvSpPr>
              <a:spLocks/>
            </p:cNvSpPr>
            <p:nvPr/>
          </p:nvSpPr>
          <p:spPr bwMode="auto">
            <a:xfrm>
              <a:off x="1796" y="3160"/>
              <a:ext cx="107" cy="94"/>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0201" name="Line 25"/>
            <p:cNvSpPr>
              <a:spLocks noChangeShapeType="1"/>
            </p:cNvSpPr>
            <p:nvPr/>
          </p:nvSpPr>
          <p:spPr bwMode="auto">
            <a:xfrm flipV="1">
              <a:off x="1682" y="2970"/>
              <a:ext cx="150" cy="42"/>
            </a:xfrm>
            <a:prstGeom prst="line">
              <a:avLst/>
            </a:prstGeom>
            <a:noFill/>
            <a:ln w="36513">
              <a:solidFill>
                <a:srgbClr val="000000"/>
              </a:solidFill>
              <a:miter lim="800000"/>
              <a:headEnd/>
              <a:tailEnd/>
            </a:ln>
          </p:spPr>
          <p:txBody>
            <a:bodyPr/>
            <a:lstStyle/>
            <a:p>
              <a:endParaRPr lang="en-CA"/>
            </a:p>
          </p:txBody>
        </p:sp>
        <p:sp>
          <p:nvSpPr>
            <p:cNvPr id="50202" name="Freeform 26"/>
            <p:cNvSpPr>
              <a:spLocks/>
            </p:cNvSpPr>
            <p:nvPr/>
          </p:nvSpPr>
          <p:spPr bwMode="auto">
            <a:xfrm>
              <a:off x="1796" y="2930"/>
              <a:ext cx="107" cy="94"/>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0203" name="Line 27"/>
            <p:cNvSpPr>
              <a:spLocks noChangeShapeType="1"/>
            </p:cNvSpPr>
            <p:nvPr/>
          </p:nvSpPr>
          <p:spPr bwMode="auto">
            <a:xfrm flipV="1">
              <a:off x="2198" y="3055"/>
              <a:ext cx="0" cy="74"/>
            </a:xfrm>
            <a:prstGeom prst="line">
              <a:avLst/>
            </a:prstGeom>
            <a:noFill/>
            <a:ln w="36513">
              <a:solidFill>
                <a:srgbClr val="000000"/>
              </a:solidFill>
              <a:miter lim="800000"/>
              <a:headEnd/>
              <a:tailEnd/>
            </a:ln>
          </p:spPr>
          <p:txBody>
            <a:bodyPr/>
            <a:lstStyle/>
            <a:p>
              <a:endParaRPr lang="en-CA"/>
            </a:p>
          </p:txBody>
        </p:sp>
        <p:sp>
          <p:nvSpPr>
            <p:cNvPr id="50204" name="Freeform 28"/>
            <p:cNvSpPr>
              <a:spLocks/>
            </p:cNvSpPr>
            <p:nvPr/>
          </p:nvSpPr>
          <p:spPr bwMode="auto">
            <a:xfrm>
              <a:off x="2149" y="3105"/>
              <a:ext cx="98" cy="98"/>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0205" name="Freeform 29"/>
            <p:cNvSpPr>
              <a:spLocks/>
            </p:cNvSpPr>
            <p:nvPr/>
          </p:nvSpPr>
          <p:spPr bwMode="auto">
            <a:xfrm>
              <a:off x="2149" y="2981"/>
              <a:ext cx="98" cy="98"/>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0206" name="Line 30"/>
            <p:cNvSpPr>
              <a:spLocks noChangeShapeType="1"/>
            </p:cNvSpPr>
            <p:nvPr/>
          </p:nvSpPr>
          <p:spPr bwMode="auto">
            <a:xfrm flipV="1">
              <a:off x="2493" y="3192"/>
              <a:ext cx="150" cy="41"/>
            </a:xfrm>
            <a:prstGeom prst="line">
              <a:avLst/>
            </a:prstGeom>
            <a:noFill/>
            <a:ln w="36513">
              <a:solidFill>
                <a:srgbClr val="000000"/>
              </a:solidFill>
              <a:miter lim="800000"/>
              <a:headEnd/>
              <a:tailEnd/>
            </a:ln>
          </p:spPr>
          <p:txBody>
            <a:bodyPr/>
            <a:lstStyle/>
            <a:p>
              <a:endParaRPr lang="en-CA"/>
            </a:p>
          </p:txBody>
        </p:sp>
        <p:sp>
          <p:nvSpPr>
            <p:cNvPr id="50207" name="Freeform 31"/>
            <p:cNvSpPr>
              <a:spLocks/>
            </p:cNvSpPr>
            <p:nvPr/>
          </p:nvSpPr>
          <p:spPr bwMode="auto">
            <a:xfrm>
              <a:off x="2608" y="3151"/>
              <a:ext cx="106" cy="94"/>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0208" name="Line 32"/>
            <p:cNvSpPr>
              <a:spLocks noChangeShapeType="1"/>
            </p:cNvSpPr>
            <p:nvPr/>
          </p:nvSpPr>
          <p:spPr bwMode="auto">
            <a:xfrm>
              <a:off x="2493" y="2951"/>
              <a:ext cx="150" cy="41"/>
            </a:xfrm>
            <a:prstGeom prst="line">
              <a:avLst/>
            </a:prstGeom>
            <a:noFill/>
            <a:ln w="36513">
              <a:solidFill>
                <a:srgbClr val="000000"/>
              </a:solidFill>
              <a:miter lim="800000"/>
              <a:headEnd/>
              <a:tailEnd/>
            </a:ln>
          </p:spPr>
          <p:txBody>
            <a:bodyPr/>
            <a:lstStyle/>
            <a:p>
              <a:endParaRPr lang="en-CA"/>
            </a:p>
          </p:txBody>
        </p:sp>
        <p:sp>
          <p:nvSpPr>
            <p:cNvPr id="50209" name="Freeform 33"/>
            <p:cNvSpPr>
              <a:spLocks/>
            </p:cNvSpPr>
            <p:nvPr/>
          </p:nvSpPr>
          <p:spPr bwMode="auto">
            <a:xfrm>
              <a:off x="2608" y="2939"/>
              <a:ext cx="106" cy="94"/>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0210" name="Line 34"/>
            <p:cNvSpPr>
              <a:spLocks noChangeShapeType="1"/>
            </p:cNvSpPr>
            <p:nvPr/>
          </p:nvSpPr>
          <p:spPr bwMode="auto">
            <a:xfrm>
              <a:off x="3304" y="3099"/>
              <a:ext cx="222" cy="0"/>
            </a:xfrm>
            <a:prstGeom prst="line">
              <a:avLst/>
            </a:prstGeom>
            <a:noFill/>
            <a:ln w="36513">
              <a:solidFill>
                <a:srgbClr val="000000"/>
              </a:solidFill>
              <a:miter lim="800000"/>
              <a:headEnd/>
              <a:tailEnd/>
            </a:ln>
          </p:spPr>
          <p:txBody>
            <a:bodyPr/>
            <a:lstStyle/>
            <a:p>
              <a:endParaRPr lang="en-CA"/>
            </a:p>
          </p:txBody>
        </p:sp>
        <p:sp>
          <p:nvSpPr>
            <p:cNvPr id="50211" name="Freeform 35"/>
            <p:cNvSpPr>
              <a:spLocks/>
            </p:cNvSpPr>
            <p:nvPr/>
          </p:nvSpPr>
          <p:spPr bwMode="auto">
            <a:xfrm>
              <a:off x="3502" y="3051"/>
              <a:ext cx="97" cy="97"/>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0212" name="Line 36"/>
            <p:cNvSpPr>
              <a:spLocks noChangeShapeType="1"/>
            </p:cNvSpPr>
            <p:nvPr/>
          </p:nvSpPr>
          <p:spPr bwMode="auto">
            <a:xfrm>
              <a:off x="4302" y="3192"/>
              <a:ext cx="113" cy="27"/>
            </a:xfrm>
            <a:prstGeom prst="line">
              <a:avLst/>
            </a:prstGeom>
            <a:noFill/>
            <a:ln w="98425">
              <a:solidFill>
                <a:srgbClr val="000000"/>
              </a:solidFill>
              <a:miter lim="800000"/>
              <a:headEnd/>
              <a:tailEnd/>
            </a:ln>
          </p:spPr>
          <p:txBody>
            <a:bodyPr/>
            <a:lstStyle/>
            <a:p>
              <a:endParaRPr lang="en-CA"/>
            </a:p>
          </p:txBody>
        </p:sp>
        <p:sp>
          <p:nvSpPr>
            <p:cNvPr id="50213" name="Freeform 37"/>
            <p:cNvSpPr>
              <a:spLocks/>
            </p:cNvSpPr>
            <p:nvPr/>
          </p:nvSpPr>
          <p:spPr bwMode="auto">
            <a:xfrm>
              <a:off x="4233" y="3110"/>
              <a:ext cx="107" cy="1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0214" name="Freeform 38"/>
            <p:cNvSpPr>
              <a:spLocks/>
            </p:cNvSpPr>
            <p:nvPr/>
          </p:nvSpPr>
          <p:spPr bwMode="auto">
            <a:xfrm>
              <a:off x="4377" y="3129"/>
              <a:ext cx="107" cy="1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0215" name="Line 39"/>
            <p:cNvSpPr>
              <a:spLocks noChangeShapeType="1"/>
            </p:cNvSpPr>
            <p:nvPr/>
          </p:nvSpPr>
          <p:spPr bwMode="auto">
            <a:xfrm flipV="1">
              <a:off x="4302" y="2967"/>
              <a:ext cx="114" cy="30"/>
            </a:xfrm>
            <a:prstGeom prst="line">
              <a:avLst/>
            </a:prstGeom>
            <a:noFill/>
            <a:ln w="98425">
              <a:solidFill>
                <a:srgbClr val="000000"/>
              </a:solidFill>
              <a:miter lim="800000"/>
              <a:headEnd/>
              <a:tailEnd/>
            </a:ln>
          </p:spPr>
          <p:txBody>
            <a:bodyPr/>
            <a:lstStyle/>
            <a:p>
              <a:endParaRPr lang="en-CA"/>
            </a:p>
          </p:txBody>
        </p:sp>
        <p:sp>
          <p:nvSpPr>
            <p:cNvPr id="50216" name="Freeform 40"/>
            <p:cNvSpPr>
              <a:spLocks/>
            </p:cNvSpPr>
            <p:nvPr/>
          </p:nvSpPr>
          <p:spPr bwMode="auto">
            <a:xfrm>
              <a:off x="4233" y="2907"/>
              <a:ext cx="109" cy="1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0217" name="Freeform 41"/>
            <p:cNvSpPr>
              <a:spLocks/>
            </p:cNvSpPr>
            <p:nvPr/>
          </p:nvSpPr>
          <p:spPr bwMode="auto">
            <a:xfrm>
              <a:off x="4376" y="2885"/>
              <a:ext cx="108" cy="172"/>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0218" name="Rectangle 42"/>
            <p:cNvSpPr>
              <a:spLocks noChangeArrowheads="1"/>
            </p:cNvSpPr>
            <p:nvPr/>
          </p:nvSpPr>
          <p:spPr bwMode="auto">
            <a:xfrm>
              <a:off x="354" y="2981"/>
              <a:ext cx="590" cy="222"/>
            </a:xfrm>
            <a:prstGeom prst="rect">
              <a:avLst/>
            </a:prstGeom>
            <a:solidFill>
              <a:srgbClr val="99FF99"/>
            </a:solidFill>
            <a:ln w="9525">
              <a:noFill/>
              <a:miter lim="800000"/>
              <a:headEnd/>
              <a:tailEnd/>
            </a:ln>
          </p:spPr>
          <p:txBody>
            <a:bodyPr/>
            <a:lstStyle/>
            <a:p>
              <a:endParaRPr lang="en-CA"/>
            </a:p>
          </p:txBody>
        </p:sp>
        <p:sp>
          <p:nvSpPr>
            <p:cNvPr id="50219" name="Rectangle 43"/>
            <p:cNvSpPr>
              <a:spLocks noChangeArrowheads="1"/>
            </p:cNvSpPr>
            <p:nvPr/>
          </p:nvSpPr>
          <p:spPr bwMode="auto">
            <a:xfrm>
              <a:off x="354" y="2981"/>
              <a:ext cx="590" cy="222"/>
            </a:xfrm>
            <a:prstGeom prst="rect">
              <a:avLst/>
            </a:prstGeom>
            <a:noFill/>
            <a:ln w="19050" cap="rnd">
              <a:solidFill>
                <a:srgbClr val="000000"/>
              </a:solidFill>
              <a:round/>
              <a:headEnd/>
              <a:tailEnd/>
            </a:ln>
          </p:spPr>
          <p:txBody>
            <a:bodyPr/>
            <a:lstStyle/>
            <a:p>
              <a:endParaRPr lang="en-CA"/>
            </a:p>
          </p:txBody>
        </p:sp>
        <p:sp>
          <p:nvSpPr>
            <p:cNvPr id="50220" name="Rectangle 44"/>
            <p:cNvSpPr>
              <a:spLocks noChangeArrowheads="1"/>
            </p:cNvSpPr>
            <p:nvPr/>
          </p:nvSpPr>
          <p:spPr bwMode="auto">
            <a:xfrm>
              <a:off x="427" y="3007"/>
              <a:ext cx="462" cy="154"/>
            </a:xfrm>
            <a:prstGeom prst="rect">
              <a:avLst/>
            </a:prstGeom>
            <a:noFill/>
            <a:ln w="9525">
              <a:noFill/>
              <a:miter lim="800000"/>
              <a:headEnd/>
              <a:tailEnd/>
            </a:ln>
          </p:spPr>
          <p:txBody>
            <a:bodyPr wrap="none" lIns="0" tIns="0" rIns="0" bIns="0">
              <a:spAutoFit/>
            </a:bodyPr>
            <a:lstStyle/>
            <a:p>
              <a:r>
                <a:rPr lang="en-US" sz="1600" b="1">
                  <a:solidFill>
                    <a:srgbClr val="000000"/>
                  </a:solidFill>
                </a:rPr>
                <a:t>I-Cache</a:t>
              </a:r>
              <a:endParaRPr lang="en-US"/>
            </a:p>
          </p:txBody>
        </p:sp>
        <p:sp>
          <p:nvSpPr>
            <p:cNvPr id="50221" name="Rectangle 45"/>
            <p:cNvSpPr>
              <a:spLocks noChangeArrowheads="1"/>
            </p:cNvSpPr>
            <p:nvPr/>
          </p:nvSpPr>
          <p:spPr bwMode="auto">
            <a:xfrm>
              <a:off x="1091" y="2981"/>
              <a:ext cx="591" cy="222"/>
            </a:xfrm>
            <a:prstGeom prst="rect">
              <a:avLst/>
            </a:prstGeom>
            <a:solidFill>
              <a:srgbClr val="99FF99"/>
            </a:solidFill>
            <a:ln w="9525">
              <a:noFill/>
              <a:miter lim="800000"/>
              <a:headEnd/>
              <a:tailEnd/>
            </a:ln>
          </p:spPr>
          <p:txBody>
            <a:bodyPr/>
            <a:lstStyle/>
            <a:p>
              <a:endParaRPr lang="en-CA"/>
            </a:p>
          </p:txBody>
        </p:sp>
        <p:sp>
          <p:nvSpPr>
            <p:cNvPr id="50222" name="Rectangle 46"/>
            <p:cNvSpPr>
              <a:spLocks noChangeArrowheads="1"/>
            </p:cNvSpPr>
            <p:nvPr/>
          </p:nvSpPr>
          <p:spPr bwMode="auto">
            <a:xfrm>
              <a:off x="1091" y="2981"/>
              <a:ext cx="591" cy="222"/>
            </a:xfrm>
            <a:prstGeom prst="rect">
              <a:avLst/>
            </a:prstGeom>
            <a:noFill/>
            <a:ln w="19050" cap="rnd">
              <a:solidFill>
                <a:srgbClr val="000000"/>
              </a:solidFill>
              <a:round/>
              <a:headEnd/>
              <a:tailEnd/>
            </a:ln>
          </p:spPr>
          <p:txBody>
            <a:bodyPr/>
            <a:lstStyle/>
            <a:p>
              <a:endParaRPr lang="en-CA"/>
            </a:p>
          </p:txBody>
        </p:sp>
        <p:sp>
          <p:nvSpPr>
            <p:cNvPr id="50223" name="Rectangle 47"/>
            <p:cNvSpPr>
              <a:spLocks noChangeArrowheads="1"/>
            </p:cNvSpPr>
            <p:nvPr/>
          </p:nvSpPr>
          <p:spPr bwMode="auto">
            <a:xfrm>
              <a:off x="1160" y="3007"/>
              <a:ext cx="461" cy="154"/>
            </a:xfrm>
            <a:prstGeom prst="rect">
              <a:avLst/>
            </a:prstGeom>
            <a:noFill/>
            <a:ln w="9525">
              <a:noFill/>
              <a:miter lim="800000"/>
              <a:headEnd/>
              <a:tailEnd/>
            </a:ln>
          </p:spPr>
          <p:txBody>
            <a:bodyPr wrap="none" lIns="0" tIns="0" rIns="0" bIns="0">
              <a:spAutoFit/>
            </a:bodyPr>
            <a:lstStyle/>
            <a:p>
              <a:r>
                <a:rPr lang="en-US" sz="1600" b="1">
                  <a:solidFill>
                    <a:srgbClr val="000000"/>
                  </a:solidFill>
                </a:rPr>
                <a:t>Decode</a:t>
              </a:r>
              <a:endParaRPr lang="en-US"/>
            </a:p>
          </p:txBody>
        </p:sp>
        <p:sp>
          <p:nvSpPr>
            <p:cNvPr id="50224" name="Rectangle 48"/>
            <p:cNvSpPr>
              <a:spLocks noChangeArrowheads="1"/>
            </p:cNvSpPr>
            <p:nvPr/>
          </p:nvSpPr>
          <p:spPr bwMode="auto">
            <a:xfrm>
              <a:off x="1903" y="2760"/>
              <a:ext cx="590" cy="221"/>
            </a:xfrm>
            <a:prstGeom prst="rect">
              <a:avLst/>
            </a:prstGeom>
            <a:solidFill>
              <a:srgbClr val="99FF99"/>
            </a:solidFill>
            <a:ln w="9525">
              <a:noFill/>
              <a:miter lim="800000"/>
              <a:headEnd/>
              <a:tailEnd/>
            </a:ln>
          </p:spPr>
          <p:txBody>
            <a:bodyPr/>
            <a:lstStyle/>
            <a:p>
              <a:endParaRPr lang="en-CA"/>
            </a:p>
          </p:txBody>
        </p:sp>
        <p:sp>
          <p:nvSpPr>
            <p:cNvPr id="50225" name="Rectangle 49"/>
            <p:cNvSpPr>
              <a:spLocks noChangeArrowheads="1"/>
            </p:cNvSpPr>
            <p:nvPr/>
          </p:nvSpPr>
          <p:spPr bwMode="auto">
            <a:xfrm>
              <a:off x="1903" y="2760"/>
              <a:ext cx="590" cy="221"/>
            </a:xfrm>
            <a:prstGeom prst="rect">
              <a:avLst/>
            </a:prstGeom>
            <a:noFill/>
            <a:ln w="19050" cap="rnd">
              <a:solidFill>
                <a:srgbClr val="000000"/>
              </a:solidFill>
              <a:round/>
              <a:headEnd/>
              <a:tailEnd/>
            </a:ln>
          </p:spPr>
          <p:txBody>
            <a:bodyPr/>
            <a:lstStyle/>
            <a:p>
              <a:endParaRPr lang="en-CA"/>
            </a:p>
          </p:txBody>
        </p:sp>
        <p:sp>
          <p:nvSpPr>
            <p:cNvPr id="50226" name="Rectangle 50"/>
            <p:cNvSpPr>
              <a:spLocks noChangeArrowheads="1"/>
            </p:cNvSpPr>
            <p:nvPr/>
          </p:nvSpPr>
          <p:spPr bwMode="auto">
            <a:xfrm>
              <a:off x="1976" y="2788"/>
              <a:ext cx="456" cy="154"/>
            </a:xfrm>
            <a:prstGeom prst="rect">
              <a:avLst/>
            </a:prstGeom>
            <a:noFill/>
            <a:ln w="9525">
              <a:noFill/>
              <a:miter lim="800000"/>
              <a:headEnd/>
              <a:tailEnd/>
            </a:ln>
          </p:spPr>
          <p:txBody>
            <a:bodyPr wrap="none" lIns="0" tIns="0" rIns="0" bIns="0">
              <a:spAutoFit/>
            </a:bodyPr>
            <a:lstStyle/>
            <a:p>
              <a:r>
                <a:rPr lang="en-US" sz="1600" b="1">
                  <a:solidFill>
                    <a:srgbClr val="000000"/>
                  </a:solidFill>
                </a:rPr>
                <a:t>I-Buffer</a:t>
              </a:r>
              <a:endParaRPr lang="en-US"/>
            </a:p>
          </p:txBody>
        </p:sp>
        <p:sp>
          <p:nvSpPr>
            <p:cNvPr id="50227" name="Rectangle 51"/>
            <p:cNvSpPr>
              <a:spLocks noChangeArrowheads="1"/>
            </p:cNvSpPr>
            <p:nvPr/>
          </p:nvSpPr>
          <p:spPr bwMode="auto">
            <a:xfrm>
              <a:off x="1903" y="3203"/>
              <a:ext cx="590" cy="221"/>
            </a:xfrm>
            <a:prstGeom prst="rect">
              <a:avLst/>
            </a:prstGeom>
            <a:solidFill>
              <a:srgbClr val="99FF99"/>
            </a:solidFill>
            <a:ln w="9525">
              <a:noFill/>
              <a:miter lim="800000"/>
              <a:headEnd/>
              <a:tailEnd/>
            </a:ln>
          </p:spPr>
          <p:txBody>
            <a:bodyPr/>
            <a:lstStyle/>
            <a:p>
              <a:endParaRPr lang="en-CA"/>
            </a:p>
          </p:txBody>
        </p:sp>
        <p:sp>
          <p:nvSpPr>
            <p:cNvPr id="50228" name="Rectangle 52"/>
            <p:cNvSpPr>
              <a:spLocks noChangeArrowheads="1"/>
            </p:cNvSpPr>
            <p:nvPr/>
          </p:nvSpPr>
          <p:spPr bwMode="auto">
            <a:xfrm>
              <a:off x="1903" y="3203"/>
              <a:ext cx="590" cy="221"/>
            </a:xfrm>
            <a:prstGeom prst="rect">
              <a:avLst/>
            </a:prstGeom>
            <a:noFill/>
            <a:ln w="19050" cap="rnd">
              <a:solidFill>
                <a:srgbClr val="000000"/>
              </a:solidFill>
              <a:round/>
              <a:headEnd/>
              <a:tailEnd/>
            </a:ln>
          </p:spPr>
          <p:txBody>
            <a:bodyPr/>
            <a:lstStyle/>
            <a:p>
              <a:endParaRPr lang="en-CA"/>
            </a:p>
          </p:txBody>
        </p:sp>
        <p:sp>
          <p:nvSpPr>
            <p:cNvPr id="50229" name="Rectangle 53"/>
            <p:cNvSpPr>
              <a:spLocks noChangeArrowheads="1"/>
            </p:cNvSpPr>
            <p:nvPr/>
          </p:nvSpPr>
          <p:spPr bwMode="auto">
            <a:xfrm>
              <a:off x="2022" y="3189"/>
              <a:ext cx="355" cy="154"/>
            </a:xfrm>
            <a:prstGeom prst="rect">
              <a:avLst/>
            </a:prstGeom>
            <a:noFill/>
            <a:ln w="9525">
              <a:noFill/>
              <a:miter lim="800000"/>
              <a:headEnd/>
              <a:tailEnd/>
            </a:ln>
          </p:spPr>
          <p:txBody>
            <a:bodyPr wrap="none" lIns="0" tIns="0" rIns="0" bIns="0">
              <a:spAutoFit/>
            </a:bodyPr>
            <a:lstStyle/>
            <a:p>
              <a:r>
                <a:rPr lang="en-US" sz="1600" b="1">
                  <a:solidFill>
                    <a:srgbClr val="000000"/>
                  </a:solidFill>
                </a:rPr>
                <a:t>Score</a:t>
              </a:r>
              <a:endParaRPr lang="en-US"/>
            </a:p>
          </p:txBody>
        </p:sp>
        <p:sp>
          <p:nvSpPr>
            <p:cNvPr id="50230" name="Rectangle 54"/>
            <p:cNvSpPr>
              <a:spLocks noChangeArrowheads="1"/>
            </p:cNvSpPr>
            <p:nvPr/>
          </p:nvSpPr>
          <p:spPr bwMode="auto">
            <a:xfrm>
              <a:off x="2014" y="3287"/>
              <a:ext cx="369" cy="154"/>
            </a:xfrm>
            <a:prstGeom prst="rect">
              <a:avLst/>
            </a:prstGeom>
            <a:noFill/>
            <a:ln w="9525">
              <a:noFill/>
              <a:miter lim="800000"/>
              <a:headEnd/>
              <a:tailEnd/>
            </a:ln>
          </p:spPr>
          <p:txBody>
            <a:bodyPr wrap="none" lIns="0" tIns="0" rIns="0" bIns="0">
              <a:spAutoFit/>
            </a:bodyPr>
            <a:lstStyle/>
            <a:p>
              <a:r>
                <a:rPr lang="en-US" sz="1600" b="1">
                  <a:solidFill>
                    <a:srgbClr val="000000"/>
                  </a:solidFill>
                </a:rPr>
                <a:t>Board</a:t>
              </a:r>
              <a:endParaRPr lang="en-US"/>
            </a:p>
          </p:txBody>
        </p:sp>
        <p:sp>
          <p:nvSpPr>
            <p:cNvPr id="50231" name="Rectangle 55"/>
            <p:cNvSpPr>
              <a:spLocks noChangeArrowheads="1"/>
            </p:cNvSpPr>
            <p:nvPr/>
          </p:nvSpPr>
          <p:spPr bwMode="auto">
            <a:xfrm>
              <a:off x="2714" y="2981"/>
              <a:ext cx="590" cy="222"/>
            </a:xfrm>
            <a:prstGeom prst="rect">
              <a:avLst/>
            </a:prstGeom>
            <a:solidFill>
              <a:srgbClr val="99FF99"/>
            </a:solidFill>
            <a:ln w="9525">
              <a:noFill/>
              <a:miter lim="800000"/>
              <a:headEnd/>
              <a:tailEnd/>
            </a:ln>
          </p:spPr>
          <p:txBody>
            <a:bodyPr/>
            <a:lstStyle/>
            <a:p>
              <a:endParaRPr lang="en-CA"/>
            </a:p>
          </p:txBody>
        </p:sp>
        <p:sp>
          <p:nvSpPr>
            <p:cNvPr id="50232" name="Rectangle 56"/>
            <p:cNvSpPr>
              <a:spLocks noChangeArrowheads="1"/>
            </p:cNvSpPr>
            <p:nvPr/>
          </p:nvSpPr>
          <p:spPr bwMode="auto">
            <a:xfrm>
              <a:off x="2714" y="2981"/>
              <a:ext cx="590" cy="222"/>
            </a:xfrm>
            <a:prstGeom prst="rect">
              <a:avLst/>
            </a:prstGeom>
            <a:noFill/>
            <a:ln w="19050" cap="rnd">
              <a:solidFill>
                <a:srgbClr val="000000"/>
              </a:solidFill>
              <a:round/>
              <a:headEnd/>
              <a:tailEnd/>
            </a:ln>
          </p:spPr>
          <p:txBody>
            <a:bodyPr/>
            <a:lstStyle/>
            <a:p>
              <a:endParaRPr lang="en-CA"/>
            </a:p>
          </p:txBody>
        </p:sp>
        <p:sp>
          <p:nvSpPr>
            <p:cNvPr id="50233" name="Rectangle 57"/>
            <p:cNvSpPr>
              <a:spLocks noChangeArrowheads="1"/>
            </p:cNvSpPr>
            <p:nvPr/>
          </p:nvSpPr>
          <p:spPr bwMode="auto">
            <a:xfrm>
              <a:off x="2846" y="3007"/>
              <a:ext cx="327" cy="154"/>
            </a:xfrm>
            <a:prstGeom prst="rect">
              <a:avLst/>
            </a:prstGeom>
            <a:noFill/>
            <a:ln w="9525">
              <a:noFill/>
              <a:miter lim="800000"/>
              <a:headEnd/>
              <a:tailEnd/>
            </a:ln>
          </p:spPr>
          <p:txBody>
            <a:bodyPr wrap="none" lIns="0" tIns="0" rIns="0" bIns="0">
              <a:spAutoFit/>
            </a:bodyPr>
            <a:lstStyle/>
            <a:p>
              <a:r>
                <a:rPr lang="en-US" sz="1600" b="1">
                  <a:solidFill>
                    <a:srgbClr val="000000"/>
                  </a:solidFill>
                </a:rPr>
                <a:t>Issue</a:t>
              </a:r>
              <a:endParaRPr lang="en-US"/>
            </a:p>
          </p:txBody>
        </p:sp>
        <p:sp>
          <p:nvSpPr>
            <p:cNvPr id="50234" name="Rectangle 58"/>
            <p:cNvSpPr>
              <a:spLocks noChangeArrowheads="1"/>
            </p:cNvSpPr>
            <p:nvPr/>
          </p:nvSpPr>
          <p:spPr bwMode="auto">
            <a:xfrm>
              <a:off x="3599" y="2908"/>
              <a:ext cx="634" cy="384"/>
            </a:xfrm>
            <a:prstGeom prst="rect">
              <a:avLst/>
            </a:prstGeom>
            <a:solidFill>
              <a:srgbClr val="FFFF66"/>
            </a:solidFill>
            <a:ln w="9525">
              <a:noFill/>
              <a:miter lim="800000"/>
              <a:headEnd/>
              <a:tailEnd/>
            </a:ln>
          </p:spPr>
          <p:txBody>
            <a:bodyPr/>
            <a:lstStyle/>
            <a:p>
              <a:endParaRPr lang="en-CA"/>
            </a:p>
          </p:txBody>
        </p:sp>
        <p:sp>
          <p:nvSpPr>
            <p:cNvPr id="50235" name="Rectangle 59"/>
            <p:cNvSpPr>
              <a:spLocks noChangeArrowheads="1"/>
            </p:cNvSpPr>
            <p:nvPr/>
          </p:nvSpPr>
          <p:spPr bwMode="auto">
            <a:xfrm>
              <a:off x="3599" y="2908"/>
              <a:ext cx="634" cy="384"/>
            </a:xfrm>
            <a:prstGeom prst="rect">
              <a:avLst/>
            </a:prstGeom>
            <a:noFill/>
            <a:ln w="19050" cap="rnd">
              <a:solidFill>
                <a:srgbClr val="000000"/>
              </a:solidFill>
              <a:round/>
              <a:headEnd/>
              <a:tailEnd/>
            </a:ln>
          </p:spPr>
          <p:txBody>
            <a:bodyPr/>
            <a:lstStyle/>
            <a:p>
              <a:endParaRPr lang="en-CA"/>
            </a:p>
          </p:txBody>
        </p:sp>
        <p:sp>
          <p:nvSpPr>
            <p:cNvPr id="50236" name="Rectangle 60"/>
            <p:cNvSpPr>
              <a:spLocks noChangeArrowheads="1"/>
            </p:cNvSpPr>
            <p:nvPr/>
          </p:nvSpPr>
          <p:spPr bwMode="auto">
            <a:xfrm>
              <a:off x="3662" y="2939"/>
              <a:ext cx="526" cy="154"/>
            </a:xfrm>
            <a:prstGeom prst="rect">
              <a:avLst/>
            </a:prstGeom>
            <a:noFill/>
            <a:ln w="9525">
              <a:noFill/>
              <a:miter lim="800000"/>
              <a:headEnd/>
              <a:tailEnd/>
            </a:ln>
          </p:spPr>
          <p:txBody>
            <a:bodyPr wrap="none" lIns="0" tIns="0" rIns="0" bIns="0">
              <a:spAutoFit/>
            </a:bodyPr>
            <a:lstStyle/>
            <a:p>
              <a:r>
                <a:rPr lang="en-US" sz="1600" b="1">
                  <a:solidFill>
                    <a:srgbClr val="000000"/>
                  </a:solidFill>
                </a:rPr>
                <a:t>Operand</a:t>
              </a:r>
              <a:endParaRPr lang="en-US"/>
            </a:p>
          </p:txBody>
        </p:sp>
        <p:sp>
          <p:nvSpPr>
            <p:cNvPr id="50237" name="Rectangle 61"/>
            <p:cNvSpPr>
              <a:spLocks noChangeArrowheads="1"/>
            </p:cNvSpPr>
            <p:nvPr/>
          </p:nvSpPr>
          <p:spPr bwMode="auto">
            <a:xfrm>
              <a:off x="3647" y="3090"/>
              <a:ext cx="555" cy="154"/>
            </a:xfrm>
            <a:prstGeom prst="rect">
              <a:avLst/>
            </a:prstGeom>
            <a:noFill/>
            <a:ln w="9525">
              <a:noFill/>
              <a:miter lim="800000"/>
              <a:headEnd/>
              <a:tailEnd/>
            </a:ln>
          </p:spPr>
          <p:txBody>
            <a:bodyPr wrap="none" lIns="0" tIns="0" rIns="0" bIns="0">
              <a:spAutoFit/>
            </a:bodyPr>
            <a:lstStyle/>
            <a:p>
              <a:r>
                <a:rPr lang="en-US" sz="1600" b="1">
                  <a:solidFill>
                    <a:srgbClr val="000000"/>
                  </a:solidFill>
                </a:rPr>
                <a:t>Collector</a:t>
              </a:r>
              <a:endParaRPr lang="en-US"/>
            </a:p>
          </p:txBody>
        </p:sp>
        <p:sp>
          <p:nvSpPr>
            <p:cNvPr id="50238" name="Rectangle 62"/>
            <p:cNvSpPr>
              <a:spLocks noChangeArrowheads="1"/>
            </p:cNvSpPr>
            <p:nvPr/>
          </p:nvSpPr>
          <p:spPr bwMode="auto">
            <a:xfrm>
              <a:off x="4484" y="3114"/>
              <a:ext cx="590" cy="384"/>
            </a:xfrm>
            <a:prstGeom prst="rect">
              <a:avLst/>
            </a:prstGeom>
            <a:solidFill>
              <a:srgbClr val="FFFF66"/>
            </a:solidFill>
            <a:ln w="9525">
              <a:noFill/>
              <a:miter lim="800000"/>
              <a:headEnd/>
              <a:tailEnd/>
            </a:ln>
          </p:spPr>
          <p:txBody>
            <a:bodyPr/>
            <a:lstStyle/>
            <a:p>
              <a:endParaRPr lang="en-CA"/>
            </a:p>
          </p:txBody>
        </p:sp>
        <p:sp>
          <p:nvSpPr>
            <p:cNvPr id="50239" name="Rectangle 63"/>
            <p:cNvSpPr>
              <a:spLocks noChangeArrowheads="1"/>
            </p:cNvSpPr>
            <p:nvPr/>
          </p:nvSpPr>
          <p:spPr bwMode="auto">
            <a:xfrm>
              <a:off x="4484" y="3114"/>
              <a:ext cx="590" cy="384"/>
            </a:xfrm>
            <a:prstGeom prst="rect">
              <a:avLst/>
            </a:prstGeom>
            <a:noFill/>
            <a:ln w="19050" cap="rnd">
              <a:solidFill>
                <a:srgbClr val="000000"/>
              </a:solidFill>
              <a:round/>
              <a:headEnd/>
              <a:tailEnd/>
            </a:ln>
          </p:spPr>
          <p:txBody>
            <a:bodyPr/>
            <a:lstStyle/>
            <a:p>
              <a:endParaRPr lang="en-CA"/>
            </a:p>
          </p:txBody>
        </p:sp>
        <p:sp>
          <p:nvSpPr>
            <p:cNvPr id="50240" name="Rectangle 64"/>
            <p:cNvSpPr>
              <a:spLocks noChangeArrowheads="1"/>
            </p:cNvSpPr>
            <p:nvPr/>
          </p:nvSpPr>
          <p:spPr bwMode="auto">
            <a:xfrm>
              <a:off x="4630" y="3219"/>
              <a:ext cx="299" cy="154"/>
            </a:xfrm>
            <a:prstGeom prst="rect">
              <a:avLst/>
            </a:prstGeom>
            <a:noFill/>
            <a:ln w="9525">
              <a:noFill/>
              <a:miter lim="800000"/>
              <a:headEnd/>
              <a:tailEnd/>
            </a:ln>
          </p:spPr>
          <p:txBody>
            <a:bodyPr wrap="none" lIns="0" tIns="0" rIns="0" bIns="0">
              <a:spAutoFit/>
            </a:bodyPr>
            <a:lstStyle/>
            <a:p>
              <a:r>
                <a:rPr lang="en-US" sz="1600" b="1">
                  <a:solidFill>
                    <a:srgbClr val="000000"/>
                  </a:solidFill>
                </a:rPr>
                <a:t>MEM</a:t>
              </a:r>
              <a:endParaRPr lang="en-US"/>
            </a:p>
          </p:txBody>
        </p:sp>
        <p:sp>
          <p:nvSpPr>
            <p:cNvPr id="50241" name="Rectangle 65"/>
            <p:cNvSpPr>
              <a:spLocks noChangeArrowheads="1"/>
            </p:cNvSpPr>
            <p:nvPr/>
          </p:nvSpPr>
          <p:spPr bwMode="auto">
            <a:xfrm>
              <a:off x="4484" y="2760"/>
              <a:ext cx="590" cy="221"/>
            </a:xfrm>
            <a:prstGeom prst="rect">
              <a:avLst/>
            </a:prstGeom>
            <a:solidFill>
              <a:srgbClr val="FFFF66"/>
            </a:solidFill>
            <a:ln w="9525">
              <a:noFill/>
              <a:miter lim="800000"/>
              <a:headEnd/>
              <a:tailEnd/>
            </a:ln>
          </p:spPr>
          <p:txBody>
            <a:bodyPr/>
            <a:lstStyle/>
            <a:p>
              <a:endParaRPr lang="en-CA"/>
            </a:p>
          </p:txBody>
        </p:sp>
        <p:sp>
          <p:nvSpPr>
            <p:cNvPr id="50242" name="Rectangle 66"/>
            <p:cNvSpPr>
              <a:spLocks noChangeArrowheads="1"/>
            </p:cNvSpPr>
            <p:nvPr/>
          </p:nvSpPr>
          <p:spPr bwMode="auto">
            <a:xfrm>
              <a:off x="4484" y="2760"/>
              <a:ext cx="590" cy="221"/>
            </a:xfrm>
            <a:prstGeom prst="rect">
              <a:avLst/>
            </a:prstGeom>
            <a:noFill/>
            <a:ln w="19050" cap="rnd">
              <a:solidFill>
                <a:srgbClr val="000000"/>
              </a:solidFill>
              <a:round/>
              <a:headEnd/>
              <a:tailEnd/>
            </a:ln>
          </p:spPr>
          <p:txBody>
            <a:bodyPr/>
            <a:lstStyle/>
            <a:p>
              <a:endParaRPr lang="en-CA"/>
            </a:p>
          </p:txBody>
        </p:sp>
        <p:sp>
          <p:nvSpPr>
            <p:cNvPr id="50243" name="Rectangle 67"/>
            <p:cNvSpPr>
              <a:spLocks noChangeArrowheads="1"/>
            </p:cNvSpPr>
            <p:nvPr/>
          </p:nvSpPr>
          <p:spPr bwMode="auto">
            <a:xfrm>
              <a:off x="4652" y="2788"/>
              <a:ext cx="262" cy="154"/>
            </a:xfrm>
            <a:prstGeom prst="rect">
              <a:avLst/>
            </a:prstGeom>
            <a:noFill/>
            <a:ln w="9525">
              <a:noFill/>
              <a:miter lim="800000"/>
              <a:headEnd/>
              <a:tailEnd/>
            </a:ln>
          </p:spPr>
          <p:txBody>
            <a:bodyPr wrap="none" lIns="0" tIns="0" rIns="0" bIns="0">
              <a:spAutoFit/>
            </a:bodyPr>
            <a:lstStyle/>
            <a:p>
              <a:r>
                <a:rPr lang="en-US" sz="1600" b="1">
                  <a:solidFill>
                    <a:srgbClr val="000000"/>
                  </a:solidFill>
                </a:rPr>
                <a:t>ALU</a:t>
              </a:r>
              <a:endParaRPr lang="en-US"/>
            </a:p>
          </p:txBody>
        </p:sp>
        <p:sp>
          <p:nvSpPr>
            <p:cNvPr id="50244" name="Rectangle 68"/>
            <p:cNvSpPr>
              <a:spLocks noChangeArrowheads="1"/>
            </p:cNvSpPr>
            <p:nvPr/>
          </p:nvSpPr>
          <p:spPr bwMode="auto">
            <a:xfrm>
              <a:off x="354" y="2538"/>
              <a:ext cx="590" cy="222"/>
            </a:xfrm>
            <a:prstGeom prst="rect">
              <a:avLst/>
            </a:prstGeom>
            <a:solidFill>
              <a:srgbClr val="99FF99"/>
            </a:solidFill>
            <a:ln w="9525">
              <a:noFill/>
              <a:miter lim="800000"/>
              <a:headEnd/>
              <a:tailEnd/>
            </a:ln>
          </p:spPr>
          <p:txBody>
            <a:bodyPr/>
            <a:lstStyle/>
            <a:p>
              <a:endParaRPr lang="en-CA"/>
            </a:p>
          </p:txBody>
        </p:sp>
        <p:sp>
          <p:nvSpPr>
            <p:cNvPr id="50245" name="Rectangle 69"/>
            <p:cNvSpPr>
              <a:spLocks noChangeArrowheads="1"/>
            </p:cNvSpPr>
            <p:nvPr/>
          </p:nvSpPr>
          <p:spPr bwMode="auto">
            <a:xfrm>
              <a:off x="354" y="2538"/>
              <a:ext cx="590" cy="222"/>
            </a:xfrm>
            <a:prstGeom prst="rect">
              <a:avLst/>
            </a:prstGeom>
            <a:noFill/>
            <a:ln w="19050" cap="rnd">
              <a:solidFill>
                <a:srgbClr val="000000"/>
              </a:solidFill>
              <a:round/>
              <a:headEnd/>
              <a:tailEnd/>
            </a:ln>
          </p:spPr>
          <p:txBody>
            <a:bodyPr/>
            <a:lstStyle/>
            <a:p>
              <a:endParaRPr lang="en-CA"/>
            </a:p>
          </p:txBody>
        </p:sp>
        <p:sp>
          <p:nvSpPr>
            <p:cNvPr id="50246" name="Rectangle 70"/>
            <p:cNvSpPr>
              <a:spLocks noChangeArrowheads="1"/>
            </p:cNvSpPr>
            <p:nvPr/>
          </p:nvSpPr>
          <p:spPr bwMode="auto">
            <a:xfrm>
              <a:off x="480" y="2569"/>
              <a:ext cx="341" cy="154"/>
            </a:xfrm>
            <a:prstGeom prst="rect">
              <a:avLst/>
            </a:prstGeom>
            <a:noFill/>
            <a:ln w="9525">
              <a:noFill/>
              <a:miter lim="800000"/>
              <a:headEnd/>
              <a:tailEnd/>
            </a:ln>
          </p:spPr>
          <p:txBody>
            <a:bodyPr wrap="none" lIns="0" tIns="0" rIns="0" bIns="0">
              <a:spAutoFit/>
            </a:bodyPr>
            <a:lstStyle/>
            <a:p>
              <a:r>
                <a:rPr lang="en-US" sz="1600" b="1">
                  <a:solidFill>
                    <a:srgbClr val="000000"/>
                  </a:solidFill>
                </a:rPr>
                <a:t>Fetch</a:t>
              </a:r>
              <a:endParaRPr lang="en-US"/>
            </a:p>
          </p:txBody>
        </p:sp>
        <p:sp>
          <p:nvSpPr>
            <p:cNvPr id="50247" name="Rectangle 71"/>
            <p:cNvSpPr>
              <a:spLocks noChangeArrowheads="1"/>
            </p:cNvSpPr>
            <p:nvPr/>
          </p:nvSpPr>
          <p:spPr bwMode="auto">
            <a:xfrm>
              <a:off x="2603" y="2542"/>
              <a:ext cx="812" cy="218"/>
            </a:xfrm>
            <a:prstGeom prst="rect">
              <a:avLst/>
            </a:prstGeom>
            <a:solidFill>
              <a:srgbClr val="99FF99"/>
            </a:solidFill>
            <a:ln w="9525">
              <a:noFill/>
              <a:miter lim="800000"/>
              <a:headEnd/>
              <a:tailEnd/>
            </a:ln>
          </p:spPr>
          <p:txBody>
            <a:bodyPr/>
            <a:lstStyle/>
            <a:p>
              <a:endParaRPr lang="en-CA"/>
            </a:p>
          </p:txBody>
        </p:sp>
        <p:sp>
          <p:nvSpPr>
            <p:cNvPr id="50248" name="Rectangle 72"/>
            <p:cNvSpPr>
              <a:spLocks noChangeArrowheads="1"/>
            </p:cNvSpPr>
            <p:nvPr/>
          </p:nvSpPr>
          <p:spPr bwMode="auto">
            <a:xfrm>
              <a:off x="2603" y="2542"/>
              <a:ext cx="812" cy="218"/>
            </a:xfrm>
            <a:prstGeom prst="rect">
              <a:avLst/>
            </a:prstGeom>
            <a:noFill/>
            <a:ln w="19050" cap="rnd">
              <a:solidFill>
                <a:srgbClr val="000000"/>
              </a:solidFill>
              <a:round/>
              <a:headEnd/>
              <a:tailEnd/>
            </a:ln>
          </p:spPr>
          <p:txBody>
            <a:bodyPr/>
            <a:lstStyle/>
            <a:p>
              <a:endParaRPr lang="en-CA"/>
            </a:p>
          </p:txBody>
        </p:sp>
        <p:sp>
          <p:nvSpPr>
            <p:cNvPr id="50249" name="Rectangle 73"/>
            <p:cNvSpPr>
              <a:spLocks noChangeArrowheads="1"/>
            </p:cNvSpPr>
            <p:nvPr/>
          </p:nvSpPr>
          <p:spPr bwMode="auto">
            <a:xfrm>
              <a:off x="2672" y="2569"/>
              <a:ext cx="690" cy="154"/>
            </a:xfrm>
            <a:prstGeom prst="rect">
              <a:avLst/>
            </a:prstGeom>
            <a:noFill/>
            <a:ln w="9525">
              <a:noFill/>
              <a:miter lim="800000"/>
              <a:headEnd/>
              <a:tailEnd/>
            </a:ln>
          </p:spPr>
          <p:txBody>
            <a:bodyPr wrap="none" lIns="0" tIns="0" rIns="0" bIns="0">
              <a:spAutoFit/>
            </a:bodyPr>
            <a:lstStyle/>
            <a:p>
              <a:r>
                <a:rPr lang="en-US" sz="1600" b="1">
                  <a:solidFill>
                    <a:srgbClr val="000000"/>
                  </a:solidFill>
                </a:rPr>
                <a:t>SIMT-Stack</a:t>
              </a:r>
              <a:endParaRPr lang="en-US"/>
            </a:p>
          </p:txBody>
        </p:sp>
        <p:sp>
          <p:nvSpPr>
            <p:cNvPr id="50250" name="Freeform 74"/>
            <p:cNvSpPr>
              <a:spLocks/>
            </p:cNvSpPr>
            <p:nvPr/>
          </p:nvSpPr>
          <p:spPr bwMode="auto">
            <a:xfrm>
              <a:off x="1682" y="2612"/>
              <a:ext cx="3628" cy="924"/>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0251" name="Freeform 75"/>
            <p:cNvSpPr>
              <a:spLocks/>
            </p:cNvSpPr>
            <p:nvPr/>
          </p:nvSpPr>
          <p:spPr bwMode="auto">
            <a:xfrm>
              <a:off x="1826" y="3312"/>
              <a:ext cx="77" cy="78"/>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0252" name="Line 76"/>
            <p:cNvSpPr>
              <a:spLocks noChangeShapeType="1"/>
            </p:cNvSpPr>
            <p:nvPr/>
          </p:nvSpPr>
          <p:spPr bwMode="auto">
            <a:xfrm flipH="1">
              <a:off x="1003" y="2642"/>
              <a:ext cx="1600" cy="0"/>
            </a:xfrm>
            <a:prstGeom prst="line">
              <a:avLst/>
            </a:prstGeom>
            <a:noFill/>
            <a:ln w="19050">
              <a:solidFill>
                <a:srgbClr val="000000"/>
              </a:solidFill>
              <a:miter lim="800000"/>
              <a:headEnd/>
              <a:tailEnd/>
            </a:ln>
          </p:spPr>
          <p:txBody>
            <a:bodyPr/>
            <a:lstStyle/>
            <a:p>
              <a:endParaRPr lang="en-CA"/>
            </a:p>
          </p:txBody>
        </p:sp>
        <p:sp>
          <p:nvSpPr>
            <p:cNvPr id="50253" name="Freeform 77"/>
            <p:cNvSpPr>
              <a:spLocks/>
            </p:cNvSpPr>
            <p:nvPr/>
          </p:nvSpPr>
          <p:spPr bwMode="auto">
            <a:xfrm>
              <a:off x="944" y="2603"/>
              <a:ext cx="78" cy="77"/>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0254" name="Line 78"/>
            <p:cNvSpPr>
              <a:spLocks noChangeShapeType="1"/>
            </p:cNvSpPr>
            <p:nvPr/>
          </p:nvSpPr>
          <p:spPr bwMode="auto">
            <a:xfrm>
              <a:off x="586" y="2760"/>
              <a:ext cx="0" cy="148"/>
            </a:xfrm>
            <a:prstGeom prst="line">
              <a:avLst/>
            </a:prstGeom>
            <a:noFill/>
            <a:ln w="36513">
              <a:solidFill>
                <a:srgbClr val="000000"/>
              </a:solidFill>
              <a:miter lim="800000"/>
              <a:headEnd/>
              <a:tailEnd/>
            </a:ln>
          </p:spPr>
          <p:txBody>
            <a:bodyPr/>
            <a:lstStyle/>
            <a:p>
              <a:endParaRPr lang="en-CA"/>
            </a:p>
          </p:txBody>
        </p:sp>
        <p:sp>
          <p:nvSpPr>
            <p:cNvPr id="50255" name="Freeform 79"/>
            <p:cNvSpPr>
              <a:spLocks/>
            </p:cNvSpPr>
            <p:nvPr/>
          </p:nvSpPr>
          <p:spPr bwMode="auto">
            <a:xfrm>
              <a:off x="538" y="2884"/>
              <a:ext cx="97" cy="97"/>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0256" name="Freeform 80"/>
            <p:cNvSpPr>
              <a:spLocks/>
            </p:cNvSpPr>
            <p:nvPr/>
          </p:nvSpPr>
          <p:spPr bwMode="auto">
            <a:xfrm>
              <a:off x="856" y="2818"/>
              <a:ext cx="1047" cy="60"/>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0257" name="Freeform 81"/>
            <p:cNvSpPr>
              <a:spLocks/>
            </p:cNvSpPr>
            <p:nvPr/>
          </p:nvSpPr>
          <p:spPr bwMode="auto">
            <a:xfrm>
              <a:off x="817" y="2760"/>
              <a:ext cx="77" cy="77"/>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0258" name="Line 82"/>
            <p:cNvSpPr>
              <a:spLocks noChangeShapeType="1"/>
            </p:cNvSpPr>
            <p:nvPr/>
          </p:nvSpPr>
          <p:spPr bwMode="auto">
            <a:xfrm flipV="1">
              <a:off x="2980" y="2760"/>
              <a:ext cx="0" cy="148"/>
            </a:xfrm>
            <a:prstGeom prst="line">
              <a:avLst/>
            </a:prstGeom>
            <a:noFill/>
            <a:ln w="36513">
              <a:solidFill>
                <a:srgbClr val="000000"/>
              </a:solidFill>
              <a:miter lim="800000"/>
              <a:headEnd/>
              <a:tailEnd/>
            </a:ln>
          </p:spPr>
          <p:txBody>
            <a:bodyPr/>
            <a:lstStyle/>
            <a:p>
              <a:endParaRPr lang="en-CA"/>
            </a:p>
          </p:txBody>
        </p:sp>
        <p:sp>
          <p:nvSpPr>
            <p:cNvPr id="50259" name="Freeform 83"/>
            <p:cNvSpPr>
              <a:spLocks/>
            </p:cNvSpPr>
            <p:nvPr/>
          </p:nvSpPr>
          <p:spPr bwMode="auto">
            <a:xfrm>
              <a:off x="2931" y="2884"/>
              <a:ext cx="98" cy="97"/>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0260" name="Rectangle 84"/>
            <p:cNvSpPr>
              <a:spLocks noChangeArrowheads="1"/>
            </p:cNvSpPr>
            <p:nvPr/>
          </p:nvSpPr>
          <p:spPr bwMode="auto">
            <a:xfrm>
              <a:off x="2747" y="3386"/>
              <a:ext cx="550" cy="125"/>
            </a:xfrm>
            <a:prstGeom prst="rect">
              <a:avLst/>
            </a:prstGeom>
            <a:noFill/>
            <a:ln w="9525">
              <a:noFill/>
              <a:miter lim="800000"/>
              <a:headEnd/>
              <a:tailEnd/>
            </a:ln>
          </p:spPr>
          <p:txBody>
            <a:bodyPr wrap="none" lIns="0" tIns="0" rIns="0" bIns="0">
              <a:spAutoFit/>
            </a:bodyPr>
            <a:lstStyle/>
            <a:p>
              <a:r>
                <a:rPr lang="en-US" sz="1300">
                  <a:solidFill>
                    <a:srgbClr val="000000"/>
                  </a:solidFill>
                </a:rPr>
                <a:t>Done (WID)</a:t>
              </a:r>
              <a:endParaRPr lang="en-US"/>
            </a:p>
          </p:txBody>
        </p:sp>
        <p:sp>
          <p:nvSpPr>
            <p:cNvPr id="50261" name="Rectangle 85"/>
            <p:cNvSpPr>
              <a:spLocks noChangeArrowheads="1"/>
            </p:cNvSpPr>
            <p:nvPr/>
          </p:nvSpPr>
          <p:spPr bwMode="auto">
            <a:xfrm>
              <a:off x="1213" y="2751"/>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sp>
          <p:nvSpPr>
            <p:cNvPr id="50262" name="Rectangle 86"/>
            <p:cNvSpPr>
              <a:spLocks noChangeArrowheads="1"/>
            </p:cNvSpPr>
            <p:nvPr/>
          </p:nvSpPr>
          <p:spPr bwMode="auto">
            <a:xfrm>
              <a:off x="1115" y="2471"/>
              <a:ext cx="834" cy="125"/>
            </a:xfrm>
            <a:prstGeom prst="rect">
              <a:avLst/>
            </a:prstGeom>
            <a:noFill/>
            <a:ln w="9525">
              <a:noFill/>
              <a:miter lim="800000"/>
              <a:headEnd/>
              <a:tailEnd/>
            </a:ln>
          </p:spPr>
          <p:txBody>
            <a:bodyPr wrap="none" lIns="0" tIns="0" rIns="0" bIns="0">
              <a:spAutoFit/>
            </a:bodyPr>
            <a:lstStyle/>
            <a:p>
              <a:r>
                <a:rPr lang="en-US" sz="1300">
                  <a:solidFill>
                    <a:srgbClr val="000000"/>
                  </a:solidFill>
                </a:rPr>
                <a:t>Branch Target PC</a:t>
              </a:r>
              <a:endParaRPr lang="en-US"/>
            </a:p>
          </p:txBody>
        </p:sp>
        <p:sp>
          <p:nvSpPr>
            <p:cNvPr id="50263" name="Line 87"/>
            <p:cNvSpPr>
              <a:spLocks noChangeShapeType="1"/>
            </p:cNvSpPr>
            <p:nvPr/>
          </p:nvSpPr>
          <p:spPr bwMode="auto">
            <a:xfrm>
              <a:off x="3472" y="2806"/>
              <a:ext cx="127" cy="102"/>
            </a:xfrm>
            <a:prstGeom prst="line">
              <a:avLst/>
            </a:prstGeom>
            <a:noFill/>
            <a:ln w="36513">
              <a:solidFill>
                <a:srgbClr val="000000"/>
              </a:solidFill>
              <a:miter lim="800000"/>
              <a:headEnd/>
              <a:tailEnd/>
            </a:ln>
          </p:spPr>
          <p:txBody>
            <a:bodyPr/>
            <a:lstStyle/>
            <a:p>
              <a:endParaRPr lang="en-CA"/>
            </a:p>
          </p:txBody>
        </p:sp>
        <p:sp>
          <p:nvSpPr>
            <p:cNvPr id="50264" name="Freeform 88"/>
            <p:cNvSpPr>
              <a:spLocks/>
            </p:cNvSpPr>
            <p:nvPr/>
          </p:nvSpPr>
          <p:spPr bwMode="auto">
            <a:xfrm>
              <a:off x="3415" y="2760"/>
              <a:ext cx="106" cy="99"/>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0265" name="Rectangle 89"/>
            <p:cNvSpPr>
              <a:spLocks noChangeArrowheads="1"/>
            </p:cNvSpPr>
            <p:nvPr/>
          </p:nvSpPr>
          <p:spPr bwMode="auto">
            <a:xfrm>
              <a:off x="3549" y="2773"/>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Pred.</a:t>
              </a:r>
              <a:endParaRPr lang="en-US"/>
            </a:p>
          </p:txBody>
        </p:sp>
        <p:sp>
          <p:nvSpPr>
            <p:cNvPr id="50266" name="Line 90"/>
            <p:cNvSpPr>
              <a:spLocks noChangeShapeType="1"/>
            </p:cNvSpPr>
            <p:nvPr/>
          </p:nvSpPr>
          <p:spPr bwMode="auto">
            <a:xfrm>
              <a:off x="5074" y="2878"/>
              <a:ext cx="177" cy="0"/>
            </a:xfrm>
            <a:prstGeom prst="line">
              <a:avLst/>
            </a:prstGeom>
            <a:noFill/>
            <a:ln w="19050">
              <a:solidFill>
                <a:srgbClr val="000000"/>
              </a:solidFill>
              <a:miter lim="800000"/>
              <a:headEnd/>
              <a:tailEnd/>
            </a:ln>
          </p:spPr>
          <p:txBody>
            <a:bodyPr/>
            <a:lstStyle/>
            <a:p>
              <a:endParaRPr lang="en-CA"/>
            </a:p>
          </p:txBody>
        </p:sp>
        <p:sp>
          <p:nvSpPr>
            <p:cNvPr id="50267" name="Freeform 91"/>
            <p:cNvSpPr>
              <a:spLocks/>
            </p:cNvSpPr>
            <p:nvPr/>
          </p:nvSpPr>
          <p:spPr bwMode="auto">
            <a:xfrm>
              <a:off x="5233" y="2839"/>
              <a:ext cx="77" cy="78"/>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0268" name="Line 92"/>
            <p:cNvSpPr>
              <a:spLocks noChangeShapeType="1"/>
            </p:cNvSpPr>
            <p:nvPr/>
          </p:nvSpPr>
          <p:spPr bwMode="auto">
            <a:xfrm>
              <a:off x="5074" y="3319"/>
              <a:ext cx="177" cy="2"/>
            </a:xfrm>
            <a:prstGeom prst="line">
              <a:avLst/>
            </a:prstGeom>
            <a:noFill/>
            <a:ln w="19050">
              <a:solidFill>
                <a:srgbClr val="000000"/>
              </a:solidFill>
              <a:miter lim="800000"/>
              <a:headEnd/>
              <a:tailEnd/>
            </a:ln>
          </p:spPr>
          <p:txBody>
            <a:bodyPr/>
            <a:lstStyle/>
            <a:p>
              <a:endParaRPr lang="en-CA"/>
            </a:p>
          </p:txBody>
        </p:sp>
        <p:sp>
          <p:nvSpPr>
            <p:cNvPr id="50269" name="Freeform 93"/>
            <p:cNvSpPr>
              <a:spLocks/>
            </p:cNvSpPr>
            <p:nvPr/>
          </p:nvSpPr>
          <p:spPr bwMode="auto">
            <a:xfrm>
              <a:off x="5233" y="3282"/>
              <a:ext cx="77" cy="77"/>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sp>
          <p:nvSpPr>
            <p:cNvPr id="50270" name="Rectangle 94"/>
            <p:cNvSpPr>
              <a:spLocks noChangeArrowheads="1"/>
            </p:cNvSpPr>
            <p:nvPr/>
          </p:nvSpPr>
          <p:spPr bwMode="auto">
            <a:xfrm>
              <a:off x="3020" y="2758"/>
              <a:ext cx="283" cy="125"/>
            </a:xfrm>
            <a:prstGeom prst="rect">
              <a:avLst/>
            </a:prstGeom>
            <a:noFill/>
            <a:ln w="9525">
              <a:noFill/>
              <a:miter lim="800000"/>
              <a:headEnd/>
              <a:tailEnd/>
            </a:ln>
          </p:spPr>
          <p:txBody>
            <a:bodyPr wrap="none" lIns="0" tIns="0" rIns="0" bIns="0">
              <a:spAutoFit/>
            </a:bodyPr>
            <a:lstStyle/>
            <a:p>
              <a:r>
                <a:rPr lang="en-US" sz="1300">
                  <a:solidFill>
                    <a:srgbClr val="000000"/>
                  </a:solidFill>
                </a:rPr>
                <a:t>Active</a:t>
              </a:r>
              <a:endParaRPr lang="en-US"/>
            </a:p>
          </p:txBody>
        </p:sp>
        <p:sp>
          <p:nvSpPr>
            <p:cNvPr id="50271" name="Rectangle 95"/>
            <p:cNvSpPr>
              <a:spLocks noChangeArrowheads="1"/>
            </p:cNvSpPr>
            <p:nvPr/>
          </p:nvSpPr>
          <p:spPr bwMode="auto">
            <a:xfrm>
              <a:off x="3035" y="2841"/>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Mask</a:t>
              </a:r>
              <a:endParaRPr lang="en-US"/>
            </a:p>
          </p:txBody>
        </p:sp>
      </p:grpSp>
      <p:sp>
        <p:nvSpPr>
          <p:cNvPr id="50272" name="Rectangle 96"/>
          <p:cNvSpPr>
            <a:spLocks noGrp="1" noChangeArrowheads="1"/>
          </p:cNvSpPr>
          <p:nvPr>
            <p:ph type="body" idx="1"/>
          </p:nvPr>
        </p:nvSpPr>
        <p:spPr>
          <a:xfrm>
            <a:off x="457200" y="4038600"/>
            <a:ext cx="8229600" cy="2362200"/>
          </a:xfrm>
        </p:spPr>
        <p:txBody>
          <a:bodyPr>
            <a:normAutofit/>
          </a:bodyPr>
          <a:lstStyle/>
          <a:p>
            <a:r>
              <a:rPr lang="en-US" dirty="0" smtClean="0"/>
              <a:t>Three </a:t>
            </a:r>
            <a:r>
              <a:rPr lang="en-US" dirty="0"/>
              <a:t>decoupled warp schedulers</a:t>
            </a:r>
          </a:p>
          <a:p>
            <a:r>
              <a:rPr lang="en-US" dirty="0"/>
              <a:t>Scoreboard</a:t>
            </a:r>
            <a:endParaRPr lang="en-US" dirty="0" smtClean="0"/>
          </a:p>
          <a:p>
            <a:r>
              <a:rPr lang="en-US" dirty="0" smtClean="0"/>
              <a:t>Large register file</a:t>
            </a:r>
          </a:p>
          <a:p>
            <a:r>
              <a:rPr lang="en-US" dirty="0"/>
              <a:t>Multiple SIMD functional </a:t>
            </a:r>
            <a:r>
              <a:rPr lang="en-US" dirty="0" smtClean="0"/>
              <a:t>units</a:t>
            </a:r>
            <a:endParaRPr lang="en-US" dirty="0"/>
          </a:p>
        </p:txBody>
      </p:sp>
      <p:sp>
        <p:nvSpPr>
          <p:cNvPr id="50273" name="Rectangle 97"/>
          <p:cNvSpPr>
            <a:spLocks noChangeArrowheads="1"/>
          </p:cNvSpPr>
          <p:nvPr/>
        </p:nvSpPr>
        <p:spPr bwMode="auto">
          <a:xfrm>
            <a:off x="304800" y="2362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1</a:t>
            </a:r>
          </a:p>
        </p:txBody>
      </p:sp>
      <p:sp>
        <p:nvSpPr>
          <p:cNvPr id="50274" name="Rectangle 98"/>
          <p:cNvSpPr>
            <a:spLocks noChangeArrowheads="1"/>
          </p:cNvSpPr>
          <p:nvPr/>
        </p:nvSpPr>
        <p:spPr bwMode="auto">
          <a:xfrm>
            <a:off x="4114800" y="3124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2</a:t>
            </a:r>
          </a:p>
        </p:txBody>
      </p:sp>
      <p:sp>
        <p:nvSpPr>
          <p:cNvPr id="50275" name="Rectangle 99"/>
          <p:cNvSpPr>
            <a:spLocks noChangeArrowheads="1"/>
          </p:cNvSpPr>
          <p:nvPr/>
        </p:nvSpPr>
        <p:spPr bwMode="auto">
          <a:xfrm>
            <a:off x="6019800" y="2362200"/>
            <a:ext cx="1447800" cy="381000"/>
          </a:xfrm>
          <a:prstGeom prst="rect">
            <a:avLst/>
          </a:prstGeom>
          <a:solidFill>
            <a:srgbClr val="002060"/>
          </a:solidFill>
          <a:ln w="9525">
            <a:noFill/>
            <a:miter lim="800000"/>
            <a:headEnd/>
            <a:tailEnd/>
          </a:ln>
          <a:effectLst/>
        </p:spPr>
        <p:txBody>
          <a:bodyPr wrap="none" anchor="ctr"/>
          <a:lstStyle/>
          <a:p>
            <a:pPr algn="ctr"/>
            <a:r>
              <a:rPr lang="en-US" b="1">
                <a:solidFill>
                  <a:schemeClr val="bg1"/>
                </a:solidFill>
              </a:rPr>
              <a:t>Scheduler 3</a:t>
            </a:r>
          </a:p>
        </p:txBody>
      </p:sp>
      <p:sp>
        <p:nvSpPr>
          <p:cNvPr id="104" name="Slide Number Placeholder 103"/>
          <p:cNvSpPr>
            <a:spLocks noGrp="1"/>
          </p:cNvSpPr>
          <p:nvPr>
            <p:ph type="sldNum" sz="quarter" idx="12"/>
          </p:nvPr>
        </p:nvSpPr>
        <p:spPr/>
        <p:txBody>
          <a:bodyPr/>
          <a:lstStyle/>
          <a:p>
            <a:fld id="{C74CD959-FEEE-0C40-B400-C9669618CBC4}" type="slidenum">
              <a:rPr lang="en-US" smtClean="0"/>
              <a:t>60</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2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3" grpId="0" animBg="1"/>
      <p:bldP spid="50274" grpId="0" animBg="1"/>
      <p:bldP spid="5027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Fetch + Decode</a:t>
            </a:r>
          </a:p>
        </p:txBody>
      </p:sp>
      <p:grpSp>
        <p:nvGrpSpPr>
          <p:cNvPr id="2" name="Group 420"/>
          <p:cNvGrpSpPr>
            <a:grpSpLocks/>
          </p:cNvGrpSpPr>
          <p:nvPr/>
        </p:nvGrpSpPr>
        <p:grpSpPr bwMode="auto">
          <a:xfrm>
            <a:off x="6324600" y="5791200"/>
            <a:ext cx="2257425" cy="660400"/>
            <a:chOff x="3984" y="3600"/>
            <a:chExt cx="1422" cy="416"/>
          </a:xfrm>
        </p:grpSpPr>
        <p:sp>
          <p:nvSpPr>
            <p:cNvPr id="49180" name="Rectangle 28"/>
            <p:cNvSpPr>
              <a:spLocks noChangeArrowheads="1"/>
            </p:cNvSpPr>
            <p:nvPr/>
          </p:nvSpPr>
          <p:spPr bwMode="auto">
            <a:xfrm>
              <a:off x="5195" y="3655"/>
              <a:ext cx="169" cy="93"/>
            </a:xfrm>
            <a:prstGeom prst="rect">
              <a:avLst/>
            </a:prstGeom>
            <a:solidFill>
              <a:srgbClr val="FFFF66"/>
            </a:solidFill>
            <a:ln w="9525">
              <a:noFill/>
              <a:miter lim="800000"/>
              <a:headEnd/>
              <a:tailEnd/>
            </a:ln>
          </p:spPr>
          <p:txBody>
            <a:bodyPr/>
            <a:lstStyle/>
            <a:p>
              <a:endParaRPr lang="en-CA"/>
            </a:p>
          </p:txBody>
        </p:sp>
        <p:sp>
          <p:nvSpPr>
            <p:cNvPr id="49181" name="Rectangle 29"/>
            <p:cNvSpPr>
              <a:spLocks noChangeArrowheads="1"/>
            </p:cNvSpPr>
            <p:nvPr/>
          </p:nvSpPr>
          <p:spPr bwMode="auto">
            <a:xfrm>
              <a:off x="5195" y="3655"/>
              <a:ext cx="169" cy="93"/>
            </a:xfrm>
            <a:prstGeom prst="rect">
              <a:avLst/>
            </a:prstGeom>
            <a:noFill/>
            <a:ln w="19050" cap="rnd">
              <a:solidFill>
                <a:srgbClr val="000000"/>
              </a:solidFill>
              <a:round/>
              <a:headEnd/>
              <a:tailEnd/>
            </a:ln>
          </p:spPr>
          <p:txBody>
            <a:bodyPr/>
            <a:lstStyle/>
            <a:p>
              <a:endParaRPr lang="en-CA"/>
            </a:p>
          </p:txBody>
        </p:sp>
        <p:sp>
          <p:nvSpPr>
            <p:cNvPr id="49183" name="Rectangle 31"/>
            <p:cNvSpPr>
              <a:spLocks noChangeArrowheads="1"/>
            </p:cNvSpPr>
            <p:nvPr/>
          </p:nvSpPr>
          <p:spPr bwMode="auto">
            <a:xfrm>
              <a:off x="5186" y="3668"/>
              <a:ext cx="169" cy="92"/>
            </a:xfrm>
            <a:prstGeom prst="rect">
              <a:avLst/>
            </a:prstGeom>
            <a:solidFill>
              <a:srgbClr val="FFFF66"/>
            </a:solidFill>
            <a:ln w="9525">
              <a:noFill/>
              <a:miter lim="800000"/>
              <a:headEnd/>
              <a:tailEnd/>
            </a:ln>
          </p:spPr>
          <p:txBody>
            <a:bodyPr/>
            <a:lstStyle/>
            <a:p>
              <a:endParaRPr lang="en-CA"/>
            </a:p>
          </p:txBody>
        </p:sp>
        <p:sp>
          <p:nvSpPr>
            <p:cNvPr id="49184" name="Rectangle 32"/>
            <p:cNvSpPr>
              <a:spLocks noChangeArrowheads="1"/>
            </p:cNvSpPr>
            <p:nvPr/>
          </p:nvSpPr>
          <p:spPr bwMode="auto">
            <a:xfrm>
              <a:off x="5186" y="3668"/>
              <a:ext cx="169" cy="92"/>
            </a:xfrm>
            <a:prstGeom prst="rect">
              <a:avLst/>
            </a:prstGeom>
            <a:noFill/>
            <a:ln w="19050" cap="rnd">
              <a:solidFill>
                <a:srgbClr val="000000"/>
              </a:solidFill>
              <a:round/>
              <a:headEnd/>
              <a:tailEnd/>
            </a:ln>
          </p:spPr>
          <p:txBody>
            <a:bodyPr/>
            <a:lstStyle/>
            <a:p>
              <a:endParaRPr lang="en-CA"/>
            </a:p>
          </p:txBody>
        </p:sp>
        <p:sp>
          <p:nvSpPr>
            <p:cNvPr id="49186" name="Rectangle 34"/>
            <p:cNvSpPr>
              <a:spLocks noChangeArrowheads="1"/>
            </p:cNvSpPr>
            <p:nvPr/>
          </p:nvSpPr>
          <p:spPr bwMode="auto">
            <a:xfrm>
              <a:off x="5178" y="3680"/>
              <a:ext cx="169" cy="93"/>
            </a:xfrm>
            <a:prstGeom prst="rect">
              <a:avLst/>
            </a:prstGeom>
            <a:solidFill>
              <a:srgbClr val="FFFF66"/>
            </a:solidFill>
            <a:ln w="9525">
              <a:noFill/>
              <a:miter lim="800000"/>
              <a:headEnd/>
              <a:tailEnd/>
            </a:ln>
          </p:spPr>
          <p:txBody>
            <a:bodyPr/>
            <a:lstStyle/>
            <a:p>
              <a:endParaRPr lang="en-CA"/>
            </a:p>
          </p:txBody>
        </p:sp>
        <p:sp>
          <p:nvSpPr>
            <p:cNvPr id="49187" name="Rectangle 35"/>
            <p:cNvSpPr>
              <a:spLocks noChangeArrowheads="1"/>
            </p:cNvSpPr>
            <p:nvPr/>
          </p:nvSpPr>
          <p:spPr bwMode="auto">
            <a:xfrm>
              <a:off x="5178" y="3680"/>
              <a:ext cx="169" cy="93"/>
            </a:xfrm>
            <a:prstGeom prst="rect">
              <a:avLst/>
            </a:prstGeom>
            <a:noFill/>
            <a:ln w="19050" cap="rnd">
              <a:solidFill>
                <a:srgbClr val="000000"/>
              </a:solidFill>
              <a:round/>
              <a:headEnd/>
              <a:tailEnd/>
            </a:ln>
          </p:spPr>
          <p:txBody>
            <a:bodyPr/>
            <a:lstStyle/>
            <a:p>
              <a:endParaRPr lang="en-CA"/>
            </a:p>
          </p:txBody>
        </p:sp>
        <p:sp>
          <p:nvSpPr>
            <p:cNvPr id="49189" name="Oval 37"/>
            <p:cNvSpPr>
              <a:spLocks noChangeArrowheads="1"/>
            </p:cNvSpPr>
            <p:nvPr/>
          </p:nvSpPr>
          <p:spPr bwMode="auto">
            <a:xfrm>
              <a:off x="5368" y="3695"/>
              <a:ext cx="4" cy="7"/>
            </a:xfrm>
            <a:prstGeom prst="ellipse">
              <a:avLst/>
            </a:prstGeom>
            <a:solidFill>
              <a:srgbClr val="FFFF66"/>
            </a:solidFill>
            <a:ln w="0">
              <a:solidFill>
                <a:srgbClr val="000000"/>
              </a:solidFill>
              <a:round/>
              <a:headEnd/>
              <a:tailEnd/>
            </a:ln>
          </p:spPr>
          <p:txBody>
            <a:bodyPr/>
            <a:lstStyle/>
            <a:p>
              <a:endParaRPr lang="en-CA"/>
            </a:p>
          </p:txBody>
        </p:sp>
        <p:sp>
          <p:nvSpPr>
            <p:cNvPr id="49190" name="Oval 38"/>
            <p:cNvSpPr>
              <a:spLocks noChangeArrowheads="1"/>
            </p:cNvSpPr>
            <p:nvPr/>
          </p:nvSpPr>
          <p:spPr bwMode="auto">
            <a:xfrm>
              <a:off x="5368" y="3695"/>
              <a:ext cx="4" cy="7"/>
            </a:xfrm>
            <a:prstGeom prst="ellipse">
              <a:avLst/>
            </a:prstGeom>
            <a:noFill/>
            <a:ln w="3175">
              <a:solidFill>
                <a:srgbClr val="000000"/>
              </a:solidFill>
              <a:miter lim="800000"/>
              <a:headEnd/>
              <a:tailEnd/>
            </a:ln>
          </p:spPr>
          <p:txBody>
            <a:bodyPr/>
            <a:lstStyle/>
            <a:p>
              <a:endParaRPr lang="en-CA"/>
            </a:p>
          </p:txBody>
        </p:sp>
        <p:sp>
          <p:nvSpPr>
            <p:cNvPr id="49191" name="Oval 39"/>
            <p:cNvSpPr>
              <a:spLocks noChangeArrowheads="1"/>
            </p:cNvSpPr>
            <p:nvPr/>
          </p:nvSpPr>
          <p:spPr bwMode="auto">
            <a:xfrm>
              <a:off x="5374" y="3686"/>
              <a:ext cx="4" cy="7"/>
            </a:xfrm>
            <a:prstGeom prst="ellipse">
              <a:avLst/>
            </a:prstGeom>
            <a:solidFill>
              <a:srgbClr val="FFFF66"/>
            </a:solidFill>
            <a:ln w="0">
              <a:solidFill>
                <a:srgbClr val="000000"/>
              </a:solidFill>
              <a:round/>
              <a:headEnd/>
              <a:tailEnd/>
            </a:ln>
          </p:spPr>
          <p:txBody>
            <a:bodyPr/>
            <a:lstStyle/>
            <a:p>
              <a:endParaRPr lang="en-CA"/>
            </a:p>
          </p:txBody>
        </p:sp>
        <p:sp>
          <p:nvSpPr>
            <p:cNvPr id="49192" name="Oval 40"/>
            <p:cNvSpPr>
              <a:spLocks noChangeArrowheads="1"/>
            </p:cNvSpPr>
            <p:nvPr/>
          </p:nvSpPr>
          <p:spPr bwMode="auto">
            <a:xfrm>
              <a:off x="5374" y="3686"/>
              <a:ext cx="4" cy="7"/>
            </a:xfrm>
            <a:prstGeom prst="ellipse">
              <a:avLst/>
            </a:prstGeom>
            <a:noFill/>
            <a:ln w="3175">
              <a:solidFill>
                <a:srgbClr val="000000"/>
              </a:solidFill>
              <a:miter lim="800000"/>
              <a:headEnd/>
              <a:tailEnd/>
            </a:ln>
          </p:spPr>
          <p:txBody>
            <a:bodyPr/>
            <a:lstStyle/>
            <a:p>
              <a:endParaRPr lang="en-CA"/>
            </a:p>
          </p:txBody>
        </p:sp>
        <p:sp>
          <p:nvSpPr>
            <p:cNvPr id="49193" name="Oval 41"/>
            <p:cNvSpPr>
              <a:spLocks noChangeArrowheads="1"/>
            </p:cNvSpPr>
            <p:nvPr/>
          </p:nvSpPr>
          <p:spPr bwMode="auto">
            <a:xfrm>
              <a:off x="5381" y="3677"/>
              <a:ext cx="4" cy="6"/>
            </a:xfrm>
            <a:prstGeom prst="ellipse">
              <a:avLst/>
            </a:prstGeom>
            <a:solidFill>
              <a:srgbClr val="FFFF66"/>
            </a:solidFill>
            <a:ln w="0">
              <a:solidFill>
                <a:srgbClr val="000000"/>
              </a:solidFill>
              <a:round/>
              <a:headEnd/>
              <a:tailEnd/>
            </a:ln>
          </p:spPr>
          <p:txBody>
            <a:bodyPr/>
            <a:lstStyle/>
            <a:p>
              <a:endParaRPr lang="en-CA"/>
            </a:p>
          </p:txBody>
        </p:sp>
        <p:sp>
          <p:nvSpPr>
            <p:cNvPr id="49194" name="Oval 42"/>
            <p:cNvSpPr>
              <a:spLocks noChangeArrowheads="1"/>
            </p:cNvSpPr>
            <p:nvPr/>
          </p:nvSpPr>
          <p:spPr bwMode="auto">
            <a:xfrm>
              <a:off x="5381" y="3677"/>
              <a:ext cx="4" cy="6"/>
            </a:xfrm>
            <a:prstGeom prst="ellipse">
              <a:avLst/>
            </a:prstGeom>
            <a:noFill/>
            <a:ln w="3175">
              <a:solidFill>
                <a:srgbClr val="000000"/>
              </a:solidFill>
              <a:miter lim="800000"/>
              <a:headEnd/>
              <a:tailEnd/>
            </a:ln>
          </p:spPr>
          <p:txBody>
            <a:bodyPr/>
            <a:lstStyle/>
            <a:p>
              <a:endParaRPr lang="en-CA"/>
            </a:p>
          </p:txBody>
        </p:sp>
        <p:sp>
          <p:nvSpPr>
            <p:cNvPr id="49195" name="Line 43"/>
            <p:cNvSpPr>
              <a:spLocks noChangeShapeType="1"/>
            </p:cNvSpPr>
            <p:nvPr/>
          </p:nvSpPr>
          <p:spPr bwMode="auto">
            <a:xfrm>
              <a:off x="4153" y="3831"/>
              <a:ext cx="22" cy="0"/>
            </a:xfrm>
            <a:prstGeom prst="line">
              <a:avLst/>
            </a:prstGeom>
            <a:noFill/>
            <a:ln w="36513">
              <a:solidFill>
                <a:srgbClr val="000000"/>
              </a:solidFill>
              <a:miter lim="800000"/>
              <a:headEnd/>
              <a:tailEnd/>
            </a:ln>
          </p:spPr>
          <p:txBody>
            <a:bodyPr/>
            <a:lstStyle/>
            <a:p>
              <a:endParaRPr lang="en-CA"/>
            </a:p>
          </p:txBody>
        </p:sp>
        <p:sp>
          <p:nvSpPr>
            <p:cNvPr id="49196" name="Freeform 44"/>
            <p:cNvSpPr>
              <a:spLocks/>
            </p:cNvSpPr>
            <p:nvPr/>
          </p:nvSpPr>
          <p:spPr bwMode="auto">
            <a:xfrm>
              <a:off x="4168" y="3811"/>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197" name="Line 45"/>
            <p:cNvSpPr>
              <a:spLocks noChangeShapeType="1"/>
            </p:cNvSpPr>
            <p:nvPr/>
          </p:nvSpPr>
          <p:spPr bwMode="auto">
            <a:xfrm>
              <a:off x="4365" y="3865"/>
              <a:ext cx="43" cy="17"/>
            </a:xfrm>
            <a:prstGeom prst="line">
              <a:avLst/>
            </a:prstGeom>
            <a:noFill/>
            <a:ln w="36513">
              <a:solidFill>
                <a:srgbClr val="000000"/>
              </a:solidFill>
              <a:miter lim="800000"/>
              <a:headEnd/>
              <a:tailEnd/>
            </a:ln>
          </p:spPr>
          <p:txBody>
            <a:bodyPr/>
            <a:lstStyle/>
            <a:p>
              <a:endParaRPr lang="en-CA"/>
            </a:p>
          </p:txBody>
        </p:sp>
        <p:sp>
          <p:nvSpPr>
            <p:cNvPr id="49198" name="Freeform 46"/>
            <p:cNvSpPr>
              <a:spLocks/>
            </p:cNvSpPr>
            <p:nvPr/>
          </p:nvSpPr>
          <p:spPr bwMode="auto">
            <a:xfrm>
              <a:off x="4398" y="3859"/>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49199" name="Line 47"/>
            <p:cNvSpPr>
              <a:spLocks noChangeShapeType="1"/>
            </p:cNvSpPr>
            <p:nvPr/>
          </p:nvSpPr>
          <p:spPr bwMode="auto">
            <a:xfrm flipV="1">
              <a:off x="4365" y="3780"/>
              <a:ext cx="43" cy="18"/>
            </a:xfrm>
            <a:prstGeom prst="line">
              <a:avLst/>
            </a:prstGeom>
            <a:noFill/>
            <a:ln w="36513">
              <a:solidFill>
                <a:srgbClr val="000000"/>
              </a:solidFill>
              <a:miter lim="800000"/>
              <a:headEnd/>
              <a:tailEnd/>
            </a:ln>
          </p:spPr>
          <p:txBody>
            <a:bodyPr/>
            <a:lstStyle/>
            <a:p>
              <a:endParaRPr lang="en-CA"/>
            </a:p>
          </p:txBody>
        </p:sp>
        <p:sp>
          <p:nvSpPr>
            <p:cNvPr id="49200" name="Freeform 48"/>
            <p:cNvSpPr>
              <a:spLocks/>
            </p:cNvSpPr>
            <p:nvPr/>
          </p:nvSpPr>
          <p:spPr bwMode="auto">
            <a:xfrm>
              <a:off x="4398" y="3763"/>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49201" name="Line 49"/>
            <p:cNvSpPr>
              <a:spLocks noChangeShapeType="1"/>
            </p:cNvSpPr>
            <p:nvPr/>
          </p:nvSpPr>
          <p:spPr bwMode="auto">
            <a:xfrm flipV="1">
              <a:off x="4513" y="3816"/>
              <a:ext cx="0" cy="30"/>
            </a:xfrm>
            <a:prstGeom prst="line">
              <a:avLst/>
            </a:prstGeom>
            <a:noFill/>
            <a:ln w="36513">
              <a:solidFill>
                <a:srgbClr val="000000"/>
              </a:solidFill>
              <a:miter lim="800000"/>
              <a:headEnd/>
              <a:tailEnd/>
            </a:ln>
          </p:spPr>
          <p:txBody>
            <a:bodyPr/>
            <a:lstStyle/>
            <a:p>
              <a:endParaRPr lang="en-CA"/>
            </a:p>
          </p:txBody>
        </p:sp>
        <p:sp>
          <p:nvSpPr>
            <p:cNvPr id="49202" name="Freeform 50"/>
            <p:cNvSpPr>
              <a:spLocks/>
            </p:cNvSpPr>
            <p:nvPr/>
          </p:nvSpPr>
          <p:spPr bwMode="auto">
            <a:xfrm>
              <a:off x="4499" y="3836"/>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203" name="Freeform 51"/>
            <p:cNvSpPr>
              <a:spLocks/>
            </p:cNvSpPr>
            <p:nvPr/>
          </p:nvSpPr>
          <p:spPr bwMode="auto">
            <a:xfrm>
              <a:off x="4499" y="3785"/>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49204" name="Line 52"/>
            <p:cNvSpPr>
              <a:spLocks noChangeShapeType="1"/>
            </p:cNvSpPr>
            <p:nvPr/>
          </p:nvSpPr>
          <p:spPr bwMode="auto">
            <a:xfrm flipV="1">
              <a:off x="4598" y="3873"/>
              <a:ext cx="43" cy="17"/>
            </a:xfrm>
            <a:prstGeom prst="line">
              <a:avLst/>
            </a:prstGeom>
            <a:noFill/>
            <a:ln w="36513">
              <a:solidFill>
                <a:srgbClr val="000000"/>
              </a:solidFill>
              <a:miter lim="800000"/>
              <a:headEnd/>
              <a:tailEnd/>
            </a:ln>
          </p:spPr>
          <p:txBody>
            <a:bodyPr/>
            <a:lstStyle/>
            <a:p>
              <a:endParaRPr lang="en-CA"/>
            </a:p>
          </p:txBody>
        </p:sp>
        <p:sp>
          <p:nvSpPr>
            <p:cNvPr id="49205" name="Freeform 53"/>
            <p:cNvSpPr>
              <a:spLocks/>
            </p:cNvSpPr>
            <p:nvPr/>
          </p:nvSpPr>
          <p:spPr bwMode="auto">
            <a:xfrm>
              <a:off x="4631" y="3856"/>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49206" name="Line 54"/>
            <p:cNvSpPr>
              <a:spLocks noChangeShapeType="1"/>
            </p:cNvSpPr>
            <p:nvPr/>
          </p:nvSpPr>
          <p:spPr bwMode="auto">
            <a:xfrm>
              <a:off x="4598" y="3772"/>
              <a:ext cx="43" cy="17"/>
            </a:xfrm>
            <a:prstGeom prst="line">
              <a:avLst/>
            </a:prstGeom>
            <a:noFill/>
            <a:ln w="36513">
              <a:solidFill>
                <a:srgbClr val="000000"/>
              </a:solidFill>
              <a:miter lim="800000"/>
              <a:headEnd/>
              <a:tailEnd/>
            </a:ln>
          </p:spPr>
          <p:txBody>
            <a:bodyPr/>
            <a:lstStyle/>
            <a:p>
              <a:endParaRPr lang="en-CA"/>
            </a:p>
          </p:txBody>
        </p:sp>
        <p:sp>
          <p:nvSpPr>
            <p:cNvPr id="49207" name="Freeform 55"/>
            <p:cNvSpPr>
              <a:spLocks/>
            </p:cNvSpPr>
            <p:nvPr/>
          </p:nvSpPr>
          <p:spPr bwMode="auto">
            <a:xfrm>
              <a:off x="4631" y="3767"/>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49208" name="Line 56"/>
            <p:cNvSpPr>
              <a:spLocks noChangeShapeType="1"/>
            </p:cNvSpPr>
            <p:nvPr/>
          </p:nvSpPr>
          <p:spPr bwMode="auto">
            <a:xfrm>
              <a:off x="4830" y="3834"/>
              <a:ext cx="64" cy="0"/>
            </a:xfrm>
            <a:prstGeom prst="line">
              <a:avLst/>
            </a:prstGeom>
            <a:noFill/>
            <a:ln w="36513">
              <a:solidFill>
                <a:srgbClr val="000000"/>
              </a:solidFill>
              <a:miter lim="800000"/>
              <a:headEnd/>
              <a:tailEnd/>
            </a:ln>
          </p:spPr>
          <p:txBody>
            <a:bodyPr/>
            <a:lstStyle/>
            <a:p>
              <a:endParaRPr lang="en-CA"/>
            </a:p>
          </p:txBody>
        </p:sp>
        <p:sp>
          <p:nvSpPr>
            <p:cNvPr id="49209" name="Freeform 57"/>
            <p:cNvSpPr>
              <a:spLocks/>
            </p:cNvSpPr>
            <p:nvPr/>
          </p:nvSpPr>
          <p:spPr bwMode="auto">
            <a:xfrm>
              <a:off x="4887" y="3814"/>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210" name="Line 58"/>
            <p:cNvSpPr>
              <a:spLocks noChangeShapeType="1"/>
            </p:cNvSpPr>
            <p:nvPr/>
          </p:nvSpPr>
          <p:spPr bwMode="auto">
            <a:xfrm>
              <a:off x="5117" y="3873"/>
              <a:ext cx="32" cy="11"/>
            </a:xfrm>
            <a:prstGeom prst="line">
              <a:avLst/>
            </a:prstGeom>
            <a:noFill/>
            <a:ln w="38100">
              <a:solidFill>
                <a:srgbClr val="000000"/>
              </a:solidFill>
              <a:miter lim="800000"/>
              <a:headEnd/>
              <a:tailEnd/>
            </a:ln>
          </p:spPr>
          <p:txBody>
            <a:bodyPr/>
            <a:lstStyle/>
            <a:p>
              <a:endParaRPr lang="en-CA"/>
            </a:p>
          </p:txBody>
        </p:sp>
        <p:sp>
          <p:nvSpPr>
            <p:cNvPr id="49211" name="Freeform 59"/>
            <p:cNvSpPr>
              <a:spLocks/>
            </p:cNvSpPr>
            <p:nvPr/>
          </p:nvSpPr>
          <p:spPr bwMode="auto">
            <a:xfrm>
              <a:off x="5097" y="3838"/>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49212" name="Freeform 60"/>
            <p:cNvSpPr>
              <a:spLocks/>
            </p:cNvSpPr>
            <p:nvPr/>
          </p:nvSpPr>
          <p:spPr bwMode="auto">
            <a:xfrm>
              <a:off x="5138" y="3846"/>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49213" name="Line 61"/>
            <p:cNvSpPr>
              <a:spLocks noChangeShapeType="1"/>
            </p:cNvSpPr>
            <p:nvPr/>
          </p:nvSpPr>
          <p:spPr bwMode="auto">
            <a:xfrm flipV="1">
              <a:off x="5117" y="3779"/>
              <a:ext cx="32" cy="12"/>
            </a:xfrm>
            <a:prstGeom prst="line">
              <a:avLst/>
            </a:prstGeom>
            <a:noFill/>
            <a:ln w="38100">
              <a:solidFill>
                <a:srgbClr val="000000"/>
              </a:solidFill>
              <a:miter lim="800000"/>
              <a:headEnd/>
              <a:tailEnd/>
            </a:ln>
          </p:spPr>
          <p:txBody>
            <a:bodyPr/>
            <a:lstStyle/>
            <a:p>
              <a:endParaRPr lang="en-CA"/>
            </a:p>
          </p:txBody>
        </p:sp>
        <p:sp>
          <p:nvSpPr>
            <p:cNvPr id="49214" name="Freeform 62"/>
            <p:cNvSpPr>
              <a:spLocks/>
            </p:cNvSpPr>
            <p:nvPr/>
          </p:nvSpPr>
          <p:spPr bwMode="auto">
            <a:xfrm>
              <a:off x="5097" y="3754"/>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49215" name="Freeform 63"/>
            <p:cNvSpPr>
              <a:spLocks/>
            </p:cNvSpPr>
            <p:nvPr/>
          </p:nvSpPr>
          <p:spPr bwMode="auto">
            <a:xfrm>
              <a:off x="5138" y="3745"/>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49216" name="Rectangle 64"/>
            <p:cNvSpPr>
              <a:spLocks noChangeArrowheads="1"/>
            </p:cNvSpPr>
            <p:nvPr/>
          </p:nvSpPr>
          <p:spPr bwMode="auto">
            <a:xfrm>
              <a:off x="3984" y="3785"/>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49217" name="Rectangle 65"/>
            <p:cNvSpPr>
              <a:spLocks noChangeArrowheads="1"/>
            </p:cNvSpPr>
            <p:nvPr/>
          </p:nvSpPr>
          <p:spPr bwMode="auto">
            <a:xfrm>
              <a:off x="3984" y="3785"/>
              <a:ext cx="169" cy="92"/>
            </a:xfrm>
            <a:prstGeom prst="rect">
              <a:avLst/>
            </a:prstGeom>
            <a:noFill/>
            <a:ln w="19050" cap="rnd">
              <a:solidFill>
                <a:srgbClr val="000000"/>
              </a:solidFill>
              <a:round/>
              <a:headEnd/>
              <a:tailEnd/>
            </a:ln>
          </p:spPr>
          <p:txBody>
            <a:bodyPr/>
            <a:lstStyle/>
            <a:p>
              <a:endParaRPr lang="en-CA"/>
            </a:p>
          </p:txBody>
        </p:sp>
        <p:sp>
          <p:nvSpPr>
            <p:cNvPr id="49219" name="Rectangle 67"/>
            <p:cNvSpPr>
              <a:spLocks noChangeArrowheads="1"/>
            </p:cNvSpPr>
            <p:nvPr/>
          </p:nvSpPr>
          <p:spPr bwMode="auto">
            <a:xfrm>
              <a:off x="4195" y="378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49220" name="Rectangle 68"/>
            <p:cNvSpPr>
              <a:spLocks noChangeArrowheads="1"/>
            </p:cNvSpPr>
            <p:nvPr/>
          </p:nvSpPr>
          <p:spPr bwMode="auto">
            <a:xfrm>
              <a:off x="4195" y="3785"/>
              <a:ext cx="170" cy="92"/>
            </a:xfrm>
            <a:prstGeom prst="rect">
              <a:avLst/>
            </a:prstGeom>
            <a:noFill/>
            <a:ln w="19050" cap="rnd">
              <a:solidFill>
                <a:srgbClr val="000000"/>
              </a:solidFill>
              <a:round/>
              <a:headEnd/>
              <a:tailEnd/>
            </a:ln>
          </p:spPr>
          <p:txBody>
            <a:bodyPr/>
            <a:lstStyle/>
            <a:p>
              <a:endParaRPr lang="en-CA"/>
            </a:p>
          </p:txBody>
        </p:sp>
        <p:sp>
          <p:nvSpPr>
            <p:cNvPr id="49222" name="Rectangle 70"/>
            <p:cNvSpPr>
              <a:spLocks noChangeArrowheads="1"/>
            </p:cNvSpPr>
            <p:nvPr/>
          </p:nvSpPr>
          <p:spPr bwMode="auto">
            <a:xfrm>
              <a:off x="4428" y="3693"/>
              <a:ext cx="170" cy="92"/>
            </a:xfrm>
            <a:prstGeom prst="rect">
              <a:avLst/>
            </a:prstGeom>
            <a:gradFill rotWithShape="1">
              <a:gsLst>
                <a:gs pos="0">
                  <a:srgbClr val="009900"/>
                </a:gs>
                <a:gs pos="100000">
                  <a:srgbClr val="009900">
                    <a:gamma/>
                    <a:shade val="45490"/>
                    <a:invGamma/>
                  </a:srgbClr>
                </a:gs>
              </a:gsLst>
              <a:lin ang="2700000" scaled="1"/>
            </a:gradFill>
            <a:ln w="9525">
              <a:noFill/>
              <a:miter lim="800000"/>
              <a:headEnd/>
              <a:tailEnd/>
            </a:ln>
          </p:spPr>
          <p:txBody>
            <a:bodyPr/>
            <a:lstStyle/>
            <a:p>
              <a:endParaRPr lang="en-CA"/>
            </a:p>
          </p:txBody>
        </p:sp>
        <p:sp>
          <p:nvSpPr>
            <p:cNvPr id="49223" name="Rectangle 71"/>
            <p:cNvSpPr>
              <a:spLocks noChangeArrowheads="1"/>
            </p:cNvSpPr>
            <p:nvPr/>
          </p:nvSpPr>
          <p:spPr bwMode="auto">
            <a:xfrm>
              <a:off x="4428" y="3693"/>
              <a:ext cx="170" cy="92"/>
            </a:xfrm>
            <a:prstGeom prst="rect">
              <a:avLst/>
            </a:prstGeom>
            <a:noFill/>
            <a:ln w="19050" cap="rnd">
              <a:solidFill>
                <a:srgbClr val="000000"/>
              </a:solidFill>
              <a:round/>
              <a:headEnd/>
              <a:tailEnd/>
            </a:ln>
          </p:spPr>
          <p:txBody>
            <a:bodyPr/>
            <a:lstStyle/>
            <a:p>
              <a:endParaRPr lang="en-CA"/>
            </a:p>
          </p:txBody>
        </p:sp>
        <p:sp>
          <p:nvSpPr>
            <p:cNvPr id="49225" name="Rectangle 73"/>
            <p:cNvSpPr>
              <a:spLocks noChangeArrowheads="1"/>
            </p:cNvSpPr>
            <p:nvPr/>
          </p:nvSpPr>
          <p:spPr bwMode="auto">
            <a:xfrm>
              <a:off x="4428" y="3877"/>
              <a:ext cx="170" cy="92"/>
            </a:xfrm>
            <a:prstGeom prst="rect">
              <a:avLst/>
            </a:prstGeom>
            <a:solidFill>
              <a:srgbClr val="99FF99"/>
            </a:solidFill>
            <a:ln w="9525">
              <a:noFill/>
              <a:miter lim="800000"/>
              <a:headEnd/>
              <a:tailEnd/>
            </a:ln>
          </p:spPr>
          <p:txBody>
            <a:bodyPr/>
            <a:lstStyle/>
            <a:p>
              <a:endParaRPr lang="en-CA"/>
            </a:p>
          </p:txBody>
        </p:sp>
        <p:sp>
          <p:nvSpPr>
            <p:cNvPr id="49226" name="Rectangle 74"/>
            <p:cNvSpPr>
              <a:spLocks noChangeArrowheads="1"/>
            </p:cNvSpPr>
            <p:nvPr/>
          </p:nvSpPr>
          <p:spPr bwMode="auto">
            <a:xfrm>
              <a:off x="4428" y="3877"/>
              <a:ext cx="170" cy="92"/>
            </a:xfrm>
            <a:prstGeom prst="rect">
              <a:avLst/>
            </a:prstGeom>
            <a:noFill/>
            <a:ln w="19050" cap="rnd">
              <a:solidFill>
                <a:srgbClr val="000000"/>
              </a:solidFill>
              <a:round/>
              <a:headEnd/>
              <a:tailEnd/>
            </a:ln>
          </p:spPr>
          <p:txBody>
            <a:bodyPr/>
            <a:lstStyle/>
            <a:p>
              <a:endParaRPr lang="en-CA"/>
            </a:p>
          </p:txBody>
        </p:sp>
        <p:sp>
          <p:nvSpPr>
            <p:cNvPr id="49229" name="Rectangle 77"/>
            <p:cNvSpPr>
              <a:spLocks noChangeArrowheads="1"/>
            </p:cNvSpPr>
            <p:nvPr/>
          </p:nvSpPr>
          <p:spPr bwMode="auto">
            <a:xfrm>
              <a:off x="4661" y="3785"/>
              <a:ext cx="169" cy="92"/>
            </a:xfrm>
            <a:prstGeom prst="rect">
              <a:avLst/>
            </a:prstGeom>
            <a:solidFill>
              <a:srgbClr val="99FF99"/>
            </a:solidFill>
            <a:ln w="9525">
              <a:noFill/>
              <a:miter lim="800000"/>
              <a:headEnd/>
              <a:tailEnd/>
            </a:ln>
          </p:spPr>
          <p:txBody>
            <a:bodyPr/>
            <a:lstStyle/>
            <a:p>
              <a:endParaRPr lang="en-CA"/>
            </a:p>
          </p:txBody>
        </p:sp>
        <p:sp>
          <p:nvSpPr>
            <p:cNvPr id="49230" name="Rectangle 78"/>
            <p:cNvSpPr>
              <a:spLocks noChangeArrowheads="1"/>
            </p:cNvSpPr>
            <p:nvPr/>
          </p:nvSpPr>
          <p:spPr bwMode="auto">
            <a:xfrm>
              <a:off x="4661" y="3785"/>
              <a:ext cx="169" cy="92"/>
            </a:xfrm>
            <a:prstGeom prst="rect">
              <a:avLst/>
            </a:prstGeom>
            <a:noFill/>
            <a:ln w="19050" cap="rnd">
              <a:solidFill>
                <a:srgbClr val="000000"/>
              </a:solidFill>
              <a:round/>
              <a:headEnd/>
              <a:tailEnd/>
            </a:ln>
          </p:spPr>
          <p:txBody>
            <a:bodyPr/>
            <a:lstStyle/>
            <a:p>
              <a:endParaRPr lang="en-CA"/>
            </a:p>
          </p:txBody>
        </p:sp>
        <p:sp>
          <p:nvSpPr>
            <p:cNvPr id="49232" name="Rectangle 80"/>
            <p:cNvSpPr>
              <a:spLocks noChangeArrowheads="1"/>
            </p:cNvSpPr>
            <p:nvPr/>
          </p:nvSpPr>
          <p:spPr bwMode="auto">
            <a:xfrm>
              <a:off x="4915" y="3754"/>
              <a:ext cx="182" cy="160"/>
            </a:xfrm>
            <a:prstGeom prst="rect">
              <a:avLst/>
            </a:prstGeom>
            <a:solidFill>
              <a:srgbClr val="FFFF66"/>
            </a:solidFill>
            <a:ln w="9525">
              <a:noFill/>
              <a:miter lim="800000"/>
              <a:headEnd/>
              <a:tailEnd/>
            </a:ln>
          </p:spPr>
          <p:txBody>
            <a:bodyPr/>
            <a:lstStyle/>
            <a:p>
              <a:endParaRPr lang="en-CA"/>
            </a:p>
          </p:txBody>
        </p:sp>
        <p:sp>
          <p:nvSpPr>
            <p:cNvPr id="49233" name="Rectangle 81"/>
            <p:cNvSpPr>
              <a:spLocks noChangeArrowheads="1"/>
            </p:cNvSpPr>
            <p:nvPr/>
          </p:nvSpPr>
          <p:spPr bwMode="auto">
            <a:xfrm>
              <a:off x="4915" y="3754"/>
              <a:ext cx="182" cy="160"/>
            </a:xfrm>
            <a:prstGeom prst="rect">
              <a:avLst/>
            </a:prstGeom>
            <a:noFill/>
            <a:ln w="19050" cap="rnd">
              <a:solidFill>
                <a:srgbClr val="000000"/>
              </a:solidFill>
              <a:round/>
              <a:headEnd/>
              <a:tailEnd/>
            </a:ln>
          </p:spPr>
          <p:txBody>
            <a:bodyPr/>
            <a:lstStyle/>
            <a:p>
              <a:endParaRPr lang="en-CA"/>
            </a:p>
          </p:txBody>
        </p:sp>
        <p:sp>
          <p:nvSpPr>
            <p:cNvPr id="49236" name="Rectangle 84"/>
            <p:cNvSpPr>
              <a:spLocks noChangeArrowheads="1"/>
            </p:cNvSpPr>
            <p:nvPr/>
          </p:nvSpPr>
          <p:spPr bwMode="auto">
            <a:xfrm>
              <a:off x="5169" y="3840"/>
              <a:ext cx="169" cy="160"/>
            </a:xfrm>
            <a:prstGeom prst="rect">
              <a:avLst/>
            </a:prstGeom>
            <a:solidFill>
              <a:srgbClr val="FFFF66"/>
            </a:solidFill>
            <a:ln w="9525">
              <a:noFill/>
              <a:miter lim="800000"/>
              <a:headEnd/>
              <a:tailEnd/>
            </a:ln>
          </p:spPr>
          <p:txBody>
            <a:bodyPr/>
            <a:lstStyle/>
            <a:p>
              <a:endParaRPr lang="en-CA"/>
            </a:p>
          </p:txBody>
        </p:sp>
        <p:sp>
          <p:nvSpPr>
            <p:cNvPr id="49237" name="Rectangle 85"/>
            <p:cNvSpPr>
              <a:spLocks noChangeArrowheads="1"/>
            </p:cNvSpPr>
            <p:nvPr/>
          </p:nvSpPr>
          <p:spPr bwMode="auto">
            <a:xfrm>
              <a:off x="5169" y="3840"/>
              <a:ext cx="169" cy="160"/>
            </a:xfrm>
            <a:prstGeom prst="rect">
              <a:avLst/>
            </a:prstGeom>
            <a:noFill/>
            <a:ln w="19050" cap="rnd">
              <a:solidFill>
                <a:srgbClr val="000000"/>
              </a:solidFill>
              <a:round/>
              <a:headEnd/>
              <a:tailEnd/>
            </a:ln>
          </p:spPr>
          <p:txBody>
            <a:bodyPr/>
            <a:lstStyle/>
            <a:p>
              <a:endParaRPr lang="en-CA"/>
            </a:p>
          </p:txBody>
        </p:sp>
        <p:sp>
          <p:nvSpPr>
            <p:cNvPr id="49239" name="Rectangle 87"/>
            <p:cNvSpPr>
              <a:spLocks noChangeArrowheads="1"/>
            </p:cNvSpPr>
            <p:nvPr/>
          </p:nvSpPr>
          <p:spPr bwMode="auto">
            <a:xfrm>
              <a:off x="5169" y="3693"/>
              <a:ext cx="169" cy="92"/>
            </a:xfrm>
            <a:prstGeom prst="rect">
              <a:avLst/>
            </a:prstGeom>
            <a:solidFill>
              <a:srgbClr val="FFFF66"/>
            </a:solidFill>
            <a:ln w="9525">
              <a:noFill/>
              <a:miter lim="800000"/>
              <a:headEnd/>
              <a:tailEnd/>
            </a:ln>
          </p:spPr>
          <p:txBody>
            <a:bodyPr/>
            <a:lstStyle/>
            <a:p>
              <a:endParaRPr lang="en-CA"/>
            </a:p>
          </p:txBody>
        </p:sp>
        <p:sp>
          <p:nvSpPr>
            <p:cNvPr id="49240" name="Rectangle 88"/>
            <p:cNvSpPr>
              <a:spLocks noChangeArrowheads="1"/>
            </p:cNvSpPr>
            <p:nvPr/>
          </p:nvSpPr>
          <p:spPr bwMode="auto">
            <a:xfrm>
              <a:off x="5169" y="3693"/>
              <a:ext cx="169" cy="92"/>
            </a:xfrm>
            <a:prstGeom prst="rect">
              <a:avLst/>
            </a:prstGeom>
            <a:noFill/>
            <a:ln w="19050" cap="rnd">
              <a:solidFill>
                <a:srgbClr val="000000"/>
              </a:solidFill>
              <a:round/>
              <a:headEnd/>
              <a:tailEnd/>
            </a:ln>
          </p:spPr>
          <p:txBody>
            <a:bodyPr/>
            <a:lstStyle/>
            <a:p>
              <a:endParaRPr lang="en-CA"/>
            </a:p>
          </p:txBody>
        </p:sp>
        <p:sp>
          <p:nvSpPr>
            <p:cNvPr id="49242" name="Rectangle 90"/>
            <p:cNvSpPr>
              <a:spLocks noChangeArrowheads="1"/>
            </p:cNvSpPr>
            <p:nvPr/>
          </p:nvSpPr>
          <p:spPr bwMode="auto">
            <a:xfrm>
              <a:off x="3984" y="3600"/>
              <a:ext cx="169" cy="93"/>
            </a:xfrm>
            <a:prstGeom prst="rect">
              <a:avLst/>
            </a:prstGeom>
            <a:solidFill>
              <a:srgbClr val="99FF99"/>
            </a:solidFill>
            <a:ln w="9525">
              <a:noFill/>
              <a:miter lim="800000"/>
              <a:headEnd/>
              <a:tailEnd/>
            </a:ln>
          </p:spPr>
          <p:txBody>
            <a:bodyPr/>
            <a:lstStyle/>
            <a:p>
              <a:endParaRPr lang="en-CA"/>
            </a:p>
          </p:txBody>
        </p:sp>
        <p:sp>
          <p:nvSpPr>
            <p:cNvPr id="49243" name="Rectangle 91"/>
            <p:cNvSpPr>
              <a:spLocks noChangeArrowheads="1"/>
            </p:cNvSpPr>
            <p:nvPr/>
          </p:nvSpPr>
          <p:spPr bwMode="auto">
            <a:xfrm>
              <a:off x="3984" y="3600"/>
              <a:ext cx="169" cy="93"/>
            </a:xfrm>
            <a:prstGeom prst="rect">
              <a:avLst/>
            </a:prstGeom>
            <a:gradFill rotWithShape="1">
              <a:gsLst>
                <a:gs pos="0">
                  <a:srgbClr val="009900"/>
                </a:gs>
                <a:gs pos="100000">
                  <a:srgbClr val="009900">
                    <a:gamma/>
                    <a:shade val="46275"/>
                    <a:invGamma/>
                  </a:srgbClr>
                </a:gs>
              </a:gsLst>
              <a:lin ang="2700000" scaled="1"/>
            </a:gradFill>
            <a:ln w="19050" cap="rnd">
              <a:solidFill>
                <a:srgbClr val="000000"/>
              </a:solidFill>
              <a:round/>
              <a:headEnd/>
              <a:tailEnd/>
            </a:ln>
          </p:spPr>
          <p:txBody>
            <a:bodyPr/>
            <a:lstStyle/>
            <a:p>
              <a:endParaRPr lang="en-CA"/>
            </a:p>
          </p:txBody>
        </p:sp>
        <p:sp>
          <p:nvSpPr>
            <p:cNvPr id="49245" name="Rectangle 93"/>
            <p:cNvSpPr>
              <a:spLocks noChangeArrowheads="1"/>
            </p:cNvSpPr>
            <p:nvPr/>
          </p:nvSpPr>
          <p:spPr bwMode="auto">
            <a:xfrm>
              <a:off x="4629" y="3602"/>
              <a:ext cx="233" cy="91"/>
            </a:xfrm>
            <a:prstGeom prst="rect">
              <a:avLst/>
            </a:prstGeom>
            <a:solidFill>
              <a:srgbClr val="99FF99"/>
            </a:solidFill>
            <a:ln w="9525">
              <a:noFill/>
              <a:miter lim="800000"/>
              <a:headEnd/>
              <a:tailEnd/>
            </a:ln>
          </p:spPr>
          <p:txBody>
            <a:bodyPr/>
            <a:lstStyle/>
            <a:p>
              <a:endParaRPr lang="en-CA"/>
            </a:p>
          </p:txBody>
        </p:sp>
        <p:sp>
          <p:nvSpPr>
            <p:cNvPr id="49246" name="Rectangle 94"/>
            <p:cNvSpPr>
              <a:spLocks noChangeArrowheads="1"/>
            </p:cNvSpPr>
            <p:nvPr/>
          </p:nvSpPr>
          <p:spPr bwMode="auto">
            <a:xfrm>
              <a:off x="4629" y="3602"/>
              <a:ext cx="233" cy="91"/>
            </a:xfrm>
            <a:prstGeom prst="rect">
              <a:avLst/>
            </a:prstGeom>
            <a:noFill/>
            <a:ln w="19050" cap="rnd">
              <a:solidFill>
                <a:srgbClr val="000000"/>
              </a:solidFill>
              <a:round/>
              <a:headEnd/>
              <a:tailEnd/>
            </a:ln>
          </p:spPr>
          <p:txBody>
            <a:bodyPr/>
            <a:lstStyle/>
            <a:p>
              <a:endParaRPr lang="en-CA"/>
            </a:p>
          </p:txBody>
        </p:sp>
        <p:sp>
          <p:nvSpPr>
            <p:cNvPr id="49248" name="Freeform 96"/>
            <p:cNvSpPr>
              <a:spLocks/>
            </p:cNvSpPr>
            <p:nvPr/>
          </p:nvSpPr>
          <p:spPr bwMode="auto">
            <a:xfrm>
              <a:off x="4365" y="3631"/>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49249" name="Freeform 97"/>
            <p:cNvSpPr>
              <a:spLocks/>
            </p:cNvSpPr>
            <p:nvPr/>
          </p:nvSpPr>
          <p:spPr bwMode="auto">
            <a:xfrm>
              <a:off x="4406" y="3923"/>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49250" name="Line 98"/>
            <p:cNvSpPr>
              <a:spLocks noChangeShapeType="1"/>
            </p:cNvSpPr>
            <p:nvPr/>
          </p:nvSpPr>
          <p:spPr bwMode="auto">
            <a:xfrm flipH="1">
              <a:off x="4170" y="3643"/>
              <a:ext cx="459" cy="0"/>
            </a:xfrm>
            <a:prstGeom prst="line">
              <a:avLst/>
            </a:prstGeom>
            <a:noFill/>
            <a:ln w="19050">
              <a:solidFill>
                <a:srgbClr val="000000"/>
              </a:solidFill>
              <a:miter lim="800000"/>
              <a:headEnd/>
              <a:tailEnd/>
            </a:ln>
          </p:spPr>
          <p:txBody>
            <a:bodyPr/>
            <a:lstStyle/>
            <a:p>
              <a:endParaRPr lang="en-CA"/>
            </a:p>
          </p:txBody>
        </p:sp>
        <p:sp>
          <p:nvSpPr>
            <p:cNvPr id="49251" name="Freeform 99"/>
            <p:cNvSpPr>
              <a:spLocks/>
            </p:cNvSpPr>
            <p:nvPr/>
          </p:nvSpPr>
          <p:spPr bwMode="auto">
            <a:xfrm>
              <a:off x="4153" y="3627"/>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49252" name="Line 100"/>
            <p:cNvSpPr>
              <a:spLocks noChangeShapeType="1"/>
            </p:cNvSpPr>
            <p:nvPr/>
          </p:nvSpPr>
          <p:spPr bwMode="auto">
            <a:xfrm>
              <a:off x="4051" y="3693"/>
              <a:ext cx="0" cy="61"/>
            </a:xfrm>
            <a:prstGeom prst="line">
              <a:avLst/>
            </a:prstGeom>
            <a:noFill/>
            <a:ln w="36513">
              <a:solidFill>
                <a:srgbClr val="000000"/>
              </a:solidFill>
              <a:miter lim="800000"/>
              <a:headEnd/>
              <a:tailEnd/>
            </a:ln>
          </p:spPr>
          <p:txBody>
            <a:bodyPr/>
            <a:lstStyle/>
            <a:p>
              <a:endParaRPr lang="en-CA"/>
            </a:p>
          </p:txBody>
        </p:sp>
        <p:sp>
          <p:nvSpPr>
            <p:cNvPr id="49253" name="Freeform 101"/>
            <p:cNvSpPr>
              <a:spLocks/>
            </p:cNvSpPr>
            <p:nvPr/>
          </p:nvSpPr>
          <p:spPr bwMode="auto">
            <a:xfrm>
              <a:off x="4037" y="374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254" name="Freeform 102"/>
            <p:cNvSpPr>
              <a:spLocks/>
            </p:cNvSpPr>
            <p:nvPr/>
          </p:nvSpPr>
          <p:spPr bwMode="auto">
            <a:xfrm>
              <a:off x="4128" y="3717"/>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49255" name="Freeform 103"/>
            <p:cNvSpPr>
              <a:spLocks/>
            </p:cNvSpPr>
            <p:nvPr/>
          </p:nvSpPr>
          <p:spPr bwMode="auto">
            <a:xfrm>
              <a:off x="4117" y="3693"/>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49256" name="Line 104"/>
            <p:cNvSpPr>
              <a:spLocks noChangeShapeType="1"/>
            </p:cNvSpPr>
            <p:nvPr/>
          </p:nvSpPr>
          <p:spPr bwMode="auto">
            <a:xfrm flipV="1">
              <a:off x="4737" y="3693"/>
              <a:ext cx="0" cy="61"/>
            </a:xfrm>
            <a:prstGeom prst="line">
              <a:avLst/>
            </a:prstGeom>
            <a:noFill/>
            <a:ln w="36513">
              <a:solidFill>
                <a:srgbClr val="000000"/>
              </a:solidFill>
              <a:miter lim="800000"/>
              <a:headEnd/>
              <a:tailEnd/>
            </a:ln>
          </p:spPr>
          <p:txBody>
            <a:bodyPr/>
            <a:lstStyle/>
            <a:p>
              <a:endParaRPr lang="en-CA"/>
            </a:p>
          </p:txBody>
        </p:sp>
        <p:sp>
          <p:nvSpPr>
            <p:cNvPr id="49257" name="Freeform 105"/>
            <p:cNvSpPr>
              <a:spLocks/>
            </p:cNvSpPr>
            <p:nvPr/>
          </p:nvSpPr>
          <p:spPr bwMode="auto">
            <a:xfrm>
              <a:off x="4723" y="3744"/>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49261" name="Line 109"/>
            <p:cNvSpPr>
              <a:spLocks noChangeShapeType="1"/>
            </p:cNvSpPr>
            <p:nvPr/>
          </p:nvSpPr>
          <p:spPr bwMode="auto">
            <a:xfrm>
              <a:off x="4879" y="3712"/>
              <a:ext cx="36" cy="42"/>
            </a:xfrm>
            <a:prstGeom prst="line">
              <a:avLst/>
            </a:prstGeom>
            <a:noFill/>
            <a:ln w="36513">
              <a:solidFill>
                <a:srgbClr val="000000"/>
              </a:solidFill>
              <a:miter lim="800000"/>
              <a:headEnd/>
              <a:tailEnd/>
            </a:ln>
          </p:spPr>
          <p:txBody>
            <a:bodyPr/>
            <a:lstStyle/>
            <a:p>
              <a:endParaRPr lang="en-CA"/>
            </a:p>
          </p:txBody>
        </p:sp>
        <p:sp>
          <p:nvSpPr>
            <p:cNvPr id="49262" name="Freeform 110"/>
            <p:cNvSpPr>
              <a:spLocks/>
            </p:cNvSpPr>
            <p:nvPr/>
          </p:nvSpPr>
          <p:spPr bwMode="auto">
            <a:xfrm>
              <a:off x="4862" y="3693"/>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49264" name="Line 112"/>
            <p:cNvSpPr>
              <a:spLocks noChangeShapeType="1"/>
            </p:cNvSpPr>
            <p:nvPr/>
          </p:nvSpPr>
          <p:spPr bwMode="auto">
            <a:xfrm>
              <a:off x="5338" y="3742"/>
              <a:ext cx="51" cy="0"/>
            </a:xfrm>
            <a:prstGeom prst="line">
              <a:avLst/>
            </a:prstGeom>
            <a:noFill/>
            <a:ln w="19050">
              <a:solidFill>
                <a:srgbClr val="000000"/>
              </a:solidFill>
              <a:miter lim="800000"/>
              <a:headEnd/>
              <a:tailEnd/>
            </a:ln>
          </p:spPr>
          <p:txBody>
            <a:bodyPr/>
            <a:lstStyle/>
            <a:p>
              <a:endParaRPr lang="en-CA"/>
            </a:p>
          </p:txBody>
        </p:sp>
        <p:sp>
          <p:nvSpPr>
            <p:cNvPr id="49265" name="Freeform 113"/>
            <p:cNvSpPr>
              <a:spLocks/>
            </p:cNvSpPr>
            <p:nvPr/>
          </p:nvSpPr>
          <p:spPr bwMode="auto">
            <a:xfrm>
              <a:off x="5384" y="3725"/>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49266" name="Line 114"/>
            <p:cNvSpPr>
              <a:spLocks noChangeShapeType="1"/>
            </p:cNvSpPr>
            <p:nvPr/>
          </p:nvSpPr>
          <p:spPr bwMode="auto">
            <a:xfrm>
              <a:off x="5338" y="3926"/>
              <a:ext cx="51" cy="0"/>
            </a:xfrm>
            <a:prstGeom prst="line">
              <a:avLst/>
            </a:prstGeom>
            <a:noFill/>
            <a:ln w="19050">
              <a:solidFill>
                <a:srgbClr val="000000"/>
              </a:solidFill>
              <a:miter lim="800000"/>
              <a:headEnd/>
              <a:tailEnd/>
            </a:ln>
          </p:spPr>
          <p:txBody>
            <a:bodyPr/>
            <a:lstStyle/>
            <a:p>
              <a:endParaRPr lang="en-CA"/>
            </a:p>
          </p:txBody>
        </p:sp>
        <p:sp>
          <p:nvSpPr>
            <p:cNvPr id="49267" name="Freeform 115"/>
            <p:cNvSpPr>
              <a:spLocks/>
            </p:cNvSpPr>
            <p:nvPr/>
          </p:nvSpPr>
          <p:spPr bwMode="auto">
            <a:xfrm>
              <a:off x="5384" y="3910"/>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49273" name="Rectangle 121"/>
          <p:cNvSpPr>
            <a:spLocks noGrp="1" noChangeArrowheads="1"/>
          </p:cNvSpPr>
          <p:nvPr>
            <p:ph type="body" idx="1"/>
          </p:nvPr>
        </p:nvSpPr>
        <p:spPr>
          <a:xfrm>
            <a:off x="533400" y="1463675"/>
            <a:ext cx="4419600" cy="4525963"/>
          </a:xfrm>
        </p:spPr>
        <p:txBody>
          <a:bodyPr/>
          <a:lstStyle/>
          <a:p>
            <a:pPr>
              <a:lnSpc>
                <a:spcPct val="90000"/>
              </a:lnSpc>
            </a:pPr>
            <a:r>
              <a:rPr lang="en-US" sz="2800" dirty="0"/>
              <a:t>Arbitrate the I-cache among warps</a:t>
            </a:r>
          </a:p>
          <a:p>
            <a:pPr lvl="1">
              <a:lnSpc>
                <a:spcPct val="90000"/>
              </a:lnSpc>
            </a:pPr>
            <a:r>
              <a:rPr lang="en-US" sz="2400" dirty="0"/>
              <a:t>Cache miss handled by fetching again later</a:t>
            </a:r>
          </a:p>
          <a:p>
            <a:pPr>
              <a:lnSpc>
                <a:spcPct val="90000"/>
              </a:lnSpc>
            </a:pPr>
            <a:r>
              <a:rPr lang="en-US" sz="2800" dirty="0"/>
              <a:t>Fetched instruction is decoded and then stored in the I-Buffer</a:t>
            </a:r>
          </a:p>
          <a:p>
            <a:pPr lvl="1">
              <a:lnSpc>
                <a:spcPct val="90000"/>
              </a:lnSpc>
            </a:pPr>
            <a:r>
              <a:rPr lang="en-US" sz="2400" dirty="0" smtClean="0"/>
              <a:t>1 or more entries / warp</a:t>
            </a:r>
          </a:p>
          <a:p>
            <a:pPr lvl="1">
              <a:lnSpc>
                <a:spcPct val="90000"/>
              </a:lnSpc>
            </a:pPr>
            <a:r>
              <a:rPr lang="en-US" sz="2400" dirty="0" smtClean="0"/>
              <a:t>Only </a:t>
            </a:r>
            <a:r>
              <a:rPr lang="en-US" sz="2400" dirty="0"/>
              <a:t>warp with vacant entries are considered in fetch</a:t>
            </a:r>
          </a:p>
          <a:p>
            <a:pPr lvl="1">
              <a:lnSpc>
                <a:spcPct val="90000"/>
              </a:lnSpc>
            </a:pPr>
            <a:endParaRPr lang="en-US" sz="2400" dirty="0"/>
          </a:p>
        </p:txBody>
      </p:sp>
      <p:grpSp>
        <p:nvGrpSpPr>
          <p:cNvPr id="3" name="Group 326"/>
          <p:cNvGrpSpPr>
            <a:grpSpLocks/>
          </p:cNvGrpSpPr>
          <p:nvPr/>
        </p:nvGrpSpPr>
        <p:grpSpPr bwMode="auto">
          <a:xfrm>
            <a:off x="6781800" y="1981200"/>
            <a:ext cx="1866900" cy="2228850"/>
            <a:chOff x="2402" y="1720"/>
            <a:chExt cx="1176" cy="1404"/>
          </a:xfrm>
        </p:grpSpPr>
        <p:sp>
          <p:nvSpPr>
            <p:cNvPr id="49277" name="Rectangle 125"/>
            <p:cNvSpPr>
              <a:spLocks noChangeArrowheads="1"/>
            </p:cNvSpPr>
            <p:nvPr/>
          </p:nvSpPr>
          <p:spPr bwMode="auto">
            <a:xfrm>
              <a:off x="2402" y="1749"/>
              <a:ext cx="1176" cy="1359"/>
            </a:xfrm>
            <a:prstGeom prst="rect">
              <a:avLst/>
            </a:prstGeom>
            <a:solidFill>
              <a:srgbClr val="99FF99"/>
            </a:solidFill>
            <a:ln w="9525">
              <a:noFill/>
              <a:miter lim="800000"/>
              <a:headEnd/>
              <a:tailEnd/>
            </a:ln>
          </p:spPr>
          <p:txBody>
            <a:bodyPr/>
            <a:lstStyle/>
            <a:p>
              <a:endParaRPr lang="en-CA"/>
            </a:p>
          </p:txBody>
        </p:sp>
        <p:sp>
          <p:nvSpPr>
            <p:cNvPr id="49278" name="Rectangle 126"/>
            <p:cNvSpPr>
              <a:spLocks noChangeArrowheads="1"/>
            </p:cNvSpPr>
            <p:nvPr/>
          </p:nvSpPr>
          <p:spPr bwMode="auto">
            <a:xfrm>
              <a:off x="2674" y="2057"/>
              <a:ext cx="723" cy="725"/>
            </a:xfrm>
            <a:prstGeom prst="rect">
              <a:avLst/>
            </a:prstGeom>
            <a:solidFill>
              <a:srgbClr val="FFFFFF"/>
            </a:solidFill>
            <a:ln w="9525">
              <a:noFill/>
              <a:miter lim="800000"/>
              <a:headEnd/>
              <a:tailEnd/>
            </a:ln>
          </p:spPr>
          <p:txBody>
            <a:bodyPr/>
            <a:lstStyle/>
            <a:p>
              <a:endParaRPr lang="en-CA"/>
            </a:p>
          </p:txBody>
        </p:sp>
        <p:sp>
          <p:nvSpPr>
            <p:cNvPr id="49279" name="Rectangle 127"/>
            <p:cNvSpPr>
              <a:spLocks noChangeArrowheads="1"/>
            </p:cNvSpPr>
            <p:nvPr/>
          </p:nvSpPr>
          <p:spPr bwMode="auto">
            <a:xfrm>
              <a:off x="2674" y="2057"/>
              <a:ext cx="723" cy="725"/>
            </a:xfrm>
            <a:prstGeom prst="rect">
              <a:avLst/>
            </a:prstGeom>
            <a:noFill/>
            <a:ln w="14288">
              <a:solidFill>
                <a:srgbClr val="000000"/>
              </a:solidFill>
              <a:miter lim="800000"/>
              <a:headEnd/>
              <a:tailEnd/>
            </a:ln>
          </p:spPr>
          <p:txBody>
            <a:bodyPr/>
            <a:lstStyle/>
            <a:p>
              <a:endParaRPr lang="en-CA"/>
            </a:p>
          </p:txBody>
        </p:sp>
        <p:sp>
          <p:nvSpPr>
            <p:cNvPr id="49280" name="Rectangle 128"/>
            <p:cNvSpPr>
              <a:spLocks noChangeArrowheads="1"/>
            </p:cNvSpPr>
            <p:nvPr/>
          </p:nvSpPr>
          <p:spPr bwMode="auto">
            <a:xfrm>
              <a:off x="2764" y="2057"/>
              <a:ext cx="542" cy="181"/>
            </a:xfrm>
            <a:prstGeom prst="rect">
              <a:avLst/>
            </a:prstGeom>
            <a:solidFill>
              <a:srgbClr val="CCFFFF"/>
            </a:solidFill>
            <a:ln w="9525">
              <a:noFill/>
              <a:miter lim="800000"/>
              <a:headEnd/>
              <a:tailEnd/>
            </a:ln>
          </p:spPr>
          <p:txBody>
            <a:bodyPr/>
            <a:lstStyle/>
            <a:p>
              <a:endParaRPr lang="en-CA"/>
            </a:p>
          </p:txBody>
        </p:sp>
        <p:sp>
          <p:nvSpPr>
            <p:cNvPr id="49281" name="Rectangle 129"/>
            <p:cNvSpPr>
              <a:spLocks noChangeArrowheads="1"/>
            </p:cNvSpPr>
            <p:nvPr/>
          </p:nvSpPr>
          <p:spPr bwMode="auto">
            <a:xfrm>
              <a:off x="2764" y="2057"/>
              <a:ext cx="542" cy="181"/>
            </a:xfrm>
            <a:prstGeom prst="rect">
              <a:avLst/>
            </a:prstGeom>
            <a:noFill/>
            <a:ln w="14288">
              <a:solidFill>
                <a:srgbClr val="000000"/>
              </a:solidFill>
              <a:miter lim="800000"/>
              <a:headEnd/>
              <a:tailEnd/>
            </a:ln>
          </p:spPr>
          <p:txBody>
            <a:bodyPr/>
            <a:lstStyle/>
            <a:p>
              <a:endParaRPr lang="en-CA"/>
            </a:p>
          </p:txBody>
        </p:sp>
        <p:sp>
          <p:nvSpPr>
            <p:cNvPr id="49282" name="Rectangle 130"/>
            <p:cNvSpPr>
              <a:spLocks noChangeArrowheads="1"/>
            </p:cNvSpPr>
            <p:nvPr/>
          </p:nvSpPr>
          <p:spPr bwMode="auto">
            <a:xfrm>
              <a:off x="2802" y="2062"/>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W1</a:t>
              </a:r>
              <a:endParaRPr lang="en-US"/>
            </a:p>
          </p:txBody>
        </p:sp>
        <p:sp>
          <p:nvSpPr>
            <p:cNvPr id="49283" name="Rectangle 131"/>
            <p:cNvSpPr>
              <a:spLocks noChangeArrowheads="1"/>
            </p:cNvSpPr>
            <p:nvPr/>
          </p:nvSpPr>
          <p:spPr bwMode="auto">
            <a:xfrm>
              <a:off x="3306" y="2057"/>
              <a:ext cx="91" cy="181"/>
            </a:xfrm>
            <a:prstGeom prst="rect">
              <a:avLst/>
            </a:prstGeom>
            <a:solidFill>
              <a:srgbClr val="CCFFFF"/>
            </a:solidFill>
            <a:ln w="9525">
              <a:noFill/>
              <a:miter lim="800000"/>
              <a:headEnd/>
              <a:tailEnd/>
            </a:ln>
          </p:spPr>
          <p:txBody>
            <a:bodyPr/>
            <a:lstStyle/>
            <a:p>
              <a:endParaRPr lang="en-CA"/>
            </a:p>
          </p:txBody>
        </p:sp>
        <p:sp>
          <p:nvSpPr>
            <p:cNvPr id="49284" name="Rectangle 132"/>
            <p:cNvSpPr>
              <a:spLocks noChangeArrowheads="1"/>
            </p:cNvSpPr>
            <p:nvPr/>
          </p:nvSpPr>
          <p:spPr bwMode="auto">
            <a:xfrm>
              <a:off x="3306" y="2057"/>
              <a:ext cx="91" cy="181"/>
            </a:xfrm>
            <a:prstGeom prst="rect">
              <a:avLst/>
            </a:prstGeom>
            <a:noFill/>
            <a:ln w="14288">
              <a:solidFill>
                <a:srgbClr val="000000"/>
              </a:solidFill>
              <a:miter lim="800000"/>
              <a:headEnd/>
              <a:tailEnd/>
            </a:ln>
          </p:spPr>
          <p:txBody>
            <a:bodyPr/>
            <a:lstStyle/>
            <a:p>
              <a:endParaRPr lang="en-CA"/>
            </a:p>
          </p:txBody>
        </p:sp>
        <p:sp>
          <p:nvSpPr>
            <p:cNvPr id="49285" name="Rectangle 133"/>
            <p:cNvSpPr>
              <a:spLocks noChangeArrowheads="1"/>
            </p:cNvSpPr>
            <p:nvPr/>
          </p:nvSpPr>
          <p:spPr bwMode="auto">
            <a:xfrm>
              <a:off x="3330" y="2062"/>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286" name="Oval 134"/>
            <p:cNvSpPr>
              <a:spLocks noChangeArrowheads="1"/>
            </p:cNvSpPr>
            <p:nvPr/>
          </p:nvSpPr>
          <p:spPr bwMode="auto">
            <a:xfrm>
              <a:off x="3017" y="2619"/>
              <a:ext cx="36" cy="36"/>
            </a:xfrm>
            <a:prstGeom prst="ellipse">
              <a:avLst/>
            </a:prstGeom>
            <a:solidFill>
              <a:srgbClr val="000000"/>
            </a:solidFill>
            <a:ln w="0">
              <a:solidFill>
                <a:srgbClr val="000000"/>
              </a:solidFill>
              <a:round/>
              <a:headEnd/>
              <a:tailEnd/>
            </a:ln>
          </p:spPr>
          <p:txBody>
            <a:bodyPr/>
            <a:lstStyle/>
            <a:p>
              <a:endParaRPr lang="en-CA"/>
            </a:p>
          </p:txBody>
        </p:sp>
        <p:sp>
          <p:nvSpPr>
            <p:cNvPr id="49287" name="Oval 135"/>
            <p:cNvSpPr>
              <a:spLocks noChangeArrowheads="1"/>
            </p:cNvSpPr>
            <p:nvPr/>
          </p:nvSpPr>
          <p:spPr bwMode="auto">
            <a:xfrm>
              <a:off x="3017" y="2619"/>
              <a:ext cx="36" cy="36"/>
            </a:xfrm>
            <a:prstGeom prst="ellipse">
              <a:avLst/>
            </a:prstGeom>
            <a:noFill/>
            <a:ln w="4763">
              <a:solidFill>
                <a:srgbClr val="000000"/>
              </a:solidFill>
              <a:miter lim="800000"/>
              <a:headEnd/>
              <a:tailEnd/>
            </a:ln>
          </p:spPr>
          <p:txBody>
            <a:bodyPr/>
            <a:lstStyle/>
            <a:p>
              <a:endParaRPr lang="en-CA"/>
            </a:p>
          </p:txBody>
        </p:sp>
        <p:sp>
          <p:nvSpPr>
            <p:cNvPr id="49288" name="Oval 136"/>
            <p:cNvSpPr>
              <a:spLocks noChangeArrowheads="1"/>
            </p:cNvSpPr>
            <p:nvPr/>
          </p:nvSpPr>
          <p:spPr bwMode="auto">
            <a:xfrm>
              <a:off x="3017" y="2673"/>
              <a:ext cx="36" cy="36"/>
            </a:xfrm>
            <a:prstGeom prst="ellipse">
              <a:avLst/>
            </a:prstGeom>
            <a:solidFill>
              <a:srgbClr val="000000"/>
            </a:solidFill>
            <a:ln w="0">
              <a:solidFill>
                <a:srgbClr val="000000"/>
              </a:solidFill>
              <a:round/>
              <a:headEnd/>
              <a:tailEnd/>
            </a:ln>
          </p:spPr>
          <p:txBody>
            <a:bodyPr/>
            <a:lstStyle/>
            <a:p>
              <a:endParaRPr lang="en-CA"/>
            </a:p>
          </p:txBody>
        </p:sp>
        <p:sp>
          <p:nvSpPr>
            <p:cNvPr id="49289" name="Oval 137"/>
            <p:cNvSpPr>
              <a:spLocks noChangeArrowheads="1"/>
            </p:cNvSpPr>
            <p:nvPr/>
          </p:nvSpPr>
          <p:spPr bwMode="auto">
            <a:xfrm>
              <a:off x="3017" y="2673"/>
              <a:ext cx="36" cy="36"/>
            </a:xfrm>
            <a:prstGeom prst="ellipse">
              <a:avLst/>
            </a:prstGeom>
            <a:noFill/>
            <a:ln w="4763">
              <a:solidFill>
                <a:srgbClr val="000000"/>
              </a:solidFill>
              <a:miter lim="800000"/>
              <a:headEnd/>
              <a:tailEnd/>
            </a:ln>
          </p:spPr>
          <p:txBody>
            <a:bodyPr/>
            <a:lstStyle/>
            <a:p>
              <a:endParaRPr lang="en-CA"/>
            </a:p>
          </p:txBody>
        </p:sp>
        <p:sp>
          <p:nvSpPr>
            <p:cNvPr id="49290" name="Oval 138"/>
            <p:cNvSpPr>
              <a:spLocks noChangeArrowheads="1"/>
            </p:cNvSpPr>
            <p:nvPr/>
          </p:nvSpPr>
          <p:spPr bwMode="auto">
            <a:xfrm>
              <a:off x="3017" y="2727"/>
              <a:ext cx="36" cy="37"/>
            </a:xfrm>
            <a:prstGeom prst="ellipse">
              <a:avLst/>
            </a:prstGeom>
            <a:solidFill>
              <a:srgbClr val="000000"/>
            </a:solidFill>
            <a:ln w="0">
              <a:solidFill>
                <a:srgbClr val="000000"/>
              </a:solidFill>
              <a:round/>
              <a:headEnd/>
              <a:tailEnd/>
            </a:ln>
          </p:spPr>
          <p:txBody>
            <a:bodyPr/>
            <a:lstStyle/>
            <a:p>
              <a:endParaRPr lang="en-CA"/>
            </a:p>
          </p:txBody>
        </p:sp>
        <p:sp>
          <p:nvSpPr>
            <p:cNvPr id="49291" name="Freeform 139"/>
            <p:cNvSpPr>
              <a:spLocks/>
            </p:cNvSpPr>
            <p:nvPr/>
          </p:nvSpPr>
          <p:spPr bwMode="auto">
            <a:xfrm>
              <a:off x="3017" y="2727"/>
              <a:ext cx="36" cy="37"/>
            </a:xfrm>
            <a:custGeom>
              <a:avLst/>
              <a:gdLst/>
              <a:ahLst/>
              <a:cxnLst>
                <a:cxn ang="0">
                  <a:pos x="36" y="18"/>
                </a:cxn>
                <a:cxn ang="0">
                  <a:pos x="18" y="0"/>
                </a:cxn>
                <a:cxn ang="0">
                  <a:pos x="0" y="18"/>
                </a:cxn>
                <a:cxn ang="0">
                  <a:pos x="18" y="37"/>
                </a:cxn>
                <a:cxn ang="0">
                  <a:pos x="36" y="18"/>
                </a:cxn>
              </a:cxnLst>
              <a:rect l="0" t="0" r="r" b="b"/>
              <a:pathLst>
                <a:path w="36" h="37">
                  <a:moveTo>
                    <a:pt x="36" y="18"/>
                  </a:moveTo>
                  <a:cubicBezTo>
                    <a:pt x="36" y="9"/>
                    <a:pt x="28" y="0"/>
                    <a:pt x="18" y="0"/>
                  </a:cubicBezTo>
                  <a:cubicBezTo>
                    <a:pt x="8" y="0"/>
                    <a:pt x="0" y="9"/>
                    <a:pt x="0" y="18"/>
                  </a:cubicBezTo>
                  <a:cubicBezTo>
                    <a:pt x="0" y="29"/>
                    <a:pt x="8" y="37"/>
                    <a:pt x="18" y="37"/>
                  </a:cubicBezTo>
                  <a:cubicBezTo>
                    <a:pt x="28" y="37"/>
                    <a:pt x="36" y="29"/>
                    <a:pt x="36" y="18"/>
                  </a:cubicBezTo>
                </a:path>
              </a:pathLst>
            </a:custGeom>
            <a:noFill/>
            <a:ln w="4763" cap="flat">
              <a:solidFill>
                <a:srgbClr val="000000"/>
              </a:solidFill>
              <a:prstDash val="solid"/>
              <a:miter lim="800000"/>
              <a:headEnd/>
              <a:tailEnd/>
            </a:ln>
          </p:spPr>
          <p:txBody>
            <a:bodyPr/>
            <a:lstStyle/>
            <a:p>
              <a:endParaRPr lang="en-CA"/>
            </a:p>
          </p:txBody>
        </p:sp>
        <p:sp>
          <p:nvSpPr>
            <p:cNvPr id="49292" name="Rectangle 140"/>
            <p:cNvSpPr>
              <a:spLocks noChangeArrowheads="1"/>
            </p:cNvSpPr>
            <p:nvPr/>
          </p:nvSpPr>
          <p:spPr bwMode="auto">
            <a:xfrm>
              <a:off x="2764" y="2238"/>
              <a:ext cx="542" cy="181"/>
            </a:xfrm>
            <a:prstGeom prst="rect">
              <a:avLst/>
            </a:prstGeom>
            <a:solidFill>
              <a:srgbClr val="CCFFFF"/>
            </a:solidFill>
            <a:ln w="9525">
              <a:noFill/>
              <a:miter lim="800000"/>
              <a:headEnd/>
              <a:tailEnd/>
            </a:ln>
          </p:spPr>
          <p:txBody>
            <a:bodyPr/>
            <a:lstStyle/>
            <a:p>
              <a:endParaRPr lang="en-CA"/>
            </a:p>
          </p:txBody>
        </p:sp>
        <p:sp>
          <p:nvSpPr>
            <p:cNvPr id="49293" name="Rectangle 141"/>
            <p:cNvSpPr>
              <a:spLocks noChangeArrowheads="1"/>
            </p:cNvSpPr>
            <p:nvPr/>
          </p:nvSpPr>
          <p:spPr bwMode="auto">
            <a:xfrm>
              <a:off x="2764" y="2238"/>
              <a:ext cx="542" cy="181"/>
            </a:xfrm>
            <a:prstGeom prst="rect">
              <a:avLst/>
            </a:prstGeom>
            <a:noFill/>
            <a:ln w="14288">
              <a:solidFill>
                <a:srgbClr val="000000"/>
              </a:solidFill>
              <a:miter lim="800000"/>
              <a:headEnd/>
              <a:tailEnd/>
            </a:ln>
          </p:spPr>
          <p:txBody>
            <a:bodyPr/>
            <a:lstStyle/>
            <a:p>
              <a:endParaRPr lang="en-CA"/>
            </a:p>
          </p:txBody>
        </p:sp>
        <p:sp>
          <p:nvSpPr>
            <p:cNvPr id="49294" name="Rectangle 142"/>
            <p:cNvSpPr>
              <a:spLocks noChangeArrowheads="1"/>
            </p:cNvSpPr>
            <p:nvPr/>
          </p:nvSpPr>
          <p:spPr bwMode="auto">
            <a:xfrm>
              <a:off x="2802" y="2248"/>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W2</a:t>
              </a:r>
              <a:endParaRPr lang="en-US"/>
            </a:p>
          </p:txBody>
        </p:sp>
        <p:sp>
          <p:nvSpPr>
            <p:cNvPr id="49295" name="Rectangle 143"/>
            <p:cNvSpPr>
              <a:spLocks noChangeArrowheads="1"/>
            </p:cNvSpPr>
            <p:nvPr/>
          </p:nvSpPr>
          <p:spPr bwMode="auto">
            <a:xfrm>
              <a:off x="2764" y="2419"/>
              <a:ext cx="542" cy="182"/>
            </a:xfrm>
            <a:prstGeom prst="rect">
              <a:avLst/>
            </a:prstGeom>
            <a:solidFill>
              <a:srgbClr val="CCFFFF"/>
            </a:solidFill>
            <a:ln w="9525">
              <a:noFill/>
              <a:miter lim="800000"/>
              <a:headEnd/>
              <a:tailEnd/>
            </a:ln>
          </p:spPr>
          <p:txBody>
            <a:bodyPr/>
            <a:lstStyle/>
            <a:p>
              <a:endParaRPr lang="en-CA"/>
            </a:p>
          </p:txBody>
        </p:sp>
        <p:sp>
          <p:nvSpPr>
            <p:cNvPr id="49296" name="Rectangle 144"/>
            <p:cNvSpPr>
              <a:spLocks noChangeArrowheads="1"/>
            </p:cNvSpPr>
            <p:nvPr/>
          </p:nvSpPr>
          <p:spPr bwMode="auto">
            <a:xfrm>
              <a:off x="2764" y="2419"/>
              <a:ext cx="542" cy="182"/>
            </a:xfrm>
            <a:prstGeom prst="rect">
              <a:avLst/>
            </a:prstGeom>
            <a:noFill/>
            <a:ln w="14288">
              <a:solidFill>
                <a:srgbClr val="000000"/>
              </a:solidFill>
              <a:miter lim="800000"/>
              <a:headEnd/>
              <a:tailEnd/>
            </a:ln>
          </p:spPr>
          <p:txBody>
            <a:bodyPr/>
            <a:lstStyle/>
            <a:p>
              <a:endParaRPr lang="en-CA"/>
            </a:p>
          </p:txBody>
        </p:sp>
        <p:sp>
          <p:nvSpPr>
            <p:cNvPr id="49297" name="Rectangle 145"/>
            <p:cNvSpPr>
              <a:spLocks noChangeArrowheads="1"/>
            </p:cNvSpPr>
            <p:nvPr/>
          </p:nvSpPr>
          <p:spPr bwMode="auto">
            <a:xfrm>
              <a:off x="2802" y="2424"/>
              <a:ext cx="471" cy="154"/>
            </a:xfrm>
            <a:prstGeom prst="rect">
              <a:avLst/>
            </a:prstGeom>
            <a:noFill/>
            <a:ln w="9525">
              <a:noFill/>
              <a:miter lim="800000"/>
              <a:headEnd/>
              <a:tailEnd/>
            </a:ln>
          </p:spPr>
          <p:txBody>
            <a:bodyPr wrap="none" lIns="0" tIns="0" rIns="0" bIns="0">
              <a:spAutoFit/>
            </a:bodyPr>
            <a:lstStyle/>
            <a:p>
              <a:r>
                <a:rPr lang="en-US" sz="1600">
                  <a:solidFill>
                    <a:srgbClr val="000000"/>
                  </a:solidFill>
                </a:rPr>
                <a:t>Inst. W3</a:t>
              </a:r>
              <a:endParaRPr lang="en-US"/>
            </a:p>
          </p:txBody>
        </p:sp>
        <p:sp>
          <p:nvSpPr>
            <p:cNvPr id="49298" name="Rectangle 146"/>
            <p:cNvSpPr>
              <a:spLocks noChangeArrowheads="1"/>
            </p:cNvSpPr>
            <p:nvPr/>
          </p:nvSpPr>
          <p:spPr bwMode="auto">
            <a:xfrm>
              <a:off x="2674" y="2057"/>
              <a:ext cx="90" cy="181"/>
            </a:xfrm>
            <a:prstGeom prst="rect">
              <a:avLst/>
            </a:prstGeom>
            <a:solidFill>
              <a:srgbClr val="CCFFFF"/>
            </a:solidFill>
            <a:ln w="9525">
              <a:noFill/>
              <a:miter lim="800000"/>
              <a:headEnd/>
              <a:tailEnd/>
            </a:ln>
          </p:spPr>
          <p:txBody>
            <a:bodyPr/>
            <a:lstStyle/>
            <a:p>
              <a:endParaRPr lang="en-CA"/>
            </a:p>
          </p:txBody>
        </p:sp>
        <p:sp>
          <p:nvSpPr>
            <p:cNvPr id="49299" name="Rectangle 147"/>
            <p:cNvSpPr>
              <a:spLocks noChangeArrowheads="1"/>
            </p:cNvSpPr>
            <p:nvPr/>
          </p:nvSpPr>
          <p:spPr bwMode="auto">
            <a:xfrm>
              <a:off x="2674" y="2057"/>
              <a:ext cx="90" cy="181"/>
            </a:xfrm>
            <a:prstGeom prst="rect">
              <a:avLst/>
            </a:prstGeom>
            <a:noFill/>
            <a:ln w="14288">
              <a:solidFill>
                <a:srgbClr val="000000"/>
              </a:solidFill>
              <a:miter lim="800000"/>
              <a:headEnd/>
              <a:tailEnd/>
            </a:ln>
          </p:spPr>
          <p:txBody>
            <a:bodyPr/>
            <a:lstStyle/>
            <a:p>
              <a:endParaRPr lang="en-CA"/>
            </a:p>
          </p:txBody>
        </p:sp>
        <p:sp>
          <p:nvSpPr>
            <p:cNvPr id="49300" name="Rectangle 148"/>
            <p:cNvSpPr>
              <a:spLocks noChangeArrowheads="1"/>
            </p:cNvSpPr>
            <p:nvPr/>
          </p:nvSpPr>
          <p:spPr bwMode="auto">
            <a:xfrm>
              <a:off x="2690" y="2062"/>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01" name="Rectangle 149"/>
            <p:cNvSpPr>
              <a:spLocks noChangeArrowheads="1"/>
            </p:cNvSpPr>
            <p:nvPr/>
          </p:nvSpPr>
          <p:spPr bwMode="auto">
            <a:xfrm>
              <a:off x="3306" y="2238"/>
              <a:ext cx="91" cy="181"/>
            </a:xfrm>
            <a:prstGeom prst="rect">
              <a:avLst/>
            </a:prstGeom>
            <a:solidFill>
              <a:srgbClr val="CCFFFF"/>
            </a:solidFill>
            <a:ln w="9525">
              <a:noFill/>
              <a:miter lim="800000"/>
              <a:headEnd/>
              <a:tailEnd/>
            </a:ln>
          </p:spPr>
          <p:txBody>
            <a:bodyPr/>
            <a:lstStyle/>
            <a:p>
              <a:endParaRPr lang="en-CA"/>
            </a:p>
          </p:txBody>
        </p:sp>
        <p:sp>
          <p:nvSpPr>
            <p:cNvPr id="49302" name="Rectangle 150"/>
            <p:cNvSpPr>
              <a:spLocks noChangeArrowheads="1"/>
            </p:cNvSpPr>
            <p:nvPr/>
          </p:nvSpPr>
          <p:spPr bwMode="auto">
            <a:xfrm>
              <a:off x="3306" y="2238"/>
              <a:ext cx="91" cy="181"/>
            </a:xfrm>
            <a:prstGeom prst="rect">
              <a:avLst/>
            </a:prstGeom>
            <a:noFill/>
            <a:ln w="14288">
              <a:solidFill>
                <a:srgbClr val="000000"/>
              </a:solidFill>
              <a:miter lim="800000"/>
              <a:headEnd/>
              <a:tailEnd/>
            </a:ln>
          </p:spPr>
          <p:txBody>
            <a:bodyPr/>
            <a:lstStyle/>
            <a:p>
              <a:endParaRPr lang="en-CA"/>
            </a:p>
          </p:txBody>
        </p:sp>
        <p:sp>
          <p:nvSpPr>
            <p:cNvPr id="49303" name="Rectangle 151"/>
            <p:cNvSpPr>
              <a:spLocks noChangeArrowheads="1"/>
            </p:cNvSpPr>
            <p:nvPr/>
          </p:nvSpPr>
          <p:spPr bwMode="auto">
            <a:xfrm>
              <a:off x="3330" y="2248"/>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304" name="Rectangle 152"/>
            <p:cNvSpPr>
              <a:spLocks noChangeArrowheads="1"/>
            </p:cNvSpPr>
            <p:nvPr/>
          </p:nvSpPr>
          <p:spPr bwMode="auto">
            <a:xfrm>
              <a:off x="2674" y="2238"/>
              <a:ext cx="90" cy="181"/>
            </a:xfrm>
            <a:prstGeom prst="rect">
              <a:avLst/>
            </a:prstGeom>
            <a:solidFill>
              <a:srgbClr val="CCFFFF"/>
            </a:solidFill>
            <a:ln w="9525">
              <a:noFill/>
              <a:miter lim="800000"/>
              <a:headEnd/>
              <a:tailEnd/>
            </a:ln>
          </p:spPr>
          <p:txBody>
            <a:bodyPr/>
            <a:lstStyle/>
            <a:p>
              <a:endParaRPr lang="en-CA"/>
            </a:p>
          </p:txBody>
        </p:sp>
        <p:sp>
          <p:nvSpPr>
            <p:cNvPr id="49305" name="Rectangle 153"/>
            <p:cNvSpPr>
              <a:spLocks noChangeArrowheads="1"/>
            </p:cNvSpPr>
            <p:nvPr/>
          </p:nvSpPr>
          <p:spPr bwMode="auto">
            <a:xfrm>
              <a:off x="2674" y="2238"/>
              <a:ext cx="90" cy="181"/>
            </a:xfrm>
            <a:prstGeom prst="rect">
              <a:avLst/>
            </a:prstGeom>
            <a:noFill/>
            <a:ln w="14288">
              <a:solidFill>
                <a:srgbClr val="000000"/>
              </a:solidFill>
              <a:miter lim="800000"/>
              <a:headEnd/>
              <a:tailEnd/>
            </a:ln>
          </p:spPr>
          <p:txBody>
            <a:bodyPr/>
            <a:lstStyle/>
            <a:p>
              <a:endParaRPr lang="en-CA"/>
            </a:p>
          </p:txBody>
        </p:sp>
        <p:sp>
          <p:nvSpPr>
            <p:cNvPr id="49306" name="Rectangle 154"/>
            <p:cNvSpPr>
              <a:spLocks noChangeArrowheads="1"/>
            </p:cNvSpPr>
            <p:nvPr/>
          </p:nvSpPr>
          <p:spPr bwMode="auto">
            <a:xfrm>
              <a:off x="2690" y="2248"/>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07" name="Rectangle 155"/>
            <p:cNvSpPr>
              <a:spLocks noChangeArrowheads="1"/>
            </p:cNvSpPr>
            <p:nvPr/>
          </p:nvSpPr>
          <p:spPr bwMode="auto">
            <a:xfrm>
              <a:off x="3306" y="2419"/>
              <a:ext cx="91" cy="182"/>
            </a:xfrm>
            <a:prstGeom prst="rect">
              <a:avLst/>
            </a:prstGeom>
            <a:solidFill>
              <a:srgbClr val="CCFFFF"/>
            </a:solidFill>
            <a:ln w="9525">
              <a:noFill/>
              <a:miter lim="800000"/>
              <a:headEnd/>
              <a:tailEnd/>
            </a:ln>
          </p:spPr>
          <p:txBody>
            <a:bodyPr/>
            <a:lstStyle/>
            <a:p>
              <a:endParaRPr lang="en-CA"/>
            </a:p>
          </p:txBody>
        </p:sp>
        <p:sp>
          <p:nvSpPr>
            <p:cNvPr id="49308" name="Rectangle 156"/>
            <p:cNvSpPr>
              <a:spLocks noChangeArrowheads="1"/>
            </p:cNvSpPr>
            <p:nvPr/>
          </p:nvSpPr>
          <p:spPr bwMode="auto">
            <a:xfrm>
              <a:off x="3306" y="2419"/>
              <a:ext cx="91" cy="182"/>
            </a:xfrm>
            <a:prstGeom prst="rect">
              <a:avLst/>
            </a:prstGeom>
            <a:noFill/>
            <a:ln w="14288">
              <a:solidFill>
                <a:srgbClr val="000000"/>
              </a:solidFill>
              <a:miter lim="800000"/>
              <a:headEnd/>
              <a:tailEnd/>
            </a:ln>
          </p:spPr>
          <p:txBody>
            <a:bodyPr/>
            <a:lstStyle/>
            <a:p>
              <a:endParaRPr lang="en-CA"/>
            </a:p>
          </p:txBody>
        </p:sp>
        <p:sp>
          <p:nvSpPr>
            <p:cNvPr id="49309" name="Rectangle 157"/>
            <p:cNvSpPr>
              <a:spLocks noChangeArrowheads="1"/>
            </p:cNvSpPr>
            <p:nvPr/>
          </p:nvSpPr>
          <p:spPr bwMode="auto">
            <a:xfrm>
              <a:off x="3330" y="2424"/>
              <a:ext cx="43" cy="154"/>
            </a:xfrm>
            <a:prstGeom prst="rect">
              <a:avLst/>
            </a:prstGeom>
            <a:noFill/>
            <a:ln w="9525">
              <a:noFill/>
              <a:miter lim="800000"/>
              <a:headEnd/>
              <a:tailEnd/>
            </a:ln>
          </p:spPr>
          <p:txBody>
            <a:bodyPr wrap="none" lIns="0" tIns="0" rIns="0" bIns="0">
              <a:spAutoFit/>
            </a:bodyPr>
            <a:lstStyle/>
            <a:p>
              <a:r>
                <a:rPr lang="en-US" sz="1600">
                  <a:solidFill>
                    <a:srgbClr val="000000"/>
                  </a:solidFill>
                </a:rPr>
                <a:t>r</a:t>
              </a:r>
              <a:endParaRPr lang="en-US"/>
            </a:p>
          </p:txBody>
        </p:sp>
        <p:sp>
          <p:nvSpPr>
            <p:cNvPr id="49310" name="Rectangle 158"/>
            <p:cNvSpPr>
              <a:spLocks noChangeArrowheads="1"/>
            </p:cNvSpPr>
            <p:nvPr/>
          </p:nvSpPr>
          <p:spPr bwMode="auto">
            <a:xfrm>
              <a:off x="2674" y="2419"/>
              <a:ext cx="90" cy="182"/>
            </a:xfrm>
            <a:prstGeom prst="rect">
              <a:avLst/>
            </a:prstGeom>
            <a:solidFill>
              <a:srgbClr val="CCFFFF"/>
            </a:solidFill>
            <a:ln w="9525">
              <a:noFill/>
              <a:miter lim="800000"/>
              <a:headEnd/>
              <a:tailEnd/>
            </a:ln>
          </p:spPr>
          <p:txBody>
            <a:bodyPr/>
            <a:lstStyle/>
            <a:p>
              <a:endParaRPr lang="en-CA"/>
            </a:p>
          </p:txBody>
        </p:sp>
        <p:sp>
          <p:nvSpPr>
            <p:cNvPr id="49311" name="Rectangle 159"/>
            <p:cNvSpPr>
              <a:spLocks noChangeArrowheads="1"/>
            </p:cNvSpPr>
            <p:nvPr/>
          </p:nvSpPr>
          <p:spPr bwMode="auto">
            <a:xfrm>
              <a:off x="2674" y="2419"/>
              <a:ext cx="90" cy="182"/>
            </a:xfrm>
            <a:prstGeom prst="rect">
              <a:avLst/>
            </a:prstGeom>
            <a:noFill/>
            <a:ln w="14288">
              <a:solidFill>
                <a:srgbClr val="000000"/>
              </a:solidFill>
              <a:miter lim="800000"/>
              <a:headEnd/>
              <a:tailEnd/>
            </a:ln>
          </p:spPr>
          <p:txBody>
            <a:bodyPr/>
            <a:lstStyle/>
            <a:p>
              <a:endParaRPr lang="en-CA"/>
            </a:p>
          </p:txBody>
        </p:sp>
        <p:sp>
          <p:nvSpPr>
            <p:cNvPr id="49312" name="Rectangle 160"/>
            <p:cNvSpPr>
              <a:spLocks noChangeArrowheads="1"/>
            </p:cNvSpPr>
            <p:nvPr/>
          </p:nvSpPr>
          <p:spPr bwMode="auto">
            <a:xfrm>
              <a:off x="2690" y="2424"/>
              <a:ext cx="64" cy="154"/>
            </a:xfrm>
            <a:prstGeom prst="rect">
              <a:avLst/>
            </a:prstGeom>
            <a:noFill/>
            <a:ln w="9525">
              <a:noFill/>
              <a:miter lim="800000"/>
              <a:headEnd/>
              <a:tailEnd/>
            </a:ln>
          </p:spPr>
          <p:txBody>
            <a:bodyPr wrap="none" lIns="0" tIns="0" rIns="0" bIns="0">
              <a:spAutoFit/>
            </a:bodyPr>
            <a:lstStyle/>
            <a:p>
              <a:r>
                <a:rPr lang="en-US" sz="1600">
                  <a:solidFill>
                    <a:srgbClr val="000000"/>
                  </a:solidFill>
                </a:rPr>
                <a:t>v</a:t>
              </a:r>
              <a:endParaRPr lang="en-US"/>
            </a:p>
          </p:txBody>
        </p:sp>
        <p:sp>
          <p:nvSpPr>
            <p:cNvPr id="49313" name="Freeform 161"/>
            <p:cNvSpPr>
              <a:spLocks/>
            </p:cNvSpPr>
            <p:nvPr/>
          </p:nvSpPr>
          <p:spPr bwMode="auto">
            <a:xfrm>
              <a:off x="2464" y="2796"/>
              <a:ext cx="253" cy="167"/>
            </a:xfrm>
            <a:custGeom>
              <a:avLst/>
              <a:gdLst/>
              <a:ahLst/>
              <a:cxnLst>
                <a:cxn ang="0">
                  <a:pos x="253" y="0"/>
                </a:cxn>
                <a:cxn ang="0">
                  <a:pos x="253" y="167"/>
                </a:cxn>
                <a:cxn ang="0">
                  <a:pos x="0" y="167"/>
                </a:cxn>
              </a:cxnLst>
              <a:rect l="0" t="0" r="r" b="b"/>
              <a:pathLst>
                <a:path w="253" h="167">
                  <a:moveTo>
                    <a:pt x="253" y="0"/>
                  </a:moveTo>
                  <a:lnTo>
                    <a:pt x="253" y="167"/>
                  </a:lnTo>
                  <a:lnTo>
                    <a:pt x="0" y="167"/>
                  </a:lnTo>
                </a:path>
              </a:pathLst>
            </a:custGeom>
            <a:noFill/>
            <a:ln w="14288" cap="rnd">
              <a:solidFill>
                <a:srgbClr val="000000"/>
              </a:solidFill>
              <a:prstDash val="solid"/>
              <a:round/>
              <a:headEnd/>
              <a:tailEnd/>
            </a:ln>
          </p:spPr>
          <p:txBody>
            <a:bodyPr/>
            <a:lstStyle/>
            <a:p>
              <a:endParaRPr lang="en-CA"/>
            </a:p>
          </p:txBody>
        </p:sp>
        <p:sp>
          <p:nvSpPr>
            <p:cNvPr id="49314" name="Freeform 162"/>
            <p:cNvSpPr>
              <a:spLocks/>
            </p:cNvSpPr>
            <p:nvPr/>
          </p:nvSpPr>
          <p:spPr bwMode="auto">
            <a:xfrm>
              <a:off x="2402" y="2922"/>
              <a:ext cx="83" cy="82"/>
            </a:xfrm>
            <a:custGeom>
              <a:avLst/>
              <a:gdLst/>
              <a:ahLst/>
              <a:cxnLst>
                <a:cxn ang="0">
                  <a:pos x="0" y="72"/>
                </a:cxn>
                <a:cxn ang="0">
                  <a:pos x="143" y="0"/>
                </a:cxn>
                <a:cxn ang="0">
                  <a:pos x="143" y="143"/>
                </a:cxn>
                <a:cxn ang="0">
                  <a:pos x="0" y="72"/>
                </a:cxn>
              </a:cxnLst>
              <a:rect l="0" t="0" r="r" b="b"/>
              <a:pathLst>
                <a:path w="143" h="143">
                  <a:moveTo>
                    <a:pt x="0" y="72"/>
                  </a:moveTo>
                  <a:lnTo>
                    <a:pt x="143" y="0"/>
                  </a:lnTo>
                  <a:cubicBezTo>
                    <a:pt x="121" y="45"/>
                    <a:pt x="121" y="98"/>
                    <a:pt x="143" y="143"/>
                  </a:cubicBezTo>
                  <a:lnTo>
                    <a:pt x="0" y="72"/>
                  </a:lnTo>
                  <a:close/>
                </a:path>
              </a:pathLst>
            </a:custGeom>
            <a:solidFill>
              <a:srgbClr val="000000"/>
            </a:solidFill>
            <a:ln w="0">
              <a:solidFill>
                <a:srgbClr val="000000"/>
              </a:solidFill>
              <a:prstDash val="solid"/>
              <a:round/>
              <a:headEnd/>
              <a:tailEnd/>
            </a:ln>
          </p:spPr>
          <p:txBody>
            <a:bodyPr/>
            <a:lstStyle/>
            <a:p>
              <a:endParaRPr lang="en-CA"/>
            </a:p>
          </p:txBody>
        </p:sp>
        <p:sp>
          <p:nvSpPr>
            <p:cNvPr id="49315" name="Rectangle 163"/>
            <p:cNvSpPr>
              <a:spLocks noChangeArrowheads="1"/>
            </p:cNvSpPr>
            <p:nvPr/>
          </p:nvSpPr>
          <p:spPr bwMode="auto">
            <a:xfrm>
              <a:off x="2496" y="2721"/>
              <a:ext cx="122" cy="125"/>
            </a:xfrm>
            <a:prstGeom prst="rect">
              <a:avLst/>
            </a:prstGeom>
            <a:noFill/>
            <a:ln w="9525">
              <a:noFill/>
              <a:miter lim="800000"/>
              <a:headEnd/>
              <a:tailEnd/>
            </a:ln>
          </p:spPr>
          <p:txBody>
            <a:bodyPr wrap="none" lIns="0" tIns="0" rIns="0" bIns="0">
              <a:spAutoFit/>
            </a:bodyPr>
            <a:lstStyle/>
            <a:p>
              <a:r>
                <a:rPr lang="en-US" sz="1300">
                  <a:solidFill>
                    <a:srgbClr val="000000"/>
                  </a:solidFill>
                </a:rPr>
                <a:t>To</a:t>
              </a:r>
              <a:endParaRPr lang="en-US"/>
            </a:p>
          </p:txBody>
        </p:sp>
        <p:sp>
          <p:nvSpPr>
            <p:cNvPr id="49316" name="Rectangle 164"/>
            <p:cNvSpPr>
              <a:spLocks noChangeArrowheads="1"/>
            </p:cNvSpPr>
            <p:nvPr/>
          </p:nvSpPr>
          <p:spPr bwMode="auto">
            <a:xfrm>
              <a:off x="2431" y="2823"/>
              <a:ext cx="261" cy="125"/>
            </a:xfrm>
            <a:prstGeom prst="rect">
              <a:avLst/>
            </a:prstGeom>
            <a:noFill/>
            <a:ln w="9525">
              <a:noFill/>
              <a:miter lim="800000"/>
              <a:headEnd/>
              <a:tailEnd/>
            </a:ln>
          </p:spPr>
          <p:txBody>
            <a:bodyPr wrap="none" lIns="0" tIns="0" rIns="0" bIns="0">
              <a:spAutoFit/>
            </a:bodyPr>
            <a:lstStyle/>
            <a:p>
              <a:r>
                <a:rPr lang="en-US" sz="1300">
                  <a:solidFill>
                    <a:srgbClr val="000000"/>
                  </a:solidFill>
                </a:rPr>
                <a:t>Fetch</a:t>
              </a:r>
              <a:endParaRPr lang="en-US"/>
            </a:p>
          </p:txBody>
        </p:sp>
        <p:sp>
          <p:nvSpPr>
            <p:cNvPr id="49317" name="Line 165"/>
            <p:cNvSpPr>
              <a:spLocks noChangeShapeType="1"/>
            </p:cNvSpPr>
            <p:nvPr/>
          </p:nvSpPr>
          <p:spPr bwMode="auto">
            <a:xfrm>
              <a:off x="3361" y="2800"/>
              <a:ext cx="0" cy="64"/>
            </a:xfrm>
            <a:prstGeom prst="line">
              <a:avLst/>
            </a:prstGeom>
            <a:noFill/>
            <a:ln w="14288" cap="rnd">
              <a:solidFill>
                <a:srgbClr val="000000"/>
              </a:solidFill>
              <a:round/>
              <a:headEnd/>
              <a:tailEnd/>
            </a:ln>
          </p:spPr>
          <p:txBody>
            <a:bodyPr/>
            <a:lstStyle/>
            <a:p>
              <a:endParaRPr lang="en-CA"/>
            </a:p>
          </p:txBody>
        </p:sp>
        <p:sp>
          <p:nvSpPr>
            <p:cNvPr id="49318" name="Freeform 166"/>
            <p:cNvSpPr>
              <a:spLocks/>
            </p:cNvSpPr>
            <p:nvPr/>
          </p:nvSpPr>
          <p:spPr bwMode="auto">
            <a:xfrm>
              <a:off x="3320" y="284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19" name="Rectangle 167"/>
            <p:cNvSpPr>
              <a:spLocks noChangeArrowheads="1"/>
            </p:cNvSpPr>
            <p:nvPr/>
          </p:nvSpPr>
          <p:spPr bwMode="auto">
            <a:xfrm>
              <a:off x="2931" y="2953"/>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Issue</a:t>
              </a:r>
              <a:endParaRPr lang="en-US"/>
            </a:p>
          </p:txBody>
        </p:sp>
        <p:sp>
          <p:nvSpPr>
            <p:cNvPr id="49320" name="Freeform 168"/>
            <p:cNvSpPr>
              <a:spLocks/>
            </p:cNvSpPr>
            <p:nvPr/>
          </p:nvSpPr>
          <p:spPr bwMode="auto">
            <a:xfrm>
              <a:off x="3035" y="2782"/>
              <a:ext cx="18" cy="123"/>
            </a:xfrm>
            <a:custGeom>
              <a:avLst/>
              <a:gdLst/>
              <a:ahLst/>
              <a:cxnLst>
                <a:cxn ang="0">
                  <a:pos x="0" y="0"/>
                </a:cxn>
                <a:cxn ang="0">
                  <a:pos x="18" y="0"/>
                </a:cxn>
                <a:cxn ang="0">
                  <a:pos x="18" y="123"/>
                </a:cxn>
              </a:cxnLst>
              <a:rect l="0" t="0" r="r" b="b"/>
              <a:pathLst>
                <a:path w="18" h="123">
                  <a:moveTo>
                    <a:pt x="0" y="0"/>
                  </a:moveTo>
                  <a:lnTo>
                    <a:pt x="18" y="0"/>
                  </a:lnTo>
                  <a:lnTo>
                    <a:pt x="18" y="123"/>
                  </a:lnTo>
                </a:path>
              </a:pathLst>
            </a:custGeom>
            <a:noFill/>
            <a:ln w="14288" cap="rnd">
              <a:solidFill>
                <a:srgbClr val="000000"/>
              </a:solidFill>
              <a:prstDash val="solid"/>
              <a:round/>
              <a:headEnd/>
              <a:tailEnd/>
            </a:ln>
          </p:spPr>
          <p:txBody>
            <a:bodyPr/>
            <a:lstStyle/>
            <a:p>
              <a:endParaRPr lang="en-CA"/>
            </a:p>
          </p:txBody>
        </p:sp>
        <p:sp>
          <p:nvSpPr>
            <p:cNvPr id="49321" name="Freeform 169"/>
            <p:cNvSpPr>
              <a:spLocks/>
            </p:cNvSpPr>
            <p:nvPr/>
          </p:nvSpPr>
          <p:spPr bwMode="auto">
            <a:xfrm>
              <a:off x="3012" y="2885"/>
              <a:ext cx="83" cy="83"/>
            </a:xfrm>
            <a:custGeom>
              <a:avLst/>
              <a:gdLst/>
              <a:ahLst/>
              <a:cxnLst>
                <a:cxn ang="0">
                  <a:pos x="71" y="143"/>
                </a:cxn>
                <a:cxn ang="0">
                  <a:pos x="0" y="0"/>
                </a:cxn>
                <a:cxn ang="0">
                  <a:pos x="143" y="0"/>
                </a:cxn>
                <a:cxn ang="0">
                  <a:pos x="71" y="143"/>
                </a:cxn>
              </a:cxnLst>
              <a:rect l="0" t="0" r="r" b="b"/>
              <a:pathLst>
                <a:path w="143" h="143">
                  <a:moveTo>
                    <a:pt x="71" y="143"/>
                  </a:moveTo>
                  <a:lnTo>
                    <a:pt x="0" y="0"/>
                  </a:lnTo>
                  <a:cubicBezTo>
                    <a:pt x="45" y="22"/>
                    <a:pt x="98" y="22"/>
                    <a:pt x="143" y="0"/>
                  </a:cubicBez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22" name="Rectangle 170"/>
            <p:cNvSpPr>
              <a:spLocks noChangeArrowheads="1"/>
            </p:cNvSpPr>
            <p:nvPr/>
          </p:nvSpPr>
          <p:spPr bwMode="auto">
            <a:xfrm>
              <a:off x="2651" y="2039"/>
              <a:ext cx="131" cy="757"/>
            </a:xfrm>
            <a:prstGeom prst="rect">
              <a:avLst/>
            </a:prstGeom>
            <a:noFill/>
            <a:ln w="44450" cap="rnd">
              <a:solidFill>
                <a:srgbClr val="FF0000"/>
              </a:solidFill>
              <a:round/>
              <a:headEnd/>
              <a:tailEnd/>
            </a:ln>
          </p:spPr>
          <p:txBody>
            <a:bodyPr/>
            <a:lstStyle/>
            <a:p>
              <a:endParaRPr lang="en-CA"/>
            </a:p>
          </p:txBody>
        </p:sp>
        <p:sp>
          <p:nvSpPr>
            <p:cNvPr id="49323" name="Rectangle 171"/>
            <p:cNvSpPr>
              <a:spLocks noChangeArrowheads="1"/>
            </p:cNvSpPr>
            <p:nvPr/>
          </p:nvSpPr>
          <p:spPr bwMode="auto">
            <a:xfrm>
              <a:off x="3288" y="2039"/>
              <a:ext cx="127" cy="761"/>
            </a:xfrm>
            <a:prstGeom prst="rect">
              <a:avLst/>
            </a:prstGeom>
            <a:noFill/>
            <a:ln w="44450" cap="rnd">
              <a:solidFill>
                <a:srgbClr val="FF0000"/>
              </a:solidFill>
              <a:round/>
              <a:headEnd/>
              <a:tailEnd/>
            </a:ln>
          </p:spPr>
          <p:txBody>
            <a:bodyPr/>
            <a:lstStyle/>
            <a:p>
              <a:endParaRPr lang="en-CA"/>
            </a:p>
          </p:txBody>
        </p:sp>
        <p:sp>
          <p:nvSpPr>
            <p:cNvPr id="49324" name="Rectangle 172"/>
            <p:cNvSpPr>
              <a:spLocks noChangeArrowheads="1"/>
            </p:cNvSpPr>
            <p:nvPr/>
          </p:nvSpPr>
          <p:spPr bwMode="auto">
            <a:xfrm>
              <a:off x="2783" y="1822"/>
              <a:ext cx="359" cy="125"/>
            </a:xfrm>
            <a:prstGeom prst="rect">
              <a:avLst/>
            </a:prstGeom>
            <a:noFill/>
            <a:ln w="9525">
              <a:noFill/>
              <a:miter lim="800000"/>
              <a:headEnd/>
              <a:tailEnd/>
            </a:ln>
          </p:spPr>
          <p:txBody>
            <a:bodyPr wrap="none" lIns="0" tIns="0" rIns="0" bIns="0">
              <a:spAutoFit/>
            </a:bodyPr>
            <a:lstStyle/>
            <a:p>
              <a:r>
                <a:rPr lang="en-US" sz="1300">
                  <a:solidFill>
                    <a:srgbClr val="000000"/>
                  </a:solidFill>
                </a:rPr>
                <a:t>Decode</a:t>
              </a:r>
              <a:endParaRPr lang="en-US"/>
            </a:p>
          </p:txBody>
        </p:sp>
        <p:sp>
          <p:nvSpPr>
            <p:cNvPr id="49325" name="Rectangle 173"/>
            <p:cNvSpPr>
              <a:spLocks noChangeArrowheads="1"/>
            </p:cNvSpPr>
            <p:nvPr/>
          </p:nvSpPr>
          <p:spPr bwMode="auto">
            <a:xfrm>
              <a:off x="2674" y="2601"/>
              <a:ext cx="90" cy="181"/>
            </a:xfrm>
            <a:prstGeom prst="rect">
              <a:avLst/>
            </a:prstGeom>
            <a:solidFill>
              <a:srgbClr val="FFFFFF"/>
            </a:solidFill>
            <a:ln w="9525">
              <a:noFill/>
              <a:miter lim="800000"/>
              <a:headEnd/>
              <a:tailEnd/>
            </a:ln>
          </p:spPr>
          <p:txBody>
            <a:bodyPr/>
            <a:lstStyle/>
            <a:p>
              <a:endParaRPr lang="en-CA"/>
            </a:p>
          </p:txBody>
        </p:sp>
        <p:sp>
          <p:nvSpPr>
            <p:cNvPr id="49326" name="Rectangle 174"/>
            <p:cNvSpPr>
              <a:spLocks noChangeArrowheads="1"/>
            </p:cNvSpPr>
            <p:nvPr/>
          </p:nvSpPr>
          <p:spPr bwMode="auto">
            <a:xfrm>
              <a:off x="2674" y="2601"/>
              <a:ext cx="90" cy="181"/>
            </a:xfrm>
            <a:prstGeom prst="rect">
              <a:avLst/>
            </a:prstGeom>
            <a:noFill/>
            <a:ln w="14288">
              <a:solidFill>
                <a:srgbClr val="000000"/>
              </a:solidFill>
              <a:miter lim="800000"/>
              <a:headEnd/>
              <a:tailEnd/>
            </a:ln>
          </p:spPr>
          <p:txBody>
            <a:bodyPr/>
            <a:lstStyle/>
            <a:p>
              <a:endParaRPr lang="en-CA"/>
            </a:p>
          </p:txBody>
        </p:sp>
        <p:sp>
          <p:nvSpPr>
            <p:cNvPr id="49327" name="Rectangle 175"/>
            <p:cNvSpPr>
              <a:spLocks noChangeArrowheads="1"/>
            </p:cNvSpPr>
            <p:nvPr/>
          </p:nvSpPr>
          <p:spPr bwMode="auto">
            <a:xfrm>
              <a:off x="3210" y="1720"/>
              <a:ext cx="307" cy="125"/>
            </a:xfrm>
            <a:prstGeom prst="rect">
              <a:avLst/>
            </a:prstGeom>
            <a:noFill/>
            <a:ln w="9525">
              <a:noFill/>
              <a:miter lim="800000"/>
              <a:headEnd/>
              <a:tailEnd/>
            </a:ln>
          </p:spPr>
          <p:txBody>
            <a:bodyPr wrap="none" lIns="0" tIns="0" rIns="0" bIns="0">
              <a:spAutoFit/>
            </a:bodyPr>
            <a:lstStyle/>
            <a:p>
              <a:r>
                <a:rPr lang="en-US" sz="1300">
                  <a:solidFill>
                    <a:srgbClr val="000000"/>
                  </a:solidFill>
                </a:rPr>
                <a:t>Score-</a:t>
              </a:r>
              <a:endParaRPr lang="en-US"/>
            </a:p>
          </p:txBody>
        </p:sp>
        <p:sp>
          <p:nvSpPr>
            <p:cNvPr id="49328" name="Rectangle 176"/>
            <p:cNvSpPr>
              <a:spLocks noChangeArrowheads="1"/>
            </p:cNvSpPr>
            <p:nvPr/>
          </p:nvSpPr>
          <p:spPr bwMode="auto">
            <a:xfrm>
              <a:off x="3228" y="1822"/>
              <a:ext cx="278" cy="125"/>
            </a:xfrm>
            <a:prstGeom prst="rect">
              <a:avLst/>
            </a:prstGeom>
            <a:noFill/>
            <a:ln w="9525">
              <a:noFill/>
              <a:miter lim="800000"/>
              <a:headEnd/>
              <a:tailEnd/>
            </a:ln>
          </p:spPr>
          <p:txBody>
            <a:bodyPr wrap="none" lIns="0" tIns="0" rIns="0" bIns="0">
              <a:spAutoFit/>
            </a:bodyPr>
            <a:lstStyle/>
            <a:p>
              <a:r>
                <a:rPr lang="en-US" sz="1300">
                  <a:solidFill>
                    <a:srgbClr val="000000"/>
                  </a:solidFill>
                </a:rPr>
                <a:t>Board</a:t>
              </a:r>
              <a:endParaRPr lang="en-US"/>
            </a:p>
          </p:txBody>
        </p:sp>
        <p:sp>
          <p:nvSpPr>
            <p:cNvPr id="49329" name="Line 177"/>
            <p:cNvSpPr>
              <a:spLocks noChangeShapeType="1"/>
            </p:cNvSpPr>
            <p:nvPr/>
          </p:nvSpPr>
          <p:spPr bwMode="auto">
            <a:xfrm>
              <a:off x="3035" y="1930"/>
              <a:ext cx="0" cy="64"/>
            </a:xfrm>
            <a:prstGeom prst="line">
              <a:avLst/>
            </a:prstGeom>
            <a:noFill/>
            <a:ln w="14288" cap="rnd">
              <a:solidFill>
                <a:srgbClr val="000000"/>
              </a:solidFill>
              <a:round/>
              <a:headEnd/>
              <a:tailEnd/>
            </a:ln>
          </p:spPr>
          <p:txBody>
            <a:bodyPr/>
            <a:lstStyle/>
            <a:p>
              <a:endParaRPr lang="en-CA"/>
            </a:p>
          </p:txBody>
        </p:sp>
        <p:sp>
          <p:nvSpPr>
            <p:cNvPr id="49330" name="Freeform 178"/>
            <p:cNvSpPr>
              <a:spLocks/>
            </p:cNvSpPr>
            <p:nvPr/>
          </p:nvSpPr>
          <p:spPr bwMode="auto">
            <a:xfrm>
              <a:off x="2994" y="197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31" name="Line 179"/>
            <p:cNvSpPr>
              <a:spLocks noChangeShapeType="1"/>
            </p:cNvSpPr>
            <p:nvPr/>
          </p:nvSpPr>
          <p:spPr bwMode="auto">
            <a:xfrm>
              <a:off x="3361" y="1930"/>
              <a:ext cx="0" cy="64"/>
            </a:xfrm>
            <a:prstGeom prst="line">
              <a:avLst/>
            </a:prstGeom>
            <a:noFill/>
            <a:ln w="14288" cap="rnd">
              <a:solidFill>
                <a:srgbClr val="000000"/>
              </a:solidFill>
              <a:round/>
              <a:headEnd/>
              <a:tailEnd/>
            </a:ln>
          </p:spPr>
          <p:txBody>
            <a:bodyPr/>
            <a:lstStyle/>
            <a:p>
              <a:endParaRPr lang="en-CA"/>
            </a:p>
          </p:txBody>
        </p:sp>
        <p:sp>
          <p:nvSpPr>
            <p:cNvPr id="49332" name="Freeform 180"/>
            <p:cNvSpPr>
              <a:spLocks/>
            </p:cNvSpPr>
            <p:nvPr/>
          </p:nvSpPr>
          <p:spPr bwMode="auto">
            <a:xfrm>
              <a:off x="3320" y="1974"/>
              <a:ext cx="82" cy="83"/>
            </a:xfrm>
            <a:custGeom>
              <a:avLst/>
              <a:gdLst/>
              <a:ahLst/>
              <a:cxnLst>
                <a:cxn ang="0">
                  <a:pos x="71" y="143"/>
                </a:cxn>
                <a:cxn ang="0">
                  <a:pos x="0" y="0"/>
                </a:cxn>
                <a:cxn ang="0">
                  <a:pos x="142" y="0"/>
                </a:cxn>
                <a:cxn ang="0">
                  <a:pos x="142" y="0"/>
                </a:cxn>
                <a:cxn ang="0">
                  <a:pos x="71" y="143"/>
                </a:cxn>
              </a:cxnLst>
              <a:rect l="0" t="0" r="r" b="b"/>
              <a:pathLst>
                <a:path w="142" h="143">
                  <a:moveTo>
                    <a:pt x="71" y="143"/>
                  </a:moveTo>
                  <a:lnTo>
                    <a:pt x="0" y="0"/>
                  </a:lnTo>
                  <a:cubicBezTo>
                    <a:pt x="45" y="23"/>
                    <a:pt x="97" y="23"/>
                    <a:pt x="142" y="0"/>
                  </a:cubicBezTo>
                  <a:lnTo>
                    <a:pt x="142"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33" name="Rectangle 181"/>
            <p:cNvSpPr>
              <a:spLocks noChangeArrowheads="1"/>
            </p:cNvSpPr>
            <p:nvPr/>
          </p:nvSpPr>
          <p:spPr bwMode="auto">
            <a:xfrm>
              <a:off x="3306" y="2601"/>
              <a:ext cx="91" cy="181"/>
            </a:xfrm>
            <a:prstGeom prst="rect">
              <a:avLst/>
            </a:prstGeom>
            <a:solidFill>
              <a:srgbClr val="FFFFFF"/>
            </a:solidFill>
            <a:ln w="9525">
              <a:noFill/>
              <a:miter lim="800000"/>
              <a:headEnd/>
              <a:tailEnd/>
            </a:ln>
          </p:spPr>
          <p:txBody>
            <a:bodyPr/>
            <a:lstStyle/>
            <a:p>
              <a:endParaRPr lang="en-CA"/>
            </a:p>
          </p:txBody>
        </p:sp>
        <p:sp>
          <p:nvSpPr>
            <p:cNvPr id="49334" name="Rectangle 182"/>
            <p:cNvSpPr>
              <a:spLocks noChangeArrowheads="1"/>
            </p:cNvSpPr>
            <p:nvPr/>
          </p:nvSpPr>
          <p:spPr bwMode="auto">
            <a:xfrm>
              <a:off x="3306" y="2601"/>
              <a:ext cx="91" cy="181"/>
            </a:xfrm>
            <a:prstGeom prst="rect">
              <a:avLst/>
            </a:prstGeom>
            <a:noFill/>
            <a:ln w="14288">
              <a:solidFill>
                <a:srgbClr val="000000"/>
              </a:solidFill>
              <a:miter lim="800000"/>
              <a:headEnd/>
              <a:tailEnd/>
            </a:ln>
          </p:spPr>
          <p:txBody>
            <a:bodyPr/>
            <a:lstStyle/>
            <a:p>
              <a:endParaRPr lang="en-CA"/>
            </a:p>
          </p:txBody>
        </p:sp>
        <p:sp>
          <p:nvSpPr>
            <p:cNvPr id="49335" name="Rectangle 183"/>
            <p:cNvSpPr>
              <a:spLocks noChangeArrowheads="1"/>
            </p:cNvSpPr>
            <p:nvPr/>
          </p:nvSpPr>
          <p:spPr bwMode="auto">
            <a:xfrm>
              <a:off x="3237" y="2897"/>
              <a:ext cx="249" cy="125"/>
            </a:xfrm>
            <a:prstGeom prst="rect">
              <a:avLst/>
            </a:prstGeom>
            <a:noFill/>
            <a:ln w="9525">
              <a:noFill/>
              <a:miter lim="800000"/>
              <a:headEnd/>
              <a:tailEnd/>
            </a:ln>
          </p:spPr>
          <p:txBody>
            <a:bodyPr wrap="none" lIns="0" tIns="0" rIns="0" bIns="0">
              <a:spAutoFit/>
            </a:bodyPr>
            <a:lstStyle/>
            <a:p>
              <a:r>
                <a:rPr lang="en-US" sz="1300">
                  <a:solidFill>
                    <a:srgbClr val="000000"/>
                  </a:solidFill>
                </a:rPr>
                <a:t>Issue</a:t>
              </a:r>
              <a:endParaRPr lang="en-US"/>
            </a:p>
          </p:txBody>
        </p:sp>
        <p:sp>
          <p:nvSpPr>
            <p:cNvPr id="49336" name="Rectangle 184"/>
            <p:cNvSpPr>
              <a:spLocks noChangeArrowheads="1"/>
            </p:cNvSpPr>
            <p:nvPr/>
          </p:nvSpPr>
          <p:spPr bwMode="auto">
            <a:xfrm>
              <a:off x="3256" y="2999"/>
              <a:ext cx="213" cy="125"/>
            </a:xfrm>
            <a:prstGeom prst="rect">
              <a:avLst/>
            </a:prstGeom>
            <a:noFill/>
            <a:ln w="9525">
              <a:noFill/>
              <a:miter lim="800000"/>
              <a:headEnd/>
              <a:tailEnd/>
            </a:ln>
          </p:spPr>
          <p:txBody>
            <a:bodyPr wrap="none" lIns="0" tIns="0" rIns="0" bIns="0">
              <a:spAutoFit/>
            </a:bodyPr>
            <a:lstStyle/>
            <a:p>
              <a:r>
                <a:rPr lang="en-US" sz="1300">
                  <a:solidFill>
                    <a:srgbClr val="000000"/>
                  </a:solidFill>
                </a:rPr>
                <a:t>ARB</a:t>
              </a:r>
              <a:endParaRPr lang="en-US"/>
            </a:p>
          </p:txBody>
        </p:sp>
      </p:grpSp>
      <p:grpSp>
        <p:nvGrpSpPr>
          <p:cNvPr id="4" name="Group 325"/>
          <p:cNvGrpSpPr>
            <a:grpSpLocks/>
          </p:cNvGrpSpPr>
          <p:nvPr/>
        </p:nvGrpSpPr>
        <p:grpSpPr bwMode="auto">
          <a:xfrm>
            <a:off x="4953000" y="2057400"/>
            <a:ext cx="1436688" cy="2157413"/>
            <a:chOff x="1406" y="1749"/>
            <a:chExt cx="905" cy="1359"/>
          </a:xfrm>
        </p:grpSpPr>
        <p:sp>
          <p:nvSpPr>
            <p:cNvPr id="49337" name="Rectangle 185"/>
            <p:cNvSpPr>
              <a:spLocks noChangeArrowheads="1"/>
            </p:cNvSpPr>
            <p:nvPr/>
          </p:nvSpPr>
          <p:spPr bwMode="auto">
            <a:xfrm>
              <a:off x="1406" y="1749"/>
              <a:ext cx="905" cy="1359"/>
            </a:xfrm>
            <a:prstGeom prst="rect">
              <a:avLst/>
            </a:prstGeom>
            <a:solidFill>
              <a:srgbClr val="99FF99"/>
            </a:solidFill>
            <a:ln w="9525">
              <a:noFill/>
              <a:miter lim="800000"/>
              <a:headEnd/>
              <a:tailEnd/>
            </a:ln>
          </p:spPr>
          <p:txBody>
            <a:bodyPr/>
            <a:lstStyle/>
            <a:p>
              <a:endParaRPr lang="en-CA"/>
            </a:p>
          </p:txBody>
        </p:sp>
        <p:sp>
          <p:nvSpPr>
            <p:cNvPr id="49338" name="Rectangle 186"/>
            <p:cNvSpPr>
              <a:spLocks noChangeArrowheads="1"/>
            </p:cNvSpPr>
            <p:nvPr/>
          </p:nvSpPr>
          <p:spPr bwMode="auto">
            <a:xfrm>
              <a:off x="1769" y="1840"/>
              <a:ext cx="361" cy="725"/>
            </a:xfrm>
            <a:prstGeom prst="rect">
              <a:avLst/>
            </a:prstGeom>
            <a:solidFill>
              <a:srgbClr val="FFFFFF"/>
            </a:solidFill>
            <a:ln w="9525">
              <a:noFill/>
              <a:miter lim="800000"/>
              <a:headEnd/>
              <a:tailEnd/>
            </a:ln>
          </p:spPr>
          <p:txBody>
            <a:bodyPr/>
            <a:lstStyle/>
            <a:p>
              <a:endParaRPr lang="en-CA"/>
            </a:p>
          </p:txBody>
        </p:sp>
        <p:sp>
          <p:nvSpPr>
            <p:cNvPr id="49339" name="Rectangle 187"/>
            <p:cNvSpPr>
              <a:spLocks noChangeArrowheads="1"/>
            </p:cNvSpPr>
            <p:nvPr/>
          </p:nvSpPr>
          <p:spPr bwMode="auto">
            <a:xfrm>
              <a:off x="1769" y="1840"/>
              <a:ext cx="361" cy="725"/>
            </a:xfrm>
            <a:prstGeom prst="rect">
              <a:avLst/>
            </a:prstGeom>
            <a:noFill/>
            <a:ln w="14288">
              <a:solidFill>
                <a:srgbClr val="000000"/>
              </a:solidFill>
              <a:miter lim="800000"/>
              <a:headEnd/>
              <a:tailEnd/>
            </a:ln>
          </p:spPr>
          <p:txBody>
            <a:bodyPr/>
            <a:lstStyle/>
            <a:p>
              <a:endParaRPr lang="en-CA"/>
            </a:p>
          </p:txBody>
        </p:sp>
        <p:sp>
          <p:nvSpPr>
            <p:cNvPr id="49340" name="Rectangle 188"/>
            <p:cNvSpPr>
              <a:spLocks noChangeArrowheads="1"/>
            </p:cNvSpPr>
            <p:nvPr/>
          </p:nvSpPr>
          <p:spPr bwMode="auto">
            <a:xfrm>
              <a:off x="1769" y="1840"/>
              <a:ext cx="361" cy="181"/>
            </a:xfrm>
            <a:prstGeom prst="rect">
              <a:avLst/>
            </a:prstGeom>
            <a:solidFill>
              <a:srgbClr val="CCFFFF"/>
            </a:solidFill>
            <a:ln w="9525">
              <a:noFill/>
              <a:miter lim="800000"/>
              <a:headEnd/>
              <a:tailEnd/>
            </a:ln>
          </p:spPr>
          <p:txBody>
            <a:bodyPr/>
            <a:lstStyle/>
            <a:p>
              <a:endParaRPr lang="en-CA"/>
            </a:p>
          </p:txBody>
        </p:sp>
        <p:sp>
          <p:nvSpPr>
            <p:cNvPr id="49341" name="Rectangle 189"/>
            <p:cNvSpPr>
              <a:spLocks noChangeArrowheads="1"/>
            </p:cNvSpPr>
            <p:nvPr/>
          </p:nvSpPr>
          <p:spPr bwMode="auto">
            <a:xfrm>
              <a:off x="1769" y="1840"/>
              <a:ext cx="361" cy="181"/>
            </a:xfrm>
            <a:prstGeom prst="rect">
              <a:avLst/>
            </a:prstGeom>
            <a:noFill/>
            <a:ln w="14288">
              <a:solidFill>
                <a:srgbClr val="000000"/>
              </a:solidFill>
              <a:miter lim="800000"/>
              <a:headEnd/>
              <a:tailEnd/>
            </a:ln>
          </p:spPr>
          <p:txBody>
            <a:bodyPr/>
            <a:lstStyle/>
            <a:p>
              <a:endParaRPr lang="en-CA"/>
            </a:p>
          </p:txBody>
        </p:sp>
        <p:sp>
          <p:nvSpPr>
            <p:cNvPr id="49342" name="Rectangle 190"/>
            <p:cNvSpPr>
              <a:spLocks noChangeArrowheads="1"/>
            </p:cNvSpPr>
            <p:nvPr/>
          </p:nvSpPr>
          <p:spPr bwMode="auto">
            <a:xfrm>
              <a:off x="1837" y="1849"/>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43" name="Rectangle 191"/>
            <p:cNvSpPr>
              <a:spLocks noChangeArrowheads="1"/>
            </p:cNvSpPr>
            <p:nvPr/>
          </p:nvSpPr>
          <p:spPr bwMode="auto">
            <a:xfrm>
              <a:off x="2013" y="1933"/>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1</a:t>
              </a:r>
              <a:endParaRPr lang="en-US"/>
            </a:p>
          </p:txBody>
        </p:sp>
        <p:sp>
          <p:nvSpPr>
            <p:cNvPr id="49344" name="Rectangle 192"/>
            <p:cNvSpPr>
              <a:spLocks noChangeArrowheads="1"/>
            </p:cNvSpPr>
            <p:nvPr/>
          </p:nvSpPr>
          <p:spPr bwMode="auto">
            <a:xfrm>
              <a:off x="1769" y="2021"/>
              <a:ext cx="361" cy="181"/>
            </a:xfrm>
            <a:prstGeom prst="rect">
              <a:avLst/>
            </a:prstGeom>
            <a:solidFill>
              <a:srgbClr val="CCFFFF"/>
            </a:solidFill>
            <a:ln w="9525">
              <a:noFill/>
              <a:miter lim="800000"/>
              <a:headEnd/>
              <a:tailEnd/>
            </a:ln>
          </p:spPr>
          <p:txBody>
            <a:bodyPr/>
            <a:lstStyle/>
            <a:p>
              <a:endParaRPr lang="en-CA"/>
            </a:p>
          </p:txBody>
        </p:sp>
        <p:sp>
          <p:nvSpPr>
            <p:cNvPr id="49345" name="Rectangle 193"/>
            <p:cNvSpPr>
              <a:spLocks noChangeArrowheads="1"/>
            </p:cNvSpPr>
            <p:nvPr/>
          </p:nvSpPr>
          <p:spPr bwMode="auto">
            <a:xfrm>
              <a:off x="1769" y="2021"/>
              <a:ext cx="361" cy="181"/>
            </a:xfrm>
            <a:prstGeom prst="rect">
              <a:avLst/>
            </a:prstGeom>
            <a:noFill/>
            <a:ln w="14288">
              <a:solidFill>
                <a:srgbClr val="000000"/>
              </a:solidFill>
              <a:miter lim="800000"/>
              <a:headEnd/>
              <a:tailEnd/>
            </a:ln>
          </p:spPr>
          <p:txBody>
            <a:bodyPr/>
            <a:lstStyle/>
            <a:p>
              <a:endParaRPr lang="en-CA"/>
            </a:p>
          </p:txBody>
        </p:sp>
        <p:sp>
          <p:nvSpPr>
            <p:cNvPr id="49346" name="Rectangle 194"/>
            <p:cNvSpPr>
              <a:spLocks noChangeArrowheads="1"/>
            </p:cNvSpPr>
            <p:nvPr/>
          </p:nvSpPr>
          <p:spPr bwMode="auto">
            <a:xfrm>
              <a:off x="1837" y="2025"/>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47" name="Rectangle 195"/>
            <p:cNvSpPr>
              <a:spLocks noChangeArrowheads="1"/>
            </p:cNvSpPr>
            <p:nvPr/>
          </p:nvSpPr>
          <p:spPr bwMode="auto">
            <a:xfrm>
              <a:off x="2013" y="2119"/>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2</a:t>
              </a:r>
              <a:endParaRPr lang="en-US"/>
            </a:p>
          </p:txBody>
        </p:sp>
        <p:sp>
          <p:nvSpPr>
            <p:cNvPr id="49348" name="Rectangle 196"/>
            <p:cNvSpPr>
              <a:spLocks noChangeArrowheads="1"/>
            </p:cNvSpPr>
            <p:nvPr/>
          </p:nvSpPr>
          <p:spPr bwMode="auto">
            <a:xfrm>
              <a:off x="1769" y="2202"/>
              <a:ext cx="361" cy="181"/>
            </a:xfrm>
            <a:prstGeom prst="rect">
              <a:avLst/>
            </a:prstGeom>
            <a:solidFill>
              <a:srgbClr val="CCFFFF"/>
            </a:solidFill>
            <a:ln w="9525">
              <a:noFill/>
              <a:miter lim="800000"/>
              <a:headEnd/>
              <a:tailEnd/>
            </a:ln>
          </p:spPr>
          <p:txBody>
            <a:bodyPr/>
            <a:lstStyle/>
            <a:p>
              <a:endParaRPr lang="en-CA"/>
            </a:p>
          </p:txBody>
        </p:sp>
        <p:sp>
          <p:nvSpPr>
            <p:cNvPr id="49349" name="Rectangle 197"/>
            <p:cNvSpPr>
              <a:spLocks noChangeArrowheads="1"/>
            </p:cNvSpPr>
            <p:nvPr/>
          </p:nvSpPr>
          <p:spPr bwMode="auto">
            <a:xfrm>
              <a:off x="1769" y="2202"/>
              <a:ext cx="361" cy="181"/>
            </a:xfrm>
            <a:prstGeom prst="rect">
              <a:avLst/>
            </a:prstGeom>
            <a:noFill/>
            <a:ln w="14288">
              <a:solidFill>
                <a:srgbClr val="000000"/>
              </a:solidFill>
              <a:miter lim="800000"/>
              <a:headEnd/>
              <a:tailEnd/>
            </a:ln>
          </p:spPr>
          <p:txBody>
            <a:bodyPr/>
            <a:lstStyle/>
            <a:p>
              <a:endParaRPr lang="en-CA"/>
            </a:p>
          </p:txBody>
        </p:sp>
        <p:sp>
          <p:nvSpPr>
            <p:cNvPr id="49350" name="Rectangle 198"/>
            <p:cNvSpPr>
              <a:spLocks noChangeArrowheads="1"/>
            </p:cNvSpPr>
            <p:nvPr/>
          </p:nvSpPr>
          <p:spPr bwMode="auto">
            <a:xfrm>
              <a:off x="1837" y="2211"/>
              <a:ext cx="177" cy="154"/>
            </a:xfrm>
            <a:prstGeom prst="rect">
              <a:avLst/>
            </a:prstGeom>
            <a:noFill/>
            <a:ln w="9525">
              <a:noFill/>
              <a:miter lim="800000"/>
              <a:headEnd/>
              <a:tailEnd/>
            </a:ln>
          </p:spPr>
          <p:txBody>
            <a:bodyPr wrap="none" lIns="0" tIns="0" rIns="0" bIns="0">
              <a:spAutoFit/>
            </a:bodyPr>
            <a:lstStyle/>
            <a:p>
              <a:r>
                <a:rPr lang="en-US" sz="1600">
                  <a:solidFill>
                    <a:srgbClr val="000000"/>
                  </a:solidFill>
                </a:rPr>
                <a:t>PC</a:t>
              </a:r>
              <a:endParaRPr lang="en-US"/>
            </a:p>
          </p:txBody>
        </p:sp>
        <p:sp>
          <p:nvSpPr>
            <p:cNvPr id="49351" name="Rectangle 199"/>
            <p:cNvSpPr>
              <a:spLocks noChangeArrowheads="1"/>
            </p:cNvSpPr>
            <p:nvPr/>
          </p:nvSpPr>
          <p:spPr bwMode="auto">
            <a:xfrm>
              <a:off x="2013" y="2295"/>
              <a:ext cx="44" cy="96"/>
            </a:xfrm>
            <a:prstGeom prst="rect">
              <a:avLst/>
            </a:prstGeom>
            <a:noFill/>
            <a:ln w="9525">
              <a:noFill/>
              <a:miter lim="800000"/>
              <a:headEnd/>
              <a:tailEnd/>
            </a:ln>
          </p:spPr>
          <p:txBody>
            <a:bodyPr wrap="none" lIns="0" tIns="0" rIns="0" bIns="0">
              <a:spAutoFit/>
            </a:bodyPr>
            <a:lstStyle/>
            <a:p>
              <a:r>
                <a:rPr lang="en-US" sz="1000">
                  <a:solidFill>
                    <a:srgbClr val="000000"/>
                  </a:solidFill>
                </a:rPr>
                <a:t>3</a:t>
              </a:r>
              <a:endParaRPr lang="en-US"/>
            </a:p>
          </p:txBody>
        </p:sp>
        <p:sp>
          <p:nvSpPr>
            <p:cNvPr id="49352" name="Freeform 200"/>
            <p:cNvSpPr>
              <a:spLocks/>
            </p:cNvSpPr>
            <p:nvPr/>
          </p:nvSpPr>
          <p:spPr bwMode="auto">
            <a:xfrm>
              <a:off x="1646" y="1840"/>
              <a:ext cx="91" cy="725"/>
            </a:xfrm>
            <a:custGeom>
              <a:avLst/>
              <a:gdLst/>
              <a:ahLst/>
              <a:cxnLst>
                <a:cxn ang="0">
                  <a:pos x="91" y="0"/>
                </a:cxn>
                <a:cxn ang="0">
                  <a:pos x="0" y="90"/>
                </a:cxn>
                <a:cxn ang="0">
                  <a:pos x="0" y="634"/>
                </a:cxn>
                <a:cxn ang="0">
                  <a:pos x="91" y="725"/>
                </a:cxn>
                <a:cxn ang="0">
                  <a:pos x="91" y="0"/>
                </a:cxn>
              </a:cxnLst>
              <a:rect l="0" t="0" r="r" b="b"/>
              <a:pathLst>
                <a:path w="91" h="725">
                  <a:moveTo>
                    <a:pt x="91" y="0"/>
                  </a:moveTo>
                  <a:lnTo>
                    <a:pt x="0" y="90"/>
                  </a:lnTo>
                  <a:lnTo>
                    <a:pt x="0" y="634"/>
                  </a:lnTo>
                  <a:lnTo>
                    <a:pt x="91" y="725"/>
                  </a:lnTo>
                  <a:lnTo>
                    <a:pt x="91" y="0"/>
                  </a:lnTo>
                  <a:close/>
                </a:path>
              </a:pathLst>
            </a:custGeom>
            <a:solidFill>
              <a:srgbClr val="CCFFFF"/>
            </a:solidFill>
            <a:ln w="9525">
              <a:noFill/>
              <a:round/>
              <a:headEnd/>
              <a:tailEnd/>
            </a:ln>
          </p:spPr>
          <p:txBody>
            <a:bodyPr/>
            <a:lstStyle/>
            <a:p>
              <a:endParaRPr lang="en-CA"/>
            </a:p>
          </p:txBody>
        </p:sp>
        <p:sp>
          <p:nvSpPr>
            <p:cNvPr id="49353" name="Freeform 201"/>
            <p:cNvSpPr>
              <a:spLocks/>
            </p:cNvSpPr>
            <p:nvPr/>
          </p:nvSpPr>
          <p:spPr bwMode="auto">
            <a:xfrm>
              <a:off x="1646" y="1840"/>
              <a:ext cx="91" cy="725"/>
            </a:xfrm>
            <a:custGeom>
              <a:avLst/>
              <a:gdLst/>
              <a:ahLst/>
              <a:cxnLst>
                <a:cxn ang="0">
                  <a:pos x="91" y="0"/>
                </a:cxn>
                <a:cxn ang="0">
                  <a:pos x="0" y="90"/>
                </a:cxn>
                <a:cxn ang="0">
                  <a:pos x="0" y="634"/>
                </a:cxn>
                <a:cxn ang="0">
                  <a:pos x="91" y="725"/>
                </a:cxn>
                <a:cxn ang="0">
                  <a:pos x="91" y="0"/>
                </a:cxn>
              </a:cxnLst>
              <a:rect l="0" t="0" r="r" b="b"/>
              <a:pathLst>
                <a:path w="91" h="725">
                  <a:moveTo>
                    <a:pt x="91" y="0"/>
                  </a:moveTo>
                  <a:lnTo>
                    <a:pt x="0" y="90"/>
                  </a:lnTo>
                  <a:lnTo>
                    <a:pt x="0" y="634"/>
                  </a:lnTo>
                  <a:lnTo>
                    <a:pt x="91" y="725"/>
                  </a:lnTo>
                  <a:lnTo>
                    <a:pt x="91" y="0"/>
                  </a:lnTo>
                  <a:close/>
                </a:path>
              </a:pathLst>
            </a:custGeom>
            <a:noFill/>
            <a:ln w="14288" cap="flat">
              <a:solidFill>
                <a:srgbClr val="000000"/>
              </a:solidFill>
              <a:prstDash val="solid"/>
              <a:miter lim="800000"/>
              <a:headEnd/>
              <a:tailEnd/>
            </a:ln>
          </p:spPr>
          <p:txBody>
            <a:bodyPr/>
            <a:lstStyle/>
            <a:p>
              <a:endParaRPr lang="en-CA"/>
            </a:p>
          </p:txBody>
        </p:sp>
        <p:sp>
          <p:nvSpPr>
            <p:cNvPr id="49354" name="Rectangle 202"/>
            <p:cNvSpPr>
              <a:spLocks noChangeArrowheads="1"/>
            </p:cNvSpPr>
            <p:nvPr/>
          </p:nvSpPr>
          <p:spPr bwMode="auto">
            <a:xfrm>
              <a:off x="1652" y="2016"/>
              <a:ext cx="75" cy="134"/>
            </a:xfrm>
            <a:prstGeom prst="rect">
              <a:avLst/>
            </a:prstGeom>
            <a:noFill/>
            <a:ln w="9525">
              <a:noFill/>
              <a:miter lim="800000"/>
              <a:headEnd/>
              <a:tailEnd/>
            </a:ln>
          </p:spPr>
          <p:txBody>
            <a:bodyPr wrap="none" lIns="0" tIns="0" rIns="0" bIns="0">
              <a:spAutoFit/>
            </a:bodyPr>
            <a:lstStyle/>
            <a:p>
              <a:r>
                <a:rPr lang="en-US" sz="1400">
                  <a:solidFill>
                    <a:srgbClr val="000000"/>
                  </a:solidFill>
                </a:rPr>
                <a:t>A</a:t>
              </a:r>
              <a:endParaRPr lang="en-US"/>
            </a:p>
          </p:txBody>
        </p:sp>
        <p:sp>
          <p:nvSpPr>
            <p:cNvPr id="49355" name="Rectangle 203"/>
            <p:cNvSpPr>
              <a:spLocks noChangeArrowheads="1"/>
            </p:cNvSpPr>
            <p:nvPr/>
          </p:nvSpPr>
          <p:spPr bwMode="auto">
            <a:xfrm>
              <a:off x="1652" y="2128"/>
              <a:ext cx="81" cy="134"/>
            </a:xfrm>
            <a:prstGeom prst="rect">
              <a:avLst/>
            </a:prstGeom>
            <a:noFill/>
            <a:ln w="9525">
              <a:noFill/>
              <a:miter lim="800000"/>
              <a:headEnd/>
              <a:tailEnd/>
            </a:ln>
          </p:spPr>
          <p:txBody>
            <a:bodyPr wrap="none" lIns="0" tIns="0" rIns="0" bIns="0">
              <a:spAutoFit/>
            </a:bodyPr>
            <a:lstStyle/>
            <a:p>
              <a:r>
                <a:rPr lang="en-US" sz="1400">
                  <a:solidFill>
                    <a:srgbClr val="000000"/>
                  </a:solidFill>
                </a:rPr>
                <a:t>R</a:t>
              </a:r>
              <a:endParaRPr lang="en-US"/>
            </a:p>
          </p:txBody>
        </p:sp>
        <p:sp>
          <p:nvSpPr>
            <p:cNvPr id="49356" name="Rectangle 204"/>
            <p:cNvSpPr>
              <a:spLocks noChangeArrowheads="1"/>
            </p:cNvSpPr>
            <p:nvPr/>
          </p:nvSpPr>
          <p:spPr bwMode="auto">
            <a:xfrm>
              <a:off x="1652" y="2239"/>
              <a:ext cx="75" cy="134"/>
            </a:xfrm>
            <a:prstGeom prst="rect">
              <a:avLst/>
            </a:prstGeom>
            <a:noFill/>
            <a:ln w="9525">
              <a:noFill/>
              <a:miter lim="800000"/>
              <a:headEnd/>
              <a:tailEnd/>
            </a:ln>
          </p:spPr>
          <p:txBody>
            <a:bodyPr wrap="none" lIns="0" tIns="0" rIns="0" bIns="0">
              <a:spAutoFit/>
            </a:bodyPr>
            <a:lstStyle/>
            <a:p>
              <a:r>
                <a:rPr lang="en-US" sz="1400">
                  <a:solidFill>
                    <a:srgbClr val="000000"/>
                  </a:solidFill>
                </a:rPr>
                <a:t>B</a:t>
              </a:r>
              <a:endParaRPr lang="en-US"/>
            </a:p>
          </p:txBody>
        </p:sp>
        <p:sp>
          <p:nvSpPr>
            <p:cNvPr id="49357" name="Freeform 205"/>
            <p:cNvSpPr>
              <a:spLocks/>
            </p:cNvSpPr>
            <p:nvPr/>
          </p:nvSpPr>
          <p:spPr bwMode="auto">
            <a:xfrm>
              <a:off x="1537" y="2207"/>
              <a:ext cx="109" cy="657"/>
            </a:xfrm>
            <a:custGeom>
              <a:avLst/>
              <a:gdLst/>
              <a:ahLst/>
              <a:cxnLst>
                <a:cxn ang="0">
                  <a:pos x="109" y="0"/>
                </a:cxn>
                <a:cxn ang="0">
                  <a:pos x="0" y="0"/>
                </a:cxn>
                <a:cxn ang="0">
                  <a:pos x="0" y="657"/>
                </a:cxn>
              </a:cxnLst>
              <a:rect l="0" t="0" r="r" b="b"/>
              <a:pathLst>
                <a:path w="109" h="657">
                  <a:moveTo>
                    <a:pt x="109" y="0"/>
                  </a:moveTo>
                  <a:lnTo>
                    <a:pt x="0" y="0"/>
                  </a:lnTo>
                  <a:lnTo>
                    <a:pt x="0" y="657"/>
                  </a:lnTo>
                </a:path>
              </a:pathLst>
            </a:custGeom>
            <a:noFill/>
            <a:ln w="14288" cap="rnd">
              <a:solidFill>
                <a:srgbClr val="000000"/>
              </a:solidFill>
              <a:prstDash val="solid"/>
              <a:round/>
              <a:headEnd/>
              <a:tailEnd/>
            </a:ln>
          </p:spPr>
          <p:txBody>
            <a:bodyPr/>
            <a:lstStyle/>
            <a:p>
              <a:endParaRPr lang="en-CA"/>
            </a:p>
          </p:txBody>
        </p:sp>
        <p:sp>
          <p:nvSpPr>
            <p:cNvPr id="49358" name="Freeform 206"/>
            <p:cNvSpPr>
              <a:spLocks/>
            </p:cNvSpPr>
            <p:nvPr/>
          </p:nvSpPr>
          <p:spPr bwMode="auto">
            <a:xfrm>
              <a:off x="1496" y="2844"/>
              <a:ext cx="83" cy="83"/>
            </a:xfrm>
            <a:custGeom>
              <a:avLst/>
              <a:gdLst/>
              <a:ahLst/>
              <a:cxnLst>
                <a:cxn ang="0">
                  <a:pos x="71" y="143"/>
                </a:cxn>
                <a:cxn ang="0">
                  <a:pos x="0" y="0"/>
                </a:cxn>
                <a:cxn ang="0">
                  <a:pos x="143" y="0"/>
                </a:cxn>
                <a:cxn ang="0">
                  <a:pos x="143" y="0"/>
                </a:cxn>
                <a:cxn ang="0">
                  <a:pos x="71" y="143"/>
                </a:cxn>
              </a:cxnLst>
              <a:rect l="0" t="0" r="r" b="b"/>
              <a:pathLst>
                <a:path w="143" h="143">
                  <a:moveTo>
                    <a:pt x="71" y="143"/>
                  </a:moveTo>
                  <a:lnTo>
                    <a:pt x="0" y="0"/>
                  </a:lnTo>
                  <a:cubicBezTo>
                    <a:pt x="45" y="23"/>
                    <a:pt x="98" y="23"/>
                    <a:pt x="143" y="0"/>
                  </a:cubicBezTo>
                  <a:lnTo>
                    <a:pt x="143" y="0"/>
                  </a:lnTo>
                  <a:lnTo>
                    <a:pt x="71" y="143"/>
                  </a:lnTo>
                  <a:close/>
                </a:path>
              </a:pathLst>
            </a:custGeom>
            <a:solidFill>
              <a:srgbClr val="000000"/>
            </a:solidFill>
            <a:ln w="0">
              <a:solidFill>
                <a:srgbClr val="000000"/>
              </a:solidFill>
              <a:prstDash val="solid"/>
              <a:round/>
              <a:headEnd/>
              <a:tailEnd/>
            </a:ln>
          </p:spPr>
          <p:txBody>
            <a:bodyPr/>
            <a:lstStyle/>
            <a:p>
              <a:endParaRPr lang="en-CA"/>
            </a:p>
          </p:txBody>
        </p:sp>
        <p:sp>
          <p:nvSpPr>
            <p:cNvPr id="49359" name="Rectangle 207"/>
            <p:cNvSpPr>
              <a:spLocks noChangeArrowheads="1"/>
            </p:cNvSpPr>
            <p:nvPr/>
          </p:nvSpPr>
          <p:spPr bwMode="auto">
            <a:xfrm>
              <a:off x="1646" y="2655"/>
              <a:ext cx="543" cy="181"/>
            </a:xfrm>
            <a:prstGeom prst="rect">
              <a:avLst/>
            </a:prstGeom>
            <a:solidFill>
              <a:srgbClr val="CCFFFF"/>
            </a:solidFill>
            <a:ln w="9525">
              <a:noFill/>
              <a:miter lim="800000"/>
              <a:headEnd/>
              <a:tailEnd/>
            </a:ln>
          </p:spPr>
          <p:txBody>
            <a:bodyPr/>
            <a:lstStyle/>
            <a:p>
              <a:endParaRPr lang="en-CA"/>
            </a:p>
          </p:txBody>
        </p:sp>
        <p:sp>
          <p:nvSpPr>
            <p:cNvPr id="49360" name="Rectangle 208"/>
            <p:cNvSpPr>
              <a:spLocks noChangeArrowheads="1"/>
            </p:cNvSpPr>
            <p:nvPr/>
          </p:nvSpPr>
          <p:spPr bwMode="auto">
            <a:xfrm>
              <a:off x="1646" y="2655"/>
              <a:ext cx="543" cy="181"/>
            </a:xfrm>
            <a:prstGeom prst="rect">
              <a:avLst/>
            </a:prstGeom>
            <a:noFill/>
            <a:ln w="14288">
              <a:solidFill>
                <a:srgbClr val="000000"/>
              </a:solidFill>
              <a:miter lim="800000"/>
              <a:headEnd/>
              <a:tailEnd/>
            </a:ln>
          </p:spPr>
          <p:txBody>
            <a:bodyPr/>
            <a:lstStyle/>
            <a:p>
              <a:endParaRPr lang="en-CA"/>
            </a:p>
          </p:txBody>
        </p:sp>
        <p:sp>
          <p:nvSpPr>
            <p:cNvPr id="49361" name="Rectangle 209"/>
            <p:cNvSpPr>
              <a:spLocks noChangeArrowheads="1"/>
            </p:cNvSpPr>
            <p:nvPr/>
          </p:nvSpPr>
          <p:spPr bwMode="auto">
            <a:xfrm>
              <a:off x="1652" y="2665"/>
              <a:ext cx="525" cy="154"/>
            </a:xfrm>
            <a:prstGeom prst="rect">
              <a:avLst/>
            </a:prstGeom>
            <a:noFill/>
            <a:ln w="9525">
              <a:noFill/>
              <a:miter lim="800000"/>
              <a:headEnd/>
              <a:tailEnd/>
            </a:ln>
          </p:spPr>
          <p:txBody>
            <a:bodyPr wrap="none" lIns="0" tIns="0" rIns="0" bIns="0">
              <a:spAutoFit/>
            </a:bodyPr>
            <a:lstStyle/>
            <a:p>
              <a:r>
                <a:rPr lang="en-US" sz="1600">
                  <a:solidFill>
                    <a:srgbClr val="000000"/>
                  </a:solidFill>
                </a:rPr>
                <a:t>Selection</a:t>
              </a:r>
              <a:endParaRPr lang="en-US"/>
            </a:p>
          </p:txBody>
        </p:sp>
        <p:sp>
          <p:nvSpPr>
            <p:cNvPr id="49362" name="Line 210"/>
            <p:cNvSpPr>
              <a:spLocks noChangeShapeType="1"/>
            </p:cNvSpPr>
            <p:nvPr/>
          </p:nvSpPr>
          <p:spPr bwMode="auto">
            <a:xfrm flipH="1">
              <a:off x="1737" y="1930"/>
              <a:ext cx="32" cy="0"/>
            </a:xfrm>
            <a:prstGeom prst="line">
              <a:avLst/>
            </a:prstGeom>
            <a:noFill/>
            <a:ln w="14288" cap="rnd">
              <a:solidFill>
                <a:srgbClr val="000000"/>
              </a:solidFill>
              <a:round/>
              <a:headEnd/>
              <a:tailEnd/>
            </a:ln>
          </p:spPr>
          <p:txBody>
            <a:bodyPr/>
            <a:lstStyle/>
            <a:p>
              <a:endParaRPr lang="en-CA"/>
            </a:p>
          </p:txBody>
        </p:sp>
        <p:sp>
          <p:nvSpPr>
            <p:cNvPr id="49363" name="Line 211"/>
            <p:cNvSpPr>
              <a:spLocks noChangeShapeType="1"/>
            </p:cNvSpPr>
            <p:nvPr/>
          </p:nvSpPr>
          <p:spPr bwMode="auto">
            <a:xfrm flipH="1">
              <a:off x="1737" y="2112"/>
              <a:ext cx="32" cy="0"/>
            </a:xfrm>
            <a:prstGeom prst="line">
              <a:avLst/>
            </a:prstGeom>
            <a:noFill/>
            <a:ln w="14288" cap="rnd">
              <a:solidFill>
                <a:srgbClr val="000000"/>
              </a:solidFill>
              <a:round/>
              <a:headEnd/>
              <a:tailEnd/>
            </a:ln>
          </p:spPr>
          <p:txBody>
            <a:bodyPr/>
            <a:lstStyle/>
            <a:p>
              <a:endParaRPr lang="en-CA"/>
            </a:p>
          </p:txBody>
        </p:sp>
        <p:sp>
          <p:nvSpPr>
            <p:cNvPr id="49364" name="Line 212"/>
            <p:cNvSpPr>
              <a:spLocks noChangeShapeType="1"/>
            </p:cNvSpPr>
            <p:nvPr/>
          </p:nvSpPr>
          <p:spPr bwMode="auto">
            <a:xfrm flipH="1">
              <a:off x="1737" y="2293"/>
              <a:ext cx="32" cy="0"/>
            </a:xfrm>
            <a:prstGeom prst="line">
              <a:avLst/>
            </a:prstGeom>
            <a:noFill/>
            <a:ln w="14288" cap="rnd">
              <a:solidFill>
                <a:srgbClr val="000000"/>
              </a:solidFill>
              <a:round/>
              <a:headEnd/>
              <a:tailEnd/>
            </a:ln>
          </p:spPr>
          <p:txBody>
            <a:bodyPr/>
            <a:lstStyle/>
            <a:p>
              <a:endParaRPr lang="en-CA"/>
            </a:p>
          </p:txBody>
        </p:sp>
        <p:sp>
          <p:nvSpPr>
            <p:cNvPr id="49365" name="Line 213"/>
            <p:cNvSpPr>
              <a:spLocks noChangeShapeType="1"/>
            </p:cNvSpPr>
            <p:nvPr/>
          </p:nvSpPr>
          <p:spPr bwMode="auto">
            <a:xfrm flipV="1">
              <a:off x="1692" y="2582"/>
              <a:ext cx="0" cy="73"/>
            </a:xfrm>
            <a:prstGeom prst="line">
              <a:avLst/>
            </a:prstGeom>
            <a:noFill/>
            <a:ln w="14288" cap="rnd">
              <a:solidFill>
                <a:srgbClr val="000000"/>
              </a:solidFill>
              <a:round/>
              <a:headEnd/>
              <a:tailEnd/>
            </a:ln>
          </p:spPr>
          <p:txBody>
            <a:bodyPr/>
            <a:lstStyle/>
            <a:p>
              <a:endParaRPr lang="en-CA"/>
            </a:p>
          </p:txBody>
        </p:sp>
        <p:sp>
          <p:nvSpPr>
            <p:cNvPr id="49366" name="Freeform 214"/>
            <p:cNvSpPr>
              <a:spLocks/>
            </p:cNvSpPr>
            <p:nvPr/>
          </p:nvSpPr>
          <p:spPr bwMode="auto">
            <a:xfrm>
              <a:off x="1650" y="2519"/>
              <a:ext cx="83" cy="83"/>
            </a:xfrm>
            <a:custGeom>
              <a:avLst/>
              <a:gdLst/>
              <a:ahLst/>
              <a:cxnLst>
                <a:cxn ang="0">
                  <a:pos x="72" y="0"/>
                </a:cxn>
                <a:cxn ang="0">
                  <a:pos x="143" y="143"/>
                </a:cxn>
                <a:cxn ang="0">
                  <a:pos x="0" y="143"/>
                </a:cxn>
                <a:cxn ang="0">
                  <a:pos x="72" y="0"/>
                </a:cxn>
              </a:cxnLst>
              <a:rect l="0" t="0" r="r" b="b"/>
              <a:pathLst>
                <a:path w="143" h="143">
                  <a:moveTo>
                    <a:pt x="72" y="0"/>
                  </a:moveTo>
                  <a:lnTo>
                    <a:pt x="143" y="143"/>
                  </a:lnTo>
                  <a:cubicBezTo>
                    <a:pt x="98" y="121"/>
                    <a:pt x="45" y="121"/>
                    <a:pt x="0" y="143"/>
                  </a:cubicBezTo>
                  <a:lnTo>
                    <a:pt x="72" y="0"/>
                  </a:lnTo>
                  <a:close/>
                </a:path>
              </a:pathLst>
            </a:custGeom>
            <a:solidFill>
              <a:srgbClr val="000000"/>
            </a:solidFill>
            <a:ln w="0">
              <a:solidFill>
                <a:srgbClr val="000000"/>
              </a:solidFill>
              <a:prstDash val="solid"/>
              <a:round/>
              <a:headEnd/>
              <a:tailEnd/>
            </a:ln>
          </p:spPr>
          <p:txBody>
            <a:bodyPr/>
            <a:lstStyle/>
            <a:p>
              <a:endParaRPr lang="en-CA"/>
            </a:p>
          </p:txBody>
        </p:sp>
        <p:sp>
          <p:nvSpPr>
            <p:cNvPr id="49367" name="Rectangle 215"/>
            <p:cNvSpPr>
              <a:spLocks noChangeArrowheads="1"/>
            </p:cNvSpPr>
            <p:nvPr/>
          </p:nvSpPr>
          <p:spPr bwMode="auto">
            <a:xfrm rot="16200000">
              <a:off x="1460" y="2688"/>
              <a:ext cx="64" cy="125"/>
            </a:xfrm>
            <a:prstGeom prst="rect">
              <a:avLst/>
            </a:prstGeom>
            <a:noFill/>
            <a:ln w="9525">
              <a:noFill/>
              <a:miter lim="800000"/>
              <a:headEnd/>
              <a:tailEnd/>
            </a:ln>
          </p:spPr>
          <p:txBody>
            <a:bodyPr wrap="none" lIns="0" tIns="0" rIns="0" bIns="0">
              <a:spAutoFit/>
            </a:bodyPr>
            <a:lstStyle/>
            <a:p>
              <a:r>
                <a:rPr lang="en-US" sz="1300">
                  <a:solidFill>
                    <a:srgbClr val="000000"/>
                  </a:solidFill>
                </a:rPr>
                <a:t>T</a:t>
              </a:r>
              <a:endParaRPr lang="en-US"/>
            </a:p>
          </p:txBody>
        </p:sp>
        <p:sp>
          <p:nvSpPr>
            <p:cNvPr id="49368" name="Rectangle 216"/>
            <p:cNvSpPr>
              <a:spLocks noChangeArrowheads="1"/>
            </p:cNvSpPr>
            <p:nvPr/>
          </p:nvSpPr>
          <p:spPr bwMode="auto">
            <a:xfrm rot="16200000">
              <a:off x="1463" y="2636"/>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o</a:t>
              </a:r>
              <a:endParaRPr lang="en-US"/>
            </a:p>
          </p:txBody>
        </p:sp>
        <p:sp>
          <p:nvSpPr>
            <p:cNvPr id="49369" name="Rectangle 217"/>
            <p:cNvSpPr>
              <a:spLocks noChangeArrowheads="1"/>
            </p:cNvSpPr>
            <p:nvPr/>
          </p:nvSpPr>
          <p:spPr bwMode="auto">
            <a:xfrm rot="16200000">
              <a:off x="1477" y="2596"/>
              <a:ext cx="29" cy="125"/>
            </a:xfrm>
            <a:prstGeom prst="rect">
              <a:avLst/>
            </a:prstGeom>
            <a:noFill/>
            <a:ln w="9525">
              <a:noFill/>
              <a:miter lim="800000"/>
              <a:headEnd/>
              <a:tailEnd/>
            </a:ln>
          </p:spPr>
          <p:txBody>
            <a:bodyPr wrap="none" lIns="0" tIns="0" rIns="0" bIns="0">
              <a:spAutoFit/>
            </a:bodyPr>
            <a:lstStyle/>
            <a:p>
              <a:r>
                <a:rPr lang="en-US" sz="1300">
                  <a:solidFill>
                    <a:srgbClr val="000000"/>
                  </a:solidFill>
                </a:rPr>
                <a:t> </a:t>
              </a:r>
              <a:endParaRPr lang="en-US"/>
            </a:p>
          </p:txBody>
        </p:sp>
        <p:sp>
          <p:nvSpPr>
            <p:cNvPr id="49370" name="Rectangle 218"/>
            <p:cNvSpPr>
              <a:spLocks noChangeArrowheads="1"/>
            </p:cNvSpPr>
            <p:nvPr/>
          </p:nvSpPr>
          <p:spPr bwMode="auto">
            <a:xfrm rot="16200000">
              <a:off x="1477" y="2560"/>
              <a:ext cx="29" cy="125"/>
            </a:xfrm>
            <a:prstGeom prst="rect">
              <a:avLst/>
            </a:prstGeom>
            <a:noFill/>
            <a:ln w="9525">
              <a:noFill/>
              <a:miter lim="800000"/>
              <a:headEnd/>
              <a:tailEnd/>
            </a:ln>
          </p:spPr>
          <p:txBody>
            <a:bodyPr wrap="none" lIns="0" tIns="0" rIns="0" bIns="0">
              <a:spAutoFit/>
            </a:bodyPr>
            <a:lstStyle/>
            <a:p>
              <a:r>
                <a:rPr lang="en-US" sz="1300">
                  <a:solidFill>
                    <a:srgbClr val="000000"/>
                  </a:solidFill>
                </a:rPr>
                <a:t>I</a:t>
              </a:r>
              <a:endParaRPr lang="en-US"/>
            </a:p>
          </p:txBody>
        </p:sp>
        <p:sp>
          <p:nvSpPr>
            <p:cNvPr id="49371" name="Rectangle 219"/>
            <p:cNvSpPr>
              <a:spLocks noChangeArrowheads="1"/>
            </p:cNvSpPr>
            <p:nvPr/>
          </p:nvSpPr>
          <p:spPr bwMode="auto">
            <a:xfrm rot="16200000">
              <a:off x="1474" y="2528"/>
              <a:ext cx="35" cy="125"/>
            </a:xfrm>
            <a:prstGeom prst="rect">
              <a:avLst/>
            </a:prstGeom>
            <a:noFill/>
            <a:ln w="9525">
              <a:noFill/>
              <a:miter lim="800000"/>
              <a:headEnd/>
              <a:tailEnd/>
            </a:ln>
          </p:spPr>
          <p:txBody>
            <a:bodyPr wrap="none" lIns="0" tIns="0" rIns="0" bIns="0">
              <a:spAutoFit/>
            </a:bodyPr>
            <a:lstStyle/>
            <a:p>
              <a:r>
                <a:rPr lang="en-US" sz="1300">
                  <a:solidFill>
                    <a:srgbClr val="000000"/>
                  </a:solidFill>
                </a:rPr>
                <a:t>-</a:t>
              </a:r>
              <a:endParaRPr lang="en-US"/>
            </a:p>
          </p:txBody>
        </p:sp>
        <p:sp>
          <p:nvSpPr>
            <p:cNvPr id="49372" name="Rectangle 220"/>
            <p:cNvSpPr>
              <a:spLocks noChangeArrowheads="1"/>
            </p:cNvSpPr>
            <p:nvPr/>
          </p:nvSpPr>
          <p:spPr bwMode="auto">
            <a:xfrm rot="16200000">
              <a:off x="1454" y="2480"/>
              <a:ext cx="75" cy="125"/>
            </a:xfrm>
            <a:prstGeom prst="rect">
              <a:avLst/>
            </a:prstGeom>
            <a:noFill/>
            <a:ln w="9525">
              <a:noFill/>
              <a:miter lim="800000"/>
              <a:headEnd/>
              <a:tailEnd/>
            </a:ln>
          </p:spPr>
          <p:txBody>
            <a:bodyPr wrap="none" lIns="0" tIns="0" rIns="0" bIns="0">
              <a:spAutoFit/>
            </a:bodyPr>
            <a:lstStyle/>
            <a:p>
              <a:r>
                <a:rPr lang="en-US" sz="1300">
                  <a:solidFill>
                    <a:srgbClr val="000000"/>
                  </a:solidFill>
                </a:rPr>
                <a:t>C</a:t>
              </a:r>
              <a:endParaRPr lang="en-US"/>
            </a:p>
          </p:txBody>
        </p:sp>
        <p:sp>
          <p:nvSpPr>
            <p:cNvPr id="49373" name="Rectangle 221"/>
            <p:cNvSpPr>
              <a:spLocks noChangeArrowheads="1"/>
            </p:cNvSpPr>
            <p:nvPr/>
          </p:nvSpPr>
          <p:spPr bwMode="auto">
            <a:xfrm rot="16200000">
              <a:off x="1463" y="2416"/>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a</a:t>
              </a:r>
              <a:endParaRPr lang="en-US"/>
            </a:p>
          </p:txBody>
        </p:sp>
        <p:sp>
          <p:nvSpPr>
            <p:cNvPr id="49374" name="Rectangle 222"/>
            <p:cNvSpPr>
              <a:spLocks noChangeArrowheads="1"/>
            </p:cNvSpPr>
            <p:nvPr/>
          </p:nvSpPr>
          <p:spPr bwMode="auto">
            <a:xfrm rot="16200000">
              <a:off x="1466" y="2362"/>
              <a:ext cx="52" cy="125"/>
            </a:xfrm>
            <a:prstGeom prst="rect">
              <a:avLst/>
            </a:prstGeom>
            <a:noFill/>
            <a:ln w="9525">
              <a:noFill/>
              <a:miter lim="800000"/>
              <a:headEnd/>
              <a:tailEnd/>
            </a:ln>
          </p:spPr>
          <p:txBody>
            <a:bodyPr wrap="none" lIns="0" tIns="0" rIns="0" bIns="0">
              <a:spAutoFit/>
            </a:bodyPr>
            <a:lstStyle/>
            <a:p>
              <a:r>
                <a:rPr lang="en-US" sz="1300">
                  <a:solidFill>
                    <a:srgbClr val="000000"/>
                  </a:solidFill>
                </a:rPr>
                <a:t>c</a:t>
              </a:r>
              <a:endParaRPr lang="en-US"/>
            </a:p>
          </p:txBody>
        </p:sp>
        <p:sp>
          <p:nvSpPr>
            <p:cNvPr id="49375" name="Rectangle 223"/>
            <p:cNvSpPr>
              <a:spLocks noChangeArrowheads="1"/>
            </p:cNvSpPr>
            <p:nvPr/>
          </p:nvSpPr>
          <p:spPr bwMode="auto">
            <a:xfrm rot="16200000">
              <a:off x="1463" y="2305"/>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h</a:t>
              </a:r>
              <a:endParaRPr lang="en-US"/>
            </a:p>
          </p:txBody>
        </p:sp>
        <p:sp>
          <p:nvSpPr>
            <p:cNvPr id="49376" name="Rectangle 224"/>
            <p:cNvSpPr>
              <a:spLocks noChangeArrowheads="1"/>
            </p:cNvSpPr>
            <p:nvPr/>
          </p:nvSpPr>
          <p:spPr bwMode="auto">
            <a:xfrm rot="16200000">
              <a:off x="1463" y="2249"/>
              <a:ext cx="58" cy="125"/>
            </a:xfrm>
            <a:prstGeom prst="rect">
              <a:avLst/>
            </a:prstGeom>
            <a:noFill/>
            <a:ln w="9525">
              <a:noFill/>
              <a:miter lim="800000"/>
              <a:headEnd/>
              <a:tailEnd/>
            </a:ln>
          </p:spPr>
          <p:txBody>
            <a:bodyPr wrap="none" lIns="0" tIns="0" rIns="0" bIns="0">
              <a:spAutoFit/>
            </a:bodyPr>
            <a:lstStyle/>
            <a:p>
              <a:r>
                <a:rPr lang="en-US" sz="1300">
                  <a:solidFill>
                    <a:srgbClr val="000000"/>
                  </a:solidFill>
                </a:rPr>
                <a:t>e</a:t>
              </a:r>
              <a:endParaRPr lang="en-US"/>
            </a:p>
          </p:txBody>
        </p:sp>
        <p:sp>
          <p:nvSpPr>
            <p:cNvPr id="49377" name="Rectangle 225"/>
            <p:cNvSpPr>
              <a:spLocks noChangeArrowheads="1"/>
            </p:cNvSpPr>
            <p:nvPr/>
          </p:nvSpPr>
          <p:spPr bwMode="auto">
            <a:xfrm>
              <a:off x="1726" y="2971"/>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sp>
          <p:nvSpPr>
            <p:cNvPr id="49378" name="Freeform 226"/>
            <p:cNvSpPr>
              <a:spLocks/>
            </p:cNvSpPr>
            <p:nvPr/>
          </p:nvSpPr>
          <p:spPr bwMode="auto">
            <a:xfrm>
              <a:off x="1918" y="2899"/>
              <a:ext cx="393" cy="64"/>
            </a:xfrm>
            <a:custGeom>
              <a:avLst/>
              <a:gdLst/>
              <a:ahLst/>
              <a:cxnLst>
                <a:cxn ang="0">
                  <a:pos x="393" y="64"/>
                </a:cxn>
                <a:cxn ang="0">
                  <a:pos x="0" y="64"/>
                </a:cxn>
                <a:cxn ang="0">
                  <a:pos x="0" y="0"/>
                </a:cxn>
              </a:cxnLst>
              <a:rect l="0" t="0" r="r" b="b"/>
              <a:pathLst>
                <a:path w="393" h="64">
                  <a:moveTo>
                    <a:pt x="393" y="64"/>
                  </a:moveTo>
                  <a:lnTo>
                    <a:pt x="0" y="64"/>
                  </a:lnTo>
                  <a:lnTo>
                    <a:pt x="0" y="0"/>
                  </a:lnTo>
                </a:path>
              </a:pathLst>
            </a:custGeom>
            <a:noFill/>
            <a:ln w="14288" cap="rnd">
              <a:solidFill>
                <a:srgbClr val="000000"/>
              </a:solidFill>
              <a:prstDash val="solid"/>
              <a:round/>
              <a:headEnd/>
              <a:tailEnd/>
            </a:ln>
          </p:spPr>
          <p:txBody>
            <a:bodyPr/>
            <a:lstStyle/>
            <a:p>
              <a:endParaRPr lang="en-CA"/>
            </a:p>
          </p:txBody>
        </p:sp>
        <p:sp>
          <p:nvSpPr>
            <p:cNvPr id="49379" name="Freeform 227"/>
            <p:cNvSpPr>
              <a:spLocks/>
            </p:cNvSpPr>
            <p:nvPr/>
          </p:nvSpPr>
          <p:spPr bwMode="auto">
            <a:xfrm>
              <a:off x="1877" y="2836"/>
              <a:ext cx="82" cy="83"/>
            </a:xfrm>
            <a:custGeom>
              <a:avLst/>
              <a:gdLst/>
              <a:ahLst/>
              <a:cxnLst>
                <a:cxn ang="0">
                  <a:pos x="71" y="0"/>
                </a:cxn>
                <a:cxn ang="0">
                  <a:pos x="142" y="143"/>
                </a:cxn>
                <a:cxn ang="0">
                  <a:pos x="0" y="143"/>
                </a:cxn>
                <a:cxn ang="0">
                  <a:pos x="71" y="0"/>
                </a:cxn>
              </a:cxnLst>
              <a:rect l="0" t="0" r="r" b="b"/>
              <a:pathLst>
                <a:path w="142" h="143">
                  <a:moveTo>
                    <a:pt x="71" y="0"/>
                  </a:moveTo>
                  <a:lnTo>
                    <a:pt x="142" y="143"/>
                  </a:lnTo>
                  <a:cubicBezTo>
                    <a:pt x="97" y="120"/>
                    <a:pt x="44" y="120"/>
                    <a:pt x="0" y="143"/>
                  </a:cubicBezTo>
                  <a:lnTo>
                    <a:pt x="71" y="0"/>
                  </a:lnTo>
                  <a:close/>
                </a:path>
              </a:pathLst>
            </a:custGeom>
            <a:solidFill>
              <a:srgbClr val="000000"/>
            </a:solidFill>
            <a:ln w="0">
              <a:solidFill>
                <a:srgbClr val="000000"/>
              </a:solidFill>
              <a:prstDash val="solid"/>
              <a:round/>
              <a:headEnd/>
              <a:tailEnd/>
            </a:ln>
          </p:spPr>
          <p:txBody>
            <a:bodyPr/>
            <a:lstStyle/>
            <a:p>
              <a:endParaRPr lang="en-CA"/>
            </a:p>
          </p:txBody>
        </p:sp>
        <p:sp>
          <p:nvSpPr>
            <p:cNvPr id="49380" name="Oval 228"/>
            <p:cNvSpPr>
              <a:spLocks noChangeArrowheads="1"/>
            </p:cNvSpPr>
            <p:nvPr/>
          </p:nvSpPr>
          <p:spPr bwMode="auto">
            <a:xfrm>
              <a:off x="1932" y="2401"/>
              <a:ext cx="36" cy="37"/>
            </a:xfrm>
            <a:prstGeom prst="ellipse">
              <a:avLst/>
            </a:prstGeom>
            <a:solidFill>
              <a:srgbClr val="000000"/>
            </a:solidFill>
            <a:ln w="0">
              <a:solidFill>
                <a:srgbClr val="000000"/>
              </a:solidFill>
              <a:round/>
              <a:headEnd/>
              <a:tailEnd/>
            </a:ln>
          </p:spPr>
          <p:txBody>
            <a:bodyPr/>
            <a:lstStyle/>
            <a:p>
              <a:endParaRPr lang="en-CA"/>
            </a:p>
          </p:txBody>
        </p:sp>
        <p:sp>
          <p:nvSpPr>
            <p:cNvPr id="49381" name="Oval 229"/>
            <p:cNvSpPr>
              <a:spLocks noChangeArrowheads="1"/>
            </p:cNvSpPr>
            <p:nvPr/>
          </p:nvSpPr>
          <p:spPr bwMode="auto">
            <a:xfrm>
              <a:off x="1932" y="2401"/>
              <a:ext cx="36" cy="37"/>
            </a:xfrm>
            <a:prstGeom prst="ellipse">
              <a:avLst/>
            </a:prstGeom>
            <a:noFill/>
            <a:ln w="4763">
              <a:solidFill>
                <a:srgbClr val="000000"/>
              </a:solidFill>
              <a:miter lim="800000"/>
              <a:headEnd/>
              <a:tailEnd/>
            </a:ln>
          </p:spPr>
          <p:txBody>
            <a:bodyPr/>
            <a:lstStyle/>
            <a:p>
              <a:endParaRPr lang="en-CA"/>
            </a:p>
          </p:txBody>
        </p:sp>
        <p:sp>
          <p:nvSpPr>
            <p:cNvPr id="49382" name="Oval 230"/>
            <p:cNvSpPr>
              <a:spLocks noChangeArrowheads="1"/>
            </p:cNvSpPr>
            <p:nvPr/>
          </p:nvSpPr>
          <p:spPr bwMode="auto">
            <a:xfrm>
              <a:off x="1932" y="2456"/>
              <a:ext cx="36" cy="36"/>
            </a:xfrm>
            <a:prstGeom prst="ellipse">
              <a:avLst/>
            </a:prstGeom>
            <a:solidFill>
              <a:srgbClr val="000000"/>
            </a:solidFill>
            <a:ln w="0">
              <a:solidFill>
                <a:srgbClr val="000000"/>
              </a:solidFill>
              <a:round/>
              <a:headEnd/>
              <a:tailEnd/>
            </a:ln>
          </p:spPr>
          <p:txBody>
            <a:bodyPr/>
            <a:lstStyle/>
            <a:p>
              <a:endParaRPr lang="en-CA"/>
            </a:p>
          </p:txBody>
        </p:sp>
        <p:sp>
          <p:nvSpPr>
            <p:cNvPr id="49383" name="Oval 231"/>
            <p:cNvSpPr>
              <a:spLocks noChangeArrowheads="1"/>
            </p:cNvSpPr>
            <p:nvPr/>
          </p:nvSpPr>
          <p:spPr bwMode="auto">
            <a:xfrm>
              <a:off x="1932" y="2456"/>
              <a:ext cx="36" cy="36"/>
            </a:xfrm>
            <a:prstGeom prst="ellipse">
              <a:avLst/>
            </a:prstGeom>
            <a:noFill/>
            <a:ln w="4763">
              <a:solidFill>
                <a:srgbClr val="000000"/>
              </a:solidFill>
              <a:miter lim="800000"/>
              <a:headEnd/>
              <a:tailEnd/>
            </a:ln>
          </p:spPr>
          <p:txBody>
            <a:bodyPr/>
            <a:lstStyle/>
            <a:p>
              <a:endParaRPr lang="en-CA"/>
            </a:p>
          </p:txBody>
        </p:sp>
        <p:sp>
          <p:nvSpPr>
            <p:cNvPr id="49384" name="Oval 232"/>
            <p:cNvSpPr>
              <a:spLocks noChangeArrowheads="1"/>
            </p:cNvSpPr>
            <p:nvPr/>
          </p:nvSpPr>
          <p:spPr bwMode="auto">
            <a:xfrm>
              <a:off x="1932" y="2510"/>
              <a:ext cx="36" cy="36"/>
            </a:xfrm>
            <a:prstGeom prst="ellipse">
              <a:avLst/>
            </a:prstGeom>
            <a:solidFill>
              <a:srgbClr val="000000"/>
            </a:solidFill>
            <a:ln w="0">
              <a:solidFill>
                <a:srgbClr val="000000"/>
              </a:solidFill>
              <a:round/>
              <a:headEnd/>
              <a:tailEnd/>
            </a:ln>
          </p:spPr>
          <p:txBody>
            <a:bodyPr/>
            <a:lstStyle/>
            <a:p>
              <a:endParaRPr lang="en-CA"/>
            </a:p>
          </p:txBody>
        </p:sp>
        <p:sp>
          <p:nvSpPr>
            <p:cNvPr id="49385" name="Oval 233"/>
            <p:cNvSpPr>
              <a:spLocks noChangeArrowheads="1"/>
            </p:cNvSpPr>
            <p:nvPr/>
          </p:nvSpPr>
          <p:spPr bwMode="auto">
            <a:xfrm>
              <a:off x="1932" y="2510"/>
              <a:ext cx="36" cy="36"/>
            </a:xfrm>
            <a:prstGeom prst="ellipse">
              <a:avLst/>
            </a:prstGeom>
            <a:noFill/>
            <a:ln w="4763">
              <a:solidFill>
                <a:srgbClr val="000000"/>
              </a:solidFill>
              <a:miter lim="800000"/>
              <a:headEnd/>
              <a:tailEnd/>
            </a:ln>
          </p:spPr>
          <p:txBody>
            <a:bodyPr/>
            <a:lstStyle/>
            <a:p>
              <a:endParaRPr lang="en-CA"/>
            </a:p>
          </p:txBody>
        </p:sp>
      </p:grpSp>
      <p:grpSp>
        <p:nvGrpSpPr>
          <p:cNvPr id="5" name="Group 418"/>
          <p:cNvGrpSpPr>
            <a:grpSpLocks/>
          </p:cNvGrpSpPr>
          <p:nvPr/>
        </p:nvGrpSpPr>
        <p:grpSpPr bwMode="auto">
          <a:xfrm>
            <a:off x="5105400" y="4572000"/>
            <a:ext cx="3395663" cy="1055688"/>
            <a:chOff x="432" y="2563"/>
            <a:chExt cx="2139" cy="665"/>
          </a:xfrm>
        </p:grpSpPr>
        <p:sp>
          <p:nvSpPr>
            <p:cNvPr id="49495" name="Line 343"/>
            <p:cNvSpPr>
              <a:spLocks noChangeShapeType="1"/>
            </p:cNvSpPr>
            <p:nvPr/>
          </p:nvSpPr>
          <p:spPr bwMode="auto">
            <a:xfrm>
              <a:off x="1022" y="3117"/>
              <a:ext cx="74" cy="0"/>
            </a:xfrm>
            <a:prstGeom prst="line">
              <a:avLst/>
            </a:prstGeom>
            <a:noFill/>
            <a:ln w="36513">
              <a:solidFill>
                <a:srgbClr val="000000"/>
              </a:solidFill>
              <a:miter lim="800000"/>
              <a:headEnd/>
              <a:tailEnd/>
            </a:ln>
          </p:spPr>
          <p:txBody>
            <a:bodyPr/>
            <a:lstStyle/>
            <a:p>
              <a:endParaRPr lang="en-CA"/>
            </a:p>
          </p:txBody>
        </p:sp>
        <p:sp>
          <p:nvSpPr>
            <p:cNvPr id="49496" name="Freeform 344"/>
            <p:cNvSpPr>
              <a:spLocks/>
            </p:cNvSpPr>
            <p:nvPr/>
          </p:nvSpPr>
          <p:spPr bwMode="auto">
            <a:xfrm>
              <a:off x="1072" y="3068"/>
              <a:ext cx="97" cy="98"/>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49499" name="Line 347"/>
            <p:cNvSpPr>
              <a:spLocks noChangeShapeType="1"/>
            </p:cNvSpPr>
            <p:nvPr/>
          </p:nvSpPr>
          <p:spPr bwMode="auto">
            <a:xfrm flipV="1">
              <a:off x="1760" y="2995"/>
              <a:ext cx="150" cy="42"/>
            </a:xfrm>
            <a:prstGeom prst="line">
              <a:avLst/>
            </a:prstGeom>
            <a:noFill/>
            <a:ln w="36513">
              <a:solidFill>
                <a:srgbClr val="000000"/>
              </a:solidFill>
              <a:miter lim="800000"/>
              <a:headEnd/>
              <a:tailEnd/>
            </a:ln>
          </p:spPr>
          <p:txBody>
            <a:bodyPr/>
            <a:lstStyle/>
            <a:p>
              <a:endParaRPr lang="en-CA"/>
            </a:p>
          </p:txBody>
        </p:sp>
        <p:sp>
          <p:nvSpPr>
            <p:cNvPr id="49500" name="Freeform 348"/>
            <p:cNvSpPr>
              <a:spLocks/>
            </p:cNvSpPr>
            <p:nvPr/>
          </p:nvSpPr>
          <p:spPr bwMode="auto">
            <a:xfrm>
              <a:off x="1874" y="2955"/>
              <a:ext cx="107" cy="94"/>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49516" name="Rectangle 364"/>
            <p:cNvSpPr>
              <a:spLocks noChangeArrowheads="1"/>
            </p:cNvSpPr>
            <p:nvPr/>
          </p:nvSpPr>
          <p:spPr bwMode="auto">
            <a:xfrm>
              <a:off x="432" y="3006"/>
              <a:ext cx="590" cy="222"/>
            </a:xfrm>
            <a:prstGeom prst="rect">
              <a:avLst/>
            </a:prstGeom>
            <a:solidFill>
              <a:srgbClr val="99FF99"/>
            </a:solidFill>
            <a:ln w="9525">
              <a:noFill/>
              <a:miter lim="800000"/>
              <a:headEnd/>
              <a:tailEnd/>
            </a:ln>
          </p:spPr>
          <p:txBody>
            <a:bodyPr/>
            <a:lstStyle/>
            <a:p>
              <a:endParaRPr lang="en-CA"/>
            </a:p>
          </p:txBody>
        </p:sp>
        <p:sp>
          <p:nvSpPr>
            <p:cNvPr id="49517" name="Rectangle 365"/>
            <p:cNvSpPr>
              <a:spLocks noChangeArrowheads="1"/>
            </p:cNvSpPr>
            <p:nvPr/>
          </p:nvSpPr>
          <p:spPr bwMode="auto">
            <a:xfrm>
              <a:off x="432" y="3006"/>
              <a:ext cx="590" cy="222"/>
            </a:xfrm>
            <a:prstGeom prst="rect">
              <a:avLst/>
            </a:prstGeom>
            <a:noFill/>
            <a:ln w="19050" cap="rnd">
              <a:solidFill>
                <a:srgbClr val="000000"/>
              </a:solidFill>
              <a:round/>
              <a:headEnd/>
              <a:tailEnd/>
            </a:ln>
          </p:spPr>
          <p:txBody>
            <a:bodyPr/>
            <a:lstStyle/>
            <a:p>
              <a:endParaRPr lang="en-CA"/>
            </a:p>
          </p:txBody>
        </p:sp>
        <p:sp>
          <p:nvSpPr>
            <p:cNvPr id="49518" name="Rectangle 366"/>
            <p:cNvSpPr>
              <a:spLocks noChangeArrowheads="1"/>
            </p:cNvSpPr>
            <p:nvPr/>
          </p:nvSpPr>
          <p:spPr bwMode="auto">
            <a:xfrm>
              <a:off x="505" y="3032"/>
              <a:ext cx="462" cy="154"/>
            </a:xfrm>
            <a:prstGeom prst="rect">
              <a:avLst/>
            </a:prstGeom>
            <a:noFill/>
            <a:ln w="9525">
              <a:noFill/>
              <a:miter lim="800000"/>
              <a:headEnd/>
              <a:tailEnd/>
            </a:ln>
          </p:spPr>
          <p:txBody>
            <a:bodyPr wrap="none" lIns="0" tIns="0" rIns="0" bIns="0">
              <a:spAutoFit/>
            </a:bodyPr>
            <a:lstStyle/>
            <a:p>
              <a:r>
                <a:rPr lang="en-US" sz="1600" b="1">
                  <a:solidFill>
                    <a:srgbClr val="000000"/>
                  </a:solidFill>
                </a:rPr>
                <a:t>I-Cache</a:t>
              </a:r>
              <a:endParaRPr lang="en-US"/>
            </a:p>
          </p:txBody>
        </p:sp>
        <p:sp>
          <p:nvSpPr>
            <p:cNvPr id="49519" name="Rectangle 367"/>
            <p:cNvSpPr>
              <a:spLocks noChangeArrowheads="1"/>
            </p:cNvSpPr>
            <p:nvPr/>
          </p:nvSpPr>
          <p:spPr bwMode="auto">
            <a:xfrm>
              <a:off x="1169" y="3006"/>
              <a:ext cx="591" cy="222"/>
            </a:xfrm>
            <a:prstGeom prst="rect">
              <a:avLst/>
            </a:prstGeom>
            <a:solidFill>
              <a:srgbClr val="99FF99"/>
            </a:solidFill>
            <a:ln w="9525">
              <a:noFill/>
              <a:miter lim="800000"/>
              <a:headEnd/>
              <a:tailEnd/>
            </a:ln>
          </p:spPr>
          <p:txBody>
            <a:bodyPr/>
            <a:lstStyle/>
            <a:p>
              <a:endParaRPr lang="en-CA"/>
            </a:p>
          </p:txBody>
        </p:sp>
        <p:sp>
          <p:nvSpPr>
            <p:cNvPr id="49520" name="Rectangle 368"/>
            <p:cNvSpPr>
              <a:spLocks noChangeArrowheads="1"/>
            </p:cNvSpPr>
            <p:nvPr/>
          </p:nvSpPr>
          <p:spPr bwMode="auto">
            <a:xfrm>
              <a:off x="1169" y="3006"/>
              <a:ext cx="591" cy="222"/>
            </a:xfrm>
            <a:prstGeom prst="rect">
              <a:avLst/>
            </a:prstGeom>
            <a:noFill/>
            <a:ln w="19050" cap="rnd">
              <a:solidFill>
                <a:srgbClr val="000000"/>
              </a:solidFill>
              <a:round/>
              <a:headEnd/>
              <a:tailEnd/>
            </a:ln>
          </p:spPr>
          <p:txBody>
            <a:bodyPr/>
            <a:lstStyle/>
            <a:p>
              <a:endParaRPr lang="en-CA"/>
            </a:p>
          </p:txBody>
        </p:sp>
        <p:sp>
          <p:nvSpPr>
            <p:cNvPr id="49521" name="Rectangle 369"/>
            <p:cNvSpPr>
              <a:spLocks noChangeArrowheads="1"/>
            </p:cNvSpPr>
            <p:nvPr/>
          </p:nvSpPr>
          <p:spPr bwMode="auto">
            <a:xfrm>
              <a:off x="1238" y="3032"/>
              <a:ext cx="461" cy="154"/>
            </a:xfrm>
            <a:prstGeom prst="rect">
              <a:avLst/>
            </a:prstGeom>
            <a:noFill/>
            <a:ln w="9525">
              <a:noFill/>
              <a:miter lim="800000"/>
              <a:headEnd/>
              <a:tailEnd/>
            </a:ln>
          </p:spPr>
          <p:txBody>
            <a:bodyPr wrap="none" lIns="0" tIns="0" rIns="0" bIns="0">
              <a:spAutoFit/>
            </a:bodyPr>
            <a:lstStyle/>
            <a:p>
              <a:r>
                <a:rPr lang="en-US" sz="1600" b="1">
                  <a:solidFill>
                    <a:srgbClr val="000000"/>
                  </a:solidFill>
                </a:rPr>
                <a:t>Decode</a:t>
              </a:r>
              <a:endParaRPr lang="en-US"/>
            </a:p>
          </p:txBody>
        </p:sp>
        <p:sp>
          <p:nvSpPr>
            <p:cNvPr id="49522" name="Rectangle 370"/>
            <p:cNvSpPr>
              <a:spLocks noChangeArrowheads="1"/>
            </p:cNvSpPr>
            <p:nvPr/>
          </p:nvSpPr>
          <p:spPr bwMode="auto">
            <a:xfrm>
              <a:off x="1981" y="2785"/>
              <a:ext cx="590" cy="221"/>
            </a:xfrm>
            <a:prstGeom prst="rect">
              <a:avLst/>
            </a:prstGeom>
            <a:solidFill>
              <a:srgbClr val="99FF99"/>
            </a:solidFill>
            <a:ln w="9525">
              <a:noFill/>
              <a:miter lim="800000"/>
              <a:headEnd/>
              <a:tailEnd/>
            </a:ln>
          </p:spPr>
          <p:txBody>
            <a:bodyPr/>
            <a:lstStyle/>
            <a:p>
              <a:endParaRPr lang="en-CA"/>
            </a:p>
          </p:txBody>
        </p:sp>
        <p:sp>
          <p:nvSpPr>
            <p:cNvPr id="49523" name="Rectangle 371"/>
            <p:cNvSpPr>
              <a:spLocks noChangeArrowheads="1"/>
            </p:cNvSpPr>
            <p:nvPr/>
          </p:nvSpPr>
          <p:spPr bwMode="auto">
            <a:xfrm>
              <a:off x="1981" y="2785"/>
              <a:ext cx="590" cy="221"/>
            </a:xfrm>
            <a:prstGeom prst="rect">
              <a:avLst/>
            </a:prstGeom>
            <a:noFill/>
            <a:ln w="19050" cap="rnd">
              <a:solidFill>
                <a:srgbClr val="000000"/>
              </a:solidFill>
              <a:round/>
              <a:headEnd/>
              <a:tailEnd/>
            </a:ln>
          </p:spPr>
          <p:txBody>
            <a:bodyPr/>
            <a:lstStyle/>
            <a:p>
              <a:endParaRPr lang="en-CA"/>
            </a:p>
          </p:txBody>
        </p:sp>
        <p:sp>
          <p:nvSpPr>
            <p:cNvPr id="49524" name="Rectangle 372"/>
            <p:cNvSpPr>
              <a:spLocks noChangeArrowheads="1"/>
            </p:cNvSpPr>
            <p:nvPr/>
          </p:nvSpPr>
          <p:spPr bwMode="auto">
            <a:xfrm>
              <a:off x="2054" y="2813"/>
              <a:ext cx="456" cy="154"/>
            </a:xfrm>
            <a:prstGeom prst="rect">
              <a:avLst/>
            </a:prstGeom>
            <a:noFill/>
            <a:ln w="9525">
              <a:noFill/>
              <a:miter lim="800000"/>
              <a:headEnd/>
              <a:tailEnd/>
            </a:ln>
          </p:spPr>
          <p:txBody>
            <a:bodyPr wrap="none" lIns="0" tIns="0" rIns="0" bIns="0">
              <a:spAutoFit/>
            </a:bodyPr>
            <a:lstStyle/>
            <a:p>
              <a:r>
                <a:rPr lang="en-US" sz="1600" b="1">
                  <a:solidFill>
                    <a:srgbClr val="000000"/>
                  </a:solidFill>
                </a:rPr>
                <a:t>I-Buffer</a:t>
              </a:r>
              <a:endParaRPr lang="en-US"/>
            </a:p>
          </p:txBody>
        </p:sp>
        <p:sp>
          <p:nvSpPr>
            <p:cNvPr id="49542" name="Rectangle 390"/>
            <p:cNvSpPr>
              <a:spLocks noChangeArrowheads="1"/>
            </p:cNvSpPr>
            <p:nvPr/>
          </p:nvSpPr>
          <p:spPr bwMode="auto">
            <a:xfrm>
              <a:off x="432" y="2563"/>
              <a:ext cx="590" cy="222"/>
            </a:xfrm>
            <a:prstGeom prst="rect">
              <a:avLst/>
            </a:prstGeom>
            <a:solidFill>
              <a:srgbClr val="99FF99"/>
            </a:solidFill>
            <a:ln w="9525">
              <a:noFill/>
              <a:miter lim="800000"/>
              <a:headEnd/>
              <a:tailEnd/>
            </a:ln>
          </p:spPr>
          <p:txBody>
            <a:bodyPr/>
            <a:lstStyle/>
            <a:p>
              <a:endParaRPr lang="en-CA"/>
            </a:p>
          </p:txBody>
        </p:sp>
        <p:sp>
          <p:nvSpPr>
            <p:cNvPr id="49543" name="Rectangle 391"/>
            <p:cNvSpPr>
              <a:spLocks noChangeArrowheads="1"/>
            </p:cNvSpPr>
            <p:nvPr/>
          </p:nvSpPr>
          <p:spPr bwMode="auto">
            <a:xfrm>
              <a:off x="432" y="2563"/>
              <a:ext cx="590" cy="222"/>
            </a:xfrm>
            <a:prstGeom prst="rect">
              <a:avLst/>
            </a:prstGeom>
            <a:noFill/>
            <a:ln w="19050" cap="rnd">
              <a:solidFill>
                <a:srgbClr val="000000"/>
              </a:solidFill>
              <a:round/>
              <a:headEnd/>
              <a:tailEnd/>
            </a:ln>
          </p:spPr>
          <p:txBody>
            <a:bodyPr/>
            <a:lstStyle/>
            <a:p>
              <a:endParaRPr lang="en-CA"/>
            </a:p>
          </p:txBody>
        </p:sp>
        <p:sp>
          <p:nvSpPr>
            <p:cNvPr id="49544" name="Rectangle 392"/>
            <p:cNvSpPr>
              <a:spLocks noChangeArrowheads="1"/>
            </p:cNvSpPr>
            <p:nvPr/>
          </p:nvSpPr>
          <p:spPr bwMode="auto">
            <a:xfrm>
              <a:off x="558" y="2594"/>
              <a:ext cx="341" cy="154"/>
            </a:xfrm>
            <a:prstGeom prst="rect">
              <a:avLst/>
            </a:prstGeom>
            <a:noFill/>
            <a:ln w="9525">
              <a:noFill/>
              <a:miter lim="800000"/>
              <a:headEnd/>
              <a:tailEnd/>
            </a:ln>
          </p:spPr>
          <p:txBody>
            <a:bodyPr wrap="none" lIns="0" tIns="0" rIns="0" bIns="0">
              <a:spAutoFit/>
            </a:bodyPr>
            <a:lstStyle/>
            <a:p>
              <a:r>
                <a:rPr lang="en-US" sz="1600" b="1">
                  <a:solidFill>
                    <a:srgbClr val="000000"/>
                  </a:solidFill>
                </a:rPr>
                <a:t>Fetch</a:t>
              </a:r>
              <a:endParaRPr lang="en-US"/>
            </a:p>
          </p:txBody>
        </p:sp>
        <p:sp>
          <p:nvSpPr>
            <p:cNvPr id="49552" name="Line 400"/>
            <p:cNvSpPr>
              <a:spLocks noChangeShapeType="1"/>
            </p:cNvSpPr>
            <p:nvPr/>
          </p:nvSpPr>
          <p:spPr bwMode="auto">
            <a:xfrm>
              <a:off x="664" y="2785"/>
              <a:ext cx="0" cy="148"/>
            </a:xfrm>
            <a:prstGeom prst="line">
              <a:avLst/>
            </a:prstGeom>
            <a:noFill/>
            <a:ln w="36513">
              <a:solidFill>
                <a:srgbClr val="000000"/>
              </a:solidFill>
              <a:miter lim="800000"/>
              <a:headEnd/>
              <a:tailEnd/>
            </a:ln>
          </p:spPr>
          <p:txBody>
            <a:bodyPr/>
            <a:lstStyle/>
            <a:p>
              <a:endParaRPr lang="en-CA"/>
            </a:p>
          </p:txBody>
        </p:sp>
        <p:sp>
          <p:nvSpPr>
            <p:cNvPr id="49553" name="Freeform 401"/>
            <p:cNvSpPr>
              <a:spLocks/>
            </p:cNvSpPr>
            <p:nvPr/>
          </p:nvSpPr>
          <p:spPr bwMode="auto">
            <a:xfrm>
              <a:off x="616" y="2909"/>
              <a:ext cx="97" cy="97"/>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49554" name="Freeform 402"/>
            <p:cNvSpPr>
              <a:spLocks/>
            </p:cNvSpPr>
            <p:nvPr/>
          </p:nvSpPr>
          <p:spPr bwMode="auto">
            <a:xfrm>
              <a:off x="934" y="2843"/>
              <a:ext cx="1047" cy="60"/>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49555" name="Freeform 403"/>
            <p:cNvSpPr>
              <a:spLocks/>
            </p:cNvSpPr>
            <p:nvPr/>
          </p:nvSpPr>
          <p:spPr bwMode="auto">
            <a:xfrm>
              <a:off x="895" y="2785"/>
              <a:ext cx="77" cy="77"/>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49559" name="Rectangle 407"/>
            <p:cNvSpPr>
              <a:spLocks noChangeArrowheads="1"/>
            </p:cNvSpPr>
            <p:nvPr/>
          </p:nvSpPr>
          <p:spPr bwMode="auto">
            <a:xfrm>
              <a:off x="1291" y="2776"/>
              <a:ext cx="451" cy="125"/>
            </a:xfrm>
            <a:prstGeom prst="rect">
              <a:avLst/>
            </a:prstGeom>
            <a:noFill/>
            <a:ln w="9525">
              <a:noFill/>
              <a:miter lim="800000"/>
              <a:headEnd/>
              <a:tailEnd/>
            </a:ln>
          </p:spPr>
          <p:txBody>
            <a:bodyPr wrap="none" lIns="0" tIns="0" rIns="0" bIns="0">
              <a:spAutoFit/>
            </a:bodyPr>
            <a:lstStyle/>
            <a:p>
              <a:r>
                <a:rPr lang="en-US" sz="1300">
                  <a:solidFill>
                    <a:srgbClr val="000000"/>
                  </a:solidFill>
                </a:rPr>
                <a:t>Valid[1:N]</a:t>
              </a:r>
              <a:endParaRPr lang="en-US"/>
            </a:p>
          </p:txBody>
        </p:sp>
      </p:grpSp>
      <p:sp>
        <p:nvSpPr>
          <p:cNvPr id="49573" name="Line 421"/>
          <p:cNvSpPr>
            <a:spLocks noChangeShapeType="1"/>
          </p:cNvSpPr>
          <p:nvPr/>
        </p:nvSpPr>
        <p:spPr bwMode="auto">
          <a:xfrm flipH="1" flipV="1">
            <a:off x="4953000" y="4191000"/>
            <a:ext cx="152400" cy="381000"/>
          </a:xfrm>
          <a:prstGeom prst="line">
            <a:avLst/>
          </a:prstGeom>
          <a:noFill/>
          <a:ln w="9525">
            <a:solidFill>
              <a:schemeClr val="tx1"/>
            </a:solidFill>
            <a:prstDash val="dash"/>
            <a:round/>
            <a:headEnd/>
            <a:tailEnd/>
          </a:ln>
          <a:effectLst/>
        </p:spPr>
        <p:txBody>
          <a:bodyPr/>
          <a:lstStyle/>
          <a:p>
            <a:endParaRPr lang="en-CA"/>
          </a:p>
        </p:txBody>
      </p:sp>
      <p:sp>
        <p:nvSpPr>
          <p:cNvPr id="49574" name="Line 422"/>
          <p:cNvSpPr>
            <a:spLocks noChangeShapeType="1"/>
          </p:cNvSpPr>
          <p:nvPr/>
        </p:nvSpPr>
        <p:spPr bwMode="auto">
          <a:xfrm flipV="1">
            <a:off x="6019800" y="4191000"/>
            <a:ext cx="381000" cy="381000"/>
          </a:xfrm>
          <a:prstGeom prst="line">
            <a:avLst/>
          </a:prstGeom>
          <a:noFill/>
          <a:ln w="9525">
            <a:solidFill>
              <a:schemeClr val="tx1"/>
            </a:solidFill>
            <a:prstDash val="dash"/>
            <a:round/>
            <a:headEnd/>
            <a:tailEnd/>
          </a:ln>
          <a:effectLst/>
        </p:spPr>
        <p:txBody>
          <a:bodyPr/>
          <a:lstStyle/>
          <a:p>
            <a:endParaRPr lang="en-CA"/>
          </a:p>
        </p:txBody>
      </p:sp>
      <p:sp>
        <p:nvSpPr>
          <p:cNvPr id="49575" name="Line 423"/>
          <p:cNvSpPr>
            <a:spLocks noChangeShapeType="1"/>
          </p:cNvSpPr>
          <p:nvPr/>
        </p:nvSpPr>
        <p:spPr bwMode="auto">
          <a:xfrm flipH="1" flipV="1">
            <a:off x="6781800" y="4191000"/>
            <a:ext cx="762000" cy="685800"/>
          </a:xfrm>
          <a:prstGeom prst="line">
            <a:avLst/>
          </a:prstGeom>
          <a:noFill/>
          <a:ln w="9525">
            <a:solidFill>
              <a:schemeClr val="tx1"/>
            </a:solidFill>
            <a:prstDash val="dash"/>
            <a:round/>
            <a:headEnd/>
            <a:tailEnd/>
          </a:ln>
          <a:effectLst/>
        </p:spPr>
        <p:txBody>
          <a:bodyPr/>
          <a:lstStyle/>
          <a:p>
            <a:endParaRPr lang="en-CA"/>
          </a:p>
        </p:txBody>
      </p:sp>
      <p:sp>
        <p:nvSpPr>
          <p:cNvPr id="49576" name="Line 424"/>
          <p:cNvSpPr>
            <a:spLocks noChangeShapeType="1"/>
          </p:cNvSpPr>
          <p:nvPr/>
        </p:nvSpPr>
        <p:spPr bwMode="auto">
          <a:xfrm flipV="1">
            <a:off x="8534400" y="4191000"/>
            <a:ext cx="76200" cy="685800"/>
          </a:xfrm>
          <a:prstGeom prst="line">
            <a:avLst/>
          </a:prstGeom>
          <a:noFill/>
          <a:ln w="9525">
            <a:solidFill>
              <a:schemeClr val="tx1"/>
            </a:solidFill>
            <a:prstDash val="dash"/>
            <a:round/>
            <a:headEnd/>
            <a:tailEnd/>
          </a:ln>
          <a:effectLst/>
        </p:spPr>
        <p:txBody>
          <a:bodyPr/>
          <a:lstStyle/>
          <a:p>
            <a:endParaRPr lang="en-CA"/>
          </a:p>
        </p:txBody>
      </p:sp>
      <p:sp>
        <p:nvSpPr>
          <p:cNvPr id="215" name="Slide Number Placeholder 214"/>
          <p:cNvSpPr>
            <a:spLocks noGrp="1"/>
          </p:cNvSpPr>
          <p:nvPr>
            <p:ph type="sldNum" sz="quarter" idx="12"/>
          </p:nvPr>
        </p:nvSpPr>
        <p:spPr>
          <a:xfrm>
            <a:off x="7024688" y="6492875"/>
            <a:ext cx="2133600" cy="365125"/>
          </a:xfrm>
        </p:spPr>
        <p:txBody>
          <a:bodyPr/>
          <a:lstStyle/>
          <a:p>
            <a:fld id="{373A656A-9B13-274E-A474-06373E7B8BD3}" type="slidenum">
              <a:rPr lang="en-US" smtClean="0"/>
              <a:t>61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a:t>Instruction Issue</a:t>
            </a:r>
          </a:p>
        </p:txBody>
      </p:sp>
      <p:sp>
        <p:nvSpPr>
          <p:cNvPr id="53251" name="Rectangle 3"/>
          <p:cNvSpPr>
            <a:spLocks noGrp="1" noChangeArrowheads="1"/>
          </p:cNvSpPr>
          <p:nvPr>
            <p:ph type="body" idx="1"/>
          </p:nvPr>
        </p:nvSpPr>
        <p:spPr/>
        <p:txBody>
          <a:bodyPr/>
          <a:lstStyle/>
          <a:p>
            <a:pPr>
              <a:lnSpc>
                <a:spcPct val="80000"/>
              </a:lnSpc>
            </a:pPr>
            <a:r>
              <a:rPr lang="en-US" sz="2800" dirty="0"/>
              <a:t>Select a warp and issue an instruction from its </a:t>
            </a:r>
            <a:r>
              <a:rPr lang="en-US" sz="2800" dirty="0" smtClean="0"/>
              <a:t/>
            </a:r>
            <a:br>
              <a:rPr lang="en-US" sz="2800" dirty="0" smtClean="0"/>
            </a:br>
            <a:r>
              <a:rPr lang="en-US" sz="2800" dirty="0" smtClean="0"/>
              <a:t>I-Buffer </a:t>
            </a:r>
            <a:r>
              <a:rPr lang="en-US" sz="2800" dirty="0"/>
              <a:t>for execution</a:t>
            </a:r>
            <a:endParaRPr lang="en-US" sz="2800" dirty="0" smtClean="0"/>
          </a:p>
          <a:p>
            <a:pPr lvl="1">
              <a:lnSpc>
                <a:spcPct val="80000"/>
              </a:lnSpc>
            </a:pPr>
            <a:r>
              <a:rPr lang="en-US" sz="2400" dirty="0" smtClean="0"/>
              <a:t>Scheduling: Greedy-Then-Oldest (GTO)</a:t>
            </a:r>
          </a:p>
          <a:p>
            <a:pPr lvl="1">
              <a:lnSpc>
                <a:spcPct val="80000"/>
              </a:lnSpc>
            </a:pPr>
            <a:r>
              <a:rPr lang="en-US" sz="2400" dirty="0" smtClean="0"/>
              <a:t>GT200/later Fermi/</a:t>
            </a:r>
            <a:r>
              <a:rPr lang="en-US" sz="2400" dirty="0" err="1" smtClean="0"/>
              <a:t>Kepler</a:t>
            </a:r>
            <a:r>
              <a:rPr lang="en-US" sz="2400" dirty="0" smtClean="0"/>
              <a:t>: </a:t>
            </a:r>
            <a:r>
              <a:rPr lang="en-US" sz="2400" dirty="0"/>
              <a:t/>
            </a:r>
            <a:br>
              <a:rPr lang="en-US" sz="2400" dirty="0"/>
            </a:br>
            <a:r>
              <a:rPr lang="en-US" sz="2400" dirty="0"/>
              <a:t>Allow</a:t>
            </a:r>
            <a:r>
              <a:rPr lang="en-US" sz="2400" dirty="0" smtClean="0"/>
              <a:t> dual issue (superscalar)</a:t>
            </a:r>
          </a:p>
          <a:p>
            <a:pPr lvl="1">
              <a:lnSpc>
                <a:spcPct val="80000"/>
              </a:lnSpc>
            </a:pPr>
            <a:r>
              <a:rPr lang="en-US" sz="2400" dirty="0"/>
              <a:t>Fermi: Odd/Even </a:t>
            </a:r>
            <a:r>
              <a:rPr lang="en-US" sz="2400" dirty="0" smtClean="0"/>
              <a:t>scheduler</a:t>
            </a:r>
          </a:p>
          <a:p>
            <a:pPr lvl="1">
              <a:lnSpc>
                <a:spcPct val="80000"/>
              </a:lnSpc>
            </a:pPr>
            <a:r>
              <a:rPr lang="en-US" sz="2400" dirty="0" smtClean="0"/>
              <a:t>To avoid stalling pipeline might</a:t>
            </a:r>
          </a:p>
          <a:p>
            <a:pPr lvl="1">
              <a:lnSpc>
                <a:spcPct val="80000"/>
              </a:lnSpc>
              <a:buNone/>
            </a:pPr>
            <a:r>
              <a:rPr lang="en-US" sz="2400" dirty="0" smtClean="0"/>
              <a:t>    keep instruction in I-buffer until</a:t>
            </a:r>
          </a:p>
          <a:p>
            <a:pPr lvl="1">
              <a:lnSpc>
                <a:spcPct val="80000"/>
              </a:lnSpc>
              <a:buNone/>
            </a:pPr>
            <a:r>
              <a:rPr lang="en-US" sz="2400" dirty="0" smtClean="0"/>
              <a:t>    know it can complete (replay)</a:t>
            </a:r>
            <a:endParaRPr lang="en-US" sz="2400" dirty="0"/>
          </a:p>
        </p:txBody>
      </p:sp>
      <p:grpSp>
        <p:nvGrpSpPr>
          <p:cNvPr id="2" name="Group 74"/>
          <p:cNvGrpSpPr>
            <a:grpSpLocks/>
          </p:cNvGrpSpPr>
          <p:nvPr/>
        </p:nvGrpSpPr>
        <p:grpSpPr bwMode="auto">
          <a:xfrm>
            <a:off x="6324600" y="5791200"/>
            <a:ext cx="2257425" cy="660400"/>
            <a:chOff x="3984" y="3648"/>
            <a:chExt cx="1422" cy="416"/>
          </a:xfrm>
        </p:grpSpPr>
        <p:sp>
          <p:nvSpPr>
            <p:cNvPr id="53253"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3254"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3255"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3256"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3257"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3258"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3259"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3260"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3261"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3262"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3263"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3264"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3265"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3266"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3267"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3268"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3269"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3270"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3271"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3272"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3273"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3274"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3275"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3276"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3277"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3278"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3279"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3280"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3281"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3282"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3283"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3284"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3285"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3286"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87"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3288"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3289"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3290" name="Rectangle 42"/>
            <p:cNvSpPr>
              <a:spLocks noChangeArrowheads="1"/>
            </p:cNvSpPr>
            <p:nvPr/>
          </p:nvSpPr>
          <p:spPr bwMode="auto">
            <a:xfrm>
              <a:off x="4428" y="3741"/>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1"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3292" name="Rectangle 44"/>
            <p:cNvSpPr>
              <a:spLocks noChangeArrowheads="1"/>
            </p:cNvSpPr>
            <p:nvPr/>
          </p:nvSpPr>
          <p:spPr bwMode="auto">
            <a:xfrm>
              <a:off x="4428" y="392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3"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3294" name="Rectangle 46"/>
            <p:cNvSpPr>
              <a:spLocks noChangeArrowheads="1"/>
            </p:cNvSpPr>
            <p:nvPr/>
          </p:nvSpPr>
          <p:spPr bwMode="auto">
            <a:xfrm>
              <a:off x="4661"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3295"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3296" name="Rectangle 48"/>
            <p:cNvSpPr>
              <a:spLocks noChangeArrowheads="1"/>
            </p:cNvSpPr>
            <p:nvPr/>
          </p:nvSpPr>
          <p:spPr bwMode="auto">
            <a:xfrm>
              <a:off x="4915" y="3802"/>
              <a:ext cx="182" cy="160"/>
            </a:xfrm>
            <a:prstGeom prst="rect">
              <a:avLst/>
            </a:prstGeom>
            <a:solidFill>
              <a:srgbClr val="FFFF66"/>
            </a:solidFill>
            <a:ln w="9525">
              <a:noFill/>
              <a:miter lim="800000"/>
              <a:headEnd/>
              <a:tailEnd/>
            </a:ln>
          </p:spPr>
          <p:txBody>
            <a:bodyPr/>
            <a:lstStyle/>
            <a:p>
              <a:endParaRPr lang="en-CA"/>
            </a:p>
          </p:txBody>
        </p:sp>
        <p:sp>
          <p:nvSpPr>
            <p:cNvPr id="53297"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3298"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3299"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3300"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3301"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3302"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3303"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3304" name="Rectangle 56"/>
            <p:cNvSpPr>
              <a:spLocks noChangeArrowheads="1"/>
            </p:cNvSpPr>
            <p:nvPr/>
          </p:nvSpPr>
          <p:spPr bwMode="auto">
            <a:xfrm>
              <a:off x="4629" y="3650"/>
              <a:ext cx="233" cy="91"/>
            </a:xfrm>
            <a:prstGeom prst="rect">
              <a:avLst/>
            </a:prstGeom>
            <a:solidFill>
              <a:srgbClr val="99FF99"/>
            </a:solidFill>
            <a:ln w="9525">
              <a:noFill/>
              <a:miter lim="800000"/>
              <a:headEnd/>
              <a:tailEnd/>
            </a:ln>
          </p:spPr>
          <p:txBody>
            <a:bodyPr/>
            <a:lstStyle/>
            <a:p>
              <a:endParaRPr lang="en-CA"/>
            </a:p>
          </p:txBody>
        </p:sp>
        <p:sp>
          <p:nvSpPr>
            <p:cNvPr id="53305" name="Rectangle 57"/>
            <p:cNvSpPr>
              <a:spLocks noChangeArrowheads="1"/>
            </p:cNvSpPr>
            <p:nvPr/>
          </p:nvSpPr>
          <p:spPr bwMode="auto">
            <a:xfrm>
              <a:off x="4629" y="3650"/>
              <a:ext cx="233" cy="91"/>
            </a:xfrm>
            <a:prstGeom prst="rect">
              <a:avLst/>
            </a:prstGeom>
            <a:noFill/>
            <a:ln w="19050" cap="rnd">
              <a:solidFill>
                <a:srgbClr val="000000"/>
              </a:solidFill>
              <a:round/>
              <a:headEnd/>
              <a:tailEnd/>
            </a:ln>
          </p:spPr>
          <p:txBody>
            <a:bodyPr/>
            <a:lstStyle/>
            <a:p>
              <a:endParaRPr lang="en-CA"/>
            </a:p>
          </p:txBody>
        </p:sp>
        <p:sp>
          <p:nvSpPr>
            <p:cNvPr id="53306"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3307"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3308"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3309"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3310"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3311"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3312"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3313"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3314"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3315"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3316"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3317"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3318"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3319"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3320"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3321"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graphicFrame>
        <p:nvGraphicFramePr>
          <p:cNvPr id="53384" name="Object 136"/>
          <p:cNvGraphicFramePr>
            <a:graphicFrameLocks noChangeAspect="1"/>
          </p:cNvGraphicFramePr>
          <p:nvPr/>
        </p:nvGraphicFramePr>
        <p:xfrm>
          <a:off x="6400800" y="2057400"/>
          <a:ext cx="2030413" cy="2438400"/>
        </p:xfrm>
        <a:graphic>
          <a:graphicData uri="http://schemas.openxmlformats.org/presentationml/2006/ole">
            <mc:AlternateContent xmlns:mc="http://schemas.openxmlformats.org/markup-compatibility/2006">
              <mc:Choice xmlns:v="urn:schemas-microsoft-com:vml" Requires="v">
                <p:oleObj spid="_x0000_s126095" name="Visio" r:id="rId3" imgW="1206500" imgH="1447800" progId="">
                  <p:embed/>
                </p:oleObj>
              </mc:Choice>
              <mc:Fallback>
                <p:oleObj name="Visio" r:id="rId3" imgW="1206500" imgH="14478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20304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9" name="Slide Number Placeholder 78"/>
          <p:cNvSpPr>
            <a:spLocks noGrp="1"/>
          </p:cNvSpPr>
          <p:nvPr>
            <p:ph type="sldNum" sz="quarter" idx="12"/>
          </p:nvPr>
        </p:nvSpPr>
        <p:spPr>
          <a:xfrm>
            <a:off x="7024688" y="6451601"/>
            <a:ext cx="2133600" cy="365125"/>
          </a:xfrm>
        </p:spPr>
        <p:txBody>
          <a:bodyPr/>
          <a:lstStyle/>
          <a:p>
            <a:fld id="{43E2187C-2113-0B42-AA99-4D075430E39F}" type="slidenum">
              <a:rPr lang="en-US" smtClean="0"/>
              <a:t>62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normAutofit fontScale="90000"/>
          </a:bodyPr>
          <a:lstStyle/>
          <a:p>
            <a:r>
              <a:rPr lang="en-US" dirty="0" smtClean="0">
                <a:latin typeface="Arial  " charset="-52"/>
                <a:ea typeface="ＭＳ Ｐゴシック" pitchFamily="34" charset="-128"/>
              </a:rPr>
              <a:t>Review: </a:t>
            </a:r>
            <a:r>
              <a:rPr lang="en-US" u="sng" dirty="0" smtClean="0">
                <a:latin typeface="Arial  " charset="-52"/>
                <a:ea typeface="ＭＳ Ｐゴシック" pitchFamily="34" charset="-128"/>
              </a:rPr>
              <a:t>In-order</a:t>
            </a:r>
            <a:r>
              <a:rPr lang="en-US" dirty="0" smtClean="0">
                <a:latin typeface="Arial  " charset="-52"/>
                <a:ea typeface="ＭＳ Ｐゴシック" pitchFamily="34" charset="-128"/>
              </a:rPr>
              <a:t> Scoreboard</a:t>
            </a:r>
            <a:br>
              <a:rPr lang="en-US" dirty="0" smtClean="0">
                <a:latin typeface="Arial  " charset="-52"/>
                <a:ea typeface="ＭＳ Ｐゴシック" pitchFamily="34" charset="-128"/>
              </a:rPr>
            </a:br>
            <a:endParaRPr lang="en-US" sz="3100" dirty="0" smtClean="0">
              <a:latin typeface="Arial  " charset="-52"/>
              <a:ea typeface="ＭＳ Ｐゴシック" pitchFamily="34" charset="-128"/>
            </a:endParaRPr>
          </a:p>
        </p:txBody>
      </p:sp>
      <p:sp>
        <p:nvSpPr>
          <p:cNvPr id="114691" name="Rectangle 3"/>
          <p:cNvSpPr>
            <a:spLocks noGrp="1" noChangeArrowheads="1"/>
          </p:cNvSpPr>
          <p:nvPr>
            <p:ph idx="1"/>
          </p:nvPr>
        </p:nvSpPr>
        <p:spPr>
          <a:xfrm>
            <a:off x="241300" y="1415603"/>
            <a:ext cx="7772400" cy="4985197"/>
          </a:xfrm>
        </p:spPr>
        <p:txBody>
          <a:bodyPr>
            <a:normAutofit/>
          </a:bodyPr>
          <a:lstStyle/>
          <a:p>
            <a:r>
              <a:rPr lang="en-US" sz="2000" dirty="0" smtClean="0">
                <a:latin typeface="Arial  " charset="-52"/>
                <a:ea typeface="ＭＳ Ｐゴシック" pitchFamily="34" charset="-128"/>
              </a:rPr>
              <a:t>Scoreboard: a bit-array, 1-bit for each register</a:t>
            </a:r>
          </a:p>
          <a:p>
            <a:pPr lvl="1"/>
            <a:r>
              <a:rPr lang="en-US" sz="1600" dirty="0" smtClean="0">
                <a:latin typeface="Arial  " charset="-52"/>
                <a:ea typeface="ＭＳ Ｐゴシック" pitchFamily="34" charset="-128"/>
              </a:rPr>
              <a:t>If the bit is </a:t>
            </a:r>
            <a:r>
              <a:rPr lang="en-US" sz="1600" i="1" dirty="0" smtClean="0">
                <a:latin typeface="Arial  " charset="-52"/>
                <a:ea typeface="ＭＳ Ｐゴシック" pitchFamily="34" charset="-128"/>
              </a:rPr>
              <a:t>not</a:t>
            </a:r>
            <a:r>
              <a:rPr lang="en-US" sz="1600" dirty="0" smtClean="0">
                <a:latin typeface="Arial  " charset="-52"/>
                <a:ea typeface="ＭＳ Ｐゴシック" pitchFamily="34" charset="-128"/>
              </a:rPr>
              <a:t> set: the register has valid data</a:t>
            </a:r>
          </a:p>
          <a:p>
            <a:pPr lvl="1"/>
            <a:r>
              <a:rPr lang="en-US" sz="1600" dirty="0" smtClean="0">
                <a:latin typeface="Arial  " charset="-52"/>
                <a:ea typeface="ＭＳ Ｐゴシック" pitchFamily="34" charset="-128"/>
              </a:rPr>
              <a:t>If the bit is set: the register has stale data</a:t>
            </a:r>
          </a:p>
          <a:p>
            <a:pPr lvl="2">
              <a:buFontTx/>
              <a:buNone/>
            </a:pPr>
            <a:r>
              <a:rPr lang="en-US" sz="1400" dirty="0" smtClean="0">
                <a:latin typeface="Arial  " charset="-52"/>
                <a:ea typeface="ＭＳ Ｐゴシック" pitchFamily="34" charset="-128"/>
              </a:rPr>
              <a:t>i.e., some outstanding instruction is going to change it</a:t>
            </a:r>
          </a:p>
          <a:p>
            <a:r>
              <a:rPr lang="en-US" sz="2000" dirty="0" smtClean="0">
                <a:latin typeface="Arial  " charset="-52"/>
                <a:ea typeface="ＭＳ Ｐゴシック" pitchFamily="34" charset="-128"/>
              </a:rPr>
              <a:t>Issue in-order: </a:t>
            </a:r>
            <a:r>
              <a:rPr lang="en-US" sz="2000" dirty="0" smtClean="0">
                <a:solidFill>
                  <a:srgbClr val="0000FF"/>
                </a:solidFill>
                <a:latin typeface="Arial  " charset="-52"/>
                <a:ea typeface="ＭＳ Ｐゴシック" pitchFamily="34" charset="-128"/>
              </a:rPr>
              <a:t>RD</a:t>
            </a:r>
            <a:r>
              <a:rPr lang="en-US" sz="2000" dirty="0" smtClean="0">
                <a:latin typeface="Arial  " charset="-52"/>
                <a:ea typeface="ＭＳ Ｐゴシック" pitchFamily="34" charset="-128"/>
              </a:rPr>
              <a:t> </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Fn</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RS</a:t>
            </a:r>
            <a:r>
              <a:rPr lang="en-US" sz="2000" dirty="0" smtClean="0">
                <a:latin typeface="Arial  " charset="-52"/>
                <a:ea typeface="ＭＳ Ｐゴシック" pitchFamily="34" charset="-128"/>
                <a:sym typeface="Wingdings" pitchFamily="2" charset="2"/>
              </a:rPr>
              <a:t>, </a:t>
            </a:r>
            <a:r>
              <a:rPr lang="en-US" sz="2000" dirty="0" smtClean="0">
                <a:solidFill>
                  <a:srgbClr val="0000FF"/>
                </a:solidFill>
                <a:latin typeface="Arial  " charset="-52"/>
                <a:ea typeface="ＭＳ Ｐゴシック" pitchFamily="34" charset="-128"/>
                <a:sym typeface="Wingdings" pitchFamily="2" charset="2"/>
              </a:rPr>
              <a:t>RT</a:t>
            </a:r>
            <a:r>
              <a:rPr lang="en-US" sz="2000" dirty="0" smtClean="0">
                <a:latin typeface="Arial  " charset="-52"/>
                <a:ea typeface="ＭＳ Ｐゴシック" pitchFamily="34" charset="-128"/>
                <a:sym typeface="Wingdings" pitchFamily="2" charset="2"/>
              </a:rPr>
              <a:t>)</a:t>
            </a:r>
          </a:p>
          <a:p>
            <a:pPr lvl="1"/>
            <a:r>
              <a:rPr lang="en-US" sz="1600" dirty="0" smtClean="0">
                <a:latin typeface="Arial  " charset="-52"/>
                <a:ea typeface="ＭＳ Ｐゴシック" pitchFamily="34" charset="-128"/>
              </a:rPr>
              <a:t>If SB[</a:t>
            </a:r>
            <a:r>
              <a:rPr lang="en-US" sz="1600" dirty="0" smtClean="0">
                <a:solidFill>
                  <a:srgbClr val="0000FF"/>
                </a:solidFill>
                <a:latin typeface="Arial  " charset="-52"/>
                <a:ea typeface="ＭＳ Ｐゴシック" pitchFamily="34" charset="-128"/>
              </a:rPr>
              <a:t>RS</a:t>
            </a:r>
            <a:r>
              <a:rPr lang="en-US" sz="1600" dirty="0" smtClean="0">
                <a:latin typeface="Arial  " charset="-52"/>
                <a:ea typeface="ＭＳ Ｐゴシック" pitchFamily="34" charset="-128"/>
              </a:rPr>
              <a:t>] or SB[</a:t>
            </a:r>
            <a:r>
              <a:rPr lang="en-US" sz="1600" dirty="0" smtClean="0">
                <a:solidFill>
                  <a:srgbClr val="0000FF"/>
                </a:solidFill>
                <a:latin typeface="Arial  " charset="-52"/>
                <a:ea typeface="ＭＳ Ｐゴシック" pitchFamily="34" charset="-128"/>
              </a:rPr>
              <a:t>RT</a:t>
            </a:r>
            <a:r>
              <a:rPr lang="en-US" sz="1600" dirty="0" smtClean="0">
                <a:latin typeface="Arial  " charset="-52"/>
                <a:ea typeface="ＭＳ Ｐゴシック" pitchFamily="34" charset="-128"/>
              </a:rPr>
              <a:t>] is set </a:t>
            </a:r>
            <a:r>
              <a:rPr lang="en-US" sz="1600" dirty="0" smtClean="0">
                <a:latin typeface="Arial  " charset="-52"/>
                <a:ea typeface="ＭＳ Ｐゴシック" pitchFamily="34" charset="-128"/>
                <a:sym typeface="Wingdings" pitchFamily="2" charset="2"/>
              </a:rPr>
              <a:t> RAW, stall</a:t>
            </a:r>
          </a:p>
          <a:p>
            <a:pPr lvl="1"/>
            <a:r>
              <a:rPr lang="en-US" sz="1600" dirty="0" smtClean="0">
                <a:latin typeface="Arial  " charset="-52"/>
                <a:ea typeface="ＭＳ Ｐゴシック" pitchFamily="34" charset="-128"/>
                <a:sym typeface="Wingdings" pitchFamily="2" charset="2"/>
              </a:rPr>
              <a:t>If SB[</a:t>
            </a:r>
            <a:r>
              <a:rPr lang="en-US" sz="1600" dirty="0" smtClean="0">
                <a:solidFill>
                  <a:srgbClr val="0000FF"/>
                </a:solidFill>
                <a:latin typeface="Arial  " charset="-52"/>
                <a:ea typeface="ＭＳ Ｐゴシック" pitchFamily="34" charset="-128"/>
                <a:sym typeface="Wingdings" pitchFamily="2" charset="2"/>
              </a:rPr>
              <a:t>RD</a:t>
            </a:r>
            <a:r>
              <a:rPr lang="en-US" sz="1600" dirty="0" smtClean="0">
                <a:latin typeface="Arial  " charset="-52"/>
                <a:ea typeface="ＭＳ Ｐゴシック" pitchFamily="34" charset="-128"/>
                <a:sym typeface="Wingdings" pitchFamily="2" charset="2"/>
              </a:rPr>
              <a:t>] is set  WAW, stall</a:t>
            </a:r>
          </a:p>
          <a:p>
            <a:pPr lvl="1"/>
            <a:r>
              <a:rPr lang="en-US" sz="1600" dirty="0" smtClean="0">
                <a:latin typeface="Arial  " charset="-52"/>
                <a:ea typeface="ＭＳ Ｐゴシック" pitchFamily="34" charset="-128"/>
                <a:sym typeface="Wingdings" pitchFamily="2" charset="2"/>
              </a:rPr>
              <a:t>Else, dispatch to FU (</a:t>
            </a:r>
            <a:r>
              <a:rPr lang="en-US" sz="1600" dirty="0" smtClean="0">
                <a:solidFill>
                  <a:srgbClr val="0000FF"/>
                </a:solidFill>
                <a:latin typeface="Arial  " charset="-52"/>
                <a:ea typeface="ＭＳ Ｐゴシック" pitchFamily="34" charset="-128"/>
                <a:sym typeface="Wingdings" pitchFamily="2" charset="2"/>
              </a:rPr>
              <a:t>Fn</a:t>
            </a:r>
            <a:r>
              <a:rPr lang="en-US" sz="1600" dirty="0" smtClean="0">
                <a:latin typeface="Arial  " charset="-52"/>
                <a:ea typeface="ＭＳ Ｐゴシック" pitchFamily="34" charset="-128"/>
                <a:sym typeface="Wingdings" pitchFamily="2" charset="2"/>
              </a:rPr>
              <a:t>) and set SB[</a:t>
            </a:r>
            <a:r>
              <a:rPr lang="en-US" sz="1600" dirty="0" smtClean="0">
                <a:solidFill>
                  <a:srgbClr val="0000FF"/>
                </a:solidFill>
                <a:latin typeface="Arial  " charset="-52"/>
                <a:ea typeface="ＭＳ Ｐゴシック" pitchFamily="34" charset="-128"/>
                <a:sym typeface="Wingdings" pitchFamily="2" charset="2"/>
              </a:rPr>
              <a:t>RD</a:t>
            </a:r>
            <a:r>
              <a:rPr lang="en-US" sz="1600" dirty="0" smtClean="0">
                <a:latin typeface="Arial  " charset="-52"/>
                <a:ea typeface="ＭＳ Ｐゴシック" pitchFamily="34" charset="-128"/>
                <a:sym typeface="Wingdings" pitchFamily="2" charset="2"/>
              </a:rPr>
              <a:t>]</a:t>
            </a:r>
          </a:p>
          <a:p>
            <a:r>
              <a:rPr lang="en-US" sz="2000" dirty="0" smtClean="0">
                <a:latin typeface="Arial  " charset="-52"/>
                <a:ea typeface="ＭＳ Ｐゴシック" pitchFamily="34" charset="-128"/>
              </a:rPr>
              <a:t>Complete out-of-order</a:t>
            </a:r>
          </a:p>
          <a:p>
            <a:pPr lvl="1"/>
            <a:r>
              <a:rPr lang="en-US" sz="1600" dirty="0" smtClean="0">
                <a:latin typeface="Arial  " charset="-52"/>
                <a:ea typeface="ＭＳ Ｐゴシック" pitchFamily="34" charset="-128"/>
              </a:rPr>
              <a:t>Update GPR[</a:t>
            </a:r>
            <a:r>
              <a:rPr lang="en-US" sz="1600" dirty="0" smtClean="0">
                <a:solidFill>
                  <a:srgbClr val="0000FF"/>
                </a:solidFill>
                <a:latin typeface="Arial  " charset="-52"/>
                <a:ea typeface="ＭＳ Ｐゴシック" pitchFamily="34" charset="-128"/>
              </a:rPr>
              <a:t>RD</a:t>
            </a:r>
            <a:r>
              <a:rPr lang="en-US" sz="1600" dirty="0" smtClean="0">
                <a:latin typeface="Arial  " charset="-52"/>
                <a:ea typeface="ＭＳ Ｐゴシック" pitchFamily="34" charset="-128"/>
              </a:rPr>
              <a:t>], clear SB[</a:t>
            </a:r>
            <a:r>
              <a:rPr lang="en-US" sz="1600" dirty="0" smtClean="0">
                <a:solidFill>
                  <a:srgbClr val="0000FF"/>
                </a:solidFill>
                <a:latin typeface="Arial  " charset="-52"/>
                <a:ea typeface="ＭＳ Ｐゴシック" pitchFamily="34" charset="-128"/>
              </a:rPr>
              <a:t>RD</a:t>
            </a:r>
            <a:r>
              <a:rPr lang="en-US" sz="1600" dirty="0" smtClean="0">
                <a:latin typeface="Arial  " charset="-52"/>
                <a:ea typeface="ＭＳ Ｐゴシック" pitchFamily="34" charset="-128"/>
              </a:rPr>
              <a:t>]</a:t>
            </a:r>
          </a:p>
        </p:txBody>
      </p:sp>
      <p:sp>
        <p:nvSpPr>
          <p:cNvPr id="47108" name="Slide Number Placeholder 7"/>
          <p:cNvSpPr>
            <a:spLocks noGrp="1"/>
          </p:cNvSpPr>
          <p:nvPr>
            <p:ph type="sldNum" sz="quarter" idx="12"/>
          </p:nvPr>
        </p:nvSpPr>
        <p:spPr>
          <a:noFill/>
        </p:spPr>
        <p:txBody>
          <a:bodyPr/>
          <a:lstStyle/>
          <a:p>
            <a:fld id="{317DB59D-66DE-4148-A519-1FF5BC51A141}" type="slidenum">
              <a:rPr lang="en-US"/>
              <a:pPr/>
              <a:t>63</a:t>
            </a:fld>
            <a:endParaRPr lang="en-US">
              <a:latin typeface="Times" charset="0"/>
            </a:endParaRPr>
          </a:p>
        </p:txBody>
      </p:sp>
      <p:sp>
        <p:nvSpPr>
          <p:cNvPr id="6" name="Rectangle 5"/>
          <p:cNvSpPr/>
          <p:nvPr/>
        </p:nvSpPr>
        <p:spPr bwMode="auto">
          <a:xfrm>
            <a:off x="6552324" y="4822065"/>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1050" b="0" i="0" u="none" strike="noStrike" cap="none" normalizeH="0" baseline="0" dirty="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7" name="Rectangle 6"/>
          <p:cNvSpPr/>
          <p:nvPr/>
        </p:nvSpPr>
        <p:spPr bwMode="auto">
          <a:xfrm>
            <a:off x="5983508" y="4819917"/>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8" name="Rectangle 7"/>
          <p:cNvSpPr/>
          <p:nvPr/>
        </p:nvSpPr>
        <p:spPr bwMode="auto">
          <a:xfrm>
            <a:off x="6550178" y="5025980"/>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9" name="Rectangle 8"/>
          <p:cNvSpPr/>
          <p:nvPr/>
        </p:nvSpPr>
        <p:spPr bwMode="auto">
          <a:xfrm>
            <a:off x="5981362" y="5023832"/>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0" name="Rectangle 9"/>
          <p:cNvSpPr/>
          <p:nvPr/>
        </p:nvSpPr>
        <p:spPr bwMode="auto">
          <a:xfrm>
            <a:off x="6548031" y="5242774"/>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1" name="Rectangle 10"/>
          <p:cNvSpPr/>
          <p:nvPr/>
        </p:nvSpPr>
        <p:spPr bwMode="auto">
          <a:xfrm>
            <a:off x="5979215" y="5240626"/>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2" name="Rectangle 11"/>
          <p:cNvSpPr/>
          <p:nvPr/>
        </p:nvSpPr>
        <p:spPr bwMode="auto">
          <a:xfrm>
            <a:off x="6558763" y="5717146"/>
            <a:ext cx="1970467" cy="206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3" name="Rectangle 12"/>
          <p:cNvSpPr/>
          <p:nvPr/>
        </p:nvSpPr>
        <p:spPr bwMode="auto">
          <a:xfrm>
            <a:off x="5989947" y="5714998"/>
            <a:ext cx="221086" cy="19533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14" name="TextBox 13"/>
          <p:cNvSpPr txBox="1"/>
          <p:nvPr/>
        </p:nvSpPr>
        <p:spPr>
          <a:xfrm>
            <a:off x="6938688" y="4731913"/>
            <a:ext cx="1007683" cy="369332"/>
          </a:xfrm>
          <a:prstGeom prst="rect">
            <a:avLst/>
          </a:prstGeom>
          <a:noFill/>
        </p:spPr>
        <p:txBody>
          <a:bodyPr wrap="none" rtlCol="0">
            <a:spAutoFit/>
          </a:bodyPr>
          <a:lstStyle/>
          <a:p>
            <a:r>
              <a:rPr lang="en-CA" dirty="0" err="1" smtClean="0"/>
              <a:t>Regs</a:t>
            </a:r>
            <a:r>
              <a:rPr lang="en-CA" dirty="0" smtClean="0"/>
              <a:t>[R1]</a:t>
            </a:r>
          </a:p>
        </p:txBody>
      </p:sp>
      <p:sp>
        <p:nvSpPr>
          <p:cNvPr id="15" name="TextBox 14"/>
          <p:cNvSpPr txBox="1"/>
          <p:nvPr/>
        </p:nvSpPr>
        <p:spPr>
          <a:xfrm>
            <a:off x="6936541" y="4948708"/>
            <a:ext cx="1007683" cy="369332"/>
          </a:xfrm>
          <a:prstGeom prst="rect">
            <a:avLst/>
          </a:prstGeom>
          <a:noFill/>
        </p:spPr>
        <p:txBody>
          <a:bodyPr wrap="none" rtlCol="0">
            <a:spAutoFit/>
          </a:bodyPr>
          <a:lstStyle/>
          <a:p>
            <a:r>
              <a:rPr lang="en-CA" dirty="0" err="1" smtClean="0"/>
              <a:t>Regs</a:t>
            </a:r>
            <a:r>
              <a:rPr lang="en-CA" dirty="0" smtClean="0"/>
              <a:t>[R2]</a:t>
            </a:r>
          </a:p>
        </p:txBody>
      </p:sp>
      <p:sp>
        <p:nvSpPr>
          <p:cNvPr id="16" name="TextBox 15"/>
          <p:cNvSpPr txBox="1"/>
          <p:nvPr/>
        </p:nvSpPr>
        <p:spPr>
          <a:xfrm>
            <a:off x="6934395" y="5178381"/>
            <a:ext cx="1007683" cy="369332"/>
          </a:xfrm>
          <a:prstGeom prst="rect">
            <a:avLst/>
          </a:prstGeom>
          <a:noFill/>
        </p:spPr>
        <p:txBody>
          <a:bodyPr wrap="none" rtlCol="0">
            <a:spAutoFit/>
          </a:bodyPr>
          <a:lstStyle/>
          <a:p>
            <a:r>
              <a:rPr lang="en-CA" dirty="0" err="1" smtClean="0"/>
              <a:t>Regs</a:t>
            </a:r>
            <a:r>
              <a:rPr lang="en-CA" dirty="0" smtClean="0"/>
              <a:t>[R3]</a:t>
            </a:r>
          </a:p>
        </p:txBody>
      </p:sp>
      <p:sp>
        <p:nvSpPr>
          <p:cNvPr id="17" name="TextBox 16"/>
          <p:cNvSpPr txBox="1"/>
          <p:nvPr/>
        </p:nvSpPr>
        <p:spPr>
          <a:xfrm>
            <a:off x="6932248" y="5626995"/>
            <a:ext cx="1124677" cy="369332"/>
          </a:xfrm>
          <a:prstGeom prst="rect">
            <a:avLst/>
          </a:prstGeom>
          <a:noFill/>
        </p:spPr>
        <p:txBody>
          <a:bodyPr wrap="none" rtlCol="0">
            <a:spAutoFit/>
          </a:bodyPr>
          <a:lstStyle/>
          <a:p>
            <a:r>
              <a:rPr lang="en-CA" dirty="0" err="1" smtClean="0"/>
              <a:t>Regs</a:t>
            </a:r>
            <a:r>
              <a:rPr lang="en-CA" dirty="0" smtClean="0"/>
              <a:t>[R31]</a:t>
            </a:r>
          </a:p>
        </p:txBody>
      </p:sp>
      <p:sp>
        <p:nvSpPr>
          <p:cNvPr id="18" name="TextBox 17"/>
          <p:cNvSpPr txBox="1"/>
          <p:nvPr/>
        </p:nvSpPr>
        <p:spPr>
          <a:xfrm>
            <a:off x="5934138" y="4925096"/>
            <a:ext cx="301660" cy="369332"/>
          </a:xfrm>
          <a:prstGeom prst="rect">
            <a:avLst/>
          </a:prstGeom>
          <a:noFill/>
        </p:spPr>
        <p:txBody>
          <a:bodyPr wrap="none" rtlCol="0">
            <a:spAutoFit/>
          </a:bodyPr>
          <a:lstStyle/>
          <a:p>
            <a:r>
              <a:rPr lang="en-CA" dirty="0" smtClean="0"/>
              <a:t>1</a:t>
            </a:r>
            <a:endParaRPr lang="en-CA" dirty="0"/>
          </a:p>
        </p:txBody>
      </p:sp>
      <p:sp>
        <p:nvSpPr>
          <p:cNvPr id="19" name="TextBox 18"/>
          <p:cNvSpPr txBox="1"/>
          <p:nvPr/>
        </p:nvSpPr>
        <p:spPr>
          <a:xfrm>
            <a:off x="5931992" y="4729766"/>
            <a:ext cx="301660" cy="369332"/>
          </a:xfrm>
          <a:prstGeom prst="rect">
            <a:avLst/>
          </a:prstGeom>
          <a:noFill/>
        </p:spPr>
        <p:txBody>
          <a:bodyPr wrap="none" rtlCol="0">
            <a:spAutoFit/>
          </a:bodyPr>
          <a:lstStyle/>
          <a:p>
            <a:r>
              <a:rPr lang="en-CA" dirty="0" smtClean="0"/>
              <a:t>0</a:t>
            </a:r>
            <a:endParaRPr lang="en-CA" dirty="0"/>
          </a:p>
        </p:txBody>
      </p:sp>
      <p:sp>
        <p:nvSpPr>
          <p:cNvPr id="20" name="TextBox 19"/>
          <p:cNvSpPr txBox="1"/>
          <p:nvPr/>
        </p:nvSpPr>
        <p:spPr>
          <a:xfrm>
            <a:off x="5929845" y="5152622"/>
            <a:ext cx="301660" cy="369332"/>
          </a:xfrm>
          <a:prstGeom prst="rect">
            <a:avLst/>
          </a:prstGeom>
          <a:noFill/>
        </p:spPr>
        <p:txBody>
          <a:bodyPr wrap="none" rtlCol="0">
            <a:spAutoFit/>
          </a:bodyPr>
          <a:lstStyle/>
          <a:p>
            <a:r>
              <a:rPr lang="en-CA" dirty="0" smtClean="0"/>
              <a:t>0</a:t>
            </a:r>
            <a:endParaRPr lang="en-CA" dirty="0"/>
          </a:p>
        </p:txBody>
      </p:sp>
      <p:sp>
        <p:nvSpPr>
          <p:cNvPr id="21" name="TextBox 20"/>
          <p:cNvSpPr txBox="1"/>
          <p:nvPr/>
        </p:nvSpPr>
        <p:spPr>
          <a:xfrm>
            <a:off x="5927699" y="5614115"/>
            <a:ext cx="301660" cy="369332"/>
          </a:xfrm>
          <a:prstGeom prst="rect">
            <a:avLst/>
          </a:prstGeom>
          <a:noFill/>
        </p:spPr>
        <p:txBody>
          <a:bodyPr wrap="none" rtlCol="0">
            <a:spAutoFit/>
          </a:bodyPr>
          <a:lstStyle/>
          <a:p>
            <a:r>
              <a:rPr lang="en-CA" dirty="0" smtClean="0"/>
              <a:t>0</a:t>
            </a:r>
            <a:endParaRPr lang="en-CA" dirty="0"/>
          </a:p>
        </p:txBody>
      </p:sp>
      <p:sp>
        <p:nvSpPr>
          <p:cNvPr id="22" name="Rectangle 21"/>
          <p:cNvSpPr/>
          <p:nvPr/>
        </p:nvSpPr>
        <p:spPr bwMode="auto">
          <a:xfrm>
            <a:off x="5869743" y="4744791"/>
            <a:ext cx="463640" cy="1275009"/>
          </a:xfrm>
          <a:prstGeom prst="rect">
            <a:avLst/>
          </a:prstGeom>
          <a:noFill/>
          <a:ln w="9525" cap="flat" cmpd="sng" algn="ctr">
            <a:solidFill>
              <a:schemeClr val="tx2"/>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a:ln>
                <a:noFill/>
              </a:ln>
              <a:solidFill>
                <a:schemeClr val="tx1"/>
              </a:solidFill>
              <a:effectLst/>
              <a:latin typeface="Arial" pitchFamily="-111" charset="-52"/>
              <a:ea typeface="ＭＳ Ｐゴシック" pitchFamily="-111" charset="-128"/>
              <a:cs typeface="ＭＳ Ｐゴシック" pitchFamily="-111" charset="-128"/>
            </a:endParaRPr>
          </a:p>
        </p:txBody>
      </p:sp>
      <p:sp>
        <p:nvSpPr>
          <p:cNvPr id="3" name="TextBox 2"/>
          <p:cNvSpPr txBox="1"/>
          <p:nvPr/>
        </p:nvSpPr>
        <p:spPr>
          <a:xfrm>
            <a:off x="7282141" y="3930134"/>
            <a:ext cx="1328459" cy="369332"/>
          </a:xfrm>
          <a:prstGeom prst="rect">
            <a:avLst/>
          </a:prstGeom>
          <a:noFill/>
        </p:spPr>
        <p:txBody>
          <a:bodyPr wrap="none" rtlCol="0">
            <a:spAutoFit/>
          </a:bodyPr>
          <a:lstStyle/>
          <a:p>
            <a:r>
              <a:rPr lang="en-US" dirty="0" smtClean="0"/>
              <a:t>Register File</a:t>
            </a:r>
            <a:endParaRPr lang="en-US" dirty="0"/>
          </a:p>
        </p:txBody>
      </p:sp>
      <p:cxnSp>
        <p:nvCxnSpPr>
          <p:cNvPr id="5" name="Straight Arrow Connector 4"/>
          <p:cNvCxnSpPr>
            <a:stCxn id="3" idx="2"/>
          </p:cNvCxnSpPr>
          <p:nvPr/>
        </p:nvCxnSpPr>
        <p:spPr>
          <a:xfrm flipH="1">
            <a:off x="7614830" y="4299466"/>
            <a:ext cx="331541" cy="4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536071" y="3810000"/>
            <a:ext cx="1260719" cy="369332"/>
          </a:xfrm>
          <a:prstGeom prst="rect">
            <a:avLst/>
          </a:prstGeom>
          <a:noFill/>
        </p:spPr>
        <p:txBody>
          <a:bodyPr wrap="none" rtlCol="0">
            <a:spAutoFit/>
          </a:bodyPr>
          <a:lstStyle/>
          <a:p>
            <a:r>
              <a:rPr lang="en-US" dirty="0" smtClean="0"/>
              <a:t>Scoreboard</a:t>
            </a:r>
            <a:endParaRPr lang="en-US" dirty="0"/>
          </a:p>
        </p:txBody>
      </p:sp>
      <p:cxnSp>
        <p:nvCxnSpPr>
          <p:cNvPr id="27" name="Straight Arrow Connector 26"/>
          <p:cNvCxnSpPr/>
          <p:nvPr/>
        </p:nvCxnSpPr>
        <p:spPr>
          <a:xfrm>
            <a:off x="6070027" y="4236716"/>
            <a:ext cx="1" cy="430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2400" y="6356350"/>
            <a:ext cx="1397212" cy="369332"/>
          </a:xfrm>
          <a:prstGeom prst="rect">
            <a:avLst/>
          </a:prstGeom>
          <a:noFill/>
        </p:spPr>
        <p:txBody>
          <a:bodyPr wrap="none" rtlCol="0">
            <a:spAutoFit/>
          </a:bodyPr>
          <a:lstStyle/>
          <a:p>
            <a:r>
              <a:rPr lang="en-US" dirty="0" smtClean="0">
                <a:solidFill>
                  <a:schemeClr val="bg1">
                    <a:lumMod val="85000"/>
                  </a:schemeClr>
                </a:solidFill>
              </a:rPr>
              <a:t>[Gabriel </a:t>
            </a:r>
            <a:r>
              <a:rPr lang="en-US" dirty="0" err="1" smtClean="0">
                <a:solidFill>
                  <a:schemeClr val="bg1">
                    <a:lumMod val="85000"/>
                  </a:schemeClr>
                </a:solidFill>
              </a:rPr>
              <a:t>Loh</a:t>
            </a:r>
            <a:r>
              <a:rPr lang="en-US" dirty="0" smtClean="0">
                <a:solidFill>
                  <a:schemeClr val="bg1">
                    <a:lumMod val="85000"/>
                  </a:schemeClr>
                </a:solidFill>
              </a:rPr>
              <a:t>]</a:t>
            </a:r>
            <a:endParaRPr lang="en-US" dirty="0">
              <a:solidFill>
                <a:schemeClr val="bg1">
                  <a:lumMod val="85000"/>
                </a:schemeClr>
              </a:solidFill>
            </a:endParaRPr>
          </a:p>
        </p:txBody>
      </p:sp>
      <p:sp>
        <p:nvSpPr>
          <p:cNvPr id="28" name="TextBox 27"/>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7614555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69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469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4691">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6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0"/>
            <a:ext cx="8229600" cy="1143000"/>
          </a:xfrm>
        </p:spPr>
        <p:txBody>
          <a:bodyPr/>
          <a:lstStyle/>
          <a:p>
            <a:r>
              <a:rPr lang="en-US" dirty="0" smtClean="0"/>
              <a:t>In-Order Scoreboard for GPUs?</a:t>
            </a:r>
            <a:endParaRPr lang="en-US" dirty="0"/>
          </a:p>
        </p:txBody>
      </p:sp>
      <p:sp>
        <p:nvSpPr>
          <p:cNvPr id="54275" name="Rectangle 3"/>
          <p:cNvSpPr>
            <a:spLocks noGrp="1" noChangeArrowheads="1"/>
          </p:cNvSpPr>
          <p:nvPr>
            <p:ph type="body" idx="1"/>
          </p:nvPr>
        </p:nvSpPr>
        <p:spPr>
          <a:xfrm>
            <a:off x="457200" y="1143000"/>
            <a:ext cx="8305800" cy="4525963"/>
          </a:xfrm>
        </p:spPr>
        <p:txBody>
          <a:bodyPr>
            <a:normAutofit fontScale="92500" lnSpcReduction="20000"/>
          </a:bodyPr>
          <a:lstStyle/>
          <a:p>
            <a:r>
              <a:rPr lang="en-CA" sz="2800" u="sng" dirty="0">
                <a:latin typeface="Arial" charset="0"/>
                <a:ea typeface="ＭＳ Ｐゴシック" charset="0"/>
                <a:cs typeface="Arial" charset="0"/>
              </a:rPr>
              <a:t>Problem 1</a:t>
            </a:r>
            <a:r>
              <a:rPr lang="en-CA" sz="2800" dirty="0">
                <a:latin typeface="Arial" charset="0"/>
                <a:ea typeface="ＭＳ Ｐゴシック" charset="0"/>
                <a:cs typeface="Arial" charset="0"/>
              </a:rPr>
              <a:t>:  32 warps, each with up to 128 (vector) registers per warp means scoreboard is 4096 bits. </a:t>
            </a:r>
          </a:p>
          <a:p>
            <a:r>
              <a:rPr lang="en-CA" sz="2800" u="sng" dirty="0">
                <a:latin typeface="Arial" charset="0"/>
                <a:ea typeface="ＭＳ Ｐゴシック" charset="0"/>
                <a:cs typeface="Arial" charset="0"/>
              </a:rPr>
              <a:t>Problem 2</a:t>
            </a:r>
            <a:r>
              <a:rPr lang="en-CA" sz="2800" dirty="0">
                <a:latin typeface="Arial" charset="0"/>
                <a:ea typeface="ＭＳ Ｐゴシック" charset="0"/>
                <a:cs typeface="Arial" charset="0"/>
              </a:rPr>
              <a:t>: Warps waiting in I-buffer needs to have dependency updated every cycle.</a:t>
            </a:r>
          </a:p>
          <a:p>
            <a:r>
              <a:rPr lang="en-US" dirty="0" smtClean="0"/>
              <a:t>Solution?</a:t>
            </a:r>
          </a:p>
          <a:p>
            <a:pPr lvl="1"/>
            <a:r>
              <a:rPr lang="en-US" dirty="0"/>
              <a:t>Flag </a:t>
            </a:r>
            <a:r>
              <a:rPr lang="en-US" dirty="0" smtClean="0"/>
              <a:t>instructions </a:t>
            </a:r>
            <a:r>
              <a:rPr lang="en-US" dirty="0"/>
              <a:t>with </a:t>
            </a:r>
            <a:r>
              <a:rPr lang="en-US" dirty="0" smtClean="0"/>
              <a:t>hazards </a:t>
            </a:r>
            <a:r>
              <a:rPr lang="en-US" dirty="0"/>
              <a:t>as </a:t>
            </a:r>
            <a:r>
              <a:rPr lang="en-US" i="1" dirty="0"/>
              <a:t>not ready</a:t>
            </a:r>
            <a:r>
              <a:rPr lang="en-US" dirty="0"/>
              <a:t> in I-Buffer</a:t>
            </a:r>
            <a:r>
              <a:rPr lang="en-US" dirty="0" smtClean="0"/>
              <a:t> so not considered by scheduler</a:t>
            </a:r>
          </a:p>
          <a:p>
            <a:pPr lvl="1"/>
            <a:r>
              <a:rPr lang="en-US" dirty="0" smtClean="0"/>
              <a:t>Track up to 6 registers per warp (out of 128)</a:t>
            </a:r>
          </a:p>
          <a:p>
            <a:pPr lvl="1"/>
            <a:r>
              <a:rPr lang="en-US" dirty="0" smtClean="0"/>
              <a:t>I-buffer 6-entry </a:t>
            </a:r>
            <a:r>
              <a:rPr lang="en-US" dirty="0" err="1" smtClean="0"/>
              <a:t>bitvector</a:t>
            </a:r>
            <a:r>
              <a:rPr lang="en-US" dirty="0" smtClean="0"/>
              <a:t>: 1b per register dependency</a:t>
            </a:r>
          </a:p>
          <a:p>
            <a:pPr lvl="1"/>
            <a:r>
              <a:rPr lang="en-US" dirty="0" smtClean="0"/>
              <a:t>Lookup source operands, set </a:t>
            </a:r>
            <a:r>
              <a:rPr lang="en-US" dirty="0" err="1" smtClean="0"/>
              <a:t>bitvector</a:t>
            </a:r>
            <a:r>
              <a:rPr lang="en-US" dirty="0" smtClean="0"/>
              <a:t> in I-buffer. As results written per warp, clear corresponding bit</a:t>
            </a:r>
          </a:p>
        </p:txBody>
      </p:sp>
      <p:grpSp>
        <p:nvGrpSpPr>
          <p:cNvPr id="2" name="Group 4"/>
          <p:cNvGrpSpPr>
            <a:grpSpLocks/>
          </p:cNvGrpSpPr>
          <p:nvPr/>
        </p:nvGrpSpPr>
        <p:grpSpPr bwMode="auto">
          <a:xfrm>
            <a:off x="6324600" y="5791200"/>
            <a:ext cx="2257425" cy="660400"/>
            <a:chOff x="3984" y="3648"/>
            <a:chExt cx="1422" cy="416"/>
          </a:xfrm>
        </p:grpSpPr>
        <p:sp>
          <p:nvSpPr>
            <p:cNvPr id="54277"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4278"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4279"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4280"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4281"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4282"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4283"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4284"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4285"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4286"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4287"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4288"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4289"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4290"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4291"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4292"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4293"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4294"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4295"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4296"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4297"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4298"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4299"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4300"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4301"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4302"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4303"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4304"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4305"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4306"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4307"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4308"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4309"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4310"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1"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4312"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4313"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4314" name="Rectangle 42"/>
            <p:cNvSpPr>
              <a:spLocks noChangeArrowheads="1"/>
            </p:cNvSpPr>
            <p:nvPr/>
          </p:nvSpPr>
          <p:spPr bwMode="auto">
            <a:xfrm>
              <a:off x="4428" y="3741"/>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5"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4316" name="Rectangle 44"/>
            <p:cNvSpPr>
              <a:spLocks noChangeArrowheads="1"/>
            </p:cNvSpPr>
            <p:nvPr/>
          </p:nvSpPr>
          <p:spPr bwMode="auto">
            <a:xfrm>
              <a:off x="4428" y="3925"/>
              <a:ext cx="170"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7"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4318" name="Rectangle 46"/>
            <p:cNvSpPr>
              <a:spLocks noChangeArrowheads="1"/>
            </p:cNvSpPr>
            <p:nvPr/>
          </p:nvSpPr>
          <p:spPr bwMode="auto">
            <a:xfrm>
              <a:off x="4661"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4319"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4320" name="Rectangle 48"/>
            <p:cNvSpPr>
              <a:spLocks noChangeArrowheads="1"/>
            </p:cNvSpPr>
            <p:nvPr/>
          </p:nvSpPr>
          <p:spPr bwMode="auto">
            <a:xfrm>
              <a:off x="4915" y="3802"/>
              <a:ext cx="182" cy="160"/>
            </a:xfrm>
            <a:prstGeom prst="rect">
              <a:avLst/>
            </a:prstGeom>
            <a:solidFill>
              <a:srgbClr val="FFFF66"/>
            </a:solidFill>
            <a:ln w="9525">
              <a:noFill/>
              <a:miter lim="800000"/>
              <a:headEnd/>
              <a:tailEnd/>
            </a:ln>
          </p:spPr>
          <p:txBody>
            <a:bodyPr/>
            <a:lstStyle/>
            <a:p>
              <a:endParaRPr lang="en-CA"/>
            </a:p>
          </p:txBody>
        </p:sp>
        <p:sp>
          <p:nvSpPr>
            <p:cNvPr id="54321"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4322"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4323"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4324"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4325"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4326"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4327"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4328" name="Rectangle 56"/>
            <p:cNvSpPr>
              <a:spLocks noChangeArrowheads="1"/>
            </p:cNvSpPr>
            <p:nvPr/>
          </p:nvSpPr>
          <p:spPr bwMode="auto">
            <a:xfrm>
              <a:off x="4629" y="3650"/>
              <a:ext cx="233" cy="91"/>
            </a:xfrm>
            <a:prstGeom prst="rect">
              <a:avLst/>
            </a:prstGeom>
            <a:solidFill>
              <a:srgbClr val="99FF99"/>
            </a:solidFill>
            <a:ln w="9525">
              <a:noFill/>
              <a:miter lim="800000"/>
              <a:headEnd/>
              <a:tailEnd/>
            </a:ln>
          </p:spPr>
          <p:txBody>
            <a:bodyPr/>
            <a:lstStyle/>
            <a:p>
              <a:endParaRPr lang="en-CA"/>
            </a:p>
          </p:txBody>
        </p:sp>
        <p:sp>
          <p:nvSpPr>
            <p:cNvPr id="54329" name="Rectangle 57"/>
            <p:cNvSpPr>
              <a:spLocks noChangeArrowheads="1"/>
            </p:cNvSpPr>
            <p:nvPr/>
          </p:nvSpPr>
          <p:spPr bwMode="auto">
            <a:xfrm>
              <a:off x="4629" y="3650"/>
              <a:ext cx="233" cy="91"/>
            </a:xfrm>
            <a:prstGeom prst="rect">
              <a:avLst/>
            </a:prstGeom>
            <a:noFill/>
            <a:ln w="19050" cap="rnd">
              <a:solidFill>
                <a:srgbClr val="000000"/>
              </a:solidFill>
              <a:round/>
              <a:headEnd/>
              <a:tailEnd/>
            </a:ln>
          </p:spPr>
          <p:txBody>
            <a:bodyPr/>
            <a:lstStyle/>
            <a:p>
              <a:endParaRPr lang="en-CA"/>
            </a:p>
          </p:txBody>
        </p:sp>
        <p:sp>
          <p:nvSpPr>
            <p:cNvPr id="54330"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4331"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4332"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4333"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4334"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4335"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4336"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4337"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4338"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4339"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4340"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4341"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4342"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4343"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4344"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4345"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78" name="Slide Number Placeholder 77"/>
          <p:cNvSpPr>
            <a:spLocks noGrp="1"/>
          </p:cNvSpPr>
          <p:nvPr>
            <p:ph type="sldNum" sz="quarter" idx="12"/>
          </p:nvPr>
        </p:nvSpPr>
        <p:spPr/>
        <p:txBody>
          <a:bodyPr/>
          <a:lstStyle/>
          <a:p>
            <a:fld id="{5F092435-35AC-4890-8608-A6F8B5931844}" type="slidenum">
              <a:rPr lang="en-US" smtClean="0"/>
              <a:pPr/>
              <a:t>64</a:t>
            </a:fld>
            <a:endParaRPr lang="en-US" dirty="0"/>
          </a:p>
        </p:txBody>
      </p:sp>
      <p:sp>
        <p:nvSpPr>
          <p:cNvPr id="75" name="TextBox 7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6"/>
          <p:cNvSpPr>
            <a:spLocks noGrp="1"/>
          </p:cNvSpPr>
          <p:nvPr>
            <p:ph type="title"/>
          </p:nvPr>
        </p:nvSpPr>
        <p:spPr>
          <a:xfrm>
            <a:off x="661988" y="0"/>
            <a:ext cx="7772400" cy="649288"/>
          </a:xfrm>
        </p:spPr>
        <p:txBody>
          <a:bodyPr>
            <a:normAutofit fontScale="90000"/>
          </a:bodyPr>
          <a:lstStyle/>
          <a:p>
            <a:r>
              <a:rPr lang="en-CA" dirty="0" smtClean="0">
                <a:latin typeface="Arial" charset="0"/>
                <a:ea typeface="ＭＳ Ｐゴシック" charset="0"/>
                <a:cs typeface="Arial" charset="0"/>
              </a:rPr>
              <a:t>Example</a:t>
            </a:r>
            <a:endParaRPr lang="en-CA" dirty="0">
              <a:latin typeface="Arial" charset="0"/>
              <a:ea typeface="ＭＳ Ｐゴシック" charset="0"/>
              <a:cs typeface="Arial"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57337646"/>
              </p:ext>
            </p:extLst>
          </p:nvPr>
        </p:nvGraphicFramePr>
        <p:xfrm>
          <a:off x="1219200" y="38179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tcPr>
                </a:tc>
              </a:tr>
            </a:tbl>
          </a:graphicData>
        </a:graphic>
      </p:graphicFrame>
      <p:sp>
        <p:nvSpPr>
          <p:cNvPr id="62506" name="TextBox 8"/>
          <p:cNvSpPr txBox="1">
            <a:spLocks noChangeArrowheads="1"/>
          </p:cNvSpPr>
          <p:nvPr/>
        </p:nvSpPr>
        <p:spPr bwMode="auto">
          <a:xfrm>
            <a:off x="128588" y="38052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0</a:t>
            </a:r>
          </a:p>
        </p:txBody>
      </p:sp>
      <p:sp>
        <p:nvSpPr>
          <p:cNvPr id="62507" name="TextBox 9"/>
          <p:cNvSpPr txBox="1">
            <a:spLocks noChangeArrowheads="1"/>
          </p:cNvSpPr>
          <p:nvPr/>
        </p:nvSpPr>
        <p:spPr bwMode="auto">
          <a:xfrm>
            <a:off x="146050" y="41735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1</a:t>
            </a:r>
          </a:p>
        </p:txBody>
      </p:sp>
      <p:sp>
        <p:nvSpPr>
          <p:cNvPr id="2" name="Content Placeholder 1"/>
          <p:cNvSpPr>
            <a:spLocks noGrp="1"/>
          </p:cNvSpPr>
          <p:nvPr>
            <p:ph idx="1"/>
          </p:nvPr>
        </p:nvSpPr>
        <p:spPr>
          <a:xfrm>
            <a:off x="1188014" y="1295400"/>
            <a:ext cx="3917386" cy="1143000"/>
          </a:xfrm>
        </p:spPr>
        <p:txBody>
          <a:bodyPr>
            <a:normAutofit fontScale="92500" lnSpcReduction="10000"/>
          </a:bodyPr>
          <a:lstStyle/>
          <a:p>
            <a:pPr marL="0" indent="0">
              <a:buNone/>
            </a:pPr>
            <a:r>
              <a:rPr lang="en-US" sz="2400" dirty="0" err="1" smtClean="0">
                <a:latin typeface="Consolas"/>
                <a:cs typeface="Consolas"/>
              </a:rPr>
              <a:t>ld</a:t>
            </a:r>
            <a:r>
              <a:rPr lang="en-US" sz="2400" dirty="0" smtClean="0">
                <a:latin typeface="Consolas"/>
                <a:cs typeface="Consolas"/>
              </a:rPr>
              <a:t>  r7, [r0]</a:t>
            </a:r>
          </a:p>
          <a:p>
            <a:pPr marL="0" indent="0">
              <a:buNone/>
            </a:pPr>
            <a:r>
              <a:rPr lang="en-US" sz="2400" dirty="0" err="1" smtClean="0">
                <a:latin typeface="Consolas"/>
                <a:cs typeface="Consolas"/>
              </a:rPr>
              <a:t>mul</a:t>
            </a:r>
            <a:r>
              <a:rPr lang="en-US" sz="2400" dirty="0" smtClean="0">
                <a:latin typeface="Consolas"/>
                <a:cs typeface="Consolas"/>
              </a:rPr>
              <a:t> r6, r2, r5</a:t>
            </a:r>
          </a:p>
          <a:p>
            <a:pPr marL="0" indent="0">
              <a:buNone/>
            </a:pPr>
            <a:r>
              <a:rPr lang="en-US" sz="2400" dirty="0" smtClean="0">
                <a:latin typeface="Consolas"/>
                <a:cs typeface="Consolas"/>
              </a:rPr>
              <a:t>add r8, r6, r7</a:t>
            </a:r>
          </a:p>
        </p:txBody>
      </p:sp>
      <p:sp>
        <p:nvSpPr>
          <p:cNvPr id="3" name="TextBox 2"/>
          <p:cNvSpPr txBox="1"/>
          <p:nvPr/>
        </p:nvSpPr>
        <p:spPr>
          <a:xfrm>
            <a:off x="1143000" y="3435906"/>
            <a:ext cx="869386" cy="369332"/>
          </a:xfrm>
          <a:prstGeom prst="rect">
            <a:avLst/>
          </a:prstGeom>
          <a:noFill/>
        </p:spPr>
        <p:txBody>
          <a:bodyPr wrap="none" rtlCol="0">
            <a:spAutoFit/>
          </a:bodyPr>
          <a:lstStyle/>
          <a:p>
            <a:r>
              <a:rPr lang="en-US" dirty="0" smtClean="0"/>
              <a:t>Index 0</a:t>
            </a:r>
            <a:endParaRPr lang="en-US" dirty="0"/>
          </a:p>
        </p:txBody>
      </p:sp>
      <p:sp>
        <p:nvSpPr>
          <p:cNvPr id="12" name="TextBox 11"/>
          <p:cNvSpPr txBox="1"/>
          <p:nvPr/>
        </p:nvSpPr>
        <p:spPr>
          <a:xfrm>
            <a:off x="1950014" y="3435906"/>
            <a:ext cx="869386" cy="369332"/>
          </a:xfrm>
          <a:prstGeom prst="rect">
            <a:avLst/>
          </a:prstGeom>
          <a:noFill/>
        </p:spPr>
        <p:txBody>
          <a:bodyPr wrap="none" rtlCol="0">
            <a:spAutoFit/>
          </a:bodyPr>
          <a:lstStyle/>
          <a:p>
            <a:r>
              <a:rPr lang="en-US" dirty="0" smtClean="0"/>
              <a:t>Index 1</a:t>
            </a:r>
            <a:endParaRPr lang="en-US" dirty="0"/>
          </a:p>
        </p:txBody>
      </p:sp>
      <p:sp>
        <p:nvSpPr>
          <p:cNvPr id="4" name="TextBox 3"/>
          <p:cNvSpPr txBox="1"/>
          <p:nvPr/>
        </p:nvSpPr>
        <p:spPr>
          <a:xfrm>
            <a:off x="1188014" y="2978706"/>
            <a:ext cx="1619404" cy="461665"/>
          </a:xfrm>
          <a:prstGeom prst="rect">
            <a:avLst/>
          </a:prstGeom>
          <a:noFill/>
        </p:spPr>
        <p:txBody>
          <a:bodyPr wrap="none" rtlCol="0">
            <a:spAutoFit/>
          </a:bodyPr>
          <a:lstStyle/>
          <a:p>
            <a:r>
              <a:rPr lang="en-US" sz="2400" dirty="0" smtClean="0">
                <a:solidFill>
                  <a:srgbClr val="0000FF"/>
                </a:solidFill>
              </a:rPr>
              <a:t>Scoreboard</a:t>
            </a:r>
            <a:endParaRPr lang="en-US" sz="2400" dirty="0">
              <a:solidFill>
                <a:srgbClr val="0000FF"/>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760538119"/>
              </p:ext>
            </p:extLst>
          </p:nvPr>
        </p:nvGraphicFramePr>
        <p:xfrm>
          <a:off x="5791200" y="3843338"/>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ctr"/>
                      <a:endParaRPr lang="en-CA" sz="1800" dirty="0">
                        <a:latin typeface="Consolas"/>
                        <a:cs typeface="Consolas"/>
                      </a:endParaRPr>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r>
              <a:tr h="370681">
                <a:tc>
                  <a:txBody>
                    <a:bodyPr/>
                    <a:lstStyle/>
                    <a:p>
                      <a:pPr algn="ctr"/>
                      <a:endParaRPr lang="en-CA" sz="1800" dirty="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sp>
        <p:nvSpPr>
          <p:cNvPr id="16" name="TextBox 15"/>
          <p:cNvSpPr txBox="1"/>
          <p:nvPr/>
        </p:nvSpPr>
        <p:spPr>
          <a:xfrm>
            <a:off x="2743200" y="3435906"/>
            <a:ext cx="869386" cy="369332"/>
          </a:xfrm>
          <a:prstGeom prst="rect">
            <a:avLst/>
          </a:prstGeom>
          <a:noFill/>
        </p:spPr>
        <p:txBody>
          <a:bodyPr wrap="none" rtlCol="0">
            <a:spAutoFit/>
          </a:bodyPr>
          <a:lstStyle/>
          <a:p>
            <a:r>
              <a:rPr lang="en-US" dirty="0" smtClean="0"/>
              <a:t>Index 2</a:t>
            </a:r>
            <a:endParaRPr lang="en-US" dirty="0"/>
          </a:p>
        </p:txBody>
      </p:sp>
      <p:sp>
        <p:nvSpPr>
          <p:cNvPr id="17" name="TextBox 8"/>
          <p:cNvSpPr txBox="1">
            <a:spLocks noChangeArrowheads="1"/>
          </p:cNvSpPr>
          <p:nvPr/>
        </p:nvSpPr>
        <p:spPr bwMode="auto">
          <a:xfrm>
            <a:off x="4641850" y="38052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0</a:t>
            </a:r>
          </a:p>
        </p:txBody>
      </p:sp>
      <p:sp>
        <p:nvSpPr>
          <p:cNvPr id="18" name="TextBox 9"/>
          <p:cNvSpPr txBox="1">
            <a:spLocks noChangeArrowheads="1"/>
          </p:cNvSpPr>
          <p:nvPr/>
        </p:nvSpPr>
        <p:spPr bwMode="auto">
          <a:xfrm>
            <a:off x="4676211" y="4872038"/>
            <a:ext cx="107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CA" dirty="0"/>
              <a:t>Warp 1</a:t>
            </a:r>
          </a:p>
        </p:txBody>
      </p:sp>
      <p:sp>
        <p:nvSpPr>
          <p:cNvPr id="19" name="TextBox 18"/>
          <p:cNvSpPr txBox="1"/>
          <p:nvPr/>
        </p:nvSpPr>
        <p:spPr>
          <a:xfrm>
            <a:off x="5715000" y="3048000"/>
            <a:ext cx="2380730" cy="461665"/>
          </a:xfrm>
          <a:prstGeom prst="rect">
            <a:avLst/>
          </a:prstGeom>
          <a:noFill/>
        </p:spPr>
        <p:txBody>
          <a:bodyPr wrap="none" rtlCol="0">
            <a:spAutoFit/>
          </a:bodyPr>
          <a:lstStyle/>
          <a:p>
            <a:r>
              <a:rPr lang="en-US" sz="2400" dirty="0" smtClean="0">
                <a:solidFill>
                  <a:srgbClr val="0000FF"/>
                </a:solidFill>
              </a:rPr>
              <a:t>Instruction Buffer</a:t>
            </a:r>
            <a:endParaRPr lang="en-US" sz="2400" dirty="0">
              <a:solidFill>
                <a:srgbClr val="0000FF"/>
              </a:solidFill>
            </a:endParaRPr>
          </a:p>
        </p:txBody>
      </p:sp>
      <p:sp>
        <p:nvSpPr>
          <p:cNvPr id="28" name="TextBox 27"/>
          <p:cNvSpPr txBox="1"/>
          <p:nvPr/>
        </p:nvSpPr>
        <p:spPr>
          <a:xfrm>
            <a:off x="7696200" y="3512106"/>
            <a:ext cx="1177651" cy="369332"/>
          </a:xfrm>
          <a:prstGeom prst="rect">
            <a:avLst/>
          </a:prstGeom>
          <a:noFill/>
        </p:spPr>
        <p:txBody>
          <a:bodyPr wrap="none" rtlCol="0">
            <a:spAutoFit/>
          </a:bodyPr>
          <a:lstStyle/>
          <a:p>
            <a:r>
              <a:rPr lang="en-US" dirty="0"/>
              <a:t>i</a:t>
            </a:r>
            <a:r>
              <a:rPr lang="en-US" dirty="0" smtClean="0"/>
              <a:t>0  i1  i2  i3</a:t>
            </a:r>
            <a:endParaRPr lang="en-US" dirty="0"/>
          </a:p>
        </p:txBody>
      </p:sp>
      <p:sp>
        <p:nvSpPr>
          <p:cNvPr id="29" name="TextBox 28"/>
          <p:cNvSpPr txBox="1"/>
          <p:nvPr/>
        </p:nvSpPr>
        <p:spPr>
          <a:xfrm>
            <a:off x="3505200" y="3424238"/>
            <a:ext cx="869386" cy="369332"/>
          </a:xfrm>
          <a:prstGeom prst="rect">
            <a:avLst/>
          </a:prstGeom>
          <a:noFill/>
        </p:spPr>
        <p:txBody>
          <a:bodyPr wrap="none" rtlCol="0">
            <a:spAutoFit/>
          </a:bodyPr>
          <a:lstStyle/>
          <a:p>
            <a:r>
              <a:rPr lang="en-US" dirty="0" smtClean="0"/>
              <a:t>Index 3</a:t>
            </a:r>
            <a:endParaRPr lang="en-US" dirty="0"/>
          </a:p>
        </p:txBody>
      </p:sp>
      <p:graphicFrame>
        <p:nvGraphicFramePr>
          <p:cNvPr id="30" name="Table 29"/>
          <p:cNvGraphicFramePr>
            <a:graphicFrameLocks noGrp="1"/>
          </p:cNvGraphicFramePr>
          <p:nvPr>
            <p:extLst>
              <p:ext uri="{D42A27DB-BD31-4B8C-83A1-F6EECF244321}">
                <p14:modId xmlns:p14="http://schemas.microsoft.com/office/powerpoint/2010/main" val="3921188350"/>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886845903"/>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algn="ctr"/>
                      <a:endParaRPr lang="en-CA" sz="1800" dirty="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4184815756"/>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21040030"/>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430606528"/>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3768334920"/>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err="1" smtClean="0">
                          <a:latin typeface="Consolas"/>
                          <a:cs typeface="Consolas"/>
                        </a:rPr>
                        <a:t>mul</a:t>
                      </a:r>
                      <a:r>
                        <a:rPr lang="en-CA" sz="1800" baseline="0" dirty="0" smtClean="0">
                          <a:latin typeface="Consolas"/>
                          <a:cs typeface="Consolas"/>
                        </a:rPr>
                        <a:t> </a:t>
                      </a:r>
                      <a:r>
                        <a:rPr lang="en-CA" sz="1800" dirty="0" smtClean="0">
                          <a:latin typeface="Consolas"/>
                          <a:cs typeface="Consolas"/>
                        </a:rPr>
                        <a:t>r6, r2, r5</a:t>
                      </a:r>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B w="12700" cap="flat" cmpd="sng" algn="ctr">
                      <a:solidFill>
                        <a:scrgbClr r="0" g="0" b="0"/>
                      </a:solidFill>
                      <a:prstDash val="solid"/>
                      <a:round/>
                      <a:headEnd type="none" w="med" len="med"/>
                      <a:tailEnd type="none" w="med" len="med"/>
                    </a:lnB>
                    <a:solidFill>
                      <a:schemeClr val="accent3">
                        <a:lumMod val="60000"/>
                        <a:lumOff val="40000"/>
                      </a:schemeClr>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22903464"/>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873239644"/>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r6</a:t>
                      </a:r>
                      <a:endParaRPr lang="en-CA" sz="1800" dirty="0"/>
                    </a:p>
                  </a:txBody>
                  <a:tcPr marT="45700" marB="45700">
                    <a:lnB w="57150" cap="flat" cmpd="sng" algn="ctr">
                      <a:solidFill>
                        <a:scrgbClr r="0" g="0" b="0"/>
                      </a:solidFill>
                      <a:prstDash val="solid"/>
                      <a:round/>
                      <a:headEnd type="none" w="med" len="med"/>
                      <a:tailEnd type="none" w="med" len="med"/>
                    </a:lnB>
                    <a:solidFill>
                      <a:srgbClr val="C3D69B"/>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2" name="Table 41"/>
          <p:cNvGraphicFramePr>
            <a:graphicFrameLocks noGrp="1"/>
          </p:cNvGraphicFramePr>
          <p:nvPr>
            <p:extLst>
              <p:ext uri="{D42A27DB-BD31-4B8C-83A1-F6EECF244321}">
                <p14:modId xmlns:p14="http://schemas.microsoft.com/office/powerpoint/2010/main" val="3713261732"/>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c>
                  <a:txBody>
                    <a:bodyPr/>
                    <a:lstStyle/>
                    <a:p>
                      <a:pPr algn="ctr"/>
                      <a:r>
                        <a:rPr lang="en-CA" sz="1800" dirty="0" smtClean="0"/>
                        <a:t>0</a:t>
                      </a: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2728487957"/>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787778991"/>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r>
                        <a:rPr lang="en-CA" sz="1800" dirty="0" err="1" smtClean="0">
                          <a:latin typeface="Consolas"/>
                          <a:cs typeface="Consolas"/>
                        </a:rPr>
                        <a:t>ld</a:t>
                      </a:r>
                      <a:r>
                        <a:rPr lang="en-CA" sz="1800" baseline="0" dirty="0" smtClean="0">
                          <a:latin typeface="Consolas"/>
                          <a:cs typeface="Consolas"/>
                        </a:rPr>
                        <a:t> </a:t>
                      </a:r>
                      <a:r>
                        <a:rPr lang="en-CA" sz="1800" dirty="0" smtClean="0">
                          <a:latin typeface="Consolas"/>
                          <a:cs typeface="Consolas"/>
                        </a:rPr>
                        <a:t>r7, [r0]</a:t>
                      </a:r>
                      <a:endParaRPr lang="en-CA" sz="1800" dirty="0">
                        <a:latin typeface="Consolas"/>
                        <a:cs typeface="Consolas"/>
                      </a:endParaRPr>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c>
                  <a:txBody>
                    <a:bodyPr/>
                    <a:lstStyle/>
                    <a:p>
                      <a:pPr algn="ctr"/>
                      <a:r>
                        <a:rPr lang="en-CA" sz="1800" dirty="0" smtClean="0"/>
                        <a:t>0</a:t>
                      </a:r>
                      <a:endParaRPr lang="en-CA" sz="1800" dirty="0"/>
                    </a:p>
                  </a:txBody>
                  <a:tcPr marT="45700" marB="45700">
                    <a:solidFill>
                      <a:schemeClr val="accent3">
                        <a:lumMod val="60000"/>
                        <a:lumOff val="40000"/>
                      </a:schemeClr>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1</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2128612167"/>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r7</a:t>
                      </a:r>
                      <a:endParaRPr lang="en-CA" sz="1800" dirty="0"/>
                    </a:p>
                  </a:txBody>
                  <a:tcPr marT="45700" marB="45700">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669815807"/>
              </p:ext>
            </p:extLst>
          </p:nvPr>
        </p:nvGraphicFramePr>
        <p:xfrm>
          <a:off x="5791200" y="3846514"/>
          <a:ext cx="3048000" cy="1482724"/>
        </p:xfrm>
        <a:graphic>
          <a:graphicData uri="http://schemas.openxmlformats.org/drawingml/2006/table">
            <a:tbl>
              <a:tblPr firstRow="1" bandRow="1">
                <a:tableStyleId>{5940675A-B579-460E-94D1-54222C63F5DA}</a:tableStyleId>
              </a:tblPr>
              <a:tblGrid>
                <a:gridCol w="1939636"/>
                <a:gridCol w="277091"/>
                <a:gridCol w="277091"/>
                <a:gridCol w="277091"/>
                <a:gridCol w="277091"/>
              </a:tblGrid>
              <a:tr h="370681">
                <a:tc>
                  <a:txBody>
                    <a:bodyPr/>
                    <a:lstStyle/>
                    <a:p>
                      <a:pPr algn="l"/>
                      <a:endParaRPr lang="en-CA" sz="1800" dirty="0">
                        <a:latin typeface="Consolas"/>
                        <a:cs typeface="Consolas"/>
                      </a:endParaRPr>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c>
                  <a:txBody>
                    <a:bodyPr/>
                    <a:lstStyle/>
                    <a:p>
                      <a:pPr algn="ctr"/>
                      <a:endParaRPr lang="en-CA" sz="1800" dirty="0"/>
                    </a:p>
                  </a:txBody>
                  <a:tcPr marT="45700" marB="45700">
                    <a:solidFill>
                      <a:schemeClr val="bg1"/>
                    </a:solidFill>
                  </a:tcPr>
                </a:tc>
              </a:tr>
              <a:tr h="370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CA" sz="1800" dirty="0" smtClean="0">
                        <a:latin typeface="Consolas"/>
                        <a:cs typeface="Consolas"/>
                      </a:endParaRPr>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endParaRPr lang="en-US"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CA" sz="1800" dirty="0"/>
                    </a:p>
                  </a:txBody>
                  <a:tcPr marT="45700" marB="45700">
                    <a:lnB w="12700" cap="flat" cmpd="sng" algn="ctr">
                      <a:solidFill>
                        <a:scrgbClr r="0" g="0" b="0"/>
                      </a:solidFill>
                      <a:prstDash val="solid"/>
                      <a:round/>
                      <a:headEnd type="none" w="med" len="med"/>
                      <a:tailEnd type="none" w="med" len="med"/>
                    </a:lnB>
                    <a:solidFill>
                      <a:schemeClr val="bg1"/>
                    </a:solidFill>
                  </a:tcPr>
                </a:tc>
              </a:tr>
              <a:tr h="37068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nsolas"/>
                          <a:cs typeface="Consolas"/>
                        </a:rPr>
                        <a:t>add r8, r6, r7</a:t>
                      </a:r>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accent3">
                        <a:lumMod val="60000"/>
                        <a:lumOff val="40000"/>
                      </a:schemeClr>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0</a:t>
                      </a:r>
                      <a:endParaRPr lang="en-CA" sz="1800" dirty="0"/>
                    </a:p>
                  </a:txBody>
                  <a:tcPr marT="45700" marB="45700">
                    <a:lnT w="12700" cap="flat" cmpd="sng" algn="ctr">
                      <a:solidFill>
                        <a:scrgbClr r="0" g="0" b="0"/>
                      </a:solidFill>
                      <a:prstDash val="solid"/>
                      <a:round/>
                      <a:headEnd type="none" w="med" len="med"/>
                      <a:tailEnd type="none" w="med" len="med"/>
                    </a:lnT>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endParaRPr lang="en-CA" sz="1800" dirty="0">
                        <a:latin typeface="Consolas"/>
                        <a:cs typeface="Consolas"/>
                      </a:endParaRPr>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4218888279"/>
              </p:ext>
            </p:extLst>
          </p:nvPr>
        </p:nvGraphicFramePr>
        <p:xfrm>
          <a:off x="1219200" y="3805238"/>
          <a:ext cx="3048000" cy="741362"/>
        </p:xfrm>
        <a:graphic>
          <a:graphicData uri="http://schemas.openxmlformats.org/drawingml/2006/table">
            <a:tbl>
              <a:tblPr firstRow="1" bandRow="1">
                <a:tableStyleId>{5940675A-B579-460E-94D1-54222C63F5DA}</a:tableStyleId>
              </a:tblPr>
              <a:tblGrid>
                <a:gridCol w="762000"/>
                <a:gridCol w="762000"/>
                <a:gridCol w="762000"/>
                <a:gridCol w="762000"/>
              </a:tblGrid>
              <a:tr h="370681">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r8</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c>
                  <a:txBody>
                    <a:bodyPr/>
                    <a:lstStyle/>
                    <a:p>
                      <a:pPr algn="ctr"/>
                      <a:r>
                        <a:rPr lang="en-CA" sz="1800" dirty="0" smtClean="0"/>
                        <a:t>-</a:t>
                      </a:r>
                      <a:endParaRPr lang="en-CA" sz="1800" dirty="0"/>
                    </a:p>
                  </a:txBody>
                  <a:tcPr marT="45700" marB="45700">
                    <a:lnB w="57150" cap="flat" cmpd="sng" algn="ctr">
                      <a:solidFill>
                        <a:scrgbClr r="0" g="0" b="0"/>
                      </a:solidFill>
                      <a:prstDash val="solid"/>
                      <a:round/>
                      <a:headEnd type="none" w="med" len="med"/>
                      <a:tailEnd type="none" w="med" len="med"/>
                    </a:lnB>
                    <a:solidFill>
                      <a:schemeClr val="bg1"/>
                    </a:solidFill>
                  </a:tcPr>
                </a:tc>
              </a:tr>
              <a:tr h="370681">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c>
                  <a:txBody>
                    <a:bodyPr/>
                    <a:lstStyle/>
                    <a:p>
                      <a:pPr algn="ctr"/>
                      <a:r>
                        <a:rPr lang="en-CA" sz="1800" dirty="0" smtClean="0"/>
                        <a:t>-</a:t>
                      </a:r>
                      <a:endParaRPr lang="en-CA" sz="1800" dirty="0"/>
                    </a:p>
                  </a:txBody>
                  <a:tcPr marT="45700" marB="45700">
                    <a:lnT w="57150" cap="flat" cmpd="sng" algn="ctr">
                      <a:solidFill>
                        <a:scrgbClr r="0" g="0" b="0"/>
                      </a:solidFill>
                      <a:prstDash val="solid"/>
                      <a:round/>
                      <a:headEnd type="none" w="med" len="med"/>
                      <a:tailEnd type="none" w="med" len="med"/>
                    </a:lnT>
                    <a:solidFill>
                      <a:schemeClr val="bg1"/>
                    </a:solidFill>
                  </a:tcPr>
                </a:tc>
              </a:tr>
            </a:tbl>
          </a:graphicData>
        </a:graphic>
      </p:graphicFrame>
      <p:sp>
        <p:nvSpPr>
          <p:cNvPr id="11" name="Oval 10"/>
          <p:cNvSpPr/>
          <p:nvPr/>
        </p:nvSpPr>
        <p:spPr>
          <a:xfrm>
            <a:off x="7239000" y="54864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39000" y="56388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5791200"/>
            <a:ext cx="76200" cy="76200"/>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1219200" y="833735"/>
            <a:ext cx="825917" cy="461665"/>
          </a:xfrm>
          <a:prstGeom prst="rect">
            <a:avLst/>
          </a:prstGeom>
          <a:noFill/>
        </p:spPr>
        <p:txBody>
          <a:bodyPr wrap="none" rtlCol="0">
            <a:spAutoFit/>
          </a:bodyPr>
          <a:lstStyle/>
          <a:p>
            <a:r>
              <a:rPr lang="en-US" sz="2400" dirty="0" smtClean="0">
                <a:solidFill>
                  <a:srgbClr val="0000FF"/>
                </a:solidFill>
              </a:rPr>
              <a:t>Code</a:t>
            </a:r>
            <a:endParaRPr lang="en-US" sz="2400" dirty="0">
              <a:solidFill>
                <a:srgbClr val="0000FF"/>
              </a:solidFill>
            </a:endParaRPr>
          </a:p>
        </p:txBody>
      </p:sp>
      <p:sp>
        <p:nvSpPr>
          <p:cNvPr id="41" name="TextBox 40"/>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2069973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4245A92A-B7EF-4648-8FB5-683BB5E3700A}" type="slidenum">
              <a:rPr lang="en-US"/>
              <a:pPr/>
              <a:t>66</a:t>
            </a:fld>
            <a:r>
              <a:rPr lang="en-US"/>
              <a:t> </a:t>
            </a:r>
            <a:endParaRPr lang="en-US">
              <a:latin typeface="Times" pitchFamily="-65" charset="0"/>
            </a:endParaRPr>
          </a:p>
        </p:txBody>
      </p:sp>
      <p:grpSp>
        <p:nvGrpSpPr>
          <p:cNvPr id="2" name="Group 355"/>
          <p:cNvGrpSpPr>
            <a:grpSpLocks/>
          </p:cNvGrpSpPr>
          <p:nvPr/>
        </p:nvGrpSpPr>
        <p:grpSpPr bwMode="auto">
          <a:xfrm>
            <a:off x="4187825" y="2084388"/>
            <a:ext cx="4300538" cy="192087"/>
            <a:chOff x="195" y="3273"/>
            <a:chExt cx="2709" cy="121"/>
          </a:xfrm>
        </p:grpSpPr>
        <p:grpSp>
          <p:nvGrpSpPr>
            <p:cNvPr id="3" name="Group 346"/>
            <p:cNvGrpSpPr>
              <a:grpSpLocks/>
            </p:cNvGrpSpPr>
            <p:nvPr/>
          </p:nvGrpSpPr>
          <p:grpSpPr bwMode="auto">
            <a:xfrm>
              <a:off x="678" y="3273"/>
              <a:ext cx="2226" cy="121"/>
              <a:chOff x="3122" y="1652"/>
              <a:chExt cx="2226" cy="121"/>
            </a:xfrm>
          </p:grpSpPr>
          <p:sp>
            <p:nvSpPr>
              <p:cNvPr id="66766" name="Rectangle 347"/>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67" name="Rectangle 348"/>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G</a:t>
                </a:r>
              </a:p>
            </p:txBody>
          </p:sp>
          <p:sp>
            <p:nvSpPr>
              <p:cNvPr id="66768" name="Rectangle 349"/>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4" name="Group 350"/>
            <p:cNvGrpSpPr>
              <a:grpSpLocks/>
            </p:cNvGrpSpPr>
            <p:nvPr/>
          </p:nvGrpSpPr>
          <p:grpSpPr bwMode="auto">
            <a:xfrm>
              <a:off x="195" y="3273"/>
              <a:ext cx="478" cy="121"/>
              <a:chOff x="2638" y="1313"/>
              <a:chExt cx="478" cy="121"/>
            </a:xfrm>
          </p:grpSpPr>
          <p:cxnSp>
            <p:nvCxnSpPr>
              <p:cNvPr id="66764" name="AutoShape 351"/>
              <p:cNvCxnSpPr>
                <a:cxnSpLocks noChangeShapeType="1"/>
                <a:stCxn id="66765"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65" name="Rectangle 352"/>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5" name="Group 118"/>
          <p:cNvGrpSpPr>
            <a:grpSpLocks/>
          </p:cNvGrpSpPr>
          <p:nvPr/>
        </p:nvGrpSpPr>
        <p:grpSpPr bwMode="auto">
          <a:xfrm>
            <a:off x="1076325" y="1725613"/>
            <a:ext cx="2509838" cy="2689225"/>
            <a:chOff x="678" y="1595"/>
            <a:chExt cx="1581" cy="1694"/>
          </a:xfrm>
        </p:grpSpPr>
        <p:sp>
          <p:nvSpPr>
            <p:cNvPr id="66746" name="Rectangle 119"/>
            <p:cNvSpPr>
              <a:spLocks noChangeArrowheads="1"/>
            </p:cNvSpPr>
            <p:nvPr/>
          </p:nvSpPr>
          <p:spPr bwMode="auto">
            <a:xfrm>
              <a:off x="945" y="2039"/>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B</a:t>
              </a:r>
            </a:p>
          </p:txBody>
        </p:sp>
        <p:sp>
          <p:nvSpPr>
            <p:cNvPr id="66747" name="Rectangle 120"/>
            <p:cNvSpPr>
              <a:spLocks noChangeArrowheads="1"/>
            </p:cNvSpPr>
            <p:nvPr/>
          </p:nvSpPr>
          <p:spPr bwMode="auto">
            <a:xfrm>
              <a:off x="678" y="2378"/>
              <a:ext cx="468"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C</a:t>
              </a:r>
            </a:p>
          </p:txBody>
        </p:sp>
        <p:sp>
          <p:nvSpPr>
            <p:cNvPr id="66748" name="Rectangle 121"/>
            <p:cNvSpPr>
              <a:spLocks noChangeArrowheads="1"/>
            </p:cNvSpPr>
            <p:nvPr/>
          </p:nvSpPr>
          <p:spPr bwMode="auto">
            <a:xfrm>
              <a:off x="1235" y="2378"/>
              <a:ext cx="465"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D</a:t>
              </a:r>
            </a:p>
          </p:txBody>
        </p:sp>
        <p:sp>
          <p:nvSpPr>
            <p:cNvPr id="66749" name="Rectangle 122"/>
            <p:cNvSpPr>
              <a:spLocks noChangeArrowheads="1"/>
            </p:cNvSpPr>
            <p:nvPr/>
          </p:nvSpPr>
          <p:spPr bwMode="auto">
            <a:xfrm>
              <a:off x="945" y="2765"/>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E</a:t>
              </a:r>
            </a:p>
          </p:txBody>
        </p:sp>
        <p:sp>
          <p:nvSpPr>
            <p:cNvPr id="66750" name="Rectangle 123"/>
            <p:cNvSpPr>
              <a:spLocks noChangeArrowheads="1"/>
            </p:cNvSpPr>
            <p:nvPr/>
          </p:nvSpPr>
          <p:spPr bwMode="auto">
            <a:xfrm>
              <a:off x="1791" y="2378"/>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F</a:t>
              </a:r>
            </a:p>
          </p:txBody>
        </p:sp>
        <p:sp>
          <p:nvSpPr>
            <p:cNvPr id="66751" name="Rectangle 124"/>
            <p:cNvSpPr>
              <a:spLocks noChangeArrowheads="1"/>
            </p:cNvSpPr>
            <p:nvPr/>
          </p:nvSpPr>
          <p:spPr bwMode="auto">
            <a:xfrm>
              <a:off x="1235" y="1604"/>
              <a:ext cx="468" cy="175"/>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A</a:t>
              </a:r>
            </a:p>
          </p:txBody>
        </p:sp>
        <p:sp>
          <p:nvSpPr>
            <p:cNvPr id="66752" name="Rectangle 125"/>
            <p:cNvSpPr>
              <a:spLocks noChangeArrowheads="1"/>
            </p:cNvSpPr>
            <p:nvPr/>
          </p:nvSpPr>
          <p:spPr bwMode="auto">
            <a:xfrm>
              <a:off x="1235" y="3104"/>
              <a:ext cx="468" cy="176"/>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G</a:t>
              </a:r>
            </a:p>
          </p:txBody>
        </p:sp>
        <p:cxnSp>
          <p:nvCxnSpPr>
            <p:cNvPr id="66753" name="AutoShape 126"/>
            <p:cNvCxnSpPr>
              <a:cxnSpLocks noChangeShapeType="1"/>
              <a:stCxn id="66746" idx="2"/>
              <a:endCxn id="66748" idx="0"/>
            </p:cNvCxnSpPr>
            <p:nvPr/>
          </p:nvCxnSpPr>
          <p:spPr bwMode="auto">
            <a:xfrm>
              <a:off x="1179" y="2225"/>
              <a:ext cx="289" cy="144"/>
            </a:xfrm>
            <a:prstGeom prst="straightConnector1">
              <a:avLst/>
            </a:prstGeom>
            <a:noFill/>
            <a:ln w="28575">
              <a:solidFill>
                <a:schemeClr val="tx1"/>
              </a:solidFill>
              <a:round/>
              <a:headEnd/>
              <a:tailEnd type="triangle" w="lg" len="lg"/>
            </a:ln>
          </p:spPr>
        </p:cxnSp>
        <p:cxnSp>
          <p:nvCxnSpPr>
            <p:cNvPr id="66754" name="AutoShape 127"/>
            <p:cNvCxnSpPr>
              <a:cxnSpLocks noChangeShapeType="1"/>
              <a:stCxn id="66746" idx="2"/>
              <a:endCxn id="66747" idx="0"/>
            </p:cNvCxnSpPr>
            <p:nvPr/>
          </p:nvCxnSpPr>
          <p:spPr bwMode="auto">
            <a:xfrm flipH="1">
              <a:off x="912" y="2225"/>
              <a:ext cx="267" cy="144"/>
            </a:xfrm>
            <a:prstGeom prst="straightConnector1">
              <a:avLst/>
            </a:prstGeom>
            <a:noFill/>
            <a:ln w="28575">
              <a:solidFill>
                <a:schemeClr val="tx1"/>
              </a:solidFill>
              <a:round/>
              <a:headEnd/>
              <a:tailEnd type="triangle" w="lg" len="lg"/>
            </a:ln>
          </p:spPr>
        </p:cxnSp>
        <p:cxnSp>
          <p:nvCxnSpPr>
            <p:cNvPr id="66755" name="AutoShape 128"/>
            <p:cNvCxnSpPr>
              <a:cxnSpLocks noChangeShapeType="1"/>
              <a:stCxn id="66748" idx="2"/>
              <a:endCxn id="66749" idx="0"/>
            </p:cNvCxnSpPr>
            <p:nvPr/>
          </p:nvCxnSpPr>
          <p:spPr bwMode="auto">
            <a:xfrm flipH="1">
              <a:off x="1179" y="2558"/>
              <a:ext cx="289" cy="198"/>
            </a:xfrm>
            <a:prstGeom prst="straightConnector1">
              <a:avLst/>
            </a:prstGeom>
            <a:noFill/>
            <a:ln w="28575">
              <a:solidFill>
                <a:schemeClr val="tx1"/>
              </a:solidFill>
              <a:round/>
              <a:headEnd/>
              <a:tailEnd type="triangle" w="lg" len="lg"/>
            </a:ln>
          </p:spPr>
        </p:cxnSp>
        <p:cxnSp>
          <p:nvCxnSpPr>
            <p:cNvPr id="66756" name="AutoShape 129"/>
            <p:cNvCxnSpPr>
              <a:cxnSpLocks noChangeShapeType="1"/>
              <a:stCxn id="66747" idx="2"/>
              <a:endCxn id="66749" idx="0"/>
            </p:cNvCxnSpPr>
            <p:nvPr/>
          </p:nvCxnSpPr>
          <p:spPr bwMode="auto">
            <a:xfrm>
              <a:off x="912" y="2558"/>
              <a:ext cx="267" cy="198"/>
            </a:xfrm>
            <a:prstGeom prst="straightConnector1">
              <a:avLst/>
            </a:prstGeom>
            <a:noFill/>
            <a:ln w="28575">
              <a:solidFill>
                <a:schemeClr val="tx1"/>
              </a:solidFill>
              <a:round/>
              <a:headEnd/>
              <a:tailEnd type="triangle" w="lg" len="lg"/>
            </a:ln>
          </p:spPr>
        </p:cxnSp>
        <p:cxnSp>
          <p:nvCxnSpPr>
            <p:cNvPr id="66757" name="AutoShape 130"/>
            <p:cNvCxnSpPr>
              <a:cxnSpLocks noChangeShapeType="1"/>
              <a:stCxn id="66751" idx="2"/>
              <a:endCxn id="66750" idx="0"/>
            </p:cNvCxnSpPr>
            <p:nvPr/>
          </p:nvCxnSpPr>
          <p:spPr bwMode="auto">
            <a:xfrm>
              <a:off x="1469" y="1788"/>
              <a:ext cx="556" cy="581"/>
            </a:xfrm>
            <a:prstGeom prst="straightConnector1">
              <a:avLst/>
            </a:prstGeom>
            <a:noFill/>
            <a:ln w="28575">
              <a:solidFill>
                <a:schemeClr val="tx1"/>
              </a:solidFill>
              <a:round/>
              <a:headEnd/>
              <a:tailEnd type="triangle" w="lg" len="lg"/>
            </a:ln>
          </p:spPr>
        </p:cxnSp>
        <p:cxnSp>
          <p:nvCxnSpPr>
            <p:cNvPr id="66758" name="AutoShape 131"/>
            <p:cNvCxnSpPr>
              <a:cxnSpLocks noChangeShapeType="1"/>
              <a:stCxn id="66751" idx="2"/>
              <a:endCxn id="66746" idx="0"/>
            </p:cNvCxnSpPr>
            <p:nvPr/>
          </p:nvCxnSpPr>
          <p:spPr bwMode="auto">
            <a:xfrm flipH="1">
              <a:off x="1179" y="1788"/>
              <a:ext cx="290" cy="242"/>
            </a:xfrm>
            <a:prstGeom prst="straightConnector1">
              <a:avLst/>
            </a:prstGeom>
            <a:noFill/>
            <a:ln w="28575">
              <a:solidFill>
                <a:schemeClr val="tx1"/>
              </a:solidFill>
              <a:round/>
              <a:headEnd/>
              <a:tailEnd type="triangle" w="lg" len="lg"/>
            </a:ln>
          </p:spPr>
        </p:cxnSp>
        <p:cxnSp>
          <p:nvCxnSpPr>
            <p:cNvPr id="66759" name="AutoShape 132"/>
            <p:cNvCxnSpPr>
              <a:cxnSpLocks noChangeShapeType="1"/>
              <a:stCxn id="66750" idx="2"/>
              <a:endCxn id="66752" idx="0"/>
            </p:cNvCxnSpPr>
            <p:nvPr/>
          </p:nvCxnSpPr>
          <p:spPr bwMode="auto">
            <a:xfrm flipH="1">
              <a:off x="1469" y="2564"/>
              <a:ext cx="556" cy="531"/>
            </a:xfrm>
            <a:prstGeom prst="straightConnector1">
              <a:avLst/>
            </a:prstGeom>
            <a:noFill/>
            <a:ln w="28575">
              <a:solidFill>
                <a:schemeClr val="tx1"/>
              </a:solidFill>
              <a:round/>
              <a:headEnd/>
              <a:tailEnd type="triangle" w="lg" len="lg"/>
            </a:ln>
          </p:spPr>
        </p:cxnSp>
        <p:cxnSp>
          <p:nvCxnSpPr>
            <p:cNvPr id="66760" name="AutoShape 133"/>
            <p:cNvCxnSpPr>
              <a:cxnSpLocks noChangeShapeType="1"/>
              <a:stCxn id="66749" idx="2"/>
              <a:endCxn id="66752" idx="0"/>
            </p:cNvCxnSpPr>
            <p:nvPr/>
          </p:nvCxnSpPr>
          <p:spPr bwMode="auto">
            <a:xfrm>
              <a:off x="1179" y="2951"/>
              <a:ext cx="290" cy="144"/>
            </a:xfrm>
            <a:prstGeom prst="straightConnector1">
              <a:avLst/>
            </a:prstGeom>
            <a:noFill/>
            <a:ln w="28575">
              <a:solidFill>
                <a:schemeClr val="tx1"/>
              </a:solidFill>
              <a:round/>
              <a:headEnd/>
              <a:tailEnd type="triangle" w="lg" len="lg"/>
            </a:ln>
          </p:spPr>
        </p:cxnSp>
        <p:cxnSp>
          <p:nvCxnSpPr>
            <p:cNvPr id="66761" name="AutoShape 134"/>
            <p:cNvCxnSpPr>
              <a:cxnSpLocks noChangeShapeType="1"/>
              <a:stCxn id="66752" idx="2"/>
              <a:endCxn id="66751" idx="0"/>
            </p:cNvCxnSpPr>
            <p:nvPr/>
          </p:nvCxnSpPr>
          <p:spPr bwMode="auto">
            <a:xfrm rot="5400000" flipH="1" flipV="1">
              <a:off x="623" y="2441"/>
              <a:ext cx="1694" cy="1"/>
            </a:xfrm>
            <a:prstGeom prst="curvedConnector5">
              <a:avLst>
                <a:gd name="adj1" fmla="val -7968"/>
                <a:gd name="adj2" fmla="val -102600032"/>
                <a:gd name="adj3" fmla="val 107968"/>
              </a:avLst>
            </a:prstGeom>
            <a:noFill/>
            <a:ln w="28575">
              <a:solidFill>
                <a:schemeClr val="tx1"/>
              </a:solidFill>
              <a:round/>
              <a:headEnd/>
              <a:tailEnd type="triangle" w="lg" len="lg"/>
            </a:ln>
          </p:spPr>
        </p:cxnSp>
      </p:grpSp>
      <p:sp>
        <p:nvSpPr>
          <p:cNvPr id="66565" name="Rectangle 2"/>
          <p:cNvSpPr>
            <a:spLocks noGrp="1" noChangeArrowheads="1"/>
          </p:cNvSpPr>
          <p:nvPr>
            <p:ph type="title"/>
          </p:nvPr>
        </p:nvSpPr>
        <p:spPr>
          <a:xfrm>
            <a:off x="495300" y="0"/>
            <a:ext cx="8178800" cy="708025"/>
          </a:xfrm>
        </p:spPr>
        <p:txBody>
          <a:bodyPr>
            <a:normAutofit fontScale="90000"/>
          </a:bodyPr>
          <a:lstStyle/>
          <a:p>
            <a:r>
              <a:rPr lang="en-US">
                <a:latin typeface="Arial  " charset="0"/>
                <a:ea typeface="ＭＳ Ｐゴシック" pitchFamily="-65" charset="-128"/>
                <a:cs typeface="Arial" pitchFamily="-65" charset="0"/>
              </a:rPr>
              <a:t>SIMT Using a Hardware Stack</a:t>
            </a:r>
            <a:endParaRPr lang="en-US" i="1">
              <a:latin typeface="Arial  " charset="0"/>
              <a:ea typeface="ＭＳ Ｐゴシック" pitchFamily="-65" charset="-128"/>
              <a:cs typeface="Arial" pitchFamily="-65" charset="0"/>
            </a:endParaRPr>
          </a:p>
        </p:txBody>
      </p:sp>
      <p:grpSp>
        <p:nvGrpSpPr>
          <p:cNvPr id="6" name="Group 135"/>
          <p:cNvGrpSpPr>
            <a:grpSpLocks/>
          </p:cNvGrpSpPr>
          <p:nvPr/>
        </p:nvGrpSpPr>
        <p:grpSpPr bwMode="auto">
          <a:xfrm>
            <a:off x="4111625" y="3121025"/>
            <a:ext cx="4648200" cy="1143000"/>
            <a:chOff x="2590" y="1797"/>
            <a:chExt cx="2928" cy="720"/>
          </a:xfrm>
        </p:grpSpPr>
        <p:grpSp>
          <p:nvGrpSpPr>
            <p:cNvPr id="7" name="Group 110"/>
            <p:cNvGrpSpPr>
              <a:grpSpLocks/>
            </p:cNvGrpSpPr>
            <p:nvPr/>
          </p:nvGrpSpPr>
          <p:grpSpPr bwMode="auto">
            <a:xfrm>
              <a:off x="2590" y="1797"/>
              <a:ext cx="2928" cy="720"/>
              <a:chOff x="2541" y="1241"/>
              <a:chExt cx="2928" cy="720"/>
            </a:xfrm>
          </p:grpSpPr>
          <p:sp>
            <p:nvSpPr>
              <p:cNvPr id="66743" name="Rectangle 111"/>
              <p:cNvSpPr>
                <a:spLocks noChangeArrowheads="1"/>
              </p:cNvSpPr>
              <p:nvPr/>
            </p:nvSpPr>
            <p:spPr bwMode="auto">
              <a:xfrm>
                <a:off x="2541" y="1241"/>
                <a:ext cx="2928" cy="720"/>
              </a:xfrm>
              <a:prstGeom prst="rect">
                <a:avLst/>
              </a:prstGeom>
              <a:solidFill>
                <a:srgbClr val="FFBFDF"/>
              </a:solidFill>
              <a:ln w="19050">
                <a:solidFill>
                  <a:schemeClr val="tx1"/>
                </a:solidFill>
                <a:miter lim="800000"/>
                <a:headEnd/>
                <a:tailEnd/>
              </a:ln>
            </p:spPr>
            <p:txBody>
              <a:bodyPr>
                <a:prstTxWarp prst="textNoShape">
                  <a:avLst/>
                </a:prstTxWarp>
              </a:bodyPr>
              <a:lstStyle/>
              <a:p>
                <a:pPr eaLnBrk="0" hangingPunct="0"/>
                <a:endParaRPr lang="en-US" sz="1800"/>
              </a:p>
            </p:txBody>
          </p:sp>
          <p:sp>
            <p:nvSpPr>
              <p:cNvPr id="66744" name="Rectangle 112"/>
              <p:cNvSpPr>
                <a:spLocks noChangeArrowheads="1"/>
              </p:cNvSpPr>
              <p:nvPr/>
            </p:nvSpPr>
            <p:spPr bwMode="auto">
              <a:xfrm>
                <a:off x="2605" y="1280"/>
                <a:ext cx="757" cy="17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800">
                    <a:solidFill>
                      <a:srgbClr val="000000"/>
                    </a:solidFill>
                  </a:rPr>
                  <a:t>Thread Warp</a:t>
                </a:r>
                <a:endParaRPr lang="en-US" sz="1800"/>
              </a:p>
            </p:txBody>
          </p:sp>
          <p:sp>
            <p:nvSpPr>
              <p:cNvPr id="66745" name="Rectangle 113"/>
              <p:cNvSpPr>
                <a:spLocks noChangeArrowheads="1"/>
              </p:cNvSpPr>
              <p:nvPr/>
            </p:nvSpPr>
            <p:spPr bwMode="auto">
              <a:xfrm>
                <a:off x="4438" y="1241"/>
                <a:ext cx="1031" cy="203"/>
              </a:xfrm>
              <a:prstGeom prst="rect">
                <a:avLst/>
              </a:prstGeom>
              <a:solidFill>
                <a:srgbClr val="FFEAF4"/>
              </a:solidFill>
              <a:ln w="19050">
                <a:solidFill>
                  <a:schemeClr val="tx1"/>
                </a:solidFill>
                <a:miter lim="800000"/>
                <a:headEnd/>
                <a:tailEnd/>
              </a:ln>
            </p:spPr>
            <p:txBody>
              <a:bodyPr anchor="ctr">
                <a:prstTxWarp prst="textNoShape">
                  <a:avLst/>
                </a:prstTxWarp>
              </a:bodyPr>
              <a:lstStyle/>
              <a:p>
                <a:pPr algn="ctr" eaLnBrk="0" hangingPunct="0"/>
                <a:r>
                  <a:rPr lang="en-US" sz="1800"/>
                  <a:t>Common PC</a:t>
                </a:r>
              </a:p>
            </p:txBody>
          </p:sp>
        </p:grpSp>
        <p:sp>
          <p:nvSpPr>
            <p:cNvPr id="66739" name="Rectangle 114"/>
            <p:cNvSpPr>
              <a:spLocks noChangeArrowheads="1"/>
            </p:cNvSpPr>
            <p:nvPr/>
          </p:nvSpPr>
          <p:spPr bwMode="auto">
            <a:xfrm>
              <a:off x="3485"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2</a:t>
              </a:r>
            </a:p>
          </p:txBody>
        </p:sp>
        <p:sp>
          <p:nvSpPr>
            <p:cNvPr id="66740" name="Rectangle 115"/>
            <p:cNvSpPr>
              <a:spLocks noChangeArrowheads="1"/>
            </p:cNvSpPr>
            <p:nvPr/>
          </p:nvSpPr>
          <p:spPr bwMode="auto">
            <a:xfrm>
              <a:off x="4017"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3</a:t>
              </a:r>
            </a:p>
          </p:txBody>
        </p:sp>
        <p:sp>
          <p:nvSpPr>
            <p:cNvPr id="66741" name="Rectangle 116"/>
            <p:cNvSpPr>
              <a:spLocks noChangeArrowheads="1"/>
            </p:cNvSpPr>
            <p:nvPr/>
          </p:nvSpPr>
          <p:spPr bwMode="auto">
            <a:xfrm>
              <a:off x="4550"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4</a:t>
              </a:r>
            </a:p>
          </p:txBody>
        </p:sp>
        <p:sp>
          <p:nvSpPr>
            <p:cNvPr id="66742" name="Rectangle 117"/>
            <p:cNvSpPr>
              <a:spLocks noChangeArrowheads="1"/>
            </p:cNvSpPr>
            <p:nvPr/>
          </p:nvSpPr>
          <p:spPr bwMode="auto">
            <a:xfrm>
              <a:off x="2953"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1</a:t>
              </a:r>
            </a:p>
          </p:txBody>
        </p:sp>
      </p:grpSp>
      <p:sp>
        <p:nvSpPr>
          <p:cNvPr id="58506" name="Rectangle 138"/>
          <p:cNvSpPr>
            <a:spLocks noChangeArrowheads="1"/>
          </p:cNvSpPr>
          <p:nvPr/>
        </p:nvSpPr>
        <p:spPr bwMode="auto">
          <a:xfrm>
            <a:off x="1500188" y="2430463"/>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B/1111</a:t>
            </a:r>
          </a:p>
        </p:txBody>
      </p:sp>
      <p:sp>
        <p:nvSpPr>
          <p:cNvPr id="58507" name="Rectangle 139"/>
          <p:cNvSpPr>
            <a:spLocks noChangeArrowheads="1"/>
          </p:cNvSpPr>
          <p:nvPr/>
        </p:nvSpPr>
        <p:spPr bwMode="auto">
          <a:xfrm>
            <a:off x="1076325" y="2968625"/>
            <a:ext cx="742950"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C/1001</a:t>
            </a:r>
          </a:p>
        </p:txBody>
      </p:sp>
      <p:sp>
        <p:nvSpPr>
          <p:cNvPr id="58508" name="Rectangle 140"/>
          <p:cNvSpPr>
            <a:spLocks noChangeArrowheads="1"/>
          </p:cNvSpPr>
          <p:nvPr/>
        </p:nvSpPr>
        <p:spPr bwMode="auto">
          <a:xfrm>
            <a:off x="1960563" y="2968625"/>
            <a:ext cx="738187"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D/0110</a:t>
            </a:r>
          </a:p>
        </p:txBody>
      </p:sp>
      <p:sp>
        <p:nvSpPr>
          <p:cNvPr id="58509" name="Rectangle 141"/>
          <p:cNvSpPr>
            <a:spLocks noChangeArrowheads="1"/>
          </p:cNvSpPr>
          <p:nvPr/>
        </p:nvSpPr>
        <p:spPr bwMode="auto">
          <a:xfrm>
            <a:off x="1500188" y="3582988"/>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E/1111</a:t>
            </a:r>
          </a:p>
        </p:txBody>
      </p:sp>
      <p:sp>
        <p:nvSpPr>
          <p:cNvPr id="58511" name="Rectangle 143"/>
          <p:cNvSpPr>
            <a:spLocks noChangeArrowheads="1"/>
          </p:cNvSpPr>
          <p:nvPr/>
        </p:nvSpPr>
        <p:spPr bwMode="auto">
          <a:xfrm>
            <a:off x="1960563" y="1739900"/>
            <a:ext cx="742950" cy="27781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A/1111</a:t>
            </a:r>
          </a:p>
        </p:txBody>
      </p:sp>
      <p:sp>
        <p:nvSpPr>
          <p:cNvPr id="58512" name="Rectangle 144"/>
          <p:cNvSpPr>
            <a:spLocks noChangeArrowheads="1"/>
          </p:cNvSpPr>
          <p:nvPr/>
        </p:nvSpPr>
        <p:spPr bwMode="auto">
          <a:xfrm>
            <a:off x="1960563" y="4121150"/>
            <a:ext cx="742950" cy="279400"/>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G/1111</a:t>
            </a:r>
          </a:p>
        </p:txBody>
      </p:sp>
      <p:grpSp>
        <p:nvGrpSpPr>
          <p:cNvPr id="8" name="Group 261"/>
          <p:cNvGrpSpPr>
            <a:grpSpLocks/>
          </p:cNvGrpSpPr>
          <p:nvPr/>
        </p:nvGrpSpPr>
        <p:grpSpPr bwMode="auto">
          <a:xfrm>
            <a:off x="4187825" y="2084388"/>
            <a:ext cx="4302125" cy="192087"/>
            <a:chOff x="2638" y="1313"/>
            <a:chExt cx="2710" cy="121"/>
          </a:xfrm>
        </p:grpSpPr>
        <p:grpSp>
          <p:nvGrpSpPr>
            <p:cNvPr id="9" name="Group 225"/>
            <p:cNvGrpSpPr>
              <a:grpSpLocks/>
            </p:cNvGrpSpPr>
            <p:nvPr/>
          </p:nvGrpSpPr>
          <p:grpSpPr bwMode="auto">
            <a:xfrm>
              <a:off x="3122" y="1313"/>
              <a:ext cx="2226" cy="121"/>
              <a:chOff x="3122" y="1652"/>
              <a:chExt cx="2226" cy="121"/>
            </a:xfrm>
          </p:grpSpPr>
          <p:sp>
            <p:nvSpPr>
              <p:cNvPr id="66735" name="Rectangle 226"/>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36" name="Rectangle 227"/>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a:t>
                </a:r>
              </a:p>
            </p:txBody>
          </p:sp>
          <p:sp>
            <p:nvSpPr>
              <p:cNvPr id="66737" name="Rectangle 228"/>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10" name="Group 232"/>
            <p:cNvGrpSpPr>
              <a:grpSpLocks/>
            </p:cNvGrpSpPr>
            <p:nvPr/>
          </p:nvGrpSpPr>
          <p:grpSpPr bwMode="auto">
            <a:xfrm>
              <a:off x="2638" y="1313"/>
              <a:ext cx="478" cy="121"/>
              <a:chOff x="2638" y="1313"/>
              <a:chExt cx="478" cy="121"/>
            </a:xfrm>
          </p:grpSpPr>
          <p:cxnSp>
            <p:nvCxnSpPr>
              <p:cNvPr id="66733" name="AutoShape 219"/>
              <p:cNvCxnSpPr>
                <a:cxnSpLocks noChangeShapeType="1"/>
                <a:stCxn id="66734" idx="3"/>
                <a:endCxn id="6673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34" name="Rectangle 229"/>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11" name="Group 262"/>
          <p:cNvGrpSpPr>
            <a:grpSpLocks/>
          </p:cNvGrpSpPr>
          <p:nvPr/>
        </p:nvGrpSpPr>
        <p:grpSpPr bwMode="auto">
          <a:xfrm>
            <a:off x="4187825" y="2084388"/>
            <a:ext cx="4302125" cy="576262"/>
            <a:chOff x="2638" y="1434"/>
            <a:chExt cx="2710" cy="363"/>
          </a:xfrm>
        </p:grpSpPr>
        <p:grpSp>
          <p:nvGrpSpPr>
            <p:cNvPr id="12" name="Group 233"/>
            <p:cNvGrpSpPr>
              <a:grpSpLocks/>
            </p:cNvGrpSpPr>
            <p:nvPr/>
          </p:nvGrpSpPr>
          <p:grpSpPr bwMode="auto">
            <a:xfrm>
              <a:off x="3122" y="1555"/>
              <a:ext cx="2226" cy="121"/>
              <a:chOff x="3122" y="1652"/>
              <a:chExt cx="2226" cy="121"/>
            </a:xfrm>
          </p:grpSpPr>
          <p:sp>
            <p:nvSpPr>
              <p:cNvPr id="66728" name="Rectangle 234"/>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9" name="Rectangle 235"/>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30" name="Rectangle 236"/>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3" name="Group 240"/>
            <p:cNvGrpSpPr>
              <a:grpSpLocks/>
            </p:cNvGrpSpPr>
            <p:nvPr/>
          </p:nvGrpSpPr>
          <p:grpSpPr bwMode="auto">
            <a:xfrm>
              <a:off x="3122" y="1676"/>
              <a:ext cx="2226" cy="121"/>
              <a:chOff x="3122" y="1652"/>
              <a:chExt cx="2226" cy="121"/>
            </a:xfrm>
          </p:grpSpPr>
          <p:sp>
            <p:nvSpPr>
              <p:cNvPr id="66725" name="Rectangle 24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6" name="Rectangle 24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C</a:t>
                </a:r>
              </a:p>
            </p:txBody>
          </p:sp>
          <p:sp>
            <p:nvSpPr>
              <p:cNvPr id="66727" name="Rectangle 24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14" name="Group 244"/>
            <p:cNvGrpSpPr>
              <a:grpSpLocks/>
            </p:cNvGrpSpPr>
            <p:nvPr/>
          </p:nvGrpSpPr>
          <p:grpSpPr bwMode="auto">
            <a:xfrm>
              <a:off x="2638" y="1676"/>
              <a:ext cx="478" cy="121"/>
              <a:chOff x="2638" y="1313"/>
              <a:chExt cx="478" cy="121"/>
            </a:xfrm>
          </p:grpSpPr>
          <p:cxnSp>
            <p:nvCxnSpPr>
              <p:cNvPr id="66723" name="AutoShape 245"/>
              <p:cNvCxnSpPr>
                <a:cxnSpLocks noChangeShapeType="1"/>
                <a:stCxn id="66724" idx="3"/>
                <a:endCxn id="6672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24" name="Rectangle 246"/>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5" name="Group 223"/>
            <p:cNvGrpSpPr>
              <a:grpSpLocks/>
            </p:cNvGrpSpPr>
            <p:nvPr/>
          </p:nvGrpSpPr>
          <p:grpSpPr bwMode="auto">
            <a:xfrm>
              <a:off x="3122" y="1434"/>
              <a:ext cx="2226" cy="121"/>
              <a:chOff x="3122" y="1652"/>
              <a:chExt cx="2226" cy="121"/>
            </a:xfrm>
          </p:grpSpPr>
          <p:sp>
            <p:nvSpPr>
              <p:cNvPr id="66720" name="Rectangle 220"/>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21" name="Rectangle 221"/>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2" name="Rectangle 222"/>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16" name="Group 354"/>
          <p:cNvGrpSpPr>
            <a:grpSpLocks/>
          </p:cNvGrpSpPr>
          <p:nvPr/>
        </p:nvGrpSpPr>
        <p:grpSpPr bwMode="auto">
          <a:xfrm>
            <a:off x="4187825" y="2084388"/>
            <a:ext cx="4302125" cy="384175"/>
            <a:chOff x="291" y="2934"/>
            <a:chExt cx="2710" cy="242"/>
          </a:xfrm>
        </p:grpSpPr>
        <p:grpSp>
          <p:nvGrpSpPr>
            <p:cNvPr id="17" name="Group 331"/>
            <p:cNvGrpSpPr>
              <a:grpSpLocks/>
            </p:cNvGrpSpPr>
            <p:nvPr/>
          </p:nvGrpSpPr>
          <p:grpSpPr bwMode="auto">
            <a:xfrm>
              <a:off x="775" y="3055"/>
              <a:ext cx="2226" cy="121"/>
              <a:chOff x="3122" y="1652"/>
              <a:chExt cx="2226" cy="121"/>
            </a:xfrm>
          </p:grpSpPr>
          <p:sp>
            <p:nvSpPr>
              <p:cNvPr id="66713" name="Rectangle 33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4" name="Rectangle 33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15" name="Rectangle 33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8" name="Group 339"/>
            <p:cNvGrpSpPr>
              <a:grpSpLocks/>
            </p:cNvGrpSpPr>
            <p:nvPr/>
          </p:nvGrpSpPr>
          <p:grpSpPr bwMode="auto">
            <a:xfrm>
              <a:off x="291" y="3055"/>
              <a:ext cx="478" cy="121"/>
              <a:chOff x="2638" y="1313"/>
              <a:chExt cx="478" cy="121"/>
            </a:xfrm>
          </p:grpSpPr>
          <p:cxnSp>
            <p:nvCxnSpPr>
              <p:cNvPr id="66711" name="AutoShape 340"/>
              <p:cNvCxnSpPr>
                <a:cxnSpLocks noChangeShapeType="1"/>
                <a:stCxn id="66712"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12" name="Rectangle 341"/>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9" name="Group 342"/>
            <p:cNvGrpSpPr>
              <a:grpSpLocks/>
            </p:cNvGrpSpPr>
            <p:nvPr/>
          </p:nvGrpSpPr>
          <p:grpSpPr bwMode="auto">
            <a:xfrm>
              <a:off x="775" y="2934"/>
              <a:ext cx="2226" cy="121"/>
              <a:chOff x="3122" y="1652"/>
              <a:chExt cx="2226" cy="121"/>
            </a:xfrm>
          </p:grpSpPr>
          <p:sp>
            <p:nvSpPr>
              <p:cNvPr id="66708" name="Rectangle 34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09" name="Rectangle 34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0" name="Rectangle 34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20" name="Group 452"/>
          <p:cNvGrpSpPr>
            <a:grpSpLocks/>
          </p:cNvGrpSpPr>
          <p:nvPr/>
        </p:nvGrpSpPr>
        <p:grpSpPr bwMode="auto">
          <a:xfrm>
            <a:off x="2187575" y="4735513"/>
            <a:ext cx="481013" cy="1069975"/>
            <a:chOff x="1384" y="2855"/>
            <a:chExt cx="303" cy="674"/>
          </a:xfrm>
        </p:grpSpPr>
        <p:sp>
          <p:nvSpPr>
            <p:cNvPr id="66694" name="Rectangle 362"/>
            <p:cNvSpPr>
              <a:spLocks noChangeArrowheads="1"/>
            </p:cNvSpPr>
            <p:nvPr/>
          </p:nvSpPr>
          <p:spPr bwMode="auto">
            <a:xfrm>
              <a:off x="1387"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95" name="Freeform 363"/>
            <p:cNvSpPr>
              <a:spLocks noEditPoints="1"/>
            </p:cNvSpPr>
            <p:nvPr/>
          </p:nvSpPr>
          <p:spPr bwMode="auto">
            <a:xfrm>
              <a:off x="1384"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89" y="16"/>
                  </a:lnTo>
                  <a:cubicBezTo>
                    <a:pt x="785" y="16"/>
                    <a:pt x="781" y="12"/>
                    <a:pt x="781" y="8"/>
                  </a:cubicBezTo>
                  <a:cubicBezTo>
                    <a:pt x="781" y="3"/>
                    <a:pt x="785" y="0"/>
                    <a:pt x="789" y="0"/>
                  </a:cubicBezTo>
                  <a:lnTo>
                    <a:pt x="801" y="0"/>
                  </a:lnTo>
                  <a:cubicBezTo>
                    <a:pt x="805" y="0"/>
                    <a:pt x="809" y="3"/>
                    <a:pt x="809" y="8"/>
                  </a:cubicBezTo>
                  <a:lnTo>
                    <a:pt x="809" y="108"/>
                  </a:lnTo>
                  <a:cubicBezTo>
                    <a:pt x="809" y="113"/>
                    <a:pt x="805" y="116"/>
                    <a:pt x="801" y="116"/>
                  </a:cubicBezTo>
                  <a:cubicBezTo>
                    <a:pt x="796" y="116"/>
                    <a:pt x="793" y="113"/>
                    <a:pt x="793" y="108"/>
                  </a:cubicBezTo>
                  <a:close/>
                  <a:moveTo>
                    <a:pt x="709" y="16"/>
                  </a:moveTo>
                  <a:lnTo>
                    <a:pt x="597" y="16"/>
                  </a:lnTo>
                  <a:cubicBezTo>
                    <a:pt x="593" y="16"/>
                    <a:pt x="589" y="12"/>
                    <a:pt x="589" y="8"/>
                  </a:cubicBezTo>
                  <a:cubicBezTo>
                    <a:pt x="589" y="3"/>
                    <a:pt x="593" y="0"/>
                    <a:pt x="597" y="0"/>
                  </a:cubicBezTo>
                  <a:lnTo>
                    <a:pt x="709" y="0"/>
                  </a:lnTo>
                  <a:cubicBezTo>
                    <a:pt x="714" y="0"/>
                    <a:pt x="717" y="3"/>
                    <a:pt x="717" y="8"/>
                  </a:cubicBezTo>
                  <a:cubicBezTo>
                    <a:pt x="717" y="12"/>
                    <a:pt x="714" y="16"/>
                    <a:pt x="709" y="16"/>
                  </a:cubicBezTo>
                  <a:close/>
                  <a:moveTo>
                    <a:pt x="517" y="16"/>
                  </a:moveTo>
                  <a:lnTo>
                    <a:pt x="405" y="16"/>
                  </a:lnTo>
                  <a:cubicBezTo>
                    <a:pt x="401" y="16"/>
                    <a:pt x="397" y="12"/>
                    <a:pt x="397" y="8"/>
                  </a:cubicBezTo>
                  <a:cubicBezTo>
                    <a:pt x="397" y="3"/>
                    <a:pt x="401" y="0"/>
                    <a:pt x="405" y="0"/>
                  </a:cubicBezTo>
                  <a:lnTo>
                    <a:pt x="517" y="0"/>
                  </a:lnTo>
                  <a:cubicBezTo>
                    <a:pt x="522" y="0"/>
                    <a:pt x="525" y="3"/>
                    <a:pt x="525" y="8"/>
                  </a:cubicBezTo>
                  <a:cubicBezTo>
                    <a:pt x="525" y="12"/>
                    <a:pt x="522" y="16"/>
                    <a:pt x="517" y="16"/>
                  </a:cubicBezTo>
                  <a:close/>
                  <a:moveTo>
                    <a:pt x="325" y="16"/>
                  </a:moveTo>
                  <a:lnTo>
                    <a:pt x="213" y="16"/>
                  </a:lnTo>
                  <a:cubicBezTo>
                    <a:pt x="209" y="16"/>
                    <a:pt x="205" y="12"/>
                    <a:pt x="205" y="8"/>
                  </a:cubicBezTo>
                  <a:cubicBezTo>
                    <a:pt x="205" y="3"/>
                    <a:pt x="209" y="0"/>
                    <a:pt x="213" y="0"/>
                  </a:cubicBezTo>
                  <a:lnTo>
                    <a:pt x="325" y="0"/>
                  </a:lnTo>
                  <a:cubicBezTo>
                    <a:pt x="330" y="0"/>
                    <a:pt x="333" y="3"/>
                    <a:pt x="333" y="8"/>
                  </a:cubicBezTo>
                  <a:cubicBezTo>
                    <a:pt x="333" y="12"/>
                    <a:pt x="330" y="16"/>
                    <a:pt x="325" y="16"/>
                  </a:cubicBezTo>
                  <a:close/>
                  <a:moveTo>
                    <a:pt x="133" y="16"/>
                  </a:moveTo>
                  <a:lnTo>
                    <a:pt x="21" y="16"/>
                  </a:lnTo>
                  <a:cubicBezTo>
                    <a:pt x="17" y="16"/>
                    <a:pt x="13" y="12"/>
                    <a:pt x="13" y="8"/>
                  </a:cubicBezTo>
                  <a:cubicBezTo>
                    <a:pt x="13" y="3"/>
                    <a:pt x="17" y="0"/>
                    <a:pt x="21" y="0"/>
                  </a:cubicBezTo>
                  <a:lnTo>
                    <a:pt x="133" y="0"/>
                  </a:lnTo>
                  <a:cubicBezTo>
                    <a:pt x="138" y="0"/>
                    <a:pt x="141" y="3"/>
                    <a:pt x="141" y="8"/>
                  </a:cubicBezTo>
                  <a:cubicBezTo>
                    <a:pt x="141" y="12"/>
                    <a:pt x="138" y="16"/>
                    <a:pt x="133"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96" name="Rectangle 364"/>
            <p:cNvSpPr>
              <a:spLocks noChangeArrowheads="1"/>
            </p:cNvSpPr>
            <p:nvPr/>
          </p:nvSpPr>
          <p:spPr bwMode="auto">
            <a:xfrm>
              <a:off x="149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97" name="Line 365"/>
            <p:cNvSpPr>
              <a:spLocks noChangeShapeType="1"/>
            </p:cNvSpPr>
            <p:nvPr/>
          </p:nvSpPr>
          <p:spPr bwMode="auto">
            <a:xfrm>
              <a:off x="1461"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98" name="Freeform 366"/>
            <p:cNvSpPr>
              <a:spLocks/>
            </p:cNvSpPr>
            <p:nvPr/>
          </p:nvSpPr>
          <p:spPr bwMode="auto">
            <a:xfrm>
              <a:off x="1555"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99" name="Line 367"/>
            <p:cNvSpPr>
              <a:spLocks noChangeShapeType="1"/>
            </p:cNvSpPr>
            <p:nvPr/>
          </p:nvSpPr>
          <p:spPr bwMode="auto">
            <a:xfrm>
              <a:off x="1455"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0" name="Freeform 368"/>
            <p:cNvSpPr>
              <a:spLocks/>
            </p:cNvSpPr>
            <p:nvPr/>
          </p:nvSpPr>
          <p:spPr bwMode="auto">
            <a:xfrm>
              <a:off x="1549"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1" name="Line 369"/>
            <p:cNvSpPr>
              <a:spLocks noChangeShapeType="1"/>
            </p:cNvSpPr>
            <p:nvPr/>
          </p:nvSpPr>
          <p:spPr bwMode="auto">
            <a:xfrm>
              <a:off x="1455"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2" name="Freeform 370"/>
            <p:cNvSpPr>
              <a:spLocks/>
            </p:cNvSpPr>
            <p:nvPr/>
          </p:nvSpPr>
          <p:spPr bwMode="auto">
            <a:xfrm>
              <a:off x="1549"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3" name="Line 371"/>
            <p:cNvSpPr>
              <a:spLocks noChangeShapeType="1"/>
            </p:cNvSpPr>
            <p:nvPr/>
          </p:nvSpPr>
          <p:spPr bwMode="auto">
            <a:xfrm>
              <a:off x="1455"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4" name="Freeform 372"/>
            <p:cNvSpPr>
              <a:spLocks/>
            </p:cNvSpPr>
            <p:nvPr/>
          </p:nvSpPr>
          <p:spPr bwMode="auto">
            <a:xfrm>
              <a:off x="1549"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1" name="Group 455"/>
          <p:cNvGrpSpPr>
            <a:grpSpLocks/>
          </p:cNvGrpSpPr>
          <p:nvPr/>
        </p:nvGrpSpPr>
        <p:grpSpPr bwMode="auto">
          <a:xfrm>
            <a:off x="3859213" y="4735513"/>
            <a:ext cx="482600" cy="1069975"/>
            <a:chOff x="2437" y="2855"/>
            <a:chExt cx="304" cy="674"/>
          </a:xfrm>
        </p:grpSpPr>
        <p:sp>
          <p:nvSpPr>
            <p:cNvPr id="66687" name="Rectangle 395"/>
            <p:cNvSpPr>
              <a:spLocks noChangeArrowheads="1"/>
            </p:cNvSpPr>
            <p:nvPr/>
          </p:nvSpPr>
          <p:spPr bwMode="auto">
            <a:xfrm>
              <a:off x="2440"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88" name="Freeform 396"/>
            <p:cNvSpPr>
              <a:spLocks noEditPoints="1"/>
            </p:cNvSpPr>
            <p:nvPr/>
          </p:nvSpPr>
          <p:spPr bwMode="auto">
            <a:xfrm>
              <a:off x="2437"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5" y="0"/>
                    <a:pt x="718" y="3"/>
                    <a:pt x="718" y="8"/>
                  </a:cubicBezTo>
                  <a:cubicBezTo>
                    <a:pt x="718" y="12"/>
                    <a:pt x="715" y="16"/>
                    <a:pt x="710" y="16"/>
                  </a:cubicBezTo>
                  <a:close/>
                  <a:moveTo>
                    <a:pt x="518" y="16"/>
                  </a:moveTo>
                  <a:lnTo>
                    <a:pt x="406" y="16"/>
                  </a:lnTo>
                  <a:cubicBezTo>
                    <a:pt x="402" y="16"/>
                    <a:pt x="398" y="12"/>
                    <a:pt x="398" y="8"/>
                  </a:cubicBezTo>
                  <a:cubicBezTo>
                    <a:pt x="398" y="3"/>
                    <a:pt x="402" y="0"/>
                    <a:pt x="406" y="0"/>
                  </a:cubicBezTo>
                  <a:lnTo>
                    <a:pt x="518" y="0"/>
                  </a:lnTo>
                  <a:cubicBezTo>
                    <a:pt x="523" y="0"/>
                    <a:pt x="526" y="3"/>
                    <a:pt x="526" y="8"/>
                  </a:cubicBezTo>
                  <a:cubicBezTo>
                    <a:pt x="526" y="12"/>
                    <a:pt x="523" y="16"/>
                    <a:pt x="518" y="16"/>
                  </a:cubicBezTo>
                  <a:close/>
                  <a:moveTo>
                    <a:pt x="326" y="16"/>
                  </a:moveTo>
                  <a:lnTo>
                    <a:pt x="214" y="16"/>
                  </a:lnTo>
                  <a:cubicBezTo>
                    <a:pt x="210" y="16"/>
                    <a:pt x="206" y="12"/>
                    <a:pt x="206" y="8"/>
                  </a:cubicBezTo>
                  <a:cubicBezTo>
                    <a:pt x="206" y="3"/>
                    <a:pt x="210" y="0"/>
                    <a:pt x="214" y="0"/>
                  </a:cubicBezTo>
                  <a:lnTo>
                    <a:pt x="326" y="0"/>
                  </a:lnTo>
                  <a:cubicBezTo>
                    <a:pt x="331" y="0"/>
                    <a:pt x="334" y="3"/>
                    <a:pt x="334" y="8"/>
                  </a:cubicBezTo>
                  <a:cubicBezTo>
                    <a:pt x="334" y="12"/>
                    <a:pt x="331" y="16"/>
                    <a:pt x="326" y="16"/>
                  </a:cubicBezTo>
                  <a:close/>
                  <a:moveTo>
                    <a:pt x="134" y="16"/>
                  </a:moveTo>
                  <a:lnTo>
                    <a:pt x="22" y="16"/>
                  </a:lnTo>
                  <a:cubicBezTo>
                    <a:pt x="18" y="16"/>
                    <a:pt x="14" y="12"/>
                    <a:pt x="14" y="8"/>
                  </a:cubicBezTo>
                  <a:cubicBezTo>
                    <a:pt x="14" y="3"/>
                    <a:pt x="18" y="0"/>
                    <a:pt x="22" y="0"/>
                  </a:cubicBezTo>
                  <a:lnTo>
                    <a:pt x="134" y="0"/>
                  </a:lnTo>
                  <a:cubicBezTo>
                    <a:pt x="139" y="0"/>
                    <a:pt x="142" y="3"/>
                    <a:pt x="142" y="8"/>
                  </a:cubicBezTo>
                  <a:cubicBezTo>
                    <a:pt x="142" y="12"/>
                    <a:pt x="139"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89" name="Rectangle 397"/>
            <p:cNvSpPr>
              <a:spLocks noChangeArrowheads="1"/>
            </p:cNvSpPr>
            <p:nvPr/>
          </p:nvSpPr>
          <p:spPr bwMode="auto">
            <a:xfrm>
              <a:off x="2547" y="2855"/>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D</a:t>
              </a:r>
              <a:endParaRPr lang="en-US"/>
            </a:p>
          </p:txBody>
        </p:sp>
        <p:sp>
          <p:nvSpPr>
            <p:cNvPr id="66690" name="Line 402"/>
            <p:cNvSpPr>
              <a:spLocks noChangeShapeType="1"/>
            </p:cNvSpPr>
            <p:nvPr/>
          </p:nvSpPr>
          <p:spPr bwMode="auto">
            <a:xfrm>
              <a:off x="2509" y="320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1" name="Freeform 403"/>
            <p:cNvSpPr>
              <a:spLocks/>
            </p:cNvSpPr>
            <p:nvPr/>
          </p:nvSpPr>
          <p:spPr bwMode="auto">
            <a:xfrm>
              <a:off x="2602" y="317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92" name="Line 404"/>
            <p:cNvSpPr>
              <a:spLocks noChangeShapeType="1"/>
            </p:cNvSpPr>
            <p:nvPr/>
          </p:nvSpPr>
          <p:spPr bwMode="auto">
            <a:xfrm>
              <a:off x="2509" y="3319"/>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3" name="Freeform 405"/>
            <p:cNvSpPr>
              <a:spLocks/>
            </p:cNvSpPr>
            <p:nvPr/>
          </p:nvSpPr>
          <p:spPr bwMode="auto">
            <a:xfrm>
              <a:off x="2602" y="3289"/>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2" name="Group 458"/>
          <p:cNvGrpSpPr>
            <a:grpSpLocks/>
          </p:cNvGrpSpPr>
          <p:nvPr/>
        </p:nvGrpSpPr>
        <p:grpSpPr bwMode="auto">
          <a:xfrm>
            <a:off x="4956175" y="4735513"/>
            <a:ext cx="482600" cy="1069975"/>
            <a:chOff x="3491" y="2855"/>
            <a:chExt cx="304" cy="674"/>
          </a:xfrm>
        </p:grpSpPr>
        <p:sp>
          <p:nvSpPr>
            <p:cNvPr id="66676" name="Rectangle 428"/>
            <p:cNvSpPr>
              <a:spLocks noChangeArrowheads="1"/>
            </p:cNvSpPr>
            <p:nvPr/>
          </p:nvSpPr>
          <p:spPr bwMode="auto">
            <a:xfrm>
              <a:off x="3494"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77" name="Freeform 429"/>
            <p:cNvSpPr>
              <a:spLocks noEditPoints="1"/>
            </p:cNvSpPr>
            <p:nvPr/>
          </p:nvSpPr>
          <p:spPr bwMode="auto">
            <a:xfrm>
              <a:off x="3491"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5" y="1140"/>
                    <a:pt x="809" y="1144"/>
                    <a:pt x="809" y="1148"/>
                  </a:cubicBezTo>
                  <a:lnTo>
                    <a:pt x="809" y="1260"/>
                  </a:lnTo>
                  <a:cubicBezTo>
                    <a:pt x="809" y="1265"/>
                    <a:pt x="805" y="1268"/>
                    <a:pt x="801" y="1268"/>
                  </a:cubicBezTo>
                  <a:cubicBezTo>
                    <a:pt x="797" y="1268"/>
                    <a:pt x="793" y="1265"/>
                    <a:pt x="793" y="1260"/>
                  </a:cubicBezTo>
                  <a:close/>
                  <a:moveTo>
                    <a:pt x="793" y="1068"/>
                  </a:moveTo>
                  <a:lnTo>
                    <a:pt x="793" y="956"/>
                  </a:lnTo>
                  <a:cubicBezTo>
                    <a:pt x="793" y="952"/>
                    <a:pt x="797" y="948"/>
                    <a:pt x="801" y="948"/>
                  </a:cubicBezTo>
                  <a:cubicBezTo>
                    <a:pt x="805" y="948"/>
                    <a:pt x="809" y="952"/>
                    <a:pt x="809" y="956"/>
                  </a:cubicBezTo>
                  <a:lnTo>
                    <a:pt x="809" y="1068"/>
                  </a:lnTo>
                  <a:cubicBezTo>
                    <a:pt x="809" y="1073"/>
                    <a:pt x="805" y="1076"/>
                    <a:pt x="801" y="1076"/>
                  </a:cubicBezTo>
                  <a:cubicBezTo>
                    <a:pt x="797" y="1076"/>
                    <a:pt x="793" y="1073"/>
                    <a:pt x="793" y="1068"/>
                  </a:cubicBezTo>
                  <a:close/>
                  <a:moveTo>
                    <a:pt x="793" y="876"/>
                  </a:moveTo>
                  <a:lnTo>
                    <a:pt x="793" y="764"/>
                  </a:lnTo>
                  <a:cubicBezTo>
                    <a:pt x="793" y="760"/>
                    <a:pt x="797" y="756"/>
                    <a:pt x="801" y="756"/>
                  </a:cubicBezTo>
                  <a:cubicBezTo>
                    <a:pt x="805" y="756"/>
                    <a:pt x="809" y="760"/>
                    <a:pt x="809" y="764"/>
                  </a:cubicBezTo>
                  <a:lnTo>
                    <a:pt x="809" y="876"/>
                  </a:lnTo>
                  <a:cubicBezTo>
                    <a:pt x="809" y="881"/>
                    <a:pt x="805" y="884"/>
                    <a:pt x="801" y="884"/>
                  </a:cubicBezTo>
                  <a:cubicBezTo>
                    <a:pt x="797" y="884"/>
                    <a:pt x="793" y="881"/>
                    <a:pt x="793" y="876"/>
                  </a:cubicBezTo>
                  <a:close/>
                  <a:moveTo>
                    <a:pt x="793" y="684"/>
                  </a:moveTo>
                  <a:lnTo>
                    <a:pt x="793" y="572"/>
                  </a:lnTo>
                  <a:cubicBezTo>
                    <a:pt x="793" y="568"/>
                    <a:pt x="797" y="564"/>
                    <a:pt x="801" y="564"/>
                  </a:cubicBezTo>
                  <a:cubicBezTo>
                    <a:pt x="805" y="564"/>
                    <a:pt x="809" y="568"/>
                    <a:pt x="809" y="572"/>
                  </a:cubicBezTo>
                  <a:lnTo>
                    <a:pt x="809" y="684"/>
                  </a:lnTo>
                  <a:cubicBezTo>
                    <a:pt x="809" y="689"/>
                    <a:pt x="805" y="692"/>
                    <a:pt x="801" y="692"/>
                  </a:cubicBezTo>
                  <a:cubicBezTo>
                    <a:pt x="797" y="692"/>
                    <a:pt x="793" y="689"/>
                    <a:pt x="793" y="684"/>
                  </a:cubicBezTo>
                  <a:close/>
                  <a:moveTo>
                    <a:pt x="793" y="492"/>
                  </a:moveTo>
                  <a:lnTo>
                    <a:pt x="793" y="380"/>
                  </a:lnTo>
                  <a:cubicBezTo>
                    <a:pt x="793" y="376"/>
                    <a:pt x="797" y="372"/>
                    <a:pt x="801" y="372"/>
                  </a:cubicBezTo>
                  <a:cubicBezTo>
                    <a:pt x="805" y="372"/>
                    <a:pt x="809" y="376"/>
                    <a:pt x="809" y="380"/>
                  </a:cubicBezTo>
                  <a:lnTo>
                    <a:pt x="809" y="492"/>
                  </a:lnTo>
                  <a:cubicBezTo>
                    <a:pt x="809" y="497"/>
                    <a:pt x="805" y="500"/>
                    <a:pt x="801" y="500"/>
                  </a:cubicBezTo>
                  <a:cubicBezTo>
                    <a:pt x="797" y="500"/>
                    <a:pt x="793" y="497"/>
                    <a:pt x="793" y="492"/>
                  </a:cubicBezTo>
                  <a:close/>
                  <a:moveTo>
                    <a:pt x="793" y="300"/>
                  </a:moveTo>
                  <a:lnTo>
                    <a:pt x="793" y="188"/>
                  </a:lnTo>
                  <a:cubicBezTo>
                    <a:pt x="793" y="184"/>
                    <a:pt x="797" y="180"/>
                    <a:pt x="801" y="180"/>
                  </a:cubicBezTo>
                  <a:cubicBezTo>
                    <a:pt x="805" y="180"/>
                    <a:pt x="809" y="184"/>
                    <a:pt x="809" y="188"/>
                  </a:cubicBezTo>
                  <a:lnTo>
                    <a:pt x="809" y="300"/>
                  </a:lnTo>
                  <a:cubicBezTo>
                    <a:pt x="809" y="305"/>
                    <a:pt x="805"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5" y="0"/>
                    <a:pt x="809" y="3"/>
                    <a:pt x="809" y="8"/>
                  </a:cubicBezTo>
                  <a:lnTo>
                    <a:pt x="809" y="108"/>
                  </a:lnTo>
                  <a:cubicBezTo>
                    <a:pt x="809" y="113"/>
                    <a:pt x="805"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78" name="Rectangle 430"/>
            <p:cNvSpPr>
              <a:spLocks noChangeArrowheads="1"/>
            </p:cNvSpPr>
            <p:nvPr/>
          </p:nvSpPr>
          <p:spPr bwMode="auto">
            <a:xfrm>
              <a:off x="3597" y="2855"/>
              <a:ext cx="8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G</a:t>
              </a:r>
              <a:endParaRPr lang="en-US"/>
            </a:p>
          </p:txBody>
        </p:sp>
        <p:sp>
          <p:nvSpPr>
            <p:cNvPr id="66679" name="Line 431"/>
            <p:cNvSpPr>
              <a:spLocks noChangeShapeType="1"/>
            </p:cNvSpPr>
            <p:nvPr/>
          </p:nvSpPr>
          <p:spPr bwMode="auto">
            <a:xfrm>
              <a:off x="3568"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0" name="Freeform 432"/>
            <p:cNvSpPr>
              <a:spLocks/>
            </p:cNvSpPr>
            <p:nvPr/>
          </p:nvSpPr>
          <p:spPr bwMode="auto">
            <a:xfrm>
              <a:off x="3662"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1" name="Line 433"/>
            <p:cNvSpPr>
              <a:spLocks noChangeShapeType="1"/>
            </p:cNvSpPr>
            <p:nvPr/>
          </p:nvSpPr>
          <p:spPr bwMode="auto">
            <a:xfrm>
              <a:off x="3562"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2" name="Freeform 434"/>
            <p:cNvSpPr>
              <a:spLocks/>
            </p:cNvSpPr>
            <p:nvPr/>
          </p:nvSpPr>
          <p:spPr bwMode="auto">
            <a:xfrm>
              <a:off x="3656"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3" name="Line 435"/>
            <p:cNvSpPr>
              <a:spLocks noChangeShapeType="1"/>
            </p:cNvSpPr>
            <p:nvPr/>
          </p:nvSpPr>
          <p:spPr bwMode="auto">
            <a:xfrm>
              <a:off x="3562"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4" name="Freeform 436"/>
            <p:cNvSpPr>
              <a:spLocks/>
            </p:cNvSpPr>
            <p:nvPr/>
          </p:nvSpPr>
          <p:spPr bwMode="auto">
            <a:xfrm>
              <a:off x="3656"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5" name="Line 437"/>
            <p:cNvSpPr>
              <a:spLocks noChangeShapeType="1"/>
            </p:cNvSpPr>
            <p:nvPr/>
          </p:nvSpPr>
          <p:spPr bwMode="auto">
            <a:xfrm>
              <a:off x="3562"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6" name="Freeform 438"/>
            <p:cNvSpPr>
              <a:spLocks/>
            </p:cNvSpPr>
            <p:nvPr/>
          </p:nvSpPr>
          <p:spPr bwMode="auto">
            <a:xfrm>
              <a:off x="3656"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3" name="Group 459"/>
          <p:cNvGrpSpPr>
            <a:grpSpLocks/>
          </p:cNvGrpSpPr>
          <p:nvPr/>
        </p:nvGrpSpPr>
        <p:grpSpPr bwMode="auto">
          <a:xfrm>
            <a:off x="5514975" y="4735513"/>
            <a:ext cx="481013" cy="1069975"/>
            <a:chOff x="3843" y="2855"/>
            <a:chExt cx="303" cy="674"/>
          </a:xfrm>
        </p:grpSpPr>
        <p:sp>
          <p:nvSpPr>
            <p:cNvPr id="66665" name="Rectangle 439"/>
            <p:cNvSpPr>
              <a:spLocks noChangeArrowheads="1"/>
            </p:cNvSpPr>
            <p:nvPr/>
          </p:nvSpPr>
          <p:spPr bwMode="auto">
            <a:xfrm>
              <a:off x="3846"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66" name="Freeform 440"/>
            <p:cNvSpPr>
              <a:spLocks noEditPoints="1"/>
            </p:cNvSpPr>
            <p:nvPr/>
          </p:nvSpPr>
          <p:spPr bwMode="auto">
            <a:xfrm>
              <a:off x="3843"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67" name="Rectangle 441"/>
            <p:cNvSpPr>
              <a:spLocks noChangeArrowheads="1"/>
            </p:cNvSpPr>
            <p:nvPr/>
          </p:nvSpPr>
          <p:spPr bwMode="auto">
            <a:xfrm>
              <a:off x="395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68" name="Line 442"/>
            <p:cNvSpPr>
              <a:spLocks noChangeShapeType="1"/>
            </p:cNvSpPr>
            <p:nvPr/>
          </p:nvSpPr>
          <p:spPr bwMode="auto">
            <a:xfrm>
              <a:off x="3920" y="307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69" name="Freeform 443"/>
            <p:cNvSpPr>
              <a:spLocks/>
            </p:cNvSpPr>
            <p:nvPr/>
          </p:nvSpPr>
          <p:spPr bwMode="auto">
            <a:xfrm>
              <a:off x="4014"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0" name="Line 444"/>
            <p:cNvSpPr>
              <a:spLocks noChangeShapeType="1"/>
            </p:cNvSpPr>
            <p:nvPr/>
          </p:nvSpPr>
          <p:spPr bwMode="auto">
            <a:xfrm>
              <a:off x="3914" y="3432"/>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1" name="Freeform 445"/>
            <p:cNvSpPr>
              <a:spLocks/>
            </p:cNvSpPr>
            <p:nvPr/>
          </p:nvSpPr>
          <p:spPr bwMode="auto">
            <a:xfrm>
              <a:off x="4008"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2" name="Line 446"/>
            <p:cNvSpPr>
              <a:spLocks noChangeShapeType="1"/>
            </p:cNvSpPr>
            <p:nvPr/>
          </p:nvSpPr>
          <p:spPr bwMode="auto">
            <a:xfrm>
              <a:off x="3914" y="3206"/>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3" name="Freeform 447"/>
            <p:cNvSpPr>
              <a:spLocks/>
            </p:cNvSpPr>
            <p:nvPr/>
          </p:nvSpPr>
          <p:spPr bwMode="auto">
            <a:xfrm>
              <a:off x="4008"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4" name="Line 448"/>
            <p:cNvSpPr>
              <a:spLocks noChangeShapeType="1"/>
            </p:cNvSpPr>
            <p:nvPr/>
          </p:nvSpPr>
          <p:spPr bwMode="auto">
            <a:xfrm>
              <a:off x="3914" y="331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5" name="Freeform 449"/>
            <p:cNvSpPr>
              <a:spLocks/>
            </p:cNvSpPr>
            <p:nvPr/>
          </p:nvSpPr>
          <p:spPr bwMode="auto">
            <a:xfrm>
              <a:off x="4008"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4" name="Group 460"/>
          <p:cNvGrpSpPr>
            <a:grpSpLocks/>
          </p:cNvGrpSpPr>
          <p:nvPr/>
        </p:nvGrpSpPr>
        <p:grpSpPr bwMode="auto">
          <a:xfrm>
            <a:off x="1450975" y="5360988"/>
            <a:ext cx="6429375" cy="801687"/>
            <a:chOff x="983" y="3228"/>
            <a:chExt cx="4050" cy="505"/>
          </a:xfrm>
        </p:grpSpPr>
        <p:sp>
          <p:nvSpPr>
            <p:cNvPr id="66662" name="Freeform 360"/>
            <p:cNvSpPr>
              <a:spLocks/>
            </p:cNvSpPr>
            <p:nvPr/>
          </p:nvSpPr>
          <p:spPr bwMode="auto">
            <a:xfrm>
              <a:off x="983" y="3569"/>
              <a:ext cx="3630" cy="149"/>
            </a:xfrm>
            <a:custGeom>
              <a:avLst/>
              <a:gdLst>
                <a:gd name="T0" fmla="*/ 3630 w 3630"/>
                <a:gd name="T1" fmla="*/ 74 h 149"/>
                <a:gd name="T2" fmla="*/ 3555 w 3630"/>
                <a:gd name="T3" fmla="*/ 0 h 149"/>
                <a:gd name="T4" fmla="*/ 3555 w 3630"/>
                <a:gd name="T5" fmla="*/ 49 h 149"/>
                <a:gd name="T6" fmla="*/ 0 w 3630"/>
                <a:gd name="T7" fmla="*/ 49 h 149"/>
                <a:gd name="T8" fmla="*/ 0 w 3630"/>
                <a:gd name="T9" fmla="*/ 100 h 149"/>
                <a:gd name="T10" fmla="*/ 3555 w 3630"/>
                <a:gd name="T11" fmla="*/ 100 h 149"/>
                <a:gd name="T12" fmla="*/ 3555 w 3630"/>
                <a:gd name="T13" fmla="*/ 149 h 149"/>
                <a:gd name="T14" fmla="*/ 3630 w 3630"/>
                <a:gd name="T15" fmla="*/ 74 h 149"/>
                <a:gd name="T16" fmla="*/ 0 60000 65536"/>
                <a:gd name="T17" fmla="*/ 0 60000 65536"/>
                <a:gd name="T18" fmla="*/ 0 60000 65536"/>
                <a:gd name="T19" fmla="*/ 0 60000 65536"/>
                <a:gd name="T20" fmla="*/ 0 60000 65536"/>
                <a:gd name="T21" fmla="*/ 0 60000 65536"/>
                <a:gd name="T22" fmla="*/ 0 60000 65536"/>
                <a:gd name="T23" fmla="*/ 0 60000 65536"/>
                <a:gd name="T24" fmla="*/ 0 w 3630"/>
                <a:gd name="T25" fmla="*/ 0 h 149"/>
                <a:gd name="T26" fmla="*/ 3630 w 363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0" h="149">
                  <a:moveTo>
                    <a:pt x="3630" y="74"/>
                  </a:moveTo>
                  <a:lnTo>
                    <a:pt x="3555" y="0"/>
                  </a:lnTo>
                  <a:lnTo>
                    <a:pt x="3555" y="49"/>
                  </a:lnTo>
                  <a:lnTo>
                    <a:pt x="0" y="49"/>
                  </a:lnTo>
                  <a:lnTo>
                    <a:pt x="0" y="100"/>
                  </a:lnTo>
                  <a:lnTo>
                    <a:pt x="3555" y="100"/>
                  </a:lnTo>
                  <a:lnTo>
                    <a:pt x="3555" y="149"/>
                  </a:lnTo>
                  <a:lnTo>
                    <a:pt x="3630" y="74"/>
                  </a:lnTo>
                  <a:close/>
                </a:path>
              </a:pathLst>
            </a:custGeom>
            <a:solidFill>
              <a:srgbClr val="CCFFCC"/>
            </a:solidFill>
            <a:ln w="15875" cap="rnd">
              <a:solidFill>
                <a:srgbClr val="000000"/>
              </a:solidFill>
              <a:round/>
              <a:headEnd/>
              <a:tailEnd/>
            </a:ln>
          </p:spPr>
          <p:txBody>
            <a:bodyPr>
              <a:prstTxWarp prst="textNoShape">
                <a:avLst/>
              </a:prstTxWarp>
            </a:bodyPr>
            <a:lstStyle/>
            <a:p>
              <a:endParaRPr lang="en-US"/>
            </a:p>
          </p:txBody>
        </p:sp>
        <p:sp>
          <p:nvSpPr>
            <p:cNvPr id="66663" name="Rectangle 361"/>
            <p:cNvSpPr>
              <a:spLocks noChangeArrowheads="1"/>
            </p:cNvSpPr>
            <p:nvPr/>
          </p:nvSpPr>
          <p:spPr bwMode="auto">
            <a:xfrm>
              <a:off x="4671" y="3539"/>
              <a:ext cx="362" cy="19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2000">
                  <a:solidFill>
                    <a:srgbClr val="000000"/>
                  </a:solidFill>
                </a:rPr>
                <a:t>Time</a:t>
              </a:r>
              <a:endParaRPr lang="en-US" sz="2000"/>
            </a:p>
          </p:txBody>
        </p:sp>
        <p:sp>
          <p:nvSpPr>
            <p:cNvPr id="66664" name="Freeform 450"/>
            <p:cNvSpPr>
              <a:spLocks noEditPoints="1"/>
            </p:cNvSpPr>
            <p:nvPr/>
          </p:nvSpPr>
          <p:spPr bwMode="auto">
            <a:xfrm>
              <a:off x="1014" y="3228"/>
              <a:ext cx="330" cy="33"/>
            </a:xfrm>
            <a:custGeom>
              <a:avLst/>
              <a:gdLst>
                <a:gd name="T0" fmla="*/ 0 w 882"/>
                <a:gd name="T1" fmla="*/ 0 h 88"/>
                <a:gd name="T2" fmla="*/ 0 w 882"/>
                <a:gd name="T3" fmla="*/ 0 h 88"/>
                <a:gd name="T4" fmla="*/ 0 w 882"/>
                <a:gd name="T5" fmla="*/ 0 h 88"/>
                <a:gd name="T6" fmla="*/ 0 w 882"/>
                <a:gd name="T7" fmla="*/ 0 h 88"/>
                <a:gd name="T8" fmla="*/ 0 w 882"/>
                <a:gd name="T9" fmla="*/ 0 h 88"/>
                <a:gd name="T10" fmla="*/ 0 w 882"/>
                <a:gd name="T11" fmla="*/ 0 h 88"/>
                <a:gd name="T12" fmla="*/ 0 w 882"/>
                <a:gd name="T13" fmla="*/ 0 h 88"/>
                <a:gd name="T14" fmla="*/ 0 w 882"/>
                <a:gd name="T15" fmla="*/ 0 h 88"/>
                <a:gd name="T16" fmla="*/ 0 w 882"/>
                <a:gd name="T17" fmla="*/ 0 h 88"/>
                <a:gd name="T18" fmla="*/ 0 w 882"/>
                <a:gd name="T19" fmla="*/ 0 h 88"/>
                <a:gd name="T20" fmla="*/ 0 w 882"/>
                <a:gd name="T21" fmla="*/ 0 h 88"/>
                <a:gd name="T22" fmla="*/ 0 w 882"/>
                <a:gd name="T23" fmla="*/ 0 h 88"/>
                <a:gd name="T24" fmla="*/ 0 w 882"/>
                <a:gd name="T25" fmla="*/ 0 h 88"/>
                <a:gd name="T26" fmla="*/ 0 w 882"/>
                <a:gd name="T27" fmla="*/ 0 h 88"/>
                <a:gd name="T28" fmla="*/ 0 w 882"/>
                <a:gd name="T29" fmla="*/ 0 h 88"/>
                <a:gd name="T30" fmla="*/ 0 w 882"/>
                <a:gd name="T31" fmla="*/ 0 h 88"/>
                <a:gd name="T32" fmla="*/ 0 w 882"/>
                <a:gd name="T33" fmla="*/ 0 h 88"/>
                <a:gd name="T34" fmla="*/ 0 w 882"/>
                <a:gd name="T35" fmla="*/ 0 h 88"/>
                <a:gd name="T36" fmla="*/ 0 w 882"/>
                <a:gd name="T37" fmla="*/ 0 h 88"/>
                <a:gd name="T38" fmla="*/ 0 w 882"/>
                <a:gd name="T39" fmla="*/ 0 h 88"/>
                <a:gd name="T40" fmla="*/ 0 w 882"/>
                <a:gd name="T41" fmla="*/ 0 h 88"/>
                <a:gd name="T42" fmla="*/ 0 w 882"/>
                <a:gd name="T43" fmla="*/ 0 h 88"/>
                <a:gd name="T44" fmla="*/ 0 w 882"/>
                <a:gd name="T45" fmla="*/ 0 h 88"/>
                <a:gd name="T46" fmla="*/ 0 w 882"/>
                <a:gd name="T47" fmla="*/ 0 h 88"/>
                <a:gd name="T48" fmla="*/ 0 w 882"/>
                <a:gd name="T49" fmla="*/ 0 h 88"/>
                <a:gd name="T50" fmla="*/ 0 w 882"/>
                <a:gd name="T51" fmla="*/ 0 h 88"/>
                <a:gd name="T52" fmla="*/ 0 w 882"/>
                <a:gd name="T53" fmla="*/ 0 h 88"/>
                <a:gd name="T54" fmla="*/ 0 w 882"/>
                <a:gd name="T55" fmla="*/ 0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2"/>
                <a:gd name="T85" fmla="*/ 0 h 88"/>
                <a:gd name="T86" fmla="*/ 882 w 882"/>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2" h="88">
                  <a:moveTo>
                    <a:pt x="44" y="0"/>
                  </a:moveTo>
                  <a:lnTo>
                    <a:pt x="44" y="0"/>
                  </a:lnTo>
                  <a:cubicBezTo>
                    <a:pt x="69" y="0"/>
                    <a:pt x="88" y="20"/>
                    <a:pt x="88" y="44"/>
                  </a:cubicBezTo>
                  <a:cubicBezTo>
                    <a:pt x="88" y="68"/>
                    <a:pt x="69" y="88"/>
                    <a:pt x="44" y="88"/>
                  </a:cubicBezTo>
                  <a:cubicBezTo>
                    <a:pt x="20" y="88"/>
                    <a:pt x="0" y="68"/>
                    <a:pt x="0" y="44"/>
                  </a:cubicBezTo>
                  <a:cubicBezTo>
                    <a:pt x="0" y="20"/>
                    <a:pt x="20" y="0"/>
                    <a:pt x="44" y="0"/>
                  </a:cubicBezTo>
                  <a:close/>
                  <a:moveTo>
                    <a:pt x="309" y="0"/>
                  </a:moveTo>
                  <a:lnTo>
                    <a:pt x="309" y="0"/>
                  </a:lnTo>
                  <a:cubicBezTo>
                    <a:pt x="333" y="0"/>
                    <a:pt x="353" y="20"/>
                    <a:pt x="353" y="44"/>
                  </a:cubicBezTo>
                  <a:cubicBezTo>
                    <a:pt x="353" y="68"/>
                    <a:pt x="333" y="88"/>
                    <a:pt x="309" y="88"/>
                  </a:cubicBezTo>
                  <a:cubicBezTo>
                    <a:pt x="284" y="88"/>
                    <a:pt x="265" y="68"/>
                    <a:pt x="265" y="44"/>
                  </a:cubicBezTo>
                  <a:cubicBezTo>
                    <a:pt x="265" y="20"/>
                    <a:pt x="284" y="0"/>
                    <a:pt x="309" y="0"/>
                  </a:cubicBezTo>
                  <a:close/>
                  <a:moveTo>
                    <a:pt x="573" y="0"/>
                  </a:moveTo>
                  <a:lnTo>
                    <a:pt x="573" y="0"/>
                  </a:lnTo>
                  <a:cubicBezTo>
                    <a:pt x="598" y="0"/>
                    <a:pt x="617" y="20"/>
                    <a:pt x="617" y="44"/>
                  </a:cubicBezTo>
                  <a:cubicBezTo>
                    <a:pt x="617" y="68"/>
                    <a:pt x="598" y="88"/>
                    <a:pt x="573" y="88"/>
                  </a:cubicBezTo>
                  <a:cubicBezTo>
                    <a:pt x="549" y="88"/>
                    <a:pt x="529" y="68"/>
                    <a:pt x="529" y="44"/>
                  </a:cubicBezTo>
                  <a:cubicBezTo>
                    <a:pt x="529" y="20"/>
                    <a:pt x="549" y="0"/>
                    <a:pt x="573" y="0"/>
                  </a:cubicBezTo>
                  <a:close/>
                  <a:moveTo>
                    <a:pt x="838" y="0"/>
                  </a:moveTo>
                  <a:lnTo>
                    <a:pt x="838" y="0"/>
                  </a:lnTo>
                  <a:cubicBezTo>
                    <a:pt x="862" y="0"/>
                    <a:pt x="882" y="20"/>
                    <a:pt x="882" y="44"/>
                  </a:cubicBezTo>
                  <a:cubicBezTo>
                    <a:pt x="882" y="68"/>
                    <a:pt x="862" y="88"/>
                    <a:pt x="838" y="88"/>
                  </a:cubicBezTo>
                  <a:cubicBezTo>
                    <a:pt x="813" y="88"/>
                    <a:pt x="794" y="68"/>
                    <a:pt x="794" y="44"/>
                  </a:cubicBezTo>
                  <a:cubicBezTo>
                    <a:pt x="794" y="20"/>
                    <a:pt x="813" y="0"/>
                    <a:pt x="838" y="0"/>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grpSp>
      <p:sp>
        <p:nvSpPr>
          <p:cNvPr id="58830" name="Rectangle 462"/>
          <p:cNvSpPr>
            <a:spLocks noChangeArrowheads="1"/>
          </p:cNvSpPr>
          <p:nvPr/>
        </p:nvSpPr>
        <p:spPr bwMode="auto">
          <a:xfrm>
            <a:off x="21526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1" name="Rectangle 463"/>
          <p:cNvSpPr>
            <a:spLocks noChangeArrowheads="1"/>
          </p:cNvSpPr>
          <p:nvPr/>
        </p:nvSpPr>
        <p:spPr bwMode="auto">
          <a:xfrm>
            <a:off x="2728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2" name="Rectangle 464"/>
          <p:cNvSpPr>
            <a:spLocks noChangeArrowheads="1"/>
          </p:cNvSpPr>
          <p:nvPr/>
        </p:nvSpPr>
        <p:spPr bwMode="auto">
          <a:xfrm>
            <a:off x="3265488"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3" name="Rectangle 465"/>
          <p:cNvSpPr>
            <a:spLocks noChangeArrowheads="1"/>
          </p:cNvSpPr>
          <p:nvPr/>
        </p:nvSpPr>
        <p:spPr bwMode="auto">
          <a:xfrm>
            <a:off x="38417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4" name="Rectangle 466"/>
          <p:cNvSpPr>
            <a:spLocks noChangeArrowheads="1"/>
          </p:cNvSpPr>
          <p:nvPr/>
        </p:nvSpPr>
        <p:spPr bwMode="auto">
          <a:xfrm>
            <a:off x="4379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6" name="Rectangle 468"/>
          <p:cNvSpPr>
            <a:spLocks noChangeArrowheads="1"/>
          </p:cNvSpPr>
          <p:nvPr/>
        </p:nvSpPr>
        <p:spPr bwMode="auto">
          <a:xfrm>
            <a:off x="4918075"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grpSp>
        <p:nvGrpSpPr>
          <p:cNvPr id="25" name="Group 474"/>
          <p:cNvGrpSpPr>
            <a:grpSpLocks/>
          </p:cNvGrpSpPr>
          <p:nvPr/>
        </p:nvGrpSpPr>
        <p:grpSpPr bwMode="auto">
          <a:xfrm>
            <a:off x="3302000" y="4735513"/>
            <a:ext cx="482600" cy="1069975"/>
            <a:chOff x="2080" y="2983"/>
            <a:chExt cx="304" cy="674"/>
          </a:xfrm>
        </p:grpSpPr>
        <p:sp>
          <p:nvSpPr>
            <p:cNvPr id="66655" name="Rectangle 384"/>
            <p:cNvSpPr>
              <a:spLocks noChangeArrowheads="1"/>
            </p:cNvSpPr>
            <p:nvPr/>
          </p:nvSpPr>
          <p:spPr bwMode="auto">
            <a:xfrm>
              <a:off x="2083" y="3133"/>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56" name="Freeform 385"/>
            <p:cNvSpPr>
              <a:spLocks noEditPoints="1"/>
            </p:cNvSpPr>
            <p:nvPr/>
          </p:nvSpPr>
          <p:spPr bwMode="auto">
            <a:xfrm>
              <a:off x="2080" y="3130"/>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57" name="Rectangle 386"/>
            <p:cNvSpPr>
              <a:spLocks noChangeArrowheads="1"/>
            </p:cNvSpPr>
            <p:nvPr/>
          </p:nvSpPr>
          <p:spPr bwMode="auto">
            <a:xfrm>
              <a:off x="2193" y="2983"/>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C</a:t>
              </a:r>
              <a:endParaRPr lang="en-US"/>
            </a:p>
          </p:txBody>
        </p:sp>
        <p:sp>
          <p:nvSpPr>
            <p:cNvPr id="66658" name="Line 387"/>
            <p:cNvSpPr>
              <a:spLocks noChangeShapeType="1"/>
            </p:cNvSpPr>
            <p:nvPr/>
          </p:nvSpPr>
          <p:spPr bwMode="auto">
            <a:xfrm>
              <a:off x="2158"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9" name="Freeform 388"/>
            <p:cNvSpPr>
              <a:spLocks/>
            </p:cNvSpPr>
            <p:nvPr/>
          </p:nvSpPr>
          <p:spPr bwMode="auto">
            <a:xfrm>
              <a:off x="2251" y="3177"/>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60" name="Line 470"/>
            <p:cNvSpPr>
              <a:spLocks noChangeShapeType="1"/>
            </p:cNvSpPr>
            <p:nvPr/>
          </p:nvSpPr>
          <p:spPr bwMode="auto">
            <a:xfrm>
              <a:off x="2154"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61" name="Freeform 471"/>
            <p:cNvSpPr>
              <a:spLocks/>
            </p:cNvSpPr>
            <p:nvPr/>
          </p:nvSpPr>
          <p:spPr bwMode="auto">
            <a:xfrm>
              <a:off x="2247" y="352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6" name="Group 477"/>
          <p:cNvGrpSpPr>
            <a:grpSpLocks/>
          </p:cNvGrpSpPr>
          <p:nvPr/>
        </p:nvGrpSpPr>
        <p:grpSpPr bwMode="auto">
          <a:xfrm>
            <a:off x="2744788" y="4735513"/>
            <a:ext cx="481012" cy="1069975"/>
            <a:chOff x="1729" y="2983"/>
            <a:chExt cx="303" cy="674"/>
          </a:xfrm>
        </p:grpSpPr>
        <p:sp>
          <p:nvSpPr>
            <p:cNvPr id="66644" name="Rectangle 373"/>
            <p:cNvSpPr>
              <a:spLocks noChangeArrowheads="1"/>
            </p:cNvSpPr>
            <p:nvPr/>
          </p:nvSpPr>
          <p:spPr bwMode="auto">
            <a:xfrm>
              <a:off x="1732"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45" name="Freeform 374"/>
            <p:cNvSpPr>
              <a:spLocks noEditPoints="1"/>
            </p:cNvSpPr>
            <p:nvPr/>
          </p:nvSpPr>
          <p:spPr bwMode="auto">
            <a:xfrm>
              <a:off x="1729"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46" name="Rectangle 375"/>
            <p:cNvSpPr>
              <a:spLocks noChangeArrowheads="1"/>
            </p:cNvSpPr>
            <p:nvPr/>
          </p:nvSpPr>
          <p:spPr bwMode="auto">
            <a:xfrm>
              <a:off x="184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B</a:t>
              </a:r>
              <a:endParaRPr lang="en-US"/>
            </a:p>
          </p:txBody>
        </p:sp>
        <p:sp>
          <p:nvSpPr>
            <p:cNvPr id="66647" name="Line 376"/>
            <p:cNvSpPr>
              <a:spLocks noChangeShapeType="1"/>
            </p:cNvSpPr>
            <p:nvPr/>
          </p:nvSpPr>
          <p:spPr bwMode="auto">
            <a:xfrm>
              <a:off x="1806" y="320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8" name="Freeform 377"/>
            <p:cNvSpPr>
              <a:spLocks/>
            </p:cNvSpPr>
            <p:nvPr/>
          </p:nvSpPr>
          <p:spPr bwMode="auto">
            <a:xfrm>
              <a:off x="1900"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9" name="Line 380"/>
            <p:cNvSpPr>
              <a:spLocks noChangeShapeType="1"/>
            </p:cNvSpPr>
            <p:nvPr/>
          </p:nvSpPr>
          <p:spPr bwMode="auto">
            <a:xfrm>
              <a:off x="1800" y="3334"/>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0" name="Freeform 381"/>
            <p:cNvSpPr>
              <a:spLocks/>
            </p:cNvSpPr>
            <p:nvPr/>
          </p:nvSpPr>
          <p:spPr bwMode="auto">
            <a:xfrm>
              <a:off x="1894"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1" name="Line 382"/>
            <p:cNvSpPr>
              <a:spLocks noChangeShapeType="1"/>
            </p:cNvSpPr>
            <p:nvPr/>
          </p:nvSpPr>
          <p:spPr bwMode="auto">
            <a:xfrm>
              <a:off x="1800" y="344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2" name="Freeform 383"/>
            <p:cNvSpPr>
              <a:spLocks/>
            </p:cNvSpPr>
            <p:nvPr/>
          </p:nvSpPr>
          <p:spPr bwMode="auto">
            <a:xfrm>
              <a:off x="1894"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3" name="Line 475"/>
            <p:cNvSpPr>
              <a:spLocks noChangeShapeType="1"/>
            </p:cNvSpPr>
            <p:nvPr/>
          </p:nvSpPr>
          <p:spPr bwMode="auto">
            <a:xfrm>
              <a:off x="1799" y="3556"/>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4" name="Freeform 476"/>
            <p:cNvSpPr>
              <a:spLocks/>
            </p:cNvSpPr>
            <p:nvPr/>
          </p:nvSpPr>
          <p:spPr bwMode="auto">
            <a:xfrm>
              <a:off x="1893"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7" name="Group 508"/>
          <p:cNvGrpSpPr>
            <a:grpSpLocks/>
          </p:cNvGrpSpPr>
          <p:nvPr/>
        </p:nvGrpSpPr>
        <p:grpSpPr bwMode="auto">
          <a:xfrm>
            <a:off x="4418013" y="4735513"/>
            <a:ext cx="481012" cy="1069975"/>
            <a:chOff x="2783" y="2983"/>
            <a:chExt cx="303" cy="674"/>
          </a:xfrm>
        </p:grpSpPr>
        <p:sp>
          <p:nvSpPr>
            <p:cNvPr id="66633" name="Rectangle 406"/>
            <p:cNvSpPr>
              <a:spLocks noChangeArrowheads="1"/>
            </p:cNvSpPr>
            <p:nvPr/>
          </p:nvSpPr>
          <p:spPr bwMode="auto">
            <a:xfrm>
              <a:off x="2786"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34" name="Freeform 407"/>
            <p:cNvSpPr>
              <a:spLocks noEditPoints="1"/>
            </p:cNvSpPr>
            <p:nvPr/>
          </p:nvSpPr>
          <p:spPr bwMode="auto">
            <a:xfrm>
              <a:off x="2783"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4" y="144"/>
                    <a:pt x="0" y="140"/>
                    <a:pt x="0" y="136"/>
                  </a:cubicBezTo>
                  <a:lnTo>
                    <a:pt x="0" y="24"/>
                  </a:lnTo>
                  <a:cubicBezTo>
                    <a:pt x="0" y="19"/>
                    <a:pt x="4" y="16"/>
                    <a:pt x="8" y="16"/>
                  </a:cubicBezTo>
                  <a:cubicBezTo>
                    <a:pt x="12" y="16"/>
                    <a:pt x="16" y="19"/>
                    <a:pt x="16" y="24"/>
                  </a:cubicBezTo>
                  <a:close/>
                  <a:moveTo>
                    <a:pt x="16" y="216"/>
                  </a:moveTo>
                  <a:lnTo>
                    <a:pt x="16" y="328"/>
                  </a:lnTo>
                  <a:cubicBezTo>
                    <a:pt x="16" y="332"/>
                    <a:pt x="12" y="336"/>
                    <a:pt x="8" y="336"/>
                  </a:cubicBezTo>
                  <a:cubicBezTo>
                    <a:pt x="4" y="336"/>
                    <a:pt x="0" y="332"/>
                    <a:pt x="0" y="328"/>
                  </a:cubicBezTo>
                  <a:lnTo>
                    <a:pt x="0" y="216"/>
                  </a:lnTo>
                  <a:cubicBezTo>
                    <a:pt x="0" y="211"/>
                    <a:pt x="4" y="208"/>
                    <a:pt x="8" y="208"/>
                  </a:cubicBezTo>
                  <a:cubicBezTo>
                    <a:pt x="12" y="208"/>
                    <a:pt x="16" y="211"/>
                    <a:pt x="16" y="216"/>
                  </a:cubicBezTo>
                  <a:close/>
                  <a:moveTo>
                    <a:pt x="16" y="408"/>
                  </a:moveTo>
                  <a:lnTo>
                    <a:pt x="16" y="520"/>
                  </a:lnTo>
                  <a:cubicBezTo>
                    <a:pt x="16" y="524"/>
                    <a:pt x="12" y="528"/>
                    <a:pt x="8" y="528"/>
                  </a:cubicBezTo>
                  <a:cubicBezTo>
                    <a:pt x="4" y="528"/>
                    <a:pt x="0" y="524"/>
                    <a:pt x="0" y="520"/>
                  </a:cubicBezTo>
                  <a:lnTo>
                    <a:pt x="0" y="408"/>
                  </a:lnTo>
                  <a:cubicBezTo>
                    <a:pt x="0" y="403"/>
                    <a:pt x="4" y="400"/>
                    <a:pt x="8" y="400"/>
                  </a:cubicBezTo>
                  <a:cubicBezTo>
                    <a:pt x="12" y="400"/>
                    <a:pt x="16" y="403"/>
                    <a:pt x="16" y="408"/>
                  </a:cubicBezTo>
                  <a:close/>
                  <a:moveTo>
                    <a:pt x="16" y="600"/>
                  </a:moveTo>
                  <a:lnTo>
                    <a:pt x="16" y="712"/>
                  </a:lnTo>
                  <a:cubicBezTo>
                    <a:pt x="16" y="716"/>
                    <a:pt x="12" y="720"/>
                    <a:pt x="8" y="720"/>
                  </a:cubicBezTo>
                  <a:cubicBezTo>
                    <a:pt x="4" y="720"/>
                    <a:pt x="0" y="716"/>
                    <a:pt x="0" y="712"/>
                  </a:cubicBezTo>
                  <a:lnTo>
                    <a:pt x="0" y="600"/>
                  </a:lnTo>
                  <a:cubicBezTo>
                    <a:pt x="0" y="595"/>
                    <a:pt x="4" y="592"/>
                    <a:pt x="8" y="592"/>
                  </a:cubicBezTo>
                  <a:cubicBezTo>
                    <a:pt x="12" y="592"/>
                    <a:pt x="16" y="595"/>
                    <a:pt x="16" y="600"/>
                  </a:cubicBezTo>
                  <a:close/>
                  <a:moveTo>
                    <a:pt x="16" y="792"/>
                  </a:moveTo>
                  <a:lnTo>
                    <a:pt x="16" y="904"/>
                  </a:lnTo>
                  <a:cubicBezTo>
                    <a:pt x="16" y="908"/>
                    <a:pt x="12" y="912"/>
                    <a:pt x="8" y="912"/>
                  </a:cubicBezTo>
                  <a:cubicBezTo>
                    <a:pt x="4" y="912"/>
                    <a:pt x="0" y="908"/>
                    <a:pt x="0" y="904"/>
                  </a:cubicBezTo>
                  <a:lnTo>
                    <a:pt x="0" y="792"/>
                  </a:lnTo>
                  <a:cubicBezTo>
                    <a:pt x="0" y="787"/>
                    <a:pt x="4" y="784"/>
                    <a:pt x="8" y="784"/>
                  </a:cubicBezTo>
                  <a:cubicBezTo>
                    <a:pt x="12" y="784"/>
                    <a:pt x="16" y="787"/>
                    <a:pt x="16" y="792"/>
                  </a:cubicBezTo>
                  <a:close/>
                  <a:moveTo>
                    <a:pt x="16" y="984"/>
                  </a:moveTo>
                  <a:lnTo>
                    <a:pt x="16" y="1096"/>
                  </a:lnTo>
                  <a:cubicBezTo>
                    <a:pt x="16" y="1100"/>
                    <a:pt x="12" y="1104"/>
                    <a:pt x="8" y="1104"/>
                  </a:cubicBezTo>
                  <a:cubicBezTo>
                    <a:pt x="4" y="1104"/>
                    <a:pt x="0" y="1100"/>
                    <a:pt x="0" y="1096"/>
                  </a:cubicBezTo>
                  <a:lnTo>
                    <a:pt x="0" y="984"/>
                  </a:lnTo>
                  <a:cubicBezTo>
                    <a:pt x="0" y="979"/>
                    <a:pt x="4" y="976"/>
                    <a:pt x="8" y="976"/>
                  </a:cubicBezTo>
                  <a:cubicBezTo>
                    <a:pt x="12" y="976"/>
                    <a:pt x="16" y="979"/>
                    <a:pt x="16" y="984"/>
                  </a:cubicBezTo>
                  <a:close/>
                  <a:moveTo>
                    <a:pt x="16" y="1176"/>
                  </a:moveTo>
                  <a:lnTo>
                    <a:pt x="16" y="1288"/>
                  </a:lnTo>
                  <a:cubicBezTo>
                    <a:pt x="16" y="1292"/>
                    <a:pt x="12" y="1296"/>
                    <a:pt x="8" y="1296"/>
                  </a:cubicBezTo>
                  <a:cubicBezTo>
                    <a:pt x="4" y="1296"/>
                    <a:pt x="0" y="1292"/>
                    <a:pt x="0" y="1288"/>
                  </a:cubicBezTo>
                  <a:lnTo>
                    <a:pt x="0" y="1176"/>
                  </a:lnTo>
                  <a:cubicBezTo>
                    <a:pt x="0" y="1171"/>
                    <a:pt x="4"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4" y="1406"/>
                    <a:pt x="0" y="1402"/>
                    <a:pt x="0" y="1398"/>
                  </a:cubicBezTo>
                  <a:lnTo>
                    <a:pt x="0" y="1368"/>
                  </a:lnTo>
                  <a:cubicBezTo>
                    <a:pt x="0" y="1363"/>
                    <a:pt x="4"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35" name="Rectangle 408"/>
            <p:cNvSpPr>
              <a:spLocks noChangeArrowheads="1"/>
            </p:cNvSpPr>
            <p:nvPr/>
          </p:nvSpPr>
          <p:spPr bwMode="auto">
            <a:xfrm>
              <a:off x="289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E</a:t>
              </a:r>
              <a:endParaRPr lang="en-US"/>
            </a:p>
          </p:txBody>
        </p:sp>
        <p:sp>
          <p:nvSpPr>
            <p:cNvPr id="66636" name="Line 409"/>
            <p:cNvSpPr>
              <a:spLocks noChangeShapeType="1"/>
            </p:cNvSpPr>
            <p:nvPr/>
          </p:nvSpPr>
          <p:spPr bwMode="auto">
            <a:xfrm>
              <a:off x="2860"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7" name="Freeform 410"/>
            <p:cNvSpPr>
              <a:spLocks/>
            </p:cNvSpPr>
            <p:nvPr/>
          </p:nvSpPr>
          <p:spPr bwMode="auto">
            <a:xfrm>
              <a:off x="2954"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38" name="Line 413"/>
            <p:cNvSpPr>
              <a:spLocks noChangeShapeType="1"/>
            </p:cNvSpPr>
            <p:nvPr/>
          </p:nvSpPr>
          <p:spPr bwMode="auto">
            <a:xfrm>
              <a:off x="2854" y="3334"/>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9" name="Freeform 414"/>
            <p:cNvSpPr>
              <a:spLocks/>
            </p:cNvSpPr>
            <p:nvPr/>
          </p:nvSpPr>
          <p:spPr bwMode="auto">
            <a:xfrm>
              <a:off x="2948"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0" name="Line 415"/>
            <p:cNvSpPr>
              <a:spLocks noChangeShapeType="1"/>
            </p:cNvSpPr>
            <p:nvPr/>
          </p:nvSpPr>
          <p:spPr bwMode="auto">
            <a:xfrm>
              <a:off x="2854" y="344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1" name="Freeform 416"/>
            <p:cNvSpPr>
              <a:spLocks/>
            </p:cNvSpPr>
            <p:nvPr/>
          </p:nvSpPr>
          <p:spPr bwMode="auto">
            <a:xfrm>
              <a:off x="2948"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2" name="Line 478"/>
            <p:cNvSpPr>
              <a:spLocks noChangeShapeType="1"/>
            </p:cNvSpPr>
            <p:nvPr/>
          </p:nvSpPr>
          <p:spPr bwMode="auto">
            <a:xfrm>
              <a:off x="2856"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3" name="Freeform 479"/>
            <p:cNvSpPr>
              <a:spLocks/>
            </p:cNvSpPr>
            <p:nvPr/>
          </p:nvSpPr>
          <p:spPr bwMode="auto">
            <a:xfrm>
              <a:off x="2950"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8" name="Group 481"/>
          <p:cNvGrpSpPr>
            <a:grpSpLocks/>
          </p:cNvGrpSpPr>
          <p:nvPr/>
        </p:nvGrpSpPr>
        <p:grpSpPr bwMode="auto">
          <a:xfrm>
            <a:off x="4187825" y="2084388"/>
            <a:ext cx="4302125" cy="192087"/>
            <a:chOff x="2638" y="1313"/>
            <a:chExt cx="2710" cy="121"/>
          </a:xfrm>
        </p:grpSpPr>
        <p:grpSp>
          <p:nvGrpSpPr>
            <p:cNvPr id="29" name="Group 482"/>
            <p:cNvGrpSpPr>
              <a:grpSpLocks/>
            </p:cNvGrpSpPr>
            <p:nvPr/>
          </p:nvGrpSpPr>
          <p:grpSpPr bwMode="auto">
            <a:xfrm>
              <a:off x="3122" y="1313"/>
              <a:ext cx="2226" cy="121"/>
              <a:chOff x="3122" y="1652"/>
              <a:chExt cx="2226" cy="121"/>
            </a:xfrm>
          </p:grpSpPr>
          <p:sp>
            <p:nvSpPr>
              <p:cNvPr id="66630" name="Rectangle 48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31" name="Rectangle 48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B</a:t>
                </a:r>
              </a:p>
            </p:txBody>
          </p:sp>
          <p:sp>
            <p:nvSpPr>
              <p:cNvPr id="66632" name="Rectangle 48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30" name="Group 486"/>
            <p:cNvGrpSpPr>
              <a:grpSpLocks/>
            </p:cNvGrpSpPr>
            <p:nvPr/>
          </p:nvGrpSpPr>
          <p:grpSpPr bwMode="auto">
            <a:xfrm>
              <a:off x="2638" y="1313"/>
              <a:ext cx="478" cy="121"/>
              <a:chOff x="2638" y="1313"/>
              <a:chExt cx="478" cy="121"/>
            </a:xfrm>
          </p:grpSpPr>
          <p:cxnSp>
            <p:nvCxnSpPr>
              <p:cNvPr id="66628" name="AutoShape 487"/>
              <p:cNvCxnSpPr>
                <a:cxnSpLocks noChangeShapeType="1"/>
                <a:stCxn id="66629" idx="3"/>
                <a:endCxn id="66630"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9" name="Rectangle 488"/>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31" name="Group 497"/>
          <p:cNvGrpSpPr>
            <a:grpSpLocks/>
          </p:cNvGrpSpPr>
          <p:nvPr/>
        </p:nvGrpSpPr>
        <p:grpSpPr bwMode="auto">
          <a:xfrm>
            <a:off x="4187825" y="2084388"/>
            <a:ext cx="4302125" cy="192087"/>
            <a:chOff x="2638" y="1313"/>
            <a:chExt cx="2710" cy="121"/>
          </a:xfrm>
        </p:grpSpPr>
        <p:grpSp>
          <p:nvGrpSpPr>
            <p:cNvPr id="66762" name="Group 498"/>
            <p:cNvGrpSpPr>
              <a:grpSpLocks/>
            </p:cNvGrpSpPr>
            <p:nvPr/>
          </p:nvGrpSpPr>
          <p:grpSpPr bwMode="auto">
            <a:xfrm>
              <a:off x="3122" y="1313"/>
              <a:ext cx="2226" cy="121"/>
              <a:chOff x="3122" y="1652"/>
              <a:chExt cx="2226" cy="121"/>
            </a:xfrm>
          </p:grpSpPr>
          <p:sp>
            <p:nvSpPr>
              <p:cNvPr id="66623" name="Rectangle 499"/>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24" name="Rectangle 500"/>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25" name="Rectangle 501"/>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66763" name="Group 502"/>
            <p:cNvGrpSpPr>
              <a:grpSpLocks/>
            </p:cNvGrpSpPr>
            <p:nvPr/>
          </p:nvGrpSpPr>
          <p:grpSpPr bwMode="auto">
            <a:xfrm>
              <a:off x="2638" y="1313"/>
              <a:ext cx="478" cy="121"/>
              <a:chOff x="2638" y="1313"/>
              <a:chExt cx="478" cy="121"/>
            </a:xfrm>
          </p:grpSpPr>
          <p:cxnSp>
            <p:nvCxnSpPr>
              <p:cNvPr id="66621" name="AutoShape 503"/>
              <p:cNvCxnSpPr>
                <a:cxnSpLocks noChangeShapeType="1"/>
                <a:stCxn id="66622" idx="3"/>
                <a:endCxn id="66623"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2" name="Rectangle 504"/>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66769" name="Group 528"/>
          <p:cNvGrpSpPr>
            <a:grpSpLocks/>
          </p:cNvGrpSpPr>
          <p:nvPr/>
        </p:nvGrpSpPr>
        <p:grpSpPr bwMode="auto">
          <a:xfrm>
            <a:off x="4956175" y="1508125"/>
            <a:ext cx="3533775" cy="568325"/>
            <a:chOff x="3122" y="950"/>
            <a:chExt cx="2226" cy="358"/>
          </a:xfrm>
        </p:grpSpPr>
        <p:grpSp>
          <p:nvGrpSpPr>
            <p:cNvPr id="66770" name="Group 527"/>
            <p:cNvGrpSpPr>
              <a:grpSpLocks/>
            </p:cNvGrpSpPr>
            <p:nvPr/>
          </p:nvGrpSpPr>
          <p:grpSpPr bwMode="auto">
            <a:xfrm>
              <a:off x="3219" y="1168"/>
              <a:ext cx="2122" cy="140"/>
              <a:chOff x="3219" y="1168"/>
              <a:chExt cx="2122" cy="140"/>
            </a:xfrm>
          </p:grpSpPr>
          <p:sp>
            <p:nvSpPr>
              <p:cNvPr id="66616" name="Rectangle 188"/>
              <p:cNvSpPr>
                <a:spLocks noChangeArrowheads="1"/>
              </p:cNvSpPr>
              <p:nvPr/>
            </p:nvSpPr>
            <p:spPr bwMode="auto">
              <a:xfrm>
                <a:off x="3219" y="1168"/>
                <a:ext cx="59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Reconv. PC</a:t>
                </a:r>
                <a:endParaRPr lang="en-US"/>
              </a:p>
            </p:txBody>
          </p:sp>
          <p:sp>
            <p:nvSpPr>
              <p:cNvPr id="66617" name="Rectangle 189"/>
              <p:cNvSpPr>
                <a:spLocks noChangeArrowheads="1"/>
              </p:cNvSpPr>
              <p:nvPr/>
            </p:nvSpPr>
            <p:spPr bwMode="auto">
              <a:xfrm>
                <a:off x="4132" y="1174"/>
                <a:ext cx="41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Next PC</a:t>
                </a:r>
                <a:endParaRPr lang="en-US"/>
              </a:p>
            </p:txBody>
          </p:sp>
          <p:sp>
            <p:nvSpPr>
              <p:cNvPr id="66618" name="Rectangle 190"/>
              <p:cNvSpPr>
                <a:spLocks noChangeArrowheads="1"/>
              </p:cNvSpPr>
              <p:nvPr/>
            </p:nvSpPr>
            <p:spPr bwMode="auto">
              <a:xfrm>
                <a:off x="4738" y="1174"/>
                <a:ext cx="603"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Active Mask</a:t>
                </a:r>
                <a:endParaRPr lang="en-US"/>
              </a:p>
            </p:txBody>
          </p:sp>
        </p:grpSp>
        <p:sp>
          <p:nvSpPr>
            <p:cNvPr id="66614" name="Line 505"/>
            <p:cNvSpPr>
              <a:spLocks noChangeShapeType="1"/>
            </p:cNvSpPr>
            <p:nvPr/>
          </p:nvSpPr>
          <p:spPr bwMode="auto">
            <a:xfrm>
              <a:off x="3122" y="1168"/>
              <a:ext cx="222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66615" name="Text Box 506"/>
            <p:cNvSpPr txBox="1">
              <a:spLocks noChangeArrowheads="1"/>
            </p:cNvSpPr>
            <p:nvPr/>
          </p:nvSpPr>
          <p:spPr bwMode="auto">
            <a:xfrm>
              <a:off x="3944" y="950"/>
              <a:ext cx="500" cy="231"/>
            </a:xfrm>
            <a:prstGeom prst="rect">
              <a:avLst/>
            </a:prstGeom>
            <a:noFill/>
            <a:ln w="9525">
              <a:noFill/>
              <a:miter lim="800000"/>
              <a:headEnd/>
              <a:tailEnd/>
            </a:ln>
          </p:spPr>
          <p:txBody>
            <a:bodyPr wrap="none">
              <a:prstTxWarp prst="textNoShape">
                <a:avLst/>
              </a:prstTxWarp>
              <a:spAutoFit/>
            </a:bodyPr>
            <a:lstStyle/>
            <a:p>
              <a:pPr eaLnBrk="0" hangingPunct="0"/>
              <a:r>
                <a:rPr lang="en-US" b="1"/>
                <a:t>Stack</a:t>
              </a:r>
            </a:p>
          </p:txBody>
        </p:sp>
      </p:grpSp>
      <p:grpSp>
        <p:nvGrpSpPr>
          <p:cNvPr id="66771" name="Group 509"/>
          <p:cNvGrpSpPr>
            <a:grpSpLocks/>
          </p:cNvGrpSpPr>
          <p:nvPr/>
        </p:nvGrpSpPr>
        <p:grpSpPr bwMode="auto">
          <a:xfrm>
            <a:off x="4187825" y="2084388"/>
            <a:ext cx="4302125" cy="576262"/>
            <a:chOff x="2638" y="1434"/>
            <a:chExt cx="2710" cy="363"/>
          </a:xfrm>
        </p:grpSpPr>
        <p:grpSp>
          <p:nvGrpSpPr>
            <p:cNvPr id="66772" name="Group 510"/>
            <p:cNvGrpSpPr>
              <a:grpSpLocks/>
            </p:cNvGrpSpPr>
            <p:nvPr/>
          </p:nvGrpSpPr>
          <p:grpSpPr bwMode="auto">
            <a:xfrm>
              <a:off x="3122" y="1555"/>
              <a:ext cx="2226" cy="121"/>
              <a:chOff x="3122" y="1652"/>
              <a:chExt cx="2226" cy="121"/>
            </a:xfrm>
          </p:grpSpPr>
          <p:sp>
            <p:nvSpPr>
              <p:cNvPr id="66610" name="Rectangle 51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11" name="Rectangle 51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612" name="Rectangle 51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66773" name="Group 514"/>
            <p:cNvGrpSpPr>
              <a:grpSpLocks/>
            </p:cNvGrpSpPr>
            <p:nvPr/>
          </p:nvGrpSpPr>
          <p:grpSpPr bwMode="auto">
            <a:xfrm>
              <a:off x="3122" y="1676"/>
              <a:ext cx="2226" cy="121"/>
              <a:chOff x="3122" y="1652"/>
              <a:chExt cx="2226" cy="121"/>
            </a:xfrm>
          </p:grpSpPr>
          <p:sp>
            <p:nvSpPr>
              <p:cNvPr id="66607" name="Rectangle 515"/>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8" name="Rectangle 516"/>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9" name="Rectangle 517"/>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66774" name="Group 518"/>
            <p:cNvGrpSpPr>
              <a:grpSpLocks/>
            </p:cNvGrpSpPr>
            <p:nvPr/>
          </p:nvGrpSpPr>
          <p:grpSpPr bwMode="auto">
            <a:xfrm>
              <a:off x="2638" y="1676"/>
              <a:ext cx="478" cy="121"/>
              <a:chOff x="2638" y="1313"/>
              <a:chExt cx="478" cy="121"/>
            </a:xfrm>
          </p:grpSpPr>
          <p:cxnSp>
            <p:nvCxnSpPr>
              <p:cNvPr id="66605" name="AutoShape 519"/>
              <p:cNvCxnSpPr>
                <a:cxnSpLocks noChangeShapeType="1"/>
                <a:stCxn id="66606" idx="3"/>
                <a:endCxn id="66607"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06" name="Rectangle 520"/>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66775" name="Group 521"/>
            <p:cNvGrpSpPr>
              <a:grpSpLocks/>
            </p:cNvGrpSpPr>
            <p:nvPr/>
          </p:nvGrpSpPr>
          <p:grpSpPr bwMode="auto">
            <a:xfrm>
              <a:off x="3122" y="1434"/>
              <a:ext cx="2226" cy="121"/>
              <a:chOff x="3122" y="1652"/>
              <a:chExt cx="2226" cy="121"/>
            </a:xfrm>
          </p:grpSpPr>
          <p:sp>
            <p:nvSpPr>
              <p:cNvPr id="66602" name="Rectangle 52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03" name="Rectangle 52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4" name="Rectangle 52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sp>
        <p:nvSpPr>
          <p:cNvPr id="66594" name="Line 525"/>
          <p:cNvSpPr>
            <a:spLocks noChangeShapeType="1"/>
          </p:cNvSpPr>
          <p:nvPr/>
        </p:nvSpPr>
        <p:spPr bwMode="auto">
          <a:xfrm>
            <a:off x="2344738" y="4427538"/>
            <a:ext cx="0" cy="268287"/>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5" name="Line 526"/>
          <p:cNvSpPr>
            <a:spLocks noChangeShapeType="1"/>
          </p:cNvSpPr>
          <p:nvPr/>
        </p:nvSpPr>
        <p:spPr bwMode="auto">
          <a:xfrm>
            <a:off x="2344738" y="1355725"/>
            <a:ext cx="0" cy="344488"/>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6" name="TextBox 206"/>
          <p:cNvSpPr txBox="1">
            <a:spLocks noChangeArrowheads="1"/>
          </p:cNvSpPr>
          <p:nvPr/>
        </p:nvSpPr>
        <p:spPr bwMode="auto">
          <a:xfrm>
            <a:off x="1108075" y="747713"/>
            <a:ext cx="7559675" cy="368300"/>
          </a:xfrm>
          <a:prstGeom prst="rect">
            <a:avLst/>
          </a:prstGeom>
          <a:noFill/>
          <a:ln w="9525">
            <a:noFill/>
            <a:miter lim="800000"/>
            <a:headEnd/>
            <a:tailEnd/>
          </a:ln>
        </p:spPr>
        <p:txBody>
          <a:bodyPr>
            <a:prstTxWarp prst="textNoShape">
              <a:avLst/>
            </a:prstTxWarp>
            <a:spAutoFit/>
          </a:bodyPr>
          <a:lstStyle/>
          <a:p>
            <a:pPr eaLnBrk="0" hangingPunct="0"/>
            <a:r>
              <a:rPr lang="en-CA" sz="1800" dirty="0"/>
              <a:t>Stack approach invented at </a:t>
            </a:r>
            <a:r>
              <a:rPr lang="en-CA" sz="1800" dirty="0" err="1"/>
              <a:t>Lucafilm</a:t>
            </a:r>
            <a:r>
              <a:rPr lang="en-CA" sz="1800" dirty="0"/>
              <a:t>, Ltd in early 1980’s</a:t>
            </a:r>
          </a:p>
        </p:txBody>
      </p:sp>
      <p:sp>
        <p:nvSpPr>
          <p:cNvPr id="66597" name="TextBox 207"/>
          <p:cNvSpPr txBox="1">
            <a:spLocks noChangeArrowheads="1"/>
          </p:cNvSpPr>
          <p:nvPr/>
        </p:nvSpPr>
        <p:spPr bwMode="auto">
          <a:xfrm>
            <a:off x="1327150" y="6396038"/>
            <a:ext cx="5978525" cy="461962"/>
          </a:xfrm>
          <a:prstGeom prst="rect">
            <a:avLst/>
          </a:prstGeom>
          <a:noFill/>
          <a:ln w="9525">
            <a:noFill/>
            <a:miter lim="800000"/>
            <a:headEnd/>
            <a:tailEnd/>
          </a:ln>
        </p:spPr>
        <p:txBody>
          <a:bodyPr wrap="none">
            <a:prstTxWarp prst="textNoShape">
              <a:avLst/>
            </a:prstTxWarp>
            <a:spAutoFit/>
          </a:bodyPr>
          <a:lstStyle/>
          <a:p>
            <a:pPr eaLnBrk="0" hangingPunct="0"/>
            <a:r>
              <a:rPr lang="en-CA" altLang="ja-JP">
                <a:solidFill>
                  <a:srgbClr val="FF0000"/>
                </a:solidFill>
                <a:latin typeface="Arial  " charset="0"/>
              </a:rPr>
              <a:t>SIMT = SIMD Execution of Scalar Threads</a:t>
            </a:r>
            <a:endParaRPr lang="en-CA">
              <a:solidFill>
                <a:srgbClr val="FF0000"/>
              </a:solidFill>
            </a:endParaRPr>
          </a:p>
        </p:txBody>
      </p:sp>
      <p:sp>
        <p:nvSpPr>
          <p:cNvPr id="209" name="TextBox 208"/>
          <p:cNvSpPr txBox="1"/>
          <p:nvPr/>
        </p:nvSpPr>
        <p:spPr>
          <a:xfrm>
            <a:off x="3721101" y="1116013"/>
            <a:ext cx="4320489" cy="369332"/>
          </a:xfrm>
          <a:prstGeom prst="rect">
            <a:avLst/>
          </a:prstGeom>
          <a:noFill/>
        </p:spPr>
        <p:txBody>
          <a:bodyPr wrap="none" rtlCol="0">
            <a:spAutoFit/>
          </a:bodyPr>
          <a:lstStyle/>
          <a:p>
            <a:r>
              <a:rPr lang="en-US" dirty="0" smtClean="0"/>
              <a:t>Version here from [Fung et al., MICRO 2007]</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5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7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58511"/>
                                        </p:tgtEl>
                                        <p:attrNameLst>
                                          <p:attrName>fillcolor</p:attrName>
                                        </p:attrNameLst>
                                      </p:cBhvr>
                                      <p:to>
                                        <a:srgbClr val="FFFF99"/>
                                      </p:to>
                                    </p:animClr>
                                    <p:set>
                                      <p:cBhvr>
                                        <p:cTn id="15" dur="500" fill="hold"/>
                                        <p:tgtEl>
                                          <p:spTgt spid="58511"/>
                                        </p:tgtEl>
                                        <p:attrNameLst>
                                          <p:attrName>fill.type</p:attrName>
                                        </p:attrNameLst>
                                      </p:cBhvr>
                                      <p:to>
                                        <p:strVal val="solid"/>
                                      </p:to>
                                    </p:set>
                                    <p:set>
                                      <p:cBhvr>
                                        <p:cTn id="16" dur="500" fill="hold"/>
                                        <p:tgtEl>
                                          <p:spTgt spid="58511"/>
                                        </p:tgtEl>
                                        <p:attrNameLst>
                                          <p:attrName>fill.on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58511"/>
                                        </p:tgtEl>
                                        <p:attrNameLst>
                                          <p:attrName>stroke.color</p:attrName>
                                        </p:attrNameLst>
                                      </p:cBhvr>
                                      <p:to>
                                        <a:srgbClr val="FF0000"/>
                                      </p:to>
                                    </p:animClr>
                                    <p:set>
                                      <p:cBhvr>
                                        <p:cTn id="19" dur="500" fill="hold"/>
                                        <p:tgtEl>
                                          <p:spTgt spid="58511"/>
                                        </p:tgtEl>
                                        <p:attrNameLst>
                                          <p:attrName>stroke.on</p:attrName>
                                        </p:attrNameLst>
                                      </p:cBhvr>
                                      <p:to>
                                        <p:strVal val="true"/>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8830"/>
                                        </p:tgtEl>
                                        <p:attrNameLst>
                                          <p:attrName>style.visibility</p:attrName>
                                        </p:attrNameLst>
                                      </p:cBhvr>
                                      <p:to>
                                        <p:strVal val="visible"/>
                                      </p:to>
                                    </p:set>
                                  </p:childTnLst>
                                  <p:subTnLst>
                                    <p:set>
                                      <p:cBhvr override="childStyle">
                                        <p:cTn dur="1" fill="hold" display="0" masterRel="nextClick" afterEffect="1"/>
                                        <p:tgtEl>
                                          <p:spTgt spid="58830"/>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850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mph" presetSubtype="2" fill="hold" nodeType="withEffect">
                                  <p:stCondLst>
                                    <p:cond delay="0"/>
                                  </p:stCondLst>
                                  <p:childTnLst>
                                    <p:animClr clrSpc="rgb" dir="cw">
                                      <p:cBhvr>
                                        <p:cTn id="35" dur="500" fill="hold"/>
                                        <p:tgtEl>
                                          <p:spTgt spid="58511"/>
                                        </p:tgtEl>
                                        <p:attrNameLst>
                                          <p:attrName>fillcolor</p:attrName>
                                        </p:attrNameLst>
                                      </p:cBhvr>
                                      <p:to>
                                        <a:srgbClr val="CCCCFF"/>
                                      </p:to>
                                    </p:animClr>
                                    <p:set>
                                      <p:cBhvr>
                                        <p:cTn id="36" dur="500" fill="hold"/>
                                        <p:tgtEl>
                                          <p:spTgt spid="58511"/>
                                        </p:tgtEl>
                                        <p:attrNameLst>
                                          <p:attrName>fill.type</p:attrName>
                                        </p:attrNameLst>
                                      </p:cBhvr>
                                      <p:to>
                                        <p:strVal val="solid"/>
                                      </p:to>
                                    </p:set>
                                    <p:set>
                                      <p:cBhvr>
                                        <p:cTn id="37" dur="500" fill="hold"/>
                                        <p:tgtEl>
                                          <p:spTgt spid="58511"/>
                                        </p:tgtEl>
                                        <p:attrNameLst>
                                          <p:attrName>fill.on</p:attrName>
                                        </p:attrNameLst>
                                      </p:cBhvr>
                                      <p:to>
                                        <p:strVal val="true"/>
                                      </p:to>
                                    </p:set>
                                  </p:childTnLst>
                                </p:cTn>
                              </p:par>
                              <p:par>
                                <p:cTn id="38" presetID="7" presetClass="emph" presetSubtype="2" fill="hold" nodeType="withEffect">
                                  <p:stCondLst>
                                    <p:cond delay="0"/>
                                  </p:stCondLst>
                                  <p:childTnLst>
                                    <p:animClr clrSpc="rgb" dir="cw">
                                      <p:cBhvr>
                                        <p:cTn id="39" dur="500" fill="hold"/>
                                        <p:tgtEl>
                                          <p:spTgt spid="58511"/>
                                        </p:tgtEl>
                                        <p:attrNameLst>
                                          <p:attrName>stroke.color</p:attrName>
                                        </p:attrNameLst>
                                      </p:cBhvr>
                                      <p:to>
                                        <a:schemeClr val="tx1"/>
                                      </p:to>
                                    </p:animClr>
                                    <p:set>
                                      <p:cBhvr>
                                        <p:cTn id="40" dur="500" fill="hold"/>
                                        <p:tgtEl>
                                          <p:spTgt spid="58511"/>
                                        </p:tgtEl>
                                        <p:attrNameLst>
                                          <p:attrName>stroke.on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58506"/>
                                        </p:tgtEl>
                                        <p:attrNameLst>
                                          <p:attrName>fillcolor</p:attrName>
                                        </p:attrNameLst>
                                      </p:cBhvr>
                                      <p:to>
                                        <a:srgbClr val="FFFF99"/>
                                      </p:to>
                                    </p:animClr>
                                    <p:set>
                                      <p:cBhvr>
                                        <p:cTn id="43" dur="500" fill="hold"/>
                                        <p:tgtEl>
                                          <p:spTgt spid="58506"/>
                                        </p:tgtEl>
                                        <p:attrNameLst>
                                          <p:attrName>fill.type</p:attrName>
                                        </p:attrNameLst>
                                      </p:cBhvr>
                                      <p:to>
                                        <p:strVal val="solid"/>
                                      </p:to>
                                    </p:set>
                                    <p:set>
                                      <p:cBhvr>
                                        <p:cTn id="44" dur="500" fill="hold"/>
                                        <p:tgtEl>
                                          <p:spTgt spid="58506"/>
                                        </p:tgtEl>
                                        <p:attrNameLst>
                                          <p:attrName>fill.on</p:attrName>
                                        </p:attrNameLst>
                                      </p:cBhvr>
                                      <p:to>
                                        <p:strVal val="true"/>
                                      </p:to>
                                    </p:set>
                                  </p:childTnLst>
                                </p:cTn>
                              </p:par>
                              <p:par>
                                <p:cTn id="45" presetID="7" presetClass="emph" presetSubtype="2" fill="hold" nodeType="withEffect">
                                  <p:stCondLst>
                                    <p:cond delay="0"/>
                                  </p:stCondLst>
                                  <p:childTnLst>
                                    <p:animClr clrSpc="rgb" dir="cw">
                                      <p:cBhvr>
                                        <p:cTn id="46" dur="500" fill="hold"/>
                                        <p:tgtEl>
                                          <p:spTgt spid="58506"/>
                                        </p:tgtEl>
                                        <p:attrNameLst>
                                          <p:attrName>stroke.color</p:attrName>
                                        </p:attrNameLst>
                                      </p:cBhvr>
                                      <p:to>
                                        <a:srgbClr val="FF0000"/>
                                      </p:to>
                                    </p:animClr>
                                    <p:set>
                                      <p:cBhvr>
                                        <p:cTn id="47" dur="500" fill="hold"/>
                                        <p:tgtEl>
                                          <p:spTgt spid="58506"/>
                                        </p:tgtEl>
                                        <p:attrNameLst>
                                          <p:attrName>stroke.on</p:attrName>
                                        </p:attrNameLst>
                                      </p:cBhvr>
                                      <p:to>
                                        <p:strVal val="true"/>
                                      </p:to>
                                    </p:set>
                                  </p:childTnLst>
                                </p:cTn>
                              </p:par>
                              <p:par>
                                <p:cTn id="48" presetID="1" presetClass="entr" presetSubtype="0" fill="hold" grpId="0" nodeType="withEffect">
                                  <p:stCondLst>
                                    <p:cond delay="0"/>
                                  </p:stCondLst>
                                  <p:childTnLst>
                                    <p:set>
                                      <p:cBhvr>
                                        <p:cTn id="49" dur="1" fill="hold">
                                          <p:stCondLst>
                                            <p:cond delay="0"/>
                                          </p:stCondLst>
                                        </p:cTn>
                                        <p:tgtEl>
                                          <p:spTgt spid="5883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5850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850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1" presetClass="emph" presetSubtype="2" fill="hold" nodeType="withEffect">
                                  <p:stCondLst>
                                    <p:cond delay="0"/>
                                  </p:stCondLst>
                                  <p:childTnLst>
                                    <p:animClr clrSpc="rgb" dir="cw">
                                      <p:cBhvr>
                                        <p:cTn id="69" dur="500" fill="hold"/>
                                        <p:tgtEl>
                                          <p:spTgt spid="58506"/>
                                        </p:tgtEl>
                                        <p:attrNameLst>
                                          <p:attrName>fillcolor</p:attrName>
                                        </p:attrNameLst>
                                      </p:cBhvr>
                                      <p:to>
                                        <a:srgbClr val="CCCCFF"/>
                                      </p:to>
                                    </p:animClr>
                                    <p:set>
                                      <p:cBhvr>
                                        <p:cTn id="70" dur="500" fill="hold"/>
                                        <p:tgtEl>
                                          <p:spTgt spid="58506"/>
                                        </p:tgtEl>
                                        <p:attrNameLst>
                                          <p:attrName>fill.type</p:attrName>
                                        </p:attrNameLst>
                                      </p:cBhvr>
                                      <p:to>
                                        <p:strVal val="solid"/>
                                      </p:to>
                                    </p:set>
                                    <p:set>
                                      <p:cBhvr>
                                        <p:cTn id="71" dur="500" fill="hold"/>
                                        <p:tgtEl>
                                          <p:spTgt spid="58506"/>
                                        </p:tgtEl>
                                        <p:attrNameLst>
                                          <p:attrName>fill.on</p:attrName>
                                        </p:attrNameLst>
                                      </p:cBhvr>
                                      <p:to>
                                        <p:strVal val="true"/>
                                      </p:to>
                                    </p:set>
                                  </p:childTnLst>
                                </p:cTn>
                              </p:par>
                              <p:par>
                                <p:cTn id="72" presetID="7" presetClass="emph" presetSubtype="2" fill="hold" nodeType="withEffect">
                                  <p:stCondLst>
                                    <p:cond delay="0"/>
                                  </p:stCondLst>
                                  <p:childTnLst>
                                    <p:animClr clrSpc="rgb" dir="cw">
                                      <p:cBhvr>
                                        <p:cTn id="73" dur="500" fill="hold"/>
                                        <p:tgtEl>
                                          <p:spTgt spid="58506"/>
                                        </p:tgtEl>
                                        <p:attrNameLst>
                                          <p:attrName>stroke.color</p:attrName>
                                        </p:attrNameLst>
                                      </p:cBhvr>
                                      <p:to>
                                        <a:schemeClr val="tx1"/>
                                      </p:to>
                                    </p:animClr>
                                    <p:set>
                                      <p:cBhvr>
                                        <p:cTn id="74" dur="500" fill="hold"/>
                                        <p:tgtEl>
                                          <p:spTgt spid="58506"/>
                                        </p:tgtEl>
                                        <p:attrNameLst>
                                          <p:attrName>stroke.on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58507"/>
                                        </p:tgtEl>
                                        <p:attrNameLst>
                                          <p:attrName>fillcolor</p:attrName>
                                        </p:attrNameLst>
                                      </p:cBhvr>
                                      <p:to>
                                        <a:srgbClr val="FFFF99"/>
                                      </p:to>
                                    </p:animClr>
                                    <p:set>
                                      <p:cBhvr>
                                        <p:cTn id="77" dur="500" fill="hold"/>
                                        <p:tgtEl>
                                          <p:spTgt spid="58507"/>
                                        </p:tgtEl>
                                        <p:attrNameLst>
                                          <p:attrName>fill.type</p:attrName>
                                        </p:attrNameLst>
                                      </p:cBhvr>
                                      <p:to>
                                        <p:strVal val="solid"/>
                                      </p:to>
                                    </p:set>
                                    <p:set>
                                      <p:cBhvr>
                                        <p:cTn id="78" dur="500" fill="hold"/>
                                        <p:tgtEl>
                                          <p:spTgt spid="58507"/>
                                        </p:tgtEl>
                                        <p:attrNameLst>
                                          <p:attrName>fill.on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58507"/>
                                        </p:tgtEl>
                                        <p:attrNameLst>
                                          <p:attrName>stroke.color</p:attrName>
                                        </p:attrNameLst>
                                      </p:cBhvr>
                                      <p:to>
                                        <a:srgbClr val="FF0000"/>
                                      </p:to>
                                    </p:animClr>
                                    <p:set>
                                      <p:cBhvr>
                                        <p:cTn id="81" dur="500" fill="hold"/>
                                        <p:tgtEl>
                                          <p:spTgt spid="58507"/>
                                        </p:tgtEl>
                                        <p:attrNameLst>
                                          <p:attrName>stroke.on</p:attrName>
                                        </p:attrNameLst>
                                      </p:cBhvr>
                                      <p:to>
                                        <p:strVal val="true"/>
                                      </p:to>
                                    </p:set>
                                  </p:childTnLst>
                                </p:cTn>
                              </p:par>
                              <p:par>
                                <p:cTn id="82" presetID="1" presetClass="exit" presetSubtype="0" fill="hold" grpId="1" nodeType="withEffect">
                                  <p:stCondLst>
                                    <p:cond delay="0"/>
                                  </p:stCondLst>
                                  <p:childTnLst>
                                    <p:set>
                                      <p:cBhvr>
                                        <p:cTn id="83" dur="1" fill="hold">
                                          <p:stCondLst>
                                            <p:cond delay="0"/>
                                          </p:stCondLst>
                                        </p:cTn>
                                        <p:tgtEl>
                                          <p:spTgt spid="58831"/>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58832"/>
                                        </p:tgtEl>
                                        <p:attrNameLst>
                                          <p:attrName>style.visibility</p:attrName>
                                        </p:attrNameLst>
                                      </p:cBhvr>
                                      <p:to>
                                        <p:strVal val="visible"/>
                                      </p:to>
                                    </p:set>
                                  </p:childTnLst>
                                  <p:subTnLst>
                                    <p:set>
                                      <p:cBhvr override="childStyle">
                                        <p:cTn dur="1" fill="hold" display="0" masterRel="nextClick" afterEffect="1"/>
                                        <p:tgtEl>
                                          <p:spTgt spid="58832"/>
                                        </p:tgtEl>
                                        <p:attrNameLst>
                                          <p:attrName>style.visibility</p:attrName>
                                        </p:attrNameLst>
                                      </p:cBhvr>
                                      <p:to>
                                        <p:strVal val="hidden"/>
                                      </p:to>
                                    </p:set>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66771"/>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1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58507"/>
                                        </p:tgtEl>
                                        <p:attrNameLst>
                                          <p:attrName>fillcolor</p:attrName>
                                        </p:attrNameLst>
                                      </p:cBhvr>
                                      <p:to>
                                        <a:srgbClr val="CCCCFF"/>
                                      </p:to>
                                    </p:animClr>
                                    <p:set>
                                      <p:cBhvr>
                                        <p:cTn id="96" dur="500" fill="hold"/>
                                        <p:tgtEl>
                                          <p:spTgt spid="58507"/>
                                        </p:tgtEl>
                                        <p:attrNameLst>
                                          <p:attrName>fill.type</p:attrName>
                                        </p:attrNameLst>
                                      </p:cBhvr>
                                      <p:to>
                                        <p:strVal val="solid"/>
                                      </p:to>
                                    </p:set>
                                    <p:set>
                                      <p:cBhvr>
                                        <p:cTn id="97" dur="500" fill="hold"/>
                                        <p:tgtEl>
                                          <p:spTgt spid="58507"/>
                                        </p:tgtEl>
                                        <p:attrNameLst>
                                          <p:attrName>fill.on</p:attrName>
                                        </p:attrNameLst>
                                      </p:cBhvr>
                                      <p:to>
                                        <p:strVal val="true"/>
                                      </p:to>
                                    </p:set>
                                  </p:childTnLst>
                                </p:cTn>
                              </p:par>
                              <p:par>
                                <p:cTn id="98" presetID="7" presetClass="emph" presetSubtype="2" fill="hold" nodeType="withEffect">
                                  <p:stCondLst>
                                    <p:cond delay="0"/>
                                  </p:stCondLst>
                                  <p:childTnLst>
                                    <p:animClr clrSpc="rgb" dir="cw">
                                      <p:cBhvr>
                                        <p:cTn id="99" dur="500" fill="hold"/>
                                        <p:tgtEl>
                                          <p:spTgt spid="58507"/>
                                        </p:tgtEl>
                                        <p:attrNameLst>
                                          <p:attrName>stroke.color</p:attrName>
                                        </p:attrNameLst>
                                      </p:cBhvr>
                                      <p:to>
                                        <a:schemeClr val="tx1"/>
                                      </p:to>
                                    </p:animClr>
                                    <p:set>
                                      <p:cBhvr>
                                        <p:cTn id="100" dur="500" fill="hold"/>
                                        <p:tgtEl>
                                          <p:spTgt spid="58507"/>
                                        </p:tgtEl>
                                        <p:attrNameLst>
                                          <p:attrName>stroke.on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58508"/>
                                        </p:tgtEl>
                                        <p:attrNameLst>
                                          <p:attrName>fillcolor</p:attrName>
                                        </p:attrNameLst>
                                      </p:cBhvr>
                                      <p:to>
                                        <a:srgbClr val="FFFF99"/>
                                      </p:to>
                                    </p:animClr>
                                    <p:set>
                                      <p:cBhvr>
                                        <p:cTn id="103" dur="500" fill="hold"/>
                                        <p:tgtEl>
                                          <p:spTgt spid="58508"/>
                                        </p:tgtEl>
                                        <p:attrNameLst>
                                          <p:attrName>fill.type</p:attrName>
                                        </p:attrNameLst>
                                      </p:cBhvr>
                                      <p:to>
                                        <p:strVal val="solid"/>
                                      </p:to>
                                    </p:set>
                                    <p:set>
                                      <p:cBhvr>
                                        <p:cTn id="104" dur="500" fill="hold"/>
                                        <p:tgtEl>
                                          <p:spTgt spid="58508"/>
                                        </p:tgtEl>
                                        <p:attrNameLst>
                                          <p:attrName>fill.on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58508"/>
                                        </p:tgtEl>
                                        <p:attrNameLst>
                                          <p:attrName>stroke.color</p:attrName>
                                        </p:attrNameLst>
                                      </p:cBhvr>
                                      <p:to>
                                        <a:srgbClr val="FF0000"/>
                                      </p:to>
                                    </p:animClr>
                                    <p:set>
                                      <p:cBhvr>
                                        <p:cTn id="107" dur="500" fill="hold"/>
                                        <p:tgtEl>
                                          <p:spTgt spid="58508"/>
                                        </p:tgtEl>
                                        <p:attrNameLst>
                                          <p:attrName>stroke.on</p:attrName>
                                        </p:attrNameLst>
                                      </p:cBhvr>
                                      <p:to>
                                        <p:strVal val="true"/>
                                      </p:to>
                                    </p:set>
                                  </p:childTnLst>
                                </p:cTn>
                              </p:par>
                              <p:par>
                                <p:cTn id="108" presetID="1" presetClass="entr" presetSubtype="0"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8833"/>
                                        </p:tgtEl>
                                        <p:attrNameLst>
                                          <p:attrName>style.visibility</p:attrName>
                                        </p:attrNameLst>
                                      </p:cBhvr>
                                      <p:to>
                                        <p:strVal val="visible"/>
                                      </p:to>
                                    </p:set>
                                  </p:childTnLst>
                                  <p:subTnLst>
                                    <p:set>
                                      <p:cBhvr override="childStyle">
                                        <p:cTn dur="1" fill="hold" display="0" masterRel="nextClick" afterEffect="1"/>
                                        <p:tgtEl>
                                          <p:spTgt spid="58833"/>
                                        </p:tgtEl>
                                        <p:attrNameLst>
                                          <p:attrName>style.visibility</p:attrName>
                                        </p:attrNameLst>
                                      </p:cBhvr>
                                      <p:to>
                                        <p:strVal val="hidden"/>
                                      </p:to>
                                    </p:set>
                                  </p:subTnLst>
                                </p:cTn>
                              </p:par>
                              <p:par>
                                <p:cTn id="112" presetID="1" presetClass="entr" presetSubtype="0" fill="hold" nodeType="withEffect">
                                  <p:stCondLst>
                                    <p:cond delay="0"/>
                                  </p:stCondLst>
                                  <p:childTnLst>
                                    <p:set>
                                      <p:cBhvr>
                                        <p:cTn id="113" dur="1" fill="hold">
                                          <p:stCondLst>
                                            <p:cond delay="0"/>
                                          </p:stCondLst>
                                        </p:cTn>
                                        <p:tgtEl>
                                          <p:spTgt spid="16"/>
                                        </p:tgtEl>
                                        <p:attrNameLst>
                                          <p:attrName>style.visibility</p:attrName>
                                        </p:attrNameLst>
                                      </p:cBhvr>
                                      <p:to>
                                        <p:strVal val="visible"/>
                                      </p:to>
                                    </p:set>
                                  </p:childTnLst>
                                </p:cTn>
                              </p:par>
                              <p:par>
                                <p:cTn id="114" presetID="1" presetClass="exit" presetSubtype="0" fill="hold" nodeType="withEffect">
                                  <p:stCondLst>
                                    <p:cond delay="0"/>
                                  </p:stCondLst>
                                  <p:childTnLst>
                                    <p:set>
                                      <p:cBhvr>
                                        <p:cTn id="115" dur="1" fill="hold">
                                          <p:stCondLst>
                                            <p:cond delay="0"/>
                                          </p:stCondLst>
                                        </p:cTn>
                                        <p:tgtEl>
                                          <p:spTgt spid="6677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8509"/>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7"/>
                                        </p:tgtEl>
                                        <p:attrNameLst>
                                          <p:attrName>style.visibility</p:attrName>
                                        </p:attrNameLst>
                                      </p:cBhvr>
                                      <p:to>
                                        <p:strVal val="visible"/>
                                      </p:to>
                                    </p:set>
                                  </p:childTnLst>
                                </p:cTn>
                              </p:par>
                              <p:par>
                                <p:cTn id="122" presetID="1" presetClass="emph" presetSubtype="2" fill="hold" nodeType="withEffect">
                                  <p:stCondLst>
                                    <p:cond delay="0"/>
                                  </p:stCondLst>
                                  <p:childTnLst>
                                    <p:animClr clrSpc="rgb" dir="cw">
                                      <p:cBhvr>
                                        <p:cTn id="123" dur="500" fill="hold"/>
                                        <p:tgtEl>
                                          <p:spTgt spid="58509"/>
                                        </p:tgtEl>
                                        <p:attrNameLst>
                                          <p:attrName>fillcolor</p:attrName>
                                        </p:attrNameLst>
                                      </p:cBhvr>
                                      <p:to>
                                        <a:srgbClr val="FFFF99"/>
                                      </p:to>
                                    </p:animClr>
                                    <p:set>
                                      <p:cBhvr>
                                        <p:cTn id="124" dur="500" fill="hold"/>
                                        <p:tgtEl>
                                          <p:spTgt spid="58509"/>
                                        </p:tgtEl>
                                        <p:attrNameLst>
                                          <p:attrName>fill.type</p:attrName>
                                        </p:attrNameLst>
                                      </p:cBhvr>
                                      <p:to>
                                        <p:strVal val="solid"/>
                                      </p:to>
                                    </p:set>
                                    <p:set>
                                      <p:cBhvr>
                                        <p:cTn id="125" dur="500" fill="hold"/>
                                        <p:tgtEl>
                                          <p:spTgt spid="58509"/>
                                        </p:tgtEl>
                                        <p:attrNameLst>
                                          <p:attrName>fill.on</p:attrName>
                                        </p:attrNameLst>
                                      </p:cBhvr>
                                      <p:to>
                                        <p:strVal val="true"/>
                                      </p:to>
                                    </p:set>
                                  </p:childTnLst>
                                </p:cTn>
                              </p:par>
                              <p:par>
                                <p:cTn id="126" presetID="7" presetClass="emph" presetSubtype="2" fill="hold" nodeType="withEffect">
                                  <p:stCondLst>
                                    <p:cond delay="0"/>
                                  </p:stCondLst>
                                  <p:childTnLst>
                                    <p:animClr clrSpc="rgb" dir="cw">
                                      <p:cBhvr>
                                        <p:cTn id="127" dur="500" fill="hold"/>
                                        <p:tgtEl>
                                          <p:spTgt spid="58509"/>
                                        </p:tgtEl>
                                        <p:attrNameLst>
                                          <p:attrName>stroke.color</p:attrName>
                                        </p:attrNameLst>
                                      </p:cBhvr>
                                      <p:to>
                                        <a:srgbClr val="FF0000"/>
                                      </p:to>
                                    </p:animClr>
                                    <p:set>
                                      <p:cBhvr>
                                        <p:cTn id="128" dur="500" fill="hold"/>
                                        <p:tgtEl>
                                          <p:spTgt spid="58509"/>
                                        </p:tgtEl>
                                        <p:attrNameLst>
                                          <p:attrName>stroke.on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58508"/>
                                        </p:tgtEl>
                                        <p:attrNameLst>
                                          <p:attrName>fillcolor</p:attrName>
                                        </p:attrNameLst>
                                      </p:cBhvr>
                                      <p:to>
                                        <a:srgbClr val="CCCCFF"/>
                                      </p:to>
                                    </p:animClr>
                                    <p:set>
                                      <p:cBhvr>
                                        <p:cTn id="131" dur="500" fill="hold"/>
                                        <p:tgtEl>
                                          <p:spTgt spid="58508"/>
                                        </p:tgtEl>
                                        <p:attrNameLst>
                                          <p:attrName>fill.type</p:attrName>
                                        </p:attrNameLst>
                                      </p:cBhvr>
                                      <p:to>
                                        <p:strVal val="solid"/>
                                      </p:to>
                                    </p:set>
                                    <p:set>
                                      <p:cBhvr>
                                        <p:cTn id="132" dur="500" fill="hold"/>
                                        <p:tgtEl>
                                          <p:spTgt spid="58508"/>
                                        </p:tgtEl>
                                        <p:attrNameLst>
                                          <p:attrName>fill.on</p:attrName>
                                        </p:attrNameLst>
                                      </p:cBhvr>
                                      <p:to>
                                        <p:strVal val="true"/>
                                      </p:to>
                                    </p:set>
                                  </p:childTnLst>
                                </p:cTn>
                              </p:par>
                              <p:par>
                                <p:cTn id="133" presetID="7" presetClass="emph" presetSubtype="2" fill="hold" nodeType="withEffect">
                                  <p:stCondLst>
                                    <p:cond delay="0"/>
                                  </p:stCondLst>
                                  <p:childTnLst>
                                    <p:animClr clrSpc="rgb" dir="cw">
                                      <p:cBhvr>
                                        <p:cTn id="134" dur="500" fill="hold"/>
                                        <p:tgtEl>
                                          <p:spTgt spid="58508"/>
                                        </p:tgtEl>
                                        <p:attrNameLst>
                                          <p:attrName>stroke.color</p:attrName>
                                        </p:attrNameLst>
                                      </p:cBhvr>
                                      <p:to>
                                        <a:schemeClr val="tx1"/>
                                      </p:to>
                                    </p:animClr>
                                    <p:set>
                                      <p:cBhvr>
                                        <p:cTn id="135" dur="500" fill="hold"/>
                                        <p:tgtEl>
                                          <p:spTgt spid="58508"/>
                                        </p:tgtEl>
                                        <p:attrNameLst>
                                          <p:attrName>stroke.on</p:attrName>
                                        </p:attrNameLst>
                                      </p:cBhvr>
                                      <p:to>
                                        <p:strVal val="true"/>
                                      </p:to>
                                    </p:set>
                                  </p:childTnLst>
                                </p:cTn>
                              </p:par>
                              <p:par>
                                <p:cTn id="136" presetID="1" presetClass="entr" presetSubtype="0" fill="hold" grpId="0" nodeType="withEffect">
                                  <p:stCondLst>
                                    <p:cond delay="0"/>
                                  </p:stCondLst>
                                  <p:childTnLst>
                                    <p:set>
                                      <p:cBhvr>
                                        <p:cTn id="137" dur="1" fill="hold">
                                          <p:stCondLst>
                                            <p:cond delay="0"/>
                                          </p:stCondLst>
                                        </p:cTn>
                                        <p:tgtEl>
                                          <p:spTgt spid="58834"/>
                                        </p:tgtEl>
                                        <p:attrNameLst>
                                          <p:attrName>style.visibility</p:attrName>
                                        </p:attrNameLst>
                                      </p:cBhvr>
                                      <p:to>
                                        <p:strVal val="visible"/>
                                      </p:to>
                                    </p:set>
                                  </p:childTnLst>
                                  <p:subTnLst>
                                    <p:set>
                                      <p:cBhvr override="childStyle">
                                        <p:cTn dur="1" fill="hold" display="0" masterRel="nextClick" afterEffect="1"/>
                                        <p:tgtEl>
                                          <p:spTgt spid="58834"/>
                                        </p:tgtEl>
                                        <p:attrNameLst>
                                          <p:attrName>style.visibility</p:attrName>
                                        </p:attrNameLst>
                                      </p:cBhvr>
                                      <p:to>
                                        <p:strVal val="hidden"/>
                                      </p:to>
                                    </p:set>
                                  </p:subTnLst>
                                </p:cTn>
                              </p:par>
                              <p:par>
                                <p:cTn id="138" presetID="1" presetClass="exit" presetSubtype="0" fill="hold" nodeType="withEffect">
                                  <p:stCondLst>
                                    <p:cond delay="0"/>
                                  </p:stCondLst>
                                  <p:childTnLst>
                                    <p:set>
                                      <p:cBhvr>
                                        <p:cTn id="139" dur="1" fill="hold">
                                          <p:stCondLst>
                                            <p:cond delay="0"/>
                                          </p:stCondLst>
                                        </p:cTn>
                                        <p:tgtEl>
                                          <p:spTgt spid="16"/>
                                        </p:tgtEl>
                                        <p:attrNameLst>
                                          <p:attrName>style.visibility</p:attrName>
                                        </p:attrNameLst>
                                      </p:cBhvr>
                                      <p:to>
                                        <p:strVal val="hidden"/>
                                      </p:to>
                                    </p:set>
                                  </p:childTnLst>
                                </p:cTn>
                              </p:par>
                              <p:par>
                                <p:cTn id="140" presetID="1" presetClass="entr" presetSubtype="0" fill="hold" nodeType="with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8512"/>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2"/>
                                        </p:tgtEl>
                                        <p:attrNameLst>
                                          <p:attrName>style.visibility</p:attrName>
                                        </p:attrNameLst>
                                      </p:cBhvr>
                                      <p:to>
                                        <p:strVal val="visible"/>
                                      </p:to>
                                    </p:set>
                                  </p:childTnLst>
                                </p:cTn>
                              </p:par>
                              <p:par>
                                <p:cTn id="148" presetID="1" presetClass="emph" presetSubtype="2" fill="hold" nodeType="withEffect">
                                  <p:stCondLst>
                                    <p:cond delay="0"/>
                                  </p:stCondLst>
                                  <p:childTnLst>
                                    <p:animClr clrSpc="rgb" dir="cw">
                                      <p:cBhvr>
                                        <p:cTn id="149" dur="500" fill="hold"/>
                                        <p:tgtEl>
                                          <p:spTgt spid="58512"/>
                                        </p:tgtEl>
                                        <p:attrNameLst>
                                          <p:attrName>fillcolor</p:attrName>
                                        </p:attrNameLst>
                                      </p:cBhvr>
                                      <p:to>
                                        <a:srgbClr val="FFFF99"/>
                                      </p:to>
                                    </p:animClr>
                                    <p:set>
                                      <p:cBhvr>
                                        <p:cTn id="150" dur="500" fill="hold"/>
                                        <p:tgtEl>
                                          <p:spTgt spid="58512"/>
                                        </p:tgtEl>
                                        <p:attrNameLst>
                                          <p:attrName>fill.type</p:attrName>
                                        </p:attrNameLst>
                                      </p:cBhvr>
                                      <p:to>
                                        <p:strVal val="solid"/>
                                      </p:to>
                                    </p:set>
                                    <p:set>
                                      <p:cBhvr>
                                        <p:cTn id="151" dur="500" fill="hold"/>
                                        <p:tgtEl>
                                          <p:spTgt spid="58512"/>
                                        </p:tgtEl>
                                        <p:attrNameLst>
                                          <p:attrName>fill.on</p:attrName>
                                        </p:attrNameLst>
                                      </p:cBhvr>
                                      <p:to>
                                        <p:strVal val="true"/>
                                      </p:to>
                                    </p:set>
                                  </p:childTnLst>
                                </p:cTn>
                              </p:par>
                              <p:par>
                                <p:cTn id="152" presetID="7" presetClass="emph" presetSubtype="2" fill="hold" nodeType="withEffect">
                                  <p:stCondLst>
                                    <p:cond delay="0"/>
                                  </p:stCondLst>
                                  <p:childTnLst>
                                    <p:animClr clrSpc="rgb" dir="cw">
                                      <p:cBhvr>
                                        <p:cTn id="153" dur="500" fill="hold"/>
                                        <p:tgtEl>
                                          <p:spTgt spid="58512"/>
                                        </p:tgtEl>
                                        <p:attrNameLst>
                                          <p:attrName>stroke.color</p:attrName>
                                        </p:attrNameLst>
                                      </p:cBhvr>
                                      <p:to>
                                        <a:srgbClr val="FF0000"/>
                                      </p:to>
                                    </p:animClr>
                                    <p:set>
                                      <p:cBhvr>
                                        <p:cTn id="154" dur="500" fill="hold"/>
                                        <p:tgtEl>
                                          <p:spTgt spid="58512"/>
                                        </p:tgtEl>
                                        <p:attrNameLst>
                                          <p:attrName>stroke.on</p:attrName>
                                        </p:attrNameLst>
                                      </p:cBhvr>
                                      <p:to>
                                        <p:strVal val="true"/>
                                      </p:to>
                                    </p:set>
                                  </p:childTnLst>
                                </p:cTn>
                              </p:par>
                              <p:par>
                                <p:cTn id="155" presetID="1" presetClass="emph" presetSubtype="2" fill="hold" nodeType="withEffect">
                                  <p:stCondLst>
                                    <p:cond delay="0"/>
                                  </p:stCondLst>
                                  <p:childTnLst>
                                    <p:animClr clrSpc="rgb" dir="cw">
                                      <p:cBhvr>
                                        <p:cTn id="156" dur="500" fill="hold"/>
                                        <p:tgtEl>
                                          <p:spTgt spid="58509"/>
                                        </p:tgtEl>
                                        <p:attrNameLst>
                                          <p:attrName>fillcolor</p:attrName>
                                        </p:attrNameLst>
                                      </p:cBhvr>
                                      <p:to>
                                        <a:srgbClr val="CCCCFF"/>
                                      </p:to>
                                    </p:animClr>
                                    <p:set>
                                      <p:cBhvr>
                                        <p:cTn id="157" dur="500" fill="hold"/>
                                        <p:tgtEl>
                                          <p:spTgt spid="58509"/>
                                        </p:tgtEl>
                                        <p:attrNameLst>
                                          <p:attrName>fill.type</p:attrName>
                                        </p:attrNameLst>
                                      </p:cBhvr>
                                      <p:to>
                                        <p:strVal val="solid"/>
                                      </p:to>
                                    </p:set>
                                    <p:set>
                                      <p:cBhvr>
                                        <p:cTn id="158" dur="500" fill="hold"/>
                                        <p:tgtEl>
                                          <p:spTgt spid="58509"/>
                                        </p:tgtEl>
                                        <p:attrNameLst>
                                          <p:attrName>fill.on</p:attrName>
                                        </p:attrNameLst>
                                      </p:cBhvr>
                                      <p:to>
                                        <p:strVal val="true"/>
                                      </p:to>
                                    </p:set>
                                  </p:childTnLst>
                                </p:cTn>
                              </p:par>
                              <p:par>
                                <p:cTn id="159" presetID="7" presetClass="emph" presetSubtype="2" fill="hold" nodeType="withEffect">
                                  <p:stCondLst>
                                    <p:cond delay="0"/>
                                  </p:stCondLst>
                                  <p:childTnLst>
                                    <p:animClr clrSpc="rgb" dir="cw">
                                      <p:cBhvr>
                                        <p:cTn id="160" dur="500" fill="hold"/>
                                        <p:tgtEl>
                                          <p:spTgt spid="58509"/>
                                        </p:tgtEl>
                                        <p:attrNameLst>
                                          <p:attrName>stroke.color</p:attrName>
                                        </p:attrNameLst>
                                      </p:cBhvr>
                                      <p:to>
                                        <a:schemeClr val="tx1"/>
                                      </p:to>
                                    </p:animClr>
                                    <p:set>
                                      <p:cBhvr>
                                        <p:cTn id="161" dur="500" fill="hold"/>
                                        <p:tgtEl>
                                          <p:spTgt spid="58509"/>
                                        </p:tgtEl>
                                        <p:attrNameLst>
                                          <p:attrName>stroke.on</p:attrName>
                                        </p:attrNameLst>
                                      </p:cBhvr>
                                      <p:to>
                                        <p:strVal val="true"/>
                                      </p:to>
                                    </p:set>
                                  </p:childTnLst>
                                </p:cTn>
                              </p:par>
                              <p:par>
                                <p:cTn id="162" presetID="1" presetClass="entr" presetSubtype="0" fill="hold" nodeType="withEffect">
                                  <p:stCondLst>
                                    <p:cond delay="0"/>
                                  </p:stCondLst>
                                  <p:childTnLst>
                                    <p:set>
                                      <p:cBhvr>
                                        <p:cTn id="163" dur="1" fill="hold">
                                          <p:stCondLst>
                                            <p:cond delay="0"/>
                                          </p:stCondLst>
                                        </p:cTn>
                                        <p:tgtEl>
                                          <p:spTgt spid="22"/>
                                        </p:tgtEl>
                                        <p:attrNameLst>
                                          <p:attrName>style.visibility</p:attrName>
                                        </p:attrNameLst>
                                      </p:cBhvr>
                                      <p:to>
                                        <p:strVal val="visible"/>
                                      </p:to>
                                    </p:set>
                                  </p:childTnLst>
                                </p:cTn>
                              </p:par>
                              <p:par>
                                <p:cTn id="164" presetID="1" presetClass="entr" presetSubtype="0" fill="hold" grpId="0" nodeType="withEffect">
                                  <p:stCondLst>
                                    <p:cond delay="0"/>
                                  </p:stCondLst>
                                  <p:childTnLst>
                                    <p:set>
                                      <p:cBhvr>
                                        <p:cTn id="165" dur="1" fill="hold">
                                          <p:stCondLst>
                                            <p:cond delay="0"/>
                                          </p:stCondLst>
                                        </p:cTn>
                                        <p:tgtEl>
                                          <p:spTgt spid="58836"/>
                                        </p:tgtEl>
                                        <p:attrNameLst>
                                          <p:attrName>style.visibility</p:attrName>
                                        </p:attrNameLst>
                                      </p:cBhvr>
                                      <p:to>
                                        <p:strVal val="visible"/>
                                      </p:to>
                                    </p:set>
                                  </p:childTnLst>
                                  <p:subTnLst>
                                    <p:set>
                                      <p:cBhvr override="childStyle">
                                        <p:cTn dur="1" fill="hold" display="0" masterRel="nextClick" afterEffect="1"/>
                                        <p:tgtEl>
                                          <p:spTgt spid="58836"/>
                                        </p:tgtEl>
                                        <p:attrNameLst>
                                          <p:attrName>style.visibility</p:attrName>
                                        </p:attrNameLst>
                                      </p:cBhvr>
                                      <p:to>
                                        <p:strVal val="hidden"/>
                                      </p:to>
                                    </p:set>
                                  </p:subTnLst>
                                </p:cTn>
                              </p:par>
                              <p:par>
                                <p:cTn id="166" presetID="1" presetClass="exit" presetSubtype="0" fill="hold" nodeType="withEffect">
                                  <p:stCondLst>
                                    <p:cond delay="0"/>
                                  </p:stCondLst>
                                  <p:childTnLst>
                                    <p:set>
                                      <p:cBhvr>
                                        <p:cTn id="167" dur="1" fill="hold">
                                          <p:stCondLst>
                                            <p:cond delay="0"/>
                                          </p:stCondLst>
                                        </p:cTn>
                                        <p:tgtEl>
                                          <p:spTgt spid="31"/>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58512"/>
                                        </p:tgtEl>
                                        <p:attrNameLst>
                                          <p:attrName>fillcolor</p:attrName>
                                        </p:attrNameLst>
                                      </p:cBhvr>
                                      <p:to>
                                        <a:srgbClr val="CCCCFF"/>
                                      </p:to>
                                    </p:animClr>
                                    <p:set>
                                      <p:cBhvr>
                                        <p:cTn id="172" dur="500" fill="hold"/>
                                        <p:tgtEl>
                                          <p:spTgt spid="58512"/>
                                        </p:tgtEl>
                                        <p:attrNameLst>
                                          <p:attrName>fill.type</p:attrName>
                                        </p:attrNameLst>
                                      </p:cBhvr>
                                      <p:to>
                                        <p:strVal val="solid"/>
                                      </p:to>
                                    </p:set>
                                    <p:set>
                                      <p:cBhvr>
                                        <p:cTn id="173" dur="500" fill="hold"/>
                                        <p:tgtEl>
                                          <p:spTgt spid="58512"/>
                                        </p:tgtEl>
                                        <p:attrNameLst>
                                          <p:attrName>fill.on</p:attrName>
                                        </p:attrNameLst>
                                      </p:cBhvr>
                                      <p:to>
                                        <p:strVal val="true"/>
                                      </p:to>
                                    </p:set>
                                  </p:childTnLst>
                                </p:cTn>
                              </p:par>
                              <p:par>
                                <p:cTn id="174" presetID="7" presetClass="emph" presetSubtype="2" fill="hold" nodeType="withEffect">
                                  <p:stCondLst>
                                    <p:cond delay="0"/>
                                  </p:stCondLst>
                                  <p:childTnLst>
                                    <p:animClr clrSpc="rgb" dir="cw">
                                      <p:cBhvr>
                                        <p:cTn id="175" dur="500" fill="hold"/>
                                        <p:tgtEl>
                                          <p:spTgt spid="58512"/>
                                        </p:tgtEl>
                                        <p:attrNameLst>
                                          <p:attrName>stroke.color</p:attrName>
                                        </p:attrNameLst>
                                      </p:cBhvr>
                                      <p:to>
                                        <a:schemeClr val="tx1"/>
                                      </p:to>
                                    </p:animClr>
                                    <p:set>
                                      <p:cBhvr>
                                        <p:cTn id="176" dur="500" fill="hold"/>
                                        <p:tgtEl>
                                          <p:spTgt spid="58512"/>
                                        </p:tgtEl>
                                        <p:attrNameLst>
                                          <p:attrName>stroke.on</p:attrName>
                                        </p:attrNameLst>
                                      </p:cBhvr>
                                      <p:to>
                                        <p:strVal val="true"/>
                                      </p:to>
                                    </p:set>
                                  </p:childTnLst>
                                </p:cTn>
                              </p:par>
                              <p:par>
                                <p:cTn id="177" presetID="1" presetClass="exit" presetSubtype="0" fill="hold" nodeType="withEffect">
                                  <p:stCondLst>
                                    <p:cond delay="0"/>
                                  </p:stCondLst>
                                  <p:childTnLst>
                                    <p:set>
                                      <p:cBhvr>
                                        <p:cTn id="178" dur="1" fill="hold">
                                          <p:stCondLst>
                                            <p:cond delay="0"/>
                                          </p:stCondLst>
                                        </p:cTn>
                                        <p:tgtEl>
                                          <p:spTgt spid="2"/>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3"/>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06" grpId="0" animBg="1"/>
      <p:bldP spid="58507" grpId="0" animBg="1"/>
      <p:bldP spid="58508" grpId="0" animBg="1"/>
      <p:bldP spid="58509" grpId="0" animBg="1"/>
      <p:bldP spid="58511" grpId="0" animBg="1"/>
      <p:bldP spid="58512" grpId="0" animBg="1"/>
      <p:bldP spid="58830" grpId="0" animBg="1"/>
      <p:bldP spid="58831" grpId="0" animBg="1"/>
      <p:bldP spid="58831" grpId="1" animBg="1"/>
      <p:bldP spid="58832" grpId="0" animBg="1"/>
      <p:bldP spid="58833" grpId="0" animBg="1"/>
      <p:bldP spid="58834" grpId="0" animBg="1"/>
      <p:bldP spid="5883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SIMT Notes</a:t>
            </a:r>
            <a:endParaRPr lang="en-US" dirty="0"/>
          </a:p>
        </p:txBody>
      </p:sp>
      <p:sp>
        <p:nvSpPr>
          <p:cNvPr id="3" name="Content Placeholder 2"/>
          <p:cNvSpPr>
            <a:spLocks noGrp="1"/>
          </p:cNvSpPr>
          <p:nvPr>
            <p:ph idx="1"/>
          </p:nvPr>
        </p:nvSpPr>
        <p:spPr/>
        <p:txBody>
          <a:bodyPr>
            <a:normAutofit/>
          </a:bodyPr>
          <a:lstStyle/>
          <a:p>
            <a:r>
              <a:rPr lang="en-US" dirty="0" smtClean="0"/>
              <a:t>Execution mask stack implemented with special instructions to push/pop.  Descriptions can be found in AMD ISA manual and NVIDIA patents.</a:t>
            </a:r>
          </a:p>
          <a:p>
            <a:r>
              <a:rPr lang="en-US" dirty="0" smtClean="0"/>
              <a:t>In practice augment stack with predication (lower overhead).</a:t>
            </a:r>
          </a:p>
        </p:txBody>
      </p:sp>
      <p:sp>
        <p:nvSpPr>
          <p:cNvPr id="4" name="Slide Number Placeholder 3"/>
          <p:cNvSpPr>
            <a:spLocks noGrp="1"/>
          </p:cNvSpPr>
          <p:nvPr>
            <p:ph type="sldNum" sz="quarter" idx="12"/>
          </p:nvPr>
        </p:nvSpPr>
        <p:spPr/>
        <p:txBody>
          <a:bodyPr/>
          <a:lstStyle/>
          <a:p>
            <a:fld id="{F23EC47D-D5CA-A042-A8D0-C217E3EA6E2F}" type="slidenum">
              <a:rPr lang="en-US" smtClean="0"/>
              <a:t>67</a:t>
            </a:fld>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SIMT outside of GPUs?</a:t>
            </a:r>
            <a:endParaRPr lang="en-US" dirty="0"/>
          </a:p>
        </p:txBody>
      </p:sp>
      <p:sp>
        <p:nvSpPr>
          <p:cNvPr id="3" name="Content Placeholder 2"/>
          <p:cNvSpPr>
            <a:spLocks noGrp="1"/>
          </p:cNvSpPr>
          <p:nvPr>
            <p:ph idx="1"/>
          </p:nvPr>
        </p:nvSpPr>
        <p:spPr/>
        <p:txBody>
          <a:bodyPr/>
          <a:lstStyle/>
          <a:p>
            <a:r>
              <a:rPr lang="en-US" dirty="0" smtClean="0"/>
              <a:t>ARM Research looking at SIMT-</a:t>
            </a:r>
            <a:r>
              <a:rPr lang="en-US" dirty="0" err="1" smtClean="0"/>
              <a:t>ized</a:t>
            </a:r>
            <a:r>
              <a:rPr lang="en-US" dirty="0" smtClean="0"/>
              <a:t> ARM ISA. </a:t>
            </a:r>
          </a:p>
          <a:p>
            <a:pPr>
              <a:buNone/>
            </a:pPr>
            <a:endParaRPr lang="en-US" dirty="0" smtClean="0"/>
          </a:p>
          <a:p>
            <a:r>
              <a:rPr lang="en-US" dirty="0" smtClean="0"/>
              <a:t>Intel MIC implements SIMT on top of vector hardware via compiler (ISPC)</a:t>
            </a:r>
          </a:p>
          <a:p>
            <a:endParaRPr lang="en-US" dirty="0" smtClean="0"/>
          </a:p>
          <a:p>
            <a:r>
              <a:rPr lang="en-US" dirty="0" smtClean="0"/>
              <a:t>Possibly other industry players in future</a:t>
            </a:r>
          </a:p>
        </p:txBody>
      </p:sp>
      <p:sp>
        <p:nvSpPr>
          <p:cNvPr id="4" name="Slide Number Placeholder 3"/>
          <p:cNvSpPr>
            <a:spLocks noGrp="1"/>
          </p:cNvSpPr>
          <p:nvPr>
            <p:ph type="sldNum" sz="quarter" idx="12"/>
          </p:nvPr>
        </p:nvSpPr>
        <p:spPr/>
        <p:txBody>
          <a:bodyPr/>
          <a:lstStyle/>
          <a:p>
            <a:fld id="{F23EC47D-D5CA-A042-A8D0-C217E3EA6E2F}" type="slidenum">
              <a:rPr lang="en-US" smtClean="0"/>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title"/>
          </p:nvPr>
        </p:nvSpPr>
        <p:spPr>
          <a:xfrm>
            <a:off x="638175" y="0"/>
            <a:ext cx="7772400" cy="1143000"/>
          </a:xfrm>
        </p:spPr>
        <p:txBody>
          <a:bodyPr/>
          <a:lstStyle/>
          <a:p>
            <a:r>
              <a:rPr lang="en-CA" dirty="0" smtClean="0">
                <a:latin typeface="Arial" pitchFamily="-65" charset="0"/>
                <a:ea typeface="ＭＳ Ｐゴシック" pitchFamily="-65" charset="-128"/>
                <a:cs typeface="Arial" pitchFamily="-65" charset="0"/>
              </a:rPr>
              <a:t>Register </a:t>
            </a:r>
            <a:r>
              <a:rPr lang="en-CA" dirty="0">
                <a:latin typeface="Arial" pitchFamily="-65" charset="0"/>
                <a:ea typeface="ＭＳ Ｐゴシック" pitchFamily="-65" charset="-128"/>
                <a:cs typeface="Arial" pitchFamily="-65" charset="0"/>
              </a:rPr>
              <a:t>File</a:t>
            </a:r>
          </a:p>
        </p:txBody>
      </p:sp>
      <p:sp>
        <p:nvSpPr>
          <p:cNvPr id="67587" name="Slide Number Placeholder 2"/>
          <p:cNvSpPr>
            <a:spLocks noGrp="1"/>
          </p:cNvSpPr>
          <p:nvPr>
            <p:ph type="sldNum" sz="quarter" idx="12"/>
          </p:nvPr>
        </p:nvSpPr>
        <p:spPr>
          <a:noFill/>
        </p:spPr>
        <p:txBody>
          <a:bodyPr/>
          <a:lstStyle/>
          <a:p>
            <a:fld id="{9CB37696-21AC-DA41-A515-AED153F33353}" type="slidenum">
              <a:rPr lang="en-US"/>
              <a:pPr/>
              <a:t>69</a:t>
            </a:fld>
            <a:endParaRPr lang="en-US">
              <a:latin typeface="Times" pitchFamily="-65" charset="0"/>
            </a:endParaRPr>
          </a:p>
        </p:txBody>
      </p:sp>
      <p:pic>
        <p:nvPicPr>
          <p:cNvPr id="67588" name="Picture 5" descr="detail-arch.jpg"/>
          <p:cNvPicPr>
            <a:picLocks noChangeAspect="1"/>
          </p:cNvPicPr>
          <p:nvPr/>
        </p:nvPicPr>
        <p:blipFill>
          <a:blip r:embed="rId2"/>
          <a:srcRect/>
          <a:stretch>
            <a:fillRect/>
          </a:stretch>
        </p:blipFill>
        <p:spPr bwMode="auto">
          <a:xfrm>
            <a:off x="-1258888" y="957263"/>
            <a:ext cx="12646026" cy="5900737"/>
          </a:xfrm>
          <a:prstGeom prst="rect">
            <a:avLst/>
          </a:prstGeom>
          <a:noFill/>
          <a:ln w="9525">
            <a:noFill/>
            <a:miter lim="800000"/>
            <a:headEnd/>
            <a:tailEnd/>
          </a:ln>
        </p:spPr>
      </p:pic>
      <p:sp>
        <p:nvSpPr>
          <p:cNvPr id="67589" name="Rectangle 6"/>
          <p:cNvSpPr>
            <a:spLocks noChangeArrowheads="1"/>
          </p:cNvSpPr>
          <p:nvPr/>
        </p:nvSpPr>
        <p:spPr bwMode="auto">
          <a:xfrm>
            <a:off x="0" y="928688"/>
            <a:ext cx="4794250" cy="6005512"/>
          </a:xfrm>
          <a:prstGeom prst="rect">
            <a:avLst/>
          </a:prstGeom>
          <a:solidFill>
            <a:schemeClr val="bg1"/>
          </a:solidFill>
          <a:ln w="9525">
            <a:noFill/>
            <a:round/>
            <a:headEnd/>
            <a:tailEnd/>
          </a:ln>
        </p:spPr>
        <p:txBody>
          <a:bodyPr>
            <a:prstTxWarp prst="textNoShape">
              <a:avLst/>
            </a:prstTxWarp>
          </a:bodyPr>
          <a:lstStyle/>
          <a:p>
            <a:pPr eaLnBrk="0" hangingPunct="0"/>
            <a:endParaRPr lang="en-CA"/>
          </a:p>
        </p:txBody>
      </p:sp>
      <p:sp>
        <p:nvSpPr>
          <p:cNvPr id="67590" name="Content Placeholder 4"/>
          <p:cNvSpPr>
            <a:spLocks noGrp="1"/>
          </p:cNvSpPr>
          <p:nvPr>
            <p:ph idx="1"/>
          </p:nvPr>
        </p:nvSpPr>
        <p:spPr>
          <a:xfrm>
            <a:off x="352425" y="1190625"/>
            <a:ext cx="4198938" cy="5037138"/>
          </a:xfrm>
        </p:spPr>
        <p:txBody>
          <a:bodyPr>
            <a:normAutofit/>
          </a:bodyPr>
          <a:lstStyle/>
          <a:p>
            <a:r>
              <a:rPr lang="en-CA" sz="2400" dirty="0" smtClean="0">
                <a:latin typeface="Arial" pitchFamily="-65" charset="0"/>
                <a:ea typeface="ＭＳ Ｐゴシック" pitchFamily="-65" charset="-128"/>
                <a:cs typeface="Arial" pitchFamily="-65" charset="0"/>
              </a:rPr>
              <a:t>32 </a:t>
            </a:r>
            <a:r>
              <a:rPr lang="en-CA" sz="2400" dirty="0">
                <a:latin typeface="Arial" pitchFamily="-65" charset="0"/>
                <a:ea typeface="ＭＳ Ｐゴシック" pitchFamily="-65" charset="-128"/>
                <a:cs typeface="Arial" pitchFamily="-65" charset="0"/>
              </a:rPr>
              <a:t>warps, 32 threads per warp, 16 </a:t>
            </a:r>
            <a:r>
              <a:rPr lang="en-CA" sz="2400" dirty="0" err="1">
                <a:latin typeface="Arial" pitchFamily="-65" charset="0"/>
                <a:ea typeface="ＭＳ Ｐゴシック" pitchFamily="-65" charset="-128"/>
                <a:cs typeface="Arial" pitchFamily="-65" charset="0"/>
              </a:rPr>
              <a:t>x</a:t>
            </a:r>
            <a:r>
              <a:rPr lang="en-CA" sz="2400" dirty="0">
                <a:latin typeface="Arial" pitchFamily="-65" charset="0"/>
                <a:ea typeface="ＭＳ Ｐゴシック" pitchFamily="-65" charset="-128"/>
                <a:cs typeface="Arial" pitchFamily="-65" charset="0"/>
              </a:rPr>
              <a:t> 32-bit registers</a:t>
            </a:r>
            <a:r>
              <a:rPr lang="en-CA" sz="2400" dirty="0" smtClean="0">
                <a:latin typeface="Arial" pitchFamily="-65" charset="0"/>
                <a:ea typeface="ＭＳ Ｐゴシック" pitchFamily="-65" charset="-128"/>
                <a:cs typeface="Arial" pitchFamily="-65" charset="0"/>
              </a:rPr>
              <a:t> per thread = </a:t>
            </a:r>
            <a:r>
              <a:rPr lang="en-CA" sz="2400" dirty="0">
                <a:solidFill>
                  <a:srgbClr val="FF0000"/>
                </a:solidFill>
                <a:latin typeface="Arial" pitchFamily="-65" charset="0"/>
                <a:ea typeface="ＭＳ Ｐゴシック" pitchFamily="-65" charset="-128"/>
                <a:cs typeface="Arial" pitchFamily="-65" charset="0"/>
              </a:rPr>
              <a:t>64KB register </a:t>
            </a:r>
            <a:r>
              <a:rPr lang="en-CA" sz="2400" dirty="0" smtClean="0">
                <a:solidFill>
                  <a:srgbClr val="FF0000"/>
                </a:solidFill>
                <a:latin typeface="Arial" pitchFamily="-65" charset="0"/>
                <a:ea typeface="ＭＳ Ｐゴシック" pitchFamily="-65" charset="-128"/>
                <a:cs typeface="Arial" pitchFamily="-65" charset="0"/>
              </a:rPr>
              <a:t>file.</a:t>
            </a:r>
          </a:p>
          <a:p>
            <a:r>
              <a:rPr lang="en-CA" sz="2400" dirty="0">
                <a:latin typeface="Arial" pitchFamily="-65" charset="0"/>
                <a:ea typeface="ＭＳ Ｐゴシック" pitchFamily="-65" charset="-128"/>
                <a:cs typeface="Arial" pitchFamily="-65" charset="0"/>
              </a:rPr>
              <a:t>N</a:t>
            </a:r>
            <a:r>
              <a:rPr lang="en-CA" sz="2400" dirty="0" smtClean="0">
                <a:latin typeface="Arial" pitchFamily="-65" charset="0"/>
                <a:ea typeface="ＭＳ Ｐゴシック" pitchFamily="-65" charset="-128"/>
                <a:cs typeface="Arial" pitchFamily="-65" charset="0"/>
              </a:rPr>
              <a:t>eed </a:t>
            </a:r>
            <a:r>
              <a:rPr lang="en-CA" sz="2400" dirty="0">
                <a:latin typeface="Arial" pitchFamily="-65" charset="0"/>
                <a:ea typeface="ＭＳ Ｐゴシック" pitchFamily="-65" charset="-128"/>
                <a:cs typeface="Arial" pitchFamily="-65" charset="0"/>
              </a:rPr>
              <a:t>“4 ports”</a:t>
            </a:r>
            <a:r>
              <a:rPr lang="en-CA" sz="2400" dirty="0" smtClean="0">
                <a:latin typeface="Arial" pitchFamily="-65" charset="0"/>
                <a:ea typeface="ＭＳ Ｐゴシック" pitchFamily="-65" charset="-128"/>
                <a:cs typeface="Arial" pitchFamily="-65" charset="0"/>
              </a:rPr>
              <a:t> (e.g., FMA) greatly increase area.</a:t>
            </a:r>
          </a:p>
          <a:p>
            <a:r>
              <a:rPr lang="en-CA" sz="2400" dirty="0" smtClean="0">
                <a:latin typeface="Arial" pitchFamily="-65" charset="0"/>
                <a:ea typeface="ＭＳ Ｐゴシック" pitchFamily="-65" charset="-128"/>
                <a:cs typeface="Arial" pitchFamily="-65" charset="0"/>
              </a:rPr>
              <a:t>Alternative: banked single ported register file.  How to avoid bank conflicts?  </a:t>
            </a:r>
            <a:endParaRPr lang="en-CA" sz="2400" dirty="0">
              <a:latin typeface="Arial" pitchFamily="-65" charset="0"/>
              <a:ea typeface="ＭＳ Ｐゴシック" pitchFamily="-65" charset="-128"/>
              <a:cs typeface="Arial" pitchFamily="-65" charset="0"/>
            </a:endParaRPr>
          </a:p>
        </p:txBody>
      </p:sp>
      <p:sp>
        <p:nvSpPr>
          <p:cNvPr id="67591" name="Rectangle 7"/>
          <p:cNvSpPr>
            <a:spLocks noChangeArrowheads="1"/>
          </p:cNvSpPr>
          <p:nvPr/>
        </p:nvSpPr>
        <p:spPr bwMode="auto">
          <a:xfrm>
            <a:off x="4646613" y="877888"/>
            <a:ext cx="4768850" cy="3373437"/>
          </a:xfrm>
          <a:prstGeom prst="rect">
            <a:avLst/>
          </a:prstGeom>
          <a:solidFill>
            <a:schemeClr val="bg1"/>
          </a:solidFill>
          <a:ln w="9525">
            <a:noFill/>
            <a:round/>
            <a:headEnd/>
            <a:tailEnd/>
          </a:ln>
        </p:spPr>
        <p:txBody>
          <a:bodyPr>
            <a:prstTxWarp prst="textNoShape">
              <a:avLst/>
            </a:prstTxWarp>
          </a:bodyPr>
          <a:lstStyle/>
          <a:p>
            <a:pPr eaLnBrk="0" hangingPunct="0"/>
            <a:endParaRPr lang="en-CA"/>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Why use a GPU for computing?</a:t>
            </a:r>
            <a:endParaRPr lang="en-US" dirty="0"/>
          </a:p>
        </p:txBody>
      </p:sp>
      <p:sp>
        <p:nvSpPr>
          <p:cNvPr id="3" name="Content Placeholder 2"/>
          <p:cNvSpPr>
            <a:spLocks noGrp="1"/>
          </p:cNvSpPr>
          <p:nvPr>
            <p:ph idx="1"/>
          </p:nvPr>
        </p:nvSpPr>
        <p:spPr>
          <a:xfrm>
            <a:off x="457200" y="1143000"/>
            <a:ext cx="8229600" cy="4830763"/>
          </a:xfrm>
        </p:spPr>
        <p:txBody>
          <a:bodyPr>
            <a:normAutofit/>
          </a:bodyPr>
          <a:lstStyle/>
          <a:p>
            <a:r>
              <a:rPr lang="en-US" sz="2400" dirty="0" smtClean="0"/>
              <a:t>GPU uses larger fraction of silicon for computation than CPU.  </a:t>
            </a:r>
          </a:p>
          <a:p>
            <a:r>
              <a:rPr lang="en-US" sz="2400" dirty="0" smtClean="0"/>
              <a:t>At peak performance GPU uses order of magnitude less energy per operation than CPU.</a:t>
            </a:r>
          </a:p>
        </p:txBody>
      </p:sp>
      <p:sp>
        <p:nvSpPr>
          <p:cNvPr id="4" name="Slide Number Placeholder 3"/>
          <p:cNvSpPr>
            <a:spLocks noGrp="1"/>
          </p:cNvSpPr>
          <p:nvPr>
            <p:ph type="sldNum" sz="quarter" idx="12"/>
          </p:nvPr>
        </p:nvSpPr>
        <p:spPr/>
        <p:txBody>
          <a:bodyPr/>
          <a:lstStyle/>
          <a:p>
            <a:fld id="{F23EC47D-D5CA-A042-A8D0-C217E3EA6E2F}" type="slidenum">
              <a:rPr lang="en-US" smtClean="0"/>
              <a:t>7</a:t>
            </a:fld>
            <a:endParaRPr lang="en-US"/>
          </a:p>
        </p:txBody>
      </p:sp>
      <p:sp>
        <p:nvSpPr>
          <p:cNvPr id="5" name="Rectangle 4"/>
          <p:cNvSpPr/>
          <p:nvPr/>
        </p:nvSpPr>
        <p:spPr>
          <a:xfrm>
            <a:off x="762000" y="2819400"/>
            <a:ext cx="1981200" cy="1828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CPU</a:t>
            </a:r>
          </a:p>
          <a:p>
            <a:pPr algn="ctr"/>
            <a:r>
              <a:rPr lang="en-CA" dirty="0" smtClean="0"/>
              <a:t>2nJ/op</a:t>
            </a:r>
            <a:endParaRPr lang="en-CA" dirty="0"/>
          </a:p>
        </p:txBody>
      </p:sp>
      <p:sp>
        <p:nvSpPr>
          <p:cNvPr id="6" name="Rectangle 5"/>
          <p:cNvSpPr/>
          <p:nvPr/>
        </p:nvSpPr>
        <p:spPr>
          <a:xfrm>
            <a:off x="5943600" y="2819400"/>
            <a:ext cx="1981200" cy="1828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GPU</a:t>
            </a:r>
          </a:p>
          <a:p>
            <a:pPr algn="ctr"/>
            <a:r>
              <a:rPr lang="en-CA" dirty="0"/>
              <a:t>2</a:t>
            </a:r>
            <a:r>
              <a:rPr lang="en-CA" dirty="0" smtClean="0"/>
              <a:t>00pJ/op</a:t>
            </a:r>
            <a:endParaRPr lang="en-CA" dirty="0"/>
          </a:p>
        </p:txBody>
      </p:sp>
      <p:sp>
        <p:nvSpPr>
          <p:cNvPr id="7" name="Right Arrow 6"/>
          <p:cNvSpPr/>
          <p:nvPr/>
        </p:nvSpPr>
        <p:spPr>
          <a:xfrm>
            <a:off x="2895600" y="3429000"/>
            <a:ext cx="2971800" cy="609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p:cNvSpPr txBox="1"/>
          <p:nvPr/>
        </p:nvSpPr>
        <p:spPr>
          <a:xfrm>
            <a:off x="3276600" y="3059668"/>
            <a:ext cx="2057400" cy="369332"/>
          </a:xfrm>
          <a:prstGeom prst="rect">
            <a:avLst/>
          </a:prstGeom>
          <a:noFill/>
        </p:spPr>
        <p:txBody>
          <a:bodyPr wrap="square" rtlCol="0">
            <a:spAutoFit/>
          </a:bodyPr>
          <a:lstStyle/>
          <a:p>
            <a:pPr algn="ctr"/>
            <a:r>
              <a:rPr lang="en-CA" dirty="0" smtClean="0"/>
              <a:t>Rewrite Application</a:t>
            </a:r>
            <a:endParaRPr lang="en-CA" dirty="0"/>
          </a:p>
        </p:txBody>
      </p:sp>
      <p:sp>
        <p:nvSpPr>
          <p:cNvPr id="9" name="Rounded Rectangle 8"/>
          <p:cNvSpPr/>
          <p:nvPr/>
        </p:nvSpPr>
        <p:spPr>
          <a:xfrm>
            <a:off x="5434012" y="4419600"/>
            <a:ext cx="3000375" cy="64186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b="1" dirty="0" smtClean="0"/>
              <a:t>Order of Magnitude More Energy Efficient</a:t>
            </a:r>
            <a:endParaRPr lang="en-CA" b="1" dirty="0"/>
          </a:p>
        </p:txBody>
      </p:sp>
      <p:sp>
        <p:nvSpPr>
          <p:cNvPr id="10" name="TextBox 9"/>
          <p:cNvSpPr txBox="1"/>
          <p:nvPr/>
        </p:nvSpPr>
        <p:spPr>
          <a:xfrm>
            <a:off x="5162549" y="5334501"/>
            <a:ext cx="3543302" cy="646331"/>
          </a:xfrm>
          <a:prstGeom prst="rect">
            <a:avLst/>
          </a:prstGeom>
          <a:noFill/>
        </p:spPr>
        <p:txBody>
          <a:bodyPr wrap="square" rtlCol="0">
            <a:spAutoFit/>
          </a:bodyPr>
          <a:lstStyle/>
          <a:p>
            <a:pPr algn="ctr"/>
            <a:r>
              <a:rPr lang="en-CA" dirty="0" smtClean="0"/>
              <a:t>However….</a:t>
            </a:r>
          </a:p>
          <a:p>
            <a:pPr algn="ctr"/>
            <a:r>
              <a:rPr lang="en-CA" b="1" dirty="0" smtClean="0"/>
              <a:t>Application must perform well</a:t>
            </a:r>
            <a:endParaRPr lang="en-CA" b="1" dirty="0"/>
          </a:p>
        </p:txBody>
      </p:sp>
      <p:sp>
        <p:nvSpPr>
          <p:cNvPr id="11" name="Rounded Rectangle 10"/>
          <p:cNvSpPr/>
          <p:nvPr/>
        </p:nvSpPr>
        <p:spPr>
          <a:xfrm>
            <a:off x="5226049" y="5226868"/>
            <a:ext cx="3416302" cy="861598"/>
          </a:xfrm>
          <a:prstGeom prst="round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57061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661988" y="0"/>
            <a:ext cx="7772400" cy="1143000"/>
          </a:xfrm>
        </p:spPr>
        <p:txBody>
          <a:bodyPr/>
          <a:lstStyle/>
          <a:p>
            <a:r>
              <a:rPr lang="en-CA">
                <a:latin typeface="Arial" pitchFamily="-65" charset="0"/>
                <a:ea typeface="ＭＳ Ｐゴシック" pitchFamily="-65" charset="-128"/>
                <a:cs typeface="Arial" pitchFamily="-65" charset="0"/>
              </a:rPr>
              <a:t>Banked Register File</a:t>
            </a:r>
          </a:p>
        </p:txBody>
      </p:sp>
      <p:sp>
        <p:nvSpPr>
          <p:cNvPr id="68611" name="Content Placeholder 2"/>
          <p:cNvSpPr>
            <a:spLocks noGrp="1"/>
          </p:cNvSpPr>
          <p:nvPr>
            <p:ph idx="1"/>
          </p:nvPr>
        </p:nvSpPr>
        <p:spPr>
          <a:xfrm>
            <a:off x="504825" y="1143000"/>
            <a:ext cx="8169275" cy="3913188"/>
          </a:xfrm>
        </p:spPr>
        <p:txBody>
          <a:bodyPr/>
          <a:lstStyle/>
          <a:p>
            <a:pPr>
              <a:buNone/>
            </a:pPr>
            <a:r>
              <a:rPr lang="en-CA" sz="2400" dirty="0" err="1" smtClean="0">
                <a:latin typeface="Arial" pitchFamily="-65" charset="0"/>
                <a:ea typeface="ＭＳ Ｐゴシック" pitchFamily="-65" charset="-128"/>
                <a:cs typeface="Arial" pitchFamily="-65" charset="0"/>
              </a:rPr>
              <a:t>Strawman</a:t>
            </a:r>
            <a:r>
              <a:rPr lang="en-CA" sz="2400" dirty="0" smtClean="0">
                <a:latin typeface="Arial" pitchFamily="-65" charset="0"/>
                <a:ea typeface="ＭＳ Ｐゴシック" pitchFamily="-65" charset="-128"/>
                <a:cs typeface="Arial" pitchFamily="-65" charset="0"/>
              </a:rPr>
              <a:t> microarchitecture:</a:t>
            </a:r>
            <a:endParaRPr lang="en-CA" sz="2400" dirty="0">
              <a:latin typeface="Arial" pitchFamily="-65" charset="0"/>
              <a:ea typeface="ＭＳ Ｐゴシック" pitchFamily="-65" charset="-128"/>
              <a:cs typeface="Arial" pitchFamily="-65" charset="0"/>
            </a:endParaRPr>
          </a:p>
        </p:txBody>
      </p:sp>
      <p:sp>
        <p:nvSpPr>
          <p:cNvPr id="68612" name="Slide Number Placeholder 3"/>
          <p:cNvSpPr>
            <a:spLocks noGrp="1"/>
          </p:cNvSpPr>
          <p:nvPr>
            <p:ph type="sldNum" sz="quarter" idx="12"/>
          </p:nvPr>
        </p:nvSpPr>
        <p:spPr>
          <a:noFill/>
        </p:spPr>
        <p:txBody>
          <a:bodyPr/>
          <a:lstStyle/>
          <a:p>
            <a:fld id="{AFD5C35D-670A-2F4E-8A83-83781CA59153}" type="slidenum">
              <a:rPr lang="en-US"/>
              <a:pPr/>
              <a:t>70</a:t>
            </a:fld>
            <a:endParaRPr lang="en-US">
              <a:latin typeface="Times" pitchFamily="-65" charset="0"/>
            </a:endParaRPr>
          </a:p>
        </p:txBody>
      </p:sp>
      <p:pic>
        <p:nvPicPr>
          <p:cNvPr id="68613" name="Picture 4" descr="banked.jpg"/>
          <p:cNvPicPr>
            <a:picLocks noChangeAspect="1"/>
          </p:cNvPicPr>
          <p:nvPr/>
        </p:nvPicPr>
        <p:blipFill>
          <a:blip r:embed="rId2"/>
          <a:srcRect/>
          <a:stretch>
            <a:fillRect/>
          </a:stretch>
        </p:blipFill>
        <p:spPr bwMode="auto">
          <a:xfrm>
            <a:off x="2919413" y="1924050"/>
            <a:ext cx="5548312" cy="2835275"/>
          </a:xfrm>
          <a:prstGeom prst="rect">
            <a:avLst/>
          </a:prstGeom>
          <a:noFill/>
          <a:ln w="9525">
            <a:noFill/>
            <a:miter lim="800000"/>
            <a:headEnd/>
            <a:tailEnd/>
          </a:ln>
        </p:spPr>
      </p:pic>
      <p:pic>
        <p:nvPicPr>
          <p:cNvPr id="68614" name="Picture 5" descr="banked-reg-layout.jpg"/>
          <p:cNvPicPr>
            <a:picLocks noChangeAspect="1"/>
          </p:cNvPicPr>
          <p:nvPr/>
        </p:nvPicPr>
        <p:blipFill>
          <a:blip r:embed="rId3"/>
          <a:srcRect/>
          <a:stretch>
            <a:fillRect/>
          </a:stretch>
        </p:blipFill>
        <p:spPr bwMode="auto">
          <a:xfrm>
            <a:off x="465138" y="4762500"/>
            <a:ext cx="3206750" cy="1250950"/>
          </a:xfrm>
          <a:prstGeom prst="rect">
            <a:avLst/>
          </a:prstGeom>
          <a:noFill/>
          <a:ln w="9525">
            <a:noFill/>
            <a:miter lim="800000"/>
            <a:headEnd/>
            <a:tailEnd/>
          </a:ln>
        </p:spPr>
      </p:pic>
      <p:sp>
        <p:nvSpPr>
          <p:cNvPr id="68615" name="TextBox 6"/>
          <p:cNvSpPr txBox="1">
            <a:spLocks noChangeArrowheads="1"/>
          </p:cNvSpPr>
          <p:nvPr/>
        </p:nvSpPr>
        <p:spPr bwMode="auto">
          <a:xfrm>
            <a:off x="433388" y="4295775"/>
            <a:ext cx="2138362" cy="460375"/>
          </a:xfrm>
          <a:prstGeom prst="rect">
            <a:avLst/>
          </a:prstGeom>
          <a:noFill/>
          <a:ln w="9525">
            <a:noFill/>
            <a:miter lim="800000"/>
            <a:headEnd/>
            <a:tailEnd/>
          </a:ln>
        </p:spPr>
        <p:txBody>
          <a:bodyPr wrap="none">
            <a:prstTxWarp prst="textNoShape">
              <a:avLst/>
            </a:prstTxWarp>
            <a:spAutoFit/>
          </a:bodyPr>
          <a:lstStyle/>
          <a:p>
            <a:pPr eaLnBrk="0" hangingPunct="0"/>
            <a:r>
              <a:rPr lang="en-CA"/>
              <a:t>Register layout:</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38175" y="0"/>
            <a:ext cx="7772400" cy="1143000"/>
          </a:xfrm>
        </p:spPr>
        <p:txBody>
          <a:bodyPr/>
          <a:lstStyle/>
          <a:p>
            <a:r>
              <a:rPr lang="en-CA">
                <a:latin typeface="Arial" pitchFamily="-65" charset="0"/>
                <a:ea typeface="ＭＳ Ｐゴシック" pitchFamily="-65" charset="-128"/>
                <a:cs typeface="Arial" pitchFamily="-65" charset="0"/>
              </a:rPr>
              <a:t>Register Bank Conflicts</a:t>
            </a:r>
          </a:p>
        </p:txBody>
      </p:sp>
      <p:sp>
        <p:nvSpPr>
          <p:cNvPr id="69635" name="Content Placeholder 2"/>
          <p:cNvSpPr>
            <a:spLocks noGrp="1"/>
          </p:cNvSpPr>
          <p:nvPr>
            <p:ph idx="1"/>
          </p:nvPr>
        </p:nvSpPr>
        <p:spPr>
          <a:xfrm>
            <a:off x="325438" y="4692650"/>
            <a:ext cx="7807325" cy="1684338"/>
          </a:xfrm>
        </p:spPr>
        <p:txBody>
          <a:bodyPr>
            <a:normAutofit lnSpcReduction="10000"/>
          </a:bodyPr>
          <a:lstStyle/>
          <a:p>
            <a:r>
              <a:rPr lang="en-CA" sz="2400" dirty="0">
                <a:latin typeface="Arial" pitchFamily="-65" charset="0"/>
                <a:ea typeface="ＭＳ Ｐゴシック" pitchFamily="-65" charset="-128"/>
                <a:cs typeface="Arial" pitchFamily="-65" charset="0"/>
              </a:rPr>
              <a:t>warp 0, instruction 2 has two source operands in bank 1: takes two cycles to read.</a:t>
            </a:r>
          </a:p>
          <a:p>
            <a:r>
              <a:rPr lang="en-CA" sz="2400" dirty="0">
                <a:latin typeface="Arial" pitchFamily="-65" charset="0"/>
                <a:ea typeface="ＭＳ Ｐゴシック" pitchFamily="-65" charset="-128"/>
                <a:cs typeface="Arial" pitchFamily="-65" charset="0"/>
              </a:rPr>
              <a:t>Also, warp 1 instruction 2 is same and is also stalled.</a:t>
            </a:r>
          </a:p>
          <a:p>
            <a:r>
              <a:rPr lang="en-CA" sz="2400" dirty="0">
                <a:latin typeface="Arial" pitchFamily="-65" charset="0"/>
                <a:ea typeface="ＭＳ Ｐゴシック" pitchFamily="-65" charset="-128"/>
                <a:cs typeface="Arial" pitchFamily="-65" charset="0"/>
              </a:rPr>
              <a:t>Can use warp ID as part of register layout to help. </a:t>
            </a:r>
          </a:p>
        </p:txBody>
      </p:sp>
      <p:sp>
        <p:nvSpPr>
          <p:cNvPr id="69636" name="Slide Number Placeholder 3"/>
          <p:cNvSpPr>
            <a:spLocks noGrp="1"/>
          </p:cNvSpPr>
          <p:nvPr>
            <p:ph type="sldNum" sz="quarter" idx="12"/>
          </p:nvPr>
        </p:nvSpPr>
        <p:spPr>
          <a:noFill/>
        </p:spPr>
        <p:txBody>
          <a:bodyPr/>
          <a:lstStyle/>
          <a:p>
            <a:fld id="{05B595CA-42DF-0A46-92FE-03685F0A99E2}" type="slidenum">
              <a:rPr lang="en-US"/>
              <a:pPr/>
              <a:t>71</a:t>
            </a:fld>
            <a:endParaRPr lang="en-US">
              <a:latin typeface="Times" pitchFamily="-65" charset="0"/>
            </a:endParaRPr>
          </a:p>
        </p:txBody>
      </p:sp>
      <p:pic>
        <p:nvPicPr>
          <p:cNvPr id="69637" name="Picture 4" descr="banked-timing.jpg"/>
          <p:cNvPicPr>
            <a:picLocks noChangeAspect="1"/>
          </p:cNvPicPr>
          <p:nvPr/>
        </p:nvPicPr>
        <p:blipFill>
          <a:blip r:embed="rId2"/>
          <a:srcRect/>
          <a:stretch>
            <a:fillRect/>
          </a:stretch>
        </p:blipFill>
        <p:spPr bwMode="auto">
          <a:xfrm>
            <a:off x="2025650" y="1392238"/>
            <a:ext cx="5191125" cy="30718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92112" y="39688"/>
            <a:ext cx="8229600" cy="1143000"/>
          </a:xfrm>
        </p:spPr>
        <p:txBody>
          <a:bodyPr/>
          <a:lstStyle/>
          <a:p>
            <a:r>
              <a:rPr lang="en-US" dirty="0"/>
              <a:t>Operand </a:t>
            </a:r>
            <a:r>
              <a:rPr lang="en-US" dirty="0" smtClean="0"/>
              <a:t>Collector</a:t>
            </a:r>
            <a:endParaRPr lang="en-US" dirty="0"/>
          </a:p>
        </p:txBody>
      </p:sp>
      <p:grpSp>
        <p:nvGrpSpPr>
          <p:cNvPr id="2" name="Group 106"/>
          <p:cNvGrpSpPr>
            <a:grpSpLocks/>
          </p:cNvGrpSpPr>
          <p:nvPr/>
        </p:nvGrpSpPr>
        <p:grpSpPr bwMode="auto">
          <a:xfrm>
            <a:off x="6324600" y="5791200"/>
            <a:ext cx="2257425" cy="660400"/>
            <a:chOff x="3984" y="3648"/>
            <a:chExt cx="1422" cy="416"/>
          </a:xfrm>
        </p:grpSpPr>
        <p:sp>
          <p:nvSpPr>
            <p:cNvPr id="56325" name="Rectangle 5"/>
            <p:cNvSpPr>
              <a:spLocks noChangeArrowheads="1"/>
            </p:cNvSpPr>
            <p:nvPr/>
          </p:nvSpPr>
          <p:spPr bwMode="auto">
            <a:xfrm>
              <a:off x="5195" y="3703"/>
              <a:ext cx="169" cy="93"/>
            </a:xfrm>
            <a:prstGeom prst="rect">
              <a:avLst/>
            </a:prstGeom>
            <a:solidFill>
              <a:srgbClr val="FFFF66"/>
            </a:solidFill>
            <a:ln w="9525">
              <a:noFill/>
              <a:miter lim="800000"/>
              <a:headEnd/>
              <a:tailEnd/>
            </a:ln>
          </p:spPr>
          <p:txBody>
            <a:bodyPr/>
            <a:lstStyle/>
            <a:p>
              <a:endParaRPr lang="en-CA"/>
            </a:p>
          </p:txBody>
        </p:sp>
        <p:sp>
          <p:nvSpPr>
            <p:cNvPr id="56326" name="Rectangle 6"/>
            <p:cNvSpPr>
              <a:spLocks noChangeArrowheads="1"/>
            </p:cNvSpPr>
            <p:nvPr/>
          </p:nvSpPr>
          <p:spPr bwMode="auto">
            <a:xfrm>
              <a:off x="5195" y="3703"/>
              <a:ext cx="169" cy="93"/>
            </a:xfrm>
            <a:prstGeom prst="rect">
              <a:avLst/>
            </a:prstGeom>
            <a:noFill/>
            <a:ln w="19050" cap="rnd">
              <a:solidFill>
                <a:srgbClr val="000000"/>
              </a:solidFill>
              <a:round/>
              <a:headEnd/>
              <a:tailEnd/>
            </a:ln>
          </p:spPr>
          <p:txBody>
            <a:bodyPr/>
            <a:lstStyle/>
            <a:p>
              <a:endParaRPr lang="en-CA"/>
            </a:p>
          </p:txBody>
        </p:sp>
        <p:sp>
          <p:nvSpPr>
            <p:cNvPr id="56327" name="Rectangle 7"/>
            <p:cNvSpPr>
              <a:spLocks noChangeArrowheads="1"/>
            </p:cNvSpPr>
            <p:nvPr/>
          </p:nvSpPr>
          <p:spPr bwMode="auto">
            <a:xfrm>
              <a:off x="5186" y="3716"/>
              <a:ext cx="169" cy="92"/>
            </a:xfrm>
            <a:prstGeom prst="rect">
              <a:avLst/>
            </a:prstGeom>
            <a:solidFill>
              <a:srgbClr val="FFFF66"/>
            </a:solidFill>
            <a:ln w="9525">
              <a:noFill/>
              <a:miter lim="800000"/>
              <a:headEnd/>
              <a:tailEnd/>
            </a:ln>
          </p:spPr>
          <p:txBody>
            <a:bodyPr/>
            <a:lstStyle/>
            <a:p>
              <a:endParaRPr lang="en-CA"/>
            </a:p>
          </p:txBody>
        </p:sp>
        <p:sp>
          <p:nvSpPr>
            <p:cNvPr id="56328" name="Rectangle 8"/>
            <p:cNvSpPr>
              <a:spLocks noChangeArrowheads="1"/>
            </p:cNvSpPr>
            <p:nvPr/>
          </p:nvSpPr>
          <p:spPr bwMode="auto">
            <a:xfrm>
              <a:off x="5186" y="3716"/>
              <a:ext cx="169" cy="92"/>
            </a:xfrm>
            <a:prstGeom prst="rect">
              <a:avLst/>
            </a:prstGeom>
            <a:noFill/>
            <a:ln w="19050" cap="rnd">
              <a:solidFill>
                <a:srgbClr val="000000"/>
              </a:solidFill>
              <a:round/>
              <a:headEnd/>
              <a:tailEnd/>
            </a:ln>
          </p:spPr>
          <p:txBody>
            <a:bodyPr/>
            <a:lstStyle/>
            <a:p>
              <a:endParaRPr lang="en-CA"/>
            </a:p>
          </p:txBody>
        </p:sp>
        <p:sp>
          <p:nvSpPr>
            <p:cNvPr id="56329" name="Rectangle 9"/>
            <p:cNvSpPr>
              <a:spLocks noChangeArrowheads="1"/>
            </p:cNvSpPr>
            <p:nvPr/>
          </p:nvSpPr>
          <p:spPr bwMode="auto">
            <a:xfrm>
              <a:off x="5178" y="3728"/>
              <a:ext cx="169" cy="93"/>
            </a:xfrm>
            <a:prstGeom prst="rect">
              <a:avLst/>
            </a:prstGeom>
            <a:solidFill>
              <a:srgbClr val="FFFF66"/>
            </a:solidFill>
            <a:ln w="9525">
              <a:noFill/>
              <a:miter lim="800000"/>
              <a:headEnd/>
              <a:tailEnd/>
            </a:ln>
          </p:spPr>
          <p:txBody>
            <a:bodyPr/>
            <a:lstStyle/>
            <a:p>
              <a:endParaRPr lang="en-CA"/>
            </a:p>
          </p:txBody>
        </p:sp>
        <p:sp>
          <p:nvSpPr>
            <p:cNvPr id="56330" name="Rectangle 10"/>
            <p:cNvSpPr>
              <a:spLocks noChangeArrowheads="1"/>
            </p:cNvSpPr>
            <p:nvPr/>
          </p:nvSpPr>
          <p:spPr bwMode="auto">
            <a:xfrm>
              <a:off x="5178" y="3728"/>
              <a:ext cx="169" cy="93"/>
            </a:xfrm>
            <a:prstGeom prst="rect">
              <a:avLst/>
            </a:prstGeom>
            <a:noFill/>
            <a:ln w="19050" cap="rnd">
              <a:solidFill>
                <a:srgbClr val="000000"/>
              </a:solidFill>
              <a:round/>
              <a:headEnd/>
              <a:tailEnd/>
            </a:ln>
          </p:spPr>
          <p:txBody>
            <a:bodyPr/>
            <a:lstStyle/>
            <a:p>
              <a:endParaRPr lang="en-CA"/>
            </a:p>
          </p:txBody>
        </p:sp>
        <p:sp>
          <p:nvSpPr>
            <p:cNvPr id="56331" name="Oval 11"/>
            <p:cNvSpPr>
              <a:spLocks noChangeArrowheads="1"/>
            </p:cNvSpPr>
            <p:nvPr/>
          </p:nvSpPr>
          <p:spPr bwMode="auto">
            <a:xfrm>
              <a:off x="5368" y="3743"/>
              <a:ext cx="4" cy="7"/>
            </a:xfrm>
            <a:prstGeom prst="ellipse">
              <a:avLst/>
            </a:prstGeom>
            <a:solidFill>
              <a:srgbClr val="FFFF66"/>
            </a:solidFill>
            <a:ln w="0">
              <a:solidFill>
                <a:srgbClr val="000000"/>
              </a:solidFill>
              <a:round/>
              <a:headEnd/>
              <a:tailEnd/>
            </a:ln>
          </p:spPr>
          <p:txBody>
            <a:bodyPr/>
            <a:lstStyle/>
            <a:p>
              <a:endParaRPr lang="en-CA"/>
            </a:p>
          </p:txBody>
        </p:sp>
        <p:sp>
          <p:nvSpPr>
            <p:cNvPr id="56332" name="Oval 12"/>
            <p:cNvSpPr>
              <a:spLocks noChangeArrowheads="1"/>
            </p:cNvSpPr>
            <p:nvPr/>
          </p:nvSpPr>
          <p:spPr bwMode="auto">
            <a:xfrm>
              <a:off x="5368" y="3743"/>
              <a:ext cx="4" cy="7"/>
            </a:xfrm>
            <a:prstGeom prst="ellipse">
              <a:avLst/>
            </a:prstGeom>
            <a:noFill/>
            <a:ln w="3175">
              <a:solidFill>
                <a:srgbClr val="000000"/>
              </a:solidFill>
              <a:miter lim="800000"/>
              <a:headEnd/>
              <a:tailEnd/>
            </a:ln>
          </p:spPr>
          <p:txBody>
            <a:bodyPr/>
            <a:lstStyle/>
            <a:p>
              <a:endParaRPr lang="en-CA"/>
            </a:p>
          </p:txBody>
        </p:sp>
        <p:sp>
          <p:nvSpPr>
            <p:cNvPr id="56333" name="Oval 13"/>
            <p:cNvSpPr>
              <a:spLocks noChangeArrowheads="1"/>
            </p:cNvSpPr>
            <p:nvPr/>
          </p:nvSpPr>
          <p:spPr bwMode="auto">
            <a:xfrm>
              <a:off x="5374" y="3734"/>
              <a:ext cx="4" cy="7"/>
            </a:xfrm>
            <a:prstGeom prst="ellipse">
              <a:avLst/>
            </a:prstGeom>
            <a:solidFill>
              <a:srgbClr val="FFFF66"/>
            </a:solidFill>
            <a:ln w="0">
              <a:solidFill>
                <a:srgbClr val="000000"/>
              </a:solidFill>
              <a:round/>
              <a:headEnd/>
              <a:tailEnd/>
            </a:ln>
          </p:spPr>
          <p:txBody>
            <a:bodyPr/>
            <a:lstStyle/>
            <a:p>
              <a:endParaRPr lang="en-CA"/>
            </a:p>
          </p:txBody>
        </p:sp>
        <p:sp>
          <p:nvSpPr>
            <p:cNvPr id="56334" name="Oval 14"/>
            <p:cNvSpPr>
              <a:spLocks noChangeArrowheads="1"/>
            </p:cNvSpPr>
            <p:nvPr/>
          </p:nvSpPr>
          <p:spPr bwMode="auto">
            <a:xfrm>
              <a:off x="5374" y="3734"/>
              <a:ext cx="4" cy="7"/>
            </a:xfrm>
            <a:prstGeom prst="ellipse">
              <a:avLst/>
            </a:prstGeom>
            <a:noFill/>
            <a:ln w="3175">
              <a:solidFill>
                <a:srgbClr val="000000"/>
              </a:solidFill>
              <a:miter lim="800000"/>
              <a:headEnd/>
              <a:tailEnd/>
            </a:ln>
          </p:spPr>
          <p:txBody>
            <a:bodyPr/>
            <a:lstStyle/>
            <a:p>
              <a:endParaRPr lang="en-CA"/>
            </a:p>
          </p:txBody>
        </p:sp>
        <p:sp>
          <p:nvSpPr>
            <p:cNvPr id="56335" name="Oval 15"/>
            <p:cNvSpPr>
              <a:spLocks noChangeArrowheads="1"/>
            </p:cNvSpPr>
            <p:nvPr/>
          </p:nvSpPr>
          <p:spPr bwMode="auto">
            <a:xfrm>
              <a:off x="5381" y="3725"/>
              <a:ext cx="4" cy="6"/>
            </a:xfrm>
            <a:prstGeom prst="ellipse">
              <a:avLst/>
            </a:prstGeom>
            <a:solidFill>
              <a:srgbClr val="FFFF66"/>
            </a:solidFill>
            <a:ln w="0">
              <a:solidFill>
                <a:srgbClr val="000000"/>
              </a:solidFill>
              <a:round/>
              <a:headEnd/>
              <a:tailEnd/>
            </a:ln>
          </p:spPr>
          <p:txBody>
            <a:bodyPr/>
            <a:lstStyle/>
            <a:p>
              <a:endParaRPr lang="en-CA"/>
            </a:p>
          </p:txBody>
        </p:sp>
        <p:sp>
          <p:nvSpPr>
            <p:cNvPr id="56336" name="Oval 16"/>
            <p:cNvSpPr>
              <a:spLocks noChangeArrowheads="1"/>
            </p:cNvSpPr>
            <p:nvPr/>
          </p:nvSpPr>
          <p:spPr bwMode="auto">
            <a:xfrm>
              <a:off x="5381" y="3725"/>
              <a:ext cx="4" cy="6"/>
            </a:xfrm>
            <a:prstGeom prst="ellipse">
              <a:avLst/>
            </a:prstGeom>
            <a:noFill/>
            <a:ln w="3175">
              <a:solidFill>
                <a:srgbClr val="000000"/>
              </a:solidFill>
              <a:miter lim="800000"/>
              <a:headEnd/>
              <a:tailEnd/>
            </a:ln>
          </p:spPr>
          <p:txBody>
            <a:bodyPr/>
            <a:lstStyle/>
            <a:p>
              <a:endParaRPr lang="en-CA"/>
            </a:p>
          </p:txBody>
        </p:sp>
        <p:sp>
          <p:nvSpPr>
            <p:cNvPr id="56337" name="Line 17"/>
            <p:cNvSpPr>
              <a:spLocks noChangeShapeType="1"/>
            </p:cNvSpPr>
            <p:nvPr/>
          </p:nvSpPr>
          <p:spPr bwMode="auto">
            <a:xfrm>
              <a:off x="4153" y="3879"/>
              <a:ext cx="22" cy="0"/>
            </a:xfrm>
            <a:prstGeom prst="line">
              <a:avLst/>
            </a:prstGeom>
            <a:noFill/>
            <a:ln w="36513">
              <a:solidFill>
                <a:srgbClr val="000000"/>
              </a:solidFill>
              <a:miter lim="800000"/>
              <a:headEnd/>
              <a:tailEnd/>
            </a:ln>
          </p:spPr>
          <p:txBody>
            <a:bodyPr/>
            <a:lstStyle/>
            <a:p>
              <a:endParaRPr lang="en-CA"/>
            </a:p>
          </p:txBody>
        </p:sp>
        <p:sp>
          <p:nvSpPr>
            <p:cNvPr id="56338" name="Freeform 18"/>
            <p:cNvSpPr>
              <a:spLocks/>
            </p:cNvSpPr>
            <p:nvPr/>
          </p:nvSpPr>
          <p:spPr bwMode="auto">
            <a:xfrm>
              <a:off x="4168" y="3859"/>
              <a:ext cx="27" cy="40"/>
            </a:xfrm>
            <a:custGeom>
              <a:avLst/>
              <a:gdLst/>
              <a:ahLst/>
              <a:cxnLst>
                <a:cxn ang="0">
                  <a:pos x="206" y="103"/>
                </a:cxn>
                <a:cxn ang="0">
                  <a:pos x="0" y="207"/>
                </a:cxn>
                <a:cxn ang="0">
                  <a:pos x="0" y="0"/>
                </a:cxn>
                <a:cxn ang="0">
                  <a:pos x="0" y="0"/>
                </a:cxn>
                <a:cxn ang="0">
                  <a:pos x="206" y="103"/>
                </a:cxn>
              </a:cxnLst>
              <a:rect l="0" t="0" r="r" b="b"/>
              <a:pathLst>
                <a:path w="206" h="207">
                  <a:moveTo>
                    <a:pt x="206" y="103"/>
                  </a:moveTo>
                  <a:lnTo>
                    <a:pt x="0" y="207"/>
                  </a:lnTo>
                  <a:cubicBezTo>
                    <a:pt x="33" y="142"/>
                    <a:pt x="33"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6339" name="Line 19"/>
            <p:cNvSpPr>
              <a:spLocks noChangeShapeType="1"/>
            </p:cNvSpPr>
            <p:nvPr/>
          </p:nvSpPr>
          <p:spPr bwMode="auto">
            <a:xfrm>
              <a:off x="4365" y="3913"/>
              <a:ext cx="43" cy="17"/>
            </a:xfrm>
            <a:prstGeom prst="line">
              <a:avLst/>
            </a:prstGeom>
            <a:noFill/>
            <a:ln w="36513">
              <a:solidFill>
                <a:srgbClr val="000000"/>
              </a:solidFill>
              <a:miter lim="800000"/>
              <a:headEnd/>
              <a:tailEnd/>
            </a:ln>
          </p:spPr>
          <p:txBody>
            <a:bodyPr/>
            <a:lstStyle/>
            <a:p>
              <a:endParaRPr lang="en-CA"/>
            </a:p>
          </p:txBody>
        </p:sp>
        <p:sp>
          <p:nvSpPr>
            <p:cNvPr id="56340" name="Freeform 20"/>
            <p:cNvSpPr>
              <a:spLocks/>
            </p:cNvSpPr>
            <p:nvPr/>
          </p:nvSpPr>
          <p:spPr bwMode="auto">
            <a:xfrm>
              <a:off x="4398" y="3907"/>
              <a:ext cx="30" cy="39"/>
            </a:xfrm>
            <a:custGeom>
              <a:avLst/>
              <a:gdLst/>
              <a:ahLst/>
              <a:cxnLst>
                <a:cxn ang="0">
                  <a:pos x="227" y="154"/>
                </a:cxn>
                <a:cxn ang="0">
                  <a:pos x="0" y="199"/>
                </a:cxn>
                <a:cxn ang="0">
                  <a:pos x="55" y="0"/>
                </a:cxn>
                <a:cxn ang="0">
                  <a:pos x="55" y="0"/>
                </a:cxn>
                <a:cxn ang="0">
                  <a:pos x="227" y="154"/>
                </a:cxn>
              </a:cxnLst>
              <a:rect l="0" t="0" r="r" b="b"/>
              <a:pathLst>
                <a:path w="227" h="199">
                  <a:moveTo>
                    <a:pt x="227" y="154"/>
                  </a:moveTo>
                  <a:lnTo>
                    <a:pt x="0" y="199"/>
                  </a:lnTo>
                  <a:cubicBezTo>
                    <a:pt x="49" y="145"/>
                    <a:pt x="69" y="71"/>
                    <a:pt x="55" y="0"/>
                  </a:cubicBezTo>
                  <a:lnTo>
                    <a:pt x="55" y="0"/>
                  </a:lnTo>
                  <a:lnTo>
                    <a:pt x="227" y="154"/>
                  </a:lnTo>
                  <a:close/>
                </a:path>
              </a:pathLst>
            </a:custGeom>
            <a:solidFill>
              <a:srgbClr val="000000"/>
            </a:solidFill>
            <a:ln w="0">
              <a:solidFill>
                <a:srgbClr val="000000"/>
              </a:solidFill>
              <a:prstDash val="solid"/>
              <a:round/>
              <a:headEnd/>
              <a:tailEnd/>
            </a:ln>
          </p:spPr>
          <p:txBody>
            <a:bodyPr/>
            <a:lstStyle/>
            <a:p>
              <a:endParaRPr lang="en-CA"/>
            </a:p>
          </p:txBody>
        </p:sp>
        <p:sp>
          <p:nvSpPr>
            <p:cNvPr id="56341" name="Line 21"/>
            <p:cNvSpPr>
              <a:spLocks noChangeShapeType="1"/>
            </p:cNvSpPr>
            <p:nvPr/>
          </p:nvSpPr>
          <p:spPr bwMode="auto">
            <a:xfrm flipV="1">
              <a:off x="4365" y="3828"/>
              <a:ext cx="43" cy="18"/>
            </a:xfrm>
            <a:prstGeom prst="line">
              <a:avLst/>
            </a:prstGeom>
            <a:noFill/>
            <a:ln w="36513">
              <a:solidFill>
                <a:srgbClr val="000000"/>
              </a:solidFill>
              <a:miter lim="800000"/>
              <a:headEnd/>
              <a:tailEnd/>
            </a:ln>
          </p:spPr>
          <p:txBody>
            <a:bodyPr/>
            <a:lstStyle/>
            <a:p>
              <a:endParaRPr lang="en-CA"/>
            </a:p>
          </p:txBody>
        </p:sp>
        <p:sp>
          <p:nvSpPr>
            <p:cNvPr id="56342" name="Freeform 22"/>
            <p:cNvSpPr>
              <a:spLocks/>
            </p:cNvSpPr>
            <p:nvPr/>
          </p:nvSpPr>
          <p:spPr bwMode="auto">
            <a:xfrm>
              <a:off x="4398" y="3811"/>
              <a:ext cx="30" cy="40"/>
            </a:xfrm>
            <a:custGeom>
              <a:avLst/>
              <a:gdLst/>
              <a:ahLst/>
              <a:cxnLst>
                <a:cxn ang="0">
                  <a:pos x="227" y="45"/>
                </a:cxn>
                <a:cxn ang="0">
                  <a:pos x="55" y="199"/>
                </a:cxn>
                <a:cxn ang="0">
                  <a:pos x="0" y="0"/>
                </a:cxn>
                <a:cxn ang="0">
                  <a:pos x="0" y="0"/>
                </a:cxn>
                <a:cxn ang="0">
                  <a:pos x="227" y="45"/>
                </a:cxn>
              </a:cxnLst>
              <a:rect l="0" t="0" r="r" b="b"/>
              <a:pathLst>
                <a:path w="227" h="199">
                  <a:moveTo>
                    <a:pt x="227" y="45"/>
                  </a:moveTo>
                  <a:lnTo>
                    <a:pt x="55" y="199"/>
                  </a:lnTo>
                  <a:cubicBezTo>
                    <a:pt x="69" y="128"/>
                    <a:pt x="49" y="54"/>
                    <a:pt x="0" y="0"/>
                  </a:cubicBezTo>
                  <a:lnTo>
                    <a:pt x="0" y="0"/>
                  </a:lnTo>
                  <a:lnTo>
                    <a:pt x="227" y="45"/>
                  </a:lnTo>
                  <a:close/>
                </a:path>
              </a:pathLst>
            </a:custGeom>
            <a:solidFill>
              <a:srgbClr val="000000"/>
            </a:solidFill>
            <a:ln w="0">
              <a:solidFill>
                <a:srgbClr val="000000"/>
              </a:solidFill>
              <a:prstDash val="solid"/>
              <a:round/>
              <a:headEnd/>
              <a:tailEnd/>
            </a:ln>
          </p:spPr>
          <p:txBody>
            <a:bodyPr/>
            <a:lstStyle/>
            <a:p>
              <a:endParaRPr lang="en-CA"/>
            </a:p>
          </p:txBody>
        </p:sp>
        <p:sp>
          <p:nvSpPr>
            <p:cNvPr id="56343" name="Line 23"/>
            <p:cNvSpPr>
              <a:spLocks noChangeShapeType="1"/>
            </p:cNvSpPr>
            <p:nvPr/>
          </p:nvSpPr>
          <p:spPr bwMode="auto">
            <a:xfrm flipV="1">
              <a:off x="4513" y="3864"/>
              <a:ext cx="0" cy="30"/>
            </a:xfrm>
            <a:prstGeom prst="line">
              <a:avLst/>
            </a:prstGeom>
            <a:noFill/>
            <a:ln w="36513">
              <a:solidFill>
                <a:srgbClr val="000000"/>
              </a:solidFill>
              <a:miter lim="800000"/>
              <a:headEnd/>
              <a:tailEnd/>
            </a:ln>
          </p:spPr>
          <p:txBody>
            <a:bodyPr/>
            <a:lstStyle/>
            <a:p>
              <a:endParaRPr lang="en-CA"/>
            </a:p>
          </p:txBody>
        </p:sp>
        <p:sp>
          <p:nvSpPr>
            <p:cNvPr id="56344" name="Freeform 24"/>
            <p:cNvSpPr>
              <a:spLocks/>
            </p:cNvSpPr>
            <p:nvPr/>
          </p:nvSpPr>
          <p:spPr bwMode="auto">
            <a:xfrm>
              <a:off x="4499" y="3884"/>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6345" name="Freeform 25"/>
            <p:cNvSpPr>
              <a:spLocks/>
            </p:cNvSpPr>
            <p:nvPr/>
          </p:nvSpPr>
          <p:spPr bwMode="auto">
            <a:xfrm>
              <a:off x="4499" y="3833"/>
              <a:ext cx="28" cy="41"/>
            </a:xfrm>
            <a:custGeom>
              <a:avLst/>
              <a:gdLst/>
              <a:ahLst/>
              <a:cxnLst>
                <a:cxn ang="0">
                  <a:pos x="103" y="0"/>
                </a:cxn>
                <a:cxn ang="0">
                  <a:pos x="206" y="206"/>
                </a:cxn>
                <a:cxn ang="0">
                  <a:pos x="0" y="206"/>
                </a:cxn>
                <a:cxn ang="0">
                  <a:pos x="103" y="0"/>
                </a:cxn>
              </a:cxnLst>
              <a:rect l="0" t="0" r="r" b="b"/>
              <a:pathLst>
                <a:path w="206" h="206">
                  <a:moveTo>
                    <a:pt x="103" y="0"/>
                  </a:moveTo>
                  <a:lnTo>
                    <a:pt x="206" y="206"/>
                  </a:lnTo>
                  <a:cubicBezTo>
                    <a:pt x="141" y="174"/>
                    <a:pt x="65" y="174"/>
                    <a:pt x="0" y="206"/>
                  </a:cubicBezTo>
                  <a:lnTo>
                    <a:pt x="103" y="0"/>
                  </a:lnTo>
                  <a:close/>
                </a:path>
              </a:pathLst>
            </a:custGeom>
            <a:solidFill>
              <a:srgbClr val="000000"/>
            </a:solidFill>
            <a:ln w="0">
              <a:solidFill>
                <a:srgbClr val="000000"/>
              </a:solidFill>
              <a:prstDash val="solid"/>
              <a:round/>
              <a:headEnd/>
              <a:tailEnd/>
            </a:ln>
          </p:spPr>
          <p:txBody>
            <a:bodyPr/>
            <a:lstStyle/>
            <a:p>
              <a:endParaRPr lang="en-CA"/>
            </a:p>
          </p:txBody>
        </p:sp>
        <p:sp>
          <p:nvSpPr>
            <p:cNvPr id="56346" name="Line 26"/>
            <p:cNvSpPr>
              <a:spLocks noChangeShapeType="1"/>
            </p:cNvSpPr>
            <p:nvPr/>
          </p:nvSpPr>
          <p:spPr bwMode="auto">
            <a:xfrm flipV="1">
              <a:off x="4598" y="3921"/>
              <a:ext cx="43" cy="17"/>
            </a:xfrm>
            <a:prstGeom prst="line">
              <a:avLst/>
            </a:prstGeom>
            <a:noFill/>
            <a:ln w="36513">
              <a:solidFill>
                <a:srgbClr val="000000"/>
              </a:solidFill>
              <a:miter lim="800000"/>
              <a:headEnd/>
              <a:tailEnd/>
            </a:ln>
          </p:spPr>
          <p:txBody>
            <a:bodyPr/>
            <a:lstStyle/>
            <a:p>
              <a:endParaRPr lang="en-CA"/>
            </a:p>
          </p:txBody>
        </p:sp>
        <p:sp>
          <p:nvSpPr>
            <p:cNvPr id="56347" name="Freeform 27"/>
            <p:cNvSpPr>
              <a:spLocks/>
            </p:cNvSpPr>
            <p:nvPr/>
          </p:nvSpPr>
          <p:spPr bwMode="auto">
            <a:xfrm>
              <a:off x="4631" y="3904"/>
              <a:ext cx="30" cy="39"/>
            </a:xfrm>
            <a:custGeom>
              <a:avLst/>
              <a:gdLst/>
              <a:ahLst/>
              <a:cxnLst>
                <a:cxn ang="0">
                  <a:pos x="226" y="45"/>
                </a:cxn>
                <a:cxn ang="0">
                  <a:pos x="54" y="199"/>
                </a:cxn>
                <a:cxn ang="0">
                  <a:pos x="0" y="0"/>
                </a:cxn>
                <a:cxn ang="0">
                  <a:pos x="0" y="0"/>
                </a:cxn>
                <a:cxn ang="0">
                  <a:pos x="226" y="45"/>
                </a:cxn>
              </a:cxnLst>
              <a:rect l="0" t="0" r="r" b="b"/>
              <a:pathLst>
                <a:path w="226" h="199">
                  <a:moveTo>
                    <a:pt x="226" y="45"/>
                  </a:moveTo>
                  <a:lnTo>
                    <a:pt x="54" y="199"/>
                  </a:lnTo>
                  <a:cubicBezTo>
                    <a:pt x="68" y="128"/>
                    <a:pt x="48" y="54"/>
                    <a:pt x="0" y="0"/>
                  </a:cubicBezTo>
                  <a:lnTo>
                    <a:pt x="0" y="0"/>
                  </a:lnTo>
                  <a:lnTo>
                    <a:pt x="226" y="45"/>
                  </a:lnTo>
                  <a:close/>
                </a:path>
              </a:pathLst>
            </a:custGeom>
            <a:solidFill>
              <a:srgbClr val="000000"/>
            </a:solidFill>
            <a:ln w="0">
              <a:solidFill>
                <a:srgbClr val="000000"/>
              </a:solidFill>
              <a:prstDash val="solid"/>
              <a:round/>
              <a:headEnd/>
              <a:tailEnd/>
            </a:ln>
          </p:spPr>
          <p:txBody>
            <a:bodyPr/>
            <a:lstStyle/>
            <a:p>
              <a:endParaRPr lang="en-CA"/>
            </a:p>
          </p:txBody>
        </p:sp>
        <p:sp>
          <p:nvSpPr>
            <p:cNvPr id="56348" name="Line 28"/>
            <p:cNvSpPr>
              <a:spLocks noChangeShapeType="1"/>
            </p:cNvSpPr>
            <p:nvPr/>
          </p:nvSpPr>
          <p:spPr bwMode="auto">
            <a:xfrm>
              <a:off x="4598" y="3820"/>
              <a:ext cx="43" cy="17"/>
            </a:xfrm>
            <a:prstGeom prst="line">
              <a:avLst/>
            </a:prstGeom>
            <a:noFill/>
            <a:ln w="36513">
              <a:solidFill>
                <a:srgbClr val="000000"/>
              </a:solidFill>
              <a:miter lim="800000"/>
              <a:headEnd/>
              <a:tailEnd/>
            </a:ln>
          </p:spPr>
          <p:txBody>
            <a:bodyPr/>
            <a:lstStyle/>
            <a:p>
              <a:endParaRPr lang="en-CA"/>
            </a:p>
          </p:txBody>
        </p:sp>
        <p:sp>
          <p:nvSpPr>
            <p:cNvPr id="56349" name="Freeform 29"/>
            <p:cNvSpPr>
              <a:spLocks/>
            </p:cNvSpPr>
            <p:nvPr/>
          </p:nvSpPr>
          <p:spPr bwMode="auto">
            <a:xfrm>
              <a:off x="4631" y="3815"/>
              <a:ext cx="30" cy="39"/>
            </a:xfrm>
            <a:custGeom>
              <a:avLst/>
              <a:gdLst/>
              <a:ahLst/>
              <a:cxnLst>
                <a:cxn ang="0">
                  <a:pos x="226" y="154"/>
                </a:cxn>
                <a:cxn ang="0">
                  <a:pos x="0" y="199"/>
                </a:cxn>
                <a:cxn ang="0">
                  <a:pos x="54" y="0"/>
                </a:cxn>
                <a:cxn ang="0">
                  <a:pos x="226" y="154"/>
                </a:cxn>
              </a:cxnLst>
              <a:rect l="0" t="0" r="r" b="b"/>
              <a:pathLst>
                <a:path w="226" h="199">
                  <a:moveTo>
                    <a:pt x="226" y="154"/>
                  </a:moveTo>
                  <a:lnTo>
                    <a:pt x="0" y="199"/>
                  </a:lnTo>
                  <a:cubicBezTo>
                    <a:pt x="48" y="145"/>
                    <a:pt x="68" y="71"/>
                    <a:pt x="54" y="0"/>
                  </a:cubicBezTo>
                  <a:lnTo>
                    <a:pt x="226" y="154"/>
                  </a:lnTo>
                  <a:close/>
                </a:path>
              </a:pathLst>
            </a:custGeom>
            <a:solidFill>
              <a:srgbClr val="000000"/>
            </a:solidFill>
            <a:ln w="0">
              <a:solidFill>
                <a:srgbClr val="000000"/>
              </a:solidFill>
              <a:prstDash val="solid"/>
              <a:round/>
              <a:headEnd/>
              <a:tailEnd/>
            </a:ln>
          </p:spPr>
          <p:txBody>
            <a:bodyPr/>
            <a:lstStyle/>
            <a:p>
              <a:endParaRPr lang="en-CA"/>
            </a:p>
          </p:txBody>
        </p:sp>
        <p:sp>
          <p:nvSpPr>
            <p:cNvPr id="56350" name="Line 30"/>
            <p:cNvSpPr>
              <a:spLocks noChangeShapeType="1"/>
            </p:cNvSpPr>
            <p:nvPr/>
          </p:nvSpPr>
          <p:spPr bwMode="auto">
            <a:xfrm>
              <a:off x="4830" y="3882"/>
              <a:ext cx="64" cy="0"/>
            </a:xfrm>
            <a:prstGeom prst="line">
              <a:avLst/>
            </a:prstGeom>
            <a:noFill/>
            <a:ln w="36513">
              <a:solidFill>
                <a:srgbClr val="000000"/>
              </a:solidFill>
              <a:miter lim="800000"/>
              <a:headEnd/>
              <a:tailEnd/>
            </a:ln>
          </p:spPr>
          <p:txBody>
            <a:bodyPr/>
            <a:lstStyle/>
            <a:p>
              <a:endParaRPr lang="en-CA"/>
            </a:p>
          </p:txBody>
        </p:sp>
        <p:sp>
          <p:nvSpPr>
            <p:cNvPr id="56351" name="Freeform 31"/>
            <p:cNvSpPr>
              <a:spLocks/>
            </p:cNvSpPr>
            <p:nvPr/>
          </p:nvSpPr>
          <p:spPr bwMode="auto">
            <a:xfrm>
              <a:off x="4887" y="3862"/>
              <a:ext cx="28" cy="40"/>
            </a:xfrm>
            <a:custGeom>
              <a:avLst/>
              <a:gdLst/>
              <a:ahLst/>
              <a:cxnLst>
                <a:cxn ang="0">
                  <a:pos x="206" y="103"/>
                </a:cxn>
                <a:cxn ang="0">
                  <a:pos x="0" y="206"/>
                </a:cxn>
                <a:cxn ang="0">
                  <a:pos x="0" y="0"/>
                </a:cxn>
                <a:cxn ang="0">
                  <a:pos x="0" y="0"/>
                </a:cxn>
                <a:cxn ang="0">
                  <a:pos x="206" y="103"/>
                </a:cxn>
              </a:cxnLst>
              <a:rect l="0" t="0" r="r" b="b"/>
              <a:pathLst>
                <a:path w="206" h="206">
                  <a:moveTo>
                    <a:pt x="206" y="103"/>
                  </a:moveTo>
                  <a:lnTo>
                    <a:pt x="0" y="206"/>
                  </a:lnTo>
                  <a:cubicBezTo>
                    <a:pt x="32" y="141"/>
                    <a:pt x="32" y="65"/>
                    <a:pt x="0" y="0"/>
                  </a:cubicBezTo>
                  <a:lnTo>
                    <a:pt x="0" y="0"/>
                  </a:lnTo>
                  <a:lnTo>
                    <a:pt x="206" y="103"/>
                  </a:lnTo>
                  <a:close/>
                </a:path>
              </a:pathLst>
            </a:custGeom>
            <a:solidFill>
              <a:srgbClr val="000000"/>
            </a:solidFill>
            <a:ln w="0">
              <a:solidFill>
                <a:srgbClr val="000000"/>
              </a:solidFill>
              <a:prstDash val="solid"/>
              <a:round/>
              <a:headEnd/>
              <a:tailEnd/>
            </a:ln>
          </p:spPr>
          <p:txBody>
            <a:bodyPr/>
            <a:lstStyle/>
            <a:p>
              <a:endParaRPr lang="en-CA"/>
            </a:p>
          </p:txBody>
        </p:sp>
        <p:sp>
          <p:nvSpPr>
            <p:cNvPr id="56352" name="Line 32"/>
            <p:cNvSpPr>
              <a:spLocks noChangeShapeType="1"/>
            </p:cNvSpPr>
            <p:nvPr/>
          </p:nvSpPr>
          <p:spPr bwMode="auto">
            <a:xfrm>
              <a:off x="5117" y="3921"/>
              <a:ext cx="32" cy="11"/>
            </a:xfrm>
            <a:prstGeom prst="line">
              <a:avLst/>
            </a:prstGeom>
            <a:noFill/>
            <a:ln w="38100">
              <a:solidFill>
                <a:srgbClr val="000000"/>
              </a:solidFill>
              <a:miter lim="800000"/>
              <a:headEnd/>
              <a:tailEnd/>
            </a:ln>
          </p:spPr>
          <p:txBody>
            <a:bodyPr/>
            <a:lstStyle/>
            <a:p>
              <a:endParaRPr lang="en-CA"/>
            </a:p>
          </p:txBody>
        </p:sp>
        <p:sp>
          <p:nvSpPr>
            <p:cNvPr id="56353" name="Freeform 33"/>
            <p:cNvSpPr>
              <a:spLocks/>
            </p:cNvSpPr>
            <p:nvPr/>
          </p:nvSpPr>
          <p:spPr bwMode="auto">
            <a:xfrm>
              <a:off x="5097" y="3886"/>
              <a:ext cx="31" cy="72"/>
            </a:xfrm>
            <a:custGeom>
              <a:avLst/>
              <a:gdLst/>
              <a:ahLst/>
              <a:cxnLst>
                <a:cxn ang="0">
                  <a:pos x="66" y="172"/>
                </a:cxn>
                <a:cxn ang="0">
                  <a:pos x="0" y="66"/>
                </a:cxn>
                <a:cxn ang="0">
                  <a:pos x="107" y="0"/>
                </a:cxn>
                <a:cxn ang="0">
                  <a:pos x="66" y="172"/>
                </a:cxn>
              </a:cxnLst>
              <a:rect l="0" t="0" r="r" b="b"/>
              <a:pathLst>
                <a:path w="107" h="172">
                  <a:moveTo>
                    <a:pt x="66" y="172"/>
                  </a:moveTo>
                  <a:lnTo>
                    <a:pt x="0" y="66"/>
                  </a:lnTo>
                  <a:lnTo>
                    <a:pt x="107" y="0"/>
                  </a:lnTo>
                  <a:lnTo>
                    <a:pt x="66" y="172"/>
                  </a:lnTo>
                  <a:close/>
                </a:path>
              </a:pathLst>
            </a:custGeom>
            <a:solidFill>
              <a:srgbClr val="000000"/>
            </a:solidFill>
            <a:ln w="9525">
              <a:noFill/>
              <a:round/>
              <a:headEnd/>
              <a:tailEnd/>
            </a:ln>
          </p:spPr>
          <p:txBody>
            <a:bodyPr/>
            <a:lstStyle/>
            <a:p>
              <a:endParaRPr lang="en-CA"/>
            </a:p>
          </p:txBody>
        </p:sp>
        <p:sp>
          <p:nvSpPr>
            <p:cNvPr id="56354" name="Freeform 34"/>
            <p:cNvSpPr>
              <a:spLocks/>
            </p:cNvSpPr>
            <p:nvPr/>
          </p:nvSpPr>
          <p:spPr bwMode="auto">
            <a:xfrm>
              <a:off x="5138" y="3894"/>
              <a:ext cx="31" cy="72"/>
            </a:xfrm>
            <a:custGeom>
              <a:avLst/>
              <a:gdLst/>
              <a:ahLst/>
              <a:cxnLst>
                <a:cxn ang="0">
                  <a:pos x="42" y="0"/>
                </a:cxn>
                <a:cxn ang="0">
                  <a:pos x="107" y="107"/>
                </a:cxn>
                <a:cxn ang="0">
                  <a:pos x="0" y="172"/>
                </a:cxn>
                <a:cxn ang="0">
                  <a:pos x="42" y="0"/>
                </a:cxn>
              </a:cxnLst>
              <a:rect l="0" t="0" r="r" b="b"/>
              <a:pathLst>
                <a:path w="107" h="172">
                  <a:moveTo>
                    <a:pt x="42" y="0"/>
                  </a:moveTo>
                  <a:lnTo>
                    <a:pt x="107" y="107"/>
                  </a:lnTo>
                  <a:lnTo>
                    <a:pt x="0" y="172"/>
                  </a:lnTo>
                  <a:lnTo>
                    <a:pt x="42" y="0"/>
                  </a:lnTo>
                  <a:close/>
                </a:path>
              </a:pathLst>
            </a:custGeom>
            <a:solidFill>
              <a:srgbClr val="000000"/>
            </a:solidFill>
            <a:ln w="9525">
              <a:noFill/>
              <a:round/>
              <a:headEnd/>
              <a:tailEnd/>
            </a:ln>
          </p:spPr>
          <p:txBody>
            <a:bodyPr/>
            <a:lstStyle/>
            <a:p>
              <a:endParaRPr lang="en-CA"/>
            </a:p>
          </p:txBody>
        </p:sp>
        <p:sp>
          <p:nvSpPr>
            <p:cNvPr id="56355" name="Line 35"/>
            <p:cNvSpPr>
              <a:spLocks noChangeShapeType="1"/>
            </p:cNvSpPr>
            <p:nvPr/>
          </p:nvSpPr>
          <p:spPr bwMode="auto">
            <a:xfrm flipV="1">
              <a:off x="5117" y="3827"/>
              <a:ext cx="32" cy="12"/>
            </a:xfrm>
            <a:prstGeom prst="line">
              <a:avLst/>
            </a:prstGeom>
            <a:noFill/>
            <a:ln w="38100">
              <a:solidFill>
                <a:srgbClr val="000000"/>
              </a:solidFill>
              <a:miter lim="800000"/>
              <a:headEnd/>
              <a:tailEnd/>
            </a:ln>
          </p:spPr>
          <p:txBody>
            <a:bodyPr/>
            <a:lstStyle/>
            <a:p>
              <a:endParaRPr lang="en-CA"/>
            </a:p>
          </p:txBody>
        </p:sp>
        <p:sp>
          <p:nvSpPr>
            <p:cNvPr id="56356" name="Freeform 36"/>
            <p:cNvSpPr>
              <a:spLocks/>
            </p:cNvSpPr>
            <p:nvPr/>
          </p:nvSpPr>
          <p:spPr bwMode="auto">
            <a:xfrm>
              <a:off x="5097" y="3802"/>
              <a:ext cx="31" cy="71"/>
            </a:xfrm>
            <a:custGeom>
              <a:avLst/>
              <a:gdLst/>
              <a:ahLst/>
              <a:cxnLst>
                <a:cxn ang="0">
                  <a:pos x="109" y="171"/>
                </a:cxn>
                <a:cxn ang="0">
                  <a:pos x="0" y="108"/>
                </a:cxn>
                <a:cxn ang="0">
                  <a:pos x="64" y="0"/>
                </a:cxn>
                <a:cxn ang="0">
                  <a:pos x="109" y="171"/>
                </a:cxn>
              </a:cxnLst>
              <a:rect l="0" t="0" r="r" b="b"/>
              <a:pathLst>
                <a:path w="109" h="171">
                  <a:moveTo>
                    <a:pt x="109" y="171"/>
                  </a:moveTo>
                  <a:lnTo>
                    <a:pt x="0" y="108"/>
                  </a:lnTo>
                  <a:lnTo>
                    <a:pt x="64" y="0"/>
                  </a:lnTo>
                  <a:lnTo>
                    <a:pt x="109" y="171"/>
                  </a:lnTo>
                  <a:close/>
                </a:path>
              </a:pathLst>
            </a:custGeom>
            <a:solidFill>
              <a:srgbClr val="000000"/>
            </a:solidFill>
            <a:ln w="9525">
              <a:noFill/>
              <a:round/>
              <a:headEnd/>
              <a:tailEnd/>
            </a:ln>
          </p:spPr>
          <p:txBody>
            <a:bodyPr/>
            <a:lstStyle/>
            <a:p>
              <a:endParaRPr lang="en-CA"/>
            </a:p>
          </p:txBody>
        </p:sp>
        <p:sp>
          <p:nvSpPr>
            <p:cNvPr id="56357" name="Freeform 37"/>
            <p:cNvSpPr>
              <a:spLocks/>
            </p:cNvSpPr>
            <p:nvPr/>
          </p:nvSpPr>
          <p:spPr bwMode="auto">
            <a:xfrm>
              <a:off x="5138" y="3793"/>
              <a:ext cx="31" cy="71"/>
            </a:xfrm>
            <a:custGeom>
              <a:avLst/>
              <a:gdLst/>
              <a:ahLst/>
              <a:cxnLst>
                <a:cxn ang="0">
                  <a:pos x="0" y="0"/>
                </a:cxn>
                <a:cxn ang="0">
                  <a:pos x="108" y="64"/>
                </a:cxn>
                <a:cxn ang="0">
                  <a:pos x="45" y="172"/>
                </a:cxn>
                <a:cxn ang="0">
                  <a:pos x="0" y="0"/>
                </a:cxn>
              </a:cxnLst>
              <a:rect l="0" t="0" r="r" b="b"/>
              <a:pathLst>
                <a:path w="108" h="172">
                  <a:moveTo>
                    <a:pt x="0" y="0"/>
                  </a:moveTo>
                  <a:lnTo>
                    <a:pt x="108" y="64"/>
                  </a:lnTo>
                  <a:lnTo>
                    <a:pt x="45" y="172"/>
                  </a:lnTo>
                  <a:lnTo>
                    <a:pt x="0" y="0"/>
                  </a:lnTo>
                  <a:close/>
                </a:path>
              </a:pathLst>
            </a:custGeom>
            <a:solidFill>
              <a:srgbClr val="000000"/>
            </a:solidFill>
            <a:ln w="9525">
              <a:noFill/>
              <a:round/>
              <a:headEnd/>
              <a:tailEnd/>
            </a:ln>
          </p:spPr>
          <p:txBody>
            <a:bodyPr/>
            <a:lstStyle/>
            <a:p>
              <a:endParaRPr lang="en-CA"/>
            </a:p>
          </p:txBody>
        </p:sp>
        <p:sp>
          <p:nvSpPr>
            <p:cNvPr id="56358" name="Rectangle 38"/>
            <p:cNvSpPr>
              <a:spLocks noChangeArrowheads="1"/>
            </p:cNvSpPr>
            <p:nvPr/>
          </p:nvSpPr>
          <p:spPr bwMode="auto">
            <a:xfrm>
              <a:off x="3984" y="3833"/>
              <a:ext cx="169" cy="92"/>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6359" name="Rectangle 39"/>
            <p:cNvSpPr>
              <a:spLocks noChangeArrowheads="1"/>
            </p:cNvSpPr>
            <p:nvPr/>
          </p:nvSpPr>
          <p:spPr bwMode="auto">
            <a:xfrm>
              <a:off x="3984" y="3833"/>
              <a:ext cx="169" cy="92"/>
            </a:xfrm>
            <a:prstGeom prst="rect">
              <a:avLst/>
            </a:prstGeom>
            <a:solidFill>
              <a:srgbClr val="99FF99"/>
            </a:solidFill>
            <a:ln w="19050" cap="rnd">
              <a:solidFill>
                <a:srgbClr val="000000"/>
              </a:solidFill>
              <a:round/>
              <a:headEnd/>
              <a:tailEnd/>
            </a:ln>
          </p:spPr>
          <p:txBody>
            <a:bodyPr/>
            <a:lstStyle/>
            <a:p>
              <a:endParaRPr lang="en-CA"/>
            </a:p>
          </p:txBody>
        </p:sp>
        <p:sp>
          <p:nvSpPr>
            <p:cNvPr id="56360" name="Rectangle 40"/>
            <p:cNvSpPr>
              <a:spLocks noChangeArrowheads="1"/>
            </p:cNvSpPr>
            <p:nvPr/>
          </p:nvSpPr>
          <p:spPr bwMode="auto">
            <a:xfrm>
              <a:off x="4195" y="3833"/>
              <a:ext cx="170" cy="92"/>
            </a:xfrm>
            <a:prstGeom prst="rect">
              <a:avLst/>
            </a:prstGeom>
            <a:solidFill>
              <a:srgbClr val="99FF99"/>
            </a:solidFill>
            <a:ln w="9525">
              <a:noFill/>
              <a:miter lim="800000"/>
              <a:headEnd/>
              <a:tailEnd/>
            </a:ln>
          </p:spPr>
          <p:txBody>
            <a:bodyPr/>
            <a:lstStyle/>
            <a:p>
              <a:endParaRPr lang="en-CA"/>
            </a:p>
          </p:txBody>
        </p:sp>
        <p:sp>
          <p:nvSpPr>
            <p:cNvPr id="56361" name="Rectangle 41"/>
            <p:cNvSpPr>
              <a:spLocks noChangeArrowheads="1"/>
            </p:cNvSpPr>
            <p:nvPr/>
          </p:nvSpPr>
          <p:spPr bwMode="auto">
            <a:xfrm>
              <a:off x="4195" y="3833"/>
              <a:ext cx="170" cy="92"/>
            </a:xfrm>
            <a:prstGeom prst="rect">
              <a:avLst/>
            </a:prstGeom>
            <a:noFill/>
            <a:ln w="19050" cap="rnd">
              <a:solidFill>
                <a:srgbClr val="000000"/>
              </a:solidFill>
              <a:round/>
              <a:headEnd/>
              <a:tailEnd/>
            </a:ln>
          </p:spPr>
          <p:txBody>
            <a:bodyPr/>
            <a:lstStyle/>
            <a:p>
              <a:endParaRPr lang="en-CA"/>
            </a:p>
          </p:txBody>
        </p:sp>
        <p:sp>
          <p:nvSpPr>
            <p:cNvPr id="56362" name="Rectangle 42"/>
            <p:cNvSpPr>
              <a:spLocks noChangeArrowheads="1"/>
            </p:cNvSpPr>
            <p:nvPr/>
          </p:nvSpPr>
          <p:spPr bwMode="auto">
            <a:xfrm>
              <a:off x="4428" y="3741"/>
              <a:ext cx="170" cy="92"/>
            </a:xfrm>
            <a:prstGeom prst="rect">
              <a:avLst/>
            </a:prstGeom>
            <a:solidFill>
              <a:srgbClr val="99FF99"/>
            </a:solidFill>
            <a:ln w="9525">
              <a:noFill/>
              <a:miter lim="800000"/>
              <a:headEnd/>
              <a:tailEnd/>
            </a:ln>
          </p:spPr>
          <p:txBody>
            <a:bodyPr/>
            <a:lstStyle/>
            <a:p>
              <a:endParaRPr lang="en-CA"/>
            </a:p>
          </p:txBody>
        </p:sp>
        <p:sp>
          <p:nvSpPr>
            <p:cNvPr id="56363" name="Rectangle 43"/>
            <p:cNvSpPr>
              <a:spLocks noChangeArrowheads="1"/>
            </p:cNvSpPr>
            <p:nvPr/>
          </p:nvSpPr>
          <p:spPr bwMode="auto">
            <a:xfrm>
              <a:off x="4428" y="3741"/>
              <a:ext cx="170" cy="92"/>
            </a:xfrm>
            <a:prstGeom prst="rect">
              <a:avLst/>
            </a:prstGeom>
            <a:noFill/>
            <a:ln w="19050" cap="rnd">
              <a:solidFill>
                <a:srgbClr val="000000"/>
              </a:solidFill>
              <a:round/>
              <a:headEnd/>
              <a:tailEnd/>
            </a:ln>
          </p:spPr>
          <p:txBody>
            <a:bodyPr/>
            <a:lstStyle/>
            <a:p>
              <a:endParaRPr lang="en-CA"/>
            </a:p>
          </p:txBody>
        </p:sp>
        <p:sp>
          <p:nvSpPr>
            <p:cNvPr id="56364" name="Rectangle 44"/>
            <p:cNvSpPr>
              <a:spLocks noChangeArrowheads="1"/>
            </p:cNvSpPr>
            <p:nvPr/>
          </p:nvSpPr>
          <p:spPr bwMode="auto">
            <a:xfrm>
              <a:off x="4428" y="3925"/>
              <a:ext cx="170" cy="92"/>
            </a:xfrm>
            <a:prstGeom prst="rect">
              <a:avLst/>
            </a:prstGeom>
            <a:solidFill>
              <a:srgbClr val="99FF99"/>
            </a:solidFill>
            <a:ln w="9525">
              <a:noFill/>
              <a:miter lim="800000"/>
              <a:headEnd/>
              <a:tailEnd/>
            </a:ln>
          </p:spPr>
          <p:txBody>
            <a:bodyPr/>
            <a:lstStyle/>
            <a:p>
              <a:endParaRPr lang="en-CA"/>
            </a:p>
          </p:txBody>
        </p:sp>
        <p:sp>
          <p:nvSpPr>
            <p:cNvPr id="56365" name="Rectangle 45"/>
            <p:cNvSpPr>
              <a:spLocks noChangeArrowheads="1"/>
            </p:cNvSpPr>
            <p:nvPr/>
          </p:nvSpPr>
          <p:spPr bwMode="auto">
            <a:xfrm>
              <a:off x="4428" y="3925"/>
              <a:ext cx="170" cy="92"/>
            </a:xfrm>
            <a:prstGeom prst="rect">
              <a:avLst/>
            </a:prstGeom>
            <a:noFill/>
            <a:ln w="19050" cap="rnd">
              <a:solidFill>
                <a:srgbClr val="000000"/>
              </a:solidFill>
              <a:round/>
              <a:headEnd/>
              <a:tailEnd/>
            </a:ln>
          </p:spPr>
          <p:txBody>
            <a:bodyPr/>
            <a:lstStyle/>
            <a:p>
              <a:endParaRPr lang="en-CA"/>
            </a:p>
          </p:txBody>
        </p:sp>
        <p:sp>
          <p:nvSpPr>
            <p:cNvPr id="56366" name="Rectangle 46"/>
            <p:cNvSpPr>
              <a:spLocks noChangeArrowheads="1"/>
            </p:cNvSpPr>
            <p:nvPr/>
          </p:nvSpPr>
          <p:spPr bwMode="auto">
            <a:xfrm>
              <a:off x="4661" y="3833"/>
              <a:ext cx="169" cy="92"/>
            </a:xfrm>
            <a:prstGeom prst="rect">
              <a:avLst/>
            </a:prstGeom>
            <a:solidFill>
              <a:srgbClr val="99FF99"/>
            </a:solidFill>
            <a:ln w="9525">
              <a:noFill/>
              <a:miter lim="800000"/>
              <a:headEnd/>
              <a:tailEnd/>
            </a:ln>
          </p:spPr>
          <p:txBody>
            <a:bodyPr/>
            <a:lstStyle/>
            <a:p>
              <a:endParaRPr lang="en-CA"/>
            </a:p>
          </p:txBody>
        </p:sp>
        <p:sp>
          <p:nvSpPr>
            <p:cNvPr id="56367" name="Rectangle 47"/>
            <p:cNvSpPr>
              <a:spLocks noChangeArrowheads="1"/>
            </p:cNvSpPr>
            <p:nvPr/>
          </p:nvSpPr>
          <p:spPr bwMode="auto">
            <a:xfrm>
              <a:off x="4661" y="3833"/>
              <a:ext cx="169" cy="92"/>
            </a:xfrm>
            <a:prstGeom prst="rect">
              <a:avLst/>
            </a:prstGeom>
            <a:noFill/>
            <a:ln w="19050" cap="rnd">
              <a:solidFill>
                <a:srgbClr val="000000"/>
              </a:solidFill>
              <a:round/>
              <a:headEnd/>
              <a:tailEnd/>
            </a:ln>
          </p:spPr>
          <p:txBody>
            <a:bodyPr/>
            <a:lstStyle/>
            <a:p>
              <a:endParaRPr lang="en-CA"/>
            </a:p>
          </p:txBody>
        </p:sp>
        <p:sp>
          <p:nvSpPr>
            <p:cNvPr id="56368" name="Rectangle 48"/>
            <p:cNvSpPr>
              <a:spLocks noChangeArrowheads="1"/>
            </p:cNvSpPr>
            <p:nvPr/>
          </p:nvSpPr>
          <p:spPr bwMode="auto">
            <a:xfrm>
              <a:off x="4915" y="3802"/>
              <a:ext cx="182" cy="160"/>
            </a:xfrm>
            <a:prstGeom prst="rect">
              <a:avLst/>
            </a:prstGeom>
            <a:gradFill rotWithShape="1">
              <a:gsLst>
                <a:gs pos="0">
                  <a:srgbClr val="FF9933">
                    <a:gamma/>
                    <a:shade val="46275"/>
                    <a:invGamma/>
                  </a:srgbClr>
                </a:gs>
                <a:gs pos="50000">
                  <a:srgbClr val="FF9933"/>
                </a:gs>
                <a:gs pos="100000">
                  <a:srgbClr val="FF9933">
                    <a:gamma/>
                    <a:shade val="46275"/>
                    <a:invGamma/>
                  </a:srgbClr>
                </a:gs>
              </a:gsLst>
              <a:lin ang="2700000" scaled="1"/>
            </a:gradFill>
            <a:ln w="9525">
              <a:noFill/>
              <a:miter lim="800000"/>
              <a:headEnd/>
              <a:tailEnd/>
            </a:ln>
          </p:spPr>
          <p:txBody>
            <a:bodyPr/>
            <a:lstStyle/>
            <a:p>
              <a:endParaRPr lang="en-CA"/>
            </a:p>
          </p:txBody>
        </p:sp>
        <p:sp>
          <p:nvSpPr>
            <p:cNvPr id="56369" name="Rectangle 49"/>
            <p:cNvSpPr>
              <a:spLocks noChangeArrowheads="1"/>
            </p:cNvSpPr>
            <p:nvPr/>
          </p:nvSpPr>
          <p:spPr bwMode="auto">
            <a:xfrm>
              <a:off x="4915" y="3802"/>
              <a:ext cx="182" cy="160"/>
            </a:xfrm>
            <a:prstGeom prst="rect">
              <a:avLst/>
            </a:prstGeom>
            <a:noFill/>
            <a:ln w="19050" cap="rnd">
              <a:solidFill>
                <a:srgbClr val="000000"/>
              </a:solidFill>
              <a:round/>
              <a:headEnd/>
              <a:tailEnd/>
            </a:ln>
          </p:spPr>
          <p:txBody>
            <a:bodyPr/>
            <a:lstStyle/>
            <a:p>
              <a:endParaRPr lang="en-CA"/>
            </a:p>
          </p:txBody>
        </p:sp>
        <p:sp>
          <p:nvSpPr>
            <p:cNvPr id="56370" name="Rectangle 50"/>
            <p:cNvSpPr>
              <a:spLocks noChangeArrowheads="1"/>
            </p:cNvSpPr>
            <p:nvPr/>
          </p:nvSpPr>
          <p:spPr bwMode="auto">
            <a:xfrm>
              <a:off x="5169" y="3888"/>
              <a:ext cx="169" cy="160"/>
            </a:xfrm>
            <a:prstGeom prst="rect">
              <a:avLst/>
            </a:prstGeom>
            <a:solidFill>
              <a:srgbClr val="FFFF66"/>
            </a:solidFill>
            <a:ln w="9525">
              <a:noFill/>
              <a:miter lim="800000"/>
              <a:headEnd/>
              <a:tailEnd/>
            </a:ln>
          </p:spPr>
          <p:txBody>
            <a:bodyPr/>
            <a:lstStyle/>
            <a:p>
              <a:endParaRPr lang="en-CA"/>
            </a:p>
          </p:txBody>
        </p:sp>
        <p:sp>
          <p:nvSpPr>
            <p:cNvPr id="56371" name="Rectangle 51"/>
            <p:cNvSpPr>
              <a:spLocks noChangeArrowheads="1"/>
            </p:cNvSpPr>
            <p:nvPr/>
          </p:nvSpPr>
          <p:spPr bwMode="auto">
            <a:xfrm>
              <a:off x="5169" y="3888"/>
              <a:ext cx="169" cy="160"/>
            </a:xfrm>
            <a:prstGeom prst="rect">
              <a:avLst/>
            </a:prstGeom>
            <a:noFill/>
            <a:ln w="19050" cap="rnd">
              <a:solidFill>
                <a:srgbClr val="000000"/>
              </a:solidFill>
              <a:round/>
              <a:headEnd/>
              <a:tailEnd/>
            </a:ln>
          </p:spPr>
          <p:txBody>
            <a:bodyPr/>
            <a:lstStyle/>
            <a:p>
              <a:endParaRPr lang="en-CA"/>
            </a:p>
          </p:txBody>
        </p:sp>
        <p:sp>
          <p:nvSpPr>
            <p:cNvPr id="56372" name="Rectangle 52"/>
            <p:cNvSpPr>
              <a:spLocks noChangeArrowheads="1"/>
            </p:cNvSpPr>
            <p:nvPr/>
          </p:nvSpPr>
          <p:spPr bwMode="auto">
            <a:xfrm>
              <a:off x="5169" y="3741"/>
              <a:ext cx="169" cy="92"/>
            </a:xfrm>
            <a:prstGeom prst="rect">
              <a:avLst/>
            </a:prstGeom>
            <a:solidFill>
              <a:srgbClr val="FFFF66"/>
            </a:solidFill>
            <a:ln w="9525">
              <a:noFill/>
              <a:miter lim="800000"/>
              <a:headEnd/>
              <a:tailEnd/>
            </a:ln>
          </p:spPr>
          <p:txBody>
            <a:bodyPr/>
            <a:lstStyle/>
            <a:p>
              <a:endParaRPr lang="en-CA"/>
            </a:p>
          </p:txBody>
        </p:sp>
        <p:sp>
          <p:nvSpPr>
            <p:cNvPr id="56373" name="Rectangle 53"/>
            <p:cNvSpPr>
              <a:spLocks noChangeArrowheads="1"/>
            </p:cNvSpPr>
            <p:nvPr/>
          </p:nvSpPr>
          <p:spPr bwMode="auto">
            <a:xfrm>
              <a:off x="5169" y="3741"/>
              <a:ext cx="169" cy="92"/>
            </a:xfrm>
            <a:prstGeom prst="rect">
              <a:avLst/>
            </a:prstGeom>
            <a:noFill/>
            <a:ln w="19050" cap="rnd">
              <a:solidFill>
                <a:srgbClr val="000000"/>
              </a:solidFill>
              <a:round/>
              <a:headEnd/>
              <a:tailEnd/>
            </a:ln>
          </p:spPr>
          <p:txBody>
            <a:bodyPr/>
            <a:lstStyle/>
            <a:p>
              <a:endParaRPr lang="en-CA"/>
            </a:p>
          </p:txBody>
        </p:sp>
        <p:sp>
          <p:nvSpPr>
            <p:cNvPr id="56374" name="Rectangle 54"/>
            <p:cNvSpPr>
              <a:spLocks noChangeArrowheads="1"/>
            </p:cNvSpPr>
            <p:nvPr/>
          </p:nvSpPr>
          <p:spPr bwMode="auto">
            <a:xfrm>
              <a:off x="3984" y="3648"/>
              <a:ext cx="169" cy="93"/>
            </a:xfrm>
            <a:prstGeom prst="rect">
              <a:avLst/>
            </a:prstGeom>
            <a:solidFill>
              <a:srgbClr val="99FF99"/>
            </a:solidFill>
            <a:ln w="9525">
              <a:noFill/>
              <a:miter lim="800000"/>
              <a:headEnd/>
              <a:tailEnd/>
            </a:ln>
          </p:spPr>
          <p:txBody>
            <a:bodyPr/>
            <a:lstStyle/>
            <a:p>
              <a:endParaRPr lang="en-CA"/>
            </a:p>
          </p:txBody>
        </p:sp>
        <p:sp>
          <p:nvSpPr>
            <p:cNvPr id="56375" name="Rectangle 55"/>
            <p:cNvSpPr>
              <a:spLocks noChangeArrowheads="1"/>
            </p:cNvSpPr>
            <p:nvPr/>
          </p:nvSpPr>
          <p:spPr bwMode="auto">
            <a:xfrm>
              <a:off x="3984" y="3648"/>
              <a:ext cx="169" cy="93"/>
            </a:xfrm>
            <a:prstGeom prst="rect">
              <a:avLst/>
            </a:prstGeom>
            <a:solidFill>
              <a:srgbClr val="99FF99"/>
            </a:solidFill>
            <a:ln w="19050" cap="rnd">
              <a:solidFill>
                <a:srgbClr val="000000"/>
              </a:solidFill>
              <a:round/>
              <a:headEnd/>
              <a:tailEnd/>
            </a:ln>
          </p:spPr>
          <p:txBody>
            <a:bodyPr/>
            <a:lstStyle/>
            <a:p>
              <a:endParaRPr lang="en-CA"/>
            </a:p>
          </p:txBody>
        </p:sp>
        <p:sp>
          <p:nvSpPr>
            <p:cNvPr id="56376" name="Rectangle 56"/>
            <p:cNvSpPr>
              <a:spLocks noChangeArrowheads="1"/>
            </p:cNvSpPr>
            <p:nvPr/>
          </p:nvSpPr>
          <p:spPr bwMode="auto">
            <a:xfrm>
              <a:off x="4629" y="3650"/>
              <a:ext cx="233" cy="91"/>
            </a:xfrm>
            <a:prstGeom prst="rect">
              <a:avLst/>
            </a:prstGeom>
            <a:gradFill rotWithShape="1">
              <a:gsLst>
                <a:gs pos="0">
                  <a:srgbClr val="009900"/>
                </a:gs>
                <a:gs pos="100000">
                  <a:srgbClr val="009900">
                    <a:gamma/>
                    <a:shade val="46275"/>
                    <a:invGamma/>
                  </a:srgbClr>
                </a:gs>
              </a:gsLst>
              <a:lin ang="2700000" scaled="1"/>
            </a:gradFill>
            <a:ln w="9525">
              <a:noFill/>
              <a:miter lim="800000"/>
              <a:headEnd/>
              <a:tailEnd/>
            </a:ln>
          </p:spPr>
          <p:txBody>
            <a:bodyPr/>
            <a:lstStyle/>
            <a:p>
              <a:endParaRPr lang="en-CA"/>
            </a:p>
          </p:txBody>
        </p:sp>
        <p:sp>
          <p:nvSpPr>
            <p:cNvPr id="56377" name="Rectangle 57"/>
            <p:cNvSpPr>
              <a:spLocks noChangeArrowheads="1"/>
            </p:cNvSpPr>
            <p:nvPr/>
          </p:nvSpPr>
          <p:spPr bwMode="auto">
            <a:xfrm>
              <a:off x="4629" y="3650"/>
              <a:ext cx="233" cy="91"/>
            </a:xfrm>
            <a:prstGeom prst="rect">
              <a:avLst/>
            </a:prstGeom>
            <a:solidFill>
              <a:srgbClr val="99FF99"/>
            </a:solidFill>
            <a:ln w="19050" cap="rnd">
              <a:solidFill>
                <a:srgbClr val="000000"/>
              </a:solidFill>
              <a:round/>
              <a:headEnd/>
              <a:tailEnd/>
            </a:ln>
          </p:spPr>
          <p:txBody>
            <a:bodyPr/>
            <a:lstStyle/>
            <a:p>
              <a:endParaRPr lang="en-CA"/>
            </a:p>
          </p:txBody>
        </p:sp>
        <p:sp>
          <p:nvSpPr>
            <p:cNvPr id="56378" name="Freeform 58"/>
            <p:cNvSpPr>
              <a:spLocks/>
            </p:cNvSpPr>
            <p:nvPr/>
          </p:nvSpPr>
          <p:spPr bwMode="auto">
            <a:xfrm>
              <a:off x="4365" y="3679"/>
              <a:ext cx="1041" cy="385"/>
            </a:xfrm>
            <a:custGeom>
              <a:avLst/>
              <a:gdLst/>
              <a:ahLst/>
              <a:cxnLst>
                <a:cxn ang="0">
                  <a:pos x="1733" y="0"/>
                </a:cxn>
                <a:cxn ang="0">
                  <a:pos x="3628" y="0"/>
                </a:cxn>
                <a:cxn ang="0">
                  <a:pos x="3628" y="924"/>
                </a:cxn>
                <a:cxn ang="0">
                  <a:pos x="0" y="924"/>
                </a:cxn>
                <a:cxn ang="0">
                  <a:pos x="0" y="739"/>
                </a:cxn>
                <a:cxn ang="0">
                  <a:pos x="162" y="739"/>
                </a:cxn>
              </a:cxnLst>
              <a:rect l="0" t="0" r="r" b="b"/>
              <a:pathLst>
                <a:path w="3628" h="924">
                  <a:moveTo>
                    <a:pt x="1733" y="0"/>
                  </a:moveTo>
                  <a:lnTo>
                    <a:pt x="3628" y="0"/>
                  </a:lnTo>
                  <a:lnTo>
                    <a:pt x="3628" y="924"/>
                  </a:lnTo>
                  <a:lnTo>
                    <a:pt x="0" y="924"/>
                  </a:lnTo>
                  <a:lnTo>
                    <a:pt x="0" y="739"/>
                  </a:lnTo>
                  <a:lnTo>
                    <a:pt x="162" y="739"/>
                  </a:lnTo>
                </a:path>
              </a:pathLst>
            </a:custGeom>
            <a:noFill/>
            <a:ln w="19050" cap="flat">
              <a:solidFill>
                <a:srgbClr val="000000"/>
              </a:solidFill>
              <a:prstDash val="solid"/>
              <a:miter lim="800000"/>
              <a:headEnd/>
              <a:tailEnd/>
            </a:ln>
          </p:spPr>
          <p:txBody>
            <a:bodyPr/>
            <a:lstStyle/>
            <a:p>
              <a:endParaRPr lang="en-CA"/>
            </a:p>
          </p:txBody>
        </p:sp>
        <p:sp>
          <p:nvSpPr>
            <p:cNvPr id="56379" name="Freeform 59"/>
            <p:cNvSpPr>
              <a:spLocks/>
            </p:cNvSpPr>
            <p:nvPr/>
          </p:nvSpPr>
          <p:spPr bwMode="auto">
            <a:xfrm>
              <a:off x="4406" y="3971"/>
              <a:ext cx="22" cy="32"/>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5" y="112"/>
                    <a:pt x="25" y="51"/>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6380" name="Line 60"/>
            <p:cNvSpPr>
              <a:spLocks noChangeShapeType="1"/>
            </p:cNvSpPr>
            <p:nvPr/>
          </p:nvSpPr>
          <p:spPr bwMode="auto">
            <a:xfrm flipH="1">
              <a:off x="4170" y="3691"/>
              <a:ext cx="459" cy="0"/>
            </a:xfrm>
            <a:prstGeom prst="line">
              <a:avLst/>
            </a:prstGeom>
            <a:noFill/>
            <a:ln w="19050">
              <a:solidFill>
                <a:srgbClr val="000000"/>
              </a:solidFill>
              <a:miter lim="800000"/>
              <a:headEnd/>
              <a:tailEnd/>
            </a:ln>
          </p:spPr>
          <p:txBody>
            <a:bodyPr/>
            <a:lstStyle/>
            <a:p>
              <a:endParaRPr lang="en-CA"/>
            </a:p>
          </p:txBody>
        </p:sp>
        <p:sp>
          <p:nvSpPr>
            <p:cNvPr id="56381" name="Freeform 61"/>
            <p:cNvSpPr>
              <a:spLocks/>
            </p:cNvSpPr>
            <p:nvPr/>
          </p:nvSpPr>
          <p:spPr bwMode="auto">
            <a:xfrm>
              <a:off x="4153" y="3675"/>
              <a:ext cx="23" cy="32"/>
            </a:xfrm>
            <a:custGeom>
              <a:avLst/>
              <a:gdLst/>
              <a:ahLst/>
              <a:cxnLst>
                <a:cxn ang="0">
                  <a:pos x="0" y="82"/>
                </a:cxn>
                <a:cxn ang="0">
                  <a:pos x="164" y="0"/>
                </a:cxn>
                <a:cxn ang="0">
                  <a:pos x="164" y="164"/>
                </a:cxn>
                <a:cxn ang="0">
                  <a:pos x="164" y="164"/>
                </a:cxn>
                <a:cxn ang="0">
                  <a:pos x="0" y="82"/>
                </a:cxn>
              </a:cxnLst>
              <a:rect l="0" t="0" r="r" b="b"/>
              <a:pathLst>
                <a:path w="164" h="164">
                  <a:moveTo>
                    <a:pt x="0" y="82"/>
                  </a:moveTo>
                  <a:lnTo>
                    <a:pt x="164" y="0"/>
                  </a:lnTo>
                  <a:cubicBezTo>
                    <a:pt x="138" y="51"/>
                    <a:pt x="138" y="112"/>
                    <a:pt x="164" y="164"/>
                  </a:cubicBezTo>
                  <a:lnTo>
                    <a:pt x="164" y="164"/>
                  </a:lnTo>
                  <a:lnTo>
                    <a:pt x="0" y="82"/>
                  </a:lnTo>
                  <a:close/>
                </a:path>
              </a:pathLst>
            </a:custGeom>
            <a:solidFill>
              <a:srgbClr val="000000"/>
            </a:solidFill>
            <a:ln w="0">
              <a:solidFill>
                <a:srgbClr val="000000"/>
              </a:solidFill>
              <a:prstDash val="solid"/>
              <a:round/>
              <a:headEnd/>
              <a:tailEnd/>
            </a:ln>
          </p:spPr>
          <p:txBody>
            <a:bodyPr/>
            <a:lstStyle/>
            <a:p>
              <a:endParaRPr lang="en-CA"/>
            </a:p>
          </p:txBody>
        </p:sp>
        <p:sp>
          <p:nvSpPr>
            <p:cNvPr id="56382" name="Line 62"/>
            <p:cNvSpPr>
              <a:spLocks noChangeShapeType="1"/>
            </p:cNvSpPr>
            <p:nvPr/>
          </p:nvSpPr>
          <p:spPr bwMode="auto">
            <a:xfrm>
              <a:off x="4051" y="3741"/>
              <a:ext cx="0" cy="61"/>
            </a:xfrm>
            <a:prstGeom prst="line">
              <a:avLst/>
            </a:prstGeom>
            <a:noFill/>
            <a:ln w="36513">
              <a:solidFill>
                <a:srgbClr val="000000"/>
              </a:solidFill>
              <a:miter lim="800000"/>
              <a:headEnd/>
              <a:tailEnd/>
            </a:ln>
          </p:spPr>
          <p:txBody>
            <a:bodyPr/>
            <a:lstStyle/>
            <a:p>
              <a:endParaRPr lang="en-CA"/>
            </a:p>
          </p:txBody>
        </p:sp>
        <p:sp>
          <p:nvSpPr>
            <p:cNvPr id="56383" name="Freeform 63"/>
            <p:cNvSpPr>
              <a:spLocks/>
            </p:cNvSpPr>
            <p:nvPr/>
          </p:nvSpPr>
          <p:spPr bwMode="auto">
            <a:xfrm>
              <a:off x="4037" y="3792"/>
              <a:ext cx="28" cy="41"/>
            </a:xfrm>
            <a:custGeom>
              <a:avLst/>
              <a:gdLst/>
              <a:ahLst/>
              <a:cxnLst>
                <a:cxn ang="0">
                  <a:pos x="103" y="207"/>
                </a:cxn>
                <a:cxn ang="0">
                  <a:pos x="0" y="0"/>
                </a:cxn>
                <a:cxn ang="0">
                  <a:pos x="206" y="0"/>
                </a:cxn>
                <a:cxn ang="0">
                  <a:pos x="206" y="0"/>
                </a:cxn>
                <a:cxn ang="0">
                  <a:pos x="103" y="207"/>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CA"/>
            </a:p>
          </p:txBody>
        </p:sp>
        <p:sp>
          <p:nvSpPr>
            <p:cNvPr id="56384" name="Freeform 64"/>
            <p:cNvSpPr>
              <a:spLocks/>
            </p:cNvSpPr>
            <p:nvPr/>
          </p:nvSpPr>
          <p:spPr bwMode="auto">
            <a:xfrm>
              <a:off x="4128" y="3765"/>
              <a:ext cx="300" cy="25"/>
            </a:xfrm>
            <a:custGeom>
              <a:avLst/>
              <a:gdLst/>
              <a:ahLst/>
              <a:cxnLst>
                <a:cxn ang="0">
                  <a:pos x="1047" y="60"/>
                </a:cxn>
                <a:cxn ang="0">
                  <a:pos x="0" y="60"/>
                </a:cxn>
                <a:cxn ang="0">
                  <a:pos x="0" y="0"/>
                </a:cxn>
              </a:cxnLst>
              <a:rect l="0" t="0" r="r" b="b"/>
              <a:pathLst>
                <a:path w="1047" h="60">
                  <a:moveTo>
                    <a:pt x="1047" y="60"/>
                  </a:moveTo>
                  <a:lnTo>
                    <a:pt x="0" y="60"/>
                  </a:lnTo>
                  <a:lnTo>
                    <a:pt x="0" y="0"/>
                  </a:lnTo>
                </a:path>
              </a:pathLst>
            </a:custGeom>
            <a:noFill/>
            <a:ln w="19050" cap="flat">
              <a:solidFill>
                <a:srgbClr val="000000"/>
              </a:solidFill>
              <a:prstDash val="solid"/>
              <a:miter lim="800000"/>
              <a:headEnd/>
              <a:tailEnd/>
            </a:ln>
          </p:spPr>
          <p:txBody>
            <a:bodyPr/>
            <a:lstStyle/>
            <a:p>
              <a:endParaRPr lang="en-CA"/>
            </a:p>
          </p:txBody>
        </p:sp>
        <p:sp>
          <p:nvSpPr>
            <p:cNvPr id="56385" name="Freeform 65"/>
            <p:cNvSpPr>
              <a:spLocks/>
            </p:cNvSpPr>
            <p:nvPr/>
          </p:nvSpPr>
          <p:spPr bwMode="auto">
            <a:xfrm>
              <a:off x="4117" y="3741"/>
              <a:ext cx="22" cy="32"/>
            </a:xfrm>
            <a:custGeom>
              <a:avLst/>
              <a:gdLst/>
              <a:ahLst/>
              <a:cxnLst>
                <a:cxn ang="0">
                  <a:pos x="82" y="0"/>
                </a:cxn>
                <a:cxn ang="0">
                  <a:pos x="164" y="164"/>
                </a:cxn>
                <a:cxn ang="0">
                  <a:pos x="0" y="164"/>
                </a:cxn>
                <a:cxn ang="0">
                  <a:pos x="0" y="164"/>
                </a:cxn>
                <a:cxn ang="0">
                  <a:pos x="82" y="0"/>
                </a:cxn>
              </a:cxnLst>
              <a:rect l="0" t="0" r="r" b="b"/>
              <a:pathLst>
                <a:path w="164" h="164">
                  <a:moveTo>
                    <a:pt x="82" y="0"/>
                  </a:moveTo>
                  <a:lnTo>
                    <a:pt x="164" y="164"/>
                  </a:lnTo>
                  <a:cubicBezTo>
                    <a:pt x="112" y="138"/>
                    <a:pt x="52" y="138"/>
                    <a:pt x="0" y="164"/>
                  </a:cubicBezTo>
                  <a:lnTo>
                    <a:pt x="0" y="164"/>
                  </a:lnTo>
                  <a:lnTo>
                    <a:pt x="82" y="0"/>
                  </a:lnTo>
                  <a:close/>
                </a:path>
              </a:pathLst>
            </a:custGeom>
            <a:solidFill>
              <a:srgbClr val="000000"/>
            </a:solidFill>
            <a:ln w="0">
              <a:solidFill>
                <a:srgbClr val="000000"/>
              </a:solidFill>
              <a:prstDash val="solid"/>
              <a:round/>
              <a:headEnd/>
              <a:tailEnd/>
            </a:ln>
          </p:spPr>
          <p:txBody>
            <a:bodyPr/>
            <a:lstStyle/>
            <a:p>
              <a:endParaRPr lang="en-CA"/>
            </a:p>
          </p:txBody>
        </p:sp>
        <p:sp>
          <p:nvSpPr>
            <p:cNvPr id="56386" name="Line 66"/>
            <p:cNvSpPr>
              <a:spLocks noChangeShapeType="1"/>
            </p:cNvSpPr>
            <p:nvPr/>
          </p:nvSpPr>
          <p:spPr bwMode="auto">
            <a:xfrm flipV="1">
              <a:off x="4737" y="3741"/>
              <a:ext cx="0" cy="61"/>
            </a:xfrm>
            <a:prstGeom prst="line">
              <a:avLst/>
            </a:prstGeom>
            <a:noFill/>
            <a:ln w="36513">
              <a:solidFill>
                <a:srgbClr val="000000"/>
              </a:solidFill>
              <a:miter lim="800000"/>
              <a:headEnd/>
              <a:tailEnd/>
            </a:ln>
          </p:spPr>
          <p:txBody>
            <a:bodyPr/>
            <a:lstStyle/>
            <a:p>
              <a:endParaRPr lang="en-CA"/>
            </a:p>
          </p:txBody>
        </p:sp>
        <p:sp>
          <p:nvSpPr>
            <p:cNvPr id="56387" name="Freeform 67"/>
            <p:cNvSpPr>
              <a:spLocks/>
            </p:cNvSpPr>
            <p:nvPr/>
          </p:nvSpPr>
          <p:spPr bwMode="auto">
            <a:xfrm>
              <a:off x="4723" y="3792"/>
              <a:ext cx="29" cy="41"/>
            </a:xfrm>
            <a:custGeom>
              <a:avLst/>
              <a:gdLst/>
              <a:ahLst/>
              <a:cxnLst>
                <a:cxn ang="0">
                  <a:pos x="104" y="207"/>
                </a:cxn>
                <a:cxn ang="0">
                  <a:pos x="0" y="0"/>
                </a:cxn>
                <a:cxn ang="0">
                  <a:pos x="207" y="0"/>
                </a:cxn>
                <a:cxn ang="0">
                  <a:pos x="207" y="0"/>
                </a:cxn>
                <a:cxn ang="0">
                  <a:pos x="104" y="207"/>
                </a:cxn>
              </a:cxnLst>
              <a:rect l="0" t="0" r="r" b="b"/>
              <a:pathLst>
                <a:path w="207" h="207">
                  <a:moveTo>
                    <a:pt x="104" y="207"/>
                  </a:moveTo>
                  <a:lnTo>
                    <a:pt x="0" y="0"/>
                  </a:lnTo>
                  <a:cubicBezTo>
                    <a:pt x="65" y="33"/>
                    <a:pt x="142" y="33"/>
                    <a:pt x="207" y="0"/>
                  </a:cubicBezTo>
                  <a:lnTo>
                    <a:pt x="207" y="0"/>
                  </a:lnTo>
                  <a:lnTo>
                    <a:pt x="104" y="207"/>
                  </a:lnTo>
                  <a:close/>
                </a:path>
              </a:pathLst>
            </a:custGeom>
            <a:solidFill>
              <a:srgbClr val="000000"/>
            </a:solidFill>
            <a:ln w="0">
              <a:solidFill>
                <a:srgbClr val="000000"/>
              </a:solidFill>
              <a:prstDash val="solid"/>
              <a:round/>
              <a:headEnd/>
              <a:tailEnd/>
            </a:ln>
          </p:spPr>
          <p:txBody>
            <a:bodyPr/>
            <a:lstStyle/>
            <a:p>
              <a:endParaRPr lang="en-CA"/>
            </a:p>
          </p:txBody>
        </p:sp>
        <p:sp>
          <p:nvSpPr>
            <p:cNvPr id="56388" name="Line 68"/>
            <p:cNvSpPr>
              <a:spLocks noChangeShapeType="1"/>
            </p:cNvSpPr>
            <p:nvPr/>
          </p:nvSpPr>
          <p:spPr bwMode="auto">
            <a:xfrm>
              <a:off x="4879" y="3760"/>
              <a:ext cx="36" cy="42"/>
            </a:xfrm>
            <a:prstGeom prst="line">
              <a:avLst/>
            </a:prstGeom>
            <a:noFill/>
            <a:ln w="36513">
              <a:solidFill>
                <a:srgbClr val="000000"/>
              </a:solidFill>
              <a:miter lim="800000"/>
              <a:headEnd/>
              <a:tailEnd/>
            </a:ln>
          </p:spPr>
          <p:txBody>
            <a:bodyPr/>
            <a:lstStyle/>
            <a:p>
              <a:endParaRPr lang="en-CA"/>
            </a:p>
          </p:txBody>
        </p:sp>
        <p:sp>
          <p:nvSpPr>
            <p:cNvPr id="56389" name="Freeform 69"/>
            <p:cNvSpPr>
              <a:spLocks/>
            </p:cNvSpPr>
            <p:nvPr/>
          </p:nvSpPr>
          <p:spPr bwMode="auto">
            <a:xfrm>
              <a:off x="4862" y="3741"/>
              <a:ext cx="31" cy="41"/>
            </a:xfrm>
            <a:custGeom>
              <a:avLst/>
              <a:gdLst/>
              <a:ahLst/>
              <a:cxnLst>
                <a:cxn ang="0">
                  <a:pos x="0" y="0"/>
                </a:cxn>
                <a:cxn ang="0">
                  <a:pos x="225" y="48"/>
                </a:cxn>
                <a:cxn ang="0">
                  <a:pos x="96" y="209"/>
                </a:cxn>
                <a:cxn ang="0">
                  <a:pos x="96" y="209"/>
                </a:cxn>
                <a:cxn ang="0">
                  <a:pos x="0" y="0"/>
                </a:cxn>
              </a:cxnLst>
              <a:rect l="0" t="0" r="r" b="b"/>
              <a:pathLst>
                <a:path w="225" h="209">
                  <a:moveTo>
                    <a:pt x="0" y="0"/>
                  </a:moveTo>
                  <a:lnTo>
                    <a:pt x="225" y="48"/>
                  </a:lnTo>
                  <a:cubicBezTo>
                    <a:pt x="159" y="79"/>
                    <a:pt x="111" y="138"/>
                    <a:pt x="96" y="209"/>
                  </a:cubicBezTo>
                  <a:lnTo>
                    <a:pt x="96" y="209"/>
                  </a:lnTo>
                  <a:lnTo>
                    <a:pt x="0" y="0"/>
                  </a:lnTo>
                  <a:close/>
                </a:path>
              </a:pathLst>
            </a:custGeom>
            <a:solidFill>
              <a:srgbClr val="000000"/>
            </a:solidFill>
            <a:ln w="0">
              <a:solidFill>
                <a:srgbClr val="000000"/>
              </a:solidFill>
              <a:prstDash val="solid"/>
              <a:round/>
              <a:headEnd/>
              <a:tailEnd/>
            </a:ln>
          </p:spPr>
          <p:txBody>
            <a:bodyPr/>
            <a:lstStyle/>
            <a:p>
              <a:endParaRPr lang="en-CA"/>
            </a:p>
          </p:txBody>
        </p:sp>
        <p:sp>
          <p:nvSpPr>
            <p:cNvPr id="56390" name="Line 70"/>
            <p:cNvSpPr>
              <a:spLocks noChangeShapeType="1"/>
            </p:cNvSpPr>
            <p:nvPr/>
          </p:nvSpPr>
          <p:spPr bwMode="auto">
            <a:xfrm>
              <a:off x="5338" y="3790"/>
              <a:ext cx="51" cy="0"/>
            </a:xfrm>
            <a:prstGeom prst="line">
              <a:avLst/>
            </a:prstGeom>
            <a:noFill/>
            <a:ln w="19050">
              <a:solidFill>
                <a:srgbClr val="000000"/>
              </a:solidFill>
              <a:miter lim="800000"/>
              <a:headEnd/>
              <a:tailEnd/>
            </a:ln>
          </p:spPr>
          <p:txBody>
            <a:bodyPr/>
            <a:lstStyle/>
            <a:p>
              <a:endParaRPr lang="en-CA"/>
            </a:p>
          </p:txBody>
        </p:sp>
        <p:sp>
          <p:nvSpPr>
            <p:cNvPr id="56391" name="Freeform 71"/>
            <p:cNvSpPr>
              <a:spLocks/>
            </p:cNvSpPr>
            <p:nvPr/>
          </p:nvSpPr>
          <p:spPr bwMode="auto">
            <a:xfrm>
              <a:off x="5384" y="3773"/>
              <a:ext cx="22" cy="33"/>
            </a:xfrm>
            <a:custGeom>
              <a:avLst/>
              <a:gdLst/>
              <a:ahLst/>
              <a:cxnLst>
                <a:cxn ang="0">
                  <a:pos x="164" y="82"/>
                </a:cxn>
                <a:cxn ang="0">
                  <a:pos x="0" y="164"/>
                </a:cxn>
                <a:cxn ang="0">
                  <a:pos x="0" y="0"/>
                </a:cxn>
                <a:cxn ang="0">
                  <a:pos x="0" y="0"/>
                </a:cxn>
                <a:cxn ang="0">
                  <a:pos x="164" y="82"/>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CA"/>
            </a:p>
          </p:txBody>
        </p:sp>
        <p:sp>
          <p:nvSpPr>
            <p:cNvPr id="56392" name="Line 72"/>
            <p:cNvSpPr>
              <a:spLocks noChangeShapeType="1"/>
            </p:cNvSpPr>
            <p:nvPr/>
          </p:nvSpPr>
          <p:spPr bwMode="auto">
            <a:xfrm>
              <a:off x="5338" y="3974"/>
              <a:ext cx="51" cy="0"/>
            </a:xfrm>
            <a:prstGeom prst="line">
              <a:avLst/>
            </a:prstGeom>
            <a:noFill/>
            <a:ln w="19050">
              <a:solidFill>
                <a:srgbClr val="000000"/>
              </a:solidFill>
              <a:miter lim="800000"/>
              <a:headEnd/>
              <a:tailEnd/>
            </a:ln>
          </p:spPr>
          <p:txBody>
            <a:bodyPr/>
            <a:lstStyle/>
            <a:p>
              <a:endParaRPr lang="en-CA"/>
            </a:p>
          </p:txBody>
        </p:sp>
        <p:sp>
          <p:nvSpPr>
            <p:cNvPr id="56393" name="Freeform 73"/>
            <p:cNvSpPr>
              <a:spLocks/>
            </p:cNvSpPr>
            <p:nvPr/>
          </p:nvSpPr>
          <p:spPr bwMode="auto">
            <a:xfrm>
              <a:off x="5384" y="3958"/>
              <a:ext cx="22" cy="32"/>
            </a:xfrm>
            <a:custGeom>
              <a:avLst/>
              <a:gdLst/>
              <a:ahLst/>
              <a:cxnLst>
                <a:cxn ang="0">
                  <a:pos x="164" y="83"/>
                </a:cxn>
                <a:cxn ang="0">
                  <a:pos x="0" y="164"/>
                </a:cxn>
                <a:cxn ang="0">
                  <a:pos x="1" y="0"/>
                </a:cxn>
                <a:cxn ang="0">
                  <a:pos x="1" y="0"/>
                </a:cxn>
                <a:cxn ang="0">
                  <a:pos x="164" y="83"/>
                </a:cxn>
              </a:cxnLst>
              <a:rect l="0" t="0" r="r" b="b"/>
              <a:pathLst>
                <a:path w="164" h="164">
                  <a:moveTo>
                    <a:pt x="164" y="83"/>
                  </a:moveTo>
                  <a:lnTo>
                    <a:pt x="0" y="164"/>
                  </a:lnTo>
                  <a:cubicBezTo>
                    <a:pt x="26" y="112"/>
                    <a:pt x="26" y="52"/>
                    <a:pt x="1" y="0"/>
                  </a:cubicBezTo>
                  <a:lnTo>
                    <a:pt x="1" y="0"/>
                  </a:lnTo>
                  <a:lnTo>
                    <a:pt x="164" y="83"/>
                  </a:lnTo>
                  <a:close/>
                </a:path>
              </a:pathLst>
            </a:custGeom>
            <a:solidFill>
              <a:srgbClr val="000000"/>
            </a:solidFill>
            <a:ln w="0">
              <a:solidFill>
                <a:srgbClr val="000000"/>
              </a:solidFill>
              <a:prstDash val="solid"/>
              <a:round/>
              <a:headEnd/>
              <a:tailEnd/>
            </a:ln>
          </p:spPr>
          <p:txBody>
            <a:bodyPr/>
            <a:lstStyle/>
            <a:p>
              <a:endParaRPr lang="en-CA"/>
            </a:p>
          </p:txBody>
        </p:sp>
      </p:grpSp>
      <p:sp>
        <p:nvSpPr>
          <p:cNvPr id="56394" name="Text Placeholder 2"/>
          <p:cNvSpPr>
            <a:spLocks/>
          </p:cNvSpPr>
          <p:nvPr/>
        </p:nvSpPr>
        <p:spPr bwMode="auto">
          <a:xfrm>
            <a:off x="457200" y="4648199"/>
            <a:ext cx="8001000" cy="1211263"/>
          </a:xfrm>
          <a:prstGeom prst="rect">
            <a:avLst/>
          </a:prstGeom>
          <a:noFill/>
          <a:ln w="9525">
            <a:noFill/>
            <a:miter lim="800000"/>
            <a:headEnd/>
            <a:tailEnd/>
          </a:ln>
        </p:spPr>
        <p:txBody>
          <a:bodyPr/>
          <a:lstStyle/>
          <a:p>
            <a:pPr marL="342900" indent="-342900" defTabSz="457200">
              <a:spcBef>
                <a:spcPct val="20000"/>
              </a:spcBef>
              <a:buFont typeface="Arial" pitchFamily="34" charset="0"/>
              <a:buChar char="•"/>
            </a:pPr>
            <a:r>
              <a:rPr lang="en-CA" sz="2000" dirty="0" smtClean="0">
                <a:latin typeface="Calibri" pitchFamily="34" charset="0"/>
              </a:rPr>
              <a:t>Term “Operand Collector” appears in figure in NVIDIA Fermi Whitepaper</a:t>
            </a:r>
          </a:p>
          <a:p>
            <a:pPr marL="342900" indent="-342900" defTabSz="457200">
              <a:spcBef>
                <a:spcPct val="20000"/>
              </a:spcBef>
              <a:buFont typeface="Arial" pitchFamily="34" charset="0"/>
              <a:buChar char="•"/>
            </a:pPr>
            <a:r>
              <a:rPr lang="en-CA" sz="2000" dirty="0" smtClean="0">
                <a:latin typeface="Calibri" pitchFamily="34" charset="0"/>
              </a:rPr>
              <a:t>Operand </a:t>
            </a:r>
            <a:r>
              <a:rPr lang="en-CA" sz="2000" dirty="0">
                <a:latin typeface="Calibri" pitchFamily="34" charset="0"/>
              </a:rPr>
              <a:t>Collector Architecture (US </a:t>
            </a:r>
            <a:r>
              <a:rPr lang="en-CA" sz="2000" dirty="0" smtClean="0">
                <a:latin typeface="Calibri" pitchFamily="34" charset="0"/>
              </a:rPr>
              <a:t>Patent: 7834881)</a:t>
            </a:r>
            <a:endParaRPr lang="en-CA" sz="2000" dirty="0">
              <a:latin typeface="Calibri" pitchFamily="34" charset="0"/>
            </a:endParaRPr>
          </a:p>
          <a:p>
            <a:pPr marL="742950" lvl="1" indent="-285750" defTabSz="457200">
              <a:spcBef>
                <a:spcPct val="20000"/>
              </a:spcBef>
              <a:buFont typeface="Arial" pitchFamily="34" charset="0"/>
              <a:buChar char="–"/>
            </a:pPr>
            <a:r>
              <a:rPr lang="en-CA" dirty="0">
                <a:latin typeface="Calibri" pitchFamily="34" charset="0"/>
              </a:rPr>
              <a:t>Interleave operand fetch from different threads to achieve full utilization</a:t>
            </a:r>
          </a:p>
        </p:txBody>
      </p:sp>
      <p:sp>
        <p:nvSpPr>
          <p:cNvPr id="56395" name="Rectangle 6"/>
          <p:cNvSpPr>
            <a:spLocks noChangeArrowheads="1"/>
          </p:cNvSpPr>
          <p:nvPr/>
        </p:nvSpPr>
        <p:spPr bwMode="auto">
          <a:xfrm>
            <a:off x="1185862"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0</a:t>
            </a:r>
          </a:p>
        </p:txBody>
      </p:sp>
      <p:sp>
        <p:nvSpPr>
          <p:cNvPr id="56396" name="Rectangle 7"/>
          <p:cNvSpPr>
            <a:spLocks noChangeArrowheads="1"/>
          </p:cNvSpPr>
          <p:nvPr/>
        </p:nvSpPr>
        <p:spPr bwMode="auto">
          <a:xfrm>
            <a:off x="2770187"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1</a:t>
            </a:r>
          </a:p>
        </p:txBody>
      </p:sp>
      <p:sp>
        <p:nvSpPr>
          <p:cNvPr id="56397" name="Rectangle 8"/>
          <p:cNvSpPr>
            <a:spLocks noChangeArrowheads="1"/>
          </p:cNvSpPr>
          <p:nvPr/>
        </p:nvSpPr>
        <p:spPr bwMode="auto">
          <a:xfrm>
            <a:off x="4354512"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2</a:t>
            </a:r>
          </a:p>
        </p:txBody>
      </p:sp>
      <p:sp>
        <p:nvSpPr>
          <p:cNvPr id="56398" name="Rectangle 9"/>
          <p:cNvSpPr>
            <a:spLocks noChangeArrowheads="1"/>
          </p:cNvSpPr>
          <p:nvPr/>
        </p:nvSpPr>
        <p:spPr bwMode="auto">
          <a:xfrm>
            <a:off x="5938837" y="1365250"/>
            <a:ext cx="1441450" cy="1871663"/>
          </a:xfrm>
          <a:prstGeom prst="rect">
            <a:avLst/>
          </a:prstGeom>
          <a:solidFill>
            <a:schemeClr val="bg1"/>
          </a:solidFill>
          <a:ln w="9525">
            <a:solidFill>
              <a:schemeClr val="tx1"/>
            </a:solidFill>
            <a:miter lim="800000"/>
            <a:headEnd/>
            <a:tailEnd/>
          </a:ln>
        </p:spPr>
        <p:txBody>
          <a:bodyPr wrap="none"/>
          <a:lstStyle/>
          <a:p>
            <a:pPr algn="ctr"/>
            <a:r>
              <a:rPr lang="en-US" b="1"/>
              <a:t>Bank 3</a:t>
            </a:r>
          </a:p>
        </p:txBody>
      </p:sp>
      <p:sp>
        <p:nvSpPr>
          <p:cNvPr id="56399" name="Rectangle 11"/>
          <p:cNvSpPr>
            <a:spLocks noChangeArrowheads="1"/>
          </p:cNvSpPr>
          <p:nvPr/>
        </p:nvSpPr>
        <p:spPr bwMode="auto">
          <a:xfrm>
            <a:off x="1401762" y="1797050"/>
            <a:ext cx="1052513" cy="360363"/>
          </a:xfrm>
          <a:prstGeom prst="rect">
            <a:avLst/>
          </a:prstGeom>
          <a:solidFill>
            <a:srgbClr val="CCFFCC"/>
          </a:solidFill>
          <a:ln w="9525">
            <a:solidFill>
              <a:schemeClr val="tx1"/>
            </a:solidFill>
            <a:miter lim="800000"/>
            <a:headEnd/>
            <a:tailEnd/>
          </a:ln>
        </p:spPr>
        <p:txBody>
          <a:bodyPr wrap="none" anchor="ctr"/>
          <a:lstStyle/>
          <a:p>
            <a:pPr algn="ctr"/>
            <a:r>
              <a:rPr lang="en-US"/>
              <a:t>R0</a:t>
            </a:r>
          </a:p>
        </p:txBody>
      </p:sp>
      <p:sp>
        <p:nvSpPr>
          <p:cNvPr id="56400" name="Rectangle 12"/>
          <p:cNvSpPr>
            <a:spLocks noChangeArrowheads="1"/>
          </p:cNvSpPr>
          <p:nvPr/>
        </p:nvSpPr>
        <p:spPr bwMode="auto">
          <a:xfrm>
            <a:off x="2986087" y="1797050"/>
            <a:ext cx="1052513" cy="360363"/>
          </a:xfrm>
          <a:prstGeom prst="rect">
            <a:avLst/>
          </a:prstGeom>
          <a:solidFill>
            <a:srgbClr val="FFCCFF"/>
          </a:solidFill>
          <a:ln w="9525">
            <a:solidFill>
              <a:schemeClr val="tx1"/>
            </a:solidFill>
            <a:miter lim="800000"/>
            <a:headEnd/>
            <a:tailEnd/>
          </a:ln>
        </p:spPr>
        <p:txBody>
          <a:bodyPr wrap="none" anchor="ctr"/>
          <a:lstStyle/>
          <a:p>
            <a:pPr algn="ctr"/>
            <a:r>
              <a:rPr lang="en-US"/>
              <a:t>R1</a:t>
            </a:r>
          </a:p>
        </p:txBody>
      </p:sp>
      <p:sp>
        <p:nvSpPr>
          <p:cNvPr id="56401" name="Rectangle 13"/>
          <p:cNvSpPr>
            <a:spLocks noChangeArrowheads="1"/>
          </p:cNvSpPr>
          <p:nvPr/>
        </p:nvSpPr>
        <p:spPr bwMode="auto">
          <a:xfrm>
            <a:off x="4570412" y="1797050"/>
            <a:ext cx="1052513" cy="360363"/>
          </a:xfrm>
          <a:prstGeom prst="rect">
            <a:avLst/>
          </a:prstGeom>
          <a:solidFill>
            <a:srgbClr val="FFFF99"/>
          </a:solidFill>
          <a:ln w="9525">
            <a:solidFill>
              <a:schemeClr val="tx1"/>
            </a:solidFill>
            <a:miter lim="800000"/>
            <a:headEnd/>
            <a:tailEnd/>
          </a:ln>
        </p:spPr>
        <p:txBody>
          <a:bodyPr wrap="none" anchor="ctr"/>
          <a:lstStyle/>
          <a:p>
            <a:pPr algn="ctr"/>
            <a:r>
              <a:rPr lang="en-US"/>
              <a:t>R2</a:t>
            </a:r>
          </a:p>
        </p:txBody>
      </p:sp>
      <p:sp>
        <p:nvSpPr>
          <p:cNvPr id="56402" name="Rectangle 14"/>
          <p:cNvSpPr>
            <a:spLocks noChangeArrowheads="1"/>
          </p:cNvSpPr>
          <p:nvPr/>
        </p:nvSpPr>
        <p:spPr bwMode="auto">
          <a:xfrm>
            <a:off x="6154737" y="1797050"/>
            <a:ext cx="1052513" cy="360363"/>
          </a:xfrm>
          <a:prstGeom prst="rect">
            <a:avLst/>
          </a:prstGeom>
          <a:solidFill>
            <a:srgbClr val="CCCCFF"/>
          </a:solidFill>
          <a:ln w="9525">
            <a:solidFill>
              <a:schemeClr val="tx1"/>
            </a:solidFill>
            <a:miter lim="800000"/>
            <a:headEnd/>
            <a:tailEnd/>
          </a:ln>
        </p:spPr>
        <p:txBody>
          <a:bodyPr wrap="none" anchor="ctr"/>
          <a:lstStyle/>
          <a:p>
            <a:pPr algn="ctr"/>
            <a:r>
              <a:rPr lang="en-US"/>
              <a:t>R3</a:t>
            </a:r>
          </a:p>
        </p:txBody>
      </p:sp>
      <p:sp>
        <p:nvSpPr>
          <p:cNvPr id="56403" name="Rectangle 15"/>
          <p:cNvSpPr>
            <a:spLocks noChangeArrowheads="1"/>
          </p:cNvSpPr>
          <p:nvPr/>
        </p:nvSpPr>
        <p:spPr bwMode="auto">
          <a:xfrm>
            <a:off x="1401762" y="2157413"/>
            <a:ext cx="1052513" cy="360362"/>
          </a:xfrm>
          <a:prstGeom prst="rect">
            <a:avLst/>
          </a:prstGeom>
          <a:solidFill>
            <a:srgbClr val="CCFFCC"/>
          </a:solidFill>
          <a:ln w="9525">
            <a:solidFill>
              <a:schemeClr val="tx1"/>
            </a:solidFill>
            <a:miter lim="800000"/>
            <a:headEnd/>
            <a:tailEnd/>
          </a:ln>
        </p:spPr>
        <p:txBody>
          <a:bodyPr wrap="none" anchor="ctr"/>
          <a:lstStyle/>
          <a:p>
            <a:pPr algn="ctr"/>
            <a:r>
              <a:rPr lang="en-US"/>
              <a:t>R4</a:t>
            </a:r>
          </a:p>
        </p:txBody>
      </p:sp>
      <p:sp>
        <p:nvSpPr>
          <p:cNvPr id="56404" name="Rectangle 16"/>
          <p:cNvSpPr>
            <a:spLocks noChangeArrowheads="1"/>
          </p:cNvSpPr>
          <p:nvPr/>
        </p:nvSpPr>
        <p:spPr bwMode="auto">
          <a:xfrm>
            <a:off x="2986087" y="2157413"/>
            <a:ext cx="1052513" cy="360362"/>
          </a:xfrm>
          <a:prstGeom prst="rect">
            <a:avLst/>
          </a:prstGeom>
          <a:solidFill>
            <a:srgbClr val="FFCCFF"/>
          </a:solidFill>
          <a:ln w="9525">
            <a:solidFill>
              <a:schemeClr val="tx1"/>
            </a:solidFill>
            <a:miter lim="800000"/>
            <a:headEnd/>
            <a:tailEnd/>
          </a:ln>
        </p:spPr>
        <p:txBody>
          <a:bodyPr wrap="none" anchor="ctr"/>
          <a:lstStyle/>
          <a:p>
            <a:pPr algn="ctr"/>
            <a:r>
              <a:rPr lang="en-US"/>
              <a:t>R5</a:t>
            </a:r>
          </a:p>
        </p:txBody>
      </p:sp>
      <p:sp>
        <p:nvSpPr>
          <p:cNvPr id="56405" name="Rectangle 17"/>
          <p:cNvSpPr>
            <a:spLocks noChangeArrowheads="1"/>
          </p:cNvSpPr>
          <p:nvPr/>
        </p:nvSpPr>
        <p:spPr bwMode="auto">
          <a:xfrm>
            <a:off x="4570412" y="2157413"/>
            <a:ext cx="1052513" cy="360362"/>
          </a:xfrm>
          <a:prstGeom prst="rect">
            <a:avLst/>
          </a:prstGeom>
          <a:solidFill>
            <a:srgbClr val="FFFF99"/>
          </a:solidFill>
          <a:ln w="9525">
            <a:solidFill>
              <a:schemeClr val="tx1"/>
            </a:solidFill>
            <a:miter lim="800000"/>
            <a:headEnd/>
            <a:tailEnd/>
          </a:ln>
        </p:spPr>
        <p:txBody>
          <a:bodyPr wrap="none" anchor="ctr"/>
          <a:lstStyle/>
          <a:p>
            <a:pPr algn="ctr"/>
            <a:r>
              <a:rPr lang="en-US"/>
              <a:t>R6</a:t>
            </a:r>
          </a:p>
        </p:txBody>
      </p:sp>
      <p:sp>
        <p:nvSpPr>
          <p:cNvPr id="56406" name="Rectangle 18"/>
          <p:cNvSpPr>
            <a:spLocks noChangeArrowheads="1"/>
          </p:cNvSpPr>
          <p:nvPr/>
        </p:nvSpPr>
        <p:spPr bwMode="auto">
          <a:xfrm>
            <a:off x="6154737" y="2157413"/>
            <a:ext cx="1052513" cy="360362"/>
          </a:xfrm>
          <a:prstGeom prst="rect">
            <a:avLst/>
          </a:prstGeom>
          <a:solidFill>
            <a:srgbClr val="CCCCFF"/>
          </a:solidFill>
          <a:ln w="9525">
            <a:solidFill>
              <a:schemeClr val="tx1"/>
            </a:solidFill>
            <a:miter lim="800000"/>
            <a:headEnd/>
            <a:tailEnd/>
          </a:ln>
        </p:spPr>
        <p:txBody>
          <a:bodyPr wrap="none" anchor="ctr"/>
          <a:lstStyle/>
          <a:p>
            <a:pPr algn="ctr"/>
            <a:r>
              <a:rPr lang="en-US"/>
              <a:t>R7</a:t>
            </a:r>
          </a:p>
        </p:txBody>
      </p:sp>
      <p:sp>
        <p:nvSpPr>
          <p:cNvPr id="56407" name="Rectangle 19"/>
          <p:cNvSpPr>
            <a:spLocks noChangeArrowheads="1"/>
          </p:cNvSpPr>
          <p:nvPr/>
        </p:nvSpPr>
        <p:spPr bwMode="auto">
          <a:xfrm>
            <a:off x="1401762" y="2516188"/>
            <a:ext cx="1052513" cy="360362"/>
          </a:xfrm>
          <a:prstGeom prst="rect">
            <a:avLst/>
          </a:prstGeom>
          <a:solidFill>
            <a:srgbClr val="CCFFCC"/>
          </a:solidFill>
          <a:ln w="9525">
            <a:solidFill>
              <a:schemeClr val="tx1"/>
            </a:solidFill>
            <a:miter lim="800000"/>
            <a:headEnd/>
            <a:tailEnd/>
          </a:ln>
        </p:spPr>
        <p:txBody>
          <a:bodyPr wrap="none" anchor="ctr"/>
          <a:lstStyle/>
          <a:p>
            <a:pPr algn="ctr"/>
            <a:r>
              <a:rPr lang="en-US"/>
              <a:t>R8</a:t>
            </a:r>
          </a:p>
        </p:txBody>
      </p:sp>
      <p:sp>
        <p:nvSpPr>
          <p:cNvPr id="56408" name="Rectangle 20"/>
          <p:cNvSpPr>
            <a:spLocks noChangeArrowheads="1"/>
          </p:cNvSpPr>
          <p:nvPr/>
        </p:nvSpPr>
        <p:spPr bwMode="auto">
          <a:xfrm>
            <a:off x="2986087" y="2516188"/>
            <a:ext cx="1052513" cy="360362"/>
          </a:xfrm>
          <a:prstGeom prst="rect">
            <a:avLst/>
          </a:prstGeom>
          <a:solidFill>
            <a:srgbClr val="FFCCFF"/>
          </a:solidFill>
          <a:ln w="9525">
            <a:solidFill>
              <a:schemeClr val="tx1"/>
            </a:solidFill>
            <a:miter lim="800000"/>
            <a:headEnd/>
            <a:tailEnd/>
          </a:ln>
        </p:spPr>
        <p:txBody>
          <a:bodyPr wrap="none" anchor="ctr"/>
          <a:lstStyle/>
          <a:p>
            <a:pPr algn="ctr"/>
            <a:r>
              <a:rPr lang="en-US"/>
              <a:t>R9</a:t>
            </a:r>
          </a:p>
        </p:txBody>
      </p:sp>
      <p:sp>
        <p:nvSpPr>
          <p:cNvPr id="56409" name="Rectangle 21"/>
          <p:cNvSpPr>
            <a:spLocks noChangeArrowheads="1"/>
          </p:cNvSpPr>
          <p:nvPr/>
        </p:nvSpPr>
        <p:spPr bwMode="auto">
          <a:xfrm>
            <a:off x="4570412" y="2516188"/>
            <a:ext cx="1052513" cy="360362"/>
          </a:xfrm>
          <a:prstGeom prst="rect">
            <a:avLst/>
          </a:prstGeom>
          <a:solidFill>
            <a:srgbClr val="FFFF99"/>
          </a:solidFill>
          <a:ln w="9525">
            <a:solidFill>
              <a:schemeClr val="tx1"/>
            </a:solidFill>
            <a:miter lim="800000"/>
            <a:headEnd/>
            <a:tailEnd/>
          </a:ln>
        </p:spPr>
        <p:txBody>
          <a:bodyPr wrap="none" anchor="ctr"/>
          <a:lstStyle/>
          <a:p>
            <a:pPr algn="ctr"/>
            <a:r>
              <a:rPr lang="en-US"/>
              <a:t>R10</a:t>
            </a:r>
          </a:p>
        </p:txBody>
      </p:sp>
      <p:sp>
        <p:nvSpPr>
          <p:cNvPr id="56410" name="Rectangle 22"/>
          <p:cNvSpPr>
            <a:spLocks noChangeArrowheads="1"/>
          </p:cNvSpPr>
          <p:nvPr/>
        </p:nvSpPr>
        <p:spPr bwMode="auto">
          <a:xfrm>
            <a:off x="6154737" y="2516188"/>
            <a:ext cx="1052513" cy="360362"/>
          </a:xfrm>
          <a:prstGeom prst="rect">
            <a:avLst/>
          </a:prstGeom>
          <a:solidFill>
            <a:srgbClr val="CCCCFF"/>
          </a:solidFill>
          <a:ln w="9525">
            <a:solidFill>
              <a:schemeClr val="tx1"/>
            </a:solidFill>
            <a:miter lim="800000"/>
            <a:headEnd/>
            <a:tailEnd/>
          </a:ln>
        </p:spPr>
        <p:txBody>
          <a:bodyPr wrap="none" anchor="ctr"/>
          <a:lstStyle/>
          <a:p>
            <a:pPr algn="ctr"/>
            <a:r>
              <a:rPr lang="en-US"/>
              <a:t>R11</a:t>
            </a:r>
          </a:p>
        </p:txBody>
      </p:sp>
      <p:sp>
        <p:nvSpPr>
          <p:cNvPr id="56411" name="Text Box 23"/>
          <p:cNvSpPr txBox="1">
            <a:spLocks noChangeArrowheads="1"/>
          </p:cNvSpPr>
          <p:nvPr/>
        </p:nvSpPr>
        <p:spPr bwMode="auto">
          <a:xfrm>
            <a:off x="1401762" y="2805113"/>
            <a:ext cx="1052513" cy="366712"/>
          </a:xfrm>
          <a:prstGeom prst="rect">
            <a:avLst/>
          </a:prstGeom>
          <a:noFill/>
          <a:ln w="9525">
            <a:noFill/>
            <a:miter lim="800000"/>
            <a:headEnd/>
            <a:tailEnd/>
          </a:ln>
        </p:spPr>
        <p:txBody>
          <a:bodyPr>
            <a:spAutoFit/>
          </a:bodyPr>
          <a:lstStyle/>
          <a:p>
            <a:pPr algn="ctr"/>
            <a:r>
              <a:rPr lang="en-US" b="1"/>
              <a:t>…</a:t>
            </a:r>
          </a:p>
        </p:txBody>
      </p:sp>
      <p:sp>
        <p:nvSpPr>
          <p:cNvPr id="56412" name="Text Box 26"/>
          <p:cNvSpPr txBox="1">
            <a:spLocks noChangeArrowheads="1"/>
          </p:cNvSpPr>
          <p:nvPr/>
        </p:nvSpPr>
        <p:spPr bwMode="auto">
          <a:xfrm>
            <a:off x="2986087" y="2805113"/>
            <a:ext cx="1052513" cy="366712"/>
          </a:xfrm>
          <a:prstGeom prst="rect">
            <a:avLst/>
          </a:prstGeom>
          <a:noFill/>
          <a:ln w="9525">
            <a:noFill/>
            <a:miter lim="800000"/>
            <a:headEnd/>
            <a:tailEnd/>
          </a:ln>
        </p:spPr>
        <p:txBody>
          <a:bodyPr>
            <a:spAutoFit/>
          </a:bodyPr>
          <a:lstStyle/>
          <a:p>
            <a:pPr algn="ctr"/>
            <a:r>
              <a:rPr lang="en-US" b="1"/>
              <a:t>…</a:t>
            </a:r>
          </a:p>
        </p:txBody>
      </p:sp>
      <p:sp>
        <p:nvSpPr>
          <p:cNvPr id="56413" name="Text Box 27"/>
          <p:cNvSpPr txBox="1">
            <a:spLocks noChangeArrowheads="1"/>
          </p:cNvSpPr>
          <p:nvPr/>
        </p:nvSpPr>
        <p:spPr bwMode="auto">
          <a:xfrm>
            <a:off x="4570412" y="2805113"/>
            <a:ext cx="1052513" cy="366712"/>
          </a:xfrm>
          <a:prstGeom prst="rect">
            <a:avLst/>
          </a:prstGeom>
          <a:noFill/>
          <a:ln w="9525">
            <a:noFill/>
            <a:miter lim="800000"/>
            <a:headEnd/>
            <a:tailEnd/>
          </a:ln>
        </p:spPr>
        <p:txBody>
          <a:bodyPr>
            <a:spAutoFit/>
          </a:bodyPr>
          <a:lstStyle/>
          <a:p>
            <a:pPr algn="ctr"/>
            <a:r>
              <a:rPr lang="en-US" b="1"/>
              <a:t>…</a:t>
            </a:r>
          </a:p>
        </p:txBody>
      </p:sp>
      <p:sp>
        <p:nvSpPr>
          <p:cNvPr id="56414" name="Text Box 28"/>
          <p:cNvSpPr txBox="1">
            <a:spLocks noChangeArrowheads="1"/>
          </p:cNvSpPr>
          <p:nvPr/>
        </p:nvSpPr>
        <p:spPr bwMode="auto">
          <a:xfrm>
            <a:off x="6154737" y="2805113"/>
            <a:ext cx="1052513" cy="366712"/>
          </a:xfrm>
          <a:prstGeom prst="rect">
            <a:avLst/>
          </a:prstGeom>
          <a:noFill/>
          <a:ln w="9525">
            <a:noFill/>
            <a:miter lim="800000"/>
            <a:headEnd/>
            <a:tailEnd/>
          </a:ln>
        </p:spPr>
        <p:txBody>
          <a:bodyPr>
            <a:spAutoFit/>
          </a:bodyPr>
          <a:lstStyle/>
          <a:p>
            <a:pPr algn="ctr"/>
            <a:r>
              <a:rPr lang="en-US" b="1"/>
              <a:t>…</a:t>
            </a:r>
          </a:p>
        </p:txBody>
      </p:sp>
      <p:grpSp>
        <p:nvGrpSpPr>
          <p:cNvPr id="3" name="Group 35"/>
          <p:cNvGrpSpPr>
            <a:grpSpLocks/>
          </p:cNvGrpSpPr>
          <p:nvPr/>
        </p:nvGrpSpPr>
        <p:grpSpPr bwMode="auto">
          <a:xfrm>
            <a:off x="2971800" y="3236913"/>
            <a:ext cx="3744913" cy="828675"/>
            <a:chOff x="1918" y="2296"/>
            <a:chExt cx="2359" cy="522"/>
          </a:xfrm>
        </p:grpSpPr>
        <p:sp>
          <p:nvSpPr>
            <p:cNvPr id="56416" name="Text Box 29"/>
            <p:cNvSpPr txBox="1">
              <a:spLocks noChangeArrowheads="1"/>
            </p:cNvSpPr>
            <p:nvPr/>
          </p:nvSpPr>
          <p:spPr bwMode="auto">
            <a:xfrm>
              <a:off x="1918" y="2568"/>
              <a:ext cx="2112" cy="250"/>
            </a:xfrm>
            <a:prstGeom prst="rect">
              <a:avLst/>
            </a:prstGeom>
            <a:noFill/>
            <a:ln w="9525">
              <a:noFill/>
              <a:miter lim="800000"/>
              <a:headEnd/>
              <a:tailEnd/>
            </a:ln>
          </p:spPr>
          <p:txBody>
            <a:bodyPr wrap="none">
              <a:spAutoFit/>
            </a:bodyPr>
            <a:lstStyle/>
            <a:p>
              <a:r>
                <a:rPr lang="en-US" sz="2000" b="1" dirty="0"/>
                <a:t>add.s32 	R3, R1, R2;</a:t>
              </a:r>
            </a:p>
          </p:txBody>
        </p:sp>
        <p:sp>
          <p:nvSpPr>
            <p:cNvPr id="56417" name="Line 32"/>
            <p:cNvSpPr>
              <a:spLocks noChangeShapeType="1"/>
            </p:cNvSpPr>
            <p:nvPr/>
          </p:nvSpPr>
          <p:spPr bwMode="auto">
            <a:xfrm>
              <a:off x="2245" y="2296"/>
              <a:ext cx="590" cy="318"/>
            </a:xfrm>
            <a:prstGeom prst="line">
              <a:avLst/>
            </a:prstGeom>
            <a:noFill/>
            <a:ln w="38100">
              <a:solidFill>
                <a:schemeClr val="tx1"/>
              </a:solidFill>
              <a:round/>
              <a:headEnd/>
              <a:tailEnd type="triangle" w="med" len="med"/>
            </a:ln>
          </p:spPr>
          <p:txBody>
            <a:bodyPr/>
            <a:lstStyle/>
            <a:p>
              <a:endParaRPr lang="en-CA"/>
            </a:p>
          </p:txBody>
        </p:sp>
        <p:sp>
          <p:nvSpPr>
            <p:cNvPr id="56418" name="Line 33"/>
            <p:cNvSpPr>
              <a:spLocks noChangeShapeType="1"/>
            </p:cNvSpPr>
            <p:nvPr/>
          </p:nvSpPr>
          <p:spPr bwMode="auto">
            <a:xfrm flipH="1">
              <a:off x="3198" y="2296"/>
              <a:ext cx="90" cy="317"/>
            </a:xfrm>
            <a:prstGeom prst="line">
              <a:avLst/>
            </a:prstGeom>
            <a:noFill/>
            <a:ln w="38100">
              <a:solidFill>
                <a:schemeClr val="tx1"/>
              </a:solidFill>
              <a:round/>
              <a:headEnd/>
              <a:tailEnd type="triangle" w="med" len="med"/>
            </a:ln>
          </p:spPr>
          <p:txBody>
            <a:bodyPr/>
            <a:lstStyle/>
            <a:p>
              <a:endParaRPr lang="en-CA"/>
            </a:p>
          </p:txBody>
        </p:sp>
        <p:sp>
          <p:nvSpPr>
            <p:cNvPr id="56419" name="Text Box 34"/>
            <p:cNvSpPr txBox="1">
              <a:spLocks noChangeArrowheads="1"/>
            </p:cNvSpPr>
            <p:nvPr/>
          </p:nvSpPr>
          <p:spPr bwMode="auto">
            <a:xfrm>
              <a:off x="3457" y="2581"/>
              <a:ext cx="820" cy="231"/>
            </a:xfrm>
            <a:prstGeom prst="rect">
              <a:avLst/>
            </a:prstGeom>
            <a:noFill/>
            <a:ln w="9525">
              <a:noFill/>
              <a:miter lim="800000"/>
              <a:headEnd/>
              <a:tailEnd/>
            </a:ln>
          </p:spPr>
          <p:txBody>
            <a:bodyPr wrap="none">
              <a:spAutoFit/>
            </a:bodyPr>
            <a:lstStyle/>
            <a:p>
              <a:r>
                <a:rPr lang="en-US"/>
                <a:t>No Conflict</a:t>
              </a:r>
            </a:p>
          </p:txBody>
        </p:sp>
      </p:grpSp>
      <p:grpSp>
        <p:nvGrpSpPr>
          <p:cNvPr id="4" name="Group 41"/>
          <p:cNvGrpSpPr>
            <a:grpSpLocks/>
          </p:cNvGrpSpPr>
          <p:nvPr/>
        </p:nvGrpSpPr>
        <p:grpSpPr bwMode="auto">
          <a:xfrm>
            <a:off x="1828800" y="3236914"/>
            <a:ext cx="5457825" cy="1354138"/>
            <a:chOff x="1247" y="2296"/>
            <a:chExt cx="3438" cy="853"/>
          </a:xfrm>
        </p:grpSpPr>
        <p:sp>
          <p:nvSpPr>
            <p:cNvPr id="56421" name="Text Box 37"/>
            <p:cNvSpPr txBox="1">
              <a:spLocks noChangeArrowheads="1"/>
            </p:cNvSpPr>
            <p:nvPr/>
          </p:nvSpPr>
          <p:spPr bwMode="auto">
            <a:xfrm>
              <a:off x="1967" y="2899"/>
              <a:ext cx="2112" cy="250"/>
            </a:xfrm>
            <a:prstGeom prst="rect">
              <a:avLst/>
            </a:prstGeom>
            <a:noFill/>
            <a:ln w="9525">
              <a:noFill/>
              <a:miter lim="800000"/>
              <a:headEnd/>
              <a:tailEnd/>
            </a:ln>
          </p:spPr>
          <p:txBody>
            <a:bodyPr wrap="none">
              <a:spAutoFit/>
            </a:bodyPr>
            <a:lstStyle/>
            <a:p>
              <a:r>
                <a:rPr lang="en-US" sz="2000" b="1" dirty="0"/>
                <a:t>mul.s32 	R3, R0, R4;</a:t>
              </a:r>
            </a:p>
          </p:txBody>
        </p:sp>
        <p:sp>
          <p:nvSpPr>
            <p:cNvPr id="56422" name="Line 38"/>
            <p:cNvSpPr>
              <a:spLocks noChangeShapeType="1"/>
            </p:cNvSpPr>
            <p:nvPr/>
          </p:nvSpPr>
          <p:spPr bwMode="auto">
            <a:xfrm>
              <a:off x="1247" y="2296"/>
              <a:ext cx="1588" cy="636"/>
            </a:xfrm>
            <a:prstGeom prst="line">
              <a:avLst/>
            </a:prstGeom>
            <a:noFill/>
            <a:ln w="38100">
              <a:solidFill>
                <a:schemeClr val="tx1"/>
              </a:solidFill>
              <a:round/>
              <a:headEnd/>
              <a:tailEnd type="triangle" w="med" len="med"/>
            </a:ln>
          </p:spPr>
          <p:txBody>
            <a:bodyPr/>
            <a:lstStyle/>
            <a:p>
              <a:endParaRPr lang="en-CA"/>
            </a:p>
          </p:txBody>
        </p:sp>
        <p:sp>
          <p:nvSpPr>
            <p:cNvPr id="56423" name="Line 39"/>
            <p:cNvSpPr>
              <a:spLocks noChangeShapeType="1"/>
            </p:cNvSpPr>
            <p:nvPr/>
          </p:nvSpPr>
          <p:spPr bwMode="auto">
            <a:xfrm>
              <a:off x="1292" y="2296"/>
              <a:ext cx="1906" cy="635"/>
            </a:xfrm>
            <a:prstGeom prst="line">
              <a:avLst/>
            </a:prstGeom>
            <a:noFill/>
            <a:ln w="38100">
              <a:solidFill>
                <a:schemeClr val="tx1"/>
              </a:solidFill>
              <a:round/>
              <a:headEnd/>
              <a:tailEnd type="triangle" w="med" len="med"/>
            </a:ln>
          </p:spPr>
          <p:txBody>
            <a:bodyPr/>
            <a:lstStyle/>
            <a:p>
              <a:endParaRPr lang="en-CA"/>
            </a:p>
          </p:txBody>
        </p:sp>
        <p:sp>
          <p:nvSpPr>
            <p:cNvPr id="56424" name="Text Box 40"/>
            <p:cNvSpPr txBox="1">
              <a:spLocks noChangeArrowheads="1"/>
            </p:cNvSpPr>
            <p:nvPr/>
          </p:nvSpPr>
          <p:spPr bwMode="auto">
            <a:xfrm>
              <a:off x="3457" y="2899"/>
              <a:ext cx="1228" cy="231"/>
            </a:xfrm>
            <a:prstGeom prst="rect">
              <a:avLst/>
            </a:prstGeom>
            <a:noFill/>
            <a:ln w="9525">
              <a:noFill/>
              <a:miter lim="800000"/>
              <a:headEnd/>
              <a:tailEnd/>
            </a:ln>
          </p:spPr>
          <p:txBody>
            <a:bodyPr wrap="none">
              <a:spAutoFit/>
            </a:bodyPr>
            <a:lstStyle/>
            <a:p>
              <a:r>
                <a:rPr lang="en-US"/>
                <a:t>Conflict at bank 0</a:t>
              </a:r>
            </a:p>
          </p:txBody>
        </p:sp>
      </p:grpSp>
      <p:sp>
        <p:nvSpPr>
          <p:cNvPr id="108" name="Slide Number Placeholder 107"/>
          <p:cNvSpPr>
            <a:spLocks noGrp="1"/>
          </p:cNvSpPr>
          <p:nvPr>
            <p:ph type="sldNum" sz="quarter" idx="12"/>
          </p:nvPr>
        </p:nvSpPr>
        <p:spPr/>
        <p:txBody>
          <a:bodyPr/>
          <a:lstStyle/>
          <a:p>
            <a:r>
              <a:rPr lang="en-US" smtClean="0"/>
              <a:t>4a.</a:t>
            </a:r>
            <a:fld id="{5F092435-35AC-4890-8608-A6F8B5931844}" type="slidenum">
              <a:rPr lang="en-US" smtClean="0"/>
              <a:pPr/>
              <a:t>72</a:t>
            </a:fld>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14363" y="0"/>
            <a:ext cx="7772400" cy="1143000"/>
          </a:xfrm>
        </p:spPr>
        <p:txBody>
          <a:bodyPr/>
          <a:lstStyle/>
          <a:p>
            <a:r>
              <a:rPr lang="en-CA">
                <a:latin typeface="Arial" pitchFamily="-65" charset="0"/>
                <a:ea typeface="ＭＳ Ｐゴシック" pitchFamily="-65" charset="-128"/>
                <a:cs typeface="Arial" pitchFamily="-65" charset="0"/>
              </a:rPr>
              <a:t>Operand Collector (1)</a:t>
            </a:r>
          </a:p>
        </p:txBody>
      </p:sp>
      <p:sp>
        <p:nvSpPr>
          <p:cNvPr id="70659" name="Content Placeholder 2"/>
          <p:cNvSpPr>
            <a:spLocks noGrp="1"/>
          </p:cNvSpPr>
          <p:nvPr>
            <p:ph idx="1"/>
          </p:nvPr>
        </p:nvSpPr>
        <p:spPr>
          <a:xfrm>
            <a:off x="517525" y="4500563"/>
            <a:ext cx="8132763" cy="1863725"/>
          </a:xfrm>
        </p:spPr>
        <p:txBody>
          <a:bodyPr/>
          <a:lstStyle/>
          <a:p>
            <a:r>
              <a:rPr lang="en-CA" sz="1800" dirty="0">
                <a:latin typeface="Arial" pitchFamily="-65" charset="0"/>
                <a:ea typeface="ＭＳ Ｐゴシック" pitchFamily="-65" charset="-128"/>
                <a:cs typeface="Arial" pitchFamily="-65" charset="0"/>
              </a:rPr>
              <a:t>Issue instruction to collector unit.  </a:t>
            </a:r>
          </a:p>
          <a:p>
            <a:r>
              <a:rPr lang="en-CA" sz="1800" dirty="0">
                <a:latin typeface="Arial" pitchFamily="-65" charset="0"/>
                <a:ea typeface="ＭＳ Ｐゴシック" pitchFamily="-65" charset="-128"/>
                <a:cs typeface="Arial" pitchFamily="-65" charset="0"/>
              </a:rPr>
              <a:t>Collector unit similar to reservation station in </a:t>
            </a:r>
            <a:r>
              <a:rPr lang="en-CA" sz="1800" dirty="0" err="1">
                <a:latin typeface="Arial" pitchFamily="-65" charset="0"/>
                <a:ea typeface="ＭＳ Ｐゴシック" pitchFamily="-65" charset="-128"/>
                <a:cs typeface="Arial" pitchFamily="-65" charset="0"/>
              </a:rPr>
              <a:t>tomasulo’s</a:t>
            </a:r>
            <a:r>
              <a:rPr lang="en-CA" sz="1800" dirty="0">
                <a:latin typeface="Arial" pitchFamily="-65" charset="0"/>
                <a:ea typeface="ＭＳ Ｐゴシック" pitchFamily="-65" charset="-128"/>
                <a:cs typeface="Arial" pitchFamily="-65" charset="0"/>
              </a:rPr>
              <a:t> algorithm.</a:t>
            </a:r>
          </a:p>
          <a:p>
            <a:r>
              <a:rPr lang="en-CA" sz="1800" dirty="0">
                <a:latin typeface="Arial" pitchFamily="-65" charset="0"/>
                <a:ea typeface="ＭＳ Ｐゴシック" pitchFamily="-65" charset="-128"/>
                <a:cs typeface="Arial" pitchFamily="-65" charset="0"/>
              </a:rPr>
              <a:t>Stores source register identifiers.  </a:t>
            </a:r>
          </a:p>
          <a:p>
            <a:r>
              <a:rPr lang="en-CA" sz="1800" dirty="0">
                <a:latin typeface="Arial" pitchFamily="-65" charset="0"/>
                <a:ea typeface="ＭＳ Ｐゴシック" pitchFamily="-65" charset="-128"/>
                <a:cs typeface="Arial" pitchFamily="-65" charset="0"/>
              </a:rPr>
              <a:t>Arbiter selects operand accesses that do not conflict on a given cycle.</a:t>
            </a:r>
          </a:p>
          <a:p>
            <a:r>
              <a:rPr lang="en-CA" sz="1800" dirty="0">
                <a:latin typeface="Arial" pitchFamily="-65" charset="0"/>
                <a:ea typeface="ＭＳ Ｐゴシック" pitchFamily="-65" charset="-128"/>
                <a:cs typeface="Arial" pitchFamily="-65" charset="0"/>
              </a:rPr>
              <a:t>Arbiter needs to also consider </a:t>
            </a:r>
            <a:r>
              <a:rPr lang="en-CA" sz="1800" dirty="0" err="1">
                <a:latin typeface="Arial" pitchFamily="-65" charset="0"/>
                <a:ea typeface="ＭＳ Ｐゴシック" pitchFamily="-65" charset="-128"/>
                <a:cs typeface="Arial" pitchFamily="-65" charset="0"/>
              </a:rPr>
              <a:t>writeback</a:t>
            </a:r>
            <a:r>
              <a:rPr lang="en-CA" sz="1800" dirty="0">
                <a:latin typeface="Arial" pitchFamily="-65" charset="0"/>
                <a:ea typeface="ＭＳ Ｐゴシック" pitchFamily="-65" charset="-128"/>
                <a:cs typeface="Arial" pitchFamily="-65" charset="0"/>
              </a:rPr>
              <a:t> (or need </a:t>
            </a:r>
            <a:r>
              <a:rPr lang="en-CA" sz="1800" dirty="0" err="1">
                <a:latin typeface="Arial" pitchFamily="-65" charset="0"/>
                <a:ea typeface="ＭＳ Ｐゴシック" pitchFamily="-65" charset="-128"/>
                <a:cs typeface="Arial" pitchFamily="-65" charset="0"/>
              </a:rPr>
              <a:t>read+write</a:t>
            </a:r>
            <a:r>
              <a:rPr lang="en-CA" sz="1800" dirty="0">
                <a:latin typeface="Arial" pitchFamily="-65" charset="0"/>
                <a:ea typeface="ＭＳ Ｐゴシック" pitchFamily="-65" charset="-128"/>
                <a:cs typeface="Arial" pitchFamily="-65" charset="0"/>
              </a:rPr>
              <a:t> port)</a:t>
            </a:r>
          </a:p>
          <a:p>
            <a:endParaRPr lang="en-CA" sz="1800" dirty="0">
              <a:latin typeface="Arial" pitchFamily="-65" charset="0"/>
              <a:ea typeface="ＭＳ Ｐゴシック" pitchFamily="-65" charset="-128"/>
              <a:cs typeface="Arial" pitchFamily="-65" charset="0"/>
            </a:endParaRPr>
          </a:p>
        </p:txBody>
      </p:sp>
      <p:sp>
        <p:nvSpPr>
          <p:cNvPr id="70660" name="Slide Number Placeholder 3"/>
          <p:cNvSpPr>
            <a:spLocks noGrp="1"/>
          </p:cNvSpPr>
          <p:nvPr>
            <p:ph type="sldNum" sz="quarter" idx="12"/>
          </p:nvPr>
        </p:nvSpPr>
        <p:spPr>
          <a:noFill/>
        </p:spPr>
        <p:txBody>
          <a:bodyPr/>
          <a:lstStyle/>
          <a:p>
            <a:fld id="{F10BEA8A-C417-3F44-9187-AB166779C8A3}" type="slidenum">
              <a:rPr lang="en-US"/>
              <a:pPr/>
              <a:t>73</a:t>
            </a:fld>
            <a:endParaRPr lang="en-US">
              <a:latin typeface="Times" pitchFamily="-65" charset="0"/>
            </a:endParaRPr>
          </a:p>
        </p:txBody>
      </p:sp>
      <p:pic>
        <p:nvPicPr>
          <p:cNvPr id="70661" name="Picture 4" descr="oc.jpg"/>
          <p:cNvPicPr>
            <a:picLocks noChangeAspect="1"/>
          </p:cNvPicPr>
          <p:nvPr/>
        </p:nvPicPr>
        <p:blipFill>
          <a:blip r:embed="rId2"/>
          <a:srcRect/>
          <a:stretch>
            <a:fillRect/>
          </a:stretch>
        </p:blipFill>
        <p:spPr bwMode="auto">
          <a:xfrm>
            <a:off x="1131888" y="1189038"/>
            <a:ext cx="6278562" cy="2987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685800" y="0"/>
            <a:ext cx="7772400" cy="1143000"/>
          </a:xfrm>
        </p:spPr>
        <p:txBody>
          <a:bodyPr/>
          <a:lstStyle/>
          <a:p>
            <a:r>
              <a:rPr lang="en-CA">
                <a:latin typeface="Arial" pitchFamily="-65" charset="0"/>
                <a:ea typeface="ＭＳ Ｐゴシック" pitchFamily="-65" charset="-128"/>
                <a:cs typeface="Arial" pitchFamily="-65" charset="0"/>
              </a:rPr>
              <a:t>Operand Collector (2)</a:t>
            </a:r>
          </a:p>
        </p:txBody>
      </p:sp>
      <p:sp>
        <p:nvSpPr>
          <p:cNvPr id="71683" name="Content Placeholder 2"/>
          <p:cNvSpPr>
            <a:spLocks noGrp="1"/>
          </p:cNvSpPr>
          <p:nvPr>
            <p:ph idx="1"/>
          </p:nvPr>
        </p:nvSpPr>
        <p:spPr>
          <a:xfrm>
            <a:off x="276225" y="1211263"/>
            <a:ext cx="3357563" cy="2987675"/>
          </a:xfrm>
        </p:spPr>
        <p:txBody>
          <a:bodyPr/>
          <a:lstStyle/>
          <a:p>
            <a:r>
              <a:rPr lang="en-CA" sz="1800" dirty="0">
                <a:latin typeface="Arial" pitchFamily="-65" charset="0"/>
                <a:ea typeface="ＭＳ Ｐゴシック" pitchFamily="-65" charset="-128"/>
                <a:cs typeface="Arial" pitchFamily="-65" charset="0"/>
              </a:rPr>
              <a:t>Combining </a:t>
            </a:r>
            <a:r>
              <a:rPr lang="en-CA" sz="1800" dirty="0" err="1">
                <a:latin typeface="Arial" pitchFamily="-65" charset="0"/>
                <a:ea typeface="ＭＳ Ｐゴシック" pitchFamily="-65" charset="-128"/>
                <a:cs typeface="Arial" pitchFamily="-65" charset="0"/>
              </a:rPr>
              <a:t>swizzling</a:t>
            </a:r>
            <a:r>
              <a:rPr lang="en-CA" sz="1800" dirty="0">
                <a:latin typeface="Arial" pitchFamily="-65" charset="0"/>
                <a:ea typeface="ＭＳ Ｐゴシック" pitchFamily="-65" charset="-128"/>
                <a:cs typeface="Arial" pitchFamily="-65" charset="0"/>
              </a:rPr>
              <a:t> and access scheduling can give up to ~ 2x improvement in </a:t>
            </a:r>
            <a:r>
              <a:rPr lang="en-CA" sz="1800" dirty="0" smtClean="0">
                <a:latin typeface="Arial" pitchFamily="-65" charset="0"/>
                <a:ea typeface="ＭＳ Ｐゴシック" pitchFamily="-65" charset="-128"/>
                <a:cs typeface="Arial" pitchFamily="-65" charset="0"/>
              </a:rPr>
              <a:t>throughput</a:t>
            </a:r>
            <a:endParaRPr lang="en-CA" sz="1800" dirty="0">
              <a:latin typeface="Arial" pitchFamily="-65" charset="0"/>
              <a:ea typeface="ＭＳ Ｐゴシック" pitchFamily="-65" charset="-128"/>
              <a:cs typeface="Arial" pitchFamily="-65" charset="0"/>
            </a:endParaRPr>
          </a:p>
        </p:txBody>
      </p:sp>
      <p:sp>
        <p:nvSpPr>
          <p:cNvPr id="71684" name="Slide Number Placeholder 3"/>
          <p:cNvSpPr>
            <a:spLocks noGrp="1"/>
          </p:cNvSpPr>
          <p:nvPr>
            <p:ph type="sldNum" sz="quarter" idx="12"/>
          </p:nvPr>
        </p:nvSpPr>
        <p:spPr>
          <a:noFill/>
        </p:spPr>
        <p:txBody>
          <a:bodyPr/>
          <a:lstStyle/>
          <a:p>
            <a:fld id="{764E6698-0CF0-034F-A7F7-444BCF487AC5}" type="slidenum">
              <a:rPr lang="en-US"/>
              <a:pPr/>
              <a:t>74</a:t>
            </a:fld>
            <a:endParaRPr lang="en-US">
              <a:latin typeface="Times" pitchFamily="-65" charset="0"/>
            </a:endParaRPr>
          </a:p>
        </p:txBody>
      </p:sp>
      <p:pic>
        <p:nvPicPr>
          <p:cNvPr id="71685" name="Picture 4" descr="oc-reg-layout.jpg"/>
          <p:cNvPicPr>
            <a:picLocks noChangeAspect="1"/>
          </p:cNvPicPr>
          <p:nvPr/>
        </p:nvPicPr>
        <p:blipFill>
          <a:blip r:embed="rId2"/>
          <a:srcRect/>
          <a:stretch>
            <a:fillRect/>
          </a:stretch>
        </p:blipFill>
        <p:spPr bwMode="auto">
          <a:xfrm>
            <a:off x="284163" y="5214938"/>
            <a:ext cx="3578225" cy="1330325"/>
          </a:xfrm>
          <a:prstGeom prst="rect">
            <a:avLst/>
          </a:prstGeom>
          <a:noFill/>
          <a:ln w="9525">
            <a:noFill/>
            <a:miter lim="800000"/>
            <a:headEnd/>
            <a:tailEnd/>
          </a:ln>
        </p:spPr>
      </p:pic>
      <p:pic>
        <p:nvPicPr>
          <p:cNvPr id="71686" name="Picture 5" descr="oc-timing.jpg"/>
          <p:cNvPicPr>
            <a:picLocks noChangeAspect="1"/>
          </p:cNvPicPr>
          <p:nvPr/>
        </p:nvPicPr>
        <p:blipFill>
          <a:blip r:embed="rId3"/>
          <a:srcRect/>
          <a:stretch>
            <a:fillRect/>
          </a:stretch>
        </p:blipFill>
        <p:spPr bwMode="auto">
          <a:xfrm>
            <a:off x="4164013" y="1633538"/>
            <a:ext cx="4029075" cy="3463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AMD Southern Islands</a:t>
            </a:r>
            <a:endParaRPr lang="en-US" dirty="0"/>
          </a:p>
        </p:txBody>
      </p:sp>
      <p:sp>
        <p:nvSpPr>
          <p:cNvPr id="3" name="Content Placeholder 2"/>
          <p:cNvSpPr>
            <a:spLocks noGrp="1"/>
          </p:cNvSpPr>
          <p:nvPr>
            <p:ph idx="1"/>
          </p:nvPr>
        </p:nvSpPr>
        <p:spPr/>
        <p:txBody>
          <a:bodyPr/>
          <a:lstStyle/>
          <a:p>
            <a:r>
              <a:rPr lang="en-US" dirty="0" smtClean="0"/>
              <a:t>SIMT processing often includes redundant computation across threads. </a:t>
            </a:r>
          </a:p>
          <a:p>
            <a:endParaRPr lang="en-US" dirty="0" smtClean="0"/>
          </a:p>
          <a:p>
            <a:pPr>
              <a:buNone/>
            </a:pPr>
            <a:r>
              <a:rPr lang="en-US" dirty="0" smtClean="0"/>
              <a:t>	thread 0…31:</a:t>
            </a:r>
          </a:p>
          <a:p>
            <a:pPr>
              <a:buNone/>
            </a:pPr>
            <a:r>
              <a:rPr lang="en-US" dirty="0" smtClean="0"/>
              <a:t>	for( </a:t>
            </a:r>
            <a:r>
              <a:rPr lang="en-US" dirty="0" err="1" smtClean="0"/>
              <a:t>i</a:t>
            </a:r>
            <a:r>
              <a:rPr lang="en-US" dirty="0" smtClean="0"/>
              <a:t>=0; </a:t>
            </a:r>
            <a:r>
              <a:rPr lang="en-US" dirty="0" err="1" smtClean="0"/>
              <a:t>i</a:t>
            </a:r>
            <a:r>
              <a:rPr lang="en-US" dirty="0" smtClean="0"/>
              <a:t> &lt; </a:t>
            </a:r>
            <a:r>
              <a:rPr lang="en-US" dirty="0" err="1" smtClean="0"/>
              <a:t>runtime_constant_N</a:t>
            </a:r>
            <a:r>
              <a:rPr lang="en-US" dirty="0" smtClean="0"/>
              <a:t>; </a:t>
            </a:r>
            <a:r>
              <a:rPr lang="en-US" dirty="0" err="1" smtClean="0"/>
              <a:t>i</a:t>
            </a:r>
            <a:r>
              <a:rPr lang="en-US" dirty="0" smtClean="0"/>
              <a:t>++ {</a:t>
            </a:r>
          </a:p>
          <a:p>
            <a:pPr>
              <a:buNone/>
            </a:pPr>
            <a:r>
              <a:rPr lang="en-US" dirty="0" smtClean="0"/>
              <a:t>			/* do something with “</a:t>
            </a:r>
            <a:r>
              <a:rPr lang="en-US" dirty="0" err="1" smtClean="0"/>
              <a:t>i</a:t>
            </a:r>
            <a:r>
              <a:rPr lang="en-US" dirty="0" smtClean="0"/>
              <a:t>” */</a:t>
            </a:r>
          </a:p>
          <a:p>
            <a:pPr>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AMD Southern Islands SIMT-Core</a:t>
            </a:r>
            <a:endParaRPr lang="en-US" dirty="0"/>
          </a:p>
        </p:txBody>
      </p:sp>
      <p:sp>
        <p:nvSpPr>
          <p:cNvPr id="3" name="Content Placeholder 2"/>
          <p:cNvSpPr>
            <a:spLocks noGrp="1"/>
          </p:cNvSpPr>
          <p:nvPr>
            <p:ph idx="1"/>
          </p:nvPr>
        </p:nvSpPr>
        <p:spPr>
          <a:xfrm>
            <a:off x="457200" y="1066800"/>
            <a:ext cx="8229600" cy="1295400"/>
          </a:xfrm>
        </p:spPr>
        <p:txBody>
          <a:bodyPr/>
          <a:lstStyle/>
          <a:p>
            <a:pPr>
              <a:buNone/>
            </a:pPr>
            <a:r>
              <a:rPr lang="en-US" dirty="0" smtClean="0"/>
              <a:t>	ISA visible scalar unit executes computation identical across SIMT threads in  a </a:t>
            </a:r>
            <a:r>
              <a:rPr lang="en-US" dirty="0" err="1" smtClean="0"/>
              <a:t>wavefront</a:t>
            </a:r>
            <a:endParaRPr lang="en-US" dirty="0"/>
          </a:p>
        </p:txBody>
      </p:sp>
      <p:pic>
        <p:nvPicPr>
          <p:cNvPr id="4" name="Picture 3" descr="southern-islands-block-diagram.jpg"/>
          <p:cNvPicPr>
            <a:picLocks noChangeAspect="1"/>
          </p:cNvPicPr>
          <p:nvPr/>
        </p:nvPicPr>
        <p:blipFill>
          <a:blip r:embed="rId2"/>
          <a:stretch>
            <a:fillRect/>
          </a:stretch>
        </p:blipFill>
        <p:spPr>
          <a:xfrm>
            <a:off x="457199" y="2133600"/>
            <a:ext cx="8099171" cy="4191000"/>
          </a:xfrm>
          <a:prstGeom prst="rect">
            <a:avLst/>
          </a:prstGeom>
        </p:spPr>
      </p:pic>
      <p:sp>
        <p:nvSpPr>
          <p:cNvPr id="5" name="Slide Number Placeholder 4"/>
          <p:cNvSpPr>
            <a:spLocks noGrp="1"/>
          </p:cNvSpPr>
          <p:nvPr>
            <p:ph type="sldNum" sz="quarter" idx="12"/>
          </p:nvPr>
        </p:nvSpPr>
        <p:spPr/>
        <p:txBody>
          <a:bodyPr/>
          <a:lstStyle/>
          <a:p>
            <a:fld id="{F23EC47D-D5CA-A042-A8D0-C217E3EA6E2F}" type="slidenum">
              <a:rPr lang="en-US" smtClean="0"/>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a:t>
            </a:r>
            <a:endParaRPr lang="en-US" dirty="0"/>
          </a:p>
        </p:txBody>
      </p:sp>
      <p:sp>
        <p:nvSpPr>
          <p:cNvPr id="3" name="Content Placeholder 2"/>
          <p:cNvSpPr>
            <a:spLocks noGrp="1"/>
          </p:cNvSpPr>
          <p:nvPr>
            <p:ph idx="1"/>
          </p:nvPr>
        </p:nvSpPr>
        <p:spPr>
          <a:xfrm>
            <a:off x="685800" y="5715000"/>
            <a:ext cx="7010400" cy="868363"/>
          </a:xfrm>
        </p:spPr>
        <p:txBody>
          <a:bodyPr>
            <a:normAutofit/>
          </a:bodyPr>
          <a:lstStyle/>
          <a:p>
            <a:pPr>
              <a:buNone/>
            </a:pPr>
            <a:r>
              <a:rPr lang="en-US" sz="2000" dirty="0" smtClean="0"/>
              <a:t>[</a:t>
            </a:r>
            <a:r>
              <a:rPr lang="en-US" sz="2000" dirty="0"/>
              <a:t>Southern Islands Series Instruction Set </a:t>
            </a:r>
            <a:r>
              <a:rPr lang="en-US" sz="2000" dirty="0" smtClean="0"/>
              <a:t>Architecture, Aug. 2012]</a:t>
            </a:r>
            <a:endParaRPr lang="en-US" sz="2000" dirty="0"/>
          </a:p>
        </p:txBody>
      </p:sp>
      <p:sp>
        <p:nvSpPr>
          <p:cNvPr id="4" name="TextBox 3"/>
          <p:cNvSpPr txBox="1"/>
          <p:nvPr/>
        </p:nvSpPr>
        <p:spPr>
          <a:xfrm>
            <a:off x="0" y="1676400"/>
            <a:ext cx="3124200" cy="1600438"/>
          </a:xfrm>
          <a:prstGeom prst="rect">
            <a:avLst/>
          </a:prstGeom>
          <a:noFill/>
        </p:spPr>
        <p:txBody>
          <a:bodyPr wrap="square" rtlCol="0">
            <a:spAutoFit/>
          </a:bodyPr>
          <a:lstStyle/>
          <a:p>
            <a:r>
              <a:rPr lang="en-US" sz="1400" b="1" dirty="0">
                <a:solidFill>
                  <a:srgbClr val="0000FF"/>
                </a:solidFill>
                <a:latin typeface="Courier New"/>
                <a:cs typeface="Courier New"/>
              </a:rPr>
              <a:t>float</a:t>
            </a:r>
            <a:r>
              <a:rPr lang="en-US" sz="1400" b="1" dirty="0">
                <a:latin typeface="Courier New"/>
                <a:cs typeface="Courier New"/>
              </a:rPr>
              <a:t> fn0(</a:t>
            </a:r>
            <a:r>
              <a:rPr lang="en-US" sz="1400" b="1" dirty="0">
                <a:solidFill>
                  <a:srgbClr val="0000FF"/>
                </a:solidFill>
                <a:latin typeface="Courier New"/>
                <a:cs typeface="Courier New"/>
              </a:rPr>
              <a:t>float</a:t>
            </a:r>
            <a:r>
              <a:rPr lang="en-US" sz="1400" b="1" dirty="0">
                <a:latin typeface="Courier New"/>
                <a:cs typeface="Courier New"/>
              </a:rPr>
              <a:t> </a:t>
            </a:r>
            <a:r>
              <a:rPr lang="en-US" sz="1400" b="1" dirty="0" err="1">
                <a:latin typeface="Courier New"/>
                <a:cs typeface="Courier New"/>
              </a:rPr>
              <a:t>a,f</a:t>
            </a:r>
            <a:r>
              <a:rPr lang="en-US" sz="1400" b="1" dirty="0" err="1">
                <a:solidFill>
                  <a:srgbClr val="0000FF"/>
                </a:solidFill>
                <a:latin typeface="Courier New"/>
                <a:cs typeface="Courier New"/>
              </a:rPr>
              <a:t>loat</a:t>
            </a:r>
            <a:r>
              <a:rPr lang="en-US" sz="1400" b="1" dirty="0">
                <a:latin typeface="Courier New"/>
                <a:cs typeface="Courier New"/>
              </a:rPr>
              <a:t> </a:t>
            </a:r>
            <a:r>
              <a:rPr lang="en-US" sz="1400" b="1" dirty="0" err="1">
                <a:latin typeface="Courier New"/>
                <a:cs typeface="Courier New"/>
              </a:rPr>
              <a:t>b</a:t>
            </a:r>
            <a:r>
              <a:rPr lang="en-US" sz="1400" b="1" dirty="0">
                <a:latin typeface="Courier New"/>
                <a:cs typeface="Courier New"/>
              </a:rPr>
              <a:t>)</a:t>
            </a:r>
          </a:p>
          <a:p>
            <a:r>
              <a:rPr lang="en-US" sz="1400" b="1" dirty="0">
                <a:latin typeface="Courier New"/>
                <a:cs typeface="Courier New"/>
              </a:rPr>
              <a:t>{</a:t>
            </a:r>
            <a:endParaRPr lang="en-US" sz="1400" b="1" dirty="0" smtClean="0">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if</a:t>
            </a:r>
            <a:r>
              <a:rPr lang="en-US" sz="1400" b="1" dirty="0" err="1">
                <a:latin typeface="Courier New"/>
                <a:cs typeface="Courier New"/>
              </a:rPr>
              <a:t>(a</a:t>
            </a:r>
            <a:r>
              <a:rPr lang="en-US" sz="1400" b="1" dirty="0">
                <a:latin typeface="Courier New"/>
                <a:cs typeface="Courier New"/>
              </a:rPr>
              <a:t>&gt;</a:t>
            </a:r>
            <a:r>
              <a:rPr lang="en-US" sz="1400" b="1" dirty="0" err="1">
                <a:latin typeface="Courier New"/>
                <a:cs typeface="Courier New"/>
              </a:rPr>
              <a:t>b</a:t>
            </a:r>
            <a:r>
              <a:rPr lang="en-US" sz="1400" b="1" dirty="0" smtClean="0">
                <a:latin typeface="Courier New"/>
                <a:cs typeface="Courier New"/>
              </a:rPr>
              <a:t>)  </a:t>
            </a:r>
          </a:p>
          <a:p>
            <a:r>
              <a:rPr lang="en-US" sz="1400" b="1" dirty="0" smtClean="0">
                <a:latin typeface="Courier New"/>
                <a:cs typeface="Courier New"/>
              </a:rPr>
              <a:t>      </a:t>
            </a:r>
            <a:r>
              <a:rPr lang="en-US" sz="1400" b="1" dirty="0" smtClean="0">
                <a:solidFill>
                  <a:srgbClr val="0000FF"/>
                </a:solidFill>
                <a:latin typeface="Courier New"/>
                <a:cs typeface="Courier New"/>
              </a:rPr>
              <a:t>return </a:t>
            </a:r>
            <a:r>
              <a:rPr lang="en-US" sz="1400" b="1" dirty="0" smtClean="0">
                <a:latin typeface="Courier New"/>
                <a:cs typeface="Courier New"/>
              </a:rPr>
              <a:t>(</a:t>
            </a:r>
            <a:r>
              <a:rPr lang="en-US" sz="1400" b="1" dirty="0">
                <a:latin typeface="Courier New"/>
                <a:cs typeface="Courier New"/>
              </a:rPr>
              <a:t>a * a – </a:t>
            </a:r>
            <a:r>
              <a:rPr lang="en-US" sz="1400" b="1" dirty="0" err="1">
                <a:latin typeface="Courier New"/>
                <a:cs typeface="Courier New"/>
              </a:rPr>
              <a:t>b</a:t>
            </a:r>
            <a:r>
              <a:rPr lang="en-US" sz="1400" b="1" dirty="0">
                <a:latin typeface="Courier New"/>
                <a:cs typeface="Courier New"/>
              </a:rPr>
              <a:t>);</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else</a:t>
            </a:r>
          </a:p>
          <a:p>
            <a:r>
              <a:rPr lang="en-US" sz="1400" b="1" dirty="0" smtClean="0">
                <a:latin typeface="Courier New"/>
                <a:cs typeface="Courier New"/>
              </a:rPr>
              <a:t>      </a:t>
            </a:r>
            <a:r>
              <a:rPr lang="en-US" sz="1400" b="1" dirty="0" smtClean="0">
                <a:solidFill>
                  <a:srgbClr val="0000FF"/>
                </a:solidFill>
                <a:latin typeface="Courier New"/>
                <a:cs typeface="Courier New"/>
              </a:rPr>
              <a:t>return </a:t>
            </a:r>
            <a:r>
              <a:rPr lang="en-US" sz="1400" b="1" dirty="0" smtClean="0">
                <a:latin typeface="Courier New"/>
                <a:cs typeface="Courier New"/>
              </a:rPr>
              <a:t>(</a:t>
            </a:r>
            <a:r>
              <a:rPr lang="en-US" sz="1400" b="1" dirty="0" err="1">
                <a:latin typeface="Courier New"/>
                <a:cs typeface="Courier New"/>
              </a:rPr>
              <a:t>b</a:t>
            </a:r>
            <a:r>
              <a:rPr lang="en-US" sz="1400" b="1" dirty="0">
                <a:latin typeface="Courier New"/>
                <a:cs typeface="Courier New"/>
              </a:rPr>
              <a:t> * </a:t>
            </a:r>
            <a:r>
              <a:rPr lang="en-US" sz="1400" b="1" dirty="0" err="1">
                <a:latin typeface="Courier New"/>
                <a:cs typeface="Courier New"/>
              </a:rPr>
              <a:t>b</a:t>
            </a:r>
            <a:r>
              <a:rPr lang="en-US" sz="1400" b="1" dirty="0">
                <a:latin typeface="Courier New"/>
                <a:cs typeface="Courier New"/>
              </a:rPr>
              <a:t> – a);</a:t>
            </a:r>
          </a:p>
          <a:p>
            <a:r>
              <a:rPr lang="en-US" sz="1400" b="1" dirty="0">
                <a:latin typeface="Courier New"/>
                <a:cs typeface="Courier New"/>
              </a:rPr>
              <a:t>}</a:t>
            </a:r>
          </a:p>
        </p:txBody>
      </p:sp>
      <p:sp>
        <p:nvSpPr>
          <p:cNvPr id="5" name="TextBox 4"/>
          <p:cNvSpPr txBox="1"/>
          <p:nvPr/>
        </p:nvSpPr>
        <p:spPr>
          <a:xfrm>
            <a:off x="3124200" y="1601847"/>
            <a:ext cx="6019800" cy="3539431"/>
          </a:xfrm>
          <a:prstGeom prst="rect">
            <a:avLst/>
          </a:prstGeom>
          <a:noFill/>
        </p:spPr>
        <p:txBody>
          <a:bodyPr wrap="square" rtlCol="0">
            <a:spAutoFit/>
          </a:bodyPr>
          <a:lstStyle/>
          <a:p>
            <a:r>
              <a:rPr lang="en-US" sz="1400" b="1" dirty="0">
                <a:solidFill>
                  <a:srgbClr val="008000"/>
                </a:solidFill>
                <a:latin typeface="Courier New"/>
                <a:cs typeface="Courier New"/>
              </a:rPr>
              <a:t>// Registers r0 contains “a”, r1 contains “</a:t>
            </a:r>
            <a:r>
              <a:rPr lang="en-US" sz="1400" b="1" dirty="0" err="1">
                <a:solidFill>
                  <a:srgbClr val="008000"/>
                </a:solidFill>
                <a:latin typeface="Courier New"/>
                <a:cs typeface="Courier New"/>
              </a:rPr>
              <a:t>b</a:t>
            </a:r>
            <a:r>
              <a:rPr lang="en-US" sz="1400" b="1" dirty="0">
                <a:solidFill>
                  <a:srgbClr val="008000"/>
                </a:solidFill>
                <a:latin typeface="Courier New"/>
                <a:cs typeface="Courier New"/>
              </a:rPr>
              <a:t>”</a:t>
            </a:r>
          </a:p>
          <a:p>
            <a:r>
              <a:rPr lang="en-US" sz="1400" b="1" dirty="0">
                <a:solidFill>
                  <a:srgbClr val="008000"/>
                </a:solidFill>
                <a:latin typeface="Courier New"/>
                <a:cs typeface="Courier New"/>
              </a:rPr>
              <a:t>// Value is returned in r2</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v_cmp_gt_f32 </a:t>
            </a:r>
            <a:r>
              <a:rPr lang="en-US" sz="1400" b="1" dirty="0">
                <a:solidFill>
                  <a:srgbClr val="FF00FF"/>
                </a:solidFill>
                <a:latin typeface="Courier New"/>
                <a:cs typeface="Courier New"/>
              </a:rPr>
              <a:t>r0, r1 </a:t>
            </a:r>
            <a:r>
              <a:rPr lang="en-US" sz="1400" b="1" dirty="0">
                <a:solidFill>
                  <a:srgbClr val="008000"/>
                </a:solidFill>
                <a:latin typeface="Courier New"/>
                <a:cs typeface="Courier New"/>
              </a:rPr>
              <a:t>// a&gt;</a:t>
            </a:r>
            <a:r>
              <a:rPr lang="en-US" sz="1400" b="1" dirty="0" err="1">
                <a:solidFill>
                  <a:srgbClr val="008000"/>
                </a:solidFill>
                <a:latin typeface="Courier New"/>
                <a:cs typeface="Courier New"/>
              </a:rPr>
              <a:t>b</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s_mov_b64 </a:t>
            </a:r>
            <a:r>
              <a:rPr lang="en-US" sz="1400" b="1" dirty="0">
                <a:solidFill>
                  <a:srgbClr val="0000FF"/>
                </a:solidFill>
                <a:latin typeface="Courier New"/>
                <a:cs typeface="Courier New"/>
              </a:rPr>
              <a:t>s0, exec</a:t>
            </a:r>
            <a:r>
              <a:rPr lang="en-US" sz="1400" b="1" dirty="0" smtClean="0">
                <a:solidFill>
                  <a:srgbClr val="0000FF"/>
                </a:solidFill>
                <a:latin typeface="Courier New"/>
                <a:cs typeface="Courier New"/>
              </a:rPr>
              <a:t>  </a:t>
            </a:r>
            <a:r>
              <a:rPr lang="en-US" sz="1400" b="1" dirty="0" smtClean="0">
                <a:solidFill>
                  <a:srgbClr val="008000"/>
                </a:solidFill>
                <a:latin typeface="Courier New"/>
                <a:cs typeface="Courier New"/>
              </a:rPr>
              <a:t>/</a:t>
            </a:r>
            <a:r>
              <a:rPr lang="en-US" sz="1400" b="1" dirty="0">
                <a:solidFill>
                  <a:srgbClr val="008000"/>
                </a:solidFill>
                <a:latin typeface="Courier New"/>
                <a:cs typeface="Courier New"/>
              </a:rPr>
              <a:t>/ Save current exec mask</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s_and_b64 </a:t>
            </a:r>
            <a:r>
              <a:rPr lang="en-US" sz="1400" b="1" dirty="0">
                <a:solidFill>
                  <a:srgbClr val="0000FF"/>
                </a:solidFill>
                <a:latin typeface="Courier New"/>
                <a:cs typeface="Courier New"/>
              </a:rPr>
              <a:t>exec, </a:t>
            </a:r>
            <a:r>
              <a:rPr lang="en-US" sz="1400" b="1" dirty="0" err="1">
                <a:solidFill>
                  <a:srgbClr val="0000FF"/>
                </a:solidFill>
                <a:latin typeface="Courier New"/>
                <a:cs typeface="Courier New"/>
              </a:rPr>
              <a:t>vcc</a:t>
            </a:r>
            <a:r>
              <a:rPr lang="en-US" sz="1400" b="1" dirty="0">
                <a:solidFill>
                  <a:srgbClr val="0000FF"/>
                </a:solidFill>
                <a:latin typeface="Courier New"/>
                <a:cs typeface="Courier New"/>
              </a:rPr>
              <a:t>, exec </a:t>
            </a:r>
            <a:r>
              <a:rPr lang="en-US" sz="1400" b="1" dirty="0">
                <a:solidFill>
                  <a:srgbClr val="008000"/>
                </a:solidFill>
                <a:latin typeface="Courier New"/>
                <a:cs typeface="Courier New"/>
              </a:rPr>
              <a:t>// Do “if”</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s_cbranch_vccz</a:t>
            </a:r>
            <a:r>
              <a:rPr lang="en-US" sz="1400" b="1" dirty="0" smtClean="0">
                <a:solidFill>
                  <a:srgbClr val="0000FF"/>
                </a:solidFill>
                <a:latin typeface="Courier New"/>
                <a:cs typeface="Courier New"/>
              </a:rPr>
              <a:t> </a:t>
            </a:r>
            <a:r>
              <a:rPr lang="en-US" sz="1400" b="1" dirty="0">
                <a:solidFill>
                  <a:srgbClr val="0000FF"/>
                </a:solidFill>
                <a:latin typeface="Courier New"/>
                <a:cs typeface="Courier New"/>
              </a:rPr>
              <a:t>label0 </a:t>
            </a:r>
            <a:r>
              <a:rPr lang="en-US" sz="1400" b="1" dirty="0">
                <a:solidFill>
                  <a:srgbClr val="008000"/>
                </a:solidFill>
                <a:latin typeface="Courier New"/>
                <a:cs typeface="Courier New"/>
              </a:rPr>
              <a:t>// Branch if all lanes fail</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v_mul_f32 </a:t>
            </a:r>
            <a:r>
              <a:rPr lang="en-US" sz="1400" b="1" dirty="0">
                <a:solidFill>
                  <a:srgbClr val="FF00FF"/>
                </a:solidFill>
                <a:latin typeface="Courier New"/>
                <a:cs typeface="Courier New"/>
              </a:rPr>
              <a:t>r2, r0, r0 </a:t>
            </a:r>
            <a:r>
              <a:rPr lang="en-US" sz="1400" b="1" dirty="0">
                <a:solidFill>
                  <a:srgbClr val="008000"/>
                </a:solidFill>
                <a:latin typeface="Courier New"/>
                <a:cs typeface="Courier New"/>
              </a:rPr>
              <a:t>// result = a * a</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v_sub_f32 </a:t>
            </a:r>
            <a:r>
              <a:rPr lang="en-US" sz="1400" b="1" dirty="0">
                <a:solidFill>
                  <a:srgbClr val="FF00FF"/>
                </a:solidFill>
                <a:latin typeface="Courier New"/>
                <a:cs typeface="Courier New"/>
              </a:rPr>
              <a:t>r2, r2, r1 </a:t>
            </a:r>
            <a:r>
              <a:rPr lang="en-US" sz="1400" b="1" dirty="0">
                <a:solidFill>
                  <a:srgbClr val="008000"/>
                </a:solidFill>
                <a:latin typeface="Courier New"/>
                <a:cs typeface="Courier New"/>
              </a:rPr>
              <a:t>// result = result - </a:t>
            </a:r>
            <a:r>
              <a:rPr lang="en-US" sz="1400" b="1" dirty="0" err="1">
                <a:solidFill>
                  <a:srgbClr val="008000"/>
                </a:solidFill>
                <a:latin typeface="Courier New"/>
                <a:cs typeface="Courier New"/>
              </a:rPr>
              <a:t>b</a:t>
            </a:r>
            <a:endParaRPr lang="en-US" sz="1400" b="1" dirty="0">
              <a:solidFill>
                <a:srgbClr val="008000"/>
              </a:solidFill>
              <a:latin typeface="Courier New"/>
              <a:cs typeface="Courier New"/>
            </a:endParaRPr>
          </a:p>
          <a:p>
            <a:r>
              <a:rPr lang="en-US" sz="1400" b="1" dirty="0">
                <a:latin typeface="Courier New"/>
                <a:cs typeface="Courier New"/>
              </a:rPr>
              <a:t>label0:</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s_not_b64 </a:t>
            </a:r>
            <a:r>
              <a:rPr lang="en-US" sz="1400" b="1" dirty="0">
                <a:solidFill>
                  <a:srgbClr val="0000FF"/>
                </a:solidFill>
                <a:latin typeface="Courier New"/>
                <a:cs typeface="Courier New"/>
              </a:rPr>
              <a:t>exec, exec </a:t>
            </a:r>
            <a:r>
              <a:rPr lang="en-US" sz="1400" b="1" dirty="0">
                <a:solidFill>
                  <a:srgbClr val="008000"/>
                </a:solidFill>
                <a:latin typeface="Courier New"/>
                <a:cs typeface="Courier New"/>
              </a:rPr>
              <a:t>// Do “else”</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s_and_b64 </a:t>
            </a:r>
            <a:r>
              <a:rPr lang="en-US" sz="1400" b="1" dirty="0">
                <a:solidFill>
                  <a:srgbClr val="0000FF"/>
                </a:solidFill>
                <a:latin typeface="Courier New"/>
                <a:cs typeface="Courier New"/>
              </a:rPr>
              <a:t>exec, s0, exec </a:t>
            </a:r>
            <a:r>
              <a:rPr lang="en-US" sz="1400" b="1" dirty="0">
                <a:solidFill>
                  <a:srgbClr val="008000"/>
                </a:solidFill>
                <a:latin typeface="Courier New"/>
                <a:cs typeface="Courier New"/>
              </a:rPr>
              <a:t>// Do “else”</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err="1" smtClean="0">
                <a:solidFill>
                  <a:srgbClr val="0000FF"/>
                </a:solidFill>
                <a:latin typeface="Courier New"/>
                <a:cs typeface="Courier New"/>
              </a:rPr>
              <a:t>s_cbranch_execz</a:t>
            </a:r>
            <a:r>
              <a:rPr lang="en-US" sz="1400" b="1" dirty="0" smtClean="0">
                <a:solidFill>
                  <a:srgbClr val="0000FF"/>
                </a:solidFill>
                <a:latin typeface="Courier New"/>
                <a:cs typeface="Courier New"/>
              </a:rPr>
              <a:t> </a:t>
            </a:r>
            <a:r>
              <a:rPr lang="en-US" sz="1400" b="1" dirty="0">
                <a:solidFill>
                  <a:srgbClr val="0000FF"/>
                </a:solidFill>
                <a:latin typeface="Courier New"/>
                <a:cs typeface="Courier New"/>
              </a:rPr>
              <a:t>label1 </a:t>
            </a:r>
            <a:r>
              <a:rPr lang="en-US" sz="1400" b="1" dirty="0">
                <a:solidFill>
                  <a:srgbClr val="008000"/>
                </a:solidFill>
                <a:latin typeface="Courier New"/>
                <a:cs typeface="Courier New"/>
              </a:rPr>
              <a:t>// Branch if all lanes fail</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v_mul_f32 </a:t>
            </a:r>
            <a:r>
              <a:rPr lang="en-US" sz="1400" b="1" dirty="0">
                <a:solidFill>
                  <a:srgbClr val="FF00FF"/>
                </a:solidFill>
                <a:latin typeface="Courier New"/>
                <a:cs typeface="Courier New"/>
              </a:rPr>
              <a:t>r2, r1, r1 </a:t>
            </a:r>
            <a:r>
              <a:rPr lang="en-US" sz="1400" b="1" dirty="0">
                <a:solidFill>
                  <a:srgbClr val="008000"/>
                </a:solidFill>
                <a:latin typeface="Courier New"/>
                <a:cs typeface="Courier New"/>
              </a:rPr>
              <a:t>// result = </a:t>
            </a:r>
            <a:r>
              <a:rPr lang="en-US" sz="1400" b="1" dirty="0" err="1">
                <a:solidFill>
                  <a:srgbClr val="008000"/>
                </a:solidFill>
                <a:latin typeface="Courier New"/>
                <a:cs typeface="Courier New"/>
              </a:rPr>
              <a:t>b</a:t>
            </a:r>
            <a:r>
              <a:rPr lang="en-US" sz="1400" b="1" dirty="0">
                <a:solidFill>
                  <a:srgbClr val="008000"/>
                </a:solidFill>
                <a:latin typeface="Courier New"/>
                <a:cs typeface="Courier New"/>
              </a:rPr>
              <a:t> * </a:t>
            </a:r>
            <a:r>
              <a:rPr lang="en-US" sz="1400" b="1" dirty="0" err="1">
                <a:solidFill>
                  <a:srgbClr val="008000"/>
                </a:solidFill>
                <a:latin typeface="Courier New"/>
                <a:cs typeface="Courier New"/>
              </a:rPr>
              <a:t>b</a:t>
            </a:r>
            <a:endParaRPr lang="en-US" sz="1400" b="1" dirty="0" smtClean="0">
              <a:solidFill>
                <a:srgbClr val="008000"/>
              </a:solidFill>
              <a:latin typeface="Courier New"/>
              <a:cs typeface="Courier New"/>
            </a:endParaRPr>
          </a:p>
          <a:p>
            <a:r>
              <a:rPr lang="en-US" sz="1400" b="1" dirty="0" smtClean="0">
                <a:latin typeface="Courier New"/>
                <a:cs typeface="Courier New"/>
              </a:rPr>
              <a:t>    </a:t>
            </a:r>
            <a:r>
              <a:rPr lang="en-US" sz="1400" b="1" dirty="0" smtClean="0">
                <a:solidFill>
                  <a:srgbClr val="FF00FF"/>
                </a:solidFill>
                <a:latin typeface="Courier New"/>
                <a:cs typeface="Courier New"/>
              </a:rPr>
              <a:t>v_sub_f32 </a:t>
            </a:r>
            <a:r>
              <a:rPr lang="en-US" sz="1400" b="1" dirty="0">
                <a:solidFill>
                  <a:srgbClr val="FF00FF"/>
                </a:solidFill>
                <a:latin typeface="Courier New"/>
                <a:cs typeface="Courier New"/>
              </a:rPr>
              <a:t>r2, r2, r0 </a:t>
            </a:r>
            <a:r>
              <a:rPr lang="en-US" sz="1400" b="1" dirty="0">
                <a:solidFill>
                  <a:srgbClr val="008000"/>
                </a:solidFill>
                <a:latin typeface="Courier New"/>
                <a:cs typeface="Courier New"/>
              </a:rPr>
              <a:t>// result = result - a</a:t>
            </a:r>
          </a:p>
          <a:p>
            <a:r>
              <a:rPr lang="en-US" sz="1400" b="1" dirty="0">
                <a:latin typeface="Courier New"/>
                <a:cs typeface="Courier New"/>
              </a:rPr>
              <a:t>label1:</a:t>
            </a:r>
            <a:endParaRPr lang="en-US" sz="1400" b="1" dirty="0" smtClean="0">
              <a:latin typeface="Courier New"/>
              <a:cs typeface="Courier New"/>
            </a:endParaRPr>
          </a:p>
          <a:p>
            <a:r>
              <a:rPr lang="en-US" sz="1400" b="1" dirty="0" smtClean="0">
                <a:latin typeface="Courier New"/>
                <a:cs typeface="Courier New"/>
              </a:rPr>
              <a:t>    </a:t>
            </a:r>
            <a:r>
              <a:rPr lang="en-US" sz="1400" b="1" dirty="0" smtClean="0">
                <a:solidFill>
                  <a:srgbClr val="0000FF"/>
                </a:solidFill>
                <a:latin typeface="Courier New"/>
                <a:cs typeface="Courier New"/>
              </a:rPr>
              <a:t>s_mov_b64 </a:t>
            </a:r>
            <a:r>
              <a:rPr lang="en-US" sz="1400" b="1" dirty="0">
                <a:solidFill>
                  <a:srgbClr val="0000FF"/>
                </a:solidFill>
                <a:latin typeface="Courier New"/>
                <a:cs typeface="Courier New"/>
              </a:rPr>
              <a:t>exec, s0</a:t>
            </a:r>
            <a:r>
              <a:rPr lang="en-US" sz="1400" b="1" dirty="0" smtClean="0">
                <a:solidFill>
                  <a:srgbClr val="0000FF"/>
                </a:solidFill>
                <a:latin typeface="Courier New"/>
                <a:cs typeface="Courier New"/>
              </a:rPr>
              <a:t>   </a:t>
            </a:r>
            <a:r>
              <a:rPr lang="en-US" sz="1400" b="1" dirty="0" smtClean="0">
                <a:solidFill>
                  <a:srgbClr val="008000"/>
                </a:solidFill>
                <a:latin typeface="Courier New"/>
                <a:cs typeface="Courier New"/>
              </a:rPr>
              <a:t>/</a:t>
            </a:r>
            <a:r>
              <a:rPr lang="en-US" sz="1400" b="1" dirty="0">
                <a:solidFill>
                  <a:srgbClr val="008000"/>
                </a:solidFill>
                <a:latin typeface="Courier New"/>
                <a:cs typeface="Courier New"/>
              </a:rPr>
              <a:t>/ Restore exec mask</a:t>
            </a:r>
            <a:endParaRPr lang="en-US" b="1" dirty="0">
              <a:solidFill>
                <a:srgbClr val="008000"/>
              </a:solidFill>
              <a:latin typeface="Courier New"/>
              <a:cs typeface="Courier New"/>
            </a:endParaRPr>
          </a:p>
        </p:txBody>
      </p:sp>
      <p:sp>
        <p:nvSpPr>
          <p:cNvPr id="6" name="Slide Number Placeholder 5"/>
          <p:cNvSpPr>
            <a:spLocks noGrp="1"/>
          </p:cNvSpPr>
          <p:nvPr>
            <p:ph type="sldNum" sz="quarter" idx="12"/>
          </p:nvPr>
        </p:nvSpPr>
        <p:spPr/>
        <p:txBody>
          <a:bodyPr/>
          <a:lstStyle/>
          <a:p>
            <a:fld id="{F23EC47D-D5CA-A042-A8D0-C217E3EA6E2F}" type="slidenum">
              <a:rPr lang="en-US" smtClean="0"/>
              <a:t>77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Islands SIMT Stack? </a:t>
            </a:r>
            <a:endParaRPr lang="en-US" dirty="0"/>
          </a:p>
        </p:txBody>
      </p:sp>
      <p:sp>
        <p:nvSpPr>
          <p:cNvPr id="3" name="Content Placeholder 2"/>
          <p:cNvSpPr>
            <a:spLocks noGrp="1"/>
          </p:cNvSpPr>
          <p:nvPr>
            <p:ph idx="1"/>
          </p:nvPr>
        </p:nvSpPr>
        <p:spPr/>
        <p:txBody>
          <a:bodyPr>
            <a:normAutofit/>
          </a:bodyPr>
          <a:lstStyle/>
          <a:p>
            <a:r>
              <a:rPr lang="en-US" sz="2800" dirty="0" smtClean="0"/>
              <a:t>Instructions: </a:t>
            </a:r>
            <a:r>
              <a:rPr lang="en-US" sz="2400" dirty="0" smtClean="0">
                <a:latin typeface="Consolas"/>
                <a:cs typeface="Consolas"/>
              </a:rPr>
              <a:t>S_CBRANCH_*_FORK; S_CBRANCH_JOIN</a:t>
            </a:r>
            <a:endParaRPr lang="en-US" sz="2000" dirty="0" smtClean="0">
              <a:latin typeface="Consolas"/>
              <a:cs typeface="Consolas"/>
            </a:endParaRPr>
          </a:p>
          <a:p>
            <a:r>
              <a:rPr lang="en-US" sz="2800" dirty="0" smtClean="0"/>
              <a:t>Use for arbitrary (e.g., irreducible) control flow</a:t>
            </a:r>
          </a:p>
          <a:p>
            <a:r>
              <a:rPr lang="en-US" sz="2800" dirty="0" smtClean="0"/>
              <a:t>3-bit control stack pointer</a:t>
            </a:r>
          </a:p>
          <a:p>
            <a:r>
              <a:rPr lang="en-US" sz="2800" dirty="0" smtClean="0"/>
              <a:t>Six 128-bit stack entries; stored in scalar general purpose registers holding {exec</a:t>
            </a:r>
            <a:r>
              <a:rPr lang="en-US" sz="2800" dirty="0"/>
              <a:t>[63:0], PC[47:2</a:t>
            </a:r>
            <a:r>
              <a:rPr lang="en-US" sz="2800" dirty="0" smtClean="0"/>
              <a:t>]}</a:t>
            </a:r>
          </a:p>
          <a:p>
            <a:r>
              <a:rPr lang="en-US" sz="2400" dirty="0" smtClean="0">
                <a:latin typeface="Consolas"/>
                <a:cs typeface="Consolas"/>
              </a:rPr>
              <a:t>S_CBRANCH_*_FORK </a:t>
            </a:r>
            <a:r>
              <a:rPr lang="en-US" sz="2800" dirty="0" smtClean="0"/>
              <a:t>executes path with fewer active threads first</a:t>
            </a:r>
          </a:p>
          <a:p>
            <a:endParaRPr lang="en-US" sz="2800" dirty="0"/>
          </a:p>
        </p:txBody>
      </p:sp>
      <p:sp>
        <p:nvSpPr>
          <p:cNvPr id="4" name="Slide Number Placeholder 3"/>
          <p:cNvSpPr>
            <a:spLocks noGrp="1"/>
          </p:cNvSpPr>
          <p:nvPr>
            <p:ph type="sldNum" sz="quarter" idx="12"/>
          </p:nvPr>
        </p:nvSpPr>
        <p:spPr/>
        <p:txBody>
          <a:bodyPr/>
          <a:lstStyle/>
          <a:p>
            <a:fld id="{F23EC47D-D5CA-A042-A8D0-C217E3EA6E2F}" type="slidenum">
              <a:rPr lang="en-US" smtClean="0"/>
              <a:t>78</a:t>
            </a:fld>
            <a:endParaRPr lang="en-US"/>
          </a:p>
        </p:txBody>
      </p:sp>
      <p:sp>
        <p:nvSpPr>
          <p:cNvPr id="5" name="TextBox 4"/>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9218805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r>
              <a:rPr lang="en-US" dirty="0" smtClean="0"/>
              <a:t>Part 3: Research Directions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79</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685800" y="228600"/>
            <a:ext cx="7772400" cy="1143000"/>
          </a:xfrm>
        </p:spPr>
        <p:txBody>
          <a:bodyPr>
            <a:normAutofit fontScale="90000"/>
          </a:bodyPr>
          <a:lstStyle/>
          <a:p>
            <a:r>
              <a:rPr lang="en-US" sz="3600" dirty="0" smtClean="0"/>
              <a:t>GPU </a:t>
            </a:r>
            <a:r>
              <a:rPr lang="en-US" sz="3600" dirty="0"/>
              <a:t>uses larger fraction of silicon for computation than </a:t>
            </a:r>
            <a:r>
              <a:rPr lang="en-US" sz="3600" dirty="0" smtClean="0"/>
              <a:t>CPU?</a:t>
            </a:r>
            <a:endParaRPr lang="en-US" sz="3600" dirty="0"/>
          </a:p>
        </p:txBody>
      </p:sp>
      <p:grpSp>
        <p:nvGrpSpPr>
          <p:cNvPr id="28678" name="Group 4"/>
          <p:cNvGrpSpPr>
            <a:grpSpLocks/>
          </p:cNvGrpSpPr>
          <p:nvPr/>
        </p:nvGrpSpPr>
        <p:grpSpPr bwMode="auto">
          <a:xfrm>
            <a:off x="4953000" y="2809875"/>
            <a:ext cx="2678113" cy="1943100"/>
            <a:chOff x="3044" y="1052"/>
            <a:chExt cx="1987" cy="1441"/>
          </a:xfrm>
        </p:grpSpPr>
        <p:sp>
          <p:nvSpPr>
            <p:cNvPr id="28690" name="Rectangle 5"/>
            <p:cNvSpPr>
              <a:spLocks noChangeArrowheads="1"/>
            </p:cNvSpPr>
            <p:nvPr/>
          </p:nvSpPr>
          <p:spPr bwMode="auto">
            <a:xfrm>
              <a:off x="3044" y="2245"/>
              <a:ext cx="1987" cy="248"/>
            </a:xfrm>
            <a:prstGeom prst="rect">
              <a:avLst/>
            </a:prstGeom>
            <a:solidFill>
              <a:srgbClr val="FF6600"/>
            </a:solidFill>
            <a:ln w="9525">
              <a:solidFill>
                <a:srgbClr val="969696"/>
              </a:solidFill>
              <a:miter lim="800000"/>
              <a:headEnd/>
              <a:tailEnd/>
            </a:ln>
          </p:spPr>
          <p:txBody>
            <a:bodyPr wrap="none" tIns="0" rIns="0" bIns="0" anchor="ctr"/>
            <a:lstStyle/>
            <a:p>
              <a:pPr eaLnBrk="1" hangingPunct="1"/>
              <a:r>
                <a:rPr lang="en-US" sz="1200" b="1">
                  <a:solidFill>
                    <a:schemeClr val="bg1"/>
                  </a:solidFill>
                  <a:latin typeface="Arial" charset="0"/>
                </a:rPr>
                <a:t>DRAM</a:t>
              </a:r>
            </a:p>
          </p:txBody>
        </p:sp>
        <p:grpSp>
          <p:nvGrpSpPr>
            <p:cNvPr id="28691" name="Group 6"/>
            <p:cNvGrpSpPr>
              <a:grpSpLocks/>
            </p:cNvGrpSpPr>
            <p:nvPr/>
          </p:nvGrpSpPr>
          <p:grpSpPr bwMode="auto">
            <a:xfrm>
              <a:off x="3046" y="1052"/>
              <a:ext cx="1984" cy="1086"/>
              <a:chOff x="1888" y="2761"/>
              <a:chExt cx="1984" cy="1086"/>
            </a:xfrm>
          </p:grpSpPr>
          <p:grpSp>
            <p:nvGrpSpPr>
              <p:cNvPr id="28692" name="Group 7"/>
              <p:cNvGrpSpPr>
                <a:grpSpLocks/>
              </p:cNvGrpSpPr>
              <p:nvPr/>
            </p:nvGrpSpPr>
            <p:grpSpPr bwMode="auto">
              <a:xfrm>
                <a:off x="1888" y="2761"/>
                <a:ext cx="1984" cy="118"/>
                <a:chOff x="-141" y="2876"/>
                <a:chExt cx="1984" cy="118"/>
              </a:xfrm>
            </p:grpSpPr>
            <p:grpSp>
              <p:nvGrpSpPr>
                <p:cNvPr id="28833" name="Group 8"/>
                <p:cNvGrpSpPr>
                  <a:grpSpLocks/>
                </p:cNvGrpSpPr>
                <p:nvPr/>
              </p:nvGrpSpPr>
              <p:grpSpPr bwMode="auto">
                <a:xfrm>
                  <a:off x="-141" y="2876"/>
                  <a:ext cx="124" cy="115"/>
                  <a:chOff x="707" y="1508"/>
                  <a:chExt cx="124" cy="109"/>
                </a:xfrm>
              </p:grpSpPr>
              <p:sp>
                <p:nvSpPr>
                  <p:cNvPr id="28850" name="Rectangle 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851" name="Rectangle 1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834" name="Rectangle 1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835" name="Line 1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36" name="Line 1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37" name="Line 1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38" name="Line 1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39" name="Line 1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0" name="Line 1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1" name="Line 1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2" name="Line 1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3" name="Line 2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4" name="Line 2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5" name="Line 2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6" name="Line 2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7" name="Line 2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8" name="Line 2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49" name="Line 2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3" name="Group 27"/>
              <p:cNvGrpSpPr>
                <a:grpSpLocks/>
              </p:cNvGrpSpPr>
              <p:nvPr/>
            </p:nvGrpSpPr>
            <p:grpSpPr bwMode="auto">
              <a:xfrm>
                <a:off x="1888" y="2899"/>
                <a:ext cx="1984" cy="118"/>
                <a:chOff x="-141" y="2876"/>
                <a:chExt cx="1984" cy="118"/>
              </a:xfrm>
            </p:grpSpPr>
            <p:grpSp>
              <p:nvGrpSpPr>
                <p:cNvPr id="28814" name="Group 28"/>
                <p:cNvGrpSpPr>
                  <a:grpSpLocks/>
                </p:cNvGrpSpPr>
                <p:nvPr/>
              </p:nvGrpSpPr>
              <p:grpSpPr bwMode="auto">
                <a:xfrm>
                  <a:off x="-141" y="2876"/>
                  <a:ext cx="124" cy="115"/>
                  <a:chOff x="707" y="1508"/>
                  <a:chExt cx="124" cy="109"/>
                </a:xfrm>
              </p:grpSpPr>
              <p:sp>
                <p:nvSpPr>
                  <p:cNvPr id="28831" name="Rectangle 2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832" name="Rectangle 3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815" name="Rectangle 3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816" name="Line 3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17" name="Line 3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18" name="Line 3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19" name="Line 3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0" name="Line 3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1" name="Line 3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2" name="Line 3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3" name="Line 3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4" name="Line 4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5" name="Line 4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6" name="Line 4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7" name="Line 4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8" name="Line 4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29" name="Line 4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30" name="Line 4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4" name="Group 47"/>
              <p:cNvGrpSpPr>
                <a:grpSpLocks/>
              </p:cNvGrpSpPr>
              <p:nvPr/>
            </p:nvGrpSpPr>
            <p:grpSpPr bwMode="auto">
              <a:xfrm>
                <a:off x="1888" y="3037"/>
                <a:ext cx="1984" cy="118"/>
                <a:chOff x="-141" y="2876"/>
                <a:chExt cx="1984" cy="118"/>
              </a:xfrm>
            </p:grpSpPr>
            <p:grpSp>
              <p:nvGrpSpPr>
                <p:cNvPr id="28795" name="Group 48"/>
                <p:cNvGrpSpPr>
                  <a:grpSpLocks/>
                </p:cNvGrpSpPr>
                <p:nvPr/>
              </p:nvGrpSpPr>
              <p:grpSpPr bwMode="auto">
                <a:xfrm>
                  <a:off x="-141" y="2876"/>
                  <a:ext cx="124" cy="115"/>
                  <a:chOff x="707" y="1508"/>
                  <a:chExt cx="124" cy="109"/>
                </a:xfrm>
              </p:grpSpPr>
              <p:sp>
                <p:nvSpPr>
                  <p:cNvPr id="28812" name="Rectangle 4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813" name="Rectangle 5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96" name="Rectangle 5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97" name="Line 5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98" name="Line 5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99" name="Line 5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0" name="Line 5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1" name="Line 5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2" name="Line 5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3" name="Line 5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4" name="Line 5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5" name="Line 6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6" name="Line 6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7" name="Line 6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8" name="Line 6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09" name="Line 6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10" name="Line 6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811" name="Line 6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5" name="Group 67"/>
              <p:cNvGrpSpPr>
                <a:grpSpLocks/>
              </p:cNvGrpSpPr>
              <p:nvPr/>
            </p:nvGrpSpPr>
            <p:grpSpPr bwMode="auto">
              <a:xfrm>
                <a:off x="1888" y="3175"/>
                <a:ext cx="1984" cy="118"/>
                <a:chOff x="-141" y="2876"/>
                <a:chExt cx="1984" cy="118"/>
              </a:xfrm>
            </p:grpSpPr>
            <p:grpSp>
              <p:nvGrpSpPr>
                <p:cNvPr id="28776" name="Group 68"/>
                <p:cNvGrpSpPr>
                  <a:grpSpLocks/>
                </p:cNvGrpSpPr>
                <p:nvPr/>
              </p:nvGrpSpPr>
              <p:grpSpPr bwMode="auto">
                <a:xfrm>
                  <a:off x="-141" y="2876"/>
                  <a:ext cx="124" cy="115"/>
                  <a:chOff x="707" y="1508"/>
                  <a:chExt cx="124" cy="109"/>
                </a:xfrm>
              </p:grpSpPr>
              <p:sp>
                <p:nvSpPr>
                  <p:cNvPr id="28793" name="Rectangle 6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794" name="Rectangle 7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77" name="Rectangle 7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78" name="Line 7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79" name="Line 7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0" name="Line 7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1" name="Line 7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2" name="Line 7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3" name="Line 7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4" name="Line 7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5" name="Line 7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6" name="Line 8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7" name="Line 8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8" name="Line 8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89" name="Line 8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90" name="Line 8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91" name="Line 8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92" name="Line 8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6" name="Group 87"/>
              <p:cNvGrpSpPr>
                <a:grpSpLocks/>
              </p:cNvGrpSpPr>
              <p:nvPr/>
            </p:nvGrpSpPr>
            <p:grpSpPr bwMode="auto">
              <a:xfrm>
                <a:off x="1888" y="3314"/>
                <a:ext cx="1984" cy="118"/>
                <a:chOff x="-141" y="2876"/>
                <a:chExt cx="1984" cy="118"/>
              </a:xfrm>
            </p:grpSpPr>
            <p:grpSp>
              <p:nvGrpSpPr>
                <p:cNvPr id="28757" name="Group 88"/>
                <p:cNvGrpSpPr>
                  <a:grpSpLocks/>
                </p:cNvGrpSpPr>
                <p:nvPr/>
              </p:nvGrpSpPr>
              <p:grpSpPr bwMode="auto">
                <a:xfrm>
                  <a:off x="-141" y="2876"/>
                  <a:ext cx="124" cy="115"/>
                  <a:chOff x="707" y="1508"/>
                  <a:chExt cx="124" cy="109"/>
                </a:xfrm>
              </p:grpSpPr>
              <p:sp>
                <p:nvSpPr>
                  <p:cNvPr id="28774" name="Rectangle 8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775" name="Rectangle 9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58" name="Rectangle 9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59" name="Line 9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0" name="Line 9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1" name="Line 9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2" name="Line 9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3" name="Line 9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4" name="Line 9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5" name="Line 9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6" name="Line 9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7" name="Line 10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8" name="Line 10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69" name="Line 10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70" name="Line 10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71" name="Line 10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72" name="Line 10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73" name="Line 10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7" name="Group 107"/>
              <p:cNvGrpSpPr>
                <a:grpSpLocks/>
              </p:cNvGrpSpPr>
              <p:nvPr/>
            </p:nvGrpSpPr>
            <p:grpSpPr bwMode="auto">
              <a:xfrm>
                <a:off x="1888" y="3452"/>
                <a:ext cx="1984" cy="118"/>
                <a:chOff x="-141" y="2876"/>
                <a:chExt cx="1984" cy="118"/>
              </a:xfrm>
            </p:grpSpPr>
            <p:grpSp>
              <p:nvGrpSpPr>
                <p:cNvPr id="28738" name="Group 108"/>
                <p:cNvGrpSpPr>
                  <a:grpSpLocks/>
                </p:cNvGrpSpPr>
                <p:nvPr/>
              </p:nvGrpSpPr>
              <p:grpSpPr bwMode="auto">
                <a:xfrm>
                  <a:off x="-141" y="2876"/>
                  <a:ext cx="124" cy="115"/>
                  <a:chOff x="707" y="1508"/>
                  <a:chExt cx="124" cy="109"/>
                </a:xfrm>
              </p:grpSpPr>
              <p:sp>
                <p:nvSpPr>
                  <p:cNvPr id="28755" name="Rectangle 10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756" name="Rectangle 11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39" name="Rectangle 11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40" name="Line 11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1" name="Line 11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2" name="Line 11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3" name="Line 11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4" name="Line 11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5" name="Line 11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6" name="Line 11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7" name="Line 11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8" name="Line 12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49" name="Line 12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50" name="Line 12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51" name="Line 12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52" name="Line 12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53" name="Line 12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54" name="Line 12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8" name="Group 127"/>
              <p:cNvGrpSpPr>
                <a:grpSpLocks/>
              </p:cNvGrpSpPr>
              <p:nvPr/>
            </p:nvGrpSpPr>
            <p:grpSpPr bwMode="auto">
              <a:xfrm>
                <a:off x="1888" y="3590"/>
                <a:ext cx="1984" cy="118"/>
                <a:chOff x="-141" y="2876"/>
                <a:chExt cx="1984" cy="118"/>
              </a:xfrm>
            </p:grpSpPr>
            <p:grpSp>
              <p:nvGrpSpPr>
                <p:cNvPr id="28719" name="Group 128"/>
                <p:cNvGrpSpPr>
                  <a:grpSpLocks/>
                </p:cNvGrpSpPr>
                <p:nvPr/>
              </p:nvGrpSpPr>
              <p:grpSpPr bwMode="auto">
                <a:xfrm>
                  <a:off x="-141" y="2876"/>
                  <a:ext cx="124" cy="115"/>
                  <a:chOff x="707" y="1508"/>
                  <a:chExt cx="124" cy="109"/>
                </a:xfrm>
              </p:grpSpPr>
              <p:sp>
                <p:nvSpPr>
                  <p:cNvPr id="28736" name="Rectangle 12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737" name="Rectangle 13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20" name="Rectangle 13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21" name="Line 13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2" name="Line 13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3" name="Line 13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4" name="Line 13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5" name="Line 13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6" name="Line 13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7" name="Line 13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8" name="Line 13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29" name="Line 14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0" name="Line 14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1" name="Line 14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2" name="Line 14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3" name="Line 14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4" name="Line 14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35" name="Line 14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nvGrpSpPr>
              <p:cNvPr id="28699" name="Group 147"/>
              <p:cNvGrpSpPr>
                <a:grpSpLocks/>
              </p:cNvGrpSpPr>
              <p:nvPr/>
            </p:nvGrpSpPr>
            <p:grpSpPr bwMode="auto">
              <a:xfrm>
                <a:off x="1888" y="3729"/>
                <a:ext cx="1984" cy="118"/>
                <a:chOff x="-141" y="2876"/>
                <a:chExt cx="1984" cy="118"/>
              </a:xfrm>
            </p:grpSpPr>
            <p:grpSp>
              <p:nvGrpSpPr>
                <p:cNvPr id="28700" name="Group 148"/>
                <p:cNvGrpSpPr>
                  <a:grpSpLocks/>
                </p:cNvGrpSpPr>
                <p:nvPr/>
              </p:nvGrpSpPr>
              <p:grpSpPr bwMode="auto">
                <a:xfrm>
                  <a:off x="-141" y="2876"/>
                  <a:ext cx="124" cy="115"/>
                  <a:chOff x="707" y="1508"/>
                  <a:chExt cx="124" cy="109"/>
                </a:xfrm>
              </p:grpSpPr>
              <p:sp>
                <p:nvSpPr>
                  <p:cNvPr id="28717" name="Rectangle 149"/>
                  <p:cNvSpPr>
                    <a:spLocks noChangeArrowheads="1"/>
                  </p:cNvSpPr>
                  <p:nvPr/>
                </p:nvSpPr>
                <p:spPr bwMode="auto">
                  <a:xfrm>
                    <a:off x="707" y="1508"/>
                    <a:ext cx="124" cy="52"/>
                  </a:xfrm>
                  <a:prstGeom prst="rect">
                    <a:avLst/>
                  </a:prstGeom>
                  <a:solidFill>
                    <a:srgbClr val="FFCC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sp>
                <p:nvSpPr>
                  <p:cNvPr id="28718" name="Rectangle 150"/>
                  <p:cNvSpPr>
                    <a:spLocks noChangeArrowheads="1"/>
                  </p:cNvSpPr>
                  <p:nvPr/>
                </p:nvSpPr>
                <p:spPr bwMode="auto">
                  <a:xfrm>
                    <a:off x="707" y="1565"/>
                    <a:ext cx="124" cy="52"/>
                  </a:xfrm>
                  <a:prstGeom prst="rect">
                    <a:avLst/>
                  </a:prstGeom>
                  <a:solidFill>
                    <a:srgbClr val="FF6600"/>
                  </a:solidFill>
                  <a:ln w="9525">
                    <a:solidFill>
                      <a:srgbClr val="969696"/>
                    </a:solidFill>
                    <a:miter lim="800000"/>
                    <a:headEnd/>
                    <a:tailEnd/>
                  </a:ln>
                </p:spPr>
                <p:txBody>
                  <a:bodyPr wrap="none" lIns="45720" tIns="0" rIns="0" bIns="0" anchor="ctr"/>
                  <a:lstStyle/>
                  <a:p>
                    <a:pPr eaLnBrk="1" hangingPunct="1"/>
                    <a:endParaRPr lang="en-US" sz="1200" b="1">
                      <a:solidFill>
                        <a:schemeClr val="bg1"/>
                      </a:solidFill>
                      <a:latin typeface="Arial" charset="0"/>
                    </a:endParaRPr>
                  </a:p>
                </p:txBody>
              </p:sp>
            </p:grpSp>
            <p:sp>
              <p:nvSpPr>
                <p:cNvPr id="28701" name="Rectangle 151"/>
                <p:cNvSpPr>
                  <a:spLocks noChangeArrowheads="1"/>
                </p:cNvSpPr>
                <p:nvPr/>
              </p:nvSpPr>
              <p:spPr bwMode="auto">
                <a:xfrm>
                  <a:off x="0" y="2879"/>
                  <a:ext cx="1843" cy="115"/>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endParaRPr lang="en-US" sz="1400" b="1">
                    <a:solidFill>
                      <a:schemeClr val="bg1"/>
                    </a:solidFill>
                    <a:latin typeface="Arial" charset="0"/>
                  </a:endParaRPr>
                </a:p>
              </p:txBody>
            </p:sp>
            <p:sp>
              <p:nvSpPr>
                <p:cNvPr id="28702" name="Line 152"/>
                <p:cNvSpPr>
                  <a:spLocks noChangeShapeType="1"/>
                </p:cNvSpPr>
                <p:nvPr/>
              </p:nvSpPr>
              <p:spPr bwMode="auto">
                <a:xfrm>
                  <a:off x="11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3" name="Line 153"/>
                <p:cNvSpPr>
                  <a:spLocks noChangeShapeType="1"/>
                </p:cNvSpPr>
                <p:nvPr/>
              </p:nvSpPr>
              <p:spPr bwMode="auto">
                <a:xfrm>
                  <a:off x="23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4" name="Line 154"/>
                <p:cNvSpPr>
                  <a:spLocks noChangeShapeType="1"/>
                </p:cNvSpPr>
                <p:nvPr/>
              </p:nvSpPr>
              <p:spPr bwMode="auto">
                <a:xfrm>
                  <a:off x="34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5" name="Line 155"/>
                <p:cNvSpPr>
                  <a:spLocks noChangeShapeType="1"/>
                </p:cNvSpPr>
                <p:nvPr/>
              </p:nvSpPr>
              <p:spPr bwMode="auto">
                <a:xfrm>
                  <a:off x="460"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6" name="Line 156"/>
                <p:cNvSpPr>
                  <a:spLocks noChangeShapeType="1"/>
                </p:cNvSpPr>
                <p:nvPr/>
              </p:nvSpPr>
              <p:spPr bwMode="auto">
                <a:xfrm>
                  <a:off x="575" y="2879"/>
                  <a:ext cx="0"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7" name="Line 157"/>
                <p:cNvSpPr>
                  <a:spLocks noChangeShapeType="1"/>
                </p:cNvSpPr>
                <p:nvPr/>
              </p:nvSpPr>
              <p:spPr bwMode="auto">
                <a:xfrm flipH="1">
                  <a:off x="690"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8" name="Line 158"/>
                <p:cNvSpPr>
                  <a:spLocks noChangeShapeType="1"/>
                </p:cNvSpPr>
                <p:nvPr/>
              </p:nvSpPr>
              <p:spPr bwMode="auto">
                <a:xfrm flipH="1">
                  <a:off x="138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09" name="Line 159"/>
                <p:cNvSpPr>
                  <a:spLocks noChangeShapeType="1"/>
                </p:cNvSpPr>
                <p:nvPr/>
              </p:nvSpPr>
              <p:spPr bwMode="auto">
                <a:xfrm flipH="1">
                  <a:off x="80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0" name="Line 160"/>
                <p:cNvSpPr>
                  <a:spLocks noChangeShapeType="1"/>
                </p:cNvSpPr>
                <p:nvPr/>
              </p:nvSpPr>
              <p:spPr bwMode="auto">
                <a:xfrm flipH="1">
                  <a:off x="92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1" name="Line 161"/>
                <p:cNvSpPr>
                  <a:spLocks noChangeShapeType="1"/>
                </p:cNvSpPr>
                <p:nvPr/>
              </p:nvSpPr>
              <p:spPr bwMode="auto">
                <a:xfrm flipH="1">
                  <a:off x="103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2" name="Line 162"/>
                <p:cNvSpPr>
                  <a:spLocks noChangeShapeType="1"/>
                </p:cNvSpPr>
                <p:nvPr/>
              </p:nvSpPr>
              <p:spPr bwMode="auto">
                <a:xfrm flipH="1">
                  <a:off x="1151"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3" name="Line 163"/>
                <p:cNvSpPr>
                  <a:spLocks noChangeShapeType="1"/>
                </p:cNvSpPr>
                <p:nvPr/>
              </p:nvSpPr>
              <p:spPr bwMode="auto">
                <a:xfrm flipH="1">
                  <a:off x="1266"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4" name="Line 164"/>
                <p:cNvSpPr>
                  <a:spLocks noChangeShapeType="1"/>
                </p:cNvSpPr>
                <p:nvPr/>
              </p:nvSpPr>
              <p:spPr bwMode="auto">
                <a:xfrm flipH="1">
                  <a:off x="149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5" name="Line 165"/>
                <p:cNvSpPr>
                  <a:spLocks noChangeShapeType="1"/>
                </p:cNvSpPr>
                <p:nvPr/>
              </p:nvSpPr>
              <p:spPr bwMode="auto">
                <a:xfrm flipH="1">
                  <a:off x="1612"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28716" name="Line 166"/>
                <p:cNvSpPr>
                  <a:spLocks noChangeShapeType="1"/>
                </p:cNvSpPr>
                <p:nvPr/>
              </p:nvSpPr>
              <p:spPr bwMode="auto">
                <a:xfrm flipH="1">
                  <a:off x="1727" y="2879"/>
                  <a:ext cx="1" cy="115"/>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wrap="none" lIns="0" tIns="0" rIns="0" bIns="0" anchor="ctr"/>
                <a:lstStyle/>
                <a:p>
                  <a:endParaRPr lang="en-US"/>
                </a:p>
              </p:txBody>
            </p:sp>
          </p:grpSp>
        </p:grpSp>
      </p:grpSp>
      <p:grpSp>
        <p:nvGrpSpPr>
          <p:cNvPr id="28679" name="Group 167"/>
          <p:cNvGrpSpPr>
            <a:grpSpLocks/>
          </p:cNvGrpSpPr>
          <p:nvPr/>
        </p:nvGrpSpPr>
        <p:grpSpPr bwMode="auto">
          <a:xfrm>
            <a:off x="1600200" y="2809875"/>
            <a:ext cx="2679700" cy="1946275"/>
            <a:chOff x="991" y="1935"/>
            <a:chExt cx="1688" cy="1226"/>
          </a:xfrm>
        </p:grpSpPr>
        <p:sp>
          <p:nvSpPr>
            <p:cNvPr id="28683" name="Rectangle 168"/>
            <p:cNvSpPr>
              <a:spLocks noChangeArrowheads="1"/>
            </p:cNvSpPr>
            <p:nvPr/>
          </p:nvSpPr>
          <p:spPr bwMode="auto">
            <a:xfrm>
              <a:off x="992" y="2425"/>
              <a:ext cx="1687" cy="434"/>
            </a:xfrm>
            <a:prstGeom prst="rect">
              <a:avLst/>
            </a:prstGeom>
            <a:solidFill>
              <a:srgbClr val="FF6600"/>
            </a:solidFill>
            <a:ln w="9525">
              <a:solidFill>
                <a:srgbClr val="969696"/>
              </a:solidFill>
              <a:miter lim="800000"/>
              <a:headEnd/>
              <a:tailEnd/>
            </a:ln>
          </p:spPr>
          <p:txBody>
            <a:bodyPr wrap="none" lIns="0" tIns="0" rIns="0" bIns="0" anchor="ctr" anchorCtr="1"/>
            <a:lstStyle/>
            <a:p>
              <a:pPr algn="ctr" eaLnBrk="1" hangingPunct="1"/>
              <a:r>
                <a:rPr lang="en-US" sz="1400" b="1">
                  <a:solidFill>
                    <a:schemeClr val="bg1"/>
                  </a:solidFill>
                  <a:latin typeface="Arial" charset="0"/>
                </a:rPr>
                <a:t>Cache</a:t>
              </a:r>
            </a:p>
          </p:txBody>
        </p:sp>
        <p:sp>
          <p:nvSpPr>
            <p:cNvPr id="28684" name="Rectangle 169"/>
            <p:cNvSpPr>
              <a:spLocks noChangeArrowheads="1"/>
            </p:cNvSpPr>
            <p:nvPr/>
          </p:nvSpPr>
          <p:spPr bwMode="auto">
            <a:xfrm>
              <a:off x="2285" y="1935"/>
              <a:ext cx="394" cy="227"/>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r>
                <a:rPr lang="en-US" sz="1400" b="1">
                  <a:solidFill>
                    <a:schemeClr val="bg1"/>
                  </a:solidFill>
                  <a:latin typeface="Arial" charset="0"/>
                </a:rPr>
                <a:t>ALU</a:t>
              </a:r>
            </a:p>
          </p:txBody>
        </p:sp>
        <p:sp>
          <p:nvSpPr>
            <p:cNvPr id="28685" name="Rectangle 170"/>
            <p:cNvSpPr>
              <a:spLocks noChangeArrowheads="1"/>
            </p:cNvSpPr>
            <p:nvPr/>
          </p:nvSpPr>
          <p:spPr bwMode="auto">
            <a:xfrm>
              <a:off x="992" y="1935"/>
              <a:ext cx="836" cy="463"/>
            </a:xfrm>
            <a:prstGeom prst="rect">
              <a:avLst/>
            </a:prstGeom>
            <a:solidFill>
              <a:srgbClr val="FFCC00"/>
            </a:solidFill>
            <a:ln w="9525">
              <a:solidFill>
                <a:srgbClr val="969696"/>
              </a:solidFill>
              <a:miter lim="800000"/>
              <a:headEnd/>
              <a:tailEnd/>
            </a:ln>
          </p:spPr>
          <p:txBody>
            <a:bodyPr wrap="none" lIns="0" tIns="0" rIns="0" bIns="0" anchor="ctr" anchorCtr="1"/>
            <a:lstStyle/>
            <a:p>
              <a:pPr algn="ctr" eaLnBrk="1" hangingPunct="1"/>
              <a:r>
                <a:rPr lang="en-US" sz="1400" b="1">
                  <a:solidFill>
                    <a:schemeClr val="bg1"/>
                  </a:solidFill>
                  <a:latin typeface="Arial" charset="0"/>
                </a:rPr>
                <a:t>Control</a:t>
              </a:r>
            </a:p>
          </p:txBody>
        </p:sp>
        <p:sp>
          <p:nvSpPr>
            <p:cNvPr id="28686" name="Rectangle 171"/>
            <p:cNvSpPr>
              <a:spLocks noChangeArrowheads="1"/>
            </p:cNvSpPr>
            <p:nvPr/>
          </p:nvSpPr>
          <p:spPr bwMode="auto">
            <a:xfrm>
              <a:off x="2285" y="2178"/>
              <a:ext cx="394" cy="227"/>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r>
                <a:rPr lang="en-US" sz="1400" b="1">
                  <a:solidFill>
                    <a:schemeClr val="bg1"/>
                  </a:solidFill>
                  <a:latin typeface="Arial" charset="0"/>
                </a:rPr>
                <a:t>ALU</a:t>
              </a:r>
            </a:p>
          </p:txBody>
        </p:sp>
        <p:sp>
          <p:nvSpPr>
            <p:cNvPr id="28687" name="Rectangle 172"/>
            <p:cNvSpPr>
              <a:spLocks noChangeArrowheads="1"/>
            </p:cNvSpPr>
            <p:nvPr/>
          </p:nvSpPr>
          <p:spPr bwMode="auto">
            <a:xfrm>
              <a:off x="1870" y="1935"/>
              <a:ext cx="394" cy="227"/>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r>
                <a:rPr lang="en-US" sz="1400" b="1">
                  <a:solidFill>
                    <a:schemeClr val="bg1"/>
                  </a:solidFill>
                  <a:latin typeface="Arial" charset="0"/>
                </a:rPr>
                <a:t>ALU</a:t>
              </a:r>
            </a:p>
          </p:txBody>
        </p:sp>
        <p:sp>
          <p:nvSpPr>
            <p:cNvPr id="28688" name="Rectangle 173"/>
            <p:cNvSpPr>
              <a:spLocks noChangeArrowheads="1"/>
            </p:cNvSpPr>
            <p:nvPr/>
          </p:nvSpPr>
          <p:spPr bwMode="auto">
            <a:xfrm>
              <a:off x="1870" y="2178"/>
              <a:ext cx="394" cy="227"/>
            </a:xfrm>
            <a:prstGeom prst="rect">
              <a:avLst/>
            </a:prstGeom>
            <a:solidFill>
              <a:srgbClr val="99FF66"/>
            </a:solidFill>
            <a:ln w="9525">
              <a:solidFill>
                <a:srgbClr val="969696"/>
              </a:solidFill>
              <a:miter lim="800000"/>
              <a:headEnd/>
              <a:tailEnd/>
            </a:ln>
          </p:spPr>
          <p:txBody>
            <a:bodyPr wrap="none" lIns="0" tIns="0" rIns="0" bIns="0" anchor="ctr"/>
            <a:lstStyle/>
            <a:p>
              <a:pPr algn="ctr" eaLnBrk="1" hangingPunct="1"/>
              <a:r>
                <a:rPr lang="en-US" sz="1400" b="1">
                  <a:solidFill>
                    <a:schemeClr val="bg1"/>
                  </a:solidFill>
                  <a:latin typeface="Arial" charset="0"/>
                </a:rPr>
                <a:t>ALU</a:t>
              </a:r>
            </a:p>
          </p:txBody>
        </p:sp>
        <p:sp>
          <p:nvSpPr>
            <p:cNvPr id="28689" name="Rectangle 174"/>
            <p:cNvSpPr>
              <a:spLocks noChangeArrowheads="1"/>
            </p:cNvSpPr>
            <p:nvPr/>
          </p:nvSpPr>
          <p:spPr bwMode="auto">
            <a:xfrm>
              <a:off x="991" y="2950"/>
              <a:ext cx="1687" cy="211"/>
            </a:xfrm>
            <a:prstGeom prst="rect">
              <a:avLst/>
            </a:prstGeom>
            <a:solidFill>
              <a:srgbClr val="FF6600"/>
            </a:solidFill>
            <a:ln w="9525">
              <a:solidFill>
                <a:srgbClr val="969696"/>
              </a:solidFill>
              <a:miter lim="800000"/>
              <a:headEnd/>
              <a:tailEnd/>
            </a:ln>
          </p:spPr>
          <p:txBody>
            <a:bodyPr wrap="none" tIns="0" rIns="0" bIns="0" anchor="ctr"/>
            <a:lstStyle/>
            <a:p>
              <a:pPr eaLnBrk="1" hangingPunct="1"/>
              <a:r>
                <a:rPr lang="en-US" sz="1200" b="1">
                  <a:solidFill>
                    <a:schemeClr val="bg1"/>
                  </a:solidFill>
                  <a:latin typeface="Arial" charset="0"/>
                </a:rPr>
                <a:t>DRAM</a:t>
              </a:r>
            </a:p>
          </p:txBody>
        </p:sp>
      </p:grpSp>
      <p:sp>
        <p:nvSpPr>
          <p:cNvPr id="28680" name="Text Box 175"/>
          <p:cNvSpPr txBox="1">
            <a:spLocks noChangeArrowheads="1"/>
          </p:cNvSpPr>
          <p:nvPr/>
        </p:nvSpPr>
        <p:spPr bwMode="auto">
          <a:xfrm>
            <a:off x="2533650" y="4738688"/>
            <a:ext cx="7572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800" b="1">
                <a:latin typeface="Arial" charset="0"/>
              </a:rPr>
              <a:t>CPU</a:t>
            </a:r>
          </a:p>
        </p:txBody>
      </p:sp>
      <p:sp>
        <p:nvSpPr>
          <p:cNvPr id="28681" name="Text Box 176"/>
          <p:cNvSpPr txBox="1">
            <a:spLocks noChangeArrowheads="1"/>
          </p:cNvSpPr>
          <p:nvPr/>
        </p:nvSpPr>
        <p:spPr bwMode="auto">
          <a:xfrm>
            <a:off x="5853113" y="4738688"/>
            <a:ext cx="757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spcBef>
                <a:spcPct val="50000"/>
              </a:spcBef>
            </a:pPr>
            <a:r>
              <a:rPr lang="en-US" sz="1800" b="1">
                <a:latin typeface="Arial" charset="0"/>
              </a:rPr>
              <a:t>GPU</a:t>
            </a:r>
          </a:p>
        </p:txBody>
      </p:sp>
      <p:sp>
        <p:nvSpPr>
          <p:cNvPr id="28682" name="Slide Number Placeholder 17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612C416-BA43-4644-A2C4-DF0429C24CCE}" type="slidenum">
              <a:rPr lang="en-US" sz="1400">
                <a:latin typeface="Arial  " charset="0"/>
                <a:cs typeface="Arial  " charset="0"/>
              </a:rPr>
              <a:pPr/>
              <a:t>8</a:t>
            </a:fld>
            <a:r>
              <a:rPr lang="en-US" sz="1400">
                <a:latin typeface="Arial  " charset="0"/>
                <a:cs typeface="Arial  " charset="0"/>
              </a:rPr>
              <a:t> </a:t>
            </a:r>
            <a:endParaRPr lang="en-US" sz="1400">
              <a:cs typeface="Arial  " charset="0"/>
            </a:endParaRPr>
          </a:p>
        </p:txBody>
      </p:sp>
      <p:sp>
        <p:nvSpPr>
          <p:cNvPr id="4" name="TextBox 3"/>
          <p:cNvSpPr txBox="1"/>
          <p:nvPr/>
        </p:nvSpPr>
        <p:spPr>
          <a:xfrm>
            <a:off x="304800" y="6356350"/>
            <a:ext cx="998102" cy="369332"/>
          </a:xfrm>
          <a:prstGeom prst="rect">
            <a:avLst/>
          </a:prstGeom>
          <a:noFill/>
        </p:spPr>
        <p:txBody>
          <a:bodyPr wrap="none" rtlCol="0">
            <a:spAutoFit/>
          </a:bodyPr>
          <a:lstStyle/>
          <a:p>
            <a:r>
              <a:rPr lang="en-US" dirty="0" smtClean="0">
                <a:solidFill>
                  <a:schemeClr val="bg1">
                    <a:lumMod val="75000"/>
                  </a:schemeClr>
                </a:solidFill>
              </a:rPr>
              <a:t>[NVIDIA]</a:t>
            </a:r>
            <a:endParaRPr lang="en-US" dirty="0">
              <a:solidFill>
                <a:schemeClr val="bg1">
                  <a:lumMod val="75000"/>
                </a:schemeClr>
              </a:solidFill>
            </a:endParaRPr>
          </a:p>
        </p:txBody>
      </p:sp>
      <p:sp>
        <p:nvSpPr>
          <p:cNvPr id="183" name="TextBox 182"/>
          <p:cNvSpPr txBox="1"/>
          <p:nvPr/>
        </p:nvSpPr>
        <p:spPr>
          <a:xfrm>
            <a:off x="8686800" y="133290"/>
            <a:ext cx="312906"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16577420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5" descr="isat2012_ACSWTP.jpg"/>
          <p:cNvPicPr>
            <a:picLocks noChangeAspect="1"/>
          </p:cNvPicPr>
          <p:nvPr/>
        </p:nvPicPr>
        <p:blipFill>
          <a:blip r:embed="rId3"/>
          <a:srcRect/>
          <a:stretch>
            <a:fillRect/>
          </a:stretch>
        </p:blipFill>
        <p:spPr bwMode="auto">
          <a:xfrm>
            <a:off x="1066800" y="1143000"/>
            <a:ext cx="7543800" cy="3668713"/>
          </a:xfrm>
          <a:prstGeom prst="rect">
            <a:avLst/>
          </a:prstGeom>
          <a:noFill/>
          <a:ln w="9525">
            <a:noFill/>
            <a:miter lim="800000"/>
            <a:headEnd/>
            <a:tailEnd/>
          </a:ln>
        </p:spPr>
      </p:pic>
      <p:sp>
        <p:nvSpPr>
          <p:cNvPr id="155652" name="Slide Number Placeholder 5"/>
          <p:cNvSpPr>
            <a:spLocks noGrp="1"/>
          </p:cNvSpPr>
          <p:nvPr>
            <p:ph type="sldNum" sz="quarter" idx="12"/>
          </p:nvPr>
        </p:nvSpPr>
        <p:spPr>
          <a:noFill/>
        </p:spPr>
        <p:txBody>
          <a:bodyPr/>
          <a:lstStyle/>
          <a:p>
            <a:fld id="{B8C4B73B-585A-C14A-95D7-CA25498E6937}" type="slidenum">
              <a:rPr lang="en-US" smtClean="0">
                <a:latin typeface="Arial" pitchFamily="-65" charset="0"/>
                <a:ea typeface="ＭＳ Ｐゴシック" pitchFamily="-65" charset="-128"/>
                <a:cs typeface="ＭＳ Ｐゴシック" pitchFamily="-65" charset="-128"/>
              </a:rPr>
              <a:pPr/>
              <a:t>80</a:t>
            </a:fld>
            <a:endParaRPr lang="en-US" smtClean="0">
              <a:latin typeface="Arial" pitchFamily="-65" charset="0"/>
              <a:ea typeface="ＭＳ Ｐゴシック" pitchFamily="-65" charset="-128"/>
              <a:cs typeface="ＭＳ Ｐゴシック" pitchFamily="-65" charset="-128"/>
            </a:endParaRPr>
          </a:p>
        </p:txBody>
      </p:sp>
      <p:sp>
        <p:nvSpPr>
          <p:cNvPr id="6" name="Rectangle 5"/>
          <p:cNvSpPr/>
          <p:nvPr/>
        </p:nvSpPr>
        <p:spPr>
          <a:xfrm>
            <a:off x="533400" y="4933950"/>
            <a:ext cx="7848600" cy="990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Content Placeholder 2"/>
          <p:cNvSpPr>
            <a:spLocks noGrp="1"/>
          </p:cNvSpPr>
          <p:nvPr>
            <p:ph idx="1"/>
          </p:nvPr>
        </p:nvSpPr>
        <p:spPr>
          <a:xfrm>
            <a:off x="3048000" y="4953000"/>
            <a:ext cx="4800600" cy="381000"/>
          </a:xfrm>
        </p:spPr>
        <p:txBody>
          <a:bodyPr>
            <a:normAutofit fontScale="47500" lnSpcReduction="20000"/>
          </a:bodyPr>
          <a:lstStyle/>
          <a:p>
            <a:pPr>
              <a:buFont typeface="Wingdings" pitchFamily="-65" charset="2"/>
              <a:buNone/>
            </a:pPr>
            <a:r>
              <a:rPr lang="en-US" sz="1200" smtClean="0">
                <a:solidFill>
                  <a:srgbClr val="FF0000"/>
                </a:solidFill>
                <a:ea typeface="ＭＳ Ｐゴシック" pitchFamily="-65" charset="-128"/>
                <a:cs typeface="ＭＳ Ｐゴシック" pitchFamily="-65" charset="-128"/>
              </a:rPr>
              <a:t>Advancing Computer Systems without Technology Progress</a:t>
            </a:r>
          </a:p>
          <a:p>
            <a:pPr>
              <a:buFont typeface="Wingdings" pitchFamily="-65" charset="2"/>
              <a:buNone/>
            </a:pPr>
            <a:r>
              <a:rPr lang="en-US" sz="1200" smtClean="0">
                <a:solidFill>
                  <a:srgbClr val="FF0000"/>
                </a:solidFill>
                <a:ea typeface="ＭＳ Ｐゴシック" pitchFamily="-65" charset="-128"/>
                <a:cs typeface="ＭＳ Ｐゴシック" pitchFamily="-65" charset="-128"/>
              </a:rPr>
              <a:t>DARPA/ISAT Workshop, March 26-27, 2012</a:t>
            </a:r>
          </a:p>
          <a:p>
            <a:pPr>
              <a:buFont typeface="Wingdings" pitchFamily="-65" charset="2"/>
              <a:buNone/>
            </a:pPr>
            <a:r>
              <a:rPr lang="en-US" sz="1200" smtClean="0">
                <a:solidFill>
                  <a:srgbClr val="FF0000"/>
                </a:solidFill>
                <a:ea typeface="ＭＳ Ｐゴシック" pitchFamily="-65" charset="-128"/>
                <a:cs typeface="ＭＳ Ｐゴシック" pitchFamily="-65" charset="-128"/>
              </a:rPr>
              <a:t>Mark Hill &amp; Christos Kozyrakis</a:t>
            </a:r>
          </a:p>
        </p:txBody>
      </p:sp>
      <p:sp>
        <p:nvSpPr>
          <p:cNvPr id="155655" name="TextBox 6"/>
          <p:cNvSpPr txBox="1">
            <a:spLocks noChangeArrowheads="1"/>
          </p:cNvSpPr>
          <p:nvPr/>
        </p:nvSpPr>
        <p:spPr bwMode="auto">
          <a:xfrm>
            <a:off x="685800" y="192088"/>
            <a:ext cx="8077200" cy="646112"/>
          </a:xfrm>
          <a:prstGeom prst="rect">
            <a:avLst/>
          </a:prstGeom>
          <a:noFill/>
          <a:ln w="9525">
            <a:noFill/>
            <a:miter lim="800000"/>
            <a:headEnd/>
            <a:tailEnd/>
          </a:ln>
        </p:spPr>
        <p:txBody>
          <a:bodyPr>
            <a:prstTxWarp prst="textNoShape">
              <a:avLst/>
            </a:prstTxWarp>
            <a:spAutoFit/>
          </a:bodyPr>
          <a:lstStyle/>
          <a:p>
            <a:r>
              <a:rPr lang="en-US" sz="3600"/>
              <a:t>Decreasing cost per unit computation</a:t>
            </a:r>
          </a:p>
        </p:txBody>
      </p:sp>
      <p:grpSp>
        <p:nvGrpSpPr>
          <p:cNvPr id="2" name="Group 23"/>
          <p:cNvGrpSpPr>
            <a:grpSpLocks/>
          </p:cNvGrpSpPr>
          <p:nvPr/>
        </p:nvGrpSpPr>
        <p:grpSpPr bwMode="auto">
          <a:xfrm>
            <a:off x="3810000" y="1066800"/>
            <a:ext cx="4953000" cy="4953000"/>
            <a:chOff x="4038600" y="1066800"/>
            <a:chExt cx="4114800" cy="3705446"/>
          </a:xfrm>
        </p:grpSpPr>
        <p:sp>
          <p:nvSpPr>
            <p:cNvPr id="22" name="Rectangle 21"/>
            <p:cNvSpPr/>
            <p:nvPr/>
          </p:nvSpPr>
          <p:spPr>
            <a:xfrm>
              <a:off x="4038600" y="1066800"/>
              <a:ext cx="4114800" cy="3705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22"/>
            <p:cNvSpPr/>
            <p:nvPr/>
          </p:nvSpPr>
          <p:spPr>
            <a:xfrm>
              <a:off x="4038600" y="3505031"/>
              <a:ext cx="1904414" cy="686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2"/>
          <p:cNvGrpSpPr>
            <a:grpSpLocks/>
          </p:cNvGrpSpPr>
          <p:nvPr/>
        </p:nvGrpSpPr>
        <p:grpSpPr bwMode="auto">
          <a:xfrm>
            <a:off x="1663700" y="914400"/>
            <a:ext cx="2527300" cy="1779588"/>
            <a:chOff x="787400" y="4356099"/>
            <a:chExt cx="2527300" cy="1779867"/>
          </a:xfrm>
        </p:grpSpPr>
        <p:grpSp>
          <p:nvGrpSpPr>
            <p:cNvPr id="5" name="Group 10"/>
            <p:cNvGrpSpPr>
              <a:grpSpLocks/>
            </p:cNvGrpSpPr>
            <p:nvPr/>
          </p:nvGrpSpPr>
          <p:grpSpPr bwMode="auto">
            <a:xfrm>
              <a:off x="787400" y="4356099"/>
              <a:ext cx="2527300" cy="1715335"/>
              <a:chOff x="787400" y="4356099"/>
              <a:chExt cx="2527300" cy="1715335"/>
            </a:xfrm>
          </p:grpSpPr>
          <p:pic>
            <p:nvPicPr>
              <p:cNvPr id="155670" name="Picture 5"/>
              <p:cNvPicPr>
                <a:picLocks noChangeAspect="1" noChangeArrowheads="1"/>
              </p:cNvPicPr>
              <p:nvPr/>
            </p:nvPicPr>
            <p:blipFill>
              <a:blip r:embed="rId4"/>
              <a:srcRect/>
              <a:stretch>
                <a:fillRect/>
              </a:stretch>
            </p:blipFill>
            <p:spPr bwMode="auto">
              <a:xfrm>
                <a:off x="2362200" y="4572000"/>
                <a:ext cx="952500" cy="1270000"/>
              </a:xfrm>
              <a:prstGeom prst="rect">
                <a:avLst/>
              </a:prstGeom>
              <a:noFill/>
              <a:ln w="9525">
                <a:noFill/>
                <a:round/>
                <a:headEnd/>
                <a:tailEnd/>
              </a:ln>
            </p:spPr>
          </p:pic>
          <p:pic>
            <p:nvPicPr>
              <p:cNvPr id="155671" name="Picture 12"/>
              <p:cNvPicPr>
                <a:picLocks noChangeAspect="1" noChangeArrowheads="1"/>
              </p:cNvPicPr>
              <p:nvPr/>
            </p:nvPicPr>
            <p:blipFill>
              <a:blip r:embed="rId5"/>
              <a:srcRect/>
              <a:stretch>
                <a:fillRect/>
              </a:stretch>
            </p:blipFill>
            <p:spPr bwMode="auto">
              <a:xfrm>
                <a:off x="787400" y="4356099"/>
                <a:ext cx="1462088" cy="1715335"/>
              </a:xfrm>
              <a:prstGeom prst="rect">
                <a:avLst/>
              </a:prstGeom>
              <a:noFill/>
              <a:ln w="9525">
                <a:noFill/>
                <a:round/>
                <a:headEnd/>
                <a:tailEnd/>
              </a:ln>
            </p:spPr>
          </p:pic>
        </p:grpSp>
        <p:sp>
          <p:nvSpPr>
            <p:cNvPr id="155669" name="TextBox 11"/>
            <p:cNvSpPr txBox="1">
              <a:spLocks noChangeArrowheads="1"/>
            </p:cNvSpPr>
            <p:nvPr/>
          </p:nvSpPr>
          <p:spPr bwMode="auto">
            <a:xfrm>
              <a:off x="863600" y="5766634"/>
              <a:ext cx="2209800" cy="369332"/>
            </a:xfrm>
            <a:prstGeom prst="rect">
              <a:avLst/>
            </a:prstGeom>
            <a:solidFill>
              <a:schemeClr val="bg1"/>
            </a:solidFill>
            <a:ln w="9525">
              <a:noFill/>
              <a:miter lim="800000"/>
              <a:headEnd/>
              <a:tailEnd/>
            </a:ln>
          </p:spPr>
          <p:txBody>
            <a:bodyPr>
              <a:prstTxWarp prst="textNoShape">
                <a:avLst/>
              </a:prstTxWarp>
              <a:spAutoFit/>
            </a:bodyPr>
            <a:lstStyle/>
            <a:p>
              <a:pPr algn="ctr"/>
              <a:r>
                <a:rPr lang="en-US"/>
                <a:t>1971:  I</a:t>
              </a:r>
              <a:r>
                <a:rPr lang="en-GB"/>
                <a:t>ntel 4004</a:t>
              </a:r>
              <a:endParaRPr lang="en-US"/>
            </a:p>
          </p:txBody>
        </p:sp>
      </p:grpSp>
      <p:grpSp>
        <p:nvGrpSpPr>
          <p:cNvPr id="7" name="Group 35"/>
          <p:cNvGrpSpPr>
            <a:grpSpLocks/>
          </p:cNvGrpSpPr>
          <p:nvPr/>
        </p:nvGrpSpPr>
        <p:grpSpPr bwMode="auto">
          <a:xfrm>
            <a:off x="5181600" y="3581400"/>
            <a:ext cx="2981325" cy="1905000"/>
            <a:chOff x="4648200" y="3048000"/>
            <a:chExt cx="2981706" cy="1905000"/>
          </a:xfrm>
        </p:grpSpPr>
        <p:sp>
          <p:nvSpPr>
            <p:cNvPr id="155665" name="TextBox 19"/>
            <p:cNvSpPr txBox="1">
              <a:spLocks noChangeArrowheads="1"/>
            </p:cNvSpPr>
            <p:nvPr/>
          </p:nvSpPr>
          <p:spPr bwMode="auto">
            <a:xfrm>
              <a:off x="4648200" y="4572000"/>
              <a:ext cx="2981706" cy="369332"/>
            </a:xfrm>
            <a:prstGeom prst="rect">
              <a:avLst/>
            </a:prstGeom>
            <a:noFill/>
            <a:ln w="9525">
              <a:noFill/>
              <a:miter lim="800000"/>
              <a:headEnd/>
              <a:tailEnd/>
            </a:ln>
          </p:spPr>
          <p:txBody>
            <a:bodyPr wrap="none">
              <a:prstTxWarp prst="textNoShape">
                <a:avLst/>
              </a:prstTxWarp>
              <a:spAutoFit/>
            </a:bodyPr>
            <a:lstStyle/>
            <a:p>
              <a:r>
                <a:rPr lang="en-US"/>
                <a:t>2012:                 Datacenter </a:t>
              </a:r>
            </a:p>
          </p:txBody>
        </p:sp>
        <p:pic>
          <p:nvPicPr>
            <p:cNvPr id="155666" name="Picture 32"/>
            <p:cNvPicPr>
              <a:picLocks noChangeAspect="1"/>
            </p:cNvPicPr>
            <p:nvPr/>
          </p:nvPicPr>
          <p:blipFill>
            <a:blip r:embed="rId6"/>
            <a:srcRect/>
            <a:stretch>
              <a:fillRect/>
            </a:stretch>
          </p:blipFill>
          <p:spPr bwMode="auto">
            <a:xfrm>
              <a:off x="5486400" y="4603750"/>
              <a:ext cx="838200" cy="349250"/>
            </a:xfrm>
            <a:prstGeom prst="rect">
              <a:avLst/>
            </a:prstGeom>
            <a:noFill/>
            <a:ln w="9525">
              <a:noFill/>
              <a:miter lim="800000"/>
              <a:headEnd/>
              <a:tailEnd/>
            </a:ln>
          </p:spPr>
        </p:pic>
        <p:pic>
          <p:nvPicPr>
            <p:cNvPr id="155667" name="Picture 34"/>
            <p:cNvPicPr>
              <a:picLocks noChangeAspect="1"/>
            </p:cNvPicPr>
            <p:nvPr/>
          </p:nvPicPr>
          <p:blipFill>
            <a:blip r:embed="rId7"/>
            <a:srcRect/>
            <a:stretch>
              <a:fillRect/>
            </a:stretch>
          </p:blipFill>
          <p:spPr bwMode="auto">
            <a:xfrm>
              <a:off x="4724400" y="3048000"/>
              <a:ext cx="2286000" cy="1523619"/>
            </a:xfrm>
            <a:prstGeom prst="rect">
              <a:avLst/>
            </a:prstGeom>
            <a:noFill/>
            <a:ln w="9525">
              <a:noFill/>
              <a:miter lim="800000"/>
              <a:headEnd/>
              <a:tailEnd/>
            </a:ln>
          </p:spPr>
        </p:pic>
      </p:grpSp>
      <p:grpSp>
        <p:nvGrpSpPr>
          <p:cNvPr id="8" name="Group 40"/>
          <p:cNvGrpSpPr>
            <a:grpSpLocks/>
          </p:cNvGrpSpPr>
          <p:nvPr/>
        </p:nvGrpSpPr>
        <p:grpSpPr bwMode="auto">
          <a:xfrm>
            <a:off x="1447800" y="4724400"/>
            <a:ext cx="3567113" cy="1671638"/>
            <a:chOff x="4953000" y="1066800"/>
            <a:chExt cx="3567069" cy="1671111"/>
          </a:xfrm>
        </p:grpSpPr>
        <p:pic>
          <p:nvPicPr>
            <p:cNvPr id="155663" name="Picture 38"/>
            <p:cNvPicPr>
              <a:picLocks noChangeAspect="1"/>
            </p:cNvPicPr>
            <p:nvPr/>
          </p:nvPicPr>
          <p:blipFill>
            <a:blip r:embed="rId8"/>
            <a:srcRect/>
            <a:stretch>
              <a:fillRect/>
            </a:stretch>
          </p:blipFill>
          <p:spPr bwMode="auto">
            <a:xfrm>
              <a:off x="4953000" y="1066800"/>
              <a:ext cx="2286000" cy="1671111"/>
            </a:xfrm>
            <a:prstGeom prst="rect">
              <a:avLst/>
            </a:prstGeom>
            <a:noFill/>
            <a:ln w="9525">
              <a:noFill/>
              <a:miter lim="800000"/>
              <a:headEnd/>
              <a:tailEnd/>
            </a:ln>
          </p:spPr>
        </p:pic>
        <p:sp>
          <p:nvSpPr>
            <p:cNvPr id="155664" name="TextBox 39"/>
            <p:cNvSpPr txBox="1">
              <a:spLocks noChangeArrowheads="1"/>
            </p:cNvSpPr>
            <p:nvPr/>
          </p:nvSpPr>
          <p:spPr bwMode="auto">
            <a:xfrm>
              <a:off x="6705600" y="2362200"/>
              <a:ext cx="1814469" cy="369332"/>
            </a:xfrm>
            <a:prstGeom prst="rect">
              <a:avLst/>
            </a:prstGeom>
            <a:noFill/>
            <a:ln w="9525">
              <a:noFill/>
              <a:miter lim="800000"/>
              <a:headEnd/>
              <a:tailEnd/>
            </a:ln>
          </p:spPr>
          <p:txBody>
            <a:bodyPr wrap="none">
              <a:prstTxWarp prst="textNoShape">
                <a:avLst/>
              </a:prstTxWarp>
              <a:spAutoFit/>
            </a:bodyPr>
            <a:lstStyle/>
            <a:p>
              <a:r>
                <a:rPr lang="en-US"/>
                <a:t>1981: IBM 5150</a:t>
              </a:r>
            </a:p>
          </p:txBody>
        </p:sp>
      </p:grpSp>
      <p:grpSp>
        <p:nvGrpSpPr>
          <p:cNvPr id="9" name="Group 42"/>
          <p:cNvGrpSpPr>
            <a:grpSpLocks/>
          </p:cNvGrpSpPr>
          <p:nvPr/>
        </p:nvGrpSpPr>
        <p:grpSpPr bwMode="auto">
          <a:xfrm>
            <a:off x="5175250" y="1066800"/>
            <a:ext cx="3054350" cy="2122488"/>
            <a:chOff x="4419600" y="1066800"/>
            <a:chExt cx="3054048" cy="2121932"/>
          </a:xfrm>
        </p:grpSpPr>
        <p:sp>
          <p:nvSpPr>
            <p:cNvPr id="155661" name="TextBox 16"/>
            <p:cNvSpPr txBox="1">
              <a:spLocks noChangeArrowheads="1"/>
            </p:cNvSpPr>
            <p:nvPr/>
          </p:nvSpPr>
          <p:spPr bwMode="auto">
            <a:xfrm>
              <a:off x="4495800" y="2819400"/>
              <a:ext cx="1545202" cy="369332"/>
            </a:xfrm>
            <a:prstGeom prst="rect">
              <a:avLst/>
            </a:prstGeom>
            <a:noFill/>
            <a:ln w="9525">
              <a:noFill/>
              <a:miter lim="800000"/>
              <a:headEnd/>
              <a:tailEnd/>
            </a:ln>
          </p:spPr>
          <p:txBody>
            <a:bodyPr wrap="none">
              <a:prstTxWarp prst="textNoShape">
                <a:avLst/>
              </a:prstTxWarp>
              <a:spAutoFit/>
            </a:bodyPr>
            <a:lstStyle/>
            <a:p>
              <a:r>
                <a:rPr lang="en-US"/>
                <a:t>2007: iPhone</a:t>
              </a:r>
            </a:p>
          </p:txBody>
        </p:sp>
        <p:pic>
          <p:nvPicPr>
            <p:cNvPr id="155662" name="Picture 41"/>
            <p:cNvPicPr>
              <a:picLocks noChangeAspect="1"/>
            </p:cNvPicPr>
            <p:nvPr/>
          </p:nvPicPr>
          <p:blipFill>
            <a:blip r:embed="rId9"/>
            <a:srcRect/>
            <a:stretch>
              <a:fillRect/>
            </a:stretch>
          </p:blipFill>
          <p:spPr bwMode="auto">
            <a:xfrm>
              <a:off x="4419600" y="1066800"/>
              <a:ext cx="3054048" cy="1658664"/>
            </a:xfrm>
            <a:prstGeom prst="rect">
              <a:avLst/>
            </a:prstGeom>
            <a:noFill/>
            <a:ln w="9525">
              <a:noFill/>
              <a:miter lim="800000"/>
              <a:headEnd/>
              <a:tailEnd/>
            </a:ln>
          </p:spPr>
        </p:pic>
      </p:grpSp>
    </p:spTree>
    <p:extLst>
      <p:ext uri="{BB962C8B-B14F-4D97-AF65-F5344CB8AC3E}">
        <p14:creationId xmlns:p14="http://schemas.microsoft.com/office/powerpoint/2010/main" val="1071655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4"/>
          <p:cNvSpPr>
            <a:spLocks noGrp="1"/>
          </p:cNvSpPr>
          <p:nvPr>
            <p:ph type="sldNum" sz="quarter" idx="12"/>
          </p:nvPr>
        </p:nvSpPr>
        <p:spPr>
          <a:noFill/>
        </p:spPr>
        <p:txBody>
          <a:bodyPr/>
          <a:lstStyle/>
          <a:p>
            <a:fld id="{69E5C2F5-C47C-5142-A266-814ACA71E84C}" type="slidenum">
              <a:rPr lang="en-CA" smtClean="0">
                <a:latin typeface="Arial" pitchFamily="-65" charset="0"/>
                <a:ea typeface="ＭＳ Ｐゴシック" pitchFamily="-65" charset="-128"/>
                <a:cs typeface="ＭＳ Ｐゴシック" pitchFamily="-65" charset="-128"/>
              </a:rPr>
              <a:pPr/>
              <a:t>81</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7701"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7702" name="TextBox 18"/>
          <p:cNvSpPr txBox="1">
            <a:spLocks noChangeArrowheads="1"/>
          </p:cNvSpPr>
          <p:nvPr/>
        </p:nvSpPr>
        <p:spPr bwMode="auto">
          <a:xfrm>
            <a:off x="3352800" y="4953000"/>
            <a:ext cx="2236788" cy="369888"/>
          </a:xfrm>
          <a:prstGeom prst="rect">
            <a:avLst/>
          </a:prstGeom>
          <a:noFill/>
          <a:ln w="9525">
            <a:noFill/>
            <a:miter lim="800000"/>
            <a:headEnd/>
            <a:tailEnd/>
          </a:ln>
        </p:spPr>
        <p:txBody>
          <a:bodyPr wrap="none">
            <a:prstTxWarp prst="textNoShape">
              <a:avLst/>
            </a:prstTxWarp>
            <a:spAutoFit/>
          </a:bodyPr>
          <a:lstStyle/>
          <a:p>
            <a:r>
              <a:rPr lang="en-US"/>
              <a:t>Hardware Efficiency</a:t>
            </a:r>
          </a:p>
        </p:txBody>
      </p:sp>
      <p:grpSp>
        <p:nvGrpSpPr>
          <p:cNvPr id="2" name="Group 29"/>
          <p:cNvGrpSpPr>
            <a:grpSpLocks/>
          </p:cNvGrpSpPr>
          <p:nvPr/>
        </p:nvGrpSpPr>
        <p:grpSpPr bwMode="auto">
          <a:xfrm>
            <a:off x="2286000" y="1219200"/>
            <a:ext cx="3389313" cy="914400"/>
            <a:chOff x="3124200" y="2209800"/>
            <a:chExt cx="3389169" cy="914400"/>
          </a:xfrm>
        </p:grpSpPr>
        <p:pic>
          <p:nvPicPr>
            <p:cNvPr id="157718" name="Picture 5"/>
            <p:cNvPicPr>
              <a:picLocks noChangeAspect="1" noChangeArrowheads="1"/>
            </p:cNvPicPr>
            <p:nvPr/>
          </p:nvPicPr>
          <p:blipFill>
            <a:blip r:embed="rId3"/>
            <a:srcRect/>
            <a:stretch>
              <a:fillRect/>
            </a:stretch>
          </p:blipFill>
          <p:spPr bwMode="auto">
            <a:xfrm>
              <a:off x="3200400" y="2514600"/>
              <a:ext cx="535624" cy="609600"/>
            </a:xfrm>
            <a:prstGeom prst="rect">
              <a:avLst/>
            </a:prstGeom>
            <a:noFill/>
            <a:ln w="9525">
              <a:noFill/>
              <a:round/>
              <a:headEnd/>
              <a:tailEnd/>
            </a:ln>
          </p:spPr>
        </p:pic>
        <p:sp>
          <p:nvSpPr>
            <p:cNvPr id="157719" name="TextBox 20"/>
            <p:cNvSpPr txBox="1">
              <a:spLocks noChangeArrowheads="1"/>
            </p:cNvSpPr>
            <p:nvPr/>
          </p:nvSpPr>
          <p:spPr bwMode="auto">
            <a:xfrm>
              <a:off x="3124200" y="2209800"/>
              <a:ext cx="3389169" cy="338554"/>
            </a:xfrm>
            <a:prstGeom prst="rect">
              <a:avLst/>
            </a:prstGeom>
            <a:noFill/>
            <a:ln w="9525">
              <a:noFill/>
              <a:miter lim="800000"/>
              <a:headEnd/>
              <a:tailEnd/>
            </a:ln>
          </p:spPr>
          <p:txBody>
            <a:bodyPr wrap="none">
              <a:prstTxWarp prst="textNoShape">
                <a:avLst/>
              </a:prstTxWarp>
              <a:spAutoFit/>
            </a:bodyPr>
            <a:lstStyle/>
            <a:p>
              <a:r>
                <a:rPr lang="en-US" sz="1600"/>
                <a:t>Single Core OoO Superscalar CPU</a:t>
              </a:r>
            </a:p>
          </p:txBody>
        </p:sp>
      </p:grpSp>
      <p:grpSp>
        <p:nvGrpSpPr>
          <p:cNvPr id="3" name="Group 31"/>
          <p:cNvGrpSpPr>
            <a:grpSpLocks/>
          </p:cNvGrpSpPr>
          <p:nvPr/>
        </p:nvGrpSpPr>
        <p:grpSpPr bwMode="auto">
          <a:xfrm>
            <a:off x="2286000" y="2133600"/>
            <a:ext cx="2660650" cy="909638"/>
            <a:chOff x="3204234" y="3124200"/>
            <a:chExt cx="2660254" cy="909937"/>
          </a:xfrm>
        </p:grpSpPr>
        <p:pic>
          <p:nvPicPr>
            <p:cNvPr id="157716" name="Picture 5" descr="Nehalem_Die_Shot_2-small.jpg"/>
            <p:cNvPicPr>
              <a:picLocks noChangeAspect="1"/>
            </p:cNvPicPr>
            <p:nvPr/>
          </p:nvPicPr>
          <p:blipFill>
            <a:blip r:embed="rId4"/>
            <a:srcRect/>
            <a:stretch>
              <a:fillRect/>
            </a:stretch>
          </p:blipFill>
          <p:spPr bwMode="auto">
            <a:xfrm>
              <a:off x="3276600" y="3505200"/>
              <a:ext cx="762000" cy="528937"/>
            </a:xfrm>
            <a:prstGeom prst="rect">
              <a:avLst/>
            </a:prstGeom>
            <a:noFill/>
            <a:ln w="9525">
              <a:noFill/>
              <a:miter lim="800000"/>
              <a:headEnd/>
              <a:tailEnd/>
            </a:ln>
          </p:spPr>
        </p:pic>
        <p:sp>
          <p:nvSpPr>
            <p:cNvPr id="157717" name="TextBox 24"/>
            <p:cNvSpPr txBox="1">
              <a:spLocks noChangeArrowheads="1"/>
            </p:cNvSpPr>
            <p:nvPr/>
          </p:nvSpPr>
          <p:spPr bwMode="auto">
            <a:xfrm>
              <a:off x="3204234" y="3124200"/>
              <a:ext cx="2660254" cy="369332"/>
            </a:xfrm>
            <a:prstGeom prst="rect">
              <a:avLst/>
            </a:prstGeom>
            <a:noFill/>
            <a:ln w="9525">
              <a:noFill/>
              <a:miter lim="800000"/>
              <a:headEnd/>
              <a:tailEnd/>
            </a:ln>
          </p:spPr>
          <p:txBody>
            <a:bodyPr wrap="none">
              <a:prstTxWarp prst="textNoShape">
                <a:avLst/>
              </a:prstTxWarp>
              <a:spAutoFit/>
            </a:bodyPr>
            <a:lstStyle/>
            <a:p>
              <a:r>
                <a:rPr lang="en-US"/>
                <a:t>Brawny (OoO) Multicore</a:t>
              </a:r>
            </a:p>
          </p:txBody>
        </p:sp>
      </p:grpSp>
      <p:grpSp>
        <p:nvGrpSpPr>
          <p:cNvPr id="4" name="Group 30"/>
          <p:cNvGrpSpPr>
            <a:grpSpLocks/>
          </p:cNvGrpSpPr>
          <p:nvPr/>
        </p:nvGrpSpPr>
        <p:grpSpPr bwMode="auto">
          <a:xfrm>
            <a:off x="6553200" y="4191000"/>
            <a:ext cx="1346200" cy="681038"/>
            <a:chOff x="6858000" y="4736068"/>
            <a:chExt cx="1345849" cy="681357"/>
          </a:xfrm>
        </p:grpSpPr>
        <p:pic>
          <p:nvPicPr>
            <p:cNvPr id="157714" name="Picture 4" descr="25%"/>
            <p:cNvPicPr>
              <a:picLocks noChangeAspect="1" noChangeArrowheads="1"/>
            </p:cNvPicPr>
            <p:nvPr/>
          </p:nvPicPr>
          <p:blipFill>
            <a:blip r:embed="rId5"/>
            <a:srcRect/>
            <a:stretch>
              <a:fillRect/>
            </a:stretch>
          </p:blipFill>
          <p:spPr bwMode="auto">
            <a:xfrm>
              <a:off x="6858000" y="4876800"/>
              <a:ext cx="533400" cy="540625"/>
            </a:xfrm>
            <a:prstGeom prst="rect">
              <a:avLst/>
            </a:prstGeom>
            <a:noFill/>
            <a:ln w="12700">
              <a:noFill/>
              <a:miter lim="800000"/>
              <a:headEnd/>
              <a:tailEnd/>
            </a:ln>
          </p:spPr>
        </p:pic>
        <p:sp>
          <p:nvSpPr>
            <p:cNvPr id="157715" name="TextBox 27"/>
            <p:cNvSpPr txBox="1">
              <a:spLocks noChangeArrowheads="1"/>
            </p:cNvSpPr>
            <p:nvPr/>
          </p:nvSpPr>
          <p:spPr bwMode="auto">
            <a:xfrm>
              <a:off x="7467600" y="4736068"/>
              <a:ext cx="736249" cy="369332"/>
            </a:xfrm>
            <a:prstGeom prst="rect">
              <a:avLst/>
            </a:prstGeom>
            <a:noFill/>
            <a:ln w="9525">
              <a:noFill/>
              <a:miter lim="800000"/>
              <a:headEnd/>
              <a:tailEnd/>
            </a:ln>
          </p:spPr>
          <p:txBody>
            <a:bodyPr wrap="none">
              <a:prstTxWarp prst="textNoShape">
                <a:avLst/>
              </a:prstTxWarp>
              <a:spAutoFit/>
            </a:bodyPr>
            <a:lstStyle/>
            <a:p>
              <a:r>
                <a:rPr lang="en-US"/>
                <a:t>ASIC</a:t>
              </a:r>
            </a:p>
          </p:txBody>
        </p:sp>
      </p:grpSp>
      <p:sp>
        <p:nvSpPr>
          <p:cNvPr id="157706" name="TextBox 35"/>
          <p:cNvSpPr txBox="1">
            <a:spLocks noChangeArrowheads="1"/>
          </p:cNvSpPr>
          <p:nvPr/>
        </p:nvSpPr>
        <p:spPr bwMode="auto">
          <a:xfrm>
            <a:off x="6732588" y="1295400"/>
            <a:ext cx="1377950" cy="584200"/>
          </a:xfrm>
          <a:prstGeom prst="rect">
            <a:avLst/>
          </a:prstGeom>
          <a:noFill/>
          <a:ln w="9525">
            <a:noFill/>
            <a:miter lim="800000"/>
            <a:headEnd/>
            <a:tailEnd/>
          </a:ln>
        </p:spPr>
        <p:txBody>
          <a:bodyPr wrap="none">
            <a:prstTxWarp prst="textNoShape">
              <a:avLst/>
            </a:prstTxWarp>
            <a:spAutoFit/>
          </a:bodyPr>
          <a:lstStyle/>
          <a:p>
            <a:pPr algn="r"/>
            <a:r>
              <a:rPr lang="en-US" sz="3200" b="1">
                <a:solidFill>
                  <a:srgbClr val="0000FF"/>
                </a:solidFill>
              </a:rPr>
              <a:t>Better</a:t>
            </a:r>
          </a:p>
        </p:txBody>
      </p:sp>
      <p:grpSp>
        <p:nvGrpSpPr>
          <p:cNvPr id="5" name="Group 51"/>
          <p:cNvGrpSpPr>
            <a:grpSpLocks/>
          </p:cNvGrpSpPr>
          <p:nvPr/>
        </p:nvGrpSpPr>
        <p:grpSpPr bwMode="auto">
          <a:xfrm>
            <a:off x="4953000" y="3733800"/>
            <a:ext cx="3821113" cy="693738"/>
            <a:chOff x="5105400" y="3733800"/>
            <a:chExt cx="3820735" cy="693125"/>
          </a:xfrm>
        </p:grpSpPr>
        <p:sp>
          <p:nvSpPr>
            <p:cNvPr id="157712" name="TextBox 22"/>
            <p:cNvSpPr txBox="1">
              <a:spLocks noChangeArrowheads="1"/>
            </p:cNvSpPr>
            <p:nvPr/>
          </p:nvSpPr>
          <p:spPr bwMode="auto">
            <a:xfrm>
              <a:off x="5715000" y="3733800"/>
              <a:ext cx="3211135" cy="369332"/>
            </a:xfrm>
            <a:prstGeom prst="rect">
              <a:avLst/>
            </a:prstGeom>
            <a:noFill/>
            <a:ln w="9525">
              <a:noFill/>
              <a:miter lim="800000"/>
              <a:headEnd/>
              <a:tailEnd/>
            </a:ln>
          </p:spPr>
          <p:txBody>
            <a:bodyPr wrap="none">
              <a:prstTxWarp prst="textNoShape">
                <a:avLst/>
              </a:prstTxWarp>
              <a:spAutoFit/>
            </a:bodyPr>
            <a:lstStyle/>
            <a:p>
              <a:r>
                <a:rPr lang="en-US"/>
                <a:t>16K thread, SIMT Accelerator</a:t>
              </a:r>
            </a:p>
          </p:txBody>
        </p:sp>
        <p:pic>
          <p:nvPicPr>
            <p:cNvPr id="157713" name="Picture 50"/>
            <p:cNvPicPr>
              <a:picLocks noChangeAspect="1"/>
            </p:cNvPicPr>
            <p:nvPr/>
          </p:nvPicPr>
          <p:blipFill>
            <a:blip r:embed="rId6"/>
            <a:srcRect/>
            <a:stretch>
              <a:fillRect/>
            </a:stretch>
          </p:blipFill>
          <p:spPr bwMode="auto">
            <a:xfrm>
              <a:off x="5105400" y="3886200"/>
              <a:ext cx="589134" cy="540725"/>
            </a:xfrm>
            <a:prstGeom prst="rect">
              <a:avLst/>
            </a:prstGeom>
            <a:noFill/>
            <a:ln w="9525">
              <a:noFill/>
              <a:miter lim="800000"/>
              <a:headEnd/>
              <a:tailEnd/>
            </a:ln>
          </p:spPr>
        </p:pic>
      </p:grpSp>
      <p:grpSp>
        <p:nvGrpSpPr>
          <p:cNvPr id="6" name="Group 53"/>
          <p:cNvGrpSpPr>
            <a:grpSpLocks/>
          </p:cNvGrpSpPr>
          <p:nvPr/>
        </p:nvGrpSpPr>
        <p:grpSpPr bwMode="auto">
          <a:xfrm>
            <a:off x="3124200" y="2819400"/>
            <a:ext cx="2916238" cy="887413"/>
            <a:chOff x="3153881" y="2667000"/>
            <a:chExt cx="2916559" cy="888124"/>
          </a:xfrm>
        </p:grpSpPr>
        <p:sp>
          <p:nvSpPr>
            <p:cNvPr id="157710" name="TextBox 28"/>
            <p:cNvSpPr txBox="1">
              <a:spLocks noChangeArrowheads="1"/>
            </p:cNvSpPr>
            <p:nvPr/>
          </p:nvSpPr>
          <p:spPr bwMode="auto">
            <a:xfrm>
              <a:off x="3153881" y="2667000"/>
              <a:ext cx="2916559" cy="369332"/>
            </a:xfrm>
            <a:prstGeom prst="rect">
              <a:avLst/>
            </a:prstGeom>
            <a:noFill/>
            <a:ln w="9525">
              <a:noFill/>
              <a:miter lim="800000"/>
              <a:headEnd/>
              <a:tailEnd/>
            </a:ln>
          </p:spPr>
          <p:txBody>
            <a:bodyPr wrap="none">
              <a:prstTxWarp prst="textNoShape">
                <a:avLst/>
              </a:prstTxWarp>
              <a:spAutoFit/>
            </a:bodyPr>
            <a:lstStyle/>
            <a:p>
              <a:r>
                <a:rPr lang="en-US"/>
                <a:t>Wimpy (In-order) Multicore</a:t>
              </a:r>
            </a:p>
          </p:txBody>
        </p:sp>
        <p:pic>
          <p:nvPicPr>
            <p:cNvPr id="157711" name="Picture 52"/>
            <p:cNvPicPr>
              <a:picLocks noChangeAspect="1"/>
            </p:cNvPicPr>
            <p:nvPr/>
          </p:nvPicPr>
          <p:blipFill>
            <a:blip r:embed="rId7"/>
            <a:srcRect/>
            <a:stretch>
              <a:fillRect/>
            </a:stretch>
          </p:blipFill>
          <p:spPr bwMode="auto">
            <a:xfrm>
              <a:off x="3276600" y="3048000"/>
              <a:ext cx="685800" cy="507124"/>
            </a:xfrm>
            <a:prstGeom prst="rect">
              <a:avLst/>
            </a:prstGeom>
            <a:noFill/>
            <a:ln w="9525">
              <a:noFill/>
              <a:miter lim="800000"/>
              <a:headEnd/>
              <a:tailEnd/>
            </a:ln>
          </p:spPr>
        </p:pic>
      </p:grpSp>
      <p:sp>
        <p:nvSpPr>
          <p:cNvPr id="56" name="TextBox 55"/>
          <p:cNvSpPr txBox="1">
            <a:spLocks noChangeArrowheads="1"/>
          </p:cNvSpPr>
          <p:nvPr/>
        </p:nvSpPr>
        <p:spPr bwMode="auto">
          <a:xfrm>
            <a:off x="5746750" y="1806575"/>
            <a:ext cx="2406650" cy="70802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(how to get here?)</a:t>
            </a:r>
          </a:p>
          <a:p>
            <a:endParaRPr lang="en-US" sz="2000">
              <a:solidFill>
                <a:srgbClr val="FF0000"/>
              </a:solidFill>
            </a:endParaRPr>
          </a:p>
        </p:txBody>
      </p:sp>
    </p:spTree>
    <p:extLst>
      <p:ext uri="{BB962C8B-B14F-4D97-AF65-F5344CB8AC3E}">
        <p14:creationId xmlns:p14="http://schemas.microsoft.com/office/powerpoint/2010/main" val="4220645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2"/>
          </p:nvPr>
        </p:nvSpPr>
        <p:spPr>
          <a:noFill/>
        </p:spPr>
        <p:txBody>
          <a:bodyPr/>
          <a:lstStyle/>
          <a:p>
            <a:fld id="{A5F2B288-3394-734C-B5FE-37431BBEFAC7}" type="slidenum">
              <a:rPr lang="en-CA" smtClean="0">
                <a:latin typeface="Arial" pitchFamily="-65" charset="0"/>
                <a:ea typeface="ＭＳ Ｐゴシック" pitchFamily="-65" charset="-128"/>
                <a:cs typeface="ＭＳ Ｐゴシック" pitchFamily="-65" charset="-128"/>
              </a:rPr>
              <a:pPr/>
              <a:t>82</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9749"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9750" name="TextBox 18"/>
          <p:cNvSpPr txBox="1">
            <a:spLocks noChangeArrowheads="1"/>
          </p:cNvSpPr>
          <p:nvPr/>
        </p:nvSpPr>
        <p:spPr bwMode="auto">
          <a:xfrm>
            <a:off x="3352800" y="4953000"/>
            <a:ext cx="2236788" cy="369888"/>
          </a:xfrm>
          <a:prstGeom prst="rect">
            <a:avLst/>
          </a:prstGeom>
          <a:noFill/>
          <a:ln w="9525">
            <a:noFill/>
            <a:miter lim="800000"/>
            <a:headEnd/>
            <a:tailEnd/>
          </a:ln>
        </p:spPr>
        <p:txBody>
          <a:bodyPr wrap="none">
            <a:prstTxWarp prst="textNoShape">
              <a:avLst/>
            </a:prstTxWarp>
            <a:spAutoFit/>
          </a:bodyPr>
          <a:lstStyle/>
          <a:p>
            <a:r>
              <a:rPr lang="en-US"/>
              <a:t>Hardware Efficiency</a:t>
            </a:r>
          </a:p>
        </p:txBody>
      </p:sp>
      <p:pic>
        <p:nvPicPr>
          <p:cNvPr id="159751" name="Picture 5"/>
          <p:cNvPicPr>
            <a:picLocks noChangeAspect="1" noChangeArrowheads="1"/>
          </p:cNvPicPr>
          <p:nvPr/>
        </p:nvPicPr>
        <p:blipFill>
          <a:blip r:embed="rId3"/>
          <a:srcRect/>
          <a:stretch>
            <a:fillRect/>
          </a:stretch>
        </p:blipFill>
        <p:spPr bwMode="auto">
          <a:xfrm>
            <a:off x="2362200" y="1524000"/>
            <a:ext cx="534988" cy="609600"/>
          </a:xfrm>
          <a:prstGeom prst="rect">
            <a:avLst/>
          </a:prstGeom>
          <a:noFill/>
          <a:ln w="9525">
            <a:noFill/>
            <a:round/>
            <a:headEnd/>
            <a:tailEnd/>
          </a:ln>
        </p:spPr>
      </p:pic>
      <p:pic>
        <p:nvPicPr>
          <p:cNvPr id="159752" name="Picture 5" descr="Nehalem_Die_Shot_2-small.jpg"/>
          <p:cNvPicPr>
            <a:picLocks noChangeAspect="1"/>
          </p:cNvPicPr>
          <p:nvPr/>
        </p:nvPicPr>
        <p:blipFill>
          <a:blip r:embed="rId4"/>
          <a:srcRect/>
          <a:stretch>
            <a:fillRect/>
          </a:stretch>
        </p:blipFill>
        <p:spPr bwMode="auto">
          <a:xfrm>
            <a:off x="2359025" y="2514600"/>
            <a:ext cx="762000" cy="528638"/>
          </a:xfrm>
          <a:prstGeom prst="rect">
            <a:avLst/>
          </a:prstGeom>
          <a:noFill/>
          <a:ln w="9525">
            <a:noFill/>
            <a:miter lim="800000"/>
            <a:headEnd/>
            <a:tailEnd/>
          </a:ln>
        </p:spPr>
      </p:pic>
      <p:pic>
        <p:nvPicPr>
          <p:cNvPr id="159753" name="Picture 4" descr="25%"/>
          <p:cNvPicPr>
            <a:picLocks noChangeAspect="1" noChangeArrowheads="1"/>
          </p:cNvPicPr>
          <p:nvPr/>
        </p:nvPicPr>
        <p:blipFill>
          <a:blip r:embed="rId5"/>
          <a:srcRect/>
          <a:stretch>
            <a:fillRect/>
          </a:stretch>
        </p:blipFill>
        <p:spPr bwMode="auto">
          <a:xfrm>
            <a:off x="6553200" y="4332288"/>
            <a:ext cx="533400" cy="539750"/>
          </a:xfrm>
          <a:prstGeom prst="rect">
            <a:avLst/>
          </a:prstGeom>
          <a:noFill/>
          <a:ln w="12700">
            <a:noFill/>
            <a:miter lim="800000"/>
            <a:headEnd/>
            <a:tailEnd/>
          </a:ln>
        </p:spPr>
      </p:pic>
      <p:pic>
        <p:nvPicPr>
          <p:cNvPr id="159754" name="Picture 50"/>
          <p:cNvPicPr>
            <a:picLocks noChangeAspect="1"/>
          </p:cNvPicPr>
          <p:nvPr/>
        </p:nvPicPr>
        <p:blipFill>
          <a:blip r:embed="rId6"/>
          <a:srcRect/>
          <a:stretch>
            <a:fillRect/>
          </a:stretch>
        </p:blipFill>
        <p:spPr bwMode="auto">
          <a:xfrm>
            <a:off x="4953000" y="3886200"/>
            <a:ext cx="588963" cy="541338"/>
          </a:xfrm>
          <a:prstGeom prst="rect">
            <a:avLst/>
          </a:prstGeom>
          <a:noFill/>
          <a:ln w="9525">
            <a:noFill/>
            <a:miter lim="800000"/>
            <a:headEnd/>
            <a:tailEnd/>
          </a:ln>
        </p:spPr>
      </p:pic>
      <p:pic>
        <p:nvPicPr>
          <p:cNvPr id="159755" name="Picture 52"/>
          <p:cNvPicPr>
            <a:picLocks noChangeAspect="1"/>
          </p:cNvPicPr>
          <p:nvPr/>
        </p:nvPicPr>
        <p:blipFill>
          <a:blip r:embed="rId7"/>
          <a:srcRect/>
          <a:stretch>
            <a:fillRect/>
          </a:stretch>
        </p:blipFill>
        <p:spPr bwMode="auto">
          <a:xfrm>
            <a:off x="3246438" y="3200400"/>
            <a:ext cx="685800" cy="506413"/>
          </a:xfrm>
          <a:prstGeom prst="rect">
            <a:avLst/>
          </a:prstGeom>
          <a:noFill/>
          <a:ln w="9525">
            <a:noFill/>
            <a:miter lim="800000"/>
            <a:headEnd/>
            <a:tailEnd/>
          </a:ln>
        </p:spPr>
      </p:pic>
      <p:cxnSp>
        <p:nvCxnSpPr>
          <p:cNvPr id="30" name="Straight Arrow Connector 29"/>
          <p:cNvCxnSpPr/>
          <p:nvPr/>
        </p:nvCxnSpPr>
        <p:spPr>
          <a:xfrm flipV="1">
            <a:off x="3429000" y="2514600"/>
            <a:ext cx="1371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V="1">
            <a:off x="6285706" y="3544094"/>
            <a:ext cx="763588"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9758" name="Picture 5" descr="Nehalem_Die_Shot_2-small.jpg"/>
          <p:cNvPicPr>
            <a:picLocks noChangeAspect="1"/>
          </p:cNvPicPr>
          <p:nvPr/>
        </p:nvPicPr>
        <p:blipFill>
          <a:blip r:embed="rId4"/>
          <a:srcRect/>
          <a:stretch>
            <a:fillRect/>
          </a:stretch>
        </p:blipFill>
        <p:spPr bwMode="auto">
          <a:xfrm>
            <a:off x="5105400" y="1971675"/>
            <a:ext cx="762000" cy="528638"/>
          </a:xfrm>
          <a:prstGeom prst="rect">
            <a:avLst/>
          </a:prstGeom>
          <a:noFill/>
          <a:ln w="9525">
            <a:noFill/>
            <a:miter lim="800000"/>
            <a:headEnd/>
            <a:tailEnd/>
          </a:ln>
        </p:spPr>
      </p:pic>
      <p:pic>
        <p:nvPicPr>
          <p:cNvPr id="159759" name="Picture 42"/>
          <p:cNvPicPr>
            <a:picLocks noChangeAspect="1"/>
          </p:cNvPicPr>
          <p:nvPr/>
        </p:nvPicPr>
        <p:blipFill>
          <a:blip r:embed="rId6"/>
          <a:srcRect/>
          <a:stretch>
            <a:fillRect/>
          </a:stretch>
        </p:blipFill>
        <p:spPr bwMode="auto">
          <a:xfrm>
            <a:off x="5867400" y="1971675"/>
            <a:ext cx="609600" cy="539750"/>
          </a:xfrm>
          <a:prstGeom prst="rect">
            <a:avLst/>
          </a:prstGeom>
          <a:noFill/>
          <a:ln w="9525">
            <a:noFill/>
            <a:miter lim="800000"/>
            <a:headEnd/>
            <a:tailEnd/>
          </a:ln>
        </p:spPr>
      </p:pic>
      <p:pic>
        <p:nvPicPr>
          <p:cNvPr id="159760" name="Picture 45"/>
          <p:cNvPicPr>
            <a:picLocks noChangeAspect="1"/>
          </p:cNvPicPr>
          <p:nvPr/>
        </p:nvPicPr>
        <p:blipFill>
          <a:blip r:embed="rId7"/>
          <a:srcRect/>
          <a:stretch>
            <a:fillRect/>
          </a:stretch>
        </p:blipFill>
        <p:spPr bwMode="auto">
          <a:xfrm>
            <a:off x="5105400" y="2505075"/>
            <a:ext cx="838200" cy="619125"/>
          </a:xfrm>
          <a:prstGeom prst="rect">
            <a:avLst/>
          </a:prstGeom>
          <a:noFill/>
          <a:ln w="9525">
            <a:noFill/>
            <a:miter lim="800000"/>
            <a:headEnd/>
            <a:tailEnd/>
          </a:ln>
        </p:spPr>
      </p:pic>
      <p:pic>
        <p:nvPicPr>
          <p:cNvPr id="159761" name="Picture 4" descr="25%"/>
          <p:cNvPicPr>
            <a:picLocks noChangeAspect="1" noChangeArrowheads="1"/>
          </p:cNvPicPr>
          <p:nvPr/>
        </p:nvPicPr>
        <p:blipFill>
          <a:blip r:embed="rId5"/>
          <a:srcRect/>
          <a:stretch>
            <a:fillRect/>
          </a:stretch>
        </p:blipFill>
        <p:spPr bwMode="auto">
          <a:xfrm>
            <a:off x="5867400" y="2505075"/>
            <a:ext cx="304800" cy="307975"/>
          </a:xfrm>
          <a:prstGeom prst="rect">
            <a:avLst/>
          </a:prstGeom>
          <a:noFill/>
          <a:ln w="12700">
            <a:noFill/>
            <a:miter lim="800000"/>
            <a:headEnd/>
            <a:tailEnd/>
          </a:ln>
        </p:spPr>
      </p:pic>
      <p:pic>
        <p:nvPicPr>
          <p:cNvPr id="159762" name="Picture 4" descr="25%"/>
          <p:cNvPicPr>
            <a:picLocks noChangeAspect="1" noChangeArrowheads="1"/>
          </p:cNvPicPr>
          <p:nvPr/>
        </p:nvPicPr>
        <p:blipFill>
          <a:blip r:embed="rId5"/>
          <a:srcRect/>
          <a:stretch>
            <a:fillRect/>
          </a:stretch>
        </p:blipFill>
        <p:spPr bwMode="auto">
          <a:xfrm>
            <a:off x="5867400" y="2805113"/>
            <a:ext cx="304800" cy="309562"/>
          </a:xfrm>
          <a:prstGeom prst="rect">
            <a:avLst/>
          </a:prstGeom>
          <a:noFill/>
          <a:ln w="12700">
            <a:noFill/>
            <a:miter lim="800000"/>
            <a:headEnd/>
            <a:tailEnd/>
          </a:ln>
        </p:spPr>
      </p:pic>
      <p:pic>
        <p:nvPicPr>
          <p:cNvPr id="159763" name="Picture 4" descr="25%"/>
          <p:cNvPicPr>
            <a:picLocks noChangeAspect="1" noChangeArrowheads="1"/>
          </p:cNvPicPr>
          <p:nvPr/>
        </p:nvPicPr>
        <p:blipFill>
          <a:blip r:embed="rId5"/>
          <a:srcRect/>
          <a:stretch>
            <a:fillRect/>
          </a:stretch>
        </p:blipFill>
        <p:spPr bwMode="auto">
          <a:xfrm>
            <a:off x="6172200" y="2809875"/>
            <a:ext cx="304800" cy="307975"/>
          </a:xfrm>
          <a:prstGeom prst="rect">
            <a:avLst/>
          </a:prstGeom>
          <a:noFill/>
          <a:ln w="12700">
            <a:noFill/>
            <a:miter lim="800000"/>
            <a:headEnd/>
            <a:tailEnd/>
          </a:ln>
        </p:spPr>
      </p:pic>
      <p:pic>
        <p:nvPicPr>
          <p:cNvPr id="159764" name="Picture 4" descr="25%"/>
          <p:cNvPicPr>
            <a:picLocks noChangeAspect="1" noChangeArrowheads="1"/>
          </p:cNvPicPr>
          <p:nvPr/>
        </p:nvPicPr>
        <p:blipFill>
          <a:blip r:embed="rId5"/>
          <a:srcRect/>
          <a:stretch>
            <a:fillRect/>
          </a:stretch>
        </p:blipFill>
        <p:spPr bwMode="auto">
          <a:xfrm>
            <a:off x="6172200" y="2505075"/>
            <a:ext cx="304800" cy="307975"/>
          </a:xfrm>
          <a:prstGeom prst="rect">
            <a:avLst/>
          </a:prstGeom>
          <a:noFill/>
          <a:ln w="12700">
            <a:noFill/>
            <a:miter lim="800000"/>
            <a:headEnd/>
            <a:tailEnd/>
          </a:ln>
        </p:spPr>
      </p:pic>
      <p:cxnSp>
        <p:nvCxnSpPr>
          <p:cNvPr id="37" name="Straight Arrow Connector 36"/>
          <p:cNvCxnSpPr/>
          <p:nvPr/>
        </p:nvCxnSpPr>
        <p:spPr>
          <a:xfrm rot="5400000" flipH="1" flipV="1">
            <a:off x="5219700" y="3390900"/>
            <a:ext cx="457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4114800" y="2895600"/>
            <a:ext cx="762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9767" name="TextBox 65"/>
          <p:cNvSpPr txBox="1">
            <a:spLocks noChangeArrowheads="1"/>
          </p:cNvSpPr>
          <p:nvPr/>
        </p:nvSpPr>
        <p:spPr bwMode="auto">
          <a:xfrm>
            <a:off x="1143000" y="228600"/>
            <a:ext cx="7237228"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000FF"/>
                </a:solidFill>
              </a:rPr>
              <a:t>Start by using right tool for each job…</a:t>
            </a:r>
            <a:endParaRPr lang="en-US" sz="3600" dirty="0">
              <a:solidFill>
                <a:srgbClr val="0000FF"/>
              </a:solidFill>
            </a:endParaRPr>
          </a:p>
        </p:txBody>
      </p:sp>
    </p:spTree>
    <p:extLst>
      <p:ext uri="{BB962C8B-B14F-4D97-AF65-F5344CB8AC3E}">
        <p14:creationId xmlns:p14="http://schemas.microsoft.com/office/powerpoint/2010/main" val="230378946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dirty="0" smtClean="0">
                <a:ea typeface="ＭＳ Ｐゴシック" pitchFamily="-65" charset="-128"/>
                <a:cs typeface="ＭＳ Ｐゴシック" pitchFamily="-65" charset="-128"/>
              </a:rPr>
              <a:t>Amdahl’s Law Limits this Approach</a:t>
            </a:r>
          </a:p>
        </p:txBody>
      </p:sp>
      <p:sp>
        <p:nvSpPr>
          <p:cNvPr id="161797" name="Slide Number Placeholder 5"/>
          <p:cNvSpPr>
            <a:spLocks noGrp="1"/>
          </p:cNvSpPr>
          <p:nvPr>
            <p:ph type="sldNum" sz="quarter" idx="12"/>
          </p:nvPr>
        </p:nvSpPr>
        <p:spPr>
          <a:noFill/>
        </p:spPr>
        <p:txBody>
          <a:bodyPr/>
          <a:lstStyle/>
          <a:p>
            <a:fld id="{20C5289F-637F-9A4D-907B-9E4AA8D9FE6B}" type="slidenum">
              <a:rPr lang="en-US" smtClean="0">
                <a:latin typeface="Arial" pitchFamily="-65" charset="0"/>
                <a:ea typeface="ＭＳ Ｐゴシック" pitchFamily="-65" charset="-128"/>
                <a:cs typeface="ＭＳ Ｐゴシック" pitchFamily="-65" charset="-128"/>
              </a:rPr>
              <a:pPr/>
              <a:t>83</a:t>
            </a:fld>
            <a:endParaRPr lang="en-US" smtClean="0">
              <a:latin typeface="Arial" pitchFamily="-65" charset="0"/>
              <a:ea typeface="ＭＳ Ｐゴシック" pitchFamily="-65" charset="-128"/>
              <a:cs typeface="ＭＳ Ｐゴシック" pitchFamily="-65" charset="-128"/>
            </a:endParaRPr>
          </a:p>
        </p:txBody>
      </p:sp>
      <p:sp>
        <p:nvSpPr>
          <p:cNvPr id="7" name="Rectangle 6"/>
          <p:cNvSpPr/>
          <p:nvPr/>
        </p:nvSpPr>
        <p:spPr>
          <a:xfrm>
            <a:off x="2085975"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5791200"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800" name="TextBox 10"/>
          <p:cNvSpPr txBox="1">
            <a:spLocks noChangeArrowheads="1"/>
          </p:cNvSpPr>
          <p:nvPr/>
        </p:nvSpPr>
        <p:spPr bwMode="auto">
          <a:xfrm>
            <a:off x="5791200" y="1447800"/>
            <a:ext cx="2716213" cy="461963"/>
          </a:xfrm>
          <a:prstGeom prst="rect">
            <a:avLst/>
          </a:prstGeom>
          <a:noFill/>
          <a:ln w="9525">
            <a:noFill/>
            <a:miter lim="800000"/>
            <a:headEnd/>
            <a:tailEnd/>
          </a:ln>
        </p:spPr>
        <p:txBody>
          <a:bodyPr wrap="none">
            <a:prstTxWarp prst="textNoShape">
              <a:avLst/>
            </a:prstTxWarp>
            <a:spAutoFit/>
          </a:bodyPr>
          <a:lstStyle/>
          <a:p>
            <a:r>
              <a:rPr lang="en-US" sz="2400"/>
              <a:t>Easy to accelerate</a:t>
            </a:r>
          </a:p>
        </p:txBody>
      </p:sp>
      <p:sp>
        <p:nvSpPr>
          <p:cNvPr id="161801" name="TextBox 11"/>
          <p:cNvSpPr txBox="1">
            <a:spLocks noChangeArrowheads="1"/>
          </p:cNvSpPr>
          <p:nvPr/>
        </p:nvSpPr>
        <p:spPr bwMode="auto">
          <a:xfrm>
            <a:off x="2362200" y="1447800"/>
            <a:ext cx="2698750" cy="461963"/>
          </a:xfrm>
          <a:prstGeom prst="rect">
            <a:avLst/>
          </a:prstGeom>
          <a:noFill/>
          <a:ln w="9525">
            <a:noFill/>
            <a:miter lim="800000"/>
            <a:headEnd/>
            <a:tailEnd/>
          </a:ln>
        </p:spPr>
        <p:txBody>
          <a:bodyPr wrap="none">
            <a:prstTxWarp prst="textNoShape">
              <a:avLst/>
            </a:prstTxWarp>
            <a:spAutoFit/>
          </a:bodyPr>
          <a:lstStyle/>
          <a:p>
            <a:r>
              <a:rPr lang="en-US" sz="2400"/>
              <a:t>Hard to accelerate</a:t>
            </a:r>
          </a:p>
        </p:txBody>
      </p:sp>
      <p:sp>
        <p:nvSpPr>
          <p:cNvPr id="15" name="Rectangle 14"/>
          <p:cNvSpPr/>
          <p:nvPr/>
        </p:nvSpPr>
        <p:spPr>
          <a:xfrm>
            <a:off x="5791200" y="3276600"/>
            <a:ext cx="1524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21859" name="Object 2"/>
          <p:cNvGraphicFramePr>
            <a:graphicFrameLocks noChangeAspect="1"/>
          </p:cNvGraphicFramePr>
          <p:nvPr/>
        </p:nvGraphicFramePr>
        <p:xfrm>
          <a:off x="1373188" y="4414838"/>
          <a:ext cx="5967412" cy="1071562"/>
        </p:xfrm>
        <a:graphic>
          <a:graphicData uri="http://schemas.openxmlformats.org/presentationml/2006/ole">
            <mc:AlternateContent xmlns:mc="http://schemas.openxmlformats.org/markup-compatibility/2006">
              <mc:Choice xmlns:v="urn:schemas-microsoft-com:vml" Requires="v">
                <p:oleObj spid="_x0000_s1163" name="Equation" r:id="rId3" imgW="3327400" imgH="596900" progId="Equation.3">
                  <p:embed/>
                </p:oleObj>
              </mc:Choice>
              <mc:Fallback>
                <p:oleObj name="Equation" r:id="rId3" imgW="3327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188" y="4414838"/>
                        <a:ext cx="5967412"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Freeform 19"/>
          <p:cNvSpPr/>
          <p:nvPr/>
        </p:nvSpPr>
        <p:spPr>
          <a:xfrm>
            <a:off x="1219200" y="2286000"/>
            <a:ext cx="515938" cy="12192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Rectangle 20"/>
          <p:cNvSpPr/>
          <p:nvPr/>
        </p:nvSpPr>
        <p:spPr>
          <a:xfrm>
            <a:off x="2057400" y="3276600"/>
            <a:ext cx="37338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19350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57200" y="76200"/>
            <a:ext cx="8229600" cy="1139825"/>
          </a:xfrm>
        </p:spPr>
        <p:txBody>
          <a:bodyPr>
            <a:normAutofit fontScale="90000"/>
          </a:bodyPr>
          <a:lstStyle/>
          <a:p>
            <a:r>
              <a:rPr lang="en-US" dirty="0" smtClean="0">
                <a:ea typeface="ＭＳ Ｐゴシック" pitchFamily="-65" charset="-128"/>
                <a:cs typeface="ＭＳ Ｐゴシック" pitchFamily="-65" charset="-128"/>
              </a:rPr>
              <a:t>Question:  Can dividing line be moved?</a:t>
            </a:r>
          </a:p>
        </p:txBody>
      </p:sp>
      <p:sp>
        <p:nvSpPr>
          <p:cNvPr id="163844" name="Slide Number Placeholder 5"/>
          <p:cNvSpPr>
            <a:spLocks noGrp="1"/>
          </p:cNvSpPr>
          <p:nvPr>
            <p:ph type="sldNum" sz="quarter" idx="12"/>
          </p:nvPr>
        </p:nvSpPr>
        <p:spPr>
          <a:noFill/>
        </p:spPr>
        <p:txBody>
          <a:bodyPr/>
          <a:lstStyle/>
          <a:p>
            <a:fld id="{C85FABF0-D42D-B640-838A-78C39A61AB24}" type="slidenum">
              <a:rPr lang="en-US" smtClean="0">
                <a:latin typeface="Arial" pitchFamily="-65" charset="0"/>
                <a:ea typeface="ＭＳ Ｐゴシック" pitchFamily="-65" charset="-128"/>
                <a:cs typeface="ＭＳ Ｐゴシック" pitchFamily="-65" charset="-128"/>
              </a:rPr>
              <a:pPr/>
              <a:t>84</a:t>
            </a:fld>
            <a:endParaRPr lang="en-US" smtClean="0">
              <a:latin typeface="Arial" pitchFamily="-65" charset="0"/>
              <a:ea typeface="ＭＳ Ｐゴシック" pitchFamily="-65" charset="-128"/>
              <a:cs typeface="ＭＳ Ｐゴシック" pitchFamily="-65" charset="-128"/>
            </a:endParaRPr>
          </a:p>
        </p:txBody>
      </p:sp>
      <p:sp>
        <p:nvSpPr>
          <p:cNvPr id="163845" name="TextBox 10"/>
          <p:cNvSpPr txBox="1">
            <a:spLocks noChangeArrowheads="1"/>
          </p:cNvSpPr>
          <p:nvPr/>
        </p:nvSpPr>
        <p:spPr bwMode="auto">
          <a:xfrm>
            <a:off x="5791200" y="1687513"/>
            <a:ext cx="3379788" cy="369887"/>
          </a:xfrm>
          <a:prstGeom prst="rect">
            <a:avLst/>
          </a:prstGeom>
          <a:noFill/>
          <a:ln w="9525">
            <a:noFill/>
            <a:miter lim="800000"/>
            <a:headEnd/>
            <a:tailEnd/>
          </a:ln>
        </p:spPr>
        <p:txBody>
          <a:bodyPr wrap="none">
            <a:prstTxWarp prst="textNoShape">
              <a:avLst/>
            </a:prstTxWarp>
            <a:spAutoFit/>
          </a:bodyPr>
          <a:lstStyle/>
          <a:p>
            <a:r>
              <a:rPr lang="en-US"/>
              <a:t>easy to accelerate (Acc. Arch1)</a:t>
            </a:r>
          </a:p>
        </p:txBody>
      </p:sp>
      <p:sp>
        <p:nvSpPr>
          <p:cNvPr id="21" name="Rectangle 20"/>
          <p:cNvSpPr/>
          <p:nvPr/>
        </p:nvSpPr>
        <p:spPr>
          <a:xfrm>
            <a:off x="2133600" y="3200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743200" y="3200400"/>
            <a:ext cx="42672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p:nvSpPr>
        <p:spPr>
          <a:xfrm>
            <a:off x="1371600" y="3505200"/>
            <a:ext cx="515938" cy="11430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Rectangle 15"/>
          <p:cNvSpPr/>
          <p:nvPr/>
        </p:nvSpPr>
        <p:spPr>
          <a:xfrm>
            <a:off x="2133600" y="4343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2743200" y="4343400"/>
            <a:ext cx="7620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Freeform 25"/>
          <p:cNvSpPr/>
          <p:nvPr/>
        </p:nvSpPr>
        <p:spPr>
          <a:xfrm>
            <a:off x="1389063" y="2362200"/>
            <a:ext cx="515937" cy="9906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Rectangle 26"/>
          <p:cNvSpPr/>
          <p:nvPr/>
        </p:nvSpPr>
        <p:spPr>
          <a:xfrm>
            <a:off x="2085975"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p:cNvSpPr/>
          <p:nvPr/>
        </p:nvSpPr>
        <p:spPr>
          <a:xfrm>
            <a:off x="5791200"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54" name="TextBox 29"/>
          <p:cNvSpPr txBox="1">
            <a:spLocks noChangeArrowheads="1"/>
          </p:cNvSpPr>
          <p:nvPr/>
        </p:nvSpPr>
        <p:spPr bwMode="auto">
          <a:xfrm>
            <a:off x="5797550" y="2819400"/>
            <a:ext cx="3379788" cy="646113"/>
          </a:xfrm>
          <a:prstGeom prst="rect">
            <a:avLst/>
          </a:prstGeom>
          <a:noFill/>
          <a:ln w="9525">
            <a:noFill/>
            <a:miter lim="800000"/>
            <a:headEnd/>
            <a:tailEnd/>
          </a:ln>
        </p:spPr>
        <p:txBody>
          <a:bodyPr wrap="none">
            <a:prstTxWarp prst="textNoShape">
              <a:avLst/>
            </a:prstTxWarp>
            <a:spAutoFit/>
          </a:bodyPr>
          <a:lstStyle/>
          <a:p>
            <a:r>
              <a:rPr lang="en-US"/>
              <a:t>easy to accelerate (Acc. Arch2)</a:t>
            </a:r>
          </a:p>
          <a:p>
            <a:endParaRPr lang="en-US"/>
          </a:p>
        </p:txBody>
      </p:sp>
      <p:cxnSp>
        <p:nvCxnSpPr>
          <p:cNvPr id="33" name="Straight Arrow Connector 32"/>
          <p:cNvCxnSpPr/>
          <p:nvPr/>
        </p:nvCxnSpPr>
        <p:spPr>
          <a:xfrm rot="10800000" flipV="1">
            <a:off x="2667000" y="2362200"/>
            <a:ext cx="3048000" cy="0"/>
          </a:xfrm>
          <a:prstGeom prst="straightConnector1">
            <a:avLst/>
          </a:prstGeom>
          <a:ln w="53975">
            <a:solidFill>
              <a:srgbClr val="00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3785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254250" y="2590800"/>
            <a:ext cx="4603750" cy="3841402"/>
          </a:xfrm>
          <a:prstGeom prst="ellipse">
            <a:avLst/>
          </a:prstGeom>
          <a:solidFill>
            <a:srgbClr val="FFFF0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2" name="Title 1"/>
          <p:cNvSpPr>
            <a:spLocks noGrp="1"/>
          </p:cNvSpPr>
          <p:nvPr>
            <p:ph type="title"/>
          </p:nvPr>
        </p:nvSpPr>
        <p:spPr>
          <a:xfrm>
            <a:off x="457200" y="0"/>
            <a:ext cx="8229600" cy="884237"/>
          </a:xfrm>
        </p:spPr>
        <p:txBody>
          <a:bodyPr/>
          <a:lstStyle/>
          <a:p>
            <a:r>
              <a:rPr lang="en-CA" dirty="0" smtClean="0"/>
              <a:t>Forward-Looking GPU Software</a:t>
            </a:r>
            <a:endParaRPr lang="en-CA" dirty="0"/>
          </a:p>
        </p:txBody>
      </p:sp>
      <p:sp>
        <p:nvSpPr>
          <p:cNvPr id="3" name="Content Placeholder 2"/>
          <p:cNvSpPr>
            <a:spLocks noGrp="1"/>
          </p:cNvSpPr>
          <p:nvPr>
            <p:ph sz="quarter" idx="1"/>
          </p:nvPr>
        </p:nvSpPr>
        <p:spPr>
          <a:xfrm>
            <a:off x="457200" y="884237"/>
            <a:ext cx="8229600" cy="4525963"/>
          </a:xfrm>
        </p:spPr>
        <p:txBody>
          <a:bodyPr/>
          <a:lstStyle/>
          <a:p>
            <a:r>
              <a:rPr lang="en-CA" dirty="0" smtClean="0"/>
              <a:t>Still Massively Parallel</a:t>
            </a:r>
          </a:p>
          <a:p>
            <a:r>
              <a:rPr lang="en-CA" dirty="0" smtClean="0"/>
              <a:t>Less Structured</a:t>
            </a:r>
          </a:p>
          <a:p>
            <a:pPr lvl="1"/>
            <a:r>
              <a:rPr lang="en-CA" dirty="0" smtClean="0"/>
              <a:t>Memory access and control flow patterns are less predictable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85</a:t>
            </a:fld>
            <a:endParaRPr lang="en-US"/>
          </a:p>
        </p:txBody>
      </p:sp>
      <p:sp>
        <p:nvSpPr>
          <p:cNvPr id="5" name="Oval 4"/>
          <p:cNvSpPr/>
          <p:nvPr/>
        </p:nvSpPr>
        <p:spPr>
          <a:xfrm>
            <a:off x="2724150" y="3960582"/>
            <a:ext cx="2667000" cy="2450068"/>
          </a:xfrm>
          <a:prstGeom prst="ellipse">
            <a:avLst/>
          </a:prstGeom>
          <a:solidFill>
            <a:srgbClr val="92D05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6" name="TextBox 5"/>
          <p:cNvSpPr txBox="1"/>
          <p:nvPr/>
        </p:nvSpPr>
        <p:spPr>
          <a:xfrm>
            <a:off x="3092450" y="4216119"/>
            <a:ext cx="1981200" cy="646331"/>
          </a:xfrm>
          <a:prstGeom prst="rect">
            <a:avLst/>
          </a:prstGeom>
          <a:noFill/>
        </p:spPr>
        <p:txBody>
          <a:bodyPr wrap="square" rtlCol="0">
            <a:spAutoFit/>
          </a:bodyPr>
          <a:lstStyle/>
          <a:p>
            <a:pPr algn="ctr"/>
            <a:r>
              <a:rPr lang="en-CA" dirty="0" smtClean="0"/>
              <a:t>Execute efficiently on a GPU today</a:t>
            </a:r>
            <a:endParaRPr lang="en-CA" dirty="0"/>
          </a:p>
        </p:txBody>
      </p:sp>
      <p:sp>
        <p:nvSpPr>
          <p:cNvPr id="7" name="TextBox 6"/>
          <p:cNvSpPr txBox="1"/>
          <p:nvPr/>
        </p:nvSpPr>
        <p:spPr>
          <a:xfrm>
            <a:off x="2724150" y="4908930"/>
            <a:ext cx="1587500" cy="646331"/>
          </a:xfrm>
          <a:prstGeom prst="rect">
            <a:avLst/>
          </a:prstGeom>
          <a:noFill/>
        </p:spPr>
        <p:txBody>
          <a:bodyPr wrap="square" rtlCol="0">
            <a:spAutoFit/>
          </a:bodyPr>
          <a:lstStyle/>
          <a:p>
            <a:pPr algn="ctr"/>
            <a:r>
              <a:rPr lang="en-US" b="1" dirty="0" smtClean="0"/>
              <a:t>Graphics </a:t>
            </a:r>
            <a:r>
              <a:rPr lang="en-US" b="1" dirty="0" err="1" smtClean="0"/>
              <a:t>Shaders</a:t>
            </a:r>
            <a:endParaRPr lang="en-CA" b="1" dirty="0"/>
          </a:p>
        </p:txBody>
      </p:sp>
      <p:sp>
        <p:nvSpPr>
          <p:cNvPr id="8" name="TextBox 7"/>
          <p:cNvSpPr txBox="1"/>
          <p:nvPr/>
        </p:nvSpPr>
        <p:spPr>
          <a:xfrm>
            <a:off x="3416300" y="5555261"/>
            <a:ext cx="1587500" cy="646331"/>
          </a:xfrm>
          <a:prstGeom prst="rect">
            <a:avLst/>
          </a:prstGeom>
          <a:noFill/>
        </p:spPr>
        <p:txBody>
          <a:bodyPr wrap="square" rtlCol="0">
            <a:spAutoFit/>
          </a:bodyPr>
          <a:lstStyle/>
          <a:p>
            <a:pPr algn="ctr"/>
            <a:r>
              <a:rPr lang="en-US" b="1" dirty="0" smtClean="0"/>
              <a:t>Matrix Multiply</a:t>
            </a:r>
            <a:endParaRPr lang="en-CA" b="1" dirty="0"/>
          </a:p>
        </p:txBody>
      </p:sp>
      <p:sp>
        <p:nvSpPr>
          <p:cNvPr id="9" name="TextBox 8"/>
          <p:cNvSpPr txBox="1"/>
          <p:nvPr/>
        </p:nvSpPr>
        <p:spPr>
          <a:xfrm>
            <a:off x="4106533" y="5093596"/>
            <a:ext cx="1092200" cy="369332"/>
          </a:xfrm>
          <a:prstGeom prst="rect">
            <a:avLst/>
          </a:prstGeom>
          <a:noFill/>
        </p:spPr>
        <p:txBody>
          <a:bodyPr wrap="square" rtlCol="0">
            <a:spAutoFit/>
          </a:bodyPr>
          <a:lstStyle/>
          <a:p>
            <a:pPr algn="ctr"/>
            <a:r>
              <a:rPr lang="en-US" b="1" dirty="0" smtClean="0"/>
              <a:t>…</a:t>
            </a:r>
            <a:endParaRPr lang="en-CA" b="1" dirty="0"/>
          </a:p>
        </p:txBody>
      </p:sp>
      <p:sp>
        <p:nvSpPr>
          <p:cNvPr id="11" name="TextBox 10"/>
          <p:cNvSpPr txBox="1"/>
          <p:nvPr/>
        </p:nvSpPr>
        <p:spPr>
          <a:xfrm>
            <a:off x="3551447" y="2743200"/>
            <a:ext cx="1981200" cy="646331"/>
          </a:xfrm>
          <a:prstGeom prst="rect">
            <a:avLst/>
          </a:prstGeom>
          <a:noFill/>
        </p:spPr>
        <p:txBody>
          <a:bodyPr wrap="square" rtlCol="0">
            <a:spAutoFit/>
          </a:bodyPr>
          <a:lstStyle/>
          <a:p>
            <a:pPr algn="ctr"/>
            <a:r>
              <a:rPr lang="en-CA" dirty="0" smtClean="0"/>
              <a:t>Less efficient on today’s GPU</a:t>
            </a:r>
            <a:endParaRPr lang="en-CA" dirty="0"/>
          </a:p>
        </p:txBody>
      </p:sp>
      <p:sp>
        <p:nvSpPr>
          <p:cNvPr id="12" name="TextBox 11"/>
          <p:cNvSpPr txBox="1"/>
          <p:nvPr/>
        </p:nvSpPr>
        <p:spPr>
          <a:xfrm>
            <a:off x="4208612" y="3640380"/>
            <a:ext cx="1587500" cy="369332"/>
          </a:xfrm>
          <a:prstGeom prst="rect">
            <a:avLst/>
          </a:prstGeom>
          <a:noFill/>
        </p:spPr>
        <p:txBody>
          <a:bodyPr wrap="square" rtlCol="0">
            <a:spAutoFit/>
          </a:bodyPr>
          <a:lstStyle/>
          <a:p>
            <a:pPr algn="ctr"/>
            <a:r>
              <a:rPr lang="en-US" b="1" dirty="0" err="1" smtClean="0"/>
              <a:t>Raytracing</a:t>
            </a:r>
            <a:endParaRPr lang="en-CA" b="1" dirty="0"/>
          </a:p>
        </p:txBody>
      </p:sp>
      <p:sp>
        <p:nvSpPr>
          <p:cNvPr id="13" name="TextBox 12"/>
          <p:cNvSpPr txBox="1"/>
          <p:nvPr/>
        </p:nvSpPr>
        <p:spPr>
          <a:xfrm>
            <a:off x="2519033" y="3314251"/>
            <a:ext cx="1587500" cy="646331"/>
          </a:xfrm>
          <a:prstGeom prst="rect">
            <a:avLst/>
          </a:prstGeom>
          <a:noFill/>
        </p:spPr>
        <p:txBody>
          <a:bodyPr wrap="square" rtlCol="0">
            <a:spAutoFit/>
          </a:bodyPr>
          <a:lstStyle/>
          <a:p>
            <a:pPr algn="ctr"/>
            <a:r>
              <a:rPr lang="en-US" b="1" dirty="0" smtClean="0"/>
              <a:t>Molecular Dynamics</a:t>
            </a:r>
            <a:endParaRPr lang="en-CA" b="1" dirty="0"/>
          </a:p>
        </p:txBody>
      </p:sp>
      <p:sp>
        <p:nvSpPr>
          <p:cNvPr id="14" name="TextBox 13"/>
          <p:cNvSpPr txBox="1"/>
          <p:nvPr/>
        </p:nvSpPr>
        <p:spPr>
          <a:xfrm>
            <a:off x="5220299" y="4262599"/>
            <a:ext cx="1587500" cy="646331"/>
          </a:xfrm>
          <a:prstGeom prst="rect">
            <a:avLst/>
          </a:prstGeom>
          <a:noFill/>
        </p:spPr>
        <p:txBody>
          <a:bodyPr wrap="square" rtlCol="0">
            <a:spAutoFit/>
          </a:bodyPr>
          <a:lstStyle/>
          <a:p>
            <a:pPr algn="ctr"/>
            <a:r>
              <a:rPr lang="en-US" b="1" dirty="0" smtClean="0"/>
              <a:t>Object Classification</a:t>
            </a:r>
            <a:endParaRPr lang="en-CA" b="1" dirty="0"/>
          </a:p>
        </p:txBody>
      </p:sp>
      <p:sp>
        <p:nvSpPr>
          <p:cNvPr id="15" name="TextBox 14"/>
          <p:cNvSpPr txBox="1"/>
          <p:nvPr/>
        </p:nvSpPr>
        <p:spPr>
          <a:xfrm>
            <a:off x="5391150" y="5000950"/>
            <a:ext cx="924225" cy="369332"/>
          </a:xfrm>
          <a:prstGeom prst="rect">
            <a:avLst/>
          </a:prstGeom>
          <a:noFill/>
        </p:spPr>
        <p:txBody>
          <a:bodyPr wrap="square" rtlCol="0">
            <a:spAutoFit/>
          </a:bodyPr>
          <a:lstStyle/>
          <a:p>
            <a:pPr algn="ctr"/>
            <a:r>
              <a:rPr lang="en-US" b="1" dirty="0" smtClean="0"/>
              <a:t>…</a:t>
            </a:r>
            <a:endParaRPr lang="en-CA" b="1" dirty="0"/>
          </a:p>
        </p:txBody>
      </p:sp>
      <p:sp>
        <p:nvSpPr>
          <p:cNvPr id="16" name="Date Placeholder 15"/>
          <p:cNvSpPr>
            <a:spLocks noGrp="1"/>
          </p:cNvSpPr>
          <p:nvPr>
            <p:ph type="dt" sz="half" idx="10"/>
          </p:nvPr>
        </p:nvSpPr>
        <p:spPr/>
        <p:txBody>
          <a:bodyPr/>
          <a:lstStyle/>
          <a:p>
            <a:r>
              <a:rPr lang="en-US" dirty="0" smtClean="0"/>
              <a:t>[Tim Rogers]</a:t>
            </a:r>
            <a:endParaRPr lang="en-US" dirty="0"/>
          </a:p>
        </p:txBody>
      </p:sp>
    </p:spTree>
    <p:extLst>
      <p:ext uri="{BB962C8B-B14F-4D97-AF65-F5344CB8AC3E}">
        <p14:creationId xmlns:p14="http://schemas.microsoft.com/office/powerpoint/2010/main" val="208982356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4"/>
          <p:cNvSpPr>
            <a:spLocks noGrp="1"/>
          </p:cNvSpPr>
          <p:nvPr>
            <p:ph type="sldNum" sz="quarter" idx="12"/>
          </p:nvPr>
        </p:nvSpPr>
        <p:spPr>
          <a:noFill/>
        </p:spPr>
        <p:txBody>
          <a:bodyPr/>
          <a:lstStyle/>
          <a:p>
            <a:fld id="{D65AB619-690A-0A4C-8BA3-B997004A52BE}" type="slidenum">
              <a:rPr lang="en-CA" smtClean="0">
                <a:latin typeface="Arial" pitchFamily="-65" charset="0"/>
                <a:ea typeface="ＭＳ Ｐゴシック" pitchFamily="-65" charset="-128"/>
                <a:cs typeface="ＭＳ Ｐゴシック" pitchFamily="-65" charset="-128"/>
              </a:rPr>
              <a:pPr/>
              <a:t>86</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42863"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52600" y="4953000"/>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4869" name="TextBox 17"/>
          <p:cNvSpPr txBox="1">
            <a:spLocks noChangeArrowheads="1"/>
          </p:cNvSpPr>
          <p:nvPr/>
        </p:nvSpPr>
        <p:spPr bwMode="auto">
          <a:xfrm>
            <a:off x="152400" y="2895600"/>
            <a:ext cx="1570038" cy="646113"/>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64870" name="TextBox 18"/>
          <p:cNvSpPr txBox="1">
            <a:spLocks noChangeArrowheads="1"/>
          </p:cNvSpPr>
          <p:nvPr/>
        </p:nvSpPr>
        <p:spPr bwMode="auto">
          <a:xfrm>
            <a:off x="3352800" y="4953000"/>
            <a:ext cx="1767243" cy="369332"/>
          </a:xfrm>
          <a:prstGeom prst="rect">
            <a:avLst/>
          </a:prstGeom>
          <a:noFill/>
          <a:ln w="9525">
            <a:noFill/>
            <a:miter lim="800000"/>
            <a:headEnd/>
            <a:tailEnd/>
          </a:ln>
        </p:spPr>
        <p:txBody>
          <a:bodyPr wrap="none">
            <a:prstTxWarp prst="textNoShape">
              <a:avLst/>
            </a:prstTxWarp>
            <a:spAutoFit/>
          </a:bodyPr>
          <a:lstStyle/>
          <a:p>
            <a:r>
              <a:rPr lang="en-US" dirty="0" smtClean="0"/>
              <a:t>Energy Efficiency</a:t>
            </a:r>
            <a:endParaRPr lang="en-US" dirty="0"/>
          </a:p>
        </p:txBody>
      </p:sp>
      <p:pic>
        <p:nvPicPr>
          <p:cNvPr id="164871" name="Picture 5"/>
          <p:cNvPicPr>
            <a:picLocks noChangeAspect="1" noChangeArrowheads="1"/>
          </p:cNvPicPr>
          <p:nvPr/>
        </p:nvPicPr>
        <p:blipFill>
          <a:blip r:embed="rId3"/>
          <a:srcRect/>
          <a:stretch>
            <a:fillRect/>
          </a:stretch>
        </p:blipFill>
        <p:spPr bwMode="auto">
          <a:xfrm>
            <a:off x="2362200" y="1524000"/>
            <a:ext cx="534988" cy="609600"/>
          </a:xfrm>
          <a:prstGeom prst="rect">
            <a:avLst/>
          </a:prstGeom>
          <a:noFill/>
          <a:ln w="9525">
            <a:noFill/>
            <a:round/>
            <a:headEnd/>
            <a:tailEnd/>
          </a:ln>
        </p:spPr>
      </p:pic>
      <p:pic>
        <p:nvPicPr>
          <p:cNvPr id="164872" name="Picture 5" descr="Nehalem_Die_Shot_2-small.jpg"/>
          <p:cNvPicPr>
            <a:picLocks noChangeAspect="1"/>
          </p:cNvPicPr>
          <p:nvPr/>
        </p:nvPicPr>
        <p:blipFill>
          <a:blip r:embed="rId4"/>
          <a:srcRect/>
          <a:stretch>
            <a:fillRect/>
          </a:stretch>
        </p:blipFill>
        <p:spPr bwMode="auto">
          <a:xfrm>
            <a:off x="2359025" y="2514600"/>
            <a:ext cx="762000" cy="528638"/>
          </a:xfrm>
          <a:prstGeom prst="rect">
            <a:avLst/>
          </a:prstGeom>
          <a:noFill/>
          <a:ln w="9525">
            <a:noFill/>
            <a:miter lim="800000"/>
            <a:headEnd/>
            <a:tailEnd/>
          </a:ln>
        </p:spPr>
      </p:pic>
      <p:pic>
        <p:nvPicPr>
          <p:cNvPr id="164873" name="Picture 4" descr="25%"/>
          <p:cNvPicPr>
            <a:picLocks noChangeAspect="1" noChangeArrowheads="1"/>
          </p:cNvPicPr>
          <p:nvPr/>
        </p:nvPicPr>
        <p:blipFill>
          <a:blip r:embed="rId5"/>
          <a:srcRect/>
          <a:stretch>
            <a:fillRect/>
          </a:stretch>
        </p:blipFill>
        <p:spPr bwMode="auto">
          <a:xfrm>
            <a:off x="6553200" y="4332288"/>
            <a:ext cx="533400" cy="539750"/>
          </a:xfrm>
          <a:prstGeom prst="rect">
            <a:avLst/>
          </a:prstGeom>
          <a:noFill/>
          <a:ln w="12700">
            <a:noFill/>
            <a:miter lim="800000"/>
            <a:headEnd/>
            <a:tailEnd/>
          </a:ln>
        </p:spPr>
      </p:pic>
      <p:sp>
        <p:nvSpPr>
          <p:cNvPr id="164874" name="TextBox 35"/>
          <p:cNvSpPr txBox="1">
            <a:spLocks noChangeArrowheads="1"/>
          </p:cNvSpPr>
          <p:nvPr/>
        </p:nvSpPr>
        <p:spPr bwMode="auto">
          <a:xfrm>
            <a:off x="6400800" y="1371600"/>
            <a:ext cx="1377950" cy="584200"/>
          </a:xfrm>
          <a:prstGeom prst="rect">
            <a:avLst/>
          </a:prstGeom>
          <a:noFill/>
          <a:ln w="9525">
            <a:noFill/>
            <a:miter lim="800000"/>
            <a:headEnd/>
            <a:tailEnd/>
          </a:ln>
        </p:spPr>
        <p:txBody>
          <a:bodyPr wrap="none">
            <a:prstTxWarp prst="textNoShape">
              <a:avLst/>
            </a:prstTxWarp>
            <a:spAutoFit/>
          </a:bodyPr>
          <a:lstStyle/>
          <a:p>
            <a:r>
              <a:rPr lang="en-US" sz="3200" b="1">
                <a:solidFill>
                  <a:srgbClr val="0000FF"/>
                </a:solidFill>
              </a:rPr>
              <a:t>Better</a:t>
            </a:r>
          </a:p>
        </p:txBody>
      </p:sp>
      <p:cxnSp>
        <p:nvCxnSpPr>
          <p:cNvPr id="47" name="Straight Arrow Connector 46"/>
          <p:cNvCxnSpPr/>
          <p:nvPr/>
        </p:nvCxnSpPr>
        <p:spPr>
          <a:xfrm>
            <a:off x="5541963" y="3886200"/>
            <a:ext cx="630237"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64876" name="Picture 50"/>
          <p:cNvPicPr>
            <a:picLocks noChangeAspect="1"/>
          </p:cNvPicPr>
          <p:nvPr/>
        </p:nvPicPr>
        <p:blipFill>
          <a:blip r:embed="rId6"/>
          <a:srcRect/>
          <a:stretch>
            <a:fillRect/>
          </a:stretch>
        </p:blipFill>
        <p:spPr bwMode="auto">
          <a:xfrm>
            <a:off x="4953000" y="3886200"/>
            <a:ext cx="588963" cy="541338"/>
          </a:xfrm>
          <a:prstGeom prst="rect">
            <a:avLst/>
          </a:prstGeom>
          <a:noFill/>
          <a:ln w="9525">
            <a:noFill/>
            <a:miter lim="800000"/>
            <a:headEnd/>
            <a:tailEnd/>
          </a:ln>
        </p:spPr>
      </p:pic>
      <p:pic>
        <p:nvPicPr>
          <p:cNvPr id="164877" name="Picture 52"/>
          <p:cNvPicPr>
            <a:picLocks noChangeAspect="1"/>
          </p:cNvPicPr>
          <p:nvPr/>
        </p:nvPicPr>
        <p:blipFill>
          <a:blip r:embed="rId7"/>
          <a:srcRect/>
          <a:stretch>
            <a:fillRect/>
          </a:stretch>
        </p:blipFill>
        <p:spPr bwMode="auto">
          <a:xfrm>
            <a:off x="3246438" y="3200400"/>
            <a:ext cx="685800" cy="506413"/>
          </a:xfrm>
          <a:prstGeom prst="rect">
            <a:avLst/>
          </a:prstGeom>
          <a:noFill/>
          <a:ln w="9525">
            <a:noFill/>
            <a:miter lim="800000"/>
            <a:headEnd/>
            <a:tailEnd/>
          </a:ln>
        </p:spPr>
      </p:pic>
      <p:cxnSp>
        <p:nvCxnSpPr>
          <p:cNvPr id="17" name="Straight Arrow Connector 16"/>
          <p:cNvCxnSpPr/>
          <p:nvPr/>
        </p:nvCxnSpPr>
        <p:spPr>
          <a:xfrm rot="5400000" flipH="1" flipV="1">
            <a:off x="5344319" y="3058319"/>
            <a:ext cx="990600" cy="665162"/>
          </a:xfrm>
          <a:prstGeom prst="straightConnector1">
            <a:avLst/>
          </a:prstGeom>
          <a:ln w="66675">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5015311" y="3387329"/>
            <a:ext cx="983458"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65"/>
          <p:cNvSpPr txBox="1">
            <a:spLocks noChangeArrowheads="1"/>
          </p:cNvSpPr>
          <p:nvPr/>
        </p:nvSpPr>
        <p:spPr bwMode="auto">
          <a:xfrm>
            <a:off x="2362200" y="228600"/>
            <a:ext cx="4546587" cy="646331"/>
          </a:xfrm>
          <a:prstGeom prst="rect">
            <a:avLst/>
          </a:prstGeom>
          <a:noFill/>
          <a:ln w="9525">
            <a:noFill/>
            <a:miter lim="800000"/>
            <a:headEnd/>
            <a:tailEnd/>
          </a:ln>
        </p:spPr>
        <p:txBody>
          <a:bodyPr wrap="none">
            <a:prstTxWarp prst="textNoShape">
              <a:avLst/>
            </a:prstTxWarp>
            <a:spAutoFit/>
          </a:bodyPr>
          <a:lstStyle/>
          <a:p>
            <a:r>
              <a:rPr lang="en-US" sz="3600" dirty="0" smtClean="0">
                <a:solidFill>
                  <a:srgbClr val="0066FF"/>
                </a:solidFill>
              </a:rPr>
              <a:t>Two Routes to “Better”</a:t>
            </a:r>
            <a:endParaRPr lang="en-US" sz="3600" dirty="0">
              <a:solidFill>
                <a:srgbClr val="0066FF"/>
              </a:solidFill>
            </a:endParaRPr>
          </a:p>
        </p:txBody>
      </p:sp>
    </p:spTree>
    <p:extLst>
      <p:ext uri="{BB962C8B-B14F-4D97-AF65-F5344CB8AC3E}">
        <p14:creationId xmlns:p14="http://schemas.microsoft.com/office/powerpoint/2010/main" val="3449034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r>
              <a:rPr lang="en-US" i="1" dirty="0" smtClean="0"/>
              <a:t>Research Direction 1:</a:t>
            </a:r>
            <a:br>
              <a:rPr lang="en-US" i="1" dirty="0" smtClean="0"/>
            </a:br>
            <a:r>
              <a:rPr lang="en-US" dirty="0" smtClean="0"/>
              <a:t>Mitigating SIMT Control Divergence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87</a:t>
            </a:fld>
            <a:endParaRPr lang="en-US"/>
          </a:p>
        </p:txBody>
      </p:sp>
    </p:spTree>
    <p:extLst>
      <p:ext uri="{BB962C8B-B14F-4D97-AF65-F5344CB8AC3E}">
        <p14:creationId xmlns:p14="http://schemas.microsoft.com/office/powerpoint/2010/main" val="366591844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4245A92A-B7EF-4648-8FB5-683BB5E3700A}" type="slidenum">
              <a:rPr lang="en-US"/>
              <a:pPr/>
              <a:t>88</a:t>
            </a:fld>
            <a:r>
              <a:rPr lang="en-US"/>
              <a:t> </a:t>
            </a:r>
            <a:endParaRPr lang="en-US">
              <a:latin typeface="Times" pitchFamily="-65" charset="0"/>
            </a:endParaRPr>
          </a:p>
        </p:txBody>
      </p:sp>
      <p:grpSp>
        <p:nvGrpSpPr>
          <p:cNvPr id="2" name="Group 355"/>
          <p:cNvGrpSpPr>
            <a:grpSpLocks/>
          </p:cNvGrpSpPr>
          <p:nvPr/>
        </p:nvGrpSpPr>
        <p:grpSpPr bwMode="auto">
          <a:xfrm>
            <a:off x="4187825" y="2084388"/>
            <a:ext cx="4300538" cy="192087"/>
            <a:chOff x="195" y="3273"/>
            <a:chExt cx="2709" cy="121"/>
          </a:xfrm>
        </p:grpSpPr>
        <p:grpSp>
          <p:nvGrpSpPr>
            <p:cNvPr id="3" name="Group 346"/>
            <p:cNvGrpSpPr>
              <a:grpSpLocks/>
            </p:cNvGrpSpPr>
            <p:nvPr/>
          </p:nvGrpSpPr>
          <p:grpSpPr bwMode="auto">
            <a:xfrm>
              <a:off x="678" y="3273"/>
              <a:ext cx="2226" cy="121"/>
              <a:chOff x="3122" y="1652"/>
              <a:chExt cx="2226" cy="121"/>
            </a:xfrm>
          </p:grpSpPr>
          <p:sp>
            <p:nvSpPr>
              <p:cNvPr id="66766" name="Rectangle 347"/>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67" name="Rectangle 348"/>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G</a:t>
                </a:r>
              </a:p>
            </p:txBody>
          </p:sp>
          <p:sp>
            <p:nvSpPr>
              <p:cNvPr id="66768" name="Rectangle 349"/>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4" name="Group 350"/>
            <p:cNvGrpSpPr>
              <a:grpSpLocks/>
            </p:cNvGrpSpPr>
            <p:nvPr/>
          </p:nvGrpSpPr>
          <p:grpSpPr bwMode="auto">
            <a:xfrm>
              <a:off x="195" y="3273"/>
              <a:ext cx="478" cy="121"/>
              <a:chOff x="2638" y="1313"/>
              <a:chExt cx="478" cy="121"/>
            </a:xfrm>
          </p:grpSpPr>
          <p:cxnSp>
            <p:nvCxnSpPr>
              <p:cNvPr id="66764" name="AutoShape 351"/>
              <p:cNvCxnSpPr>
                <a:cxnSpLocks noChangeShapeType="1"/>
                <a:stCxn id="66765"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65" name="Rectangle 352"/>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5" name="Group 118"/>
          <p:cNvGrpSpPr>
            <a:grpSpLocks/>
          </p:cNvGrpSpPr>
          <p:nvPr/>
        </p:nvGrpSpPr>
        <p:grpSpPr bwMode="auto">
          <a:xfrm>
            <a:off x="1076325" y="1725613"/>
            <a:ext cx="2509838" cy="2689225"/>
            <a:chOff x="678" y="1595"/>
            <a:chExt cx="1581" cy="1694"/>
          </a:xfrm>
        </p:grpSpPr>
        <p:sp>
          <p:nvSpPr>
            <p:cNvPr id="66746" name="Rectangle 119"/>
            <p:cNvSpPr>
              <a:spLocks noChangeArrowheads="1"/>
            </p:cNvSpPr>
            <p:nvPr/>
          </p:nvSpPr>
          <p:spPr bwMode="auto">
            <a:xfrm>
              <a:off x="945" y="2039"/>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B</a:t>
              </a:r>
            </a:p>
          </p:txBody>
        </p:sp>
        <p:sp>
          <p:nvSpPr>
            <p:cNvPr id="66747" name="Rectangle 120"/>
            <p:cNvSpPr>
              <a:spLocks noChangeArrowheads="1"/>
            </p:cNvSpPr>
            <p:nvPr/>
          </p:nvSpPr>
          <p:spPr bwMode="auto">
            <a:xfrm>
              <a:off x="678" y="2378"/>
              <a:ext cx="468"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C</a:t>
              </a:r>
            </a:p>
          </p:txBody>
        </p:sp>
        <p:sp>
          <p:nvSpPr>
            <p:cNvPr id="66748" name="Rectangle 121"/>
            <p:cNvSpPr>
              <a:spLocks noChangeArrowheads="1"/>
            </p:cNvSpPr>
            <p:nvPr/>
          </p:nvSpPr>
          <p:spPr bwMode="auto">
            <a:xfrm>
              <a:off x="1235" y="2378"/>
              <a:ext cx="465"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D</a:t>
              </a:r>
            </a:p>
          </p:txBody>
        </p:sp>
        <p:sp>
          <p:nvSpPr>
            <p:cNvPr id="66749" name="Rectangle 122"/>
            <p:cNvSpPr>
              <a:spLocks noChangeArrowheads="1"/>
            </p:cNvSpPr>
            <p:nvPr/>
          </p:nvSpPr>
          <p:spPr bwMode="auto">
            <a:xfrm>
              <a:off x="945" y="2765"/>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E</a:t>
              </a:r>
            </a:p>
          </p:txBody>
        </p:sp>
        <p:sp>
          <p:nvSpPr>
            <p:cNvPr id="66750" name="Rectangle 123"/>
            <p:cNvSpPr>
              <a:spLocks noChangeArrowheads="1"/>
            </p:cNvSpPr>
            <p:nvPr/>
          </p:nvSpPr>
          <p:spPr bwMode="auto">
            <a:xfrm>
              <a:off x="1791" y="2378"/>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F</a:t>
              </a:r>
            </a:p>
          </p:txBody>
        </p:sp>
        <p:sp>
          <p:nvSpPr>
            <p:cNvPr id="66751" name="Rectangle 124"/>
            <p:cNvSpPr>
              <a:spLocks noChangeArrowheads="1"/>
            </p:cNvSpPr>
            <p:nvPr/>
          </p:nvSpPr>
          <p:spPr bwMode="auto">
            <a:xfrm>
              <a:off x="1235" y="1604"/>
              <a:ext cx="468" cy="175"/>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A</a:t>
              </a:r>
            </a:p>
          </p:txBody>
        </p:sp>
        <p:sp>
          <p:nvSpPr>
            <p:cNvPr id="66752" name="Rectangle 125"/>
            <p:cNvSpPr>
              <a:spLocks noChangeArrowheads="1"/>
            </p:cNvSpPr>
            <p:nvPr/>
          </p:nvSpPr>
          <p:spPr bwMode="auto">
            <a:xfrm>
              <a:off x="1235" y="3104"/>
              <a:ext cx="468" cy="176"/>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G</a:t>
              </a:r>
            </a:p>
          </p:txBody>
        </p:sp>
        <p:cxnSp>
          <p:nvCxnSpPr>
            <p:cNvPr id="66753" name="AutoShape 126"/>
            <p:cNvCxnSpPr>
              <a:cxnSpLocks noChangeShapeType="1"/>
              <a:stCxn id="66746" idx="2"/>
              <a:endCxn id="66748" idx="0"/>
            </p:cNvCxnSpPr>
            <p:nvPr/>
          </p:nvCxnSpPr>
          <p:spPr bwMode="auto">
            <a:xfrm>
              <a:off x="1179" y="2225"/>
              <a:ext cx="289" cy="144"/>
            </a:xfrm>
            <a:prstGeom prst="straightConnector1">
              <a:avLst/>
            </a:prstGeom>
            <a:noFill/>
            <a:ln w="28575">
              <a:solidFill>
                <a:schemeClr val="tx1"/>
              </a:solidFill>
              <a:round/>
              <a:headEnd/>
              <a:tailEnd type="triangle" w="lg" len="lg"/>
            </a:ln>
          </p:spPr>
        </p:cxnSp>
        <p:cxnSp>
          <p:nvCxnSpPr>
            <p:cNvPr id="66754" name="AutoShape 127"/>
            <p:cNvCxnSpPr>
              <a:cxnSpLocks noChangeShapeType="1"/>
              <a:stCxn id="66746" idx="2"/>
              <a:endCxn id="66747" idx="0"/>
            </p:cNvCxnSpPr>
            <p:nvPr/>
          </p:nvCxnSpPr>
          <p:spPr bwMode="auto">
            <a:xfrm flipH="1">
              <a:off x="912" y="2225"/>
              <a:ext cx="267" cy="144"/>
            </a:xfrm>
            <a:prstGeom prst="straightConnector1">
              <a:avLst/>
            </a:prstGeom>
            <a:noFill/>
            <a:ln w="28575">
              <a:solidFill>
                <a:schemeClr val="tx1"/>
              </a:solidFill>
              <a:round/>
              <a:headEnd/>
              <a:tailEnd type="triangle" w="lg" len="lg"/>
            </a:ln>
          </p:spPr>
        </p:cxnSp>
        <p:cxnSp>
          <p:nvCxnSpPr>
            <p:cNvPr id="66755" name="AutoShape 128"/>
            <p:cNvCxnSpPr>
              <a:cxnSpLocks noChangeShapeType="1"/>
              <a:stCxn id="66748" idx="2"/>
              <a:endCxn id="66749" idx="0"/>
            </p:cNvCxnSpPr>
            <p:nvPr/>
          </p:nvCxnSpPr>
          <p:spPr bwMode="auto">
            <a:xfrm flipH="1">
              <a:off x="1179" y="2558"/>
              <a:ext cx="289" cy="198"/>
            </a:xfrm>
            <a:prstGeom prst="straightConnector1">
              <a:avLst/>
            </a:prstGeom>
            <a:noFill/>
            <a:ln w="28575">
              <a:solidFill>
                <a:schemeClr val="tx1"/>
              </a:solidFill>
              <a:round/>
              <a:headEnd/>
              <a:tailEnd type="triangle" w="lg" len="lg"/>
            </a:ln>
          </p:spPr>
        </p:cxnSp>
        <p:cxnSp>
          <p:nvCxnSpPr>
            <p:cNvPr id="66756" name="AutoShape 129"/>
            <p:cNvCxnSpPr>
              <a:cxnSpLocks noChangeShapeType="1"/>
              <a:stCxn id="66747" idx="2"/>
              <a:endCxn id="66749" idx="0"/>
            </p:cNvCxnSpPr>
            <p:nvPr/>
          </p:nvCxnSpPr>
          <p:spPr bwMode="auto">
            <a:xfrm>
              <a:off x="912" y="2558"/>
              <a:ext cx="267" cy="198"/>
            </a:xfrm>
            <a:prstGeom prst="straightConnector1">
              <a:avLst/>
            </a:prstGeom>
            <a:noFill/>
            <a:ln w="28575">
              <a:solidFill>
                <a:schemeClr val="tx1"/>
              </a:solidFill>
              <a:round/>
              <a:headEnd/>
              <a:tailEnd type="triangle" w="lg" len="lg"/>
            </a:ln>
          </p:spPr>
        </p:cxnSp>
        <p:cxnSp>
          <p:nvCxnSpPr>
            <p:cNvPr id="66757" name="AutoShape 130"/>
            <p:cNvCxnSpPr>
              <a:cxnSpLocks noChangeShapeType="1"/>
              <a:stCxn id="66751" idx="2"/>
              <a:endCxn id="66750" idx="0"/>
            </p:cNvCxnSpPr>
            <p:nvPr/>
          </p:nvCxnSpPr>
          <p:spPr bwMode="auto">
            <a:xfrm>
              <a:off x="1469" y="1788"/>
              <a:ext cx="556" cy="581"/>
            </a:xfrm>
            <a:prstGeom prst="straightConnector1">
              <a:avLst/>
            </a:prstGeom>
            <a:noFill/>
            <a:ln w="28575">
              <a:solidFill>
                <a:schemeClr val="tx1"/>
              </a:solidFill>
              <a:round/>
              <a:headEnd/>
              <a:tailEnd type="triangle" w="lg" len="lg"/>
            </a:ln>
          </p:spPr>
        </p:cxnSp>
        <p:cxnSp>
          <p:nvCxnSpPr>
            <p:cNvPr id="66758" name="AutoShape 131"/>
            <p:cNvCxnSpPr>
              <a:cxnSpLocks noChangeShapeType="1"/>
              <a:stCxn id="66751" idx="2"/>
              <a:endCxn id="66746" idx="0"/>
            </p:cNvCxnSpPr>
            <p:nvPr/>
          </p:nvCxnSpPr>
          <p:spPr bwMode="auto">
            <a:xfrm flipH="1">
              <a:off x="1179" y="1788"/>
              <a:ext cx="290" cy="242"/>
            </a:xfrm>
            <a:prstGeom prst="straightConnector1">
              <a:avLst/>
            </a:prstGeom>
            <a:noFill/>
            <a:ln w="28575">
              <a:solidFill>
                <a:schemeClr val="tx1"/>
              </a:solidFill>
              <a:round/>
              <a:headEnd/>
              <a:tailEnd type="triangle" w="lg" len="lg"/>
            </a:ln>
          </p:spPr>
        </p:cxnSp>
        <p:cxnSp>
          <p:nvCxnSpPr>
            <p:cNvPr id="66759" name="AutoShape 132"/>
            <p:cNvCxnSpPr>
              <a:cxnSpLocks noChangeShapeType="1"/>
              <a:stCxn id="66750" idx="2"/>
              <a:endCxn id="66752" idx="0"/>
            </p:cNvCxnSpPr>
            <p:nvPr/>
          </p:nvCxnSpPr>
          <p:spPr bwMode="auto">
            <a:xfrm flipH="1">
              <a:off x="1469" y="2564"/>
              <a:ext cx="556" cy="531"/>
            </a:xfrm>
            <a:prstGeom prst="straightConnector1">
              <a:avLst/>
            </a:prstGeom>
            <a:noFill/>
            <a:ln w="28575">
              <a:solidFill>
                <a:schemeClr val="tx1"/>
              </a:solidFill>
              <a:round/>
              <a:headEnd/>
              <a:tailEnd type="triangle" w="lg" len="lg"/>
            </a:ln>
          </p:spPr>
        </p:cxnSp>
        <p:cxnSp>
          <p:nvCxnSpPr>
            <p:cNvPr id="66760" name="AutoShape 133"/>
            <p:cNvCxnSpPr>
              <a:cxnSpLocks noChangeShapeType="1"/>
              <a:stCxn id="66749" idx="2"/>
              <a:endCxn id="66752" idx="0"/>
            </p:cNvCxnSpPr>
            <p:nvPr/>
          </p:nvCxnSpPr>
          <p:spPr bwMode="auto">
            <a:xfrm>
              <a:off x="1179" y="2951"/>
              <a:ext cx="290" cy="144"/>
            </a:xfrm>
            <a:prstGeom prst="straightConnector1">
              <a:avLst/>
            </a:prstGeom>
            <a:noFill/>
            <a:ln w="28575">
              <a:solidFill>
                <a:schemeClr val="tx1"/>
              </a:solidFill>
              <a:round/>
              <a:headEnd/>
              <a:tailEnd type="triangle" w="lg" len="lg"/>
            </a:ln>
          </p:spPr>
        </p:cxnSp>
        <p:cxnSp>
          <p:nvCxnSpPr>
            <p:cNvPr id="66761" name="AutoShape 134"/>
            <p:cNvCxnSpPr>
              <a:cxnSpLocks noChangeShapeType="1"/>
              <a:stCxn id="66752" idx="2"/>
              <a:endCxn id="66751" idx="0"/>
            </p:cNvCxnSpPr>
            <p:nvPr/>
          </p:nvCxnSpPr>
          <p:spPr bwMode="auto">
            <a:xfrm rot="5400000" flipH="1" flipV="1">
              <a:off x="623" y="2441"/>
              <a:ext cx="1694" cy="1"/>
            </a:xfrm>
            <a:prstGeom prst="curvedConnector5">
              <a:avLst>
                <a:gd name="adj1" fmla="val -7968"/>
                <a:gd name="adj2" fmla="val -102600032"/>
                <a:gd name="adj3" fmla="val 107968"/>
              </a:avLst>
            </a:prstGeom>
            <a:noFill/>
            <a:ln w="28575">
              <a:solidFill>
                <a:schemeClr val="tx1"/>
              </a:solidFill>
              <a:round/>
              <a:headEnd/>
              <a:tailEnd type="triangle" w="lg" len="lg"/>
            </a:ln>
          </p:spPr>
        </p:cxnSp>
      </p:grpSp>
      <p:sp>
        <p:nvSpPr>
          <p:cNvPr id="66565" name="Rectangle 2"/>
          <p:cNvSpPr>
            <a:spLocks noGrp="1" noChangeArrowheads="1"/>
          </p:cNvSpPr>
          <p:nvPr>
            <p:ph type="title"/>
          </p:nvPr>
        </p:nvSpPr>
        <p:spPr>
          <a:xfrm>
            <a:off x="495300" y="0"/>
            <a:ext cx="8178800" cy="708025"/>
          </a:xfrm>
        </p:spPr>
        <p:txBody>
          <a:bodyPr>
            <a:normAutofit fontScale="90000"/>
          </a:bodyPr>
          <a:lstStyle/>
          <a:p>
            <a:r>
              <a:rPr lang="en-US" dirty="0" smtClean="0">
                <a:latin typeface="Arial  " charset="0"/>
                <a:ea typeface="ＭＳ Ｐゴシック" pitchFamily="-65" charset="-128"/>
                <a:cs typeface="Arial" pitchFamily="-65" charset="0"/>
              </a:rPr>
              <a:t>Recall: SIMT Hardware </a:t>
            </a:r>
            <a:r>
              <a:rPr lang="en-US" dirty="0">
                <a:latin typeface="Arial  " charset="0"/>
                <a:ea typeface="ＭＳ Ｐゴシック" pitchFamily="-65" charset="-128"/>
                <a:cs typeface="Arial" pitchFamily="-65" charset="0"/>
              </a:rPr>
              <a:t>Stack</a:t>
            </a:r>
            <a:endParaRPr lang="en-US" i="1" dirty="0">
              <a:latin typeface="Arial  " charset="0"/>
              <a:ea typeface="ＭＳ Ｐゴシック" pitchFamily="-65" charset="-128"/>
              <a:cs typeface="Arial" pitchFamily="-65" charset="0"/>
            </a:endParaRPr>
          </a:p>
        </p:txBody>
      </p:sp>
      <p:grpSp>
        <p:nvGrpSpPr>
          <p:cNvPr id="6" name="Group 135"/>
          <p:cNvGrpSpPr>
            <a:grpSpLocks/>
          </p:cNvGrpSpPr>
          <p:nvPr/>
        </p:nvGrpSpPr>
        <p:grpSpPr bwMode="auto">
          <a:xfrm>
            <a:off x="4111625" y="3121025"/>
            <a:ext cx="4648200" cy="1143000"/>
            <a:chOff x="2590" y="1797"/>
            <a:chExt cx="2928" cy="720"/>
          </a:xfrm>
        </p:grpSpPr>
        <p:grpSp>
          <p:nvGrpSpPr>
            <p:cNvPr id="7" name="Group 110"/>
            <p:cNvGrpSpPr>
              <a:grpSpLocks/>
            </p:cNvGrpSpPr>
            <p:nvPr/>
          </p:nvGrpSpPr>
          <p:grpSpPr bwMode="auto">
            <a:xfrm>
              <a:off x="2590" y="1797"/>
              <a:ext cx="2928" cy="720"/>
              <a:chOff x="2541" y="1241"/>
              <a:chExt cx="2928" cy="720"/>
            </a:xfrm>
          </p:grpSpPr>
          <p:sp>
            <p:nvSpPr>
              <p:cNvPr id="66743" name="Rectangle 111"/>
              <p:cNvSpPr>
                <a:spLocks noChangeArrowheads="1"/>
              </p:cNvSpPr>
              <p:nvPr/>
            </p:nvSpPr>
            <p:spPr bwMode="auto">
              <a:xfrm>
                <a:off x="2541" y="1241"/>
                <a:ext cx="2928" cy="720"/>
              </a:xfrm>
              <a:prstGeom prst="rect">
                <a:avLst/>
              </a:prstGeom>
              <a:solidFill>
                <a:srgbClr val="FFBFDF"/>
              </a:solidFill>
              <a:ln w="19050">
                <a:solidFill>
                  <a:schemeClr val="tx1"/>
                </a:solidFill>
                <a:miter lim="800000"/>
                <a:headEnd/>
                <a:tailEnd/>
              </a:ln>
            </p:spPr>
            <p:txBody>
              <a:bodyPr>
                <a:prstTxWarp prst="textNoShape">
                  <a:avLst/>
                </a:prstTxWarp>
              </a:bodyPr>
              <a:lstStyle/>
              <a:p>
                <a:pPr eaLnBrk="0" hangingPunct="0"/>
                <a:endParaRPr lang="en-US" sz="1800"/>
              </a:p>
            </p:txBody>
          </p:sp>
          <p:sp>
            <p:nvSpPr>
              <p:cNvPr id="66744" name="Rectangle 112"/>
              <p:cNvSpPr>
                <a:spLocks noChangeArrowheads="1"/>
              </p:cNvSpPr>
              <p:nvPr/>
            </p:nvSpPr>
            <p:spPr bwMode="auto">
              <a:xfrm>
                <a:off x="2605" y="1280"/>
                <a:ext cx="757" cy="17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800">
                    <a:solidFill>
                      <a:srgbClr val="000000"/>
                    </a:solidFill>
                  </a:rPr>
                  <a:t>Thread Warp</a:t>
                </a:r>
                <a:endParaRPr lang="en-US" sz="1800"/>
              </a:p>
            </p:txBody>
          </p:sp>
          <p:sp>
            <p:nvSpPr>
              <p:cNvPr id="66745" name="Rectangle 113"/>
              <p:cNvSpPr>
                <a:spLocks noChangeArrowheads="1"/>
              </p:cNvSpPr>
              <p:nvPr/>
            </p:nvSpPr>
            <p:spPr bwMode="auto">
              <a:xfrm>
                <a:off x="4438" y="1241"/>
                <a:ext cx="1031" cy="203"/>
              </a:xfrm>
              <a:prstGeom prst="rect">
                <a:avLst/>
              </a:prstGeom>
              <a:solidFill>
                <a:srgbClr val="FFEAF4"/>
              </a:solidFill>
              <a:ln w="19050">
                <a:solidFill>
                  <a:schemeClr val="tx1"/>
                </a:solidFill>
                <a:miter lim="800000"/>
                <a:headEnd/>
                <a:tailEnd/>
              </a:ln>
            </p:spPr>
            <p:txBody>
              <a:bodyPr anchor="ctr">
                <a:prstTxWarp prst="textNoShape">
                  <a:avLst/>
                </a:prstTxWarp>
              </a:bodyPr>
              <a:lstStyle/>
              <a:p>
                <a:pPr algn="ctr" eaLnBrk="0" hangingPunct="0"/>
                <a:r>
                  <a:rPr lang="en-US" sz="1800"/>
                  <a:t>Common PC</a:t>
                </a:r>
              </a:p>
            </p:txBody>
          </p:sp>
        </p:grpSp>
        <p:sp>
          <p:nvSpPr>
            <p:cNvPr id="66739" name="Rectangle 114"/>
            <p:cNvSpPr>
              <a:spLocks noChangeArrowheads="1"/>
            </p:cNvSpPr>
            <p:nvPr/>
          </p:nvSpPr>
          <p:spPr bwMode="auto">
            <a:xfrm>
              <a:off x="3485"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2</a:t>
              </a:r>
            </a:p>
          </p:txBody>
        </p:sp>
        <p:sp>
          <p:nvSpPr>
            <p:cNvPr id="66740" name="Rectangle 115"/>
            <p:cNvSpPr>
              <a:spLocks noChangeArrowheads="1"/>
            </p:cNvSpPr>
            <p:nvPr/>
          </p:nvSpPr>
          <p:spPr bwMode="auto">
            <a:xfrm>
              <a:off x="4017"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3</a:t>
              </a:r>
            </a:p>
          </p:txBody>
        </p:sp>
        <p:sp>
          <p:nvSpPr>
            <p:cNvPr id="66741" name="Rectangle 116"/>
            <p:cNvSpPr>
              <a:spLocks noChangeArrowheads="1"/>
            </p:cNvSpPr>
            <p:nvPr/>
          </p:nvSpPr>
          <p:spPr bwMode="auto">
            <a:xfrm>
              <a:off x="4550"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4</a:t>
              </a:r>
            </a:p>
          </p:txBody>
        </p:sp>
        <p:sp>
          <p:nvSpPr>
            <p:cNvPr id="66742" name="Rectangle 117"/>
            <p:cNvSpPr>
              <a:spLocks noChangeArrowheads="1"/>
            </p:cNvSpPr>
            <p:nvPr/>
          </p:nvSpPr>
          <p:spPr bwMode="auto">
            <a:xfrm>
              <a:off x="2953"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sz="1800"/>
                <a:t>Thread</a:t>
              </a:r>
            </a:p>
            <a:p>
              <a:pPr algn="ctr" eaLnBrk="0" hangingPunct="0"/>
              <a:r>
                <a:rPr lang="en-US" sz="1800"/>
                <a:t>1</a:t>
              </a:r>
            </a:p>
          </p:txBody>
        </p:sp>
      </p:grpSp>
      <p:sp>
        <p:nvSpPr>
          <p:cNvPr id="58506" name="Rectangle 138"/>
          <p:cNvSpPr>
            <a:spLocks noChangeArrowheads="1"/>
          </p:cNvSpPr>
          <p:nvPr/>
        </p:nvSpPr>
        <p:spPr bwMode="auto">
          <a:xfrm>
            <a:off x="1500188" y="2430463"/>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B/1111</a:t>
            </a:r>
          </a:p>
        </p:txBody>
      </p:sp>
      <p:sp>
        <p:nvSpPr>
          <p:cNvPr id="58507" name="Rectangle 139"/>
          <p:cNvSpPr>
            <a:spLocks noChangeArrowheads="1"/>
          </p:cNvSpPr>
          <p:nvPr/>
        </p:nvSpPr>
        <p:spPr bwMode="auto">
          <a:xfrm>
            <a:off x="1076325" y="2968625"/>
            <a:ext cx="742950"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C/1001</a:t>
            </a:r>
          </a:p>
        </p:txBody>
      </p:sp>
      <p:sp>
        <p:nvSpPr>
          <p:cNvPr id="58508" name="Rectangle 140"/>
          <p:cNvSpPr>
            <a:spLocks noChangeArrowheads="1"/>
          </p:cNvSpPr>
          <p:nvPr/>
        </p:nvSpPr>
        <p:spPr bwMode="auto">
          <a:xfrm>
            <a:off x="1960563" y="2968625"/>
            <a:ext cx="738187"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D/0110</a:t>
            </a:r>
          </a:p>
        </p:txBody>
      </p:sp>
      <p:sp>
        <p:nvSpPr>
          <p:cNvPr id="58509" name="Rectangle 141"/>
          <p:cNvSpPr>
            <a:spLocks noChangeArrowheads="1"/>
          </p:cNvSpPr>
          <p:nvPr/>
        </p:nvSpPr>
        <p:spPr bwMode="auto">
          <a:xfrm>
            <a:off x="1500188" y="3582988"/>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E/1111</a:t>
            </a:r>
          </a:p>
        </p:txBody>
      </p:sp>
      <p:sp>
        <p:nvSpPr>
          <p:cNvPr id="58511" name="Rectangle 143"/>
          <p:cNvSpPr>
            <a:spLocks noChangeArrowheads="1"/>
          </p:cNvSpPr>
          <p:nvPr/>
        </p:nvSpPr>
        <p:spPr bwMode="auto">
          <a:xfrm>
            <a:off x="1960563" y="1739900"/>
            <a:ext cx="742950" cy="27781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A/1111</a:t>
            </a:r>
          </a:p>
        </p:txBody>
      </p:sp>
      <p:sp>
        <p:nvSpPr>
          <p:cNvPr id="58512" name="Rectangle 144"/>
          <p:cNvSpPr>
            <a:spLocks noChangeArrowheads="1"/>
          </p:cNvSpPr>
          <p:nvPr/>
        </p:nvSpPr>
        <p:spPr bwMode="auto">
          <a:xfrm>
            <a:off x="1960563" y="4121150"/>
            <a:ext cx="742950" cy="279400"/>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G/1111</a:t>
            </a:r>
          </a:p>
        </p:txBody>
      </p:sp>
      <p:grpSp>
        <p:nvGrpSpPr>
          <p:cNvPr id="8" name="Group 261"/>
          <p:cNvGrpSpPr>
            <a:grpSpLocks/>
          </p:cNvGrpSpPr>
          <p:nvPr/>
        </p:nvGrpSpPr>
        <p:grpSpPr bwMode="auto">
          <a:xfrm>
            <a:off x="4187825" y="2084388"/>
            <a:ext cx="4302125" cy="192087"/>
            <a:chOff x="2638" y="1313"/>
            <a:chExt cx="2710" cy="121"/>
          </a:xfrm>
        </p:grpSpPr>
        <p:grpSp>
          <p:nvGrpSpPr>
            <p:cNvPr id="9" name="Group 225"/>
            <p:cNvGrpSpPr>
              <a:grpSpLocks/>
            </p:cNvGrpSpPr>
            <p:nvPr/>
          </p:nvGrpSpPr>
          <p:grpSpPr bwMode="auto">
            <a:xfrm>
              <a:off x="3122" y="1313"/>
              <a:ext cx="2226" cy="121"/>
              <a:chOff x="3122" y="1652"/>
              <a:chExt cx="2226" cy="121"/>
            </a:xfrm>
          </p:grpSpPr>
          <p:sp>
            <p:nvSpPr>
              <p:cNvPr id="66735" name="Rectangle 226"/>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36" name="Rectangle 227"/>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a:t>
                </a:r>
              </a:p>
            </p:txBody>
          </p:sp>
          <p:sp>
            <p:nvSpPr>
              <p:cNvPr id="66737" name="Rectangle 228"/>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10" name="Group 232"/>
            <p:cNvGrpSpPr>
              <a:grpSpLocks/>
            </p:cNvGrpSpPr>
            <p:nvPr/>
          </p:nvGrpSpPr>
          <p:grpSpPr bwMode="auto">
            <a:xfrm>
              <a:off x="2638" y="1313"/>
              <a:ext cx="478" cy="121"/>
              <a:chOff x="2638" y="1313"/>
              <a:chExt cx="478" cy="121"/>
            </a:xfrm>
          </p:grpSpPr>
          <p:cxnSp>
            <p:nvCxnSpPr>
              <p:cNvPr id="66733" name="AutoShape 219"/>
              <p:cNvCxnSpPr>
                <a:cxnSpLocks noChangeShapeType="1"/>
                <a:stCxn id="66734" idx="3"/>
                <a:endCxn id="6673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34" name="Rectangle 229"/>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11" name="Group 262"/>
          <p:cNvGrpSpPr>
            <a:grpSpLocks/>
          </p:cNvGrpSpPr>
          <p:nvPr/>
        </p:nvGrpSpPr>
        <p:grpSpPr bwMode="auto">
          <a:xfrm>
            <a:off x="4187825" y="2084388"/>
            <a:ext cx="4302125" cy="576262"/>
            <a:chOff x="2638" y="1434"/>
            <a:chExt cx="2710" cy="363"/>
          </a:xfrm>
        </p:grpSpPr>
        <p:grpSp>
          <p:nvGrpSpPr>
            <p:cNvPr id="12" name="Group 233"/>
            <p:cNvGrpSpPr>
              <a:grpSpLocks/>
            </p:cNvGrpSpPr>
            <p:nvPr/>
          </p:nvGrpSpPr>
          <p:grpSpPr bwMode="auto">
            <a:xfrm>
              <a:off x="3122" y="1555"/>
              <a:ext cx="2226" cy="121"/>
              <a:chOff x="3122" y="1652"/>
              <a:chExt cx="2226" cy="121"/>
            </a:xfrm>
          </p:grpSpPr>
          <p:sp>
            <p:nvSpPr>
              <p:cNvPr id="66728" name="Rectangle 234"/>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9" name="Rectangle 235"/>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30" name="Rectangle 236"/>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3" name="Group 240"/>
            <p:cNvGrpSpPr>
              <a:grpSpLocks/>
            </p:cNvGrpSpPr>
            <p:nvPr/>
          </p:nvGrpSpPr>
          <p:grpSpPr bwMode="auto">
            <a:xfrm>
              <a:off x="3122" y="1676"/>
              <a:ext cx="2226" cy="121"/>
              <a:chOff x="3122" y="1652"/>
              <a:chExt cx="2226" cy="121"/>
            </a:xfrm>
          </p:grpSpPr>
          <p:sp>
            <p:nvSpPr>
              <p:cNvPr id="66725" name="Rectangle 24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6" name="Rectangle 24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C</a:t>
                </a:r>
              </a:p>
            </p:txBody>
          </p:sp>
          <p:sp>
            <p:nvSpPr>
              <p:cNvPr id="66727" name="Rectangle 24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14" name="Group 244"/>
            <p:cNvGrpSpPr>
              <a:grpSpLocks/>
            </p:cNvGrpSpPr>
            <p:nvPr/>
          </p:nvGrpSpPr>
          <p:grpSpPr bwMode="auto">
            <a:xfrm>
              <a:off x="2638" y="1676"/>
              <a:ext cx="478" cy="121"/>
              <a:chOff x="2638" y="1313"/>
              <a:chExt cx="478" cy="121"/>
            </a:xfrm>
          </p:grpSpPr>
          <p:cxnSp>
            <p:nvCxnSpPr>
              <p:cNvPr id="66723" name="AutoShape 245"/>
              <p:cNvCxnSpPr>
                <a:cxnSpLocks noChangeShapeType="1"/>
                <a:stCxn id="66724" idx="3"/>
                <a:endCxn id="6672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24" name="Rectangle 246"/>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5" name="Group 223"/>
            <p:cNvGrpSpPr>
              <a:grpSpLocks/>
            </p:cNvGrpSpPr>
            <p:nvPr/>
          </p:nvGrpSpPr>
          <p:grpSpPr bwMode="auto">
            <a:xfrm>
              <a:off x="3122" y="1434"/>
              <a:ext cx="2226" cy="121"/>
              <a:chOff x="3122" y="1652"/>
              <a:chExt cx="2226" cy="121"/>
            </a:xfrm>
          </p:grpSpPr>
          <p:sp>
            <p:nvSpPr>
              <p:cNvPr id="66720" name="Rectangle 220"/>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21" name="Rectangle 221"/>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2" name="Rectangle 222"/>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16" name="Group 354"/>
          <p:cNvGrpSpPr>
            <a:grpSpLocks/>
          </p:cNvGrpSpPr>
          <p:nvPr/>
        </p:nvGrpSpPr>
        <p:grpSpPr bwMode="auto">
          <a:xfrm>
            <a:off x="4187825" y="2084388"/>
            <a:ext cx="4302125" cy="384175"/>
            <a:chOff x="291" y="2934"/>
            <a:chExt cx="2710" cy="242"/>
          </a:xfrm>
        </p:grpSpPr>
        <p:grpSp>
          <p:nvGrpSpPr>
            <p:cNvPr id="17" name="Group 331"/>
            <p:cNvGrpSpPr>
              <a:grpSpLocks/>
            </p:cNvGrpSpPr>
            <p:nvPr/>
          </p:nvGrpSpPr>
          <p:grpSpPr bwMode="auto">
            <a:xfrm>
              <a:off x="775" y="3055"/>
              <a:ext cx="2226" cy="121"/>
              <a:chOff x="3122" y="1652"/>
              <a:chExt cx="2226" cy="121"/>
            </a:xfrm>
          </p:grpSpPr>
          <p:sp>
            <p:nvSpPr>
              <p:cNvPr id="66713" name="Rectangle 33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4" name="Rectangle 33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15" name="Rectangle 33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8" name="Group 339"/>
            <p:cNvGrpSpPr>
              <a:grpSpLocks/>
            </p:cNvGrpSpPr>
            <p:nvPr/>
          </p:nvGrpSpPr>
          <p:grpSpPr bwMode="auto">
            <a:xfrm>
              <a:off x="291" y="3055"/>
              <a:ext cx="478" cy="121"/>
              <a:chOff x="2638" y="1313"/>
              <a:chExt cx="478" cy="121"/>
            </a:xfrm>
          </p:grpSpPr>
          <p:cxnSp>
            <p:nvCxnSpPr>
              <p:cNvPr id="66711" name="AutoShape 340"/>
              <p:cNvCxnSpPr>
                <a:cxnSpLocks noChangeShapeType="1"/>
                <a:stCxn id="66712"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12" name="Rectangle 341"/>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9" name="Group 342"/>
            <p:cNvGrpSpPr>
              <a:grpSpLocks/>
            </p:cNvGrpSpPr>
            <p:nvPr/>
          </p:nvGrpSpPr>
          <p:grpSpPr bwMode="auto">
            <a:xfrm>
              <a:off x="775" y="2934"/>
              <a:ext cx="2226" cy="121"/>
              <a:chOff x="3122" y="1652"/>
              <a:chExt cx="2226" cy="121"/>
            </a:xfrm>
          </p:grpSpPr>
          <p:sp>
            <p:nvSpPr>
              <p:cNvPr id="66708" name="Rectangle 34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09" name="Rectangle 34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0" name="Rectangle 34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20" name="Group 452"/>
          <p:cNvGrpSpPr>
            <a:grpSpLocks/>
          </p:cNvGrpSpPr>
          <p:nvPr/>
        </p:nvGrpSpPr>
        <p:grpSpPr bwMode="auto">
          <a:xfrm>
            <a:off x="2187575" y="4735513"/>
            <a:ext cx="481013" cy="1069975"/>
            <a:chOff x="1384" y="2855"/>
            <a:chExt cx="303" cy="674"/>
          </a:xfrm>
        </p:grpSpPr>
        <p:sp>
          <p:nvSpPr>
            <p:cNvPr id="66694" name="Rectangle 362"/>
            <p:cNvSpPr>
              <a:spLocks noChangeArrowheads="1"/>
            </p:cNvSpPr>
            <p:nvPr/>
          </p:nvSpPr>
          <p:spPr bwMode="auto">
            <a:xfrm>
              <a:off x="1387"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95" name="Freeform 363"/>
            <p:cNvSpPr>
              <a:spLocks noEditPoints="1"/>
            </p:cNvSpPr>
            <p:nvPr/>
          </p:nvSpPr>
          <p:spPr bwMode="auto">
            <a:xfrm>
              <a:off x="1384"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89" y="16"/>
                  </a:lnTo>
                  <a:cubicBezTo>
                    <a:pt x="785" y="16"/>
                    <a:pt x="781" y="12"/>
                    <a:pt x="781" y="8"/>
                  </a:cubicBezTo>
                  <a:cubicBezTo>
                    <a:pt x="781" y="3"/>
                    <a:pt x="785" y="0"/>
                    <a:pt x="789" y="0"/>
                  </a:cubicBezTo>
                  <a:lnTo>
                    <a:pt x="801" y="0"/>
                  </a:lnTo>
                  <a:cubicBezTo>
                    <a:pt x="805" y="0"/>
                    <a:pt x="809" y="3"/>
                    <a:pt x="809" y="8"/>
                  </a:cubicBezTo>
                  <a:lnTo>
                    <a:pt x="809" y="108"/>
                  </a:lnTo>
                  <a:cubicBezTo>
                    <a:pt x="809" y="113"/>
                    <a:pt x="805" y="116"/>
                    <a:pt x="801" y="116"/>
                  </a:cubicBezTo>
                  <a:cubicBezTo>
                    <a:pt x="796" y="116"/>
                    <a:pt x="793" y="113"/>
                    <a:pt x="793" y="108"/>
                  </a:cubicBezTo>
                  <a:close/>
                  <a:moveTo>
                    <a:pt x="709" y="16"/>
                  </a:moveTo>
                  <a:lnTo>
                    <a:pt x="597" y="16"/>
                  </a:lnTo>
                  <a:cubicBezTo>
                    <a:pt x="593" y="16"/>
                    <a:pt x="589" y="12"/>
                    <a:pt x="589" y="8"/>
                  </a:cubicBezTo>
                  <a:cubicBezTo>
                    <a:pt x="589" y="3"/>
                    <a:pt x="593" y="0"/>
                    <a:pt x="597" y="0"/>
                  </a:cubicBezTo>
                  <a:lnTo>
                    <a:pt x="709" y="0"/>
                  </a:lnTo>
                  <a:cubicBezTo>
                    <a:pt x="714" y="0"/>
                    <a:pt x="717" y="3"/>
                    <a:pt x="717" y="8"/>
                  </a:cubicBezTo>
                  <a:cubicBezTo>
                    <a:pt x="717" y="12"/>
                    <a:pt x="714" y="16"/>
                    <a:pt x="709" y="16"/>
                  </a:cubicBezTo>
                  <a:close/>
                  <a:moveTo>
                    <a:pt x="517" y="16"/>
                  </a:moveTo>
                  <a:lnTo>
                    <a:pt x="405" y="16"/>
                  </a:lnTo>
                  <a:cubicBezTo>
                    <a:pt x="401" y="16"/>
                    <a:pt x="397" y="12"/>
                    <a:pt x="397" y="8"/>
                  </a:cubicBezTo>
                  <a:cubicBezTo>
                    <a:pt x="397" y="3"/>
                    <a:pt x="401" y="0"/>
                    <a:pt x="405" y="0"/>
                  </a:cubicBezTo>
                  <a:lnTo>
                    <a:pt x="517" y="0"/>
                  </a:lnTo>
                  <a:cubicBezTo>
                    <a:pt x="522" y="0"/>
                    <a:pt x="525" y="3"/>
                    <a:pt x="525" y="8"/>
                  </a:cubicBezTo>
                  <a:cubicBezTo>
                    <a:pt x="525" y="12"/>
                    <a:pt x="522" y="16"/>
                    <a:pt x="517" y="16"/>
                  </a:cubicBezTo>
                  <a:close/>
                  <a:moveTo>
                    <a:pt x="325" y="16"/>
                  </a:moveTo>
                  <a:lnTo>
                    <a:pt x="213" y="16"/>
                  </a:lnTo>
                  <a:cubicBezTo>
                    <a:pt x="209" y="16"/>
                    <a:pt x="205" y="12"/>
                    <a:pt x="205" y="8"/>
                  </a:cubicBezTo>
                  <a:cubicBezTo>
                    <a:pt x="205" y="3"/>
                    <a:pt x="209" y="0"/>
                    <a:pt x="213" y="0"/>
                  </a:cubicBezTo>
                  <a:lnTo>
                    <a:pt x="325" y="0"/>
                  </a:lnTo>
                  <a:cubicBezTo>
                    <a:pt x="330" y="0"/>
                    <a:pt x="333" y="3"/>
                    <a:pt x="333" y="8"/>
                  </a:cubicBezTo>
                  <a:cubicBezTo>
                    <a:pt x="333" y="12"/>
                    <a:pt x="330" y="16"/>
                    <a:pt x="325" y="16"/>
                  </a:cubicBezTo>
                  <a:close/>
                  <a:moveTo>
                    <a:pt x="133" y="16"/>
                  </a:moveTo>
                  <a:lnTo>
                    <a:pt x="21" y="16"/>
                  </a:lnTo>
                  <a:cubicBezTo>
                    <a:pt x="17" y="16"/>
                    <a:pt x="13" y="12"/>
                    <a:pt x="13" y="8"/>
                  </a:cubicBezTo>
                  <a:cubicBezTo>
                    <a:pt x="13" y="3"/>
                    <a:pt x="17" y="0"/>
                    <a:pt x="21" y="0"/>
                  </a:cubicBezTo>
                  <a:lnTo>
                    <a:pt x="133" y="0"/>
                  </a:lnTo>
                  <a:cubicBezTo>
                    <a:pt x="138" y="0"/>
                    <a:pt x="141" y="3"/>
                    <a:pt x="141" y="8"/>
                  </a:cubicBezTo>
                  <a:cubicBezTo>
                    <a:pt x="141" y="12"/>
                    <a:pt x="138" y="16"/>
                    <a:pt x="133"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96" name="Rectangle 364"/>
            <p:cNvSpPr>
              <a:spLocks noChangeArrowheads="1"/>
            </p:cNvSpPr>
            <p:nvPr/>
          </p:nvSpPr>
          <p:spPr bwMode="auto">
            <a:xfrm>
              <a:off x="149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97" name="Line 365"/>
            <p:cNvSpPr>
              <a:spLocks noChangeShapeType="1"/>
            </p:cNvSpPr>
            <p:nvPr/>
          </p:nvSpPr>
          <p:spPr bwMode="auto">
            <a:xfrm>
              <a:off x="1461"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98" name="Freeform 366"/>
            <p:cNvSpPr>
              <a:spLocks/>
            </p:cNvSpPr>
            <p:nvPr/>
          </p:nvSpPr>
          <p:spPr bwMode="auto">
            <a:xfrm>
              <a:off x="1555"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99" name="Line 367"/>
            <p:cNvSpPr>
              <a:spLocks noChangeShapeType="1"/>
            </p:cNvSpPr>
            <p:nvPr/>
          </p:nvSpPr>
          <p:spPr bwMode="auto">
            <a:xfrm>
              <a:off x="1455"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0" name="Freeform 368"/>
            <p:cNvSpPr>
              <a:spLocks/>
            </p:cNvSpPr>
            <p:nvPr/>
          </p:nvSpPr>
          <p:spPr bwMode="auto">
            <a:xfrm>
              <a:off x="1549"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1" name="Line 369"/>
            <p:cNvSpPr>
              <a:spLocks noChangeShapeType="1"/>
            </p:cNvSpPr>
            <p:nvPr/>
          </p:nvSpPr>
          <p:spPr bwMode="auto">
            <a:xfrm>
              <a:off x="1455"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2" name="Freeform 370"/>
            <p:cNvSpPr>
              <a:spLocks/>
            </p:cNvSpPr>
            <p:nvPr/>
          </p:nvSpPr>
          <p:spPr bwMode="auto">
            <a:xfrm>
              <a:off x="1549"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3" name="Line 371"/>
            <p:cNvSpPr>
              <a:spLocks noChangeShapeType="1"/>
            </p:cNvSpPr>
            <p:nvPr/>
          </p:nvSpPr>
          <p:spPr bwMode="auto">
            <a:xfrm>
              <a:off x="1455"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4" name="Freeform 372"/>
            <p:cNvSpPr>
              <a:spLocks/>
            </p:cNvSpPr>
            <p:nvPr/>
          </p:nvSpPr>
          <p:spPr bwMode="auto">
            <a:xfrm>
              <a:off x="1549"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1" name="Group 455"/>
          <p:cNvGrpSpPr>
            <a:grpSpLocks/>
          </p:cNvGrpSpPr>
          <p:nvPr/>
        </p:nvGrpSpPr>
        <p:grpSpPr bwMode="auto">
          <a:xfrm>
            <a:off x="3859213" y="4735513"/>
            <a:ext cx="482600" cy="1069975"/>
            <a:chOff x="2437" y="2855"/>
            <a:chExt cx="304" cy="674"/>
          </a:xfrm>
        </p:grpSpPr>
        <p:sp>
          <p:nvSpPr>
            <p:cNvPr id="66687" name="Rectangle 395"/>
            <p:cNvSpPr>
              <a:spLocks noChangeArrowheads="1"/>
            </p:cNvSpPr>
            <p:nvPr/>
          </p:nvSpPr>
          <p:spPr bwMode="auto">
            <a:xfrm>
              <a:off x="2440"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88" name="Freeform 396"/>
            <p:cNvSpPr>
              <a:spLocks noEditPoints="1"/>
            </p:cNvSpPr>
            <p:nvPr/>
          </p:nvSpPr>
          <p:spPr bwMode="auto">
            <a:xfrm>
              <a:off x="2437"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5" y="0"/>
                    <a:pt x="718" y="3"/>
                    <a:pt x="718" y="8"/>
                  </a:cubicBezTo>
                  <a:cubicBezTo>
                    <a:pt x="718" y="12"/>
                    <a:pt x="715" y="16"/>
                    <a:pt x="710" y="16"/>
                  </a:cubicBezTo>
                  <a:close/>
                  <a:moveTo>
                    <a:pt x="518" y="16"/>
                  </a:moveTo>
                  <a:lnTo>
                    <a:pt x="406" y="16"/>
                  </a:lnTo>
                  <a:cubicBezTo>
                    <a:pt x="402" y="16"/>
                    <a:pt x="398" y="12"/>
                    <a:pt x="398" y="8"/>
                  </a:cubicBezTo>
                  <a:cubicBezTo>
                    <a:pt x="398" y="3"/>
                    <a:pt x="402" y="0"/>
                    <a:pt x="406" y="0"/>
                  </a:cubicBezTo>
                  <a:lnTo>
                    <a:pt x="518" y="0"/>
                  </a:lnTo>
                  <a:cubicBezTo>
                    <a:pt x="523" y="0"/>
                    <a:pt x="526" y="3"/>
                    <a:pt x="526" y="8"/>
                  </a:cubicBezTo>
                  <a:cubicBezTo>
                    <a:pt x="526" y="12"/>
                    <a:pt x="523" y="16"/>
                    <a:pt x="518" y="16"/>
                  </a:cubicBezTo>
                  <a:close/>
                  <a:moveTo>
                    <a:pt x="326" y="16"/>
                  </a:moveTo>
                  <a:lnTo>
                    <a:pt x="214" y="16"/>
                  </a:lnTo>
                  <a:cubicBezTo>
                    <a:pt x="210" y="16"/>
                    <a:pt x="206" y="12"/>
                    <a:pt x="206" y="8"/>
                  </a:cubicBezTo>
                  <a:cubicBezTo>
                    <a:pt x="206" y="3"/>
                    <a:pt x="210" y="0"/>
                    <a:pt x="214" y="0"/>
                  </a:cubicBezTo>
                  <a:lnTo>
                    <a:pt x="326" y="0"/>
                  </a:lnTo>
                  <a:cubicBezTo>
                    <a:pt x="331" y="0"/>
                    <a:pt x="334" y="3"/>
                    <a:pt x="334" y="8"/>
                  </a:cubicBezTo>
                  <a:cubicBezTo>
                    <a:pt x="334" y="12"/>
                    <a:pt x="331" y="16"/>
                    <a:pt x="326" y="16"/>
                  </a:cubicBezTo>
                  <a:close/>
                  <a:moveTo>
                    <a:pt x="134" y="16"/>
                  </a:moveTo>
                  <a:lnTo>
                    <a:pt x="22" y="16"/>
                  </a:lnTo>
                  <a:cubicBezTo>
                    <a:pt x="18" y="16"/>
                    <a:pt x="14" y="12"/>
                    <a:pt x="14" y="8"/>
                  </a:cubicBezTo>
                  <a:cubicBezTo>
                    <a:pt x="14" y="3"/>
                    <a:pt x="18" y="0"/>
                    <a:pt x="22" y="0"/>
                  </a:cubicBezTo>
                  <a:lnTo>
                    <a:pt x="134" y="0"/>
                  </a:lnTo>
                  <a:cubicBezTo>
                    <a:pt x="139" y="0"/>
                    <a:pt x="142" y="3"/>
                    <a:pt x="142" y="8"/>
                  </a:cubicBezTo>
                  <a:cubicBezTo>
                    <a:pt x="142" y="12"/>
                    <a:pt x="139"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89" name="Rectangle 397"/>
            <p:cNvSpPr>
              <a:spLocks noChangeArrowheads="1"/>
            </p:cNvSpPr>
            <p:nvPr/>
          </p:nvSpPr>
          <p:spPr bwMode="auto">
            <a:xfrm>
              <a:off x="2547" y="2855"/>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D</a:t>
              </a:r>
              <a:endParaRPr lang="en-US"/>
            </a:p>
          </p:txBody>
        </p:sp>
        <p:sp>
          <p:nvSpPr>
            <p:cNvPr id="66690" name="Line 402"/>
            <p:cNvSpPr>
              <a:spLocks noChangeShapeType="1"/>
            </p:cNvSpPr>
            <p:nvPr/>
          </p:nvSpPr>
          <p:spPr bwMode="auto">
            <a:xfrm>
              <a:off x="2509" y="320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1" name="Freeform 403"/>
            <p:cNvSpPr>
              <a:spLocks/>
            </p:cNvSpPr>
            <p:nvPr/>
          </p:nvSpPr>
          <p:spPr bwMode="auto">
            <a:xfrm>
              <a:off x="2602" y="317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92" name="Line 404"/>
            <p:cNvSpPr>
              <a:spLocks noChangeShapeType="1"/>
            </p:cNvSpPr>
            <p:nvPr/>
          </p:nvSpPr>
          <p:spPr bwMode="auto">
            <a:xfrm>
              <a:off x="2509" y="3319"/>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3" name="Freeform 405"/>
            <p:cNvSpPr>
              <a:spLocks/>
            </p:cNvSpPr>
            <p:nvPr/>
          </p:nvSpPr>
          <p:spPr bwMode="auto">
            <a:xfrm>
              <a:off x="2602" y="3289"/>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2" name="Group 458"/>
          <p:cNvGrpSpPr>
            <a:grpSpLocks/>
          </p:cNvGrpSpPr>
          <p:nvPr/>
        </p:nvGrpSpPr>
        <p:grpSpPr bwMode="auto">
          <a:xfrm>
            <a:off x="4956175" y="4735513"/>
            <a:ext cx="482600" cy="1069975"/>
            <a:chOff x="3491" y="2855"/>
            <a:chExt cx="304" cy="674"/>
          </a:xfrm>
        </p:grpSpPr>
        <p:sp>
          <p:nvSpPr>
            <p:cNvPr id="66676" name="Rectangle 428"/>
            <p:cNvSpPr>
              <a:spLocks noChangeArrowheads="1"/>
            </p:cNvSpPr>
            <p:nvPr/>
          </p:nvSpPr>
          <p:spPr bwMode="auto">
            <a:xfrm>
              <a:off x="3494"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77" name="Freeform 429"/>
            <p:cNvSpPr>
              <a:spLocks noEditPoints="1"/>
            </p:cNvSpPr>
            <p:nvPr/>
          </p:nvSpPr>
          <p:spPr bwMode="auto">
            <a:xfrm>
              <a:off x="3491"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5" y="1140"/>
                    <a:pt x="809" y="1144"/>
                    <a:pt x="809" y="1148"/>
                  </a:cubicBezTo>
                  <a:lnTo>
                    <a:pt x="809" y="1260"/>
                  </a:lnTo>
                  <a:cubicBezTo>
                    <a:pt x="809" y="1265"/>
                    <a:pt x="805" y="1268"/>
                    <a:pt x="801" y="1268"/>
                  </a:cubicBezTo>
                  <a:cubicBezTo>
                    <a:pt x="797" y="1268"/>
                    <a:pt x="793" y="1265"/>
                    <a:pt x="793" y="1260"/>
                  </a:cubicBezTo>
                  <a:close/>
                  <a:moveTo>
                    <a:pt x="793" y="1068"/>
                  </a:moveTo>
                  <a:lnTo>
                    <a:pt x="793" y="956"/>
                  </a:lnTo>
                  <a:cubicBezTo>
                    <a:pt x="793" y="952"/>
                    <a:pt x="797" y="948"/>
                    <a:pt x="801" y="948"/>
                  </a:cubicBezTo>
                  <a:cubicBezTo>
                    <a:pt x="805" y="948"/>
                    <a:pt x="809" y="952"/>
                    <a:pt x="809" y="956"/>
                  </a:cubicBezTo>
                  <a:lnTo>
                    <a:pt x="809" y="1068"/>
                  </a:lnTo>
                  <a:cubicBezTo>
                    <a:pt x="809" y="1073"/>
                    <a:pt x="805" y="1076"/>
                    <a:pt x="801" y="1076"/>
                  </a:cubicBezTo>
                  <a:cubicBezTo>
                    <a:pt x="797" y="1076"/>
                    <a:pt x="793" y="1073"/>
                    <a:pt x="793" y="1068"/>
                  </a:cubicBezTo>
                  <a:close/>
                  <a:moveTo>
                    <a:pt x="793" y="876"/>
                  </a:moveTo>
                  <a:lnTo>
                    <a:pt x="793" y="764"/>
                  </a:lnTo>
                  <a:cubicBezTo>
                    <a:pt x="793" y="760"/>
                    <a:pt x="797" y="756"/>
                    <a:pt x="801" y="756"/>
                  </a:cubicBezTo>
                  <a:cubicBezTo>
                    <a:pt x="805" y="756"/>
                    <a:pt x="809" y="760"/>
                    <a:pt x="809" y="764"/>
                  </a:cubicBezTo>
                  <a:lnTo>
                    <a:pt x="809" y="876"/>
                  </a:lnTo>
                  <a:cubicBezTo>
                    <a:pt x="809" y="881"/>
                    <a:pt x="805" y="884"/>
                    <a:pt x="801" y="884"/>
                  </a:cubicBezTo>
                  <a:cubicBezTo>
                    <a:pt x="797" y="884"/>
                    <a:pt x="793" y="881"/>
                    <a:pt x="793" y="876"/>
                  </a:cubicBezTo>
                  <a:close/>
                  <a:moveTo>
                    <a:pt x="793" y="684"/>
                  </a:moveTo>
                  <a:lnTo>
                    <a:pt x="793" y="572"/>
                  </a:lnTo>
                  <a:cubicBezTo>
                    <a:pt x="793" y="568"/>
                    <a:pt x="797" y="564"/>
                    <a:pt x="801" y="564"/>
                  </a:cubicBezTo>
                  <a:cubicBezTo>
                    <a:pt x="805" y="564"/>
                    <a:pt x="809" y="568"/>
                    <a:pt x="809" y="572"/>
                  </a:cubicBezTo>
                  <a:lnTo>
                    <a:pt x="809" y="684"/>
                  </a:lnTo>
                  <a:cubicBezTo>
                    <a:pt x="809" y="689"/>
                    <a:pt x="805" y="692"/>
                    <a:pt x="801" y="692"/>
                  </a:cubicBezTo>
                  <a:cubicBezTo>
                    <a:pt x="797" y="692"/>
                    <a:pt x="793" y="689"/>
                    <a:pt x="793" y="684"/>
                  </a:cubicBezTo>
                  <a:close/>
                  <a:moveTo>
                    <a:pt x="793" y="492"/>
                  </a:moveTo>
                  <a:lnTo>
                    <a:pt x="793" y="380"/>
                  </a:lnTo>
                  <a:cubicBezTo>
                    <a:pt x="793" y="376"/>
                    <a:pt x="797" y="372"/>
                    <a:pt x="801" y="372"/>
                  </a:cubicBezTo>
                  <a:cubicBezTo>
                    <a:pt x="805" y="372"/>
                    <a:pt x="809" y="376"/>
                    <a:pt x="809" y="380"/>
                  </a:cubicBezTo>
                  <a:lnTo>
                    <a:pt x="809" y="492"/>
                  </a:lnTo>
                  <a:cubicBezTo>
                    <a:pt x="809" y="497"/>
                    <a:pt x="805" y="500"/>
                    <a:pt x="801" y="500"/>
                  </a:cubicBezTo>
                  <a:cubicBezTo>
                    <a:pt x="797" y="500"/>
                    <a:pt x="793" y="497"/>
                    <a:pt x="793" y="492"/>
                  </a:cubicBezTo>
                  <a:close/>
                  <a:moveTo>
                    <a:pt x="793" y="300"/>
                  </a:moveTo>
                  <a:lnTo>
                    <a:pt x="793" y="188"/>
                  </a:lnTo>
                  <a:cubicBezTo>
                    <a:pt x="793" y="184"/>
                    <a:pt x="797" y="180"/>
                    <a:pt x="801" y="180"/>
                  </a:cubicBezTo>
                  <a:cubicBezTo>
                    <a:pt x="805" y="180"/>
                    <a:pt x="809" y="184"/>
                    <a:pt x="809" y="188"/>
                  </a:cubicBezTo>
                  <a:lnTo>
                    <a:pt x="809" y="300"/>
                  </a:lnTo>
                  <a:cubicBezTo>
                    <a:pt x="809" y="305"/>
                    <a:pt x="805"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5" y="0"/>
                    <a:pt x="809" y="3"/>
                    <a:pt x="809" y="8"/>
                  </a:cubicBezTo>
                  <a:lnTo>
                    <a:pt x="809" y="108"/>
                  </a:lnTo>
                  <a:cubicBezTo>
                    <a:pt x="809" y="113"/>
                    <a:pt x="805"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78" name="Rectangle 430"/>
            <p:cNvSpPr>
              <a:spLocks noChangeArrowheads="1"/>
            </p:cNvSpPr>
            <p:nvPr/>
          </p:nvSpPr>
          <p:spPr bwMode="auto">
            <a:xfrm>
              <a:off x="3597" y="2855"/>
              <a:ext cx="8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G</a:t>
              </a:r>
              <a:endParaRPr lang="en-US"/>
            </a:p>
          </p:txBody>
        </p:sp>
        <p:sp>
          <p:nvSpPr>
            <p:cNvPr id="66679" name="Line 431"/>
            <p:cNvSpPr>
              <a:spLocks noChangeShapeType="1"/>
            </p:cNvSpPr>
            <p:nvPr/>
          </p:nvSpPr>
          <p:spPr bwMode="auto">
            <a:xfrm>
              <a:off x="3568"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0" name="Freeform 432"/>
            <p:cNvSpPr>
              <a:spLocks/>
            </p:cNvSpPr>
            <p:nvPr/>
          </p:nvSpPr>
          <p:spPr bwMode="auto">
            <a:xfrm>
              <a:off x="3662"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1" name="Line 433"/>
            <p:cNvSpPr>
              <a:spLocks noChangeShapeType="1"/>
            </p:cNvSpPr>
            <p:nvPr/>
          </p:nvSpPr>
          <p:spPr bwMode="auto">
            <a:xfrm>
              <a:off x="3562"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2" name="Freeform 434"/>
            <p:cNvSpPr>
              <a:spLocks/>
            </p:cNvSpPr>
            <p:nvPr/>
          </p:nvSpPr>
          <p:spPr bwMode="auto">
            <a:xfrm>
              <a:off x="3656"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3" name="Line 435"/>
            <p:cNvSpPr>
              <a:spLocks noChangeShapeType="1"/>
            </p:cNvSpPr>
            <p:nvPr/>
          </p:nvSpPr>
          <p:spPr bwMode="auto">
            <a:xfrm>
              <a:off x="3562"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4" name="Freeform 436"/>
            <p:cNvSpPr>
              <a:spLocks/>
            </p:cNvSpPr>
            <p:nvPr/>
          </p:nvSpPr>
          <p:spPr bwMode="auto">
            <a:xfrm>
              <a:off x="3656"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5" name="Line 437"/>
            <p:cNvSpPr>
              <a:spLocks noChangeShapeType="1"/>
            </p:cNvSpPr>
            <p:nvPr/>
          </p:nvSpPr>
          <p:spPr bwMode="auto">
            <a:xfrm>
              <a:off x="3562"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6" name="Freeform 438"/>
            <p:cNvSpPr>
              <a:spLocks/>
            </p:cNvSpPr>
            <p:nvPr/>
          </p:nvSpPr>
          <p:spPr bwMode="auto">
            <a:xfrm>
              <a:off x="3656"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3" name="Group 459"/>
          <p:cNvGrpSpPr>
            <a:grpSpLocks/>
          </p:cNvGrpSpPr>
          <p:nvPr/>
        </p:nvGrpSpPr>
        <p:grpSpPr bwMode="auto">
          <a:xfrm>
            <a:off x="5514975" y="4735513"/>
            <a:ext cx="481013" cy="1069975"/>
            <a:chOff x="3843" y="2855"/>
            <a:chExt cx="303" cy="674"/>
          </a:xfrm>
        </p:grpSpPr>
        <p:sp>
          <p:nvSpPr>
            <p:cNvPr id="66665" name="Rectangle 439"/>
            <p:cNvSpPr>
              <a:spLocks noChangeArrowheads="1"/>
            </p:cNvSpPr>
            <p:nvPr/>
          </p:nvSpPr>
          <p:spPr bwMode="auto">
            <a:xfrm>
              <a:off x="3846"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66" name="Freeform 440"/>
            <p:cNvSpPr>
              <a:spLocks noEditPoints="1"/>
            </p:cNvSpPr>
            <p:nvPr/>
          </p:nvSpPr>
          <p:spPr bwMode="auto">
            <a:xfrm>
              <a:off x="3843"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67" name="Rectangle 441"/>
            <p:cNvSpPr>
              <a:spLocks noChangeArrowheads="1"/>
            </p:cNvSpPr>
            <p:nvPr/>
          </p:nvSpPr>
          <p:spPr bwMode="auto">
            <a:xfrm>
              <a:off x="3957" y="2855"/>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68" name="Line 442"/>
            <p:cNvSpPr>
              <a:spLocks noChangeShapeType="1"/>
            </p:cNvSpPr>
            <p:nvPr/>
          </p:nvSpPr>
          <p:spPr bwMode="auto">
            <a:xfrm>
              <a:off x="3920" y="307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69" name="Freeform 443"/>
            <p:cNvSpPr>
              <a:spLocks/>
            </p:cNvSpPr>
            <p:nvPr/>
          </p:nvSpPr>
          <p:spPr bwMode="auto">
            <a:xfrm>
              <a:off x="4014"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0" name="Line 444"/>
            <p:cNvSpPr>
              <a:spLocks noChangeShapeType="1"/>
            </p:cNvSpPr>
            <p:nvPr/>
          </p:nvSpPr>
          <p:spPr bwMode="auto">
            <a:xfrm>
              <a:off x="3914" y="3432"/>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1" name="Freeform 445"/>
            <p:cNvSpPr>
              <a:spLocks/>
            </p:cNvSpPr>
            <p:nvPr/>
          </p:nvSpPr>
          <p:spPr bwMode="auto">
            <a:xfrm>
              <a:off x="4008"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2" name="Line 446"/>
            <p:cNvSpPr>
              <a:spLocks noChangeShapeType="1"/>
            </p:cNvSpPr>
            <p:nvPr/>
          </p:nvSpPr>
          <p:spPr bwMode="auto">
            <a:xfrm>
              <a:off x="3914" y="3206"/>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3" name="Freeform 447"/>
            <p:cNvSpPr>
              <a:spLocks/>
            </p:cNvSpPr>
            <p:nvPr/>
          </p:nvSpPr>
          <p:spPr bwMode="auto">
            <a:xfrm>
              <a:off x="4008"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4" name="Line 448"/>
            <p:cNvSpPr>
              <a:spLocks noChangeShapeType="1"/>
            </p:cNvSpPr>
            <p:nvPr/>
          </p:nvSpPr>
          <p:spPr bwMode="auto">
            <a:xfrm>
              <a:off x="3914" y="331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5" name="Freeform 449"/>
            <p:cNvSpPr>
              <a:spLocks/>
            </p:cNvSpPr>
            <p:nvPr/>
          </p:nvSpPr>
          <p:spPr bwMode="auto">
            <a:xfrm>
              <a:off x="4008"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4" name="Group 460"/>
          <p:cNvGrpSpPr>
            <a:grpSpLocks/>
          </p:cNvGrpSpPr>
          <p:nvPr/>
        </p:nvGrpSpPr>
        <p:grpSpPr bwMode="auto">
          <a:xfrm>
            <a:off x="1450975" y="5360988"/>
            <a:ext cx="6429375" cy="801687"/>
            <a:chOff x="983" y="3228"/>
            <a:chExt cx="4050" cy="505"/>
          </a:xfrm>
        </p:grpSpPr>
        <p:sp>
          <p:nvSpPr>
            <p:cNvPr id="66662" name="Freeform 360"/>
            <p:cNvSpPr>
              <a:spLocks/>
            </p:cNvSpPr>
            <p:nvPr/>
          </p:nvSpPr>
          <p:spPr bwMode="auto">
            <a:xfrm>
              <a:off x="983" y="3569"/>
              <a:ext cx="3630" cy="149"/>
            </a:xfrm>
            <a:custGeom>
              <a:avLst/>
              <a:gdLst>
                <a:gd name="T0" fmla="*/ 3630 w 3630"/>
                <a:gd name="T1" fmla="*/ 74 h 149"/>
                <a:gd name="T2" fmla="*/ 3555 w 3630"/>
                <a:gd name="T3" fmla="*/ 0 h 149"/>
                <a:gd name="T4" fmla="*/ 3555 w 3630"/>
                <a:gd name="T5" fmla="*/ 49 h 149"/>
                <a:gd name="T6" fmla="*/ 0 w 3630"/>
                <a:gd name="T7" fmla="*/ 49 h 149"/>
                <a:gd name="T8" fmla="*/ 0 w 3630"/>
                <a:gd name="T9" fmla="*/ 100 h 149"/>
                <a:gd name="T10" fmla="*/ 3555 w 3630"/>
                <a:gd name="T11" fmla="*/ 100 h 149"/>
                <a:gd name="T12" fmla="*/ 3555 w 3630"/>
                <a:gd name="T13" fmla="*/ 149 h 149"/>
                <a:gd name="T14" fmla="*/ 3630 w 3630"/>
                <a:gd name="T15" fmla="*/ 74 h 149"/>
                <a:gd name="T16" fmla="*/ 0 60000 65536"/>
                <a:gd name="T17" fmla="*/ 0 60000 65536"/>
                <a:gd name="T18" fmla="*/ 0 60000 65536"/>
                <a:gd name="T19" fmla="*/ 0 60000 65536"/>
                <a:gd name="T20" fmla="*/ 0 60000 65536"/>
                <a:gd name="T21" fmla="*/ 0 60000 65536"/>
                <a:gd name="T22" fmla="*/ 0 60000 65536"/>
                <a:gd name="T23" fmla="*/ 0 60000 65536"/>
                <a:gd name="T24" fmla="*/ 0 w 3630"/>
                <a:gd name="T25" fmla="*/ 0 h 149"/>
                <a:gd name="T26" fmla="*/ 3630 w 363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0" h="149">
                  <a:moveTo>
                    <a:pt x="3630" y="74"/>
                  </a:moveTo>
                  <a:lnTo>
                    <a:pt x="3555" y="0"/>
                  </a:lnTo>
                  <a:lnTo>
                    <a:pt x="3555" y="49"/>
                  </a:lnTo>
                  <a:lnTo>
                    <a:pt x="0" y="49"/>
                  </a:lnTo>
                  <a:lnTo>
                    <a:pt x="0" y="100"/>
                  </a:lnTo>
                  <a:lnTo>
                    <a:pt x="3555" y="100"/>
                  </a:lnTo>
                  <a:lnTo>
                    <a:pt x="3555" y="149"/>
                  </a:lnTo>
                  <a:lnTo>
                    <a:pt x="3630" y="74"/>
                  </a:lnTo>
                  <a:close/>
                </a:path>
              </a:pathLst>
            </a:custGeom>
            <a:solidFill>
              <a:srgbClr val="CCFFCC"/>
            </a:solidFill>
            <a:ln w="15875" cap="rnd">
              <a:solidFill>
                <a:srgbClr val="000000"/>
              </a:solidFill>
              <a:round/>
              <a:headEnd/>
              <a:tailEnd/>
            </a:ln>
          </p:spPr>
          <p:txBody>
            <a:bodyPr>
              <a:prstTxWarp prst="textNoShape">
                <a:avLst/>
              </a:prstTxWarp>
            </a:bodyPr>
            <a:lstStyle/>
            <a:p>
              <a:endParaRPr lang="en-US"/>
            </a:p>
          </p:txBody>
        </p:sp>
        <p:sp>
          <p:nvSpPr>
            <p:cNvPr id="66663" name="Rectangle 361"/>
            <p:cNvSpPr>
              <a:spLocks noChangeArrowheads="1"/>
            </p:cNvSpPr>
            <p:nvPr/>
          </p:nvSpPr>
          <p:spPr bwMode="auto">
            <a:xfrm>
              <a:off x="4671" y="3539"/>
              <a:ext cx="362" cy="19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2000">
                  <a:solidFill>
                    <a:srgbClr val="000000"/>
                  </a:solidFill>
                </a:rPr>
                <a:t>Time</a:t>
              </a:r>
              <a:endParaRPr lang="en-US" sz="2000"/>
            </a:p>
          </p:txBody>
        </p:sp>
        <p:sp>
          <p:nvSpPr>
            <p:cNvPr id="66664" name="Freeform 450"/>
            <p:cNvSpPr>
              <a:spLocks noEditPoints="1"/>
            </p:cNvSpPr>
            <p:nvPr/>
          </p:nvSpPr>
          <p:spPr bwMode="auto">
            <a:xfrm>
              <a:off x="1014" y="3228"/>
              <a:ext cx="330" cy="33"/>
            </a:xfrm>
            <a:custGeom>
              <a:avLst/>
              <a:gdLst>
                <a:gd name="T0" fmla="*/ 0 w 882"/>
                <a:gd name="T1" fmla="*/ 0 h 88"/>
                <a:gd name="T2" fmla="*/ 0 w 882"/>
                <a:gd name="T3" fmla="*/ 0 h 88"/>
                <a:gd name="T4" fmla="*/ 0 w 882"/>
                <a:gd name="T5" fmla="*/ 0 h 88"/>
                <a:gd name="T6" fmla="*/ 0 w 882"/>
                <a:gd name="T7" fmla="*/ 0 h 88"/>
                <a:gd name="T8" fmla="*/ 0 w 882"/>
                <a:gd name="T9" fmla="*/ 0 h 88"/>
                <a:gd name="T10" fmla="*/ 0 w 882"/>
                <a:gd name="T11" fmla="*/ 0 h 88"/>
                <a:gd name="T12" fmla="*/ 0 w 882"/>
                <a:gd name="T13" fmla="*/ 0 h 88"/>
                <a:gd name="T14" fmla="*/ 0 w 882"/>
                <a:gd name="T15" fmla="*/ 0 h 88"/>
                <a:gd name="T16" fmla="*/ 0 w 882"/>
                <a:gd name="T17" fmla="*/ 0 h 88"/>
                <a:gd name="T18" fmla="*/ 0 w 882"/>
                <a:gd name="T19" fmla="*/ 0 h 88"/>
                <a:gd name="T20" fmla="*/ 0 w 882"/>
                <a:gd name="T21" fmla="*/ 0 h 88"/>
                <a:gd name="T22" fmla="*/ 0 w 882"/>
                <a:gd name="T23" fmla="*/ 0 h 88"/>
                <a:gd name="T24" fmla="*/ 0 w 882"/>
                <a:gd name="T25" fmla="*/ 0 h 88"/>
                <a:gd name="T26" fmla="*/ 0 w 882"/>
                <a:gd name="T27" fmla="*/ 0 h 88"/>
                <a:gd name="T28" fmla="*/ 0 w 882"/>
                <a:gd name="T29" fmla="*/ 0 h 88"/>
                <a:gd name="T30" fmla="*/ 0 w 882"/>
                <a:gd name="T31" fmla="*/ 0 h 88"/>
                <a:gd name="T32" fmla="*/ 0 w 882"/>
                <a:gd name="T33" fmla="*/ 0 h 88"/>
                <a:gd name="T34" fmla="*/ 0 w 882"/>
                <a:gd name="T35" fmla="*/ 0 h 88"/>
                <a:gd name="T36" fmla="*/ 0 w 882"/>
                <a:gd name="T37" fmla="*/ 0 h 88"/>
                <a:gd name="T38" fmla="*/ 0 w 882"/>
                <a:gd name="T39" fmla="*/ 0 h 88"/>
                <a:gd name="T40" fmla="*/ 0 w 882"/>
                <a:gd name="T41" fmla="*/ 0 h 88"/>
                <a:gd name="T42" fmla="*/ 0 w 882"/>
                <a:gd name="T43" fmla="*/ 0 h 88"/>
                <a:gd name="T44" fmla="*/ 0 w 882"/>
                <a:gd name="T45" fmla="*/ 0 h 88"/>
                <a:gd name="T46" fmla="*/ 0 w 882"/>
                <a:gd name="T47" fmla="*/ 0 h 88"/>
                <a:gd name="T48" fmla="*/ 0 w 882"/>
                <a:gd name="T49" fmla="*/ 0 h 88"/>
                <a:gd name="T50" fmla="*/ 0 w 882"/>
                <a:gd name="T51" fmla="*/ 0 h 88"/>
                <a:gd name="T52" fmla="*/ 0 w 882"/>
                <a:gd name="T53" fmla="*/ 0 h 88"/>
                <a:gd name="T54" fmla="*/ 0 w 882"/>
                <a:gd name="T55" fmla="*/ 0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2"/>
                <a:gd name="T85" fmla="*/ 0 h 88"/>
                <a:gd name="T86" fmla="*/ 882 w 882"/>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2" h="88">
                  <a:moveTo>
                    <a:pt x="44" y="0"/>
                  </a:moveTo>
                  <a:lnTo>
                    <a:pt x="44" y="0"/>
                  </a:lnTo>
                  <a:cubicBezTo>
                    <a:pt x="69" y="0"/>
                    <a:pt x="88" y="20"/>
                    <a:pt x="88" y="44"/>
                  </a:cubicBezTo>
                  <a:cubicBezTo>
                    <a:pt x="88" y="68"/>
                    <a:pt x="69" y="88"/>
                    <a:pt x="44" y="88"/>
                  </a:cubicBezTo>
                  <a:cubicBezTo>
                    <a:pt x="20" y="88"/>
                    <a:pt x="0" y="68"/>
                    <a:pt x="0" y="44"/>
                  </a:cubicBezTo>
                  <a:cubicBezTo>
                    <a:pt x="0" y="20"/>
                    <a:pt x="20" y="0"/>
                    <a:pt x="44" y="0"/>
                  </a:cubicBezTo>
                  <a:close/>
                  <a:moveTo>
                    <a:pt x="309" y="0"/>
                  </a:moveTo>
                  <a:lnTo>
                    <a:pt x="309" y="0"/>
                  </a:lnTo>
                  <a:cubicBezTo>
                    <a:pt x="333" y="0"/>
                    <a:pt x="353" y="20"/>
                    <a:pt x="353" y="44"/>
                  </a:cubicBezTo>
                  <a:cubicBezTo>
                    <a:pt x="353" y="68"/>
                    <a:pt x="333" y="88"/>
                    <a:pt x="309" y="88"/>
                  </a:cubicBezTo>
                  <a:cubicBezTo>
                    <a:pt x="284" y="88"/>
                    <a:pt x="265" y="68"/>
                    <a:pt x="265" y="44"/>
                  </a:cubicBezTo>
                  <a:cubicBezTo>
                    <a:pt x="265" y="20"/>
                    <a:pt x="284" y="0"/>
                    <a:pt x="309" y="0"/>
                  </a:cubicBezTo>
                  <a:close/>
                  <a:moveTo>
                    <a:pt x="573" y="0"/>
                  </a:moveTo>
                  <a:lnTo>
                    <a:pt x="573" y="0"/>
                  </a:lnTo>
                  <a:cubicBezTo>
                    <a:pt x="598" y="0"/>
                    <a:pt x="617" y="20"/>
                    <a:pt x="617" y="44"/>
                  </a:cubicBezTo>
                  <a:cubicBezTo>
                    <a:pt x="617" y="68"/>
                    <a:pt x="598" y="88"/>
                    <a:pt x="573" y="88"/>
                  </a:cubicBezTo>
                  <a:cubicBezTo>
                    <a:pt x="549" y="88"/>
                    <a:pt x="529" y="68"/>
                    <a:pt x="529" y="44"/>
                  </a:cubicBezTo>
                  <a:cubicBezTo>
                    <a:pt x="529" y="20"/>
                    <a:pt x="549" y="0"/>
                    <a:pt x="573" y="0"/>
                  </a:cubicBezTo>
                  <a:close/>
                  <a:moveTo>
                    <a:pt x="838" y="0"/>
                  </a:moveTo>
                  <a:lnTo>
                    <a:pt x="838" y="0"/>
                  </a:lnTo>
                  <a:cubicBezTo>
                    <a:pt x="862" y="0"/>
                    <a:pt x="882" y="20"/>
                    <a:pt x="882" y="44"/>
                  </a:cubicBezTo>
                  <a:cubicBezTo>
                    <a:pt x="882" y="68"/>
                    <a:pt x="862" y="88"/>
                    <a:pt x="838" y="88"/>
                  </a:cubicBezTo>
                  <a:cubicBezTo>
                    <a:pt x="813" y="88"/>
                    <a:pt x="794" y="68"/>
                    <a:pt x="794" y="44"/>
                  </a:cubicBezTo>
                  <a:cubicBezTo>
                    <a:pt x="794" y="20"/>
                    <a:pt x="813" y="0"/>
                    <a:pt x="838" y="0"/>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grpSp>
      <p:sp>
        <p:nvSpPr>
          <p:cNvPr id="58830" name="Rectangle 462"/>
          <p:cNvSpPr>
            <a:spLocks noChangeArrowheads="1"/>
          </p:cNvSpPr>
          <p:nvPr/>
        </p:nvSpPr>
        <p:spPr bwMode="auto">
          <a:xfrm>
            <a:off x="21526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1" name="Rectangle 463"/>
          <p:cNvSpPr>
            <a:spLocks noChangeArrowheads="1"/>
          </p:cNvSpPr>
          <p:nvPr/>
        </p:nvSpPr>
        <p:spPr bwMode="auto">
          <a:xfrm>
            <a:off x="2728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2" name="Rectangle 464"/>
          <p:cNvSpPr>
            <a:spLocks noChangeArrowheads="1"/>
          </p:cNvSpPr>
          <p:nvPr/>
        </p:nvSpPr>
        <p:spPr bwMode="auto">
          <a:xfrm>
            <a:off x="3265488"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3" name="Rectangle 465"/>
          <p:cNvSpPr>
            <a:spLocks noChangeArrowheads="1"/>
          </p:cNvSpPr>
          <p:nvPr/>
        </p:nvSpPr>
        <p:spPr bwMode="auto">
          <a:xfrm>
            <a:off x="3841750"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4" name="Rectangle 466"/>
          <p:cNvSpPr>
            <a:spLocks noChangeArrowheads="1"/>
          </p:cNvSpPr>
          <p:nvPr/>
        </p:nvSpPr>
        <p:spPr bwMode="auto">
          <a:xfrm>
            <a:off x="4379913" y="4695825"/>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6" name="Rectangle 468"/>
          <p:cNvSpPr>
            <a:spLocks noChangeArrowheads="1"/>
          </p:cNvSpPr>
          <p:nvPr/>
        </p:nvSpPr>
        <p:spPr bwMode="auto">
          <a:xfrm>
            <a:off x="4918075" y="4695825"/>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grpSp>
        <p:nvGrpSpPr>
          <p:cNvPr id="25" name="Group 474"/>
          <p:cNvGrpSpPr>
            <a:grpSpLocks/>
          </p:cNvGrpSpPr>
          <p:nvPr/>
        </p:nvGrpSpPr>
        <p:grpSpPr bwMode="auto">
          <a:xfrm>
            <a:off x="3302000" y="4735513"/>
            <a:ext cx="482600" cy="1069975"/>
            <a:chOff x="2080" y="2983"/>
            <a:chExt cx="304" cy="674"/>
          </a:xfrm>
        </p:grpSpPr>
        <p:sp>
          <p:nvSpPr>
            <p:cNvPr id="66655" name="Rectangle 384"/>
            <p:cNvSpPr>
              <a:spLocks noChangeArrowheads="1"/>
            </p:cNvSpPr>
            <p:nvPr/>
          </p:nvSpPr>
          <p:spPr bwMode="auto">
            <a:xfrm>
              <a:off x="2083" y="3133"/>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56" name="Freeform 385"/>
            <p:cNvSpPr>
              <a:spLocks noEditPoints="1"/>
            </p:cNvSpPr>
            <p:nvPr/>
          </p:nvSpPr>
          <p:spPr bwMode="auto">
            <a:xfrm>
              <a:off x="2080" y="3130"/>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57" name="Rectangle 386"/>
            <p:cNvSpPr>
              <a:spLocks noChangeArrowheads="1"/>
            </p:cNvSpPr>
            <p:nvPr/>
          </p:nvSpPr>
          <p:spPr bwMode="auto">
            <a:xfrm>
              <a:off x="2193" y="2983"/>
              <a:ext cx="81"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C</a:t>
              </a:r>
              <a:endParaRPr lang="en-US"/>
            </a:p>
          </p:txBody>
        </p:sp>
        <p:sp>
          <p:nvSpPr>
            <p:cNvPr id="66658" name="Line 387"/>
            <p:cNvSpPr>
              <a:spLocks noChangeShapeType="1"/>
            </p:cNvSpPr>
            <p:nvPr/>
          </p:nvSpPr>
          <p:spPr bwMode="auto">
            <a:xfrm>
              <a:off x="2158"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9" name="Freeform 388"/>
            <p:cNvSpPr>
              <a:spLocks/>
            </p:cNvSpPr>
            <p:nvPr/>
          </p:nvSpPr>
          <p:spPr bwMode="auto">
            <a:xfrm>
              <a:off x="2251" y="3177"/>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60" name="Line 470"/>
            <p:cNvSpPr>
              <a:spLocks noChangeShapeType="1"/>
            </p:cNvSpPr>
            <p:nvPr/>
          </p:nvSpPr>
          <p:spPr bwMode="auto">
            <a:xfrm>
              <a:off x="2154"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61" name="Freeform 471"/>
            <p:cNvSpPr>
              <a:spLocks/>
            </p:cNvSpPr>
            <p:nvPr/>
          </p:nvSpPr>
          <p:spPr bwMode="auto">
            <a:xfrm>
              <a:off x="2247" y="352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6" name="Group 477"/>
          <p:cNvGrpSpPr>
            <a:grpSpLocks/>
          </p:cNvGrpSpPr>
          <p:nvPr/>
        </p:nvGrpSpPr>
        <p:grpSpPr bwMode="auto">
          <a:xfrm>
            <a:off x="2744788" y="4735513"/>
            <a:ext cx="481012" cy="1069975"/>
            <a:chOff x="1729" y="2983"/>
            <a:chExt cx="303" cy="674"/>
          </a:xfrm>
        </p:grpSpPr>
        <p:sp>
          <p:nvSpPr>
            <p:cNvPr id="66644" name="Rectangle 373"/>
            <p:cNvSpPr>
              <a:spLocks noChangeArrowheads="1"/>
            </p:cNvSpPr>
            <p:nvPr/>
          </p:nvSpPr>
          <p:spPr bwMode="auto">
            <a:xfrm>
              <a:off x="1732"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45" name="Freeform 374"/>
            <p:cNvSpPr>
              <a:spLocks noEditPoints="1"/>
            </p:cNvSpPr>
            <p:nvPr/>
          </p:nvSpPr>
          <p:spPr bwMode="auto">
            <a:xfrm>
              <a:off x="1729"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46" name="Rectangle 375"/>
            <p:cNvSpPr>
              <a:spLocks noChangeArrowheads="1"/>
            </p:cNvSpPr>
            <p:nvPr/>
          </p:nvSpPr>
          <p:spPr bwMode="auto">
            <a:xfrm>
              <a:off x="184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B</a:t>
              </a:r>
              <a:endParaRPr lang="en-US"/>
            </a:p>
          </p:txBody>
        </p:sp>
        <p:sp>
          <p:nvSpPr>
            <p:cNvPr id="66647" name="Line 376"/>
            <p:cNvSpPr>
              <a:spLocks noChangeShapeType="1"/>
            </p:cNvSpPr>
            <p:nvPr/>
          </p:nvSpPr>
          <p:spPr bwMode="auto">
            <a:xfrm>
              <a:off x="1806" y="320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8" name="Freeform 377"/>
            <p:cNvSpPr>
              <a:spLocks/>
            </p:cNvSpPr>
            <p:nvPr/>
          </p:nvSpPr>
          <p:spPr bwMode="auto">
            <a:xfrm>
              <a:off x="1900"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9" name="Line 380"/>
            <p:cNvSpPr>
              <a:spLocks noChangeShapeType="1"/>
            </p:cNvSpPr>
            <p:nvPr/>
          </p:nvSpPr>
          <p:spPr bwMode="auto">
            <a:xfrm>
              <a:off x="1800" y="3334"/>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0" name="Freeform 381"/>
            <p:cNvSpPr>
              <a:spLocks/>
            </p:cNvSpPr>
            <p:nvPr/>
          </p:nvSpPr>
          <p:spPr bwMode="auto">
            <a:xfrm>
              <a:off x="1894"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1" name="Line 382"/>
            <p:cNvSpPr>
              <a:spLocks noChangeShapeType="1"/>
            </p:cNvSpPr>
            <p:nvPr/>
          </p:nvSpPr>
          <p:spPr bwMode="auto">
            <a:xfrm>
              <a:off x="1800" y="344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2" name="Freeform 383"/>
            <p:cNvSpPr>
              <a:spLocks/>
            </p:cNvSpPr>
            <p:nvPr/>
          </p:nvSpPr>
          <p:spPr bwMode="auto">
            <a:xfrm>
              <a:off x="1894"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3" name="Line 475"/>
            <p:cNvSpPr>
              <a:spLocks noChangeShapeType="1"/>
            </p:cNvSpPr>
            <p:nvPr/>
          </p:nvSpPr>
          <p:spPr bwMode="auto">
            <a:xfrm>
              <a:off x="1799" y="3556"/>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4" name="Freeform 476"/>
            <p:cNvSpPr>
              <a:spLocks/>
            </p:cNvSpPr>
            <p:nvPr/>
          </p:nvSpPr>
          <p:spPr bwMode="auto">
            <a:xfrm>
              <a:off x="1893"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7" name="Group 508"/>
          <p:cNvGrpSpPr>
            <a:grpSpLocks/>
          </p:cNvGrpSpPr>
          <p:nvPr/>
        </p:nvGrpSpPr>
        <p:grpSpPr bwMode="auto">
          <a:xfrm>
            <a:off x="4418013" y="4735513"/>
            <a:ext cx="481012" cy="1069975"/>
            <a:chOff x="2783" y="2983"/>
            <a:chExt cx="303" cy="674"/>
          </a:xfrm>
        </p:grpSpPr>
        <p:sp>
          <p:nvSpPr>
            <p:cNvPr id="66633" name="Rectangle 406"/>
            <p:cNvSpPr>
              <a:spLocks noChangeArrowheads="1"/>
            </p:cNvSpPr>
            <p:nvPr/>
          </p:nvSpPr>
          <p:spPr bwMode="auto">
            <a:xfrm>
              <a:off x="2786"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34" name="Freeform 407"/>
            <p:cNvSpPr>
              <a:spLocks noEditPoints="1"/>
            </p:cNvSpPr>
            <p:nvPr/>
          </p:nvSpPr>
          <p:spPr bwMode="auto">
            <a:xfrm>
              <a:off x="2783"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4" y="144"/>
                    <a:pt x="0" y="140"/>
                    <a:pt x="0" y="136"/>
                  </a:cubicBezTo>
                  <a:lnTo>
                    <a:pt x="0" y="24"/>
                  </a:lnTo>
                  <a:cubicBezTo>
                    <a:pt x="0" y="19"/>
                    <a:pt x="4" y="16"/>
                    <a:pt x="8" y="16"/>
                  </a:cubicBezTo>
                  <a:cubicBezTo>
                    <a:pt x="12" y="16"/>
                    <a:pt x="16" y="19"/>
                    <a:pt x="16" y="24"/>
                  </a:cubicBezTo>
                  <a:close/>
                  <a:moveTo>
                    <a:pt x="16" y="216"/>
                  </a:moveTo>
                  <a:lnTo>
                    <a:pt x="16" y="328"/>
                  </a:lnTo>
                  <a:cubicBezTo>
                    <a:pt x="16" y="332"/>
                    <a:pt x="12" y="336"/>
                    <a:pt x="8" y="336"/>
                  </a:cubicBezTo>
                  <a:cubicBezTo>
                    <a:pt x="4" y="336"/>
                    <a:pt x="0" y="332"/>
                    <a:pt x="0" y="328"/>
                  </a:cubicBezTo>
                  <a:lnTo>
                    <a:pt x="0" y="216"/>
                  </a:lnTo>
                  <a:cubicBezTo>
                    <a:pt x="0" y="211"/>
                    <a:pt x="4" y="208"/>
                    <a:pt x="8" y="208"/>
                  </a:cubicBezTo>
                  <a:cubicBezTo>
                    <a:pt x="12" y="208"/>
                    <a:pt x="16" y="211"/>
                    <a:pt x="16" y="216"/>
                  </a:cubicBezTo>
                  <a:close/>
                  <a:moveTo>
                    <a:pt x="16" y="408"/>
                  </a:moveTo>
                  <a:lnTo>
                    <a:pt x="16" y="520"/>
                  </a:lnTo>
                  <a:cubicBezTo>
                    <a:pt x="16" y="524"/>
                    <a:pt x="12" y="528"/>
                    <a:pt x="8" y="528"/>
                  </a:cubicBezTo>
                  <a:cubicBezTo>
                    <a:pt x="4" y="528"/>
                    <a:pt x="0" y="524"/>
                    <a:pt x="0" y="520"/>
                  </a:cubicBezTo>
                  <a:lnTo>
                    <a:pt x="0" y="408"/>
                  </a:lnTo>
                  <a:cubicBezTo>
                    <a:pt x="0" y="403"/>
                    <a:pt x="4" y="400"/>
                    <a:pt x="8" y="400"/>
                  </a:cubicBezTo>
                  <a:cubicBezTo>
                    <a:pt x="12" y="400"/>
                    <a:pt x="16" y="403"/>
                    <a:pt x="16" y="408"/>
                  </a:cubicBezTo>
                  <a:close/>
                  <a:moveTo>
                    <a:pt x="16" y="600"/>
                  </a:moveTo>
                  <a:lnTo>
                    <a:pt x="16" y="712"/>
                  </a:lnTo>
                  <a:cubicBezTo>
                    <a:pt x="16" y="716"/>
                    <a:pt x="12" y="720"/>
                    <a:pt x="8" y="720"/>
                  </a:cubicBezTo>
                  <a:cubicBezTo>
                    <a:pt x="4" y="720"/>
                    <a:pt x="0" y="716"/>
                    <a:pt x="0" y="712"/>
                  </a:cubicBezTo>
                  <a:lnTo>
                    <a:pt x="0" y="600"/>
                  </a:lnTo>
                  <a:cubicBezTo>
                    <a:pt x="0" y="595"/>
                    <a:pt x="4" y="592"/>
                    <a:pt x="8" y="592"/>
                  </a:cubicBezTo>
                  <a:cubicBezTo>
                    <a:pt x="12" y="592"/>
                    <a:pt x="16" y="595"/>
                    <a:pt x="16" y="600"/>
                  </a:cubicBezTo>
                  <a:close/>
                  <a:moveTo>
                    <a:pt x="16" y="792"/>
                  </a:moveTo>
                  <a:lnTo>
                    <a:pt x="16" y="904"/>
                  </a:lnTo>
                  <a:cubicBezTo>
                    <a:pt x="16" y="908"/>
                    <a:pt x="12" y="912"/>
                    <a:pt x="8" y="912"/>
                  </a:cubicBezTo>
                  <a:cubicBezTo>
                    <a:pt x="4" y="912"/>
                    <a:pt x="0" y="908"/>
                    <a:pt x="0" y="904"/>
                  </a:cubicBezTo>
                  <a:lnTo>
                    <a:pt x="0" y="792"/>
                  </a:lnTo>
                  <a:cubicBezTo>
                    <a:pt x="0" y="787"/>
                    <a:pt x="4" y="784"/>
                    <a:pt x="8" y="784"/>
                  </a:cubicBezTo>
                  <a:cubicBezTo>
                    <a:pt x="12" y="784"/>
                    <a:pt x="16" y="787"/>
                    <a:pt x="16" y="792"/>
                  </a:cubicBezTo>
                  <a:close/>
                  <a:moveTo>
                    <a:pt x="16" y="984"/>
                  </a:moveTo>
                  <a:lnTo>
                    <a:pt x="16" y="1096"/>
                  </a:lnTo>
                  <a:cubicBezTo>
                    <a:pt x="16" y="1100"/>
                    <a:pt x="12" y="1104"/>
                    <a:pt x="8" y="1104"/>
                  </a:cubicBezTo>
                  <a:cubicBezTo>
                    <a:pt x="4" y="1104"/>
                    <a:pt x="0" y="1100"/>
                    <a:pt x="0" y="1096"/>
                  </a:cubicBezTo>
                  <a:lnTo>
                    <a:pt x="0" y="984"/>
                  </a:lnTo>
                  <a:cubicBezTo>
                    <a:pt x="0" y="979"/>
                    <a:pt x="4" y="976"/>
                    <a:pt x="8" y="976"/>
                  </a:cubicBezTo>
                  <a:cubicBezTo>
                    <a:pt x="12" y="976"/>
                    <a:pt x="16" y="979"/>
                    <a:pt x="16" y="984"/>
                  </a:cubicBezTo>
                  <a:close/>
                  <a:moveTo>
                    <a:pt x="16" y="1176"/>
                  </a:moveTo>
                  <a:lnTo>
                    <a:pt x="16" y="1288"/>
                  </a:lnTo>
                  <a:cubicBezTo>
                    <a:pt x="16" y="1292"/>
                    <a:pt x="12" y="1296"/>
                    <a:pt x="8" y="1296"/>
                  </a:cubicBezTo>
                  <a:cubicBezTo>
                    <a:pt x="4" y="1296"/>
                    <a:pt x="0" y="1292"/>
                    <a:pt x="0" y="1288"/>
                  </a:cubicBezTo>
                  <a:lnTo>
                    <a:pt x="0" y="1176"/>
                  </a:lnTo>
                  <a:cubicBezTo>
                    <a:pt x="0" y="1171"/>
                    <a:pt x="4"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4" y="1406"/>
                    <a:pt x="0" y="1402"/>
                    <a:pt x="0" y="1398"/>
                  </a:cubicBezTo>
                  <a:lnTo>
                    <a:pt x="0" y="1368"/>
                  </a:lnTo>
                  <a:cubicBezTo>
                    <a:pt x="0" y="1363"/>
                    <a:pt x="4"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35" name="Rectangle 408"/>
            <p:cNvSpPr>
              <a:spLocks noChangeArrowheads="1"/>
            </p:cNvSpPr>
            <p:nvPr/>
          </p:nvSpPr>
          <p:spPr bwMode="auto">
            <a:xfrm>
              <a:off x="2895" y="2983"/>
              <a:ext cx="75"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E</a:t>
              </a:r>
              <a:endParaRPr lang="en-US"/>
            </a:p>
          </p:txBody>
        </p:sp>
        <p:sp>
          <p:nvSpPr>
            <p:cNvPr id="66636" name="Line 409"/>
            <p:cNvSpPr>
              <a:spLocks noChangeShapeType="1"/>
            </p:cNvSpPr>
            <p:nvPr/>
          </p:nvSpPr>
          <p:spPr bwMode="auto">
            <a:xfrm>
              <a:off x="2860"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7" name="Freeform 410"/>
            <p:cNvSpPr>
              <a:spLocks/>
            </p:cNvSpPr>
            <p:nvPr/>
          </p:nvSpPr>
          <p:spPr bwMode="auto">
            <a:xfrm>
              <a:off x="2954"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38" name="Line 413"/>
            <p:cNvSpPr>
              <a:spLocks noChangeShapeType="1"/>
            </p:cNvSpPr>
            <p:nvPr/>
          </p:nvSpPr>
          <p:spPr bwMode="auto">
            <a:xfrm>
              <a:off x="2854" y="3334"/>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9" name="Freeform 414"/>
            <p:cNvSpPr>
              <a:spLocks/>
            </p:cNvSpPr>
            <p:nvPr/>
          </p:nvSpPr>
          <p:spPr bwMode="auto">
            <a:xfrm>
              <a:off x="2948"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0" name="Line 415"/>
            <p:cNvSpPr>
              <a:spLocks noChangeShapeType="1"/>
            </p:cNvSpPr>
            <p:nvPr/>
          </p:nvSpPr>
          <p:spPr bwMode="auto">
            <a:xfrm>
              <a:off x="2854" y="344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1" name="Freeform 416"/>
            <p:cNvSpPr>
              <a:spLocks/>
            </p:cNvSpPr>
            <p:nvPr/>
          </p:nvSpPr>
          <p:spPr bwMode="auto">
            <a:xfrm>
              <a:off x="2948"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2" name="Line 478"/>
            <p:cNvSpPr>
              <a:spLocks noChangeShapeType="1"/>
            </p:cNvSpPr>
            <p:nvPr/>
          </p:nvSpPr>
          <p:spPr bwMode="auto">
            <a:xfrm>
              <a:off x="2856"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3" name="Freeform 479"/>
            <p:cNvSpPr>
              <a:spLocks/>
            </p:cNvSpPr>
            <p:nvPr/>
          </p:nvSpPr>
          <p:spPr bwMode="auto">
            <a:xfrm>
              <a:off x="2950"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8" name="Group 481"/>
          <p:cNvGrpSpPr>
            <a:grpSpLocks/>
          </p:cNvGrpSpPr>
          <p:nvPr/>
        </p:nvGrpSpPr>
        <p:grpSpPr bwMode="auto">
          <a:xfrm>
            <a:off x="4187825" y="2084388"/>
            <a:ext cx="4302125" cy="192087"/>
            <a:chOff x="2638" y="1313"/>
            <a:chExt cx="2710" cy="121"/>
          </a:xfrm>
        </p:grpSpPr>
        <p:grpSp>
          <p:nvGrpSpPr>
            <p:cNvPr id="29" name="Group 482"/>
            <p:cNvGrpSpPr>
              <a:grpSpLocks/>
            </p:cNvGrpSpPr>
            <p:nvPr/>
          </p:nvGrpSpPr>
          <p:grpSpPr bwMode="auto">
            <a:xfrm>
              <a:off x="3122" y="1313"/>
              <a:ext cx="2226" cy="121"/>
              <a:chOff x="3122" y="1652"/>
              <a:chExt cx="2226" cy="121"/>
            </a:xfrm>
          </p:grpSpPr>
          <p:sp>
            <p:nvSpPr>
              <p:cNvPr id="66630" name="Rectangle 48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31" name="Rectangle 48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B</a:t>
                </a:r>
              </a:p>
            </p:txBody>
          </p:sp>
          <p:sp>
            <p:nvSpPr>
              <p:cNvPr id="66632" name="Rectangle 48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30" name="Group 486"/>
            <p:cNvGrpSpPr>
              <a:grpSpLocks/>
            </p:cNvGrpSpPr>
            <p:nvPr/>
          </p:nvGrpSpPr>
          <p:grpSpPr bwMode="auto">
            <a:xfrm>
              <a:off x="2638" y="1313"/>
              <a:ext cx="478" cy="121"/>
              <a:chOff x="2638" y="1313"/>
              <a:chExt cx="478" cy="121"/>
            </a:xfrm>
          </p:grpSpPr>
          <p:cxnSp>
            <p:nvCxnSpPr>
              <p:cNvPr id="66628" name="AutoShape 487"/>
              <p:cNvCxnSpPr>
                <a:cxnSpLocks noChangeShapeType="1"/>
                <a:stCxn id="66629" idx="3"/>
                <a:endCxn id="66630"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9" name="Rectangle 488"/>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31" name="Group 497"/>
          <p:cNvGrpSpPr>
            <a:grpSpLocks/>
          </p:cNvGrpSpPr>
          <p:nvPr/>
        </p:nvGrpSpPr>
        <p:grpSpPr bwMode="auto">
          <a:xfrm>
            <a:off x="4187825" y="2084388"/>
            <a:ext cx="4302125" cy="192087"/>
            <a:chOff x="2638" y="1313"/>
            <a:chExt cx="2710" cy="121"/>
          </a:xfrm>
        </p:grpSpPr>
        <p:grpSp>
          <p:nvGrpSpPr>
            <p:cNvPr id="66762" name="Group 498"/>
            <p:cNvGrpSpPr>
              <a:grpSpLocks/>
            </p:cNvGrpSpPr>
            <p:nvPr/>
          </p:nvGrpSpPr>
          <p:grpSpPr bwMode="auto">
            <a:xfrm>
              <a:off x="3122" y="1313"/>
              <a:ext cx="2226" cy="121"/>
              <a:chOff x="3122" y="1652"/>
              <a:chExt cx="2226" cy="121"/>
            </a:xfrm>
          </p:grpSpPr>
          <p:sp>
            <p:nvSpPr>
              <p:cNvPr id="66623" name="Rectangle 499"/>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24" name="Rectangle 500"/>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25" name="Rectangle 501"/>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66763" name="Group 502"/>
            <p:cNvGrpSpPr>
              <a:grpSpLocks/>
            </p:cNvGrpSpPr>
            <p:nvPr/>
          </p:nvGrpSpPr>
          <p:grpSpPr bwMode="auto">
            <a:xfrm>
              <a:off x="2638" y="1313"/>
              <a:ext cx="478" cy="121"/>
              <a:chOff x="2638" y="1313"/>
              <a:chExt cx="478" cy="121"/>
            </a:xfrm>
          </p:grpSpPr>
          <p:cxnSp>
            <p:nvCxnSpPr>
              <p:cNvPr id="66621" name="AutoShape 503"/>
              <p:cNvCxnSpPr>
                <a:cxnSpLocks noChangeShapeType="1"/>
                <a:stCxn id="66622" idx="3"/>
                <a:endCxn id="66623"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2" name="Rectangle 504"/>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66769" name="Group 528"/>
          <p:cNvGrpSpPr>
            <a:grpSpLocks/>
          </p:cNvGrpSpPr>
          <p:nvPr/>
        </p:nvGrpSpPr>
        <p:grpSpPr bwMode="auto">
          <a:xfrm>
            <a:off x="4956175" y="1508125"/>
            <a:ext cx="3533775" cy="568325"/>
            <a:chOff x="3122" y="950"/>
            <a:chExt cx="2226" cy="358"/>
          </a:xfrm>
        </p:grpSpPr>
        <p:grpSp>
          <p:nvGrpSpPr>
            <p:cNvPr id="66770" name="Group 527"/>
            <p:cNvGrpSpPr>
              <a:grpSpLocks/>
            </p:cNvGrpSpPr>
            <p:nvPr/>
          </p:nvGrpSpPr>
          <p:grpSpPr bwMode="auto">
            <a:xfrm>
              <a:off x="3219" y="1168"/>
              <a:ext cx="2122" cy="140"/>
              <a:chOff x="3219" y="1168"/>
              <a:chExt cx="2122" cy="140"/>
            </a:xfrm>
          </p:grpSpPr>
          <p:sp>
            <p:nvSpPr>
              <p:cNvPr id="66616" name="Rectangle 188"/>
              <p:cNvSpPr>
                <a:spLocks noChangeArrowheads="1"/>
              </p:cNvSpPr>
              <p:nvPr/>
            </p:nvSpPr>
            <p:spPr bwMode="auto">
              <a:xfrm>
                <a:off x="3219" y="1168"/>
                <a:ext cx="59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Reconv. PC</a:t>
                </a:r>
                <a:endParaRPr lang="en-US"/>
              </a:p>
            </p:txBody>
          </p:sp>
          <p:sp>
            <p:nvSpPr>
              <p:cNvPr id="66617" name="Rectangle 189"/>
              <p:cNvSpPr>
                <a:spLocks noChangeArrowheads="1"/>
              </p:cNvSpPr>
              <p:nvPr/>
            </p:nvSpPr>
            <p:spPr bwMode="auto">
              <a:xfrm>
                <a:off x="4132" y="1174"/>
                <a:ext cx="417"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Next PC</a:t>
                </a:r>
                <a:endParaRPr lang="en-US"/>
              </a:p>
            </p:txBody>
          </p:sp>
          <p:sp>
            <p:nvSpPr>
              <p:cNvPr id="66618" name="Rectangle 190"/>
              <p:cNvSpPr>
                <a:spLocks noChangeArrowheads="1"/>
              </p:cNvSpPr>
              <p:nvPr/>
            </p:nvSpPr>
            <p:spPr bwMode="auto">
              <a:xfrm>
                <a:off x="4738" y="1174"/>
                <a:ext cx="603" cy="13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Active Mask</a:t>
                </a:r>
                <a:endParaRPr lang="en-US"/>
              </a:p>
            </p:txBody>
          </p:sp>
        </p:grpSp>
        <p:sp>
          <p:nvSpPr>
            <p:cNvPr id="66614" name="Line 505"/>
            <p:cNvSpPr>
              <a:spLocks noChangeShapeType="1"/>
            </p:cNvSpPr>
            <p:nvPr/>
          </p:nvSpPr>
          <p:spPr bwMode="auto">
            <a:xfrm>
              <a:off x="3122" y="1168"/>
              <a:ext cx="222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66615" name="Text Box 506"/>
            <p:cNvSpPr txBox="1">
              <a:spLocks noChangeArrowheads="1"/>
            </p:cNvSpPr>
            <p:nvPr/>
          </p:nvSpPr>
          <p:spPr bwMode="auto">
            <a:xfrm>
              <a:off x="3944" y="950"/>
              <a:ext cx="500" cy="231"/>
            </a:xfrm>
            <a:prstGeom prst="rect">
              <a:avLst/>
            </a:prstGeom>
            <a:noFill/>
            <a:ln w="9525">
              <a:noFill/>
              <a:miter lim="800000"/>
              <a:headEnd/>
              <a:tailEnd/>
            </a:ln>
          </p:spPr>
          <p:txBody>
            <a:bodyPr wrap="none">
              <a:prstTxWarp prst="textNoShape">
                <a:avLst/>
              </a:prstTxWarp>
              <a:spAutoFit/>
            </a:bodyPr>
            <a:lstStyle/>
            <a:p>
              <a:pPr eaLnBrk="0" hangingPunct="0"/>
              <a:r>
                <a:rPr lang="en-US" b="1"/>
                <a:t>Stack</a:t>
              </a:r>
            </a:p>
          </p:txBody>
        </p:sp>
      </p:grpSp>
      <p:grpSp>
        <p:nvGrpSpPr>
          <p:cNvPr id="66771" name="Group 509"/>
          <p:cNvGrpSpPr>
            <a:grpSpLocks/>
          </p:cNvGrpSpPr>
          <p:nvPr/>
        </p:nvGrpSpPr>
        <p:grpSpPr bwMode="auto">
          <a:xfrm>
            <a:off x="4187825" y="2084388"/>
            <a:ext cx="4302125" cy="576262"/>
            <a:chOff x="2638" y="1434"/>
            <a:chExt cx="2710" cy="363"/>
          </a:xfrm>
        </p:grpSpPr>
        <p:grpSp>
          <p:nvGrpSpPr>
            <p:cNvPr id="66772" name="Group 510"/>
            <p:cNvGrpSpPr>
              <a:grpSpLocks/>
            </p:cNvGrpSpPr>
            <p:nvPr/>
          </p:nvGrpSpPr>
          <p:grpSpPr bwMode="auto">
            <a:xfrm>
              <a:off x="3122" y="1555"/>
              <a:ext cx="2226" cy="121"/>
              <a:chOff x="3122" y="1652"/>
              <a:chExt cx="2226" cy="121"/>
            </a:xfrm>
          </p:grpSpPr>
          <p:sp>
            <p:nvSpPr>
              <p:cNvPr id="66610" name="Rectangle 51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11" name="Rectangle 51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612" name="Rectangle 51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66773" name="Group 514"/>
            <p:cNvGrpSpPr>
              <a:grpSpLocks/>
            </p:cNvGrpSpPr>
            <p:nvPr/>
          </p:nvGrpSpPr>
          <p:grpSpPr bwMode="auto">
            <a:xfrm>
              <a:off x="3122" y="1676"/>
              <a:ext cx="2226" cy="121"/>
              <a:chOff x="3122" y="1652"/>
              <a:chExt cx="2226" cy="121"/>
            </a:xfrm>
          </p:grpSpPr>
          <p:sp>
            <p:nvSpPr>
              <p:cNvPr id="66607" name="Rectangle 515"/>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8" name="Rectangle 516"/>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9" name="Rectangle 517"/>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66774" name="Group 518"/>
            <p:cNvGrpSpPr>
              <a:grpSpLocks/>
            </p:cNvGrpSpPr>
            <p:nvPr/>
          </p:nvGrpSpPr>
          <p:grpSpPr bwMode="auto">
            <a:xfrm>
              <a:off x="2638" y="1676"/>
              <a:ext cx="478" cy="121"/>
              <a:chOff x="2638" y="1313"/>
              <a:chExt cx="478" cy="121"/>
            </a:xfrm>
          </p:grpSpPr>
          <p:cxnSp>
            <p:nvCxnSpPr>
              <p:cNvPr id="66605" name="AutoShape 519"/>
              <p:cNvCxnSpPr>
                <a:cxnSpLocks noChangeShapeType="1"/>
                <a:stCxn id="66606" idx="3"/>
                <a:endCxn id="66607"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06" name="Rectangle 520"/>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66775" name="Group 521"/>
            <p:cNvGrpSpPr>
              <a:grpSpLocks/>
            </p:cNvGrpSpPr>
            <p:nvPr/>
          </p:nvGrpSpPr>
          <p:grpSpPr bwMode="auto">
            <a:xfrm>
              <a:off x="3122" y="1434"/>
              <a:ext cx="2226" cy="121"/>
              <a:chOff x="3122" y="1652"/>
              <a:chExt cx="2226" cy="121"/>
            </a:xfrm>
          </p:grpSpPr>
          <p:sp>
            <p:nvSpPr>
              <p:cNvPr id="66602" name="Rectangle 52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03" name="Rectangle 52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4" name="Rectangle 52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sp>
        <p:nvSpPr>
          <p:cNvPr id="66594" name="Line 525"/>
          <p:cNvSpPr>
            <a:spLocks noChangeShapeType="1"/>
          </p:cNvSpPr>
          <p:nvPr/>
        </p:nvSpPr>
        <p:spPr bwMode="auto">
          <a:xfrm>
            <a:off x="2344738" y="4427538"/>
            <a:ext cx="0" cy="268287"/>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5" name="Line 526"/>
          <p:cNvSpPr>
            <a:spLocks noChangeShapeType="1"/>
          </p:cNvSpPr>
          <p:nvPr/>
        </p:nvSpPr>
        <p:spPr bwMode="auto">
          <a:xfrm>
            <a:off x="2344738" y="1355725"/>
            <a:ext cx="0" cy="344488"/>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7" name="TextBox 207"/>
          <p:cNvSpPr txBox="1">
            <a:spLocks noChangeArrowheads="1"/>
          </p:cNvSpPr>
          <p:nvPr/>
        </p:nvSpPr>
        <p:spPr bwMode="auto">
          <a:xfrm>
            <a:off x="389127" y="6324600"/>
            <a:ext cx="7981572" cy="369332"/>
          </a:xfrm>
          <a:prstGeom prst="rect">
            <a:avLst/>
          </a:prstGeom>
          <a:noFill/>
          <a:ln w="9525">
            <a:noFill/>
            <a:miter lim="800000"/>
            <a:headEnd/>
            <a:tailEnd/>
          </a:ln>
        </p:spPr>
        <p:txBody>
          <a:bodyPr wrap="none">
            <a:prstTxWarp prst="textNoShape">
              <a:avLst/>
            </a:prstTxWarp>
            <a:spAutoFit/>
          </a:bodyPr>
          <a:lstStyle/>
          <a:p>
            <a:pPr eaLnBrk="0" hangingPunct="0"/>
            <a:r>
              <a:rPr lang="en-CA" altLang="ja-JP" b="1" dirty="0" smtClean="0">
                <a:solidFill>
                  <a:srgbClr val="FF0000"/>
                </a:solidFill>
                <a:latin typeface="Arial  " charset="0"/>
              </a:rPr>
              <a:t>Potential for significant loss of throughput when control flow diverged!</a:t>
            </a:r>
            <a:endParaRPr lang="en-CA" b="1" dirty="0">
              <a:solidFill>
                <a:srgbClr val="FF0000"/>
              </a:solidFill>
            </a:endParaRPr>
          </a:p>
        </p:txBody>
      </p:sp>
    </p:spTree>
    <p:extLst>
      <p:ext uri="{BB962C8B-B14F-4D97-AF65-F5344CB8AC3E}">
        <p14:creationId xmlns:p14="http://schemas.microsoft.com/office/powerpoint/2010/main" val="129609122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99020" y="1752600"/>
            <a:ext cx="1363980" cy="3124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1981200" y="1752600"/>
            <a:ext cx="5410200" cy="3124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14400" y="1752600"/>
            <a:ext cx="1066800" cy="3124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ormAutofit/>
          </a:bodyPr>
          <a:lstStyle/>
          <a:p>
            <a:r>
              <a:rPr lang="en-CA" dirty="0" smtClean="0"/>
              <a:t>Performance vs. Warp Size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89</a:t>
            </a:fld>
            <a:endParaRPr lang="en-US"/>
          </a:p>
        </p:txBody>
      </p:sp>
      <p:sp>
        <p:nvSpPr>
          <p:cNvPr id="6" name="Footer Placeholder 5"/>
          <p:cNvSpPr>
            <a:spLocks noGrp="1"/>
          </p:cNvSpPr>
          <p:nvPr>
            <p:ph type="ftr" sz="quarter" idx="11"/>
          </p:nvPr>
        </p:nvSpPr>
        <p:spPr/>
        <p:txBody>
          <a:bodyPr/>
          <a:lstStyle/>
          <a:p>
            <a:r>
              <a:rPr lang="en-US" dirty="0" smtClean="0"/>
              <a:t>Rogers et al., A Variable Warp-Size Architecture, ISCA 2015</a:t>
            </a:r>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3670635319"/>
              </p:ext>
            </p:extLst>
          </p:nvPr>
        </p:nvGraphicFramePr>
        <p:xfrm>
          <a:off x="228600" y="1600200"/>
          <a:ext cx="86868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p:cNvSpPr/>
          <p:nvPr/>
        </p:nvSpPr>
        <p:spPr>
          <a:xfrm>
            <a:off x="578480" y="5486400"/>
            <a:ext cx="1738640" cy="730910"/>
          </a:xfrm>
          <a:prstGeom prst="roundRect">
            <a:avLst/>
          </a:prstGeom>
          <a:solidFill>
            <a:schemeClr val="bg1"/>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Convergent Applications</a:t>
            </a:r>
            <a:endParaRPr lang="en-CA" b="1" dirty="0">
              <a:solidFill>
                <a:schemeClr val="tx1"/>
              </a:solidFill>
            </a:endParaRPr>
          </a:p>
        </p:txBody>
      </p:sp>
      <p:sp>
        <p:nvSpPr>
          <p:cNvPr id="13" name="Rounded Rectangle 12"/>
          <p:cNvSpPr/>
          <p:nvPr/>
        </p:nvSpPr>
        <p:spPr>
          <a:xfrm>
            <a:off x="3505200" y="5486400"/>
            <a:ext cx="2660020" cy="730910"/>
          </a:xfrm>
          <a:prstGeom prst="roundRect">
            <a:avLst/>
          </a:prstGeom>
          <a:solidFill>
            <a:schemeClr val="bg1"/>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Warp-Size Insensitive Applications</a:t>
            </a:r>
            <a:endParaRPr lang="en-CA" b="1" dirty="0">
              <a:solidFill>
                <a:schemeClr val="tx1"/>
              </a:solidFill>
            </a:endParaRPr>
          </a:p>
        </p:txBody>
      </p:sp>
      <p:sp>
        <p:nvSpPr>
          <p:cNvPr id="14" name="Rounded Rectangle 13"/>
          <p:cNvSpPr/>
          <p:nvPr/>
        </p:nvSpPr>
        <p:spPr>
          <a:xfrm>
            <a:off x="7086600" y="5448300"/>
            <a:ext cx="1706880" cy="730910"/>
          </a:xfrm>
          <a:prstGeom prst="roundRect">
            <a:avLst/>
          </a:prstGeom>
          <a:solidFill>
            <a:schemeClr val="bg1"/>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smtClean="0">
                <a:solidFill>
                  <a:schemeClr val="tx1"/>
                </a:solidFill>
              </a:rPr>
              <a:t>Divergent Applications</a:t>
            </a:r>
            <a:endParaRPr lang="en-CA" b="1" dirty="0">
              <a:solidFill>
                <a:schemeClr val="tx1"/>
              </a:solidFill>
            </a:endParaRPr>
          </a:p>
        </p:txBody>
      </p:sp>
      <p:sp>
        <p:nvSpPr>
          <p:cNvPr id="15" name="Content Placeholder 3"/>
          <p:cNvSpPr>
            <a:spLocks noGrp="1"/>
          </p:cNvSpPr>
          <p:nvPr>
            <p:ph sz="quarter" idx="1"/>
          </p:nvPr>
        </p:nvSpPr>
        <p:spPr>
          <a:xfrm>
            <a:off x="457200" y="1219200"/>
            <a:ext cx="8229600" cy="533400"/>
          </a:xfrm>
        </p:spPr>
        <p:txBody>
          <a:bodyPr>
            <a:normAutofit lnSpcReduction="10000"/>
          </a:bodyPr>
          <a:lstStyle/>
          <a:p>
            <a:r>
              <a:rPr lang="en-CA" dirty="0" smtClean="0"/>
              <a:t>165 Applications</a:t>
            </a:r>
            <a:endParaRPr lang="en-CA" dirty="0"/>
          </a:p>
        </p:txBody>
      </p:sp>
    </p:spTree>
    <p:extLst>
      <p:ext uri="{BB962C8B-B14F-4D97-AF65-F5344CB8AC3E}">
        <p14:creationId xmlns:p14="http://schemas.microsoft.com/office/powerpoint/2010/main" val="1057721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Growing Interest in GPGPU</a:t>
            </a:r>
            <a:endParaRPr lang="en-US" dirty="0"/>
          </a:p>
        </p:txBody>
      </p:sp>
      <p:sp>
        <p:nvSpPr>
          <p:cNvPr id="3" name="Content Placeholder 2"/>
          <p:cNvSpPr>
            <a:spLocks noGrp="1"/>
          </p:cNvSpPr>
          <p:nvPr>
            <p:ph idx="1"/>
          </p:nvPr>
        </p:nvSpPr>
        <p:spPr>
          <a:xfrm>
            <a:off x="457200" y="1447800"/>
            <a:ext cx="8229600" cy="4525963"/>
          </a:xfrm>
        </p:spPr>
        <p:txBody>
          <a:bodyPr>
            <a:normAutofit fontScale="92500"/>
          </a:bodyPr>
          <a:lstStyle/>
          <a:p>
            <a:r>
              <a:rPr lang="en-US" dirty="0" smtClean="0"/>
              <a:t>Supercomputing – Green500.org Nov 2014 </a:t>
            </a:r>
          </a:p>
          <a:p>
            <a:pPr marL="457200" lvl="1" indent="0">
              <a:buNone/>
            </a:pPr>
            <a:r>
              <a:rPr lang="en-US" sz="2400" dirty="0" smtClean="0"/>
              <a:t>“</a:t>
            </a:r>
            <a:r>
              <a:rPr lang="en-US" sz="2400" dirty="0"/>
              <a:t>the top three slots of the Green500 were powered by three different accelerators with number one, L-CSC, being powered by AMD </a:t>
            </a:r>
            <a:r>
              <a:rPr lang="en-US" sz="2400" dirty="0" err="1"/>
              <a:t>FirePro</a:t>
            </a:r>
            <a:r>
              <a:rPr lang="en-US" sz="2400" dirty="0"/>
              <a:t>™ S9150 GPUs; number two, </a:t>
            </a:r>
            <a:r>
              <a:rPr lang="en-US" sz="2400" dirty="0" err="1"/>
              <a:t>Suiren</a:t>
            </a:r>
            <a:r>
              <a:rPr lang="en-US" sz="2400" dirty="0"/>
              <a:t>, powered by PEZY-SC many-core accelerators; and number three, TSUBAME-KFC, powered by NVIDIA K20x GPUs. Beyond these top three, the next 20 supercomputers were also accelerator-based</a:t>
            </a:r>
            <a:r>
              <a:rPr lang="en-US" sz="2400" dirty="0" smtClean="0"/>
              <a:t>.”</a:t>
            </a:r>
          </a:p>
          <a:p>
            <a:r>
              <a:rPr lang="en-US" dirty="0" smtClean="0"/>
              <a:t>Deep Belief Networks map </a:t>
            </a:r>
            <a:r>
              <a:rPr lang="en-US" i="1" dirty="0" smtClean="0"/>
              <a:t>very</a:t>
            </a:r>
            <a:r>
              <a:rPr lang="en-US" dirty="0" smtClean="0"/>
              <a:t> well </a:t>
            </a:r>
            <a:r>
              <a:rPr lang="en-US" dirty="0"/>
              <a:t>to GPUs (e.g., </a:t>
            </a:r>
            <a:r>
              <a:rPr lang="en-US" dirty="0" smtClean="0"/>
              <a:t>Google</a:t>
            </a:r>
            <a:r>
              <a:rPr lang="en-US" dirty="0"/>
              <a:t> </a:t>
            </a:r>
            <a:r>
              <a:rPr lang="en-US" dirty="0" smtClean="0"/>
              <a:t>keynote at 2015 GPU Tech Conf.)	</a:t>
            </a:r>
          </a:p>
          <a:p>
            <a:pPr marL="0" indent="0">
              <a:buNone/>
            </a:pPr>
            <a:r>
              <a:rPr lang="en-US" sz="2400" dirty="0"/>
              <a:t> </a:t>
            </a:r>
            <a:r>
              <a:rPr lang="en-US" sz="2400" dirty="0" smtClean="0"/>
              <a:t>      http</a:t>
            </a:r>
            <a:r>
              <a:rPr lang="en-US" sz="2400" dirty="0"/>
              <a:t>://</a:t>
            </a:r>
            <a:r>
              <a:rPr lang="en-US" sz="2400" dirty="0" err="1"/>
              <a:t>blogs.nvidia.com</a:t>
            </a:r>
            <a:r>
              <a:rPr lang="en-US" sz="2400" dirty="0"/>
              <a:t>/blog/2015/03/18/</a:t>
            </a:r>
            <a:r>
              <a:rPr lang="en-US" sz="2400" dirty="0" err="1"/>
              <a:t>google-gpu</a:t>
            </a:r>
            <a:r>
              <a:rPr lang="en-US" sz="2400" dirty="0" smtClean="0"/>
              <a:t>/</a:t>
            </a:r>
          </a:p>
          <a:p>
            <a:pPr marL="0" indent="0">
              <a:buNone/>
            </a:pPr>
            <a:r>
              <a:rPr lang="en-US" sz="2400" dirty="0" smtClean="0"/>
              <a:t>	http</a:t>
            </a:r>
            <a:r>
              <a:rPr lang="en-US" sz="2400" dirty="0"/>
              <a:t>://</a:t>
            </a:r>
            <a:r>
              <a:rPr lang="en-US" sz="2400" dirty="0" err="1"/>
              <a:t>www.ustream.tv</a:t>
            </a:r>
            <a:r>
              <a:rPr lang="en-US" sz="2400" dirty="0"/>
              <a:t>/recorded/60071572</a:t>
            </a:r>
          </a:p>
        </p:txBody>
      </p:sp>
      <p:sp>
        <p:nvSpPr>
          <p:cNvPr id="4" name="Slide Number Placeholder 3"/>
          <p:cNvSpPr>
            <a:spLocks noGrp="1"/>
          </p:cNvSpPr>
          <p:nvPr>
            <p:ph type="sldNum" sz="quarter" idx="12"/>
          </p:nvPr>
        </p:nvSpPr>
        <p:spPr/>
        <p:txBody>
          <a:bodyPr/>
          <a:lstStyle/>
          <a:p>
            <a:fld id="{F23EC47D-D5CA-A042-A8D0-C217E3EA6E2F}" type="slidenum">
              <a:rPr lang="en-US" smtClean="0"/>
              <a:t>9</a:t>
            </a:fld>
            <a:endParaRPr lang="en-US"/>
          </a:p>
        </p:txBody>
      </p:sp>
    </p:spTree>
    <p:extLst>
      <p:ext uri="{BB962C8B-B14F-4D97-AF65-F5344CB8AC3E}">
        <p14:creationId xmlns:p14="http://schemas.microsoft.com/office/powerpoint/2010/main" val="9170848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2"/>
          </p:nvPr>
        </p:nvSpPr>
        <p:spPr>
          <a:noFill/>
        </p:spPr>
        <p:txBody>
          <a:bodyPr/>
          <a:lstStyle/>
          <a:p>
            <a:fld id="{7D3F114C-671D-F545-9BD2-D107891AB423}" type="slidenum">
              <a:rPr lang="en-US">
                <a:latin typeface="Arial" pitchFamily="-65" charset="0"/>
                <a:ea typeface="ＭＳ Ｐゴシック" pitchFamily="-65" charset="-128"/>
                <a:cs typeface="ＭＳ Ｐゴシック" pitchFamily="-65" charset="-128"/>
              </a:rPr>
              <a:pPr/>
              <a:t>90</a:t>
            </a:fld>
            <a:endParaRPr lang="en-US">
              <a:latin typeface="Arial" pitchFamily="-65" charset="0"/>
              <a:ea typeface="ＭＳ Ｐゴシック" pitchFamily="-65" charset="-128"/>
              <a:cs typeface="ＭＳ Ｐゴシック" pitchFamily="-65" charset="-128"/>
            </a:endParaRPr>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dirty="0" smtClean="0">
                <a:ea typeface="ＭＳ Ｐゴシック" pitchFamily="-65" charset="-128"/>
                <a:cs typeface="ＭＳ Ｐゴシック" pitchFamily="-65" charset="-128"/>
              </a:rPr>
              <a:t>Dynamic Warp Formation </a:t>
            </a:r>
            <a:br>
              <a:rPr lang="en-US" dirty="0" smtClean="0">
                <a:ea typeface="ＭＳ Ｐゴシック" pitchFamily="-65" charset="-128"/>
                <a:cs typeface="ＭＳ Ｐゴシック" pitchFamily="-65" charset="-128"/>
              </a:rPr>
            </a:br>
            <a:r>
              <a:rPr lang="en-US" sz="2000" b="1" dirty="0" smtClean="0">
                <a:ea typeface="ＭＳ Ｐゴシック" pitchFamily="-65" charset="-128"/>
                <a:cs typeface="ＭＳ Ｐゴシック" pitchFamily="-65" charset="-128"/>
              </a:rPr>
              <a:t>(Fung MICRO’07)</a:t>
            </a:r>
          </a:p>
        </p:txBody>
      </p:sp>
      <p:sp>
        <p:nvSpPr>
          <p:cNvPr id="166916" name="Line 69"/>
          <p:cNvSpPr>
            <a:spLocks noChangeShapeType="1"/>
          </p:cNvSpPr>
          <p:nvPr/>
        </p:nvSpPr>
        <p:spPr bwMode="auto">
          <a:xfrm>
            <a:off x="533400" y="1676400"/>
            <a:ext cx="0" cy="4572000"/>
          </a:xfrm>
          <a:prstGeom prst="line">
            <a:avLst/>
          </a:prstGeom>
          <a:noFill/>
          <a:ln w="76200">
            <a:solidFill>
              <a:schemeClr val="tx1"/>
            </a:solidFill>
            <a:round/>
            <a:headEnd/>
            <a:tailEnd type="triangle" w="sm" len="lg"/>
          </a:ln>
        </p:spPr>
        <p:txBody>
          <a:bodyPr>
            <a:prstTxWarp prst="textNoShape">
              <a:avLst/>
            </a:prstTxWarp>
          </a:bodyPr>
          <a:lstStyle/>
          <a:p>
            <a:endParaRPr lang="en-US"/>
          </a:p>
        </p:txBody>
      </p:sp>
      <p:sp>
        <p:nvSpPr>
          <p:cNvPr id="166917" name="Text Box 70"/>
          <p:cNvSpPr txBox="1">
            <a:spLocks noChangeArrowheads="1"/>
          </p:cNvSpPr>
          <p:nvPr/>
        </p:nvSpPr>
        <p:spPr bwMode="auto">
          <a:xfrm>
            <a:off x="74613" y="3886200"/>
            <a:ext cx="458787" cy="600075"/>
          </a:xfrm>
          <a:prstGeom prst="rect">
            <a:avLst/>
          </a:prstGeom>
          <a:noFill/>
          <a:ln w="9525">
            <a:noFill/>
            <a:miter lim="800000"/>
            <a:headEnd/>
            <a:tailEnd/>
          </a:ln>
        </p:spPr>
        <p:txBody>
          <a:bodyPr vert="eaVert">
            <a:prstTxWarp prst="textNoShape">
              <a:avLst/>
            </a:prstTxWarp>
            <a:spAutoFit/>
          </a:bodyPr>
          <a:lstStyle/>
          <a:p>
            <a:r>
              <a:rPr lang="en-US"/>
              <a:t>Time</a:t>
            </a:r>
          </a:p>
        </p:txBody>
      </p:sp>
      <p:grpSp>
        <p:nvGrpSpPr>
          <p:cNvPr id="2" name="Group 68"/>
          <p:cNvGrpSpPr>
            <a:grpSpLocks/>
          </p:cNvGrpSpPr>
          <p:nvPr/>
        </p:nvGrpSpPr>
        <p:grpSpPr bwMode="auto">
          <a:xfrm>
            <a:off x="762000" y="1295400"/>
            <a:ext cx="1600200" cy="4343400"/>
            <a:chOff x="480" y="816"/>
            <a:chExt cx="1104" cy="2736"/>
          </a:xfrm>
        </p:grpSpPr>
        <p:sp>
          <p:nvSpPr>
            <p:cNvPr id="166959" name="Rectangle 29"/>
            <p:cNvSpPr>
              <a:spLocks noChangeArrowheads="1"/>
            </p:cNvSpPr>
            <p:nvPr/>
          </p:nvSpPr>
          <p:spPr bwMode="auto">
            <a:xfrm>
              <a:off x="720" y="1056"/>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0" name="Rectangle 38"/>
            <p:cNvSpPr>
              <a:spLocks noChangeArrowheads="1"/>
            </p:cNvSpPr>
            <p:nvPr/>
          </p:nvSpPr>
          <p:spPr bwMode="auto">
            <a:xfrm>
              <a:off x="480" y="1056"/>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61" name="Rectangle 40"/>
            <p:cNvSpPr>
              <a:spLocks noChangeArrowheads="1"/>
            </p:cNvSpPr>
            <p:nvPr/>
          </p:nvSpPr>
          <p:spPr bwMode="auto">
            <a:xfrm>
              <a:off x="720" y="2208"/>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 --</a:t>
              </a:r>
            </a:p>
          </p:txBody>
        </p:sp>
        <p:sp>
          <p:nvSpPr>
            <p:cNvPr id="166962" name="Rectangle 45"/>
            <p:cNvSpPr>
              <a:spLocks noChangeArrowheads="1"/>
            </p:cNvSpPr>
            <p:nvPr/>
          </p:nvSpPr>
          <p:spPr bwMode="auto">
            <a:xfrm>
              <a:off x="480" y="2208"/>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63" name="Rectangle 47"/>
            <p:cNvSpPr>
              <a:spLocks noChangeArrowheads="1"/>
            </p:cNvSpPr>
            <p:nvPr/>
          </p:nvSpPr>
          <p:spPr bwMode="auto">
            <a:xfrm>
              <a:off x="720" y="2784"/>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 -- 3 4</a:t>
              </a:r>
            </a:p>
          </p:txBody>
        </p:sp>
        <p:sp>
          <p:nvSpPr>
            <p:cNvPr id="166964" name="Rectangle 52"/>
            <p:cNvSpPr>
              <a:spLocks noChangeArrowheads="1"/>
            </p:cNvSpPr>
            <p:nvPr/>
          </p:nvSpPr>
          <p:spPr bwMode="auto">
            <a:xfrm>
              <a:off x="480" y="2784"/>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65" name="Rectangle 18"/>
            <p:cNvSpPr>
              <a:spLocks noChangeArrowheads="1"/>
            </p:cNvSpPr>
            <p:nvPr/>
          </p:nvSpPr>
          <p:spPr bwMode="auto">
            <a:xfrm>
              <a:off x="720" y="3360"/>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6" name="Rectangle 53"/>
            <p:cNvSpPr>
              <a:spLocks noChangeArrowheads="1"/>
            </p:cNvSpPr>
            <p:nvPr/>
          </p:nvSpPr>
          <p:spPr bwMode="auto">
            <a:xfrm>
              <a:off x="480" y="3360"/>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67" name="Rectangle 59"/>
            <p:cNvSpPr>
              <a:spLocks noChangeArrowheads="1"/>
            </p:cNvSpPr>
            <p:nvPr/>
          </p:nvSpPr>
          <p:spPr bwMode="auto">
            <a:xfrm>
              <a:off x="720" y="1632"/>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8" name="Rectangle 68"/>
            <p:cNvSpPr>
              <a:spLocks noChangeArrowheads="1"/>
            </p:cNvSpPr>
            <p:nvPr/>
          </p:nvSpPr>
          <p:spPr bwMode="auto">
            <a:xfrm>
              <a:off x="480" y="1632"/>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69" name="Text Box 196"/>
            <p:cNvSpPr txBox="1">
              <a:spLocks noChangeArrowheads="1"/>
            </p:cNvSpPr>
            <p:nvPr/>
          </p:nvSpPr>
          <p:spPr bwMode="auto">
            <a:xfrm>
              <a:off x="720" y="816"/>
              <a:ext cx="653" cy="231"/>
            </a:xfrm>
            <a:prstGeom prst="rect">
              <a:avLst/>
            </a:prstGeom>
            <a:noFill/>
            <a:ln w="9525">
              <a:noFill/>
              <a:miter lim="800000"/>
              <a:headEnd/>
              <a:tailEnd/>
            </a:ln>
          </p:spPr>
          <p:txBody>
            <a:bodyPr wrap="none">
              <a:prstTxWarp prst="textNoShape">
                <a:avLst/>
              </a:prstTxWarp>
              <a:spAutoFit/>
            </a:bodyPr>
            <a:lstStyle/>
            <a:p>
              <a:r>
                <a:rPr lang="en-US" b="1"/>
                <a:t>Warp 0</a:t>
              </a:r>
            </a:p>
          </p:txBody>
        </p:sp>
      </p:grpSp>
      <p:grpSp>
        <p:nvGrpSpPr>
          <p:cNvPr id="3" name="Group 299"/>
          <p:cNvGrpSpPr>
            <a:grpSpLocks/>
          </p:cNvGrpSpPr>
          <p:nvPr/>
        </p:nvGrpSpPr>
        <p:grpSpPr bwMode="auto">
          <a:xfrm>
            <a:off x="2514600" y="1295400"/>
            <a:ext cx="1600200" cy="4648200"/>
            <a:chOff x="1728" y="624"/>
            <a:chExt cx="1104" cy="2928"/>
          </a:xfrm>
        </p:grpSpPr>
        <p:sp>
          <p:nvSpPr>
            <p:cNvPr id="166948" name="Rectangle 86"/>
            <p:cNvSpPr>
              <a:spLocks noChangeArrowheads="1"/>
            </p:cNvSpPr>
            <p:nvPr/>
          </p:nvSpPr>
          <p:spPr bwMode="auto">
            <a:xfrm>
              <a:off x="1968" y="1056"/>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 </a:t>
              </a:r>
            </a:p>
          </p:txBody>
        </p:sp>
        <p:sp>
          <p:nvSpPr>
            <p:cNvPr id="166949" name="Rectangle 95"/>
            <p:cNvSpPr>
              <a:spLocks noChangeArrowheads="1"/>
            </p:cNvSpPr>
            <p:nvPr/>
          </p:nvSpPr>
          <p:spPr bwMode="auto">
            <a:xfrm>
              <a:off x="1728" y="1056"/>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50" name="Rectangle 97"/>
            <p:cNvSpPr>
              <a:spLocks noChangeArrowheads="1"/>
            </p:cNvSpPr>
            <p:nvPr/>
          </p:nvSpPr>
          <p:spPr bwMode="auto">
            <a:xfrm>
              <a:off x="1968" y="2208"/>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5 -- 7 8</a:t>
              </a:r>
            </a:p>
          </p:txBody>
        </p:sp>
        <p:sp>
          <p:nvSpPr>
            <p:cNvPr id="166951" name="Rectangle 102"/>
            <p:cNvSpPr>
              <a:spLocks noChangeArrowheads="1"/>
            </p:cNvSpPr>
            <p:nvPr/>
          </p:nvSpPr>
          <p:spPr bwMode="auto">
            <a:xfrm>
              <a:off x="1728" y="2208"/>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52" name="Rectangle 104"/>
            <p:cNvSpPr>
              <a:spLocks noChangeArrowheads="1"/>
            </p:cNvSpPr>
            <p:nvPr/>
          </p:nvSpPr>
          <p:spPr bwMode="auto">
            <a:xfrm>
              <a:off x="1968" y="2784"/>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-- 6 -- --</a:t>
              </a:r>
            </a:p>
          </p:txBody>
        </p:sp>
        <p:sp>
          <p:nvSpPr>
            <p:cNvPr id="166953" name="Rectangle 109"/>
            <p:cNvSpPr>
              <a:spLocks noChangeArrowheads="1"/>
            </p:cNvSpPr>
            <p:nvPr/>
          </p:nvSpPr>
          <p:spPr bwMode="auto">
            <a:xfrm>
              <a:off x="1728" y="2784"/>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54" name="Rectangle 112"/>
            <p:cNvSpPr>
              <a:spLocks noChangeArrowheads="1"/>
            </p:cNvSpPr>
            <p:nvPr/>
          </p:nvSpPr>
          <p:spPr bwMode="auto">
            <a:xfrm>
              <a:off x="1968" y="3360"/>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5" name="Rectangle 121"/>
            <p:cNvSpPr>
              <a:spLocks noChangeArrowheads="1"/>
            </p:cNvSpPr>
            <p:nvPr/>
          </p:nvSpPr>
          <p:spPr bwMode="auto">
            <a:xfrm>
              <a:off x="1728" y="3360"/>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56" name="Rectangle 124"/>
            <p:cNvSpPr>
              <a:spLocks noChangeArrowheads="1"/>
            </p:cNvSpPr>
            <p:nvPr/>
          </p:nvSpPr>
          <p:spPr bwMode="auto">
            <a:xfrm>
              <a:off x="1968" y="1632"/>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7" name="Rectangle 133"/>
            <p:cNvSpPr>
              <a:spLocks noChangeArrowheads="1"/>
            </p:cNvSpPr>
            <p:nvPr/>
          </p:nvSpPr>
          <p:spPr bwMode="auto">
            <a:xfrm>
              <a:off x="1728" y="1632"/>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58" name="Text Box 197"/>
            <p:cNvSpPr txBox="1">
              <a:spLocks noChangeArrowheads="1"/>
            </p:cNvSpPr>
            <p:nvPr/>
          </p:nvSpPr>
          <p:spPr bwMode="auto">
            <a:xfrm>
              <a:off x="2016" y="624"/>
              <a:ext cx="653" cy="231"/>
            </a:xfrm>
            <a:prstGeom prst="rect">
              <a:avLst/>
            </a:prstGeom>
            <a:noFill/>
            <a:ln w="9525">
              <a:noFill/>
              <a:miter lim="800000"/>
              <a:headEnd/>
              <a:tailEnd/>
            </a:ln>
          </p:spPr>
          <p:txBody>
            <a:bodyPr wrap="none">
              <a:prstTxWarp prst="textNoShape">
                <a:avLst/>
              </a:prstTxWarp>
              <a:spAutoFit/>
            </a:bodyPr>
            <a:lstStyle/>
            <a:p>
              <a:r>
                <a:rPr lang="en-US" b="1"/>
                <a:t>Warp 1</a:t>
              </a:r>
            </a:p>
          </p:txBody>
        </p:sp>
      </p:grpSp>
      <p:grpSp>
        <p:nvGrpSpPr>
          <p:cNvPr id="4" name="Group 300"/>
          <p:cNvGrpSpPr>
            <a:grpSpLocks/>
          </p:cNvGrpSpPr>
          <p:nvPr/>
        </p:nvGrpSpPr>
        <p:grpSpPr bwMode="auto">
          <a:xfrm>
            <a:off x="4267200" y="1295400"/>
            <a:ext cx="1600200" cy="4953000"/>
            <a:chOff x="2976" y="624"/>
            <a:chExt cx="1104" cy="3120"/>
          </a:xfrm>
        </p:grpSpPr>
        <p:sp>
          <p:nvSpPr>
            <p:cNvPr id="166937" name="Rectangle 148"/>
            <p:cNvSpPr>
              <a:spLocks noChangeArrowheads="1"/>
            </p:cNvSpPr>
            <p:nvPr/>
          </p:nvSpPr>
          <p:spPr bwMode="auto">
            <a:xfrm>
              <a:off x="3216" y="1248"/>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38" name="Rectangle 157"/>
            <p:cNvSpPr>
              <a:spLocks noChangeArrowheads="1"/>
            </p:cNvSpPr>
            <p:nvPr/>
          </p:nvSpPr>
          <p:spPr bwMode="auto">
            <a:xfrm>
              <a:off x="2976" y="1248"/>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39" name="Rectangle 159"/>
            <p:cNvSpPr>
              <a:spLocks noChangeArrowheads="1"/>
            </p:cNvSpPr>
            <p:nvPr/>
          </p:nvSpPr>
          <p:spPr bwMode="auto">
            <a:xfrm>
              <a:off x="3216" y="2400"/>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 -- 11 12</a:t>
              </a:r>
            </a:p>
          </p:txBody>
        </p:sp>
        <p:sp>
          <p:nvSpPr>
            <p:cNvPr id="166940" name="Rectangle 164"/>
            <p:cNvSpPr>
              <a:spLocks noChangeArrowheads="1"/>
            </p:cNvSpPr>
            <p:nvPr/>
          </p:nvSpPr>
          <p:spPr bwMode="auto">
            <a:xfrm>
              <a:off x="2976" y="2400"/>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41" name="Rectangle 166"/>
            <p:cNvSpPr>
              <a:spLocks noChangeArrowheads="1"/>
            </p:cNvSpPr>
            <p:nvPr/>
          </p:nvSpPr>
          <p:spPr bwMode="auto">
            <a:xfrm>
              <a:off x="3216" y="2976"/>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 --</a:t>
              </a:r>
            </a:p>
          </p:txBody>
        </p:sp>
        <p:sp>
          <p:nvSpPr>
            <p:cNvPr id="166942" name="Rectangle 171"/>
            <p:cNvSpPr>
              <a:spLocks noChangeArrowheads="1"/>
            </p:cNvSpPr>
            <p:nvPr/>
          </p:nvSpPr>
          <p:spPr bwMode="auto">
            <a:xfrm>
              <a:off x="2976" y="2976"/>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43" name="Rectangle 174"/>
            <p:cNvSpPr>
              <a:spLocks noChangeArrowheads="1"/>
            </p:cNvSpPr>
            <p:nvPr/>
          </p:nvSpPr>
          <p:spPr bwMode="auto">
            <a:xfrm>
              <a:off x="3216" y="3552"/>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4" name="Rectangle 183"/>
            <p:cNvSpPr>
              <a:spLocks noChangeArrowheads="1"/>
            </p:cNvSpPr>
            <p:nvPr/>
          </p:nvSpPr>
          <p:spPr bwMode="auto">
            <a:xfrm>
              <a:off x="2976" y="3552"/>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45" name="Rectangle 186"/>
            <p:cNvSpPr>
              <a:spLocks noChangeArrowheads="1"/>
            </p:cNvSpPr>
            <p:nvPr/>
          </p:nvSpPr>
          <p:spPr bwMode="auto">
            <a:xfrm>
              <a:off x="3216" y="1824"/>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6" name="Rectangle 195"/>
            <p:cNvSpPr>
              <a:spLocks noChangeArrowheads="1"/>
            </p:cNvSpPr>
            <p:nvPr/>
          </p:nvSpPr>
          <p:spPr bwMode="auto">
            <a:xfrm>
              <a:off x="2976" y="1824"/>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47" name="Text Box 198"/>
            <p:cNvSpPr txBox="1">
              <a:spLocks noChangeArrowheads="1"/>
            </p:cNvSpPr>
            <p:nvPr/>
          </p:nvSpPr>
          <p:spPr bwMode="auto">
            <a:xfrm>
              <a:off x="3216" y="624"/>
              <a:ext cx="653" cy="231"/>
            </a:xfrm>
            <a:prstGeom prst="rect">
              <a:avLst/>
            </a:prstGeom>
            <a:noFill/>
            <a:ln w="9525">
              <a:noFill/>
              <a:miter lim="800000"/>
              <a:headEnd/>
              <a:tailEnd/>
            </a:ln>
          </p:spPr>
          <p:txBody>
            <a:bodyPr wrap="none">
              <a:prstTxWarp prst="textNoShape">
                <a:avLst/>
              </a:prstTxWarp>
              <a:spAutoFit/>
            </a:bodyPr>
            <a:lstStyle/>
            <a:p>
              <a:r>
                <a:rPr lang="en-US" b="1"/>
                <a:t>Warp 2</a:t>
              </a:r>
            </a:p>
          </p:txBody>
        </p:sp>
      </p:grpSp>
      <p:sp>
        <p:nvSpPr>
          <p:cNvPr id="25803" name="Line 203"/>
          <p:cNvSpPr>
            <a:spLocks noChangeShapeType="1"/>
          </p:cNvSpPr>
          <p:nvPr/>
        </p:nvSpPr>
        <p:spPr bwMode="auto">
          <a:xfrm>
            <a:off x="685800" y="2286000"/>
            <a:ext cx="20574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2" name="Line 204"/>
          <p:cNvSpPr>
            <a:spLocks noChangeShapeType="1"/>
          </p:cNvSpPr>
          <p:nvPr/>
        </p:nvSpPr>
        <p:spPr bwMode="auto">
          <a:xfrm>
            <a:off x="685800" y="25908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3" name="Line 205"/>
          <p:cNvSpPr>
            <a:spLocks noChangeShapeType="1"/>
          </p:cNvSpPr>
          <p:nvPr/>
        </p:nvSpPr>
        <p:spPr bwMode="auto">
          <a:xfrm>
            <a:off x="685800" y="16764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4" name="Text Box 206"/>
          <p:cNvSpPr txBox="1">
            <a:spLocks noChangeArrowheads="1"/>
          </p:cNvSpPr>
          <p:nvPr/>
        </p:nvSpPr>
        <p:spPr bwMode="auto">
          <a:xfrm>
            <a:off x="6934200" y="1752600"/>
            <a:ext cx="2000250" cy="641350"/>
          </a:xfrm>
          <a:prstGeom prst="rect">
            <a:avLst/>
          </a:prstGeom>
          <a:noFill/>
          <a:ln w="9525">
            <a:noFill/>
            <a:miter lim="800000"/>
            <a:headEnd/>
            <a:tailEnd/>
          </a:ln>
        </p:spPr>
        <p:txBody>
          <a:bodyPr wrap="none">
            <a:prstTxWarp prst="textNoShape">
              <a:avLst/>
            </a:prstTxWarp>
            <a:spAutoFit/>
          </a:bodyPr>
          <a:lstStyle/>
          <a:p>
            <a:r>
              <a:rPr lang="en-US" b="1"/>
              <a:t>Reissue/Memory</a:t>
            </a:r>
          </a:p>
          <a:p>
            <a:r>
              <a:rPr lang="en-US" b="1"/>
              <a:t>Latency</a:t>
            </a:r>
          </a:p>
        </p:txBody>
      </p:sp>
      <p:sp>
        <p:nvSpPr>
          <p:cNvPr id="166925" name="Line 207"/>
          <p:cNvSpPr>
            <a:spLocks noChangeShapeType="1"/>
          </p:cNvSpPr>
          <p:nvPr/>
        </p:nvSpPr>
        <p:spPr bwMode="auto">
          <a:xfrm>
            <a:off x="6858000" y="1676400"/>
            <a:ext cx="0" cy="91440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grpSp>
        <p:nvGrpSpPr>
          <p:cNvPr id="5" name="Group 69"/>
          <p:cNvGrpSpPr>
            <a:grpSpLocks/>
          </p:cNvGrpSpPr>
          <p:nvPr/>
        </p:nvGrpSpPr>
        <p:grpSpPr bwMode="auto">
          <a:xfrm>
            <a:off x="685800" y="3505200"/>
            <a:ext cx="6019800" cy="914400"/>
            <a:chOff x="432" y="2208"/>
            <a:chExt cx="3840" cy="576"/>
          </a:xfrm>
        </p:grpSpPr>
        <p:sp>
          <p:nvSpPr>
            <p:cNvPr id="166935" name="Rectangle 210"/>
            <p:cNvSpPr>
              <a:spLocks noChangeArrowheads="1"/>
            </p:cNvSpPr>
            <p:nvPr/>
          </p:nvSpPr>
          <p:spPr bwMode="auto">
            <a:xfrm>
              <a:off x="432" y="2208"/>
              <a:ext cx="3360" cy="576"/>
            </a:xfrm>
            <a:prstGeom prst="rect">
              <a:avLst/>
            </a:prstGeom>
            <a:noFill/>
            <a:ln w="38100">
              <a:solidFill>
                <a:srgbClr val="0033CC"/>
              </a:solidFill>
              <a:miter lim="800000"/>
              <a:headEnd/>
              <a:tailEnd/>
            </a:ln>
          </p:spPr>
          <p:txBody>
            <a:bodyPr wrap="none" anchor="ctr">
              <a:prstTxWarp prst="textNoShape">
                <a:avLst/>
              </a:prstTxWarp>
            </a:bodyPr>
            <a:lstStyle/>
            <a:p>
              <a:endParaRPr lang="en-CA"/>
            </a:p>
          </p:txBody>
        </p:sp>
        <p:sp>
          <p:nvSpPr>
            <p:cNvPr id="166936" name="Line 211"/>
            <p:cNvSpPr>
              <a:spLocks noChangeShapeType="1"/>
            </p:cNvSpPr>
            <p:nvPr/>
          </p:nvSpPr>
          <p:spPr bwMode="auto">
            <a:xfrm>
              <a:off x="3792" y="2496"/>
              <a:ext cx="480" cy="0"/>
            </a:xfrm>
            <a:prstGeom prst="line">
              <a:avLst/>
            </a:prstGeom>
            <a:noFill/>
            <a:ln w="38100">
              <a:solidFill>
                <a:srgbClr val="0033CC"/>
              </a:solidFill>
              <a:round/>
              <a:headEnd/>
              <a:tailEnd type="triangle" w="med" len="med"/>
            </a:ln>
          </p:spPr>
          <p:txBody>
            <a:bodyPr>
              <a:prstTxWarp prst="textNoShape">
                <a:avLst/>
              </a:prstTxWarp>
            </a:bodyPr>
            <a:lstStyle/>
            <a:p>
              <a:endParaRPr lang="en-US"/>
            </a:p>
          </p:txBody>
        </p:sp>
      </p:grpSp>
      <p:sp>
        <p:nvSpPr>
          <p:cNvPr id="25874" name="Text Box 274"/>
          <p:cNvSpPr txBox="1">
            <a:spLocks noChangeArrowheads="1"/>
          </p:cNvSpPr>
          <p:nvPr/>
        </p:nvSpPr>
        <p:spPr bwMode="auto">
          <a:xfrm>
            <a:off x="6538913" y="3124200"/>
            <a:ext cx="2706687" cy="366713"/>
          </a:xfrm>
          <a:prstGeom prst="rect">
            <a:avLst/>
          </a:prstGeom>
          <a:noFill/>
          <a:ln w="9525">
            <a:noFill/>
            <a:miter lim="800000"/>
            <a:headEnd/>
            <a:tailEnd/>
          </a:ln>
        </p:spPr>
        <p:txBody>
          <a:bodyPr wrap="none">
            <a:prstTxWarp prst="textNoShape">
              <a:avLst/>
            </a:prstTxWarp>
            <a:spAutoFit/>
          </a:bodyPr>
          <a:lstStyle/>
          <a:p>
            <a:r>
              <a:rPr lang="en-US" b="1">
                <a:solidFill>
                  <a:srgbClr val="0033CC"/>
                </a:solidFill>
              </a:rPr>
              <a:t>SIMD Efficiency </a:t>
            </a:r>
            <a:r>
              <a:rPr lang="en-US" b="1">
                <a:solidFill>
                  <a:srgbClr val="0033CC"/>
                </a:solidFill>
                <a:sym typeface="Wingdings" pitchFamily="-65" charset="2"/>
              </a:rPr>
              <a:t> 88%</a:t>
            </a:r>
            <a:endParaRPr lang="en-US" b="1">
              <a:solidFill>
                <a:srgbClr val="0033CC"/>
              </a:solidFill>
            </a:endParaRPr>
          </a:p>
        </p:txBody>
      </p:sp>
      <p:grpSp>
        <p:nvGrpSpPr>
          <p:cNvPr id="6" name="Group 301"/>
          <p:cNvGrpSpPr>
            <a:grpSpLocks/>
          </p:cNvGrpSpPr>
          <p:nvPr/>
        </p:nvGrpSpPr>
        <p:grpSpPr bwMode="auto">
          <a:xfrm>
            <a:off x="6934200" y="3505200"/>
            <a:ext cx="1600200" cy="609600"/>
            <a:chOff x="4368" y="2016"/>
            <a:chExt cx="1104" cy="384"/>
          </a:xfrm>
        </p:grpSpPr>
        <p:sp>
          <p:nvSpPr>
            <p:cNvPr id="166931" name="Rectangle 212"/>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a:t>
              </a:r>
              <a:r>
                <a:rPr lang="en-US" b="1">
                  <a:solidFill>
                    <a:srgbClr val="FF0000"/>
                  </a:solidFill>
                </a:rPr>
                <a:t>7  8</a:t>
              </a:r>
            </a:p>
          </p:txBody>
        </p:sp>
        <p:sp>
          <p:nvSpPr>
            <p:cNvPr id="166932" name="Rectangle 217"/>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33" name="Rectangle 26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5</a:t>
              </a:r>
              <a:r>
                <a:rPr lang="en-US" b="1"/>
                <a:t> -- </a:t>
              </a:r>
              <a:r>
                <a:rPr lang="en-US" b="1">
                  <a:solidFill>
                    <a:srgbClr val="CC6600"/>
                  </a:solidFill>
                </a:rPr>
                <a:t>11 12</a:t>
              </a:r>
            </a:p>
          </p:txBody>
        </p:sp>
        <p:sp>
          <p:nvSpPr>
            <p:cNvPr id="166934" name="Rectangle 267"/>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grpSp>
      <p:sp>
        <p:nvSpPr>
          <p:cNvPr id="7266" name="Text Box 98"/>
          <p:cNvSpPr txBox="1">
            <a:spLocks noChangeArrowheads="1"/>
          </p:cNvSpPr>
          <p:nvPr/>
        </p:nvSpPr>
        <p:spPr bwMode="auto">
          <a:xfrm>
            <a:off x="5943600" y="3581400"/>
            <a:ext cx="717550" cy="366713"/>
          </a:xfrm>
          <a:prstGeom prst="rect">
            <a:avLst/>
          </a:prstGeom>
          <a:noFill/>
          <a:ln w="9525">
            <a:noFill/>
            <a:miter lim="800000"/>
            <a:headEnd/>
            <a:tailEnd/>
          </a:ln>
        </p:spPr>
        <p:txBody>
          <a:bodyPr wrap="none">
            <a:prstTxWarp prst="textNoShape">
              <a:avLst/>
            </a:prstTxWarp>
            <a:spAutoFit/>
          </a:bodyPr>
          <a:lstStyle/>
          <a:p>
            <a:r>
              <a:rPr lang="en-US" b="1"/>
              <a:t>Pack</a:t>
            </a:r>
          </a:p>
        </p:txBody>
      </p:sp>
      <p:sp>
        <p:nvSpPr>
          <p:cNvPr id="59" name="TextBox 58"/>
          <p:cNvSpPr txBox="1"/>
          <p:nvPr/>
        </p:nvSpPr>
        <p:spPr>
          <a:xfrm>
            <a:off x="685800" y="4445000"/>
            <a:ext cx="8077200" cy="584200"/>
          </a:xfrm>
          <a:prstGeom prst="rect">
            <a:avLst/>
          </a:prstGeom>
          <a:solidFill>
            <a:schemeClr val="accent5">
              <a:lumMod val="20000"/>
              <a:lumOff val="80000"/>
            </a:schemeClr>
          </a:solidFill>
          <a:ln>
            <a:solidFill>
              <a:srgbClr val="FFCC00"/>
            </a:solidFill>
          </a:ln>
        </p:spPr>
        <p:txBody>
          <a:bodyPr>
            <a:spAutoFit/>
          </a:bodyPr>
          <a:lstStyle/>
          <a:p>
            <a:pPr>
              <a:defRPr/>
            </a:pPr>
            <a:r>
              <a:rPr lang="en-US" sz="3200" b="1" dirty="0">
                <a:solidFill>
                  <a:srgbClr val="FF3300"/>
                </a:solidFill>
                <a:latin typeface="Arial" pitchFamily="-84" charset="0"/>
                <a:ea typeface="ＭＳ Ｐゴシック" pitchFamily="-84" charset="-128"/>
                <a:cs typeface="ＭＳ Ｐゴシック" pitchFamily="-84" charset="-128"/>
              </a:rPr>
              <a:t>How to pick threads to pack into warps?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8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3" grpId="0" animBg="1"/>
      <p:bldP spid="25874" grpId="0"/>
      <p:bldP spid="7266" grpId="0"/>
      <p:bldP spid="59"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 name="Date Placeholder 3"/>
          <p:cNvSpPr>
            <a:spLocks noGrp="1"/>
          </p:cNvSpPr>
          <p:nvPr>
            <p:ph type="dt" sz="half" idx="10"/>
          </p:nvPr>
        </p:nvSpPr>
        <p:spPr/>
        <p:txBody>
          <a:bodyPr/>
          <a:lstStyle/>
          <a:p>
            <a:r>
              <a:rPr lang="en-US" altLang="ja-JP"/>
              <a:t>Wilson Fung, Ivan Sham, George Yuan, Tor Aamodt</a:t>
            </a:r>
            <a:endParaRPr lang="en-US"/>
          </a:p>
        </p:txBody>
      </p:sp>
      <p:sp>
        <p:nvSpPr>
          <p:cNvPr id="295" name="Footer Placeholder 4"/>
          <p:cNvSpPr>
            <a:spLocks noGrp="1"/>
          </p:cNvSpPr>
          <p:nvPr>
            <p:ph type="ftr" sz="quarter" idx="11"/>
          </p:nvPr>
        </p:nvSpPr>
        <p:spPr/>
        <p:txBody>
          <a:bodyPr/>
          <a:lstStyle/>
          <a:p>
            <a:r>
              <a:rPr lang="en-US"/>
              <a:t>Dynamic Warp Formation and Scheduling</a:t>
            </a:r>
          </a:p>
          <a:p>
            <a:r>
              <a:rPr lang="en-US"/>
              <a:t>for Efficient GPU Control Flow</a:t>
            </a:r>
          </a:p>
        </p:txBody>
      </p:sp>
      <p:sp>
        <p:nvSpPr>
          <p:cNvPr id="296" name="Slide Number Placeholder 5"/>
          <p:cNvSpPr>
            <a:spLocks noGrp="1"/>
          </p:cNvSpPr>
          <p:nvPr>
            <p:ph type="sldNum" sz="quarter" idx="12"/>
          </p:nvPr>
        </p:nvSpPr>
        <p:spPr/>
        <p:txBody>
          <a:bodyPr/>
          <a:lstStyle/>
          <a:p>
            <a:fld id="{66D849EA-9EA9-DF45-8E5D-CCD84C82AD1A}" type="slidenum">
              <a:rPr lang="en-US"/>
              <a:pPr/>
              <a:t>91</a:t>
            </a:fld>
            <a:endParaRPr lang="en-US"/>
          </a:p>
        </p:txBody>
      </p:sp>
      <p:graphicFrame>
        <p:nvGraphicFramePr>
          <p:cNvPr id="71277" name="Object 621"/>
          <p:cNvGraphicFramePr>
            <a:graphicFrameLocks noChangeAspect="1"/>
          </p:cNvGraphicFramePr>
          <p:nvPr/>
        </p:nvGraphicFramePr>
        <p:xfrm>
          <a:off x="423863" y="4311650"/>
          <a:ext cx="8258175" cy="1606550"/>
        </p:xfrm>
        <a:graphic>
          <a:graphicData uri="http://schemas.openxmlformats.org/presentationml/2006/ole">
            <mc:AlternateContent xmlns:mc="http://schemas.openxmlformats.org/markup-compatibility/2006">
              <mc:Choice xmlns:v="urn:schemas-microsoft-com:vml" Requires="v">
                <p:oleObj spid="_x0000_s131169" name="Visio" r:id="rId4" imgW="7172836" imgH="1395428" progId="Visio.Drawing.6">
                  <p:embed/>
                </p:oleObj>
              </mc:Choice>
              <mc:Fallback>
                <p:oleObj name="Visio" r:id="rId4" imgW="7172836" imgH="1395428"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3" y="4311650"/>
                        <a:ext cx="8258175"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282" name="Line 626"/>
          <p:cNvSpPr>
            <a:spLocks noChangeShapeType="1"/>
          </p:cNvSpPr>
          <p:nvPr/>
        </p:nvSpPr>
        <p:spPr bwMode="auto">
          <a:xfrm>
            <a:off x="2498725" y="4351338"/>
            <a:ext cx="1112838"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1444" name="Group 788"/>
          <p:cNvGrpSpPr>
            <a:grpSpLocks/>
          </p:cNvGrpSpPr>
          <p:nvPr/>
        </p:nvGrpSpPr>
        <p:grpSpPr bwMode="auto">
          <a:xfrm>
            <a:off x="425450" y="2122488"/>
            <a:ext cx="8256588" cy="2365375"/>
            <a:chOff x="268" y="1337"/>
            <a:chExt cx="5201" cy="1490"/>
          </a:xfrm>
        </p:grpSpPr>
        <p:sp>
          <p:nvSpPr>
            <p:cNvPr id="71283" name="AutoShape 627"/>
            <p:cNvSpPr>
              <a:spLocks noChangeAspect="1" noChangeArrowheads="1" noTextEdit="1"/>
            </p:cNvSpPr>
            <p:nvPr/>
          </p:nvSpPr>
          <p:spPr bwMode="auto">
            <a:xfrm>
              <a:off x="268" y="1337"/>
              <a:ext cx="5201"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5" name="Rectangle 629"/>
            <p:cNvSpPr>
              <a:spLocks noChangeArrowheads="1"/>
            </p:cNvSpPr>
            <p:nvPr/>
          </p:nvSpPr>
          <p:spPr bwMode="auto">
            <a:xfrm>
              <a:off x="282" y="1351"/>
              <a:ext cx="5173" cy="132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6" name="Rectangle 630"/>
            <p:cNvSpPr>
              <a:spLocks noChangeArrowheads="1"/>
            </p:cNvSpPr>
            <p:nvPr/>
          </p:nvSpPr>
          <p:spPr bwMode="auto">
            <a:xfrm>
              <a:off x="282" y="1351"/>
              <a:ext cx="5173" cy="1327"/>
            </a:xfrm>
            <a:prstGeom prst="rect">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87" name="Rectangle 631"/>
            <p:cNvSpPr>
              <a:spLocks noChangeArrowheads="1"/>
            </p:cNvSpPr>
            <p:nvPr/>
          </p:nvSpPr>
          <p:spPr bwMode="auto">
            <a:xfrm>
              <a:off x="323" y="1392"/>
              <a:ext cx="1401"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a:solidFill>
                    <a:srgbClr val="000000"/>
                  </a:solidFill>
                </a:rPr>
                <a:t>Thread Scheduler</a:t>
              </a:r>
              <a:endParaRPr lang="en-US"/>
            </a:p>
          </p:txBody>
        </p:sp>
        <p:sp>
          <p:nvSpPr>
            <p:cNvPr id="71288" name="Rectangle 632"/>
            <p:cNvSpPr>
              <a:spLocks noChangeArrowheads="1"/>
            </p:cNvSpPr>
            <p:nvPr/>
          </p:nvSpPr>
          <p:spPr bwMode="auto">
            <a:xfrm>
              <a:off x="1921" y="1480"/>
              <a:ext cx="1525" cy="94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9" name="Rectangle 633"/>
            <p:cNvSpPr>
              <a:spLocks noChangeArrowheads="1"/>
            </p:cNvSpPr>
            <p:nvPr/>
          </p:nvSpPr>
          <p:spPr bwMode="auto">
            <a:xfrm>
              <a:off x="1921" y="1480"/>
              <a:ext cx="1525" cy="941"/>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0" name="Rectangle 634"/>
            <p:cNvSpPr>
              <a:spLocks noChangeArrowheads="1"/>
            </p:cNvSpPr>
            <p:nvPr/>
          </p:nvSpPr>
          <p:spPr bwMode="auto">
            <a:xfrm>
              <a:off x="1959" y="1523"/>
              <a:ext cx="80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PC-Warp LUT</a:t>
              </a:r>
              <a:endParaRPr lang="en-US"/>
            </a:p>
          </p:txBody>
        </p:sp>
        <p:sp>
          <p:nvSpPr>
            <p:cNvPr id="71291" name="Rectangle 635"/>
            <p:cNvSpPr>
              <a:spLocks noChangeArrowheads="1"/>
            </p:cNvSpPr>
            <p:nvPr/>
          </p:nvSpPr>
          <p:spPr bwMode="auto">
            <a:xfrm>
              <a:off x="3660" y="1480"/>
              <a:ext cx="1163" cy="89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92" name="Rectangle 636"/>
            <p:cNvSpPr>
              <a:spLocks noChangeArrowheads="1"/>
            </p:cNvSpPr>
            <p:nvPr/>
          </p:nvSpPr>
          <p:spPr bwMode="auto">
            <a:xfrm>
              <a:off x="3660" y="1480"/>
              <a:ext cx="1163" cy="898"/>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3" name="Rectangle 637"/>
            <p:cNvSpPr>
              <a:spLocks noChangeArrowheads="1"/>
            </p:cNvSpPr>
            <p:nvPr/>
          </p:nvSpPr>
          <p:spPr bwMode="auto">
            <a:xfrm>
              <a:off x="3698" y="1523"/>
              <a:ext cx="59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Pool</a:t>
              </a:r>
              <a:endParaRPr lang="en-US"/>
            </a:p>
          </p:txBody>
        </p:sp>
        <p:sp>
          <p:nvSpPr>
            <p:cNvPr id="71294" name="Line 638"/>
            <p:cNvSpPr>
              <a:spLocks noChangeShapeType="1"/>
            </p:cNvSpPr>
            <p:nvPr/>
          </p:nvSpPr>
          <p:spPr bwMode="auto">
            <a:xfrm>
              <a:off x="4823" y="1758"/>
              <a:ext cx="194"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5" name="Freeform 639"/>
            <p:cNvSpPr>
              <a:spLocks/>
            </p:cNvSpPr>
            <p:nvPr/>
          </p:nvSpPr>
          <p:spPr bwMode="auto">
            <a:xfrm>
              <a:off x="5000" y="172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296" name="Line 640"/>
            <p:cNvSpPr>
              <a:spLocks noChangeShapeType="1"/>
            </p:cNvSpPr>
            <p:nvPr/>
          </p:nvSpPr>
          <p:spPr bwMode="auto">
            <a:xfrm>
              <a:off x="4823" y="1908"/>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7" name="Freeform 641"/>
            <p:cNvSpPr>
              <a:spLocks/>
            </p:cNvSpPr>
            <p:nvPr/>
          </p:nvSpPr>
          <p:spPr bwMode="auto">
            <a:xfrm>
              <a:off x="4995" y="1872"/>
              <a:ext cx="70" cy="71"/>
            </a:xfrm>
            <a:custGeom>
              <a:avLst/>
              <a:gdLst>
                <a:gd name="T0" fmla="*/ 163 w 163"/>
                <a:gd name="T1" fmla="*/ 82 h 164"/>
                <a:gd name="T2" fmla="*/ 0 w 163"/>
                <a:gd name="T3" fmla="*/ 164 h 164"/>
                <a:gd name="T4" fmla="*/ 0 w 163"/>
                <a:gd name="T5" fmla="*/ 0 h 164"/>
                <a:gd name="T6" fmla="*/ 0 w 163"/>
                <a:gd name="T7" fmla="*/ 0 h 164"/>
                <a:gd name="T8" fmla="*/ 163 w 163"/>
                <a:gd name="T9" fmla="*/ 82 h 164"/>
              </a:gdLst>
              <a:ahLst/>
              <a:cxnLst>
                <a:cxn ang="0">
                  <a:pos x="T0" y="T1"/>
                </a:cxn>
                <a:cxn ang="0">
                  <a:pos x="T2" y="T3"/>
                </a:cxn>
                <a:cxn ang="0">
                  <a:pos x="T4" y="T5"/>
                </a:cxn>
                <a:cxn ang="0">
                  <a:pos x="T6" y="T7"/>
                </a:cxn>
                <a:cxn ang="0">
                  <a:pos x="T8" y="T9"/>
                </a:cxn>
              </a:cxnLst>
              <a:rect l="0" t="0" r="r" b="b"/>
              <a:pathLst>
                <a:path w="163" h="164">
                  <a:moveTo>
                    <a:pt x="163" y="82"/>
                  </a:moveTo>
                  <a:lnTo>
                    <a:pt x="0" y="164"/>
                  </a:lnTo>
                  <a:cubicBezTo>
                    <a:pt x="25" y="112"/>
                    <a:pt x="25" y="52"/>
                    <a:pt x="0" y="0"/>
                  </a:cubicBezTo>
                  <a:lnTo>
                    <a:pt x="0" y="0"/>
                  </a:lnTo>
                  <a:lnTo>
                    <a:pt x="163" y="82"/>
                  </a:lnTo>
                  <a:close/>
                </a:path>
              </a:pathLst>
            </a:custGeom>
            <a:solidFill>
              <a:srgbClr val="000000"/>
            </a:solidFill>
            <a:ln w="0">
              <a:solidFill>
                <a:srgbClr val="000000"/>
              </a:solidFill>
              <a:prstDash val="solid"/>
              <a:round/>
              <a:headEnd/>
              <a:tailEnd/>
            </a:ln>
          </p:spPr>
          <p:txBody>
            <a:bodyPr/>
            <a:lstStyle/>
            <a:p>
              <a:endParaRPr lang="en-US"/>
            </a:p>
          </p:txBody>
        </p:sp>
        <p:sp>
          <p:nvSpPr>
            <p:cNvPr id="71298" name="Line 642"/>
            <p:cNvSpPr>
              <a:spLocks noChangeShapeType="1"/>
            </p:cNvSpPr>
            <p:nvPr/>
          </p:nvSpPr>
          <p:spPr bwMode="auto">
            <a:xfrm>
              <a:off x="4814" y="2057"/>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9" name="Freeform 643"/>
            <p:cNvSpPr>
              <a:spLocks/>
            </p:cNvSpPr>
            <p:nvPr/>
          </p:nvSpPr>
          <p:spPr bwMode="auto">
            <a:xfrm>
              <a:off x="4985" y="2022"/>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0" name="Line 644"/>
            <p:cNvSpPr>
              <a:spLocks noChangeShapeType="1"/>
            </p:cNvSpPr>
            <p:nvPr/>
          </p:nvSpPr>
          <p:spPr bwMode="auto">
            <a:xfrm>
              <a:off x="4816" y="2207"/>
              <a:ext cx="17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1" name="Freeform 645"/>
            <p:cNvSpPr>
              <a:spLocks/>
            </p:cNvSpPr>
            <p:nvPr/>
          </p:nvSpPr>
          <p:spPr bwMode="auto">
            <a:xfrm>
              <a:off x="4978" y="2172"/>
              <a:ext cx="71" cy="70"/>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2"/>
                    <a:pt x="26" y="51"/>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2" name="Line 646"/>
            <p:cNvSpPr>
              <a:spLocks noChangeShapeType="1"/>
            </p:cNvSpPr>
            <p:nvPr/>
          </p:nvSpPr>
          <p:spPr bwMode="auto">
            <a:xfrm>
              <a:off x="5180" y="2357"/>
              <a:ext cx="0" cy="382"/>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3" name="Freeform 647"/>
            <p:cNvSpPr>
              <a:spLocks/>
            </p:cNvSpPr>
            <p:nvPr/>
          </p:nvSpPr>
          <p:spPr bwMode="auto">
            <a:xfrm>
              <a:off x="5135" y="2717"/>
              <a:ext cx="89" cy="89"/>
            </a:xfrm>
            <a:custGeom>
              <a:avLst/>
              <a:gdLst>
                <a:gd name="T0" fmla="*/ 103 w 206"/>
                <a:gd name="T1" fmla="*/ 207 h 207"/>
                <a:gd name="T2" fmla="*/ 0 w 206"/>
                <a:gd name="T3" fmla="*/ 0 h 207"/>
                <a:gd name="T4" fmla="*/ 206 w 206"/>
                <a:gd name="T5" fmla="*/ 0 h 207"/>
                <a:gd name="T6" fmla="*/ 206 w 206"/>
                <a:gd name="T7" fmla="*/ 0 h 207"/>
                <a:gd name="T8" fmla="*/ 103 w 206"/>
                <a:gd name="T9" fmla="*/ 207 h 207"/>
              </a:gdLst>
              <a:ahLst/>
              <a:cxnLst>
                <a:cxn ang="0">
                  <a:pos x="T0" y="T1"/>
                </a:cxn>
                <a:cxn ang="0">
                  <a:pos x="T2" y="T3"/>
                </a:cxn>
                <a:cxn ang="0">
                  <a:pos x="T4" y="T5"/>
                </a:cxn>
                <a:cxn ang="0">
                  <a:pos x="T6" y="T7"/>
                </a:cxn>
                <a:cxn ang="0">
                  <a:pos x="T8" y="T9"/>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US"/>
            </a:p>
          </p:txBody>
        </p:sp>
        <p:sp>
          <p:nvSpPr>
            <p:cNvPr id="71304" name="Rectangle 648"/>
            <p:cNvSpPr>
              <a:spLocks noChangeArrowheads="1"/>
            </p:cNvSpPr>
            <p:nvPr/>
          </p:nvSpPr>
          <p:spPr bwMode="auto">
            <a:xfrm>
              <a:off x="5049" y="1480"/>
              <a:ext cx="262" cy="87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05" name="Rectangle 649"/>
            <p:cNvSpPr>
              <a:spLocks noChangeArrowheads="1"/>
            </p:cNvSpPr>
            <p:nvPr/>
          </p:nvSpPr>
          <p:spPr bwMode="auto">
            <a:xfrm>
              <a:off x="5049" y="1480"/>
              <a:ext cx="262" cy="877"/>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06" name="Rectangle 650"/>
            <p:cNvSpPr>
              <a:spLocks noChangeArrowheads="1"/>
            </p:cNvSpPr>
            <p:nvPr/>
          </p:nvSpPr>
          <p:spPr bwMode="auto">
            <a:xfrm rot="5400000">
              <a:off x="5168" y="1519"/>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07" name="Rectangle 651"/>
            <p:cNvSpPr>
              <a:spLocks noChangeArrowheads="1"/>
            </p:cNvSpPr>
            <p:nvPr/>
          </p:nvSpPr>
          <p:spPr bwMode="auto">
            <a:xfrm rot="5400000">
              <a:off x="5154" y="1576"/>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8" name="Rectangle 652"/>
            <p:cNvSpPr>
              <a:spLocks noChangeArrowheads="1"/>
            </p:cNvSpPr>
            <p:nvPr/>
          </p:nvSpPr>
          <p:spPr bwMode="auto">
            <a:xfrm rot="5400000">
              <a:off x="5154" y="163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9" name="Rectangle 653"/>
            <p:cNvSpPr>
              <a:spLocks noChangeArrowheads="1"/>
            </p:cNvSpPr>
            <p:nvPr/>
          </p:nvSpPr>
          <p:spPr bwMode="auto">
            <a:xfrm rot="5400000">
              <a:off x="5150" y="17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u</a:t>
              </a:r>
              <a:endParaRPr lang="en-US"/>
            </a:p>
          </p:txBody>
        </p:sp>
        <p:sp>
          <p:nvSpPr>
            <p:cNvPr id="71310" name="Rectangle 654"/>
            <p:cNvSpPr>
              <a:spLocks noChangeArrowheads="1"/>
            </p:cNvSpPr>
            <p:nvPr/>
          </p:nvSpPr>
          <p:spPr bwMode="auto">
            <a:xfrm rot="5400000">
              <a:off x="5150" y="178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e</a:t>
              </a:r>
              <a:endParaRPr lang="en-US"/>
            </a:p>
          </p:txBody>
        </p:sp>
        <p:sp>
          <p:nvSpPr>
            <p:cNvPr id="71311" name="Rectangle 655"/>
            <p:cNvSpPr>
              <a:spLocks noChangeArrowheads="1"/>
            </p:cNvSpPr>
            <p:nvPr/>
          </p:nvSpPr>
          <p:spPr bwMode="auto">
            <a:xfrm rot="5400000">
              <a:off x="5168" y="1843"/>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 </a:t>
              </a:r>
              <a:endParaRPr lang="en-US"/>
            </a:p>
          </p:txBody>
        </p:sp>
        <p:sp>
          <p:nvSpPr>
            <p:cNvPr id="71312" name="Rectangle 656"/>
            <p:cNvSpPr>
              <a:spLocks noChangeArrowheads="1"/>
            </p:cNvSpPr>
            <p:nvPr/>
          </p:nvSpPr>
          <p:spPr bwMode="auto">
            <a:xfrm rot="5400000">
              <a:off x="5150" y="1896"/>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L</a:t>
              </a:r>
              <a:endParaRPr lang="en-US"/>
            </a:p>
          </p:txBody>
        </p:sp>
        <p:sp>
          <p:nvSpPr>
            <p:cNvPr id="71313" name="Rectangle 657"/>
            <p:cNvSpPr>
              <a:spLocks noChangeArrowheads="1"/>
            </p:cNvSpPr>
            <p:nvPr/>
          </p:nvSpPr>
          <p:spPr bwMode="auto">
            <a:xfrm rot="5400000">
              <a:off x="5150" y="197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o</a:t>
              </a:r>
              <a:endParaRPr lang="en-US"/>
            </a:p>
          </p:txBody>
        </p:sp>
        <p:sp>
          <p:nvSpPr>
            <p:cNvPr id="71314" name="Rectangle 658"/>
            <p:cNvSpPr>
              <a:spLocks noChangeArrowheads="1"/>
            </p:cNvSpPr>
            <p:nvPr/>
          </p:nvSpPr>
          <p:spPr bwMode="auto">
            <a:xfrm rot="5400000">
              <a:off x="5150" y="2041"/>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g</a:t>
              </a:r>
              <a:endParaRPr lang="en-US"/>
            </a:p>
          </p:txBody>
        </p:sp>
        <p:sp>
          <p:nvSpPr>
            <p:cNvPr id="71315" name="Rectangle 659"/>
            <p:cNvSpPr>
              <a:spLocks noChangeArrowheads="1"/>
            </p:cNvSpPr>
            <p:nvPr/>
          </p:nvSpPr>
          <p:spPr bwMode="auto">
            <a:xfrm rot="5400000">
              <a:off x="5172" y="2095"/>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16" name="Rectangle 660"/>
            <p:cNvSpPr>
              <a:spLocks noChangeArrowheads="1"/>
            </p:cNvSpPr>
            <p:nvPr/>
          </p:nvSpPr>
          <p:spPr bwMode="auto">
            <a:xfrm rot="5400000">
              <a:off x="5154" y="2141"/>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c</a:t>
              </a:r>
              <a:endParaRPr lang="en-US"/>
            </a:p>
          </p:txBody>
        </p:sp>
        <p:sp>
          <p:nvSpPr>
            <p:cNvPr id="71317" name="Rectangle 661"/>
            <p:cNvSpPr>
              <a:spLocks noChangeArrowheads="1"/>
            </p:cNvSpPr>
            <p:nvPr/>
          </p:nvSpPr>
          <p:spPr bwMode="auto">
            <a:xfrm>
              <a:off x="3745" y="2421"/>
              <a:ext cx="983" cy="21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18" name="Rectangle 662"/>
            <p:cNvSpPr>
              <a:spLocks noChangeArrowheads="1"/>
            </p:cNvSpPr>
            <p:nvPr/>
          </p:nvSpPr>
          <p:spPr bwMode="auto">
            <a:xfrm>
              <a:off x="3745" y="2421"/>
              <a:ext cx="983" cy="21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19" name="Rectangle 663"/>
            <p:cNvSpPr>
              <a:spLocks noChangeArrowheads="1"/>
            </p:cNvSpPr>
            <p:nvPr/>
          </p:nvSpPr>
          <p:spPr bwMode="auto">
            <a:xfrm>
              <a:off x="3801" y="2447"/>
              <a:ext cx="83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Allocator</a:t>
              </a:r>
              <a:endParaRPr lang="en-US"/>
            </a:p>
          </p:txBody>
        </p:sp>
        <p:sp>
          <p:nvSpPr>
            <p:cNvPr id="71320" name="Line 664"/>
            <p:cNvSpPr>
              <a:spLocks noChangeShapeType="1"/>
            </p:cNvSpPr>
            <p:nvPr/>
          </p:nvSpPr>
          <p:spPr bwMode="auto">
            <a:xfrm flipH="1">
              <a:off x="4796" y="2526"/>
              <a:ext cx="384" cy="0"/>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21" name="Freeform 665"/>
            <p:cNvSpPr>
              <a:spLocks/>
            </p:cNvSpPr>
            <p:nvPr/>
          </p:nvSpPr>
          <p:spPr bwMode="auto">
            <a:xfrm>
              <a:off x="4728" y="2481"/>
              <a:ext cx="89" cy="89"/>
            </a:xfrm>
            <a:custGeom>
              <a:avLst/>
              <a:gdLst>
                <a:gd name="T0" fmla="*/ 0 w 206"/>
                <a:gd name="T1" fmla="*/ 103 h 207"/>
                <a:gd name="T2" fmla="*/ 206 w 206"/>
                <a:gd name="T3" fmla="*/ 0 h 207"/>
                <a:gd name="T4" fmla="*/ 206 w 206"/>
                <a:gd name="T5" fmla="*/ 207 h 207"/>
                <a:gd name="T6" fmla="*/ 206 w 206"/>
                <a:gd name="T7" fmla="*/ 207 h 207"/>
                <a:gd name="T8" fmla="*/ 0 w 206"/>
                <a:gd name="T9" fmla="*/ 103 h 207"/>
              </a:gdLst>
              <a:ahLst/>
              <a:cxnLst>
                <a:cxn ang="0">
                  <a:pos x="T0" y="T1"/>
                </a:cxn>
                <a:cxn ang="0">
                  <a:pos x="T2" y="T3"/>
                </a:cxn>
                <a:cxn ang="0">
                  <a:pos x="T4" y="T5"/>
                </a:cxn>
                <a:cxn ang="0">
                  <a:pos x="T6" y="T7"/>
                </a:cxn>
                <a:cxn ang="0">
                  <a:pos x="T8" y="T9"/>
                </a:cxn>
              </a:cxnLst>
              <a:rect l="0" t="0" r="r" b="b"/>
              <a:pathLst>
                <a:path w="206" h="207">
                  <a:moveTo>
                    <a:pt x="0" y="103"/>
                  </a:moveTo>
                  <a:lnTo>
                    <a:pt x="206" y="0"/>
                  </a:lnTo>
                  <a:cubicBezTo>
                    <a:pt x="174" y="65"/>
                    <a:pt x="174" y="142"/>
                    <a:pt x="206" y="207"/>
                  </a:cubicBezTo>
                  <a:lnTo>
                    <a:pt x="206" y="207"/>
                  </a:lnTo>
                  <a:lnTo>
                    <a:pt x="0" y="103"/>
                  </a:lnTo>
                  <a:close/>
                </a:path>
              </a:pathLst>
            </a:custGeom>
            <a:solidFill>
              <a:srgbClr val="000000"/>
            </a:solidFill>
            <a:ln w="0">
              <a:solidFill>
                <a:srgbClr val="000000"/>
              </a:solidFill>
              <a:prstDash val="solid"/>
              <a:round/>
              <a:headEnd/>
              <a:tailEnd/>
            </a:ln>
          </p:spPr>
          <p:txBody>
            <a:bodyPr/>
            <a:lstStyle/>
            <a:p>
              <a:endParaRPr lang="en-US"/>
            </a:p>
          </p:txBody>
        </p:sp>
        <p:sp>
          <p:nvSpPr>
            <p:cNvPr id="71322" name="Rectangle 666"/>
            <p:cNvSpPr>
              <a:spLocks noChangeArrowheads="1"/>
            </p:cNvSpPr>
            <p:nvPr/>
          </p:nvSpPr>
          <p:spPr bwMode="auto">
            <a:xfrm>
              <a:off x="325" y="1820"/>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3" name="Rectangle 667"/>
            <p:cNvSpPr>
              <a:spLocks noChangeArrowheads="1"/>
            </p:cNvSpPr>
            <p:nvPr/>
          </p:nvSpPr>
          <p:spPr bwMode="auto">
            <a:xfrm>
              <a:off x="325" y="1820"/>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5" name="Rectangle 669"/>
            <p:cNvSpPr>
              <a:spLocks noChangeArrowheads="1"/>
            </p:cNvSpPr>
            <p:nvPr/>
          </p:nvSpPr>
          <p:spPr bwMode="auto">
            <a:xfrm>
              <a:off x="1394" y="1820"/>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26" name="Rectangle 670"/>
            <p:cNvSpPr>
              <a:spLocks noChangeArrowheads="1"/>
            </p:cNvSpPr>
            <p:nvPr/>
          </p:nvSpPr>
          <p:spPr bwMode="auto">
            <a:xfrm>
              <a:off x="1394" y="1820"/>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7" name="Rectangle 671"/>
            <p:cNvSpPr>
              <a:spLocks noChangeArrowheads="1"/>
            </p:cNvSpPr>
            <p:nvPr/>
          </p:nvSpPr>
          <p:spPr bwMode="auto">
            <a:xfrm>
              <a:off x="1441" y="1834"/>
              <a:ext cx="2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A</a:t>
              </a:r>
              <a:endParaRPr lang="en-US"/>
            </a:p>
          </p:txBody>
        </p:sp>
        <p:sp>
          <p:nvSpPr>
            <p:cNvPr id="71328" name="Rectangle 672"/>
            <p:cNvSpPr>
              <a:spLocks noChangeArrowheads="1"/>
            </p:cNvSpPr>
            <p:nvPr/>
          </p:nvSpPr>
          <p:spPr bwMode="auto">
            <a:xfrm>
              <a:off x="325" y="2174"/>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9" name="Rectangle 673"/>
            <p:cNvSpPr>
              <a:spLocks noChangeArrowheads="1"/>
            </p:cNvSpPr>
            <p:nvPr/>
          </p:nvSpPr>
          <p:spPr bwMode="auto">
            <a:xfrm>
              <a:off x="325" y="2174"/>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1" name="Rectangle 675"/>
            <p:cNvSpPr>
              <a:spLocks noChangeArrowheads="1"/>
            </p:cNvSpPr>
            <p:nvPr/>
          </p:nvSpPr>
          <p:spPr bwMode="auto">
            <a:xfrm>
              <a:off x="1394" y="2174"/>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32" name="Rectangle 676"/>
            <p:cNvSpPr>
              <a:spLocks noChangeArrowheads="1"/>
            </p:cNvSpPr>
            <p:nvPr/>
          </p:nvSpPr>
          <p:spPr bwMode="auto">
            <a:xfrm>
              <a:off x="1394" y="2174"/>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3" name="Rectangle 677"/>
            <p:cNvSpPr>
              <a:spLocks noChangeArrowheads="1"/>
            </p:cNvSpPr>
            <p:nvPr/>
          </p:nvSpPr>
          <p:spPr bwMode="auto">
            <a:xfrm>
              <a:off x="1441" y="2192"/>
              <a:ext cx="2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B</a:t>
              </a:r>
              <a:endParaRPr lang="en-US"/>
            </a:p>
          </p:txBody>
        </p:sp>
        <p:sp>
          <p:nvSpPr>
            <p:cNvPr id="71334" name="Freeform 678"/>
            <p:cNvSpPr>
              <a:spLocks/>
            </p:cNvSpPr>
            <p:nvPr/>
          </p:nvSpPr>
          <p:spPr bwMode="auto">
            <a:xfrm>
              <a:off x="2042" y="1777"/>
              <a:ext cx="256" cy="256"/>
            </a:xfrm>
            <a:custGeom>
              <a:avLst/>
              <a:gdLst>
                <a:gd name="T0" fmla="*/ 0 w 594"/>
                <a:gd name="T1" fmla="*/ 297 h 595"/>
                <a:gd name="T2" fmla="*/ 297 w 594"/>
                <a:gd name="T3" fmla="*/ 0 h 595"/>
                <a:gd name="T4" fmla="*/ 594 w 594"/>
                <a:gd name="T5" fmla="*/ 297 h 595"/>
                <a:gd name="T6" fmla="*/ 594 w 594"/>
                <a:gd name="T7" fmla="*/ 297 h 595"/>
                <a:gd name="T8" fmla="*/ 297 w 594"/>
                <a:gd name="T9" fmla="*/ 595 h 595"/>
                <a:gd name="T10" fmla="*/ 0 w 594"/>
                <a:gd name="T11" fmla="*/ 297 h 595"/>
              </a:gdLst>
              <a:ahLst/>
              <a:cxnLst>
                <a:cxn ang="0">
                  <a:pos x="T0" y="T1"/>
                </a:cxn>
                <a:cxn ang="0">
                  <a:pos x="T2" y="T3"/>
                </a:cxn>
                <a:cxn ang="0">
                  <a:pos x="T4" y="T5"/>
                </a:cxn>
                <a:cxn ang="0">
                  <a:pos x="T6" y="T7"/>
                </a:cxn>
                <a:cxn ang="0">
                  <a:pos x="T8" y="T9"/>
                </a:cxn>
                <a:cxn ang="0">
                  <a:pos x="T10" y="T11"/>
                </a:cxn>
              </a:cxnLst>
              <a:rect l="0" t="0" r="r" b="b"/>
              <a:pathLst>
                <a:path w="594" h="595">
                  <a:moveTo>
                    <a:pt x="0" y="297"/>
                  </a:moveTo>
                  <a:cubicBezTo>
                    <a:pt x="0" y="133"/>
                    <a:pt x="133" y="0"/>
                    <a:pt x="297" y="0"/>
                  </a:cubicBezTo>
                  <a:cubicBezTo>
                    <a:pt x="461" y="0"/>
                    <a:pt x="594" y="133"/>
                    <a:pt x="594" y="297"/>
                  </a:cubicBezTo>
                  <a:cubicBezTo>
                    <a:pt x="594" y="297"/>
                    <a:pt x="594" y="297"/>
                    <a:pt x="594" y="297"/>
                  </a:cubicBezTo>
                  <a:cubicBezTo>
                    <a:pt x="594" y="462"/>
                    <a:pt x="461" y="595"/>
                    <a:pt x="297" y="595"/>
                  </a:cubicBezTo>
                  <a:cubicBezTo>
                    <a:pt x="133" y="595"/>
                    <a:pt x="0" y="462"/>
                    <a:pt x="0" y="297"/>
                  </a:cubicBezTo>
                </a:path>
              </a:pathLst>
            </a:custGeom>
            <a:solidFill>
              <a:srgbClr val="FFCCCC"/>
            </a:solidFill>
            <a:ln w="0">
              <a:solidFill>
                <a:srgbClr val="000000"/>
              </a:solidFill>
              <a:prstDash val="solid"/>
              <a:round/>
              <a:headEnd/>
              <a:tailEnd/>
            </a:ln>
          </p:spPr>
          <p:txBody>
            <a:bodyPr/>
            <a:lstStyle/>
            <a:p>
              <a:endParaRPr lang="en-US"/>
            </a:p>
          </p:txBody>
        </p:sp>
        <p:sp>
          <p:nvSpPr>
            <p:cNvPr id="71335" name="Freeform 679"/>
            <p:cNvSpPr>
              <a:spLocks/>
            </p:cNvSpPr>
            <p:nvPr/>
          </p:nvSpPr>
          <p:spPr bwMode="auto">
            <a:xfrm>
              <a:off x="2042" y="1777"/>
              <a:ext cx="256" cy="256"/>
            </a:xfrm>
            <a:custGeom>
              <a:avLst/>
              <a:gdLst>
                <a:gd name="T0" fmla="*/ 0 w 256"/>
                <a:gd name="T1" fmla="*/ 128 h 256"/>
                <a:gd name="T2" fmla="*/ 128 w 256"/>
                <a:gd name="T3" fmla="*/ 0 h 256"/>
                <a:gd name="T4" fmla="*/ 256 w 256"/>
                <a:gd name="T5" fmla="*/ 128 h 256"/>
                <a:gd name="T6" fmla="*/ 256 w 256"/>
                <a:gd name="T7" fmla="*/ 128 h 256"/>
                <a:gd name="T8" fmla="*/ 128 w 256"/>
                <a:gd name="T9" fmla="*/ 256 h 256"/>
                <a:gd name="T10" fmla="*/ 0 w 256"/>
                <a:gd name="T11" fmla="*/ 128 h 256"/>
              </a:gdLst>
              <a:ahLst/>
              <a:cxnLst>
                <a:cxn ang="0">
                  <a:pos x="T0" y="T1"/>
                </a:cxn>
                <a:cxn ang="0">
                  <a:pos x="T2" y="T3"/>
                </a:cxn>
                <a:cxn ang="0">
                  <a:pos x="T4" y="T5"/>
                </a:cxn>
                <a:cxn ang="0">
                  <a:pos x="T6" y="T7"/>
                </a:cxn>
                <a:cxn ang="0">
                  <a:pos x="T8" y="T9"/>
                </a:cxn>
                <a:cxn ang="0">
                  <a:pos x="T10" y="T11"/>
                </a:cxn>
              </a:cxnLst>
              <a:rect l="0" t="0" r="r" b="b"/>
              <a:pathLst>
                <a:path w="256" h="256">
                  <a:moveTo>
                    <a:pt x="0" y="128"/>
                  </a:moveTo>
                  <a:cubicBezTo>
                    <a:pt x="0" y="57"/>
                    <a:pt x="58" y="0"/>
                    <a:pt x="128" y="0"/>
                  </a:cubicBezTo>
                  <a:cubicBezTo>
                    <a:pt x="199" y="0"/>
                    <a:pt x="256" y="57"/>
                    <a:pt x="256" y="128"/>
                  </a:cubicBezTo>
                  <a:cubicBezTo>
                    <a:pt x="256" y="128"/>
                    <a:pt x="256" y="128"/>
                    <a:pt x="256" y="128"/>
                  </a:cubicBezTo>
                  <a:cubicBezTo>
                    <a:pt x="256" y="199"/>
                    <a:pt x="199" y="256"/>
                    <a:pt x="128" y="256"/>
                  </a:cubicBezTo>
                  <a:cubicBezTo>
                    <a:pt x="58" y="256"/>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6" name="Rectangle 680"/>
            <p:cNvSpPr>
              <a:spLocks noChangeArrowheads="1"/>
            </p:cNvSpPr>
            <p:nvPr/>
          </p:nvSpPr>
          <p:spPr bwMode="auto">
            <a:xfrm>
              <a:off x="2131" y="1834"/>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37" name="Freeform 681"/>
            <p:cNvSpPr>
              <a:spLocks/>
            </p:cNvSpPr>
            <p:nvPr/>
          </p:nvSpPr>
          <p:spPr bwMode="auto">
            <a:xfrm>
              <a:off x="2035" y="2131"/>
              <a:ext cx="257" cy="257"/>
            </a:xfrm>
            <a:custGeom>
              <a:avLst/>
              <a:gdLst>
                <a:gd name="T0" fmla="*/ 0 w 595"/>
                <a:gd name="T1" fmla="*/ 298 h 596"/>
                <a:gd name="T2" fmla="*/ 298 w 595"/>
                <a:gd name="T3" fmla="*/ 0 h 596"/>
                <a:gd name="T4" fmla="*/ 595 w 595"/>
                <a:gd name="T5" fmla="*/ 298 h 596"/>
                <a:gd name="T6" fmla="*/ 595 w 595"/>
                <a:gd name="T7" fmla="*/ 298 h 596"/>
                <a:gd name="T8" fmla="*/ 298 w 595"/>
                <a:gd name="T9" fmla="*/ 596 h 596"/>
                <a:gd name="T10" fmla="*/ 0 w 595"/>
                <a:gd name="T11" fmla="*/ 298 h 596"/>
              </a:gdLst>
              <a:ahLst/>
              <a:cxnLst>
                <a:cxn ang="0">
                  <a:pos x="T0" y="T1"/>
                </a:cxn>
                <a:cxn ang="0">
                  <a:pos x="T2" y="T3"/>
                </a:cxn>
                <a:cxn ang="0">
                  <a:pos x="T4" y="T5"/>
                </a:cxn>
                <a:cxn ang="0">
                  <a:pos x="T6" y="T7"/>
                </a:cxn>
                <a:cxn ang="0">
                  <a:pos x="T8" y="T9"/>
                </a:cxn>
                <a:cxn ang="0">
                  <a:pos x="T10" y="T11"/>
                </a:cxn>
              </a:cxnLst>
              <a:rect l="0" t="0" r="r" b="b"/>
              <a:pathLst>
                <a:path w="595" h="596">
                  <a:moveTo>
                    <a:pt x="0" y="298"/>
                  </a:moveTo>
                  <a:cubicBezTo>
                    <a:pt x="0" y="134"/>
                    <a:pt x="133" y="0"/>
                    <a:pt x="298" y="0"/>
                  </a:cubicBezTo>
                  <a:cubicBezTo>
                    <a:pt x="462" y="0"/>
                    <a:pt x="595" y="134"/>
                    <a:pt x="595" y="298"/>
                  </a:cubicBezTo>
                  <a:cubicBezTo>
                    <a:pt x="595" y="298"/>
                    <a:pt x="595" y="298"/>
                    <a:pt x="595" y="298"/>
                  </a:cubicBezTo>
                  <a:cubicBezTo>
                    <a:pt x="595" y="463"/>
                    <a:pt x="462" y="596"/>
                    <a:pt x="298" y="596"/>
                  </a:cubicBezTo>
                  <a:cubicBezTo>
                    <a:pt x="133" y="596"/>
                    <a:pt x="0" y="463"/>
                    <a:pt x="0" y="298"/>
                  </a:cubicBezTo>
                </a:path>
              </a:pathLst>
            </a:custGeom>
            <a:solidFill>
              <a:srgbClr val="FFCCCC"/>
            </a:solidFill>
            <a:ln w="0">
              <a:solidFill>
                <a:srgbClr val="000000"/>
              </a:solidFill>
              <a:prstDash val="solid"/>
              <a:round/>
              <a:headEnd/>
              <a:tailEnd/>
            </a:ln>
          </p:spPr>
          <p:txBody>
            <a:bodyPr/>
            <a:lstStyle/>
            <a:p>
              <a:endParaRPr lang="en-US"/>
            </a:p>
          </p:txBody>
        </p:sp>
        <p:sp>
          <p:nvSpPr>
            <p:cNvPr id="71338" name="Freeform 682"/>
            <p:cNvSpPr>
              <a:spLocks/>
            </p:cNvSpPr>
            <p:nvPr/>
          </p:nvSpPr>
          <p:spPr bwMode="auto">
            <a:xfrm>
              <a:off x="2035" y="2131"/>
              <a:ext cx="257" cy="257"/>
            </a:xfrm>
            <a:custGeom>
              <a:avLst/>
              <a:gdLst>
                <a:gd name="T0" fmla="*/ 0 w 257"/>
                <a:gd name="T1" fmla="*/ 128 h 257"/>
                <a:gd name="T2" fmla="*/ 128 w 257"/>
                <a:gd name="T3" fmla="*/ 0 h 257"/>
                <a:gd name="T4" fmla="*/ 257 w 257"/>
                <a:gd name="T5" fmla="*/ 128 h 257"/>
                <a:gd name="T6" fmla="*/ 257 w 257"/>
                <a:gd name="T7" fmla="*/ 128 h 257"/>
                <a:gd name="T8" fmla="*/ 128 w 257"/>
                <a:gd name="T9" fmla="*/ 257 h 257"/>
                <a:gd name="T10" fmla="*/ 0 w 257"/>
                <a:gd name="T11" fmla="*/ 128 h 257"/>
              </a:gdLst>
              <a:ahLst/>
              <a:cxnLst>
                <a:cxn ang="0">
                  <a:pos x="T0" y="T1"/>
                </a:cxn>
                <a:cxn ang="0">
                  <a:pos x="T2" y="T3"/>
                </a:cxn>
                <a:cxn ang="0">
                  <a:pos x="T4" y="T5"/>
                </a:cxn>
                <a:cxn ang="0">
                  <a:pos x="T6" y="T7"/>
                </a:cxn>
                <a:cxn ang="0">
                  <a:pos x="T8" y="T9"/>
                </a:cxn>
                <a:cxn ang="0">
                  <a:pos x="T10" y="T11"/>
                </a:cxn>
              </a:cxnLst>
              <a:rect l="0" t="0" r="r" b="b"/>
              <a:pathLst>
                <a:path w="257" h="257">
                  <a:moveTo>
                    <a:pt x="0" y="128"/>
                  </a:moveTo>
                  <a:cubicBezTo>
                    <a:pt x="0" y="58"/>
                    <a:pt x="57" y="0"/>
                    <a:pt x="128" y="0"/>
                  </a:cubicBezTo>
                  <a:cubicBezTo>
                    <a:pt x="199" y="0"/>
                    <a:pt x="257" y="58"/>
                    <a:pt x="257" y="128"/>
                  </a:cubicBezTo>
                  <a:cubicBezTo>
                    <a:pt x="257" y="128"/>
                    <a:pt x="257" y="128"/>
                    <a:pt x="257" y="128"/>
                  </a:cubicBezTo>
                  <a:cubicBezTo>
                    <a:pt x="257" y="199"/>
                    <a:pt x="199" y="257"/>
                    <a:pt x="128" y="257"/>
                  </a:cubicBezTo>
                  <a:cubicBezTo>
                    <a:pt x="57" y="257"/>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9" name="Rectangle 683"/>
            <p:cNvSpPr>
              <a:spLocks noChangeArrowheads="1"/>
            </p:cNvSpPr>
            <p:nvPr/>
          </p:nvSpPr>
          <p:spPr bwMode="auto">
            <a:xfrm>
              <a:off x="2124" y="2192"/>
              <a:ext cx="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40" name="Line 684"/>
            <p:cNvSpPr>
              <a:spLocks noChangeShapeType="1"/>
            </p:cNvSpPr>
            <p:nvPr/>
          </p:nvSpPr>
          <p:spPr bwMode="auto">
            <a:xfrm>
              <a:off x="1762" y="1905"/>
              <a:ext cx="227"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1" name="Freeform 685"/>
            <p:cNvSpPr>
              <a:spLocks/>
            </p:cNvSpPr>
            <p:nvPr/>
          </p:nvSpPr>
          <p:spPr bwMode="auto">
            <a:xfrm>
              <a:off x="1972" y="1870"/>
              <a:ext cx="70"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2" name="Line 686"/>
            <p:cNvSpPr>
              <a:spLocks noChangeShapeType="1"/>
            </p:cNvSpPr>
            <p:nvPr/>
          </p:nvSpPr>
          <p:spPr bwMode="auto">
            <a:xfrm>
              <a:off x="1762" y="2259"/>
              <a:ext cx="21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3" name="Freeform 687"/>
            <p:cNvSpPr>
              <a:spLocks/>
            </p:cNvSpPr>
            <p:nvPr/>
          </p:nvSpPr>
          <p:spPr bwMode="auto">
            <a:xfrm>
              <a:off x="1964" y="2224"/>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4" name="Rectangle 688"/>
            <p:cNvSpPr>
              <a:spLocks noChangeArrowheads="1"/>
            </p:cNvSpPr>
            <p:nvPr/>
          </p:nvSpPr>
          <p:spPr bwMode="auto">
            <a:xfrm>
              <a:off x="3978" y="1691"/>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5" name="Rectangle 689"/>
            <p:cNvSpPr>
              <a:spLocks noChangeArrowheads="1"/>
            </p:cNvSpPr>
            <p:nvPr/>
          </p:nvSpPr>
          <p:spPr bwMode="auto">
            <a:xfrm>
              <a:off x="3978" y="1691"/>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6" name="Rectangle 690"/>
            <p:cNvSpPr>
              <a:spLocks noChangeArrowheads="1"/>
            </p:cNvSpPr>
            <p:nvPr/>
          </p:nvSpPr>
          <p:spPr bwMode="auto">
            <a:xfrm>
              <a:off x="4043" y="1710"/>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47" name="Rectangle 691"/>
            <p:cNvSpPr>
              <a:spLocks noChangeArrowheads="1"/>
            </p:cNvSpPr>
            <p:nvPr/>
          </p:nvSpPr>
          <p:spPr bwMode="auto">
            <a:xfrm>
              <a:off x="3702" y="1691"/>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8" name="Rectangle 692"/>
            <p:cNvSpPr>
              <a:spLocks noChangeArrowheads="1"/>
            </p:cNvSpPr>
            <p:nvPr/>
          </p:nvSpPr>
          <p:spPr bwMode="auto">
            <a:xfrm>
              <a:off x="3702" y="1691"/>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9" name="Rectangle 693"/>
            <p:cNvSpPr>
              <a:spLocks noChangeArrowheads="1"/>
            </p:cNvSpPr>
            <p:nvPr/>
          </p:nvSpPr>
          <p:spPr bwMode="auto">
            <a:xfrm>
              <a:off x="3760" y="1710"/>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0" name="Rectangle 694"/>
            <p:cNvSpPr>
              <a:spLocks noChangeArrowheads="1"/>
            </p:cNvSpPr>
            <p:nvPr/>
          </p:nvSpPr>
          <p:spPr bwMode="auto">
            <a:xfrm>
              <a:off x="4495" y="1691"/>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1" name="Rectangle 695"/>
            <p:cNvSpPr>
              <a:spLocks noChangeArrowheads="1"/>
            </p:cNvSpPr>
            <p:nvPr/>
          </p:nvSpPr>
          <p:spPr bwMode="auto">
            <a:xfrm>
              <a:off x="4495" y="1691"/>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2" name="Rectangle 696"/>
            <p:cNvSpPr>
              <a:spLocks noChangeArrowheads="1"/>
            </p:cNvSpPr>
            <p:nvPr/>
          </p:nvSpPr>
          <p:spPr bwMode="auto">
            <a:xfrm>
              <a:off x="4546" y="1710"/>
              <a:ext cx="2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53" name="Rectangle 697"/>
            <p:cNvSpPr>
              <a:spLocks noChangeArrowheads="1"/>
            </p:cNvSpPr>
            <p:nvPr/>
          </p:nvSpPr>
          <p:spPr bwMode="auto">
            <a:xfrm>
              <a:off x="3978" y="1865"/>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4" name="Rectangle 698"/>
            <p:cNvSpPr>
              <a:spLocks noChangeArrowheads="1"/>
            </p:cNvSpPr>
            <p:nvPr/>
          </p:nvSpPr>
          <p:spPr bwMode="auto">
            <a:xfrm>
              <a:off x="3978" y="1865"/>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5" name="Rectangle 699"/>
            <p:cNvSpPr>
              <a:spLocks noChangeArrowheads="1"/>
            </p:cNvSpPr>
            <p:nvPr/>
          </p:nvSpPr>
          <p:spPr bwMode="auto">
            <a:xfrm>
              <a:off x="4043" y="1882"/>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56" name="Rectangle 700"/>
            <p:cNvSpPr>
              <a:spLocks noChangeArrowheads="1"/>
            </p:cNvSpPr>
            <p:nvPr/>
          </p:nvSpPr>
          <p:spPr bwMode="auto">
            <a:xfrm>
              <a:off x="3702" y="1865"/>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7" name="Rectangle 701"/>
            <p:cNvSpPr>
              <a:spLocks noChangeArrowheads="1"/>
            </p:cNvSpPr>
            <p:nvPr/>
          </p:nvSpPr>
          <p:spPr bwMode="auto">
            <a:xfrm>
              <a:off x="3702" y="1865"/>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8" name="Rectangle 702"/>
            <p:cNvSpPr>
              <a:spLocks noChangeArrowheads="1"/>
            </p:cNvSpPr>
            <p:nvPr/>
          </p:nvSpPr>
          <p:spPr bwMode="auto">
            <a:xfrm>
              <a:off x="3760" y="1882"/>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9" name="Rectangle 703"/>
            <p:cNvSpPr>
              <a:spLocks noChangeArrowheads="1"/>
            </p:cNvSpPr>
            <p:nvPr/>
          </p:nvSpPr>
          <p:spPr bwMode="auto">
            <a:xfrm>
              <a:off x="4495" y="1865"/>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0" name="Rectangle 704"/>
            <p:cNvSpPr>
              <a:spLocks noChangeArrowheads="1"/>
            </p:cNvSpPr>
            <p:nvPr/>
          </p:nvSpPr>
          <p:spPr bwMode="auto">
            <a:xfrm>
              <a:off x="4495" y="1865"/>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61" name="Rectangle 705"/>
            <p:cNvSpPr>
              <a:spLocks noChangeArrowheads="1"/>
            </p:cNvSpPr>
            <p:nvPr/>
          </p:nvSpPr>
          <p:spPr bwMode="auto">
            <a:xfrm>
              <a:off x="4546" y="1882"/>
              <a:ext cx="2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68" name="Rectangle 712"/>
            <p:cNvSpPr>
              <a:spLocks noChangeArrowheads="1"/>
            </p:cNvSpPr>
            <p:nvPr/>
          </p:nvSpPr>
          <p:spPr bwMode="auto">
            <a:xfrm>
              <a:off x="2755" y="1691"/>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9" name="Rectangle 713"/>
            <p:cNvSpPr>
              <a:spLocks noChangeArrowheads="1"/>
            </p:cNvSpPr>
            <p:nvPr/>
          </p:nvSpPr>
          <p:spPr bwMode="auto">
            <a:xfrm>
              <a:off x="2755" y="1691"/>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0" name="Rectangle 714"/>
            <p:cNvSpPr>
              <a:spLocks noChangeArrowheads="1"/>
            </p:cNvSpPr>
            <p:nvPr/>
          </p:nvSpPr>
          <p:spPr bwMode="auto">
            <a:xfrm>
              <a:off x="2800" y="1710"/>
              <a:ext cx="2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71" name="Rectangle 715"/>
            <p:cNvSpPr>
              <a:spLocks noChangeArrowheads="1"/>
            </p:cNvSpPr>
            <p:nvPr/>
          </p:nvSpPr>
          <p:spPr bwMode="auto">
            <a:xfrm>
              <a:off x="2498" y="1691"/>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2" name="Rectangle 716"/>
            <p:cNvSpPr>
              <a:spLocks noChangeArrowheads="1"/>
            </p:cNvSpPr>
            <p:nvPr/>
          </p:nvSpPr>
          <p:spPr bwMode="auto">
            <a:xfrm>
              <a:off x="2498" y="1691"/>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3" name="Rectangle 717"/>
            <p:cNvSpPr>
              <a:spLocks noChangeArrowheads="1"/>
            </p:cNvSpPr>
            <p:nvPr/>
          </p:nvSpPr>
          <p:spPr bwMode="auto">
            <a:xfrm>
              <a:off x="2545" y="1710"/>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74" name="Rectangle 718"/>
            <p:cNvSpPr>
              <a:spLocks noChangeArrowheads="1"/>
            </p:cNvSpPr>
            <p:nvPr/>
          </p:nvSpPr>
          <p:spPr bwMode="auto">
            <a:xfrm>
              <a:off x="3097" y="1691"/>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5" name="Rectangle 719"/>
            <p:cNvSpPr>
              <a:spLocks noChangeArrowheads="1"/>
            </p:cNvSpPr>
            <p:nvPr/>
          </p:nvSpPr>
          <p:spPr bwMode="auto">
            <a:xfrm>
              <a:off x="3097" y="1691"/>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6" name="Rectangle 720"/>
            <p:cNvSpPr>
              <a:spLocks noChangeArrowheads="1"/>
            </p:cNvSpPr>
            <p:nvPr/>
          </p:nvSpPr>
          <p:spPr bwMode="auto">
            <a:xfrm>
              <a:off x="3152" y="1710"/>
              <a:ext cx="2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77" name="Rectangle 721"/>
            <p:cNvSpPr>
              <a:spLocks noChangeArrowheads="1"/>
            </p:cNvSpPr>
            <p:nvPr/>
          </p:nvSpPr>
          <p:spPr bwMode="auto">
            <a:xfrm>
              <a:off x="2755" y="1865"/>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8" name="Rectangle 722"/>
            <p:cNvSpPr>
              <a:spLocks noChangeArrowheads="1"/>
            </p:cNvSpPr>
            <p:nvPr/>
          </p:nvSpPr>
          <p:spPr bwMode="auto">
            <a:xfrm>
              <a:off x="2755" y="1865"/>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9" name="Rectangle 723"/>
            <p:cNvSpPr>
              <a:spLocks noChangeArrowheads="1"/>
            </p:cNvSpPr>
            <p:nvPr/>
          </p:nvSpPr>
          <p:spPr bwMode="auto">
            <a:xfrm>
              <a:off x="2800" y="1882"/>
              <a:ext cx="2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80" name="Rectangle 724"/>
            <p:cNvSpPr>
              <a:spLocks noChangeArrowheads="1"/>
            </p:cNvSpPr>
            <p:nvPr/>
          </p:nvSpPr>
          <p:spPr bwMode="auto">
            <a:xfrm>
              <a:off x="2498" y="1865"/>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1" name="Rectangle 725"/>
            <p:cNvSpPr>
              <a:spLocks noChangeArrowheads="1"/>
            </p:cNvSpPr>
            <p:nvPr/>
          </p:nvSpPr>
          <p:spPr bwMode="auto">
            <a:xfrm>
              <a:off x="2498" y="1865"/>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2" name="Rectangle 726"/>
            <p:cNvSpPr>
              <a:spLocks noChangeArrowheads="1"/>
            </p:cNvSpPr>
            <p:nvPr/>
          </p:nvSpPr>
          <p:spPr bwMode="auto">
            <a:xfrm>
              <a:off x="2545" y="1882"/>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83" name="Rectangle 727"/>
            <p:cNvSpPr>
              <a:spLocks noChangeArrowheads="1"/>
            </p:cNvSpPr>
            <p:nvPr/>
          </p:nvSpPr>
          <p:spPr bwMode="auto">
            <a:xfrm>
              <a:off x="3097" y="1865"/>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4" name="Rectangle 728"/>
            <p:cNvSpPr>
              <a:spLocks noChangeArrowheads="1"/>
            </p:cNvSpPr>
            <p:nvPr/>
          </p:nvSpPr>
          <p:spPr bwMode="auto">
            <a:xfrm>
              <a:off x="3097" y="1865"/>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5" name="Rectangle 729"/>
            <p:cNvSpPr>
              <a:spLocks noChangeArrowheads="1"/>
            </p:cNvSpPr>
            <p:nvPr/>
          </p:nvSpPr>
          <p:spPr bwMode="auto">
            <a:xfrm>
              <a:off x="3152" y="1882"/>
              <a:ext cx="2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86" name="Freeform 730"/>
            <p:cNvSpPr>
              <a:spLocks/>
            </p:cNvSpPr>
            <p:nvPr/>
          </p:nvSpPr>
          <p:spPr bwMode="auto">
            <a:xfrm>
              <a:off x="2684" y="2489"/>
              <a:ext cx="1061" cy="37"/>
            </a:xfrm>
            <a:custGeom>
              <a:avLst/>
              <a:gdLst>
                <a:gd name="T0" fmla="*/ 1061 w 1061"/>
                <a:gd name="T1" fmla="*/ 37 h 37"/>
                <a:gd name="T2" fmla="*/ 0 w 1061"/>
                <a:gd name="T3" fmla="*/ 37 h 37"/>
                <a:gd name="T4" fmla="*/ 0 w 1061"/>
                <a:gd name="T5" fmla="*/ 0 h 37"/>
              </a:gdLst>
              <a:ahLst/>
              <a:cxnLst>
                <a:cxn ang="0">
                  <a:pos x="T0" y="T1"/>
                </a:cxn>
                <a:cxn ang="0">
                  <a:pos x="T2" y="T3"/>
                </a:cxn>
                <a:cxn ang="0">
                  <a:pos x="T4" y="T5"/>
                </a:cxn>
              </a:cxnLst>
              <a:rect l="0" t="0" r="r" b="b"/>
              <a:pathLst>
                <a:path w="1061" h="37">
                  <a:moveTo>
                    <a:pt x="1061" y="37"/>
                  </a:moveTo>
                  <a:lnTo>
                    <a:pt x="0" y="37"/>
                  </a:lnTo>
                  <a:lnTo>
                    <a:pt x="0" y="0"/>
                  </a:lnTo>
                </a:path>
              </a:pathLst>
            </a:custGeom>
            <a:noFill/>
            <a:ln w="333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7" name="Freeform 731"/>
            <p:cNvSpPr>
              <a:spLocks/>
            </p:cNvSpPr>
            <p:nvPr/>
          </p:nvSpPr>
          <p:spPr bwMode="auto">
            <a:xfrm>
              <a:off x="2639" y="2421"/>
              <a:ext cx="89" cy="89"/>
            </a:xfrm>
            <a:custGeom>
              <a:avLst/>
              <a:gdLst>
                <a:gd name="T0" fmla="*/ 104 w 207"/>
                <a:gd name="T1" fmla="*/ 0 h 207"/>
                <a:gd name="T2" fmla="*/ 207 w 207"/>
                <a:gd name="T3" fmla="*/ 207 h 207"/>
                <a:gd name="T4" fmla="*/ 0 w 207"/>
                <a:gd name="T5" fmla="*/ 207 h 207"/>
                <a:gd name="T6" fmla="*/ 0 w 207"/>
                <a:gd name="T7" fmla="*/ 207 h 207"/>
                <a:gd name="T8" fmla="*/ 104 w 207"/>
                <a:gd name="T9" fmla="*/ 0 h 207"/>
              </a:gdLst>
              <a:ahLst/>
              <a:cxnLst>
                <a:cxn ang="0">
                  <a:pos x="T0" y="T1"/>
                </a:cxn>
                <a:cxn ang="0">
                  <a:pos x="T2" y="T3"/>
                </a:cxn>
                <a:cxn ang="0">
                  <a:pos x="T4" y="T5"/>
                </a:cxn>
                <a:cxn ang="0">
                  <a:pos x="T6" y="T7"/>
                </a:cxn>
                <a:cxn ang="0">
                  <a:pos x="T8" y="T9"/>
                </a:cxn>
              </a:cxnLst>
              <a:rect l="0" t="0" r="r" b="b"/>
              <a:pathLst>
                <a:path w="207" h="207">
                  <a:moveTo>
                    <a:pt x="104" y="0"/>
                  </a:moveTo>
                  <a:lnTo>
                    <a:pt x="207" y="207"/>
                  </a:lnTo>
                  <a:cubicBezTo>
                    <a:pt x="142" y="174"/>
                    <a:pt x="65" y="174"/>
                    <a:pt x="0" y="207"/>
                  </a:cubicBezTo>
                  <a:lnTo>
                    <a:pt x="0" y="207"/>
                  </a:lnTo>
                  <a:lnTo>
                    <a:pt x="104" y="0"/>
                  </a:lnTo>
                  <a:close/>
                </a:path>
              </a:pathLst>
            </a:custGeom>
            <a:solidFill>
              <a:srgbClr val="000000"/>
            </a:solidFill>
            <a:ln w="0">
              <a:solidFill>
                <a:srgbClr val="000000"/>
              </a:solidFill>
              <a:prstDash val="solid"/>
              <a:round/>
              <a:headEnd/>
              <a:tailEnd/>
            </a:ln>
          </p:spPr>
          <p:txBody>
            <a:bodyPr/>
            <a:lstStyle/>
            <a:p>
              <a:endParaRPr lang="en-US"/>
            </a:p>
          </p:txBody>
        </p:sp>
        <p:sp>
          <p:nvSpPr>
            <p:cNvPr id="71388" name="Line 732"/>
            <p:cNvSpPr>
              <a:spLocks noChangeShapeType="1"/>
            </p:cNvSpPr>
            <p:nvPr/>
          </p:nvSpPr>
          <p:spPr bwMode="auto">
            <a:xfrm>
              <a:off x="3396" y="1908"/>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89" name="Freeform 733"/>
            <p:cNvSpPr>
              <a:spLocks/>
            </p:cNvSpPr>
            <p:nvPr/>
          </p:nvSpPr>
          <p:spPr bwMode="auto">
            <a:xfrm>
              <a:off x="3632" y="187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0" name="Line 734"/>
            <p:cNvSpPr>
              <a:spLocks noChangeShapeType="1"/>
            </p:cNvSpPr>
            <p:nvPr/>
          </p:nvSpPr>
          <p:spPr bwMode="auto">
            <a:xfrm flipV="1">
              <a:off x="1052" y="2489"/>
              <a:ext cx="0" cy="317"/>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1" name="Freeform 735"/>
            <p:cNvSpPr>
              <a:spLocks/>
            </p:cNvSpPr>
            <p:nvPr/>
          </p:nvSpPr>
          <p:spPr bwMode="auto">
            <a:xfrm>
              <a:off x="1007" y="2421"/>
              <a:ext cx="89" cy="89"/>
            </a:xfrm>
            <a:custGeom>
              <a:avLst/>
              <a:gdLst>
                <a:gd name="T0" fmla="*/ 103 w 206"/>
                <a:gd name="T1" fmla="*/ 0 h 207"/>
                <a:gd name="T2" fmla="*/ 206 w 206"/>
                <a:gd name="T3" fmla="*/ 207 h 207"/>
                <a:gd name="T4" fmla="*/ 0 w 206"/>
                <a:gd name="T5" fmla="*/ 207 h 207"/>
                <a:gd name="T6" fmla="*/ 0 w 206"/>
                <a:gd name="T7" fmla="*/ 207 h 207"/>
                <a:gd name="T8" fmla="*/ 103 w 206"/>
                <a:gd name="T9" fmla="*/ 0 h 207"/>
              </a:gdLst>
              <a:ahLst/>
              <a:cxnLst>
                <a:cxn ang="0">
                  <a:pos x="T0" y="T1"/>
                </a:cxn>
                <a:cxn ang="0">
                  <a:pos x="T2" y="T3"/>
                </a:cxn>
                <a:cxn ang="0">
                  <a:pos x="T4" y="T5"/>
                </a:cxn>
                <a:cxn ang="0">
                  <a:pos x="T6" y="T7"/>
                </a:cxn>
                <a:cxn ang="0">
                  <a:pos x="T8" y="T9"/>
                </a:cxn>
              </a:cxnLst>
              <a:rect l="0" t="0" r="r" b="b"/>
              <a:pathLst>
                <a:path w="206" h="207">
                  <a:moveTo>
                    <a:pt x="103" y="0"/>
                  </a:moveTo>
                  <a:lnTo>
                    <a:pt x="206" y="207"/>
                  </a:lnTo>
                  <a:cubicBezTo>
                    <a:pt x="142" y="174"/>
                    <a:pt x="65" y="174"/>
                    <a:pt x="0" y="207"/>
                  </a:cubicBezTo>
                  <a:lnTo>
                    <a:pt x="0" y="207"/>
                  </a:lnTo>
                  <a:lnTo>
                    <a:pt x="103" y="0"/>
                  </a:lnTo>
                  <a:close/>
                </a:path>
              </a:pathLst>
            </a:custGeom>
            <a:solidFill>
              <a:srgbClr val="000000"/>
            </a:solidFill>
            <a:ln w="0">
              <a:solidFill>
                <a:srgbClr val="000000"/>
              </a:solidFill>
              <a:prstDash val="solid"/>
              <a:round/>
              <a:headEnd/>
              <a:tailEnd/>
            </a:ln>
          </p:spPr>
          <p:txBody>
            <a:bodyPr/>
            <a:lstStyle/>
            <a:p>
              <a:endParaRPr lang="en-US"/>
            </a:p>
          </p:txBody>
        </p:sp>
        <p:sp>
          <p:nvSpPr>
            <p:cNvPr id="71392" name="Line 736"/>
            <p:cNvSpPr>
              <a:spLocks noChangeShapeType="1"/>
            </p:cNvSpPr>
            <p:nvPr/>
          </p:nvSpPr>
          <p:spPr bwMode="auto">
            <a:xfrm>
              <a:off x="2298" y="1905"/>
              <a:ext cx="132"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3" name="Freeform 737"/>
            <p:cNvSpPr>
              <a:spLocks/>
            </p:cNvSpPr>
            <p:nvPr/>
          </p:nvSpPr>
          <p:spPr bwMode="auto">
            <a:xfrm>
              <a:off x="2413" y="1870"/>
              <a:ext cx="71"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4" name="Line 738"/>
            <p:cNvSpPr>
              <a:spLocks noChangeShapeType="1"/>
            </p:cNvSpPr>
            <p:nvPr/>
          </p:nvSpPr>
          <p:spPr bwMode="auto">
            <a:xfrm>
              <a:off x="2292" y="2259"/>
              <a:ext cx="160"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5" name="Freeform 739"/>
            <p:cNvSpPr>
              <a:spLocks/>
            </p:cNvSpPr>
            <p:nvPr/>
          </p:nvSpPr>
          <p:spPr bwMode="auto">
            <a:xfrm>
              <a:off x="2435" y="2224"/>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5" y="113"/>
                    <a:pt x="25"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6" name="Rectangle 740"/>
            <p:cNvSpPr>
              <a:spLocks noChangeArrowheads="1"/>
            </p:cNvSpPr>
            <p:nvPr/>
          </p:nvSpPr>
          <p:spPr bwMode="auto">
            <a:xfrm>
              <a:off x="358" y="1648"/>
              <a:ext cx="13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T</a:t>
              </a:r>
              <a:endParaRPr lang="en-US"/>
            </a:p>
          </p:txBody>
        </p:sp>
        <p:sp>
          <p:nvSpPr>
            <p:cNvPr id="71397" name="Rectangle 741"/>
            <p:cNvSpPr>
              <a:spLocks noChangeArrowheads="1"/>
            </p:cNvSpPr>
            <p:nvPr/>
          </p:nvSpPr>
          <p:spPr bwMode="auto">
            <a:xfrm>
              <a:off x="351" y="2013"/>
              <a:ext cx="14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NT</a:t>
              </a:r>
              <a:endParaRPr lang="en-US"/>
            </a:p>
          </p:txBody>
        </p:sp>
        <p:sp>
          <p:nvSpPr>
            <p:cNvPr id="71398" name="Oval 742"/>
            <p:cNvSpPr>
              <a:spLocks noChangeArrowheads="1"/>
            </p:cNvSpPr>
            <p:nvPr/>
          </p:nvSpPr>
          <p:spPr bwMode="auto">
            <a:xfrm>
              <a:off x="2890" y="2079"/>
              <a:ext cx="43" cy="42"/>
            </a:xfrm>
            <a:prstGeom prst="ellipse">
              <a:avLst/>
            </a:prstGeom>
            <a:solidFill>
              <a:srgbClr val="000000"/>
            </a:solidFill>
            <a:ln w="0">
              <a:solidFill>
                <a:srgbClr val="000000"/>
              </a:solidFill>
              <a:round/>
              <a:headEnd/>
              <a:tailEnd/>
            </a:ln>
          </p:spPr>
          <p:txBody>
            <a:bodyPr/>
            <a:lstStyle/>
            <a:p>
              <a:endParaRPr lang="en-US"/>
            </a:p>
          </p:txBody>
        </p:sp>
        <p:sp>
          <p:nvSpPr>
            <p:cNvPr id="71399" name="Oval 743"/>
            <p:cNvSpPr>
              <a:spLocks noChangeArrowheads="1"/>
            </p:cNvSpPr>
            <p:nvPr/>
          </p:nvSpPr>
          <p:spPr bwMode="auto">
            <a:xfrm>
              <a:off x="2890" y="2079"/>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0" name="Oval 744"/>
            <p:cNvSpPr>
              <a:spLocks noChangeArrowheads="1"/>
            </p:cNvSpPr>
            <p:nvPr/>
          </p:nvSpPr>
          <p:spPr bwMode="auto">
            <a:xfrm>
              <a:off x="2890" y="2164"/>
              <a:ext cx="43" cy="43"/>
            </a:xfrm>
            <a:prstGeom prst="ellipse">
              <a:avLst/>
            </a:prstGeom>
            <a:solidFill>
              <a:srgbClr val="000000"/>
            </a:solidFill>
            <a:ln w="0">
              <a:solidFill>
                <a:srgbClr val="000000"/>
              </a:solidFill>
              <a:round/>
              <a:headEnd/>
              <a:tailEnd/>
            </a:ln>
          </p:spPr>
          <p:txBody>
            <a:bodyPr/>
            <a:lstStyle/>
            <a:p>
              <a:endParaRPr lang="en-US"/>
            </a:p>
          </p:txBody>
        </p:sp>
        <p:sp>
          <p:nvSpPr>
            <p:cNvPr id="71401" name="Oval 745"/>
            <p:cNvSpPr>
              <a:spLocks noChangeArrowheads="1"/>
            </p:cNvSpPr>
            <p:nvPr/>
          </p:nvSpPr>
          <p:spPr bwMode="auto">
            <a:xfrm>
              <a:off x="2890" y="2164"/>
              <a:ext cx="43" cy="43"/>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2" name="Oval 746"/>
            <p:cNvSpPr>
              <a:spLocks noChangeArrowheads="1"/>
            </p:cNvSpPr>
            <p:nvPr/>
          </p:nvSpPr>
          <p:spPr bwMode="auto">
            <a:xfrm>
              <a:off x="2890" y="2250"/>
              <a:ext cx="43" cy="42"/>
            </a:xfrm>
            <a:prstGeom prst="ellipse">
              <a:avLst/>
            </a:prstGeom>
            <a:solidFill>
              <a:srgbClr val="000000"/>
            </a:solidFill>
            <a:ln w="0">
              <a:solidFill>
                <a:srgbClr val="000000"/>
              </a:solidFill>
              <a:round/>
              <a:headEnd/>
              <a:tailEnd/>
            </a:ln>
          </p:spPr>
          <p:txBody>
            <a:bodyPr/>
            <a:lstStyle/>
            <a:p>
              <a:endParaRPr lang="en-US"/>
            </a:p>
          </p:txBody>
        </p:sp>
        <p:sp>
          <p:nvSpPr>
            <p:cNvPr id="71403" name="Oval 747"/>
            <p:cNvSpPr>
              <a:spLocks noChangeArrowheads="1"/>
            </p:cNvSpPr>
            <p:nvPr/>
          </p:nvSpPr>
          <p:spPr bwMode="auto">
            <a:xfrm>
              <a:off x="2890" y="2250"/>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4" name="Rectangle 748"/>
            <p:cNvSpPr>
              <a:spLocks noChangeArrowheads="1"/>
            </p:cNvSpPr>
            <p:nvPr/>
          </p:nvSpPr>
          <p:spPr bwMode="auto">
            <a:xfrm>
              <a:off x="1052" y="1820"/>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5" name="Rectangle 749"/>
            <p:cNvSpPr>
              <a:spLocks noChangeArrowheads="1"/>
            </p:cNvSpPr>
            <p:nvPr/>
          </p:nvSpPr>
          <p:spPr bwMode="auto">
            <a:xfrm>
              <a:off x="1052" y="1820"/>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6" name="Rectangle 750"/>
            <p:cNvSpPr>
              <a:spLocks noChangeArrowheads="1"/>
            </p:cNvSpPr>
            <p:nvPr/>
          </p:nvSpPr>
          <p:spPr bwMode="auto">
            <a:xfrm>
              <a:off x="1096" y="1834"/>
              <a:ext cx="2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07" name="Rectangle 751"/>
            <p:cNvSpPr>
              <a:spLocks noChangeArrowheads="1"/>
            </p:cNvSpPr>
            <p:nvPr/>
          </p:nvSpPr>
          <p:spPr bwMode="auto">
            <a:xfrm>
              <a:off x="1052" y="2174"/>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8" name="Rectangle 752"/>
            <p:cNvSpPr>
              <a:spLocks noChangeArrowheads="1"/>
            </p:cNvSpPr>
            <p:nvPr/>
          </p:nvSpPr>
          <p:spPr bwMode="auto">
            <a:xfrm>
              <a:off x="1052" y="2174"/>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9" name="Rectangle 753"/>
            <p:cNvSpPr>
              <a:spLocks noChangeArrowheads="1"/>
            </p:cNvSpPr>
            <p:nvPr/>
          </p:nvSpPr>
          <p:spPr bwMode="auto">
            <a:xfrm>
              <a:off x="1096" y="2192"/>
              <a:ext cx="2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10" name="Rectangle 754"/>
            <p:cNvSpPr>
              <a:spLocks noChangeArrowheads="1"/>
            </p:cNvSpPr>
            <p:nvPr/>
          </p:nvSpPr>
          <p:spPr bwMode="auto">
            <a:xfrm>
              <a:off x="2500" y="2036"/>
              <a:ext cx="892"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1" name="Rectangle 755"/>
            <p:cNvSpPr>
              <a:spLocks noChangeArrowheads="1"/>
            </p:cNvSpPr>
            <p:nvPr/>
          </p:nvSpPr>
          <p:spPr bwMode="auto">
            <a:xfrm>
              <a:off x="3702" y="2036"/>
              <a:ext cx="1091"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2" name="Line 756"/>
            <p:cNvSpPr>
              <a:spLocks noChangeShapeType="1"/>
            </p:cNvSpPr>
            <p:nvPr/>
          </p:nvSpPr>
          <p:spPr bwMode="auto">
            <a:xfrm>
              <a:off x="3396" y="2121"/>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13" name="Freeform 757"/>
            <p:cNvSpPr>
              <a:spLocks/>
            </p:cNvSpPr>
            <p:nvPr/>
          </p:nvSpPr>
          <p:spPr bwMode="auto">
            <a:xfrm>
              <a:off x="3632" y="2086"/>
              <a:ext cx="70" cy="71"/>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3"/>
                    <a:pt x="26" y="52"/>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436" name="Rectangle 780"/>
            <p:cNvSpPr>
              <a:spLocks noChangeArrowheads="1"/>
            </p:cNvSpPr>
            <p:nvPr/>
          </p:nvSpPr>
          <p:spPr bwMode="auto">
            <a:xfrm>
              <a:off x="3976" y="2044"/>
              <a:ext cx="513" cy="171"/>
            </a:xfrm>
            <a:prstGeom prst="rect">
              <a:avLst/>
            </a:prstGeom>
            <a:solidFill>
              <a:srgbClr val="FFCC00"/>
            </a:solidFill>
            <a:ln w="17463" cap="rnd">
              <a:solidFill>
                <a:srgbClr val="000000"/>
              </a:solidFill>
              <a:round/>
              <a:headEnd/>
              <a:tailEnd/>
            </a:ln>
          </p:spPr>
          <p:txBody>
            <a:bodyPr/>
            <a:lstStyle/>
            <a:p>
              <a:endParaRPr lang="en-US"/>
            </a:p>
          </p:txBody>
        </p:sp>
        <p:sp>
          <p:nvSpPr>
            <p:cNvPr id="71437" name="Rectangle 781"/>
            <p:cNvSpPr>
              <a:spLocks noChangeArrowheads="1"/>
            </p:cNvSpPr>
            <p:nvPr/>
          </p:nvSpPr>
          <p:spPr bwMode="auto">
            <a:xfrm>
              <a:off x="4041" y="2063"/>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500">
                  <a:solidFill>
                    <a:srgbClr val="000000"/>
                  </a:solidFill>
                </a:rPr>
                <a:t>TID x N</a:t>
              </a:r>
              <a:endParaRPr lang="en-US"/>
            </a:p>
          </p:txBody>
        </p:sp>
        <p:sp>
          <p:nvSpPr>
            <p:cNvPr id="71438" name="Rectangle 782"/>
            <p:cNvSpPr>
              <a:spLocks noChangeArrowheads="1"/>
            </p:cNvSpPr>
            <p:nvPr/>
          </p:nvSpPr>
          <p:spPr bwMode="auto">
            <a:xfrm>
              <a:off x="3700" y="2044"/>
              <a:ext cx="276" cy="171"/>
            </a:xfrm>
            <a:prstGeom prst="rect">
              <a:avLst/>
            </a:prstGeom>
            <a:solidFill>
              <a:srgbClr val="FFCC00"/>
            </a:solidFill>
            <a:ln w="17463" cap="rnd">
              <a:solidFill>
                <a:srgbClr val="000000"/>
              </a:solidFill>
              <a:round/>
              <a:headEnd/>
              <a:tailEnd/>
            </a:ln>
          </p:spPr>
          <p:txBody>
            <a:bodyPr/>
            <a:lstStyle/>
            <a:p>
              <a:endParaRPr lang="en-US"/>
            </a:p>
          </p:txBody>
        </p:sp>
        <p:sp>
          <p:nvSpPr>
            <p:cNvPr id="71439" name="Rectangle 783"/>
            <p:cNvSpPr>
              <a:spLocks noChangeArrowheads="1"/>
            </p:cNvSpPr>
            <p:nvPr/>
          </p:nvSpPr>
          <p:spPr bwMode="auto">
            <a:xfrm>
              <a:off x="3758" y="2063"/>
              <a:ext cx="16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440" name="Rectangle 784"/>
            <p:cNvSpPr>
              <a:spLocks noChangeArrowheads="1"/>
            </p:cNvSpPr>
            <p:nvPr/>
          </p:nvSpPr>
          <p:spPr bwMode="auto">
            <a:xfrm>
              <a:off x="4493" y="2044"/>
              <a:ext cx="300" cy="171"/>
            </a:xfrm>
            <a:prstGeom prst="rect">
              <a:avLst/>
            </a:prstGeom>
            <a:solidFill>
              <a:srgbClr val="FFCC00"/>
            </a:solidFill>
            <a:ln w="17463" cap="rnd">
              <a:solidFill>
                <a:srgbClr val="000000"/>
              </a:solidFill>
              <a:round/>
              <a:headEnd/>
              <a:tailEnd/>
            </a:ln>
          </p:spPr>
          <p:txBody>
            <a:bodyPr/>
            <a:lstStyle/>
            <a:p>
              <a:endParaRPr lang="en-US"/>
            </a:p>
          </p:txBody>
        </p:sp>
        <p:sp>
          <p:nvSpPr>
            <p:cNvPr id="71441" name="Rectangle 785"/>
            <p:cNvSpPr>
              <a:spLocks noChangeArrowheads="1"/>
            </p:cNvSpPr>
            <p:nvPr/>
          </p:nvSpPr>
          <p:spPr bwMode="auto">
            <a:xfrm>
              <a:off x="4544" y="2063"/>
              <a:ext cx="2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442" name="Line 786"/>
            <p:cNvSpPr>
              <a:spLocks noChangeShapeType="1"/>
            </p:cNvSpPr>
            <p:nvPr/>
          </p:nvSpPr>
          <p:spPr bwMode="auto">
            <a:xfrm>
              <a:off x="4259" y="2233"/>
              <a:ext cx="0" cy="121"/>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0773" name="Group 117"/>
          <p:cNvGrpSpPr>
            <a:grpSpLocks/>
          </p:cNvGrpSpPr>
          <p:nvPr/>
        </p:nvGrpSpPr>
        <p:grpSpPr bwMode="auto">
          <a:xfrm>
            <a:off x="5878513" y="2968625"/>
            <a:ext cx="1381125" cy="307975"/>
            <a:chOff x="3703" y="1676"/>
            <a:chExt cx="870" cy="194"/>
          </a:xfrm>
        </p:grpSpPr>
        <p:sp>
          <p:nvSpPr>
            <p:cNvPr id="70774" name="Rectangle 11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75" name="Oval 119"/>
            <p:cNvSpPr>
              <a:spLocks noChangeArrowheads="1"/>
            </p:cNvSpPr>
            <p:nvPr/>
          </p:nvSpPr>
          <p:spPr bwMode="auto">
            <a:xfrm>
              <a:off x="396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776" name="Oval 120"/>
            <p:cNvSpPr>
              <a:spLocks noChangeArrowheads="1"/>
            </p:cNvSpPr>
            <p:nvPr/>
          </p:nvSpPr>
          <p:spPr bwMode="auto">
            <a:xfrm>
              <a:off x="411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777" name="Oval 121"/>
            <p:cNvSpPr>
              <a:spLocks noChangeArrowheads="1"/>
            </p:cNvSpPr>
            <p:nvPr/>
          </p:nvSpPr>
          <p:spPr bwMode="auto">
            <a:xfrm>
              <a:off x="425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778" name="Oval 122"/>
            <p:cNvSpPr>
              <a:spLocks noChangeArrowheads="1"/>
            </p:cNvSpPr>
            <p:nvPr/>
          </p:nvSpPr>
          <p:spPr bwMode="auto">
            <a:xfrm>
              <a:off x="440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2" name="Group 116"/>
          <p:cNvGrpSpPr>
            <a:grpSpLocks/>
          </p:cNvGrpSpPr>
          <p:nvPr/>
        </p:nvGrpSpPr>
        <p:grpSpPr bwMode="auto">
          <a:xfrm>
            <a:off x="5878513" y="2660650"/>
            <a:ext cx="1381125" cy="307975"/>
            <a:chOff x="3703" y="1676"/>
            <a:chExt cx="870" cy="194"/>
          </a:xfrm>
        </p:grpSpPr>
        <p:sp>
          <p:nvSpPr>
            <p:cNvPr id="70764" name="Rectangle 10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65" name="Oval 109"/>
            <p:cNvSpPr>
              <a:spLocks noChangeArrowheads="1"/>
            </p:cNvSpPr>
            <p:nvPr/>
          </p:nvSpPr>
          <p:spPr bwMode="auto">
            <a:xfrm>
              <a:off x="396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69" name="Oval 113"/>
            <p:cNvSpPr>
              <a:spLocks noChangeArrowheads="1"/>
            </p:cNvSpPr>
            <p:nvPr/>
          </p:nvSpPr>
          <p:spPr bwMode="auto">
            <a:xfrm>
              <a:off x="411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70" name="Oval 114"/>
            <p:cNvSpPr>
              <a:spLocks noChangeArrowheads="1"/>
            </p:cNvSpPr>
            <p:nvPr/>
          </p:nvSpPr>
          <p:spPr bwMode="auto">
            <a:xfrm>
              <a:off x="425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71" name="Oval 115"/>
            <p:cNvSpPr>
              <a:spLocks noChangeArrowheads="1"/>
            </p:cNvSpPr>
            <p:nvPr/>
          </p:nvSpPr>
          <p:spPr bwMode="auto">
            <a:xfrm>
              <a:off x="440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sp>
        <p:nvSpPr>
          <p:cNvPr id="70658" name="Rectangle 2"/>
          <p:cNvSpPr>
            <a:spLocks noGrp="1" noChangeArrowheads="1"/>
          </p:cNvSpPr>
          <p:nvPr>
            <p:ph type="title"/>
          </p:nvPr>
        </p:nvSpPr>
        <p:spPr>
          <a:xfrm>
            <a:off x="457200" y="277813"/>
            <a:ext cx="7191375" cy="923925"/>
          </a:xfrm>
        </p:spPr>
        <p:txBody>
          <a:bodyPr>
            <a:normAutofit fontScale="90000"/>
          </a:bodyPr>
          <a:lstStyle/>
          <a:p>
            <a:r>
              <a:rPr lang="en-US"/>
              <a:t>Dynamic Warp Formation: </a:t>
            </a:r>
            <a:br>
              <a:rPr lang="en-US"/>
            </a:br>
            <a:r>
              <a:rPr lang="en-US"/>
              <a:t>Hardware Implementation</a:t>
            </a:r>
          </a:p>
        </p:txBody>
      </p:sp>
      <p:grpSp>
        <p:nvGrpSpPr>
          <p:cNvPr id="70702" name="Group 46"/>
          <p:cNvGrpSpPr>
            <a:grpSpLocks/>
          </p:cNvGrpSpPr>
          <p:nvPr/>
        </p:nvGrpSpPr>
        <p:grpSpPr bwMode="auto">
          <a:xfrm>
            <a:off x="577850" y="2890838"/>
            <a:ext cx="2227263" cy="808037"/>
            <a:chOff x="364" y="1821"/>
            <a:chExt cx="1403" cy="509"/>
          </a:xfrm>
        </p:grpSpPr>
        <p:sp>
          <p:nvSpPr>
            <p:cNvPr id="70661" name="Oval 5"/>
            <p:cNvSpPr>
              <a:spLocks noChangeArrowheads="1"/>
            </p:cNvSpPr>
            <p:nvPr/>
          </p:nvSpPr>
          <p:spPr bwMode="auto">
            <a:xfrm>
              <a:off x="364" y="1821"/>
              <a:ext cx="165"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62" name="Oval 6"/>
            <p:cNvSpPr>
              <a:spLocks noChangeArrowheads="1"/>
            </p:cNvSpPr>
            <p:nvPr/>
          </p:nvSpPr>
          <p:spPr bwMode="auto">
            <a:xfrm>
              <a:off x="70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663" name="Oval 7"/>
            <p:cNvSpPr>
              <a:spLocks noChangeArrowheads="1"/>
            </p:cNvSpPr>
            <p:nvPr/>
          </p:nvSpPr>
          <p:spPr bwMode="auto">
            <a:xfrm>
              <a:off x="87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sp>
          <p:nvSpPr>
            <p:cNvPr id="70664" name="Oval 8"/>
            <p:cNvSpPr>
              <a:spLocks noChangeArrowheads="1"/>
            </p:cNvSpPr>
            <p:nvPr/>
          </p:nvSpPr>
          <p:spPr bwMode="auto">
            <a:xfrm>
              <a:off x="533" y="2160"/>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65" name="Rectangle 9"/>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66" name="Rectangle 10"/>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67" name="Rectangle 11"/>
            <p:cNvSpPr>
              <a:spLocks noChangeArrowheads="1"/>
            </p:cNvSpPr>
            <p:nvPr/>
          </p:nvSpPr>
          <p:spPr bwMode="auto">
            <a:xfrm>
              <a:off x="1089" y="1821"/>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1011</a:t>
              </a:r>
            </a:p>
          </p:txBody>
        </p:sp>
        <p:sp>
          <p:nvSpPr>
            <p:cNvPr id="70668" name="Rectangle 12"/>
            <p:cNvSpPr>
              <a:spLocks noChangeArrowheads="1"/>
            </p:cNvSpPr>
            <p:nvPr/>
          </p:nvSpPr>
          <p:spPr bwMode="auto">
            <a:xfrm>
              <a:off x="1090" y="2160"/>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0100</a:t>
              </a:r>
            </a:p>
          </p:txBody>
        </p:sp>
      </p:grpSp>
      <p:grpSp>
        <p:nvGrpSpPr>
          <p:cNvPr id="70700" name="Group 44"/>
          <p:cNvGrpSpPr>
            <a:grpSpLocks/>
          </p:cNvGrpSpPr>
          <p:nvPr/>
        </p:nvGrpSpPr>
        <p:grpSpPr bwMode="auto">
          <a:xfrm>
            <a:off x="3957638" y="2660650"/>
            <a:ext cx="3073400" cy="307975"/>
            <a:chOff x="2493" y="1676"/>
            <a:chExt cx="1936" cy="194"/>
          </a:xfrm>
        </p:grpSpPr>
        <p:sp>
          <p:nvSpPr>
            <p:cNvPr id="70677" name="Rectangle 21"/>
            <p:cNvSpPr>
              <a:spLocks noChangeArrowheads="1"/>
            </p:cNvSpPr>
            <p:nvPr/>
          </p:nvSpPr>
          <p:spPr bwMode="auto">
            <a:xfrm>
              <a:off x="370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8" name="Oval 22"/>
            <p:cNvSpPr>
              <a:spLocks noChangeArrowheads="1"/>
            </p:cNvSpPr>
            <p:nvPr/>
          </p:nvSpPr>
          <p:spPr bwMode="auto">
            <a:xfrm>
              <a:off x="4114" y="1700"/>
              <a:ext cx="169"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9" name="Oval 23"/>
            <p:cNvSpPr>
              <a:spLocks noChangeArrowheads="1"/>
            </p:cNvSpPr>
            <p:nvPr/>
          </p:nvSpPr>
          <p:spPr bwMode="auto">
            <a:xfrm>
              <a:off x="4259" y="1700"/>
              <a:ext cx="170"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0" name="Rectangle 24"/>
            <p:cNvSpPr>
              <a:spLocks noChangeArrowheads="1"/>
            </p:cNvSpPr>
            <p:nvPr/>
          </p:nvSpPr>
          <p:spPr bwMode="auto">
            <a:xfrm>
              <a:off x="2759" y="1676"/>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681" name="Rectangle 25"/>
            <p:cNvSpPr>
              <a:spLocks noChangeArrowheads="1"/>
            </p:cNvSpPr>
            <p:nvPr/>
          </p:nvSpPr>
          <p:spPr bwMode="auto">
            <a:xfrm>
              <a:off x="249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4" name="Rectangle 28"/>
            <p:cNvSpPr>
              <a:spLocks noChangeArrowheads="1"/>
            </p:cNvSpPr>
            <p:nvPr/>
          </p:nvSpPr>
          <p:spPr bwMode="auto">
            <a:xfrm>
              <a:off x="3122" y="1676"/>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a:t>
              </a:r>
            </a:p>
          </p:txBody>
        </p:sp>
      </p:grpSp>
      <p:grpSp>
        <p:nvGrpSpPr>
          <p:cNvPr id="70780" name="Group 124"/>
          <p:cNvGrpSpPr>
            <a:grpSpLocks/>
          </p:cNvGrpSpPr>
          <p:nvPr/>
        </p:nvGrpSpPr>
        <p:grpSpPr bwMode="auto">
          <a:xfrm>
            <a:off x="5878513" y="2660650"/>
            <a:ext cx="1382712" cy="307975"/>
            <a:chOff x="3679" y="975"/>
            <a:chExt cx="871" cy="194"/>
          </a:xfrm>
        </p:grpSpPr>
        <p:sp>
          <p:nvSpPr>
            <p:cNvPr id="70670" name="Rectangle 14"/>
            <p:cNvSpPr>
              <a:spLocks noChangeArrowheads="1"/>
            </p:cNvSpPr>
            <p:nvPr/>
          </p:nvSpPr>
          <p:spPr bwMode="auto">
            <a:xfrm>
              <a:off x="367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2" name="Oval 26"/>
            <p:cNvSpPr>
              <a:spLocks noChangeArrowheads="1"/>
            </p:cNvSpPr>
            <p:nvPr/>
          </p:nvSpPr>
          <p:spPr bwMode="auto">
            <a:xfrm>
              <a:off x="3945" y="999"/>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71" name="Oval 15"/>
            <p:cNvSpPr>
              <a:spLocks noChangeArrowheads="1"/>
            </p:cNvSpPr>
            <p:nvPr/>
          </p:nvSpPr>
          <p:spPr bwMode="auto">
            <a:xfrm>
              <a:off x="4090"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2" name="Oval 16"/>
            <p:cNvSpPr>
              <a:spLocks noChangeArrowheads="1"/>
            </p:cNvSpPr>
            <p:nvPr/>
          </p:nvSpPr>
          <p:spPr bwMode="auto">
            <a:xfrm>
              <a:off x="4235"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3" name="Oval 27"/>
            <p:cNvSpPr>
              <a:spLocks noChangeArrowheads="1"/>
            </p:cNvSpPr>
            <p:nvPr/>
          </p:nvSpPr>
          <p:spPr bwMode="auto">
            <a:xfrm>
              <a:off x="4380" y="999"/>
              <a:ext cx="170"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9" name="Group 123"/>
          <p:cNvGrpSpPr>
            <a:grpSpLocks/>
          </p:cNvGrpSpPr>
          <p:nvPr/>
        </p:nvGrpSpPr>
        <p:grpSpPr bwMode="auto">
          <a:xfrm>
            <a:off x="3957638" y="2660650"/>
            <a:ext cx="3073400" cy="884238"/>
            <a:chOff x="2469" y="975"/>
            <a:chExt cx="1936" cy="557"/>
          </a:xfrm>
        </p:grpSpPr>
        <p:sp>
          <p:nvSpPr>
            <p:cNvPr id="70686" name="Rectangle 30"/>
            <p:cNvSpPr>
              <a:spLocks noChangeArrowheads="1"/>
            </p:cNvSpPr>
            <p:nvPr/>
          </p:nvSpPr>
          <p:spPr bwMode="auto">
            <a:xfrm>
              <a:off x="3679" y="1338"/>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3" name="Rectangle 17"/>
            <p:cNvSpPr>
              <a:spLocks noChangeArrowheads="1"/>
            </p:cNvSpPr>
            <p:nvPr/>
          </p:nvSpPr>
          <p:spPr bwMode="auto">
            <a:xfrm>
              <a:off x="2735" y="975"/>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0010</a:t>
              </a:r>
            </a:p>
          </p:txBody>
        </p:sp>
        <p:sp>
          <p:nvSpPr>
            <p:cNvPr id="70674" name="Rectangle 18"/>
            <p:cNvSpPr>
              <a:spLocks noChangeArrowheads="1"/>
            </p:cNvSpPr>
            <p:nvPr/>
          </p:nvSpPr>
          <p:spPr bwMode="auto">
            <a:xfrm>
              <a:off x="246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5" name="Rectangle 29"/>
            <p:cNvSpPr>
              <a:spLocks noChangeArrowheads="1"/>
            </p:cNvSpPr>
            <p:nvPr/>
          </p:nvSpPr>
          <p:spPr bwMode="auto">
            <a:xfrm>
              <a:off x="3098" y="975"/>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88" name="Oval 32"/>
            <p:cNvSpPr>
              <a:spLocks noChangeArrowheads="1"/>
            </p:cNvSpPr>
            <p:nvPr/>
          </p:nvSpPr>
          <p:spPr bwMode="auto">
            <a:xfrm>
              <a:off x="4235" y="1363"/>
              <a:ext cx="170" cy="169"/>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grpSp>
      <p:grpSp>
        <p:nvGrpSpPr>
          <p:cNvPr id="70737" name="Group 81"/>
          <p:cNvGrpSpPr>
            <a:grpSpLocks/>
          </p:cNvGrpSpPr>
          <p:nvPr/>
        </p:nvGrpSpPr>
        <p:grpSpPr bwMode="auto">
          <a:xfrm>
            <a:off x="577850" y="2890838"/>
            <a:ext cx="2227263" cy="808037"/>
            <a:chOff x="364" y="1821"/>
            <a:chExt cx="1403" cy="509"/>
          </a:xfrm>
        </p:grpSpPr>
        <p:sp>
          <p:nvSpPr>
            <p:cNvPr id="70729" name="Oval 73"/>
            <p:cNvSpPr>
              <a:spLocks noChangeArrowheads="1"/>
            </p:cNvSpPr>
            <p:nvPr/>
          </p:nvSpPr>
          <p:spPr bwMode="auto">
            <a:xfrm>
              <a:off x="364" y="2160"/>
              <a:ext cx="165"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30" name="Oval 74"/>
            <p:cNvSpPr>
              <a:spLocks noChangeArrowheads="1"/>
            </p:cNvSpPr>
            <p:nvPr/>
          </p:nvSpPr>
          <p:spPr bwMode="auto">
            <a:xfrm>
              <a:off x="70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31" name="Oval 75"/>
            <p:cNvSpPr>
              <a:spLocks noChangeArrowheads="1"/>
            </p:cNvSpPr>
            <p:nvPr/>
          </p:nvSpPr>
          <p:spPr bwMode="auto">
            <a:xfrm>
              <a:off x="872" y="2160"/>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sp>
          <p:nvSpPr>
            <p:cNvPr id="70732" name="Oval 76"/>
            <p:cNvSpPr>
              <a:spLocks noChangeArrowheads="1"/>
            </p:cNvSpPr>
            <p:nvPr/>
          </p:nvSpPr>
          <p:spPr bwMode="auto">
            <a:xfrm>
              <a:off x="53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33" name="Rectangle 77"/>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734" name="Rectangle 78"/>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35" name="Rectangle 79"/>
            <p:cNvSpPr>
              <a:spLocks noChangeArrowheads="1"/>
            </p:cNvSpPr>
            <p:nvPr/>
          </p:nvSpPr>
          <p:spPr bwMode="auto">
            <a:xfrm>
              <a:off x="1089" y="1821"/>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736" name="Rectangle 80"/>
            <p:cNvSpPr>
              <a:spLocks noChangeArrowheads="1"/>
            </p:cNvSpPr>
            <p:nvPr/>
          </p:nvSpPr>
          <p:spPr bwMode="auto">
            <a:xfrm>
              <a:off x="1090" y="2160"/>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grpSp>
      <p:grpSp>
        <p:nvGrpSpPr>
          <p:cNvPr id="70753" name="Group 97"/>
          <p:cNvGrpSpPr>
            <a:grpSpLocks/>
          </p:cNvGrpSpPr>
          <p:nvPr/>
        </p:nvGrpSpPr>
        <p:grpSpPr bwMode="auto">
          <a:xfrm>
            <a:off x="3957638" y="2968625"/>
            <a:ext cx="3302000" cy="307975"/>
            <a:chOff x="2493" y="1870"/>
            <a:chExt cx="2080" cy="194"/>
          </a:xfrm>
        </p:grpSpPr>
        <p:sp>
          <p:nvSpPr>
            <p:cNvPr id="70743" name="Rectangle 87"/>
            <p:cNvSpPr>
              <a:spLocks noChangeArrowheads="1"/>
            </p:cNvSpPr>
            <p:nvPr/>
          </p:nvSpPr>
          <p:spPr bwMode="auto">
            <a:xfrm>
              <a:off x="370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4" name="Oval 88"/>
            <p:cNvSpPr>
              <a:spLocks noChangeArrowheads="1"/>
            </p:cNvSpPr>
            <p:nvPr/>
          </p:nvSpPr>
          <p:spPr bwMode="auto">
            <a:xfrm>
              <a:off x="3969"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5" name="Rectangle 89"/>
            <p:cNvSpPr>
              <a:spLocks noChangeArrowheads="1"/>
            </p:cNvSpPr>
            <p:nvPr/>
          </p:nvSpPr>
          <p:spPr bwMode="auto">
            <a:xfrm>
              <a:off x="2759" y="1870"/>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sp>
          <p:nvSpPr>
            <p:cNvPr id="70746" name="Rectangle 90"/>
            <p:cNvSpPr>
              <a:spLocks noChangeArrowheads="1"/>
            </p:cNvSpPr>
            <p:nvPr/>
          </p:nvSpPr>
          <p:spPr bwMode="auto">
            <a:xfrm>
              <a:off x="249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7" name="Rectangle 91"/>
            <p:cNvSpPr>
              <a:spLocks noChangeArrowheads="1"/>
            </p:cNvSpPr>
            <p:nvPr/>
          </p:nvSpPr>
          <p:spPr bwMode="auto">
            <a:xfrm>
              <a:off x="3122" y="1870"/>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8" name="Oval 92"/>
            <p:cNvSpPr>
              <a:spLocks noChangeArrowheads="1"/>
            </p:cNvSpPr>
            <p:nvPr/>
          </p:nvSpPr>
          <p:spPr bwMode="auto">
            <a:xfrm>
              <a:off x="4404"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grpSp>
        <p:nvGrpSpPr>
          <p:cNvPr id="70751" name="Group 95"/>
          <p:cNvGrpSpPr>
            <a:grpSpLocks/>
          </p:cNvGrpSpPr>
          <p:nvPr/>
        </p:nvGrpSpPr>
        <p:grpSpPr bwMode="auto">
          <a:xfrm>
            <a:off x="3957638" y="2968625"/>
            <a:ext cx="2841625" cy="307975"/>
            <a:chOff x="2493" y="1991"/>
            <a:chExt cx="1790" cy="194"/>
          </a:xfrm>
        </p:grpSpPr>
        <p:sp>
          <p:nvSpPr>
            <p:cNvPr id="70691" name="Rectangle 35"/>
            <p:cNvSpPr>
              <a:spLocks noChangeArrowheads="1"/>
            </p:cNvSpPr>
            <p:nvPr/>
          </p:nvSpPr>
          <p:spPr bwMode="auto">
            <a:xfrm>
              <a:off x="370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2" name="Oval 36"/>
            <p:cNvSpPr>
              <a:spLocks noChangeArrowheads="1"/>
            </p:cNvSpPr>
            <p:nvPr/>
          </p:nvSpPr>
          <p:spPr bwMode="auto">
            <a:xfrm>
              <a:off x="4114" y="2015"/>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94" name="Rectangle 38"/>
            <p:cNvSpPr>
              <a:spLocks noChangeArrowheads="1"/>
            </p:cNvSpPr>
            <p:nvPr/>
          </p:nvSpPr>
          <p:spPr bwMode="auto">
            <a:xfrm>
              <a:off x="2759" y="1991"/>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1101</a:t>
              </a:r>
            </a:p>
          </p:txBody>
        </p:sp>
        <p:sp>
          <p:nvSpPr>
            <p:cNvPr id="70695" name="Rectangle 39"/>
            <p:cNvSpPr>
              <a:spLocks noChangeArrowheads="1"/>
            </p:cNvSpPr>
            <p:nvPr/>
          </p:nvSpPr>
          <p:spPr bwMode="auto">
            <a:xfrm>
              <a:off x="249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6" name="Rectangle 40"/>
            <p:cNvSpPr>
              <a:spLocks noChangeArrowheads="1"/>
            </p:cNvSpPr>
            <p:nvPr/>
          </p:nvSpPr>
          <p:spPr bwMode="auto">
            <a:xfrm>
              <a:off x="3122" y="1991"/>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grpSp>
      <p:sp>
        <p:nvSpPr>
          <p:cNvPr id="70790" name="Text Box 134"/>
          <p:cNvSpPr txBox="1">
            <a:spLocks noChangeArrowheads="1"/>
          </p:cNvSpPr>
          <p:nvPr/>
        </p:nvSpPr>
        <p:spPr bwMode="auto">
          <a:xfrm>
            <a:off x="6300788" y="581025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No Lane Conflict</a:t>
            </a:r>
          </a:p>
        </p:txBody>
      </p:sp>
      <p:grpSp>
        <p:nvGrpSpPr>
          <p:cNvPr id="71281" name="Group 625"/>
          <p:cNvGrpSpPr>
            <a:grpSpLocks/>
          </p:cNvGrpSpPr>
          <p:nvPr/>
        </p:nvGrpSpPr>
        <p:grpSpPr bwMode="auto">
          <a:xfrm>
            <a:off x="6799263" y="1431925"/>
            <a:ext cx="1544637" cy="641350"/>
            <a:chOff x="4283" y="902"/>
            <a:chExt cx="973" cy="404"/>
          </a:xfrm>
        </p:grpSpPr>
        <p:sp>
          <p:nvSpPr>
            <p:cNvPr id="71279" name="Rectangle 623"/>
            <p:cNvSpPr>
              <a:spLocks noChangeArrowheads="1"/>
            </p:cNvSpPr>
            <p:nvPr/>
          </p:nvSpPr>
          <p:spPr bwMode="auto">
            <a:xfrm>
              <a:off x="5057" y="926"/>
              <a:ext cx="194" cy="17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80" name="Rectangle 624"/>
            <p:cNvSpPr>
              <a:spLocks noChangeArrowheads="1"/>
            </p:cNvSpPr>
            <p:nvPr/>
          </p:nvSpPr>
          <p:spPr bwMode="auto">
            <a:xfrm>
              <a:off x="4307" y="1096"/>
              <a:ext cx="194" cy="17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78" name="Rectangle 622"/>
            <p:cNvSpPr>
              <a:spLocks noChangeArrowheads="1"/>
            </p:cNvSpPr>
            <p:nvPr/>
          </p:nvSpPr>
          <p:spPr bwMode="auto">
            <a:xfrm>
              <a:off x="4307" y="926"/>
              <a:ext cx="194" cy="17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018" name="Text Box 362"/>
            <p:cNvSpPr txBox="1">
              <a:spLocks noChangeArrowheads="1"/>
            </p:cNvSpPr>
            <p:nvPr/>
          </p:nvSpPr>
          <p:spPr bwMode="auto">
            <a:xfrm>
              <a:off x="4283" y="902"/>
              <a:ext cx="97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Garamond" charset="0"/>
                </a:rPr>
                <a:t>A: BEQ R2, B</a:t>
              </a:r>
            </a:p>
            <a:p>
              <a:r>
                <a:rPr lang="en-US" b="1">
                  <a:latin typeface="Garamond" charset="0"/>
                </a:rPr>
                <a:t>C: …</a:t>
              </a:r>
            </a:p>
          </p:txBody>
        </p:sp>
      </p:grpSp>
      <p:grpSp>
        <p:nvGrpSpPr>
          <p:cNvPr id="71488" name="Group 832"/>
          <p:cNvGrpSpPr>
            <a:grpSpLocks/>
          </p:cNvGrpSpPr>
          <p:nvPr/>
        </p:nvGrpSpPr>
        <p:grpSpPr bwMode="auto">
          <a:xfrm>
            <a:off x="1884363" y="3929063"/>
            <a:ext cx="384175" cy="1957387"/>
            <a:chOff x="1743" y="2475"/>
            <a:chExt cx="242" cy="1233"/>
          </a:xfrm>
        </p:grpSpPr>
        <p:sp>
          <p:nvSpPr>
            <p:cNvPr id="71489" name="Rectangle 833"/>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0" name="Rectangle 834"/>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91" name="Oval 835"/>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92" name="Oval 836"/>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93" name="Oval 837"/>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94" name="Oval 838"/>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52" name="Group 796"/>
          <p:cNvGrpSpPr>
            <a:grpSpLocks/>
          </p:cNvGrpSpPr>
          <p:nvPr/>
        </p:nvGrpSpPr>
        <p:grpSpPr bwMode="auto">
          <a:xfrm>
            <a:off x="1884363" y="3929063"/>
            <a:ext cx="384175" cy="1957387"/>
            <a:chOff x="1743" y="2475"/>
            <a:chExt cx="242" cy="1233"/>
          </a:xfrm>
        </p:grpSpPr>
        <p:sp>
          <p:nvSpPr>
            <p:cNvPr id="70739" name="Rectangle 83"/>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0740" name="Rectangle 84"/>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48" name="Oval 79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49" name="Oval 79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450" name="Oval 79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451" name="Oval 79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53" name="Group 797"/>
          <p:cNvGrpSpPr>
            <a:grpSpLocks/>
          </p:cNvGrpSpPr>
          <p:nvPr/>
        </p:nvGrpSpPr>
        <p:grpSpPr bwMode="auto">
          <a:xfrm>
            <a:off x="8027988" y="3929063"/>
            <a:ext cx="384175" cy="1957387"/>
            <a:chOff x="1743" y="2475"/>
            <a:chExt cx="242" cy="1233"/>
          </a:xfrm>
        </p:grpSpPr>
        <p:sp>
          <p:nvSpPr>
            <p:cNvPr id="71454" name="Rectangle 798"/>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55" name="Rectangle 799"/>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56" name="Oval 800"/>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57" name="Oval 80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58" name="Oval 80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59" name="Oval 803"/>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67" name="Group 811"/>
          <p:cNvGrpSpPr>
            <a:grpSpLocks/>
          </p:cNvGrpSpPr>
          <p:nvPr/>
        </p:nvGrpSpPr>
        <p:grpSpPr bwMode="auto">
          <a:xfrm>
            <a:off x="7299325" y="3929063"/>
            <a:ext cx="384175" cy="1957387"/>
            <a:chOff x="1743" y="2475"/>
            <a:chExt cx="242" cy="1233"/>
          </a:xfrm>
        </p:grpSpPr>
        <p:sp>
          <p:nvSpPr>
            <p:cNvPr id="71468" name="Rectangle 812"/>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9" name="Rectangle 813"/>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0" name="Oval 814"/>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1" name="Oval 815"/>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2" name="Oval 816"/>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73" name="Oval 817"/>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74" name="Group 818"/>
          <p:cNvGrpSpPr>
            <a:grpSpLocks/>
          </p:cNvGrpSpPr>
          <p:nvPr/>
        </p:nvGrpSpPr>
        <p:grpSpPr bwMode="auto">
          <a:xfrm>
            <a:off x="6223000" y="3929063"/>
            <a:ext cx="384175" cy="1957387"/>
            <a:chOff x="1743" y="2475"/>
            <a:chExt cx="242" cy="1233"/>
          </a:xfrm>
        </p:grpSpPr>
        <p:sp>
          <p:nvSpPr>
            <p:cNvPr id="71475" name="Rectangle 819"/>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76" name="Rectangle 820"/>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7" name="Oval 821"/>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8" name="Oval 822"/>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9" name="Oval 823"/>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0" name="Oval 824"/>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81" name="Group 825"/>
          <p:cNvGrpSpPr>
            <a:grpSpLocks/>
          </p:cNvGrpSpPr>
          <p:nvPr/>
        </p:nvGrpSpPr>
        <p:grpSpPr bwMode="auto">
          <a:xfrm>
            <a:off x="5110163" y="3929063"/>
            <a:ext cx="384175" cy="1957387"/>
            <a:chOff x="1743" y="2475"/>
            <a:chExt cx="242" cy="1233"/>
          </a:xfrm>
        </p:grpSpPr>
        <p:sp>
          <p:nvSpPr>
            <p:cNvPr id="71482" name="Rectangle 826"/>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83" name="Rectangle 827"/>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84" name="Oval 828"/>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85" name="Oval 829"/>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86" name="Oval 830"/>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7" name="Oval 831"/>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95" name="Group 839"/>
          <p:cNvGrpSpPr>
            <a:grpSpLocks/>
          </p:cNvGrpSpPr>
          <p:nvPr/>
        </p:nvGrpSpPr>
        <p:grpSpPr bwMode="auto">
          <a:xfrm>
            <a:off x="5110163" y="3929063"/>
            <a:ext cx="384175" cy="1957387"/>
            <a:chOff x="1743" y="2475"/>
            <a:chExt cx="242" cy="1233"/>
          </a:xfrm>
        </p:grpSpPr>
        <p:sp>
          <p:nvSpPr>
            <p:cNvPr id="71496" name="Rectangle 840"/>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7" name="Rectangle 841"/>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98" name="Oval 84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99" name="Oval 84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0" name="Oval 84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1" name="Oval 84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2" name="Group 846"/>
          <p:cNvGrpSpPr>
            <a:grpSpLocks/>
          </p:cNvGrpSpPr>
          <p:nvPr/>
        </p:nvGrpSpPr>
        <p:grpSpPr bwMode="auto">
          <a:xfrm>
            <a:off x="6223000" y="3929063"/>
            <a:ext cx="384175" cy="1957387"/>
            <a:chOff x="1743" y="2475"/>
            <a:chExt cx="242" cy="1233"/>
          </a:xfrm>
        </p:grpSpPr>
        <p:sp>
          <p:nvSpPr>
            <p:cNvPr id="71503" name="Rectangle 847"/>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04" name="Rectangle 848"/>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05" name="Oval 849"/>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06" name="Oval 850"/>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7" name="Oval 851"/>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8" name="Oval 852"/>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9" name="Group 853"/>
          <p:cNvGrpSpPr>
            <a:grpSpLocks/>
          </p:cNvGrpSpPr>
          <p:nvPr/>
        </p:nvGrpSpPr>
        <p:grpSpPr bwMode="auto">
          <a:xfrm>
            <a:off x="7299325" y="3929063"/>
            <a:ext cx="384175" cy="1957387"/>
            <a:chOff x="1743" y="2475"/>
            <a:chExt cx="242" cy="1233"/>
          </a:xfrm>
        </p:grpSpPr>
        <p:sp>
          <p:nvSpPr>
            <p:cNvPr id="71510" name="Rectangle 854"/>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1" name="Rectangle 855"/>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2" name="Oval 856"/>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13" name="Oval 857"/>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14" name="Oval 858"/>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15" name="Oval 859"/>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16" name="Group 860"/>
          <p:cNvGrpSpPr>
            <a:grpSpLocks/>
          </p:cNvGrpSpPr>
          <p:nvPr/>
        </p:nvGrpSpPr>
        <p:grpSpPr bwMode="auto">
          <a:xfrm>
            <a:off x="8027988" y="3929063"/>
            <a:ext cx="384175" cy="1957387"/>
            <a:chOff x="1743" y="2475"/>
            <a:chExt cx="242" cy="1233"/>
          </a:xfrm>
        </p:grpSpPr>
        <p:sp>
          <p:nvSpPr>
            <p:cNvPr id="71517" name="Rectangle 861"/>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8" name="Rectangle 862"/>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9" name="Oval 863"/>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0" name="Oval 864"/>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21" name="Oval 865"/>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22" name="Oval 866"/>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23" name="Group 867"/>
          <p:cNvGrpSpPr>
            <a:grpSpLocks/>
          </p:cNvGrpSpPr>
          <p:nvPr/>
        </p:nvGrpSpPr>
        <p:grpSpPr bwMode="auto">
          <a:xfrm>
            <a:off x="7299325" y="3929063"/>
            <a:ext cx="384175" cy="1957387"/>
            <a:chOff x="1743" y="2475"/>
            <a:chExt cx="242" cy="1233"/>
          </a:xfrm>
        </p:grpSpPr>
        <p:sp>
          <p:nvSpPr>
            <p:cNvPr id="71524" name="Rectangle 868"/>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25" name="Rectangle 869"/>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26" name="Oval 870"/>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7" name="Oval 87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28" name="Oval 87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29" name="Oval 873"/>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30" name="Group 874"/>
          <p:cNvGrpSpPr>
            <a:grpSpLocks/>
          </p:cNvGrpSpPr>
          <p:nvPr/>
        </p:nvGrpSpPr>
        <p:grpSpPr bwMode="auto">
          <a:xfrm>
            <a:off x="8027988" y="3929063"/>
            <a:ext cx="384175" cy="1957387"/>
            <a:chOff x="1743" y="2475"/>
            <a:chExt cx="242" cy="1233"/>
          </a:xfrm>
        </p:grpSpPr>
        <p:sp>
          <p:nvSpPr>
            <p:cNvPr id="71531" name="Rectangle 87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32" name="Rectangle 87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33" name="Oval 87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34" name="Oval 87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35" name="Oval 87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36" name="Oval 88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60" name="Group 804"/>
          <p:cNvGrpSpPr>
            <a:grpSpLocks/>
          </p:cNvGrpSpPr>
          <p:nvPr/>
        </p:nvGrpSpPr>
        <p:grpSpPr bwMode="auto">
          <a:xfrm>
            <a:off x="6223000" y="3929063"/>
            <a:ext cx="384175" cy="1957387"/>
            <a:chOff x="1743" y="2475"/>
            <a:chExt cx="242" cy="1233"/>
          </a:xfrm>
        </p:grpSpPr>
        <p:sp>
          <p:nvSpPr>
            <p:cNvPr id="71461" name="Rectangle 80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2" name="Rectangle 80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463" name="Oval 80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64" name="Oval 80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65" name="Oval 80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66" name="Oval 81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spTree>
    <p:extLst>
      <p:ext uri="{BB962C8B-B14F-4D97-AF65-F5344CB8AC3E}">
        <p14:creationId xmlns:p14="http://schemas.microsoft.com/office/powerpoint/2010/main" val="1374082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4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mph" presetSubtype="0" nodeType="clickEffect">
                                  <p:stCondLst>
                                    <p:cond delay="0"/>
                                  </p:stCondLst>
                                  <p:childTnLst>
                                    <p:set>
                                      <p:cBhvr rctx="PPT">
                                        <p:cTn id="10" dur="indefinite"/>
                                        <p:tgtEl>
                                          <p:spTgt spid="71444"/>
                                        </p:tgtEl>
                                        <p:attrNameLst>
                                          <p:attrName>style.opacity</p:attrName>
                                        </p:attrNameLst>
                                      </p:cBhvr>
                                      <p:to>
                                        <p:strVal val="0.5"/>
                                      </p:to>
                                    </p:set>
                                    <p:animEffect filter="image" prLst="opacity: 0.5">
                                      <p:cBhvr rctx="IE">
                                        <p:cTn id="11" dur="indefinite"/>
                                        <p:tgtEl>
                                          <p:spTgt spid="71444"/>
                                        </p:tgtEl>
                                      </p:cBhvr>
                                    </p:animEffect>
                                  </p:childTnLst>
                                </p:cTn>
                              </p:par>
                              <p:par>
                                <p:cTn id="12" presetID="9" presetClass="emph" presetSubtype="0" nodeType="withEffect">
                                  <p:stCondLst>
                                    <p:cond delay="0"/>
                                  </p:stCondLst>
                                  <p:childTnLst>
                                    <p:set>
                                      <p:cBhvr rctx="PPT">
                                        <p:cTn id="13" dur="indefinite"/>
                                        <p:tgtEl>
                                          <p:spTgt spid="71277"/>
                                        </p:tgtEl>
                                        <p:attrNameLst>
                                          <p:attrName>style.opacity</p:attrName>
                                        </p:attrNameLst>
                                      </p:cBhvr>
                                      <p:to>
                                        <p:strVal val="0.5"/>
                                      </p:to>
                                    </p:set>
                                    <p:animEffect filter="image" prLst="opacity: 0.5">
                                      <p:cBhvr rctx="IE">
                                        <p:cTn id="14" dur="indefinite"/>
                                        <p:tgtEl>
                                          <p:spTgt spid="71277"/>
                                        </p:tgtEl>
                                      </p:cBhvr>
                                    </p:animEffect>
                                  </p:childTnLst>
                                </p:cTn>
                              </p:par>
                              <p:par>
                                <p:cTn id="15" presetID="9" presetClass="emph" presetSubtype="0" grpId="0" nodeType="withEffect">
                                  <p:stCondLst>
                                    <p:cond delay="0"/>
                                  </p:stCondLst>
                                  <p:childTnLst>
                                    <p:set>
                                      <p:cBhvr rctx="PPT">
                                        <p:cTn id="16" dur="indefinite"/>
                                        <p:tgtEl>
                                          <p:spTgt spid="71282"/>
                                        </p:tgtEl>
                                        <p:attrNameLst>
                                          <p:attrName>style.opacity</p:attrName>
                                        </p:attrNameLst>
                                      </p:cBhvr>
                                      <p:to>
                                        <p:strVal val="0.5"/>
                                      </p:to>
                                    </p:set>
                                    <p:animEffect filter="image" prLst="opacity: 0.5">
                                      <p:cBhvr rctx="IE">
                                        <p:cTn id="17" dur="indefinite"/>
                                        <p:tgtEl>
                                          <p:spTgt spid="712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12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077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77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1453"/>
                                        </p:tgtEl>
                                        <p:attrNameLst>
                                          <p:attrName>style.visibility</p:attrName>
                                        </p:attrNameLst>
                                      </p:cBhvr>
                                      <p:to>
                                        <p:strVal val="visible"/>
                                      </p:to>
                                    </p:set>
                                  </p:childTnLst>
                                  <p:subTnLst>
                                    <p:set>
                                      <p:cBhvr override="childStyle">
                                        <p:cTn dur="1" fill="hold" display="0" masterRel="nextClick" afterEffect="1"/>
                                        <p:tgtEl>
                                          <p:spTgt spid="71453"/>
                                        </p:tgtEl>
                                        <p:attrNameLst>
                                          <p:attrName>style.visibility</p:attrName>
                                        </p:attrNameLst>
                                      </p:cBhvr>
                                      <p:to>
                                        <p:strVal val="hidden"/>
                                      </p:to>
                                    </p:set>
                                  </p:subTnLst>
                                </p:cTn>
                              </p:par>
                              <p:par>
                                <p:cTn id="30" presetID="1" presetClass="exit" presetSubtype="0" fill="hold" nodeType="withEffect">
                                  <p:stCondLst>
                                    <p:cond delay="0"/>
                                  </p:stCondLst>
                                  <p:childTnLst>
                                    <p:set>
                                      <p:cBhvr>
                                        <p:cTn id="31" dur="1" fill="hold">
                                          <p:stCondLst>
                                            <p:cond delay="0"/>
                                          </p:stCondLst>
                                        </p:cTn>
                                        <p:tgtEl>
                                          <p:spTgt spid="7077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71467"/>
                                        </p:tgtEl>
                                        <p:attrNameLst>
                                          <p:attrName>style.visibility</p:attrName>
                                        </p:attrNameLst>
                                      </p:cBhvr>
                                      <p:to>
                                        <p:strVal val="visible"/>
                                      </p:to>
                                    </p:set>
                                  </p:childTnLst>
                                  <p:subTnLst>
                                    <p:set>
                                      <p:cBhvr override="childStyle">
                                        <p:cTn dur="1" fill="hold" display="0" masterRel="nextClick" afterEffect="1"/>
                                        <p:tgtEl>
                                          <p:spTgt spid="71467"/>
                                        </p:tgtEl>
                                        <p:attrNameLst>
                                          <p:attrName>style.visibility</p:attrName>
                                        </p:attrNameLst>
                                      </p:cBhvr>
                                      <p:to>
                                        <p:strVal val="hidden"/>
                                      </p:to>
                                    </p:set>
                                  </p:subTnLst>
                                </p:cTn>
                              </p:par>
                              <p:par>
                                <p:cTn id="36" presetID="1" presetClass="entr" presetSubtype="0" fill="hold" nodeType="withEffect">
                                  <p:stCondLst>
                                    <p:cond delay="0"/>
                                  </p:stCondLst>
                                  <p:childTnLst>
                                    <p:set>
                                      <p:cBhvr>
                                        <p:cTn id="37" dur="1" fill="hold">
                                          <p:stCondLst>
                                            <p:cond delay="0"/>
                                          </p:stCondLst>
                                        </p:cTn>
                                        <p:tgtEl>
                                          <p:spTgt spid="71516"/>
                                        </p:tgtEl>
                                        <p:attrNameLst>
                                          <p:attrName>style.visibility</p:attrName>
                                        </p:attrNameLst>
                                      </p:cBhvr>
                                      <p:to>
                                        <p:strVal val="visible"/>
                                      </p:to>
                                    </p:set>
                                  </p:childTnLst>
                                  <p:subTnLst>
                                    <p:set>
                                      <p:cBhvr override="childStyle">
                                        <p:cTn dur="1" fill="hold" display="0" masterRel="nextClick" afterEffect="1"/>
                                        <p:tgtEl>
                                          <p:spTgt spid="71516"/>
                                        </p:tgtEl>
                                        <p:attrNameLst>
                                          <p:attrName>style.visibility</p:attrName>
                                        </p:attrNameLst>
                                      </p:cBhvr>
                                      <p:to>
                                        <p:strVal val="hidden"/>
                                      </p:to>
                                    </p:set>
                                  </p:subTnLst>
                                </p:cTn>
                              </p:par>
                              <p:par>
                                <p:cTn id="38" presetID="1" presetClass="exit" presetSubtype="0" fill="hold" nodeType="withEffect">
                                  <p:stCondLst>
                                    <p:cond delay="0"/>
                                  </p:stCondLst>
                                  <p:childTnLst>
                                    <p:set>
                                      <p:cBhvr>
                                        <p:cTn id="39" dur="1" fill="hold">
                                          <p:stCondLst>
                                            <p:cond delay="0"/>
                                          </p:stCondLst>
                                        </p:cTn>
                                        <p:tgtEl>
                                          <p:spTgt spid="7077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71474"/>
                                        </p:tgtEl>
                                        <p:attrNameLst>
                                          <p:attrName>style.visibility</p:attrName>
                                        </p:attrNameLst>
                                      </p:cBhvr>
                                      <p:to>
                                        <p:strVal val="visible"/>
                                      </p:to>
                                    </p:set>
                                  </p:childTnLst>
                                  <p:subTnLst>
                                    <p:set>
                                      <p:cBhvr override="childStyle">
                                        <p:cTn dur="1" fill="hold" display="0" masterRel="nextClick" afterEffect="1"/>
                                        <p:tgtEl>
                                          <p:spTgt spid="71474"/>
                                        </p:tgtEl>
                                        <p:attrNameLst>
                                          <p:attrName>style.visibility</p:attrName>
                                        </p:attrNameLst>
                                      </p:cBhvr>
                                      <p:to>
                                        <p:strVal val="hidden"/>
                                      </p:to>
                                    </p:set>
                                  </p:subTnLst>
                                </p:cTn>
                              </p:par>
                              <p:par>
                                <p:cTn id="44" presetID="1" presetClass="entr" presetSubtype="0" fill="hold" nodeType="withEffect">
                                  <p:stCondLst>
                                    <p:cond delay="0"/>
                                  </p:stCondLst>
                                  <p:childTnLst>
                                    <p:set>
                                      <p:cBhvr>
                                        <p:cTn id="45" dur="1" fill="hold">
                                          <p:stCondLst>
                                            <p:cond delay="0"/>
                                          </p:stCondLst>
                                        </p:cTn>
                                        <p:tgtEl>
                                          <p:spTgt spid="71509"/>
                                        </p:tgtEl>
                                        <p:attrNameLst>
                                          <p:attrName>style.visibility</p:attrName>
                                        </p:attrNameLst>
                                      </p:cBhvr>
                                      <p:to>
                                        <p:strVal val="visible"/>
                                      </p:to>
                                    </p:set>
                                  </p:childTnLst>
                                  <p:subTnLst>
                                    <p:set>
                                      <p:cBhvr override="childStyle">
                                        <p:cTn dur="1" fill="hold" display="0" masterRel="nextClick" afterEffect="1"/>
                                        <p:tgtEl>
                                          <p:spTgt spid="7150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71481"/>
                                        </p:tgtEl>
                                        <p:attrNameLst>
                                          <p:attrName>style.visibility</p:attrName>
                                        </p:attrNameLst>
                                      </p:cBhvr>
                                      <p:to>
                                        <p:strVal val="visible"/>
                                      </p:to>
                                    </p:set>
                                  </p:childTnLst>
                                  <p:subTnLst>
                                    <p:set>
                                      <p:cBhvr override="childStyle">
                                        <p:cTn dur="1" fill="hold" display="0" masterRel="nextClick" afterEffect="1"/>
                                        <p:tgtEl>
                                          <p:spTgt spid="71481"/>
                                        </p:tgtEl>
                                        <p:attrNameLst>
                                          <p:attrName>style.visibility</p:attrName>
                                        </p:attrNameLst>
                                      </p:cBhvr>
                                      <p:to>
                                        <p:strVal val="hidden"/>
                                      </p:to>
                                    </p:set>
                                  </p:subTnLst>
                                </p:cTn>
                              </p:par>
                              <p:par>
                                <p:cTn id="50" presetID="1" presetClass="entr" presetSubtype="0" fill="hold" nodeType="withEffect">
                                  <p:stCondLst>
                                    <p:cond delay="0"/>
                                  </p:stCondLst>
                                  <p:childTnLst>
                                    <p:set>
                                      <p:cBhvr>
                                        <p:cTn id="51" dur="1" fill="hold">
                                          <p:stCondLst>
                                            <p:cond delay="0"/>
                                          </p:stCondLst>
                                        </p:cTn>
                                        <p:tgtEl>
                                          <p:spTgt spid="71502"/>
                                        </p:tgtEl>
                                        <p:attrNameLst>
                                          <p:attrName>style.visibility</p:attrName>
                                        </p:attrNameLst>
                                      </p:cBhvr>
                                      <p:to>
                                        <p:strVal val="visible"/>
                                      </p:to>
                                    </p:set>
                                  </p:childTnLst>
                                  <p:subTnLst>
                                    <p:set>
                                      <p:cBhvr override="childStyle">
                                        <p:cTn dur="1" fill="hold" display="0" masterRel="nextClick" afterEffect="1"/>
                                        <p:tgtEl>
                                          <p:spTgt spid="71502"/>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71488"/>
                                        </p:tgtEl>
                                        <p:attrNameLst>
                                          <p:attrName>style.visibility</p:attrName>
                                        </p:attrNameLst>
                                      </p:cBhvr>
                                      <p:to>
                                        <p:strVal val="visible"/>
                                      </p:to>
                                    </p:set>
                                  </p:childTnLst>
                                  <p:subTnLst>
                                    <p:set>
                                      <p:cBhvr override="childStyle">
                                        <p:cTn dur="1" fill="hold" display="0" masterRel="nextClick" afterEffect="1"/>
                                        <p:tgtEl>
                                          <p:spTgt spid="71488"/>
                                        </p:tgtEl>
                                        <p:attrNameLst>
                                          <p:attrName>style.visibility</p:attrName>
                                        </p:attrNameLst>
                                      </p:cBhvr>
                                      <p:to>
                                        <p:strVal val="hidden"/>
                                      </p:to>
                                    </p:set>
                                  </p:subTnLst>
                                </p:cTn>
                              </p:par>
                              <p:par>
                                <p:cTn id="56" presetID="1" presetClass="entr" presetSubtype="0" fill="hold" nodeType="withEffect">
                                  <p:stCondLst>
                                    <p:cond delay="0"/>
                                  </p:stCondLst>
                                  <p:childTnLst>
                                    <p:set>
                                      <p:cBhvr>
                                        <p:cTn id="57" dur="1" fill="hold">
                                          <p:stCondLst>
                                            <p:cond delay="0"/>
                                          </p:stCondLst>
                                        </p:cTn>
                                        <p:tgtEl>
                                          <p:spTgt spid="71495"/>
                                        </p:tgtEl>
                                        <p:attrNameLst>
                                          <p:attrName>style.visibility</p:attrName>
                                        </p:attrNameLst>
                                      </p:cBhvr>
                                      <p:to>
                                        <p:strVal val="visible"/>
                                      </p:to>
                                    </p:set>
                                  </p:childTnLst>
                                  <p:subTnLst>
                                    <p:set>
                                      <p:cBhvr override="childStyle">
                                        <p:cTn dur="1" fill="hold" display="0" masterRel="nextClick" afterEffect="1"/>
                                        <p:tgtEl>
                                          <p:spTgt spid="71495"/>
                                        </p:tgtEl>
                                        <p:attrNameLst>
                                          <p:attrName>style.visibility</p:attrName>
                                        </p:attrNameLst>
                                      </p:cBhvr>
                                      <p:to>
                                        <p:strVal val="hidden"/>
                                      </p:to>
                                    </p:set>
                                  </p:sub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073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145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70700"/>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70753"/>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70702"/>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7145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70737"/>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nodeType="clickEffect">
                                  <p:stCondLst>
                                    <p:cond delay="0"/>
                                  </p:stCondLst>
                                  <p:childTnLst>
                                    <p:set>
                                      <p:cBhvr>
                                        <p:cTn id="83" dur="1" fill="hold">
                                          <p:stCondLst>
                                            <p:cond delay="0"/>
                                          </p:stCondLst>
                                        </p:cTn>
                                        <p:tgtEl>
                                          <p:spTgt spid="70780"/>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70700"/>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70779"/>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7075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xit" presetSubtype="0" fill="hold" nodeType="clickEffect">
                                  <p:stCondLst>
                                    <p:cond delay="0"/>
                                  </p:stCondLst>
                                  <p:childTnLst>
                                    <p:set>
                                      <p:cBhvr>
                                        <p:cTn id="95" dur="1" fill="hold">
                                          <p:stCondLst>
                                            <p:cond delay="0"/>
                                          </p:stCondLst>
                                        </p:cTn>
                                        <p:tgtEl>
                                          <p:spTgt spid="7078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71530"/>
                                        </p:tgtEl>
                                        <p:attrNameLst>
                                          <p:attrName>style.visibility</p:attrName>
                                        </p:attrNameLst>
                                      </p:cBhvr>
                                      <p:to>
                                        <p:strVal val="visible"/>
                                      </p:to>
                                    </p:set>
                                  </p:childTnLst>
                                  <p:subTnLst>
                                    <p:set>
                                      <p:cBhvr override="childStyle">
                                        <p:cTn dur="1" fill="hold" display="0" masterRel="nextClick" afterEffect="1"/>
                                        <p:tgtEl>
                                          <p:spTgt spid="71530"/>
                                        </p:tgtEl>
                                        <p:attrNameLst>
                                          <p:attrName>style.visibility</p:attrName>
                                        </p:attrNameLst>
                                      </p:cBhvr>
                                      <p:to>
                                        <p:strVal val="hidden"/>
                                      </p:to>
                                    </p:set>
                                  </p:sub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71523"/>
                                        </p:tgtEl>
                                        <p:attrNameLst>
                                          <p:attrName>style.visibility</p:attrName>
                                        </p:attrNameLst>
                                      </p:cBhvr>
                                      <p:to>
                                        <p:strVal val="visible"/>
                                      </p:to>
                                    </p:set>
                                  </p:childTnLst>
                                  <p:subTnLst>
                                    <p:set>
                                      <p:cBhvr override="childStyle">
                                        <p:cTn dur="1" fill="hold" display="0" masterRel="nextClick" afterEffect="1"/>
                                        <p:tgtEl>
                                          <p:spTgt spid="71523"/>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nodeType="clickEffect">
                                  <p:stCondLst>
                                    <p:cond delay="0"/>
                                  </p:stCondLst>
                                  <p:childTnLst>
                                    <p:set>
                                      <p:cBhvr>
                                        <p:cTn id="105" dur="1" fill="hold">
                                          <p:stCondLst>
                                            <p:cond delay="0"/>
                                          </p:stCondLst>
                                        </p:cTn>
                                        <p:tgtEl>
                                          <p:spTgt spid="714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0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82" grpId="0" animBg="1"/>
      <p:bldP spid="7079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Grp="1" noChangeArrowheads="1"/>
          </p:cNvSpPr>
          <p:nvPr>
            <p:ph type="dt" sz="half" idx="10"/>
          </p:nvPr>
        </p:nvSpPr>
        <p:spPr>
          <a:ln/>
        </p:spPr>
        <p:txBody>
          <a:bodyPr/>
          <a:lstStyle/>
          <a:p>
            <a:r>
              <a:rPr lang="en-US"/>
              <a:t>Wilson Fung, Tor Aamodt</a:t>
            </a:r>
            <a:endParaRPr lang="en-US" altLang="en-US"/>
          </a:p>
        </p:txBody>
      </p:sp>
      <p:sp>
        <p:nvSpPr>
          <p:cNvPr id="42" name="Rectangle 5"/>
          <p:cNvSpPr>
            <a:spLocks noGrp="1" noChangeArrowheads="1"/>
          </p:cNvSpPr>
          <p:nvPr>
            <p:ph type="ftr" sz="quarter" idx="11"/>
          </p:nvPr>
        </p:nvSpPr>
        <p:spPr>
          <a:ln/>
        </p:spPr>
        <p:txBody>
          <a:bodyPr/>
          <a:lstStyle/>
          <a:p>
            <a:r>
              <a:rPr lang="en-US" altLang="en-US"/>
              <a:t>Thread Block Compaction</a:t>
            </a:r>
          </a:p>
        </p:txBody>
      </p:sp>
      <p:sp>
        <p:nvSpPr>
          <p:cNvPr id="43" name="Rectangle 6"/>
          <p:cNvSpPr>
            <a:spLocks noGrp="1" noChangeArrowheads="1"/>
          </p:cNvSpPr>
          <p:nvPr>
            <p:ph type="sldNum" sz="quarter" idx="12"/>
          </p:nvPr>
        </p:nvSpPr>
        <p:spPr>
          <a:ln/>
        </p:spPr>
        <p:txBody>
          <a:bodyPr/>
          <a:lstStyle/>
          <a:p>
            <a:pPr>
              <a:defRPr/>
            </a:pPr>
            <a:fld id="{7B5542C3-988E-40D0-8328-FCD943B18A8D}" type="slidenum">
              <a:rPr lang="en-US" altLang="en-US"/>
              <a:pPr>
                <a:defRPr/>
              </a:pPr>
              <a:t>92</a:t>
            </a:fld>
            <a:endParaRPr lang="en-US" altLang="en-US"/>
          </a:p>
        </p:txBody>
      </p:sp>
      <p:grpSp>
        <p:nvGrpSpPr>
          <p:cNvPr id="3" name="Group 82"/>
          <p:cNvGrpSpPr>
            <a:grpSpLocks/>
          </p:cNvGrpSpPr>
          <p:nvPr/>
        </p:nvGrpSpPr>
        <p:grpSpPr bwMode="auto">
          <a:xfrm>
            <a:off x="6553200" y="3581400"/>
            <a:ext cx="1752600" cy="609600"/>
            <a:chOff x="4368" y="2016"/>
            <a:chExt cx="1104" cy="384"/>
          </a:xfrm>
        </p:grpSpPr>
        <p:sp>
          <p:nvSpPr>
            <p:cNvPr id="8241"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42"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43"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44"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8239" name="Group 47"/>
          <p:cNvGrpSpPr>
            <a:grpSpLocks/>
          </p:cNvGrpSpPr>
          <p:nvPr/>
        </p:nvGrpSpPr>
        <p:grpSpPr bwMode="auto">
          <a:xfrm>
            <a:off x="6553200" y="4191000"/>
            <a:ext cx="1752600" cy="914400"/>
            <a:chOff x="3600" y="3552"/>
            <a:chExt cx="1104" cy="576"/>
          </a:xfrm>
        </p:grpSpPr>
        <p:sp>
          <p:nvSpPr>
            <p:cNvPr id="8233" name="Rectangle 5"/>
            <p:cNvSpPr>
              <a:spLocks noChangeArrowheads="1"/>
            </p:cNvSpPr>
            <p:nvPr/>
          </p:nvSpPr>
          <p:spPr bwMode="auto">
            <a:xfrm>
              <a:off x="3840" y="3552"/>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8234" name="Rectangle 14"/>
            <p:cNvSpPr>
              <a:spLocks noChangeArrowheads="1"/>
            </p:cNvSpPr>
            <p:nvPr/>
          </p:nvSpPr>
          <p:spPr bwMode="auto">
            <a:xfrm>
              <a:off x="3600" y="3552"/>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5" name="Rectangle 15"/>
            <p:cNvSpPr>
              <a:spLocks noChangeArrowheads="1"/>
            </p:cNvSpPr>
            <p:nvPr/>
          </p:nvSpPr>
          <p:spPr bwMode="auto">
            <a:xfrm>
              <a:off x="3840" y="3744"/>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8236" name="Rectangle 24"/>
            <p:cNvSpPr>
              <a:spLocks noChangeArrowheads="1"/>
            </p:cNvSpPr>
            <p:nvPr/>
          </p:nvSpPr>
          <p:spPr bwMode="auto">
            <a:xfrm>
              <a:off x="3600" y="3744"/>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7" name="Rectangle 25"/>
            <p:cNvSpPr>
              <a:spLocks noChangeArrowheads="1"/>
            </p:cNvSpPr>
            <p:nvPr/>
          </p:nvSpPr>
          <p:spPr bwMode="auto">
            <a:xfrm>
              <a:off x="3840" y="3936"/>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8238" name="Rectangle 34"/>
            <p:cNvSpPr>
              <a:spLocks noChangeArrowheads="1"/>
            </p:cNvSpPr>
            <p:nvPr/>
          </p:nvSpPr>
          <p:spPr bwMode="auto">
            <a:xfrm>
              <a:off x="3600" y="3936"/>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197" name="Rectangle 2"/>
          <p:cNvSpPr>
            <a:spLocks noGrp="1" noChangeArrowheads="1"/>
          </p:cNvSpPr>
          <p:nvPr>
            <p:ph type="title"/>
          </p:nvPr>
        </p:nvSpPr>
        <p:spPr>
          <a:xfrm>
            <a:off x="457200" y="-76200"/>
            <a:ext cx="8229600" cy="1143000"/>
          </a:xfrm>
        </p:spPr>
        <p:txBody>
          <a:bodyPr>
            <a:normAutofit/>
          </a:bodyPr>
          <a:lstStyle/>
          <a:p>
            <a:pPr eaLnBrk="1" hangingPunct="1"/>
            <a:r>
              <a:rPr lang="en-US" sz="3800" dirty="0" smtClean="0"/>
              <a:t>DWF Pathologies:  Starvation</a:t>
            </a:r>
          </a:p>
        </p:txBody>
      </p:sp>
      <p:sp>
        <p:nvSpPr>
          <p:cNvPr id="8198" name="Rectangle 3"/>
          <p:cNvSpPr>
            <a:spLocks noGrp="1" noChangeArrowheads="1"/>
          </p:cNvSpPr>
          <p:nvPr>
            <p:ph type="body" idx="1"/>
          </p:nvPr>
        </p:nvSpPr>
        <p:spPr>
          <a:xfrm>
            <a:off x="381000" y="1600200"/>
            <a:ext cx="5943600" cy="4530725"/>
          </a:xfrm>
        </p:spPr>
        <p:txBody>
          <a:bodyPr>
            <a:normAutofit lnSpcReduction="10000"/>
          </a:bodyPr>
          <a:lstStyle/>
          <a:p>
            <a:pPr eaLnBrk="1" hangingPunct="1"/>
            <a:r>
              <a:rPr lang="en-US" dirty="0" smtClean="0"/>
              <a:t>Majority Scheduling</a:t>
            </a:r>
          </a:p>
          <a:p>
            <a:pPr lvl="1" eaLnBrk="1" hangingPunct="1"/>
            <a:r>
              <a:rPr lang="en-US" dirty="0" smtClean="0"/>
              <a:t>Best Performing </a:t>
            </a:r>
          </a:p>
          <a:p>
            <a:pPr lvl="1" eaLnBrk="1" hangingPunct="1"/>
            <a:r>
              <a:rPr lang="en-US" dirty="0" smtClean="0"/>
              <a:t>Prioritize largest group of threads with same PC</a:t>
            </a:r>
          </a:p>
          <a:p>
            <a:pPr eaLnBrk="1" hangingPunct="1"/>
            <a:r>
              <a:rPr lang="en-US" b="1" i="1" dirty="0" smtClean="0"/>
              <a:t>Starvation</a:t>
            </a:r>
            <a:endParaRPr lang="en-US" dirty="0" smtClean="0"/>
          </a:p>
          <a:p>
            <a:pPr lvl="1" eaLnBrk="1" hangingPunct="1"/>
            <a:r>
              <a:rPr lang="en-US" u="sng" dirty="0" smtClean="0"/>
              <a:t>LOWER</a:t>
            </a:r>
            <a:r>
              <a:rPr lang="en-US" dirty="0" smtClean="0"/>
              <a:t> SIMD Efficiency!</a:t>
            </a:r>
          </a:p>
          <a:p>
            <a:pPr eaLnBrk="1" hangingPunct="1"/>
            <a:endParaRPr lang="en-US" dirty="0" smtClean="0"/>
          </a:p>
          <a:p>
            <a:pPr eaLnBrk="1" hangingPunct="1"/>
            <a:r>
              <a:rPr lang="en-US" dirty="0" smtClean="0"/>
              <a:t>Other Warp Scheduler?</a:t>
            </a:r>
          </a:p>
          <a:p>
            <a:pPr lvl="1" eaLnBrk="1" hangingPunct="1"/>
            <a:r>
              <a:rPr lang="en-US" dirty="0" smtClean="0"/>
              <a:t>Tricky: Variable Memory Latency</a:t>
            </a:r>
          </a:p>
          <a:p>
            <a:pPr lvl="1" eaLnBrk="1" hangingPunct="1"/>
            <a:endParaRPr lang="en-US" dirty="0" smtClean="0"/>
          </a:p>
        </p:txBody>
      </p:sp>
      <p:sp>
        <p:nvSpPr>
          <p:cNvPr id="8199" name="Line 71"/>
          <p:cNvSpPr>
            <a:spLocks noChangeShapeType="1"/>
          </p:cNvSpPr>
          <p:nvPr/>
        </p:nvSpPr>
        <p:spPr bwMode="auto">
          <a:xfrm>
            <a:off x="8458200" y="2819400"/>
            <a:ext cx="0" cy="3124200"/>
          </a:xfrm>
          <a:prstGeom prst="line">
            <a:avLst/>
          </a:prstGeom>
          <a:noFill/>
          <a:ln w="76200">
            <a:solidFill>
              <a:schemeClr val="tx1"/>
            </a:solidFill>
            <a:round/>
            <a:headEnd/>
            <a:tailEnd type="triangle" w="sm" len="lg"/>
          </a:ln>
        </p:spPr>
        <p:txBody>
          <a:bodyPr/>
          <a:lstStyle/>
          <a:p>
            <a:endParaRPr lang="en-CA"/>
          </a:p>
        </p:txBody>
      </p:sp>
      <p:sp>
        <p:nvSpPr>
          <p:cNvPr id="8200" name="Text Box 72"/>
          <p:cNvSpPr txBox="1">
            <a:spLocks noChangeArrowheads="1"/>
          </p:cNvSpPr>
          <p:nvPr/>
        </p:nvSpPr>
        <p:spPr bwMode="auto">
          <a:xfrm>
            <a:off x="8458200" y="5105400"/>
            <a:ext cx="458788" cy="600075"/>
          </a:xfrm>
          <a:prstGeom prst="rect">
            <a:avLst/>
          </a:prstGeom>
          <a:noFill/>
          <a:ln w="9525">
            <a:noFill/>
            <a:miter lim="800000"/>
            <a:headEnd/>
            <a:tailEnd/>
          </a:ln>
        </p:spPr>
        <p:txBody>
          <a:bodyPr vert="eaVert" wrap="none">
            <a:spAutoFit/>
          </a:bodyPr>
          <a:lstStyle/>
          <a:p>
            <a:r>
              <a:rPr lang="en-US"/>
              <a:t>Time</a:t>
            </a:r>
          </a:p>
        </p:txBody>
      </p:sp>
      <p:grpSp>
        <p:nvGrpSpPr>
          <p:cNvPr id="2" name="Group 77"/>
          <p:cNvGrpSpPr>
            <a:grpSpLocks/>
          </p:cNvGrpSpPr>
          <p:nvPr/>
        </p:nvGrpSpPr>
        <p:grpSpPr bwMode="auto">
          <a:xfrm>
            <a:off x="6553200" y="2971800"/>
            <a:ext cx="1752600" cy="609600"/>
            <a:chOff x="4368" y="2016"/>
            <a:chExt cx="1104" cy="384"/>
          </a:xfrm>
        </p:grpSpPr>
        <p:sp>
          <p:nvSpPr>
            <p:cNvPr id="8217" name="Rectangle 78"/>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8" name="Rectangle 79"/>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8219" name="Rectangle 80"/>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20" name="Rectangle 81"/>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6" name="Group 82"/>
          <p:cNvGrpSpPr>
            <a:grpSpLocks/>
          </p:cNvGrpSpPr>
          <p:nvPr/>
        </p:nvGrpSpPr>
        <p:grpSpPr bwMode="auto">
          <a:xfrm>
            <a:off x="6553200" y="4648200"/>
            <a:ext cx="1752600" cy="609600"/>
            <a:chOff x="4368" y="2016"/>
            <a:chExt cx="1104" cy="384"/>
          </a:xfrm>
        </p:grpSpPr>
        <p:sp>
          <p:nvSpPr>
            <p:cNvPr id="8213"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14"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15"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16"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4" name="Group 87"/>
          <p:cNvGrpSpPr>
            <a:grpSpLocks/>
          </p:cNvGrpSpPr>
          <p:nvPr/>
        </p:nvGrpSpPr>
        <p:grpSpPr bwMode="auto">
          <a:xfrm>
            <a:off x="6553200" y="3581400"/>
            <a:ext cx="1752600" cy="609600"/>
            <a:chOff x="4368" y="2016"/>
            <a:chExt cx="1104" cy="384"/>
          </a:xfrm>
        </p:grpSpPr>
        <p:sp>
          <p:nvSpPr>
            <p:cNvPr id="8209" name="Rectangle 8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0" name="Rectangle 8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11" name="Rectangle 9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12" name="Rectangle 9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grpSp>
        <p:nvGrpSpPr>
          <p:cNvPr id="5" name="Group 97"/>
          <p:cNvGrpSpPr>
            <a:grpSpLocks/>
          </p:cNvGrpSpPr>
          <p:nvPr/>
        </p:nvGrpSpPr>
        <p:grpSpPr bwMode="auto">
          <a:xfrm>
            <a:off x="6553200" y="5257800"/>
            <a:ext cx="1752600" cy="609600"/>
            <a:chOff x="4368" y="2016"/>
            <a:chExt cx="1104" cy="384"/>
          </a:xfrm>
        </p:grpSpPr>
        <p:sp>
          <p:nvSpPr>
            <p:cNvPr id="8205" name="Rectangle 9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06" name="Rectangle 9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07" name="Rectangle 10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08" name="Rectangle 10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222" name="Text Box 4"/>
          <p:cNvSpPr txBox="1">
            <a:spLocks noChangeArrowheads="1"/>
          </p:cNvSpPr>
          <p:nvPr/>
        </p:nvSpPr>
        <p:spPr bwMode="auto">
          <a:xfrm>
            <a:off x="6019800" y="990600"/>
            <a:ext cx="2971800" cy="1687513"/>
          </a:xfrm>
          <a:prstGeom prst="rect">
            <a:avLst/>
          </a:prstGeom>
          <a:noFill/>
          <a:ln w="9525">
            <a:noFill/>
            <a:miter lim="800000"/>
            <a:headEnd/>
            <a:tailEnd/>
          </a:ln>
        </p:spPr>
        <p:txBody>
          <a:bodyPr>
            <a:spAutoFit/>
          </a:bodyPr>
          <a:lstStyle/>
          <a:p>
            <a:pPr>
              <a:spcBef>
                <a:spcPct val="20000"/>
              </a:spcBef>
            </a:pPr>
            <a:r>
              <a:rPr lang="en-US" b="1">
                <a:latin typeface="Courier New" pitchFamily="49" charset="0"/>
              </a:rPr>
              <a:t>B: if (K &gt; 10) </a:t>
            </a:r>
          </a:p>
          <a:p>
            <a:pPr>
              <a:spcBef>
                <a:spcPct val="20000"/>
              </a:spcBef>
            </a:pPr>
            <a:r>
              <a:rPr lang="en-US" b="1">
                <a:latin typeface="Courier New" pitchFamily="49" charset="0"/>
              </a:rPr>
              <a:t>C:    K = 10;</a:t>
            </a:r>
          </a:p>
          <a:p>
            <a:pPr>
              <a:spcBef>
                <a:spcPct val="20000"/>
              </a:spcBef>
            </a:pPr>
            <a:r>
              <a:rPr lang="en-US" b="1">
                <a:latin typeface="Courier New" pitchFamily="49" charset="0"/>
              </a:rPr>
              <a:t>   else</a:t>
            </a:r>
          </a:p>
          <a:p>
            <a:pPr>
              <a:spcBef>
                <a:spcPct val="20000"/>
              </a:spcBef>
            </a:pPr>
            <a:r>
              <a:rPr lang="en-US" b="1">
                <a:latin typeface="Courier New" pitchFamily="49" charset="0"/>
              </a:rPr>
              <a:t>D:    K = 0;</a:t>
            </a:r>
          </a:p>
          <a:p>
            <a:pPr>
              <a:spcBef>
                <a:spcPct val="20000"/>
              </a:spcBef>
            </a:pPr>
            <a:r>
              <a:rPr lang="en-US" b="1">
                <a:latin typeface="Courier New" pitchFamily="49" charset="0"/>
              </a:rPr>
              <a:t>E: B = C[tid.x] + K;</a:t>
            </a:r>
          </a:p>
        </p:txBody>
      </p:sp>
      <p:sp>
        <p:nvSpPr>
          <p:cNvPr id="8245" name="Line 53"/>
          <p:cNvSpPr>
            <a:spLocks noChangeShapeType="1"/>
          </p:cNvSpPr>
          <p:nvPr/>
        </p:nvSpPr>
        <p:spPr bwMode="auto">
          <a:xfrm>
            <a:off x="7467600" y="4267200"/>
            <a:ext cx="0" cy="381000"/>
          </a:xfrm>
          <a:prstGeom prst="line">
            <a:avLst/>
          </a:prstGeom>
          <a:noFill/>
          <a:ln w="76200" cap="rnd">
            <a:solidFill>
              <a:schemeClr val="tx1"/>
            </a:solidFill>
            <a:prstDash val="sysDot"/>
            <a:round/>
            <a:headEnd/>
            <a:tailEnd/>
          </a:ln>
          <a:effectLst/>
        </p:spPr>
        <p:txBody>
          <a:bodyPr/>
          <a:lstStyle/>
          <a:p>
            <a:endParaRPr lang="en-CA"/>
          </a:p>
        </p:txBody>
      </p:sp>
      <p:sp>
        <p:nvSpPr>
          <p:cNvPr id="8246" name="Text Box 54"/>
          <p:cNvSpPr txBox="1">
            <a:spLocks noChangeArrowheads="1"/>
          </p:cNvSpPr>
          <p:nvPr/>
        </p:nvSpPr>
        <p:spPr bwMode="auto">
          <a:xfrm>
            <a:off x="6019800" y="4267200"/>
            <a:ext cx="1504950" cy="366713"/>
          </a:xfrm>
          <a:prstGeom prst="rect">
            <a:avLst/>
          </a:prstGeom>
          <a:noFill/>
          <a:ln w="9525">
            <a:noFill/>
            <a:miter lim="800000"/>
            <a:headEnd/>
            <a:tailEnd/>
          </a:ln>
          <a:effectLst/>
        </p:spPr>
        <p:txBody>
          <a:bodyPr wrap="none">
            <a:spAutoFit/>
          </a:bodyPr>
          <a:lstStyle/>
          <a:p>
            <a:r>
              <a:rPr lang="en-US"/>
              <a:t>1000s cycles</a:t>
            </a:r>
          </a:p>
        </p:txBody>
      </p:sp>
    </p:spTree>
    <p:extLst>
      <p:ext uri="{BB962C8B-B14F-4D97-AF65-F5344CB8AC3E}">
        <p14:creationId xmlns:p14="http://schemas.microsoft.com/office/powerpoint/2010/main" val="3405756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2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98">
                                            <p:txEl>
                                              <p:pRg st="6" end="6"/>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1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8199" grpId="0" animBg="1"/>
      <p:bldP spid="8200" grpId="0"/>
      <p:bldP spid="8222" grpId="0"/>
      <p:bldP spid="8245" grpId="0" animBg="1"/>
      <p:bldP spid="824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4"/>
          <p:cNvSpPr>
            <a:spLocks noGrp="1" noChangeArrowheads="1"/>
          </p:cNvSpPr>
          <p:nvPr>
            <p:ph type="dt" sz="half" idx="10"/>
          </p:nvPr>
        </p:nvSpPr>
        <p:spPr>
          <a:ln/>
        </p:spPr>
        <p:txBody>
          <a:bodyPr/>
          <a:lstStyle/>
          <a:p>
            <a:r>
              <a:rPr lang="en-US"/>
              <a:t>Wilson Fung, Tor Aamodt</a:t>
            </a:r>
            <a:endParaRPr lang="en-US" altLang="en-US"/>
          </a:p>
        </p:txBody>
      </p:sp>
      <p:sp>
        <p:nvSpPr>
          <p:cNvPr id="79" name="Rectangle 5"/>
          <p:cNvSpPr>
            <a:spLocks noGrp="1" noChangeArrowheads="1"/>
          </p:cNvSpPr>
          <p:nvPr>
            <p:ph type="ftr" sz="quarter" idx="11"/>
          </p:nvPr>
        </p:nvSpPr>
        <p:spPr>
          <a:ln/>
        </p:spPr>
        <p:txBody>
          <a:bodyPr/>
          <a:lstStyle/>
          <a:p>
            <a:r>
              <a:rPr lang="en-US" altLang="en-US"/>
              <a:t>Thread Block Compaction</a:t>
            </a:r>
          </a:p>
        </p:txBody>
      </p:sp>
      <p:sp>
        <p:nvSpPr>
          <p:cNvPr id="80" name="Rectangle 6"/>
          <p:cNvSpPr>
            <a:spLocks noGrp="1" noChangeArrowheads="1"/>
          </p:cNvSpPr>
          <p:nvPr>
            <p:ph type="sldNum" sz="quarter" idx="12"/>
          </p:nvPr>
        </p:nvSpPr>
        <p:spPr>
          <a:ln/>
        </p:spPr>
        <p:txBody>
          <a:bodyPr/>
          <a:lstStyle/>
          <a:p>
            <a:pPr>
              <a:defRPr/>
            </a:pPr>
            <a:fld id="{1A4D6724-B56E-456E-AEAE-66B5D56799F7}" type="slidenum">
              <a:rPr lang="en-US" altLang="en-US"/>
              <a:pPr>
                <a:defRPr/>
              </a:pPr>
              <a:t>93</a:t>
            </a:fld>
            <a:endParaRPr lang="en-US" altLang="en-US"/>
          </a:p>
        </p:txBody>
      </p:sp>
      <p:sp>
        <p:nvSpPr>
          <p:cNvPr id="9221" name="Rectangle 2"/>
          <p:cNvSpPr>
            <a:spLocks noGrp="1" noChangeArrowheads="1"/>
          </p:cNvSpPr>
          <p:nvPr>
            <p:ph type="title"/>
          </p:nvPr>
        </p:nvSpPr>
        <p:spPr>
          <a:xfrm>
            <a:off x="457200" y="0"/>
            <a:ext cx="8229600" cy="1143000"/>
          </a:xfrm>
        </p:spPr>
        <p:txBody>
          <a:bodyPr>
            <a:normAutofit fontScale="90000"/>
          </a:bodyPr>
          <a:lstStyle/>
          <a:p>
            <a:pPr eaLnBrk="1" hangingPunct="1"/>
            <a:r>
              <a:rPr lang="en-US" sz="3800" dirty="0" smtClean="0"/>
              <a:t>DWF Pathologies: </a:t>
            </a:r>
            <a:br>
              <a:rPr lang="en-US" sz="3800" dirty="0" smtClean="0"/>
            </a:br>
            <a:r>
              <a:rPr lang="en-US" sz="3800" dirty="0" smtClean="0"/>
              <a:t>Extra </a:t>
            </a:r>
            <a:r>
              <a:rPr lang="en-US" sz="3800" dirty="0" err="1" smtClean="0"/>
              <a:t>Uncoalesced</a:t>
            </a:r>
            <a:r>
              <a:rPr lang="en-US" sz="3800" dirty="0" smtClean="0"/>
              <a:t> Accesses</a:t>
            </a:r>
          </a:p>
        </p:txBody>
      </p:sp>
      <p:sp>
        <p:nvSpPr>
          <p:cNvPr id="9222" name="Rectangle 3"/>
          <p:cNvSpPr>
            <a:spLocks noGrp="1" noChangeArrowheads="1"/>
          </p:cNvSpPr>
          <p:nvPr>
            <p:ph type="body" idx="1"/>
          </p:nvPr>
        </p:nvSpPr>
        <p:spPr>
          <a:xfrm>
            <a:off x="457200" y="1489075"/>
            <a:ext cx="8229600" cy="4606925"/>
          </a:xfrm>
        </p:spPr>
        <p:txBody>
          <a:bodyPr/>
          <a:lstStyle/>
          <a:p>
            <a:pPr eaLnBrk="1" hangingPunct="1"/>
            <a:r>
              <a:rPr lang="en-US" dirty="0" smtClean="0"/>
              <a:t>Coalesced Memory Access = Memory SIMD </a:t>
            </a:r>
          </a:p>
          <a:p>
            <a:pPr lvl="1" eaLnBrk="1" hangingPunct="1"/>
            <a:r>
              <a:rPr lang="en-US" dirty="0" smtClean="0"/>
              <a:t>1</a:t>
            </a:r>
            <a:r>
              <a:rPr lang="en-US" baseline="30000" dirty="0" smtClean="0"/>
              <a:t>st</a:t>
            </a:r>
            <a:r>
              <a:rPr lang="en-US" dirty="0" smtClean="0"/>
              <a:t> Order CUDA Programmer Optimization </a:t>
            </a:r>
          </a:p>
          <a:p>
            <a:pPr eaLnBrk="1" hangingPunct="1"/>
            <a:r>
              <a:rPr lang="en-US" dirty="0" smtClean="0"/>
              <a:t>Not preserved by DWF</a:t>
            </a:r>
          </a:p>
        </p:txBody>
      </p:sp>
      <p:sp>
        <p:nvSpPr>
          <p:cNvPr id="9223" name="Rectangle 4"/>
          <p:cNvSpPr>
            <a:spLocks noChangeArrowheads="1"/>
          </p:cNvSpPr>
          <p:nvPr/>
        </p:nvSpPr>
        <p:spPr bwMode="auto">
          <a:xfrm>
            <a:off x="381000" y="3352800"/>
            <a:ext cx="2914650" cy="366713"/>
          </a:xfrm>
          <a:prstGeom prst="rect">
            <a:avLst/>
          </a:prstGeom>
          <a:noFill/>
          <a:ln w="9525">
            <a:noFill/>
            <a:miter lim="800000"/>
            <a:headEnd/>
            <a:tailEnd/>
          </a:ln>
        </p:spPr>
        <p:txBody>
          <a:bodyPr wrap="none">
            <a:spAutoFit/>
          </a:bodyPr>
          <a:lstStyle/>
          <a:p>
            <a:r>
              <a:rPr lang="en-US" b="1">
                <a:latin typeface="Courier New" pitchFamily="49" charset="0"/>
              </a:rPr>
              <a:t>E: B = C[tid.x] + K;</a:t>
            </a:r>
          </a:p>
        </p:txBody>
      </p:sp>
      <p:sp>
        <p:nvSpPr>
          <p:cNvPr id="9224" name="Rectangle 5"/>
          <p:cNvSpPr>
            <a:spLocks noChangeArrowheads="1"/>
          </p:cNvSpPr>
          <p:nvPr/>
        </p:nvSpPr>
        <p:spPr bwMode="auto">
          <a:xfrm>
            <a:off x="2667000" y="3810000"/>
            <a:ext cx="13716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9225" name="Rectangle 14"/>
          <p:cNvSpPr>
            <a:spLocks noChangeArrowheads="1"/>
          </p:cNvSpPr>
          <p:nvPr/>
        </p:nvSpPr>
        <p:spPr bwMode="auto">
          <a:xfrm>
            <a:off x="2286000" y="3810000"/>
            <a:ext cx="381000" cy="304800"/>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6" name="Rectangle 15"/>
          <p:cNvSpPr>
            <a:spLocks noChangeArrowheads="1"/>
          </p:cNvSpPr>
          <p:nvPr/>
        </p:nvSpPr>
        <p:spPr bwMode="auto">
          <a:xfrm>
            <a:off x="2667000" y="4114800"/>
            <a:ext cx="13716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9227" name="Rectangle 24"/>
          <p:cNvSpPr>
            <a:spLocks noChangeArrowheads="1"/>
          </p:cNvSpPr>
          <p:nvPr/>
        </p:nvSpPr>
        <p:spPr bwMode="auto">
          <a:xfrm>
            <a:off x="2286000" y="4114800"/>
            <a:ext cx="381000" cy="304800"/>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8" name="Rectangle 25"/>
          <p:cNvSpPr>
            <a:spLocks noChangeArrowheads="1"/>
          </p:cNvSpPr>
          <p:nvPr/>
        </p:nvSpPr>
        <p:spPr bwMode="auto">
          <a:xfrm>
            <a:off x="2667000" y="4419600"/>
            <a:ext cx="13716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9229" name="Rectangle 34"/>
          <p:cNvSpPr>
            <a:spLocks noChangeArrowheads="1"/>
          </p:cNvSpPr>
          <p:nvPr/>
        </p:nvSpPr>
        <p:spPr bwMode="auto">
          <a:xfrm>
            <a:off x="2286000" y="4419600"/>
            <a:ext cx="381000" cy="304800"/>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30" name="AutoShape 35"/>
          <p:cNvSpPr>
            <a:spLocks noChangeArrowheads="1"/>
          </p:cNvSpPr>
          <p:nvPr/>
        </p:nvSpPr>
        <p:spPr bwMode="auto">
          <a:xfrm>
            <a:off x="5638800" y="37957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31" name="Text Box 36"/>
          <p:cNvSpPr txBox="1">
            <a:spLocks noChangeArrowheads="1"/>
          </p:cNvSpPr>
          <p:nvPr/>
        </p:nvSpPr>
        <p:spPr bwMode="auto">
          <a:xfrm>
            <a:off x="5791200" y="3414713"/>
            <a:ext cx="1009650" cy="366712"/>
          </a:xfrm>
          <a:prstGeom prst="rect">
            <a:avLst/>
          </a:prstGeom>
          <a:noFill/>
          <a:ln w="9525">
            <a:noFill/>
            <a:miter lim="800000"/>
            <a:headEnd/>
            <a:tailEnd/>
          </a:ln>
        </p:spPr>
        <p:txBody>
          <a:bodyPr wrap="none">
            <a:spAutoFit/>
          </a:bodyPr>
          <a:lstStyle/>
          <a:p>
            <a:r>
              <a:rPr lang="en-US"/>
              <a:t>Memory</a:t>
            </a:r>
          </a:p>
        </p:txBody>
      </p:sp>
      <p:sp>
        <p:nvSpPr>
          <p:cNvPr id="9232" name="Text Box 37"/>
          <p:cNvSpPr txBox="1">
            <a:spLocks noChangeArrowheads="1"/>
          </p:cNvSpPr>
          <p:nvPr/>
        </p:nvSpPr>
        <p:spPr bwMode="auto">
          <a:xfrm>
            <a:off x="4800600" y="37766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33" name="Text Box 38"/>
          <p:cNvSpPr txBox="1">
            <a:spLocks noChangeArrowheads="1"/>
          </p:cNvSpPr>
          <p:nvPr/>
        </p:nvSpPr>
        <p:spPr bwMode="auto">
          <a:xfrm>
            <a:off x="4800600" y="41005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34" name="Text Box 39"/>
          <p:cNvSpPr txBox="1">
            <a:spLocks noChangeArrowheads="1"/>
          </p:cNvSpPr>
          <p:nvPr/>
        </p:nvSpPr>
        <p:spPr bwMode="auto">
          <a:xfrm>
            <a:off x="4800600" y="4419600"/>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35" name="Line 40"/>
          <p:cNvSpPr>
            <a:spLocks noChangeShapeType="1"/>
          </p:cNvSpPr>
          <p:nvPr/>
        </p:nvSpPr>
        <p:spPr bwMode="auto">
          <a:xfrm>
            <a:off x="5638800" y="4405313"/>
            <a:ext cx="1295400" cy="0"/>
          </a:xfrm>
          <a:prstGeom prst="line">
            <a:avLst/>
          </a:prstGeom>
          <a:noFill/>
          <a:ln w="9525">
            <a:solidFill>
              <a:schemeClr val="tx1"/>
            </a:solidFill>
            <a:prstDash val="dash"/>
            <a:round/>
            <a:headEnd/>
            <a:tailEnd/>
          </a:ln>
        </p:spPr>
        <p:txBody>
          <a:bodyPr/>
          <a:lstStyle/>
          <a:p>
            <a:endParaRPr lang="en-CA"/>
          </a:p>
        </p:txBody>
      </p:sp>
      <p:sp>
        <p:nvSpPr>
          <p:cNvPr id="9236" name="Line 41"/>
          <p:cNvSpPr>
            <a:spLocks noChangeShapeType="1"/>
          </p:cNvSpPr>
          <p:nvPr/>
        </p:nvSpPr>
        <p:spPr bwMode="auto">
          <a:xfrm>
            <a:off x="5638800" y="4100513"/>
            <a:ext cx="1295400" cy="0"/>
          </a:xfrm>
          <a:prstGeom prst="line">
            <a:avLst/>
          </a:prstGeom>
          <a:noFill/>
          <a:ln w="9525">
            <a:solidFill>
              <a:schemeClr val="tx1"/>
            </a:solidFill>
            <a:prstDash val="dash"/>
            <a:round/>
            <a:headEnd/>
            <a:tailEnd/>
          </a:ln>
        </p:spPr>
        <p:txBody>
          <a:bodyPr/>
          <a:lstStyle/>
          <a:p>
            <a:endParaRPr lang="en-CA"/>
          </a:p>
        </p:txBody>
      </p:sp>
      <p:sp>
        <p:nvSpPr>
          <p:cNvPr id="9237" name="Line 42"/>
          <p:cNvSpPr>
            <a:spLocks noChangeShapeType="1"/>
          </p:cNvSpPr>
          <p:nvPr/>
        </p:nvSpPr>
        <p:spPr bwMode="auto">
          <a:xfrm>
            <a:off x="5638800" y="4710113"/>
            <a:ext cx="1295400" cy="0"/>
          </a:xfrm>
          <a:prstGeom prst="line">
            <a:avLst/>
          </a:prstGeom>
          <a:noFill/>
          <a:ln w="9525">
            <a:solidFill>
              <a:schemeClr val="tx1"/>
            </a:solidFill>
            <a:prstDash val="dash"/>
            <a:round/>
            <a:headEnd/>
            <a:tailEnd/>
          </a:ln>
        </p:spPr>
        <p:txBody>
          <a:bodyPr/>
          <a:lstStyle/>
          <a:p>
            <a:endParaRPr lang="en-CA"/>
          </a:p>
        </p:txBody>
      </p:sp>
      <p:sp>
        <p:nvSpPr>
          <p:cNvPr id="9241" name="Rectangle 46"/>
          <p:cNvSpPr>
            <a:spLocks noChangeArrowheads="1"/>
          </p:cNvSpPr>
          <p:nvPr/>
        </p:nvSpPr>
        <p:spPr bwMode="auto">
          <a:xfrm>
            <a:off x="2667000" y="54102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a:t>
            </a:r>
            <a:r>
              <a:rPr lang="en-US" b="1"/>
              <a:t>  </a:t>
            </a:r>
            <a:r>
              <a:rPr lang="en-US" b="1">
                <a:solidFill>
                  <a:srgbClr val="FF0000"/>
                </a:solidFill>
              </a:rPr>
              <a:t>7</a:t>
            </a:r>
            <a:r>
              <a:rPr lang="en-US" b="1"/>
              <a:t> </a:t>
            </a:r>
            <a:r>
              <a:rPr lang="en-US" b="1">
                <a:solidFill>
                  <a:srgbClr val="CC6600"/>
                </a:solidFill>
              </a:rPr>
              <a:t>12</a:t>
            </a:r>
          </a:p>
        </p:txBody>
      </p:sp>
      <p:sp>
        <p:nvSpPr>
          <p:cNvPr id="9242" name="Rectangle 55"/>
          <p:cNvSpPr>
            <a:spLocks noChangeArrowheads="1"/>
          </p:cNvSpPr>
          <p:nvPr/>
        </p:nvSpPr>
        <p:spPr bwMode="auto">
          <a:xfrm>
            <a:off x="2286000" y="54102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3" name="Rectangle 56"/>
          <p:cNvSpPr>
            <a:spLocks noChangeArrowheads="1"/>
          </p:cNvSpPr>
          <p:nvPr/>
        </p:nvSpPr>
        <p:spPr bwMode="auto">
          <a:xfrm>
            <a:off x="2667000" y="57150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t>  </a:t>
            </a:r>
            <a:r>
              <a:rPr lang="en-US" b="1">
                <a:solidFill>
                  <a:srgbClr val="FF0000"/>
                </a:solidFill>
              </a:rPr>
              <a:t>6</a:t>
            </a:r>
            <a:r>
              <a:rPr lang="en-US" b="1"/>
              <a:t>  </a:t>
            </a:r>
            <a:r>
              <a:rPr lang="en-US" b="1">
                <a:solidFill>
                  <a:srgbClr val="0033CC"/>
                </a:solidFill>
              </a:rPr>
              <a:t>3</a:t>
            </a:r>
            <a:r>
              <a:rPr lang="en-US" b="1"/>
              <a:t>  </a:t>
            </a:r>
            <a:r>
              <a:rPr lang="en-US" b="1">
                <a:solidFill>
                  <a:srgbClr val="FF0000"/>
                </a:solidFill>
              </a:rPr>
              <a:t>8</a:t>
            </a:r>
          </a:p>
        </p:txBody>
      </p:sp>
      <p:sp>
        <p:nvSpPr>
          <p:cNvPr id="9244" name="Rectangle 65"/>
          <p:cNvSpPr>
            <a:spLocks noChangeArrowheads="1"/>
          </p:cNvSpPr>
          <p:nvPr/>
        </p:nvSpPr>
        <p:spPr bwMode="auto">
          <a:xfrm>
            <a:off x="2286000" y="57150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5" name="Rectangle 66"/>
          <p:cNvSpPr>
            <a:spLocks noChangeArrowheads="1"/>
          </p:cNvSpPr>
          <p:nvPr/>
        </p:nvSpPr>
        <p:spPr bwMode="auto">
          <a:xfrm>
            <a:off x="2667000" y="60198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5</a:t>
            </a:r>
            <a:r>
              <a:rPr lang="en-US" b="1">
                <a:solidFill>
                  <a:srgbClr val="CC6600"/>
                </a:solidFill>
              </a:rPr>
              <a:t> 10</a:t>
            </a:r>
            <a:r>
              <a:rPr lang="en-US" b="1"/>
              <a:t> </a:t>
            </a:r>
            <a:r>
              <a:rPr lang="en-US" b="1">
                <a:solidFill>
                  <a:srgbClr val="CC6600"/>
                </a:solidFill>
              </a:rPr>
              <a:t>11</a:t>
            </a:r>
            <a:r>
              <a:rPr lang="en-US" b="1"/>
              <a:t> </a:t>
            </a:r>
            <a:r>
              <a:rPr lang="en-US" b="1">
                <a:solidFill>
                  <a:srgbClr val="0033CC"/>
                </a:solidFill>
              </a:rPr>
              <a:t>4</a:t>
            </a:r>
          </a:p>
        </p:txBody>
      </p:sp>
      <p:sp>
        <p:nvSpPr>
          <p:cNvPr id="9246" name="Rectangle 75"/>
          <p:cNvSpPr>
            <a:spLocks noChangeArrowheads="1"/>
          </p:cNvSpPr>
          <p:nvPr/>
        </p:nvSpPr>
        <p:spPr bwMode="auto">
          <a:xfrm>
            <a:off x="2286000" y="60198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7" name="AutoShape 76"/>
          <p:cNvSpPr>
            <a:spLocks noChangeArrowheads="1"/>
          </p:cNvSpPr>
          <p:nvPr/>
        </p:nvSpPr>
        <p:spPr bwMode="auto">
          <a:xfrm>
            <a:off x="5638800" y="53959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48" name="Text Box 77"/>
          <p:cNvSpPr txBox="1">
            <a:spLocks noChangeArrowheads="1"/>
          </p:cNvSpPr>
          <p:nvPr/>
        </p:nvSpPr>
        <p:spPr bwMode="auto">
          <a:xfrm>
            <a:off x="5791200" y="5014913"/>
            <a:ext cx="1009650" cy="366712"/>
          </a:xfrm>
          <a:prstGeom prst="rect">
            <a:avLst/>
          </a:prstGeom>
          <a:noFill/>
          <a:ln w="9525">
            <a:noFill/>
            <a:miter lim="800000"/>
            <a:headEnd/>
            <a:tailEnd/>
          </a:ln>
        </p:spPr>
        <p:txBody>
          <a:bodyPr wrap="none">
            <a:spAutoFit/>
          </a:bodyPr>
          <a:lstStyle/>
          <a:p>
            <a:r>
              <a:rPr lang="en-US"/>
              <a:t>Memory</a:t>
            </a:r>
          </a:p>
        </p:txBody>
      </p:sp>
      <p:sp>
        <p:nvSpPr>
          <p:cNvPr id="9249" name="Text Box 78"/>
          <p:cNvSpPr txBox="1">
            <a:spLocks noChangeArrowheads="1"/>
          </p:cNvSpPr>
          <p:nvPr/>
        </p:nvSpPr>
        <p:spPr bwMode="auto">
          <a:xfrm>
            <a:off x="4800600" y="53768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50" name="Text Box 79"/>
          <p:cNvSpPr txBox="1">
            <a:spLocks noChangeArrowheads="1"/>
          </p:cNvSpPr>
          <p:nvPr/>
        </p:nvSpPr>
        <p:spPr bwMode="auto">
          <a:xfrm>
            <a:off x="4800600" y="57007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51" name="Text Box 80"/>
          <p:cNvSpPr txBox="1">
            <a:spLocks noChangeArrowheads="1"/>
          </p:cNvSpPr>
          <p:nvPr/>
        </p:nvSpPr>
        <p:spPr bwMode="auto">
          <a:xfrm>
            <a:off x="4800600" y="6019800"/>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52" name="Line 81"/>
          <p:cNvSpPr>
            <a:spLocks noChangeShapeType="1"/>
          </p:cNvSpPr>
          <p:nvPr/>
        </p:nvSpPr>
        <p:spPr bwMode="auto">
          <a:xfrm>
            <a:off x="5638800" y="6005513"/>
            <a:ext cx="1295400" cy="0"/>
          </a:xfrm>
          <a:prstGeom prst="line">
            <a:avLst/>
          </a:prstGeom>
          <a:noFill/>
          <a:ln w="9525">
            <a:solidFill>
              <a:schemeClr val="tx1"/>
            </a:solidFill>
            <a:prstDash val="dash"/>
            <a:round/>
            <a:headEnd/>
            <a:tailEnd/>
          </a:ln>
        </p:spPr>
        <p:txBody>
          <a:bodyPr/>
          <a:lstStyle/>
          <a:p>
            <a:endParaRPr lang="en-CA"/>
          </a:p>
        </p:txBody>
      </p:sp>
      <p:sp>
        <p:nvSpPr>
          <p:cNvPr id="9253" name="Line 82"/>
          <p:cNvSpPr>
            <a:spLocks noChangeShapeType="1"/>
          </p:cNvSpPr>
          <p:nvPr/>
        </p:nvSpPr>
        <p:spPr bwMode="auto">
          <a:xfrm>
            <a:off x="5638800" y="5700713"/>
            <a:ext cx="1295400" cy="0"/>
          </a:xfrm>
          <a:prstGeom prst="line">
            <a:avLst/>
          </a:prstGeom>
          <a:noFill/>
          <a:ln w="9525">
            <a:solidFill>
              <a:schemeClr val="tx1"/>
            </a:solidFill>
            <a:prstDash val="dash"/>
            <a:round/>
            <a:headEnd/>
            <a:tailEnd/>
          </a:ln>
        </p:spPr>
        <p:txBody>
          <a:bodyPr/>
          <a:lstStyle/>
          <a:p>
            <a:endParaRPr lang="en-CA"/>
          </a:p>
        </p:txBody>
      </p:sp>
      <p:sp>
        <p:nvSpPr>
          <p:cNvPr id="9254" name="Line 83"/>
          <p:cNvSpPr>
            <a:spLocks noChangeShapeType="1"/>
          </p:cNvSpPr>
          <p:nvPr/>
        </p:nvSpPr>
        <p:spPr bwMode="auto">
          <a:xfrm>
            <a:off x="5638800" y="6310313"/>
            <a:ext cx="1295400" cy="0"/>
          </a:xfrm>
          <a:prstGeom prst="line">
            <a:avLst/>
          </a:prstGeom>
          <a:noFill/>
          <a:ln w="9525">
            <a:solidFill>
              <a:schemeClr val="tx1"/>
            </a:solidFill>
            <a:prstDash val="dash"/>
            <a:round/>
            <a:headEnd/>
            <a:tailEnd/>
          </a:ln>
        </p:spPr>
        <p:txBody>
          <a:bodyPr/>
          <a:lstStyle/>
          <a:p>
            <a:endParaRPr lang="en-CA"/>
          </a:p>
        </p:txBody>
      </p:sp>
      <p:sp>
        <p:nvSpPr>
          <p:cNvPr id="27744" name="Text Box 96"/>
          <p:cNvSpPr txBox="1">
            <a:spLocks noChangeArrowheads="1"/>
          </p:cNvSpPr>
          <p:nvPr/>
        </p:nvSpPr>
        <p:spPr bwMode="auto">
          <a:xfrm>
            <a:off x="3962400" y="3429000"/>
            <a:ext cx="1079500" cy="366713"/>
          </a:xfrm>
          <a:prstGeom prst="rect">
            <a:avLst/>
          </a:prstGeom>
          <a:noFill/>
          <a:ln w="9525">
            <a:noFill/>
            <a:miter lim="800000"/>
            <a:headEnd/>
            <a:tailEnd/>
          </a:ln>
        </p:spPr>
        <p:txBody>
          <a:bodyPr wrap="none">
            <a:spAutoFit/>
          </a:bodyPr>
          <a:lstStyle/>
          <a:p>
            <a:r>
              <a:rPr lang="en-US"/>
              <a:t>#Acc = 3</a:t>
            </a:r>
          </a:p>
        </p:txBody>
      </p:sp>
      <p:sp>
        <p:nvSpPr>
          <p:cNvPr id="27745" name="Text Box 97"/>
          <p:cNvSpPr txBox="1">
            <a:spLocks noChangeArrowheads="1"/>
          </p:cNvSpPr>
          <p:nvPr/>
        </p:nvSpPr>
        <p:spPr bwMode="auto">
          <a:xfrm>
            <a:off x="3962400" y="5029200"/>
            <a:ext cx="1117600" cy="366713"/>
          </a:xfrm>
          <a:prstGeom prst="rect">
            <a:avLst/>
          </a:prstGeom>
          <a:noFill/>
          <a:ln w="9525">
            <a:noFill/>
            <a:miter lim="800000"/>
            <a:headEnd/>
            <a:tailEnd/>
          </a:ln>
        </p:spPr>
        <p:txBody>
          <a:bodyPr wrap="none">
            <a:spAutoFit/>
          </a:bodyPr>
          <a:lstStyle/>
          <a:p>
            <a:r>
              <a:rPr lang="en-US" b="1">
                <a:solidFill>
                  <a:srgbClr val="FF0000"/>
                </a:solidFill>
              </a:rPr>
              <a:t>#Acc =</a:t>
            </a:r>
            <a:r>
              <a:rPr lang="en-US"/>
              <a:t> </a:t>
            </a:r>
            <a:r>
              <a:rPr lang="en-US" b="1">
                <a:solidFill>
                  <a:srgbClr val="FF0000"/>
                </a:solidFill>
              </a:rPr>
              <a:t>9</a:t>
            </a:r>
            <a:endParaRPr lang="en-US"/>
          </a:p>
        </p:txBody>
      </p:sp>
      <p:sp>
        <p:nvSpPr>
          <p:cNvPr id="9270" name="Text Box 54"/>
          <p:cNvSpPr txBox="1">
            <a:spLocks noChangeArrowheads="1"/>
          </p:cNvSpPr>
          <p:nvPr/>
        </p:nvSpPr>
        <p:spPr bwMode="auto">
          <a:xfrm>
            <a:off x="1143000" y="3719513"/>
            <a:ext cx="1073150" cy="366712"/>
          </a:xfrm>
          <a:prstGeom prst="rect">
            <a:avLst/>
          </a:prstGeom>
          <a:noFill/>
          <a:ln w="9525">
            <a:noFill/>
            <a:miter lim="800000"/>
            <a:headEnd/>
            <a:tailEnd/>
          </a:ln>
          <a:effectLst/>
        </p:spPr>
        <p:txBody>
          <a:bodyPr wrap="none">
            <a:spAutoFit/>
          </a:bodyPr>
          <a:lstStyle/>
          <a:p>
            <a:r>
              <a:rPr lang="en-US" b="1"/>
              <a:t>No DWF</a:t>
            </a:r>
          </a:p>
        </p:txBody>
      </p:sp>
      <p:sp>
        <p:nvSpPr>
          <p:cNvPr id="9271" name="Text Box 55"/>
          <p:cNvSpPr txBox="1">
            <a:spLocks noChangeArrowheads="1"/>
          </p:cNvSpPr>
          <p:nvPr/>
        </p:nvSpPr>
        <p:spPr bwMode="auto">
          <a:xfrm>
            <a:off x="990600" y="5319713"/>
            <a:ext cx="1263650" cy="366712"/>
          </a:xfrm>
          <a:prstGeom prst="rect">
            <a:avLst/>
          </a:prstGeom>
          <a:noFill/>
          <a:ln w="9525">
            <a:noFill/>
            <a:miter lim="800000"/>
            <a:headEnd/>
            <a:tailEnd/>
          </a:ln>
          <a:effectLst/>
        </p:spPr>
        <p:txBody>
          <a:bodyPr wrap="none">
            <a:spAutoFit/>
          </a:bodyPr>
          <a:lstStyle/>
          <a:p>
            <a:r>
              <a:rPr lang="en-US" b="1"/>
              <a:t>With DWF</a:t>
            </a:r>
          </a:p>
        </p:txBody>
      </p:sp>
      <p:grpSp>
        <p:nvGrpSpPr>
          <p:cNvPr id="9273" name="Group 57"/>
          <p:cNvGrpSpPr>
            <a:grpSpLocks/>
          </p:cNvGrpSpPr>
          <p:nvPr/>
        </p:nvGrpSpPr>
        <p:grpSpPr bwMode="auto">
          <a:xfrm>
            <a:off x="4114800" y="3871913"/>
            <a:ext cx="2743200" cy="152400"/>
            <a:chOff x="3216" y="2448"/>
            <a:chExt cx="1728" cy="96"/>
          </a:xfrm>
        </p:grpSpPr>
        <p:sp>
          <p:nvSpPr>
            <p:cNvPr id="4"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2" name="Rectangle 56"/>
            <p:cNvSpPr>
              <a:spLocks noChangeArrowheads="1"/>
            </p:cNvSpPr>
            <p:nvPr/>
          </p:nvSpPr>
          <p:spPr bwMode="auto">
            <a:xfrm>
              <a:off x="4224" y="2448"/>
              <a:ext cx="720"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grpSp>
      <p:grpSp>
        <p:nvGrpSpPr>
          <p:cNvPr id="9274" name="Group 58"/>
          <p:cNvGrpSpPr>
            <a:grpSpLocks/>
          </p:cNvGrpSpPr>
          <p:nvPr/>
        </p:nvGrpSpPr>
        <p:grpSpPr bwMode="auto">
          <a:xfrm>
            <a:off x="4114800" y="4176713"/>
            <a:ext cx="2743200" cy="152400"/>
            <a:chOff x="3216" y="2448"/>
            <a:chExt cx="1728" cy="96"/>
          </a:xfrm>
        </p:grpSpPr>
        <p:sp>
          <p:nvSpPr>
            <p:cNvPr id="5"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6" name="Rectangle 60"/>
            <p:cNvSpPr>
              <a:spLocks noChangeArrowheads="1"/>
            </p:cNvSpPr>
            <p:nvPr/>
          </p:nvSpPr>
          <p:spPr bwMode="auto">
            <a:xfrm>
              <a:off x="4224" y="2448"/>
              <a:ext cx="720"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grpSp>
      <p:grpSp>
        <p:nvGrpSpPr>
          <p:cNvPr id="9277" name="Group 61"/>
          <p:cNvGrpSpPr>
            <a:grpSpLocks/>
          </p:cNvGrpSpPr>
          <p:nvPr/>
        </p:nvGrpSpPr>
        <p:grpSpPr bwMode="auto">
          <a:xfrm>
            <a:off x="4114800" y="4481513"/>
            <a:ext cx="2743200" cy="152400"/>
            <a:chOff x="3216" y="2448"/>
            <a:chExt cx="1728" cy="96"/>
          </a:xfrm>
        </p:grpSpPr>
        <p:sp>
          <p:nvSpPr>
            <p:cNvPr id="27691"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9" name="Rectangle 63"/>
            <p:cNvSpPr>
              <a:spLocks noChangeArrowheads="1"/>
            </p:cNvSpPr>
            <p:nvPr/>
          </p:nvSpPr>
          <p:spPr bwMode="auto">
            <a:xfrm>
              <a:off x="4224" y="2448"/>
              <a:ext cx="720"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3" name="Group 92"/>
          <p:cNvGrpSpPr>
            <a:grpSpLocks/>
          </p:cNvGrpSpPr>
          <p:nvPr/>
        </p:nvGrpSpPr>
        <p:grpSpPr bwMode="auto">
          <a:xfrm>
            <a:off x="4114800" y="5562600"/>
            <a:ext cx="685800" cy="609600"/>
            <a:chOff x="3072" y="3072"/>
            <a:chExt cx="432" cy="384"/>
          </a:xfrm>
        </p:grpSpPr>
        <p:sp>
          <p:nvSpPr>
            <p:cNvPr id="9263" name="Line 85"/>
            <p:cNvSpPr>
              <a:spLocks noChangeShapeType="1"/>
            </p:cNvSpPr>
            <p:nvPr/>
          </p:nvSpPr>
          <p:spPr bwMode="auto">
            <a:xfrm flipV="1">
              <a:off x="3072" y="3264"/>
              <a:ext cx="432" cy="0"/>
            </a:xfrm>
            <a:prstGeom prst="line">
              <a:avLst/>
            </a:prstGeom>
            <a:noFill/>
            <a:ln w="28575">
              <a:solidFill>
                <a:schemeClr val="tx1"/>
              </a:solidFill>
              <a:round/>
              <a:headEnd/>
              <a:tailEnd type="arrow" w="med" len="med"/>
            </a:ln>
          </p:spPr>
          <p:txBody>
            <a:bodyPr/>
            <a:lstStyle/>
            <a:p>
              <a:endParaRPr lang="en-CA"/>
            </a:p>
          </p:txBody>
        </p:sp>
        <p:sp>
          <p:nvSpPr>
            <p:cNvPr id="9264" name="Line 90"/>
            <p:cNvSpPr>
              <a:spLocks noChangeShapeType="1"/>
            </p:cNvSpPr>
            <p:nvPr/>
          </p:nvSpPr>
          <p:spPr bwMode="auto">
            <a:xfrm flipV="1">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5" name="Line 91"/>
            <p:cNvSpPr>
              <a:spLocks noChangeShapeType="1"/>
            </p:cNvSpPr>
            <p:nvPr/>
          </p:nvSpPr>
          <p:spPr bwMode="auto">
            <a:xfrm>
              <a:off x="3072" y="3264"/>
              <a:ext cx="432" cy="192"/>
            </a:xfrm>
            <a:prstGeom prst="line">
              <a:avLst/>
            </a:prstGeom>
            <a:noFill/>
            <a:ln w="28575">
              <a:solidFill>
                <a:schemeClr val="tx1"/>
              </a:solidFill>
              <a:round/>
              <a:headEnd/>
              <a:tailEnd type="arrow" w="med" len="med"/>
            </a:ln>
          </p:spPr>
          <p:txBody>
            <a:bodyPr/>
            <a:lstStyle/>
            <a:p>
              <a:endParaRPr lang="en-CA"/>
            </a:p>
          </p:txBody>
        </p:sp>
      </p:grpSp>
      <p:grpSp>
        <p:nvGrpSpPr>
          <p:cNvPr id="9292" name="Group 76"/>
          <p:cNvGrpSpPr>
            <a:grpSpLocks/>
          </p:cNvGrpSpPr>
          <p:nvPr/>
        </p:nvGrpSpPr>
        <p:grpSpPr bwMode="auto">
          <a:xfrm>
            <a:off x="5715000" y="5472113"/>
            <a:ext cx="1143000" cy="762000"/>
            <a:chOff x="4224" y="3456"/>
            <a:chExt cx="720" cy="480"/>
          </a:xfrm>
        </p:grpSpPr>
        <p:sp>
          <p:nvSpPr>
            <p:cNvPr id="9281" name="Rectangle 65"/>
            <p:cNvSpPr>
              <a:spLocks noChangeArrowheads="1"/>
            </p:cNvSpPr>
            <p:nvPr/>
          </p:nvSpPr>
          <p:spPr bwMode="auto">
            <a:xfrm>
              <a:off x="4560"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4" name="Rectangle 68"/>
            <p:cNvSpPr>
              <a:spLocks noChangeArrowheads="1"/>
            </p:cNvSpPr>
            <p:nvPr/>
          </p:nvSpPr>
          <p:spPr bwMode="auto">
            <a:xfrm>
              <a:off x="4416"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6" name="Rectangle 70"/>
            <p:cNvSpPr>
              <a:spLocks noChangeArrowheads="1"/>
            </p:cNvSpPr>
            <p:nvPr/>
          </p:nvSpPr>
          <p:spPr bwMode="auto">
            <a:xfrm>
              <a:off x="4752"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7" name="Rectangle 71"/>
            <p:cNvSpPr>
              <a:spLocks noChangeArrowheads="1"/>
            </p:cNvSpPr>
            <p:nvPr/>
          </p:nvSpPr>
          <p:spPr bwMode="auto">
            <a:xfrm>
              <a:off x="4224"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9298" name="Group 82"/>
          <p:cNvGrpSpPr>
            <a:grpSpLocks/>
          </p:cNvGrpSpPr>
          <p:nvPr/>
        </p:nvGrpSpPr>
        <p:grpSpPr bwMode="auto">
          <a:xfrm>
            <a:off x="4114800" y="5562600"/>
            <a:ext cx="685800" cy="609600"/>
            <a:chOff x="3216" y="3513"/>
            <a:chExt cx="432" cy="384"/>
          </a:xfrm>
        </p:grpSpPr>
        <p:sp>
          <p:nvSpPr>
            <p:cNvPr id="9260" name="Line 86"/>
            <p:cNvSpPr>
              <a:spLocks noChangeShapeType="1"/>
            </p:cNvSpPr>
            <p:nvPr/>
          </p:nvSpPr>
          <p:spPr bwMode="auto">
            <a:xfrm flipV="1">
              <a:off x="3216" y="3897"/>
              <a:ext cx="432" cy="0"/>
            </a:xfrm>
            <a:prstGeom prst="line">
              <a:avLst/>
            </a:prstGeom>
            <a:noFill/>
            <a:ln w="28575">
              <a:solidFill>
                <a:schemeClr val="tx1"/>
              </a:solidFill>
              <a:round/>
              <a:headEnd/>
              <a:tailEnd type="arrow" w="med" len="med"/>
            </a:ln>
          </p:spPr>
          <p:txBody>
            <a:bodyPr/>
            <a:lstStyle/>
            <a:p>
              <a:endParaRPr lang="en-CA"/>
            </a:p>
          </p:txBody>
        </p:sp>
        <p:sp>
          <p:nvSpPr>
            <p:cNvPr id="9261" name="Line 93"/>
            <p:cNvSpPr>
              <a:spLocks noChangeShapeType="1"/>
            </p:cNvSpPr>
            <p:nvPr/>
          </p:nvSpPr>
          <p:spPr bwMode="auto">
            <a:xfrm flipV="1">
              <a:off x="3216" y="3513"/>
              <a:ext cx="432" cy="384"/>
            </a:xfrm>
            <a:prstGeom prst="line">
              <a:avLst/>
            </a:prstGeom>
            <a:noFill/>
            <a:ln w="28575">
              <a:solidFill>
                <a:schemeClr val="tx1"/>
              </a:solidFill>
              <a:round/>
              <a:headEnd/>
              <a:tailEnd type="arrow" w="med" len="med"/>
            </a:ln>
          </p:spPr>
          <p:txBody>
            <a:bodyPr/>
            <a:lstStyle/>
            <a:p>
              <a:endParaRPr lang="en-CA"/>
            </a:p>
          </p:txBody>
        </p:sp>
        <p:sp>
          <p:nvSpPr>
            <p:cNvPr id="9262" name="Line 94"/>
            <p:cNvSpPr>
              <a:spLocks noChangeShapeType="1"/>
            </p:cNvSpPr>
            <p:nvPr/>
          </p:nvSpPr>
          <p:spPr bwMode="auto">
            <a:xfrm flipV="1">
              <a:off x="3216" y="3705"/>
              <a:ext cx="432" cy="192"/>
            </a:xfrm>
            <a:prstGeom prst="line">
              <a:avLst/>
            </a:prstGeom>
            <a:noFill/>
            <a:ln w="28575">
              <a:solidFill>
                <a:schemeClr val="tx1"/>
              </a:solidFill>
              <a:round/>
              <a:headEnd/>
              <a:tailEnd type="arrow" w="med" len="med"/>
            </a:ln>
          </p:spPr>
          <p:txBody>
            <a:bodyPr/>
            <a:lstStyle/>
            <a:p>
              <a:endParaRPr lang="en-CA"/>
            </a:p>
          </p:txBody>
        </p:sp>
      </p:grpSp>
      <p:grpSp>
        <p:nvGrpSpPr>
          <p:cNvPr id="9293" name="Group 77"/>
          <p:cNvGrpSpPr>
            <a:grpSpLocks/>
          </p:cNvGrpSpPr>
          <p:nvPr/>
        </p:nvGrpSpPr>
        <p:grpSpPr bwMode="auto">
          <a:xfrm>
            <a:off x="5715000" y="5472113"/>
            <a:ext cx="1143000" cy="762000"/>
            <a:chOff x="4224" y="3456"/>
            <a:chExt cx="720" cy="480"/>
          </a:xfrm>
        </p:grpSpPr>
        <p:sp>
          <p:nvSpPr>
            <p:cNvPr id="9282" name="Rectangle 66"/>
            <p:cNvSpPr>
              <a:spLocks noChangeArrowheads="1"/>
            </p:cNvSpPr>
            <p:nvPr/>
          </p:nvSpPr>
          <p:spPr bwMode="auto">
            <a:xfrm>
              <a:off x="4752"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3" name="Rectangle 67"/>
            <p:cNvSpPr>
              <a:spLocks noChangeArrowheads="1"/>
            </p:cNvSpPr>
            <p:nvPr/>
          </p:nvSpPr>
          <p:spPr bwMode="auto">
            <a:xfrm>
              <a:off x="4224"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8" name="Rectangle 72"/>
            <p:cNvSpPr>
              <a:spLocks noChangeArrowheads="1"/>
            </p:cNvSpPr>
            <p:nvPr/>
          </p:nvSpPr>
          <p:spPr bwMode="auto">
            <a:xfrm>
              <a:off x="4416"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sp>
          <p:nvSpPr>
            <p:cNvPr id="9289" name="Rectangle 73"/>
            <p:cNvSpPr>
              <a:spLocks noChangeArrowheads="1"/>
            </p:cNvSpPr>
            <p:nvPr/>
          </p:nvSpPr>
          <p:spPr bwMode="auto">
            <a:xfrm>
              <a:off x="4560"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2" name="Group 89"/>
          <p:cNvGrpSpPr>
            <a:grpSpLocks/>
          </p:cNvGrpSpPr>
          <p:nvPr/>
        </p:nvGrpSpPr>
        <p:grpSpPr bwMode="auto">
          <a:xfrm>
            <a:off x="4114800" y="5562600"/>
            <a:ext cx="685800" cy="609600"/>
            <a:chOff x="3072" y="3072"/>
            <a:chExt cx="432" cy="384"/>
          </a:xfrm>
        </p:grpSpPr>
        <p:sp>
          <p:nvSpPr>
            <p:cNvPr id="9266" name="Line 84"/>
            <p:cNvSpPr>
              <a:spLocks noChangeShapeType="1"/>
            </p:cNvSpPr>
            <p:nvPr/>
          </p:nvSpPr>
          <p:spPr bwMode="auto">
            <a:xfrm flipV="1">
              <a:off x="3072" y="3072"/>
              <a:ext cx="432" cy="0"/>
            </a:xfrm>
            <a:prstGeom prst="line">
              <a:avLst/>
            </a:prstGeom>
            <a:noFill/>
            <a:ln w="28575">
              <a:solidFill>
                <a:schemeClr val="tx1"/>
              </a:solidFill>
              <a:round/>
              <a:headEnd/>
              <a:tailEnd type="arrow" w="med" len="med"/>
            </a:ln>
          </p:spPr>
          <p:txBody>
            <a:bodyPr/>
            <a:lstStyle/>
            <a:p>
              <a:endParaRPr lang="en-CA"/>
            </a:p>
          </p:txBody>
        </p:sp>
        <p:sp>
          <p:nvSpPr>
            <p:cNvPr id="9267" name="Line 87"/>
            <p:cNvSpPr>
              <a:spLocks noChangeShapeType="1"/>
            </p:cNvSpPr>
            <p:nvPr/>
          </p:nvSpPr>
          <p:spPr bwMode="auto">
            <a:xfrm>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8" name="Line 88"/>
            <p:cNvSpPr>
              <a:spLocks noChangeShapeType="1"/>
            </p:cNvSpPr>
            <p:nvPr/>
          </p:nvSpPr>
          <p:spPr bwMode="auto">
            <a:xfrm>
              <a:off x="3072" y="3072"/>
              <a:ext cx="432" cy="384"/>
            </a:xfrm>
            <a:prstGeom prst="line">
              <a:avLst/>
            </a:prstGeom>
            <a:noFill/>
            <a:ln w="28575">
              <a:solidFill>
                <a:schemeClr val="tx1"/>
              </a:solidFill>
              <a:round/>
              <a:headEnd/>
              <a:tailEnd type="arrow" w="med" len="med"/>
            </a:ln>
          </p:spPr>
          <p:txBody>
            <a:bodyPr/>
            <a:lstStyle/>
            <a:p>
              <a:endParaRPr lang="en-CA"/>
            </a:p>
          </p:txBody>
        </p:sp>
      </p:grpSp>
      <p:grpSp>
        <p:nvGrpSpPr>
          <p:cNvPr id="9297" name="Group 81"/>
          <p:cNvGrpSpPr>
            <a:grpSpLocks/>
          </p:cNvGrpSpPr>
          <p:nvPr/>
        </p:nvGrpSpPr>
        <p:grpSpPr bwMode="auto">
          <a:xfrm>
            <a:off x="5715000" y="5472113"/>
            <a:ext cx="1143000" cy="762000"/>
            <a:chOff x="4224" y="3456"/>
            <a:chExt cx="720" cy="480"/>
          </a:xfrm>
        </p:grpSpPr>
        <p:sp>
          <p:nvSpPr>
            <p:cNvPr id="9280" name="Rectangle 64"/>
            <p:cNvSpPr>
              <a:spLocks noChangeArrowheads="1"/>
            </p:cNvSpPr>
            <p:nvPr/>
          </p:nvSpPr>
          <p:spPr bwMode="auto">
            <a:xfrm>
              <a:off x="4224" y="3456"/>
              <a:ext cx="336"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5" name="Rectangle 69"/>
            <p:cNvSpPr>
              <a:spLocks noChangeArrowheads="1"/>
            </p:cNvSpPr>
            <p:nvPr/>
          </p:nvSpPr>
          <p:spPr bwMode="auto">
            <a:xfrm>
              <a:off x="4560"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90" name="Rectangle 74"/>
            <p:cNvSpPr>
              <a:spLocks noChangeArrowheads="1"/>
            </p:cNvSpPr>
            <p:nvPr/>
          </p:nvSpPr>
          <p:spPr bwMode="auto">
            <a:xfrm>
              <a:off x="4752"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sp>
        <p:nvSpPr>
          <p:cNvPr id="9299" name="Rectangle 83"/>
          <p:cNvSpPr>
            <a:spLocks noChangeArrowheads="1"/>
          </p:cNvSpPr>
          <p:nvPr/>
        </p:nvSpPr>
        <p:spPr bwMode="auto">
          <a:xfrm>
            <a:off x="57150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0" name="Rectangle 84"/>
          <p:cNvSpPr>
            <a:spLocks noChangeArrowheads="1"/>
          </p:cNvSpPr>
          <p:nvPr/>
        </p:nvSpPr>
        <p:spPr bwMode="auto">
          <a:xfrm>
            <a:off x="60198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1" name="Rectangle 85"/>
          <p:cNvSpPr>
            <a:spLocks noChangeArrowheads="1"/>
          </p:cNvSpPr>
          <p:nvPr/>
        </p:nvSpPr>
        <p:spPr bwMode="auto">
          <a:xfrm>
            <a:off x="63246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2" name="Rectangle 86"/>
          <p:cNvSpPr>
            <a:spLocks noChangeArrowheads="1"/>
          </p:cNvSpPr>
          <p:nvPr/>
        </p:nvSpPr>
        <p:spPr bwMode="auto">
          <a:xfrm>
            <a:off x="66294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3" name="Rectangle 87"/>
          <p:cNvSpPr>
            <a:spLocks noChangeArrowheads="1"/>
          </p:cNvSpPr>
          <p:nvPr/>
        </p:nvSpPr>
        <p:spPr bwMode="auto">
          <a:xfrm>
            <a:off x="7162800" y="4724400"/>
            <a:ext cx="1981200" cy="914400"/>
          </a:xfrm>
          <a:prstGeom prst="rect">
            <a:avLst/>
          </a:prstGeom>
          <a:noFill/>
          <a:ln w="38100">
            <a:solidFill>
              <a:srgbClr val="0066FF"/>
            </a:solidFill>
            <a:miter lim="800000"/>
            <a:headEnd/>
            <a:tailEnd/>
          </a:ln>
          <a:effectLst/>
        </p:spPr>
        <p:txBody>
          <a:bodyPr wrap="none" anchor="ctr"/>
          <a:lstStyle/>
          <a:p>
            <a:pPr algn="ctr"/>
            <a:r>
              <a:rPr lang="en-US"/>
              <a:t>L1 Cache Absorbs</a:t>
            </a:r>
          </a:p>
          <a:p>
            <a:pPr algn="ctr"/>
            <a:r>
              <a:rPr lang="en-US"/>
              <a:t>Redundant</a:t>
            </a:r>
          </a:p>
          <a:p>
            <a:pPr algn="ctr"/>
            <a:r>
              <a:rPr lang="en-US"/>
              <a:t>Memory Traffic</a:t>
            </a:r>
          </a:p>
        </p:txBody>
      </p:sp>
      <p:sp>
        <p:nvSpPr>
          <p:cNvPr id="9304" name="Rectangle 88"/>
          <p:cNvSpPr>
            <a:spLocks noChangeArrowheads="1"/>
          </p:cNvSpPr>
          <p:nvPr/>
        </p:nvSpPr>
        <p:spPr bwMode="auto">
          <a:xfrm>
            <a:off x="7239000" y="5791200"/>
            <a:ext cx="1828800" cy="304800"/>
          </a:xfrm>
          <a:prstGeom prst="rect">
            <a:avLst/>
          </a:prstGeom>
          <a:noFill/>
          <a:ln w="38100">
            <a:solidFill>
              <a:srgbClr val="FF3300"/>
            </a:solidFill>
            <a:miter lim="800000"/>
            <a:headEnd/>
            <a:tailEnd/>
          </a:ln>
          <a:effectLst/>
        </p:spPr>
        <p:txBody>
          <a:bodyPr wrap="none" anchor="ctr"/>
          <a:lstStyle/>
          <a:p>
            <a:pPr algn="ctr"/>
            <a:r>
              <a:rPr lang="en-US">
                <a:solidFill>
                  <a:srgbClr val="FF3300"/>
                </a:solidFill>
              </a:rPr>
              <a:t>L1$ Port Conflict</a:t>
            </a:r>
          </a:p>
        </p:txBody>
      </p:sp>
    </p:spTree>
    <p:extLst>
      <p:ext uri="{BB962C8B-B14F-4D97-AF65-F5344CB8AC3E}">
        <p14:creationId xmlns:p14="http://schemas.microsoft.com/office/powerpoint/2010/main" val="1955900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99"/>
                                        </p:tgtEl>
                                        <p:attrNameLst>
                                          <p:attrName>style.visibility</p:attrName>
                                        </p:attrNameLst>
                                      </p:cBhvr>
                                      <p:to>
                                        <p:strVal val="visible"/>
                                      </p:to>
                                    </p:set>
                                  </p:childTnLst>
                                  <p:subTnLst>
                                    <p:set>
                                      <p:cBhvr override="childStyle">
                                        <p:cTn dur="1" fill="hold" display="0" masterRel="nextClick" afterEffect="1"/>
                                        <p:tgtEl>
                                          <p:spTgt spid="929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00"/>
                                        </p:tgtEl>
                                        <p:attrNameLst>
                                          <p:attrName>style.visibility</p:attrName>
                                        </p:attrNameLst>
                                      </p:cBhvr>
                                      <p:to>
                                        <p:strVal val="visible"/>
                                      </p:to>
                                    </p:set>
                                  </p:childTnLst>
                                  <p:subTnLst>
                                    <p:set>
                                      <p:cBhvr override="childStyle">
                                        <p:cTn dur="1" fill="hold" display="0" masterRel="nextClick" afterEffect="1"/>
                                        <p:tgtEl>
                                          <p:spTgt spid="930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01"/>
                                        </p:tgtEl>
                                        <p:attrNameLst>
                                          <p:attrName>style.visibility</p:attrName>
                                        </p:attrNameLst>
                                      </p:cBhvr>
                                      <p:to>
                                        <p:strVal val="visible"/>
                                      </p:to>
                                    </p:set>
                                  </p:childTnLst>
                                  <p:subTnLst>
                                    <p:set>
                                      <p:cBhvr override="childStyle">
                                        <p:cTn dur="1" fill="hold" display="0" masterRel="nextClick" afterEffect="1"/>
                                        <p:tgtEl>
                                          <p:spTgt spid="930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02"/>
                                        </p:tgtEl>
                                        <p:attrNameLst>
                                          <p:attrName>style.visibility</p:attrName>
                                        </p:attrNameLst>
                                      </p:cBhvr>
                                      <p:to>
                                        <p:strVal val="visible"/>
                                      </p:to>
                                    </p:set>
                                  </p:childTnLst>
                                  <p:subTnLst>
                                    <p:set>
                                      <p:cBhvr override="childStyle">
                                        <p:cTn dur="1" fill="hold" display="0" masterRel="nextClick" afterEffect="1"/>
                                        <p:tgtEl>
                                          <p:spTgt spid="930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7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2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9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2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29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29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29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7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3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27744" grpId="0"/>
      <p:bldP spid="27745" grpId="0"/>
      <p:bldP spid="9299" grpId="0" animBg="1"/>
      <p:bldP spid="9300" grpId="0" animBg="1"/>
      <p:bldP spid="9301" grpId="0" animBg="1"/>
      <p:bldP spid="9302" grpId="0" animBg="1"/>
      <p:bldP spid="9303" grpId="0" animBg="1"/>
      <p:bldP spid="930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Grp="1" noChangeArrowheads="1"/>
          </p:cNvSpPr>
          <p:nvPr>
            <p:ph type="dt" sz="half" idx="10"/>
          </p:nvPr>
        </p:nvSpPr>
        <p:spPr>
          <a:ln/>
        </p:spPr>
        <p:txBody>
          <a:bodyPr/>
          <a:lstStyle/>
          <a:p>
            <a:r>
              <a:rPr lang="en-US"/>
              <a:t>Wilson Fung, Tor Aamodt</a:t>
            </a:r>
            <a:endParaRPr lang="en-US" altLang="en-US"/>
          </a:p>
        </p:txBody>
      </p:sp>
      <p:sp>
        <p:nvSpPr>
          <p:cNvPr id="16" name="Rectangle 5"/>
          <p:cNvSpPr>
            <a:spLocks noGrp="1" noChangeArrowheads="1"/>
          </p:cNvSpPr>
          <p:nvPr>
            <p:ph type="ftr" sz="quarter" idx="11"/>
          </p:nvPr>
        </p:nvSpPr>
        <p:spPr>
          <a:ln/>
        </p:spPr>
        <p:txBody>
          <a:bodyPr/>
          <a:lstStyle/>
          <a:p>
            <a:r>
              <a:rPr lang="en-US" altLang="en-US"/>
              <a:t>Thread Block Compaction</a:t>
            </a:r>
          </a:p>
        </p:txBody>
      </p:sp>
      <p:sp>
        <p:nvSpPr>
          <p:cNvPr id="17" name="Rectangle 6"/>
          <p:cNvSpPr>
            <a:spLocks noGrp="1" noChangeArrowheads="1"/>
          </p:cNvSpPr>
          <p:nvPr>
            <p:ph type="sldNum" sz="quarter" idx="12"/>
          </p:nvPr>
        </p:nvSpPr>
        <p:spPr>
          <a:ln/>
        </p:spPr>
        <p:txBody>
          <a:bodyPr/>
          <a:lstStyle/>
          <a:p>
            <a:pPr>
              <a:defRPr/>
            </a:pPr>
            <a:fld id="{A242C08C-124B-419D-802A-059473B0F509}" type="slidenum">
              <a:rPr lang="en-US" altLang="en-US"/>
              <a:pPr>
                <a:defRPr/>
              </a:pPr>
              <a:t>94</a:t>
            </a:fld>
            <a:endParaRPr lang="en-US" altLang="en-US"/>
          </a:p>
        </p:txBody>
      </p:sp>
      <p:sp>
        <p:nvSpPr>
          <p:cNvPr id="31746" name="Rectangle 2"/>
          <p:cNvSpPr>
            <a:spLocks noGrp="1" noChangeArrowheads="1"/>
          </p:cNvSpPr>
          <p:nvPr>
            <p:ph type="title"/>
          </p:nvPr>
        </p:nvSpPr>
        <p:spPr>
          <a:xfrm>
            <a:off x="457200" y="0"/>
            <a:ext cx="8229600" cy="1143000"/>
          </a:xfrm>
        </p:spPr>
        <p:txBody>
          <a:bodyPr>
            <a:normAutofit/>
          </a:bodyPr>
          <a:lstStyle/>
          <a:p>
            <a:r>
              <a:rPr lang="en-US" sz="3800" dirty="0" smtClean="0"/>
              <a:t>DWF Pathologies: Implicit Warp Sync.</a:t>
            </a:r>
          </a:p>
        </p:txBody>
      </p:sp>
      <p:sp>
        <p:nvSpPr>
          <p:cNvPr id="31747" name="Rectangle 3"/>
          <p:cNvSpPr>
            <a:spLocks noGrp="1" noChangeArrowheads="1"/>
          </p:cNvSpPr>
          <p:nvPr>
            <p:ph type="body" idx="1"/>
          </p:nvPr>
        </p:nvSpPr>
        <p:spPr/>
        <p:txBody>
          <a:bodyPr/>
          <a:lstStyle/>
          <a:p>
            <a:r>
              <a:rPr lang="en-US" dirty="0" smtClean="0"/>
              <a:t>Some CUDA applications depend on the lockstep execution of “static warps”</a:t>
            </a:r>
          </a:p>
          <a:p>
            <a:pPr lvl="1"/>
            <a:endParaRPr lang="en-US" dirty="0" smtClean="0"/>
          </a:p>
          <a:p>
            <a:pPr lvl="1"/>
            <a:endParaRPr lang="en-US" dirty="0" smtClean="0"/>
          </a:p>
          <a:p>
            <a:pPr lvl="1"/>
            <a:r>
              <a:rPr lang="en-US" dirty="0" smtClean="0"/>
              <a:t>E.g. Task Queue in Ray Tracing</a:t>
            </a:r>
          </a:p>
        </p:txBody>
      </p:sp>
      <p:grpSp>
        <p:nvGrpSpPr>
          <p:cNvPr id="31755" name="Group 11"/>
          <p:cNvGrpSpPr>
            <a:grpSpLocks/>
          </p:cNvGrpSpPr>
          <p:nvPr/>
        </p:nvGrpSpPr>
        <p:grpSpPr bwMode="auto">
          <a:xfrm>
            <a:off x="2667000" y="2667000"/>
            <a:ext cx="3276600" cy="914400"/>
            <a:chOff x="1680" y="1680"/>
            <a:chExt cx="2064" cy="576"/>
          </a:xfrm>
        </p:grpSpPr>
        <p:sp>
          <p:nvSpPr>
            <p:cNvPr id="31748" name="Rectangle 4"/>
            <p:cNvSpPr>
              <a:spLocks noChangeArrowheads="1"/>
            </p:cNvSpPr>
            <p:nvPr/>
          </p:nvSpPr>
          <p:spPr bwMode="auto">
            <a:xfrm>
              <a:off x="2304" y="1680"/>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0 ... 31</a:t>
              </a:r>
            </a:p>
          </p:txBody>
        </p:sp>
        <p:sp>
          <p:nvSpPr>
            <p:cNvPr id="31749" name="Rectangle 5"/>
            <p:cNvSpPr>
              <a:spLocks noChangeArrowheads="1"/>
            </p:cNvSpPr>
            <p:nvPr/>
          </p:nvSpPr>
          <p:spPr bwMode="auto">
            <a:xfrm>
              <a:off x="2304" y="1872"/>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32 ... 63</a:t>
              </a:r>
            </a:p>
          </p:txBody>
        </p:sp>
        <p:sp>
          <p:nvSpPr>
            <p:cNvPr id="31750" name="Rectangle 6"/>
            <p:cNvSpPr>
              <a:spLocks noChangeArrowheads="1"/>
            </p:cNvSpPr>
            <p:nvPr/>
          </p:nvSpPr>
          <p:spPr bwMode="auto">
            <a:xfrm>
              <a:off x="2304" y="2064"/>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64 ... 95</a:t>
              </a:r>
            </a:p>
          </p:txBody>
        </p:sp>
        <p:sp>
          <p:nvSpPr>
            <p:cNvPr id="31751" name="Rectangle 7"/>
            <p:cNvSpPr>
              <a:spLocks noChangeArrowheads="1"/>
            </p:cNvSpPr>
            <p:nvPr/>
          </p:nvSpPr>
          <p:spPr bwMode="auto">
            <a:xfrm>
              <a:off x="1680" y="1680"/>
              <a:ext cx="624" cy="192"/>
            </a:xfrm>
            <a:prstGeom prst="rect">
              <a:avLst/>
            </a:prstGeom>
            <a:noFill/>
            <a:ln w="9525">
              <a:noFill/>
              <a:miter lim="800000"/>
              <a:headEnd/>
              <a:tailEnd/>
            </a:ln>
            <a:effectLst/>
          </p:spPr>
          <p:txBody>
            <a:bodyPr wrap="none" anchor="ctr"/>
            <a:lstStyle/>
            <a:p>
              <a:pPr algn="ctr"/>
              <a:r>
                <a:rPr lang="en-US"/>
                <a:t>Warp 0</a:t>
              </a:r>
            </a:p>
          </p:txBody>
        </p:sp>
        <p:sp>
          <p:nvSpPr>
            <p:cNvPr id="31753" name="Rectangle 9"/>
            <p:cNvSpPr>
              <a:spLocks noChangeArrowheads="1"/>
            </p:cNvSpPr>
            <p:nvPr/>
          </p:nvSpPr>
          <p:spPr bwMode="auto">
            <a:xfrm>
              <a:off x="1680" y="1872"/>
              <a:ext cx="624" cy="192"/>
            </a:xfrm>
            <a:prstGeom prst="rect">
              <a:avLst/>
            </a:prstGeom>
            <a:noFill/>
            <a:ln w="9525">
              <a:noFill/>
              <a:miter lim="800000"/>
              <a:headEnd/>
              <a:tailEnd/>
            </a:ln>
            <a:effectLst/>
          </p:spPr>
          <p:txBody>
            <a:bodyPr wrap="none" anchor="ctr"/>
            <a:lstStyle/>
            <a:p>
              <a:pPr algn="ctr"/>
              <a:r>
                <a:rPr lang="en-US"/>
                <a:t>Warp 1</a:t>
              </a:r>
            </a:p>
          </p:txBody>
        </p:sp>
        <p:sp>
          <p:nvSpPr>
            <p:cNvPr id="31754" name="Rectangle 10"/>
            <p:cNvSpPr>
              <a:spLocks noChangeArrowheads="1"/>
            </p:cNvSpPr>
            <p:nvPr/>
          </p:nvSpPr>
          <p:spPr bwMode="auto">
            <a:xfrm>
              <a:off x="1680" y="2064"/>
              <a:ext cx="624" cy="192"/>
            </a:xfrm>
            <a:prstGeom prst="rect">
              <a:avLst/>
            </a:prstGeom>
            <a:noFill/>
            <a:ln w="9525">
              <a:noFill/>
              <a:miter lim="800000"/>
              <a:headEnd/>
              <a:tailEnd/>
            </a:ln>
            <a:effectLst/>
          </p:spPr>
          <p:txBody>
            <a:bodyPr wrap="none" anchor="ctr"/>
            <a:lstStyle/>
            <a:p>
              <a:pPr algn="ctr"/>
              <a:r>
                <a:rPr lang="en-US"/>
                <a:t>Warp 2</a:t>
              </a:r>
            </a:p>
          </p:txBody>
        </p:sp>
      </p:grpSp>
      <p:sp>
        <p:nvSpPr>
          <p:cNvPr id="31756" name="Text Box 4"/>
          <p:cNvSpPr txBox="1">
            <a:spLocks noChangeArrowheads="1"/>
          </p:cNvSpPr>
          <p:nvPr/>
        </p:nvSpPr>
        <p:spPr bwMode="auto">
          <a:xfrm>
            <a:off x="1828800" y="4191000"/>
            <a:ext cx="6477000" cy="1569660"/>
          </a:xfrm>
          <a:prstGeom prst="rect">
            <a:avLst/>
          </a:prstGeom>
          <a:noFill/>
          <a:ln w="9525">
            <a:noFill/>
            <a:miter lim="800000"/>
            <a:headEnd/>
            <a:tailEnd/>
          </a:ln>
        </p:spPr>
        <p:txBody>
          <a:bodyPr>
            <a:spAutoFit/>
          </a:bodyPr>
          <a:lstStyle/>
          <a:p>
            <a:r>
              <a:rPr lang="en-US" sz="1600" b="1" dirty="0" err="1">
                <a:latin typeface="Courier New" pitchFamily="49" charset="0"/>
              </a:rPr>
              <a:t>int</a:t>
            </a:r>
            <a:r>
              <a:rPr lang="en-US" sz="1600" b="1" dirty="0">
                <a:latin typeface="Courier New" pitchFamily="49" charset="0"/>
              </a:rPr>
              <a:t> </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a:latin typeface="Courier New" pitchFamily="49" charset="0"/>
              </a:rPr>
              <a:t>if (</a:t>
            </a:r>
            <a:r>
              <a:rPr lang="en-US" sz="1600" b="1" dirty="0" err="1">
                <a:latin typeface="Courier New" pitchFamily="49" charset="0"/>
              </a:rPr>
              <a:t>tid.x</a:t>
            </a:r>
            <a:r>
              <a:rPr lang="en-US" sz="1600" b="1" dirty="0">
                <a:latin typeface="Courier New" pitchFamily="49" charset="0"/>
              </a:rPr>
              <a:t> % 32 == 0) {</a:t>
            </a:r>
          </a:p>
          <a:p>
            <a:r>
              <a:rPr lang="en-US" sz="1600" b="1" dirty="0">
                <a:latin typeface="Courier New" pitchFamily="49" charset="0"/>
              </a:rPr>
              <a:t>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atomicAdd</a:t>
            </a:r>
            <a:r>
              <a:rPr lang="en-US" sz="1600" b="1" dirty="0">
                <a:latin typeface="Courier New" pitchFamily="49" charset="0"/>
              </a:rPr>
              <a:t>(</a:t>
            </a:r>
            <a:r>
              <a:rPr lang="en-US" sz="1600" b="1" dirty="0" err="1">
                <a:latin typeface="Courier New" pitchFamily="49" charset="0"/>
              </a:rPr>
              <a:t>g_TaskID</a:t>
            </a:r>
            <a:r>
              <a:rPr lang="en-US" sz="1600" b="1" dirty="0">
                <a:latin typeface="Courier New" pitchFamily="49" charset="0"/>
              </a:rPr>
              <a:t>, 32);</a:t>
            </a:r>
          </a:p>
          <a:p>
            <a:r>
              <a:rPr lang="en-US" sz="1600" b="1" dirty="0">
                <a:latin typeface="Courier New" pitchFamily="49" charset="0"/>
              </a:rPr>
              <a:t>}</a:t>
            </a:r>
          </a:p>
          <a:p>
            <a:r>
              <a:rPr lang="en-US" sz="1600" b="1" dirty="0" err="1">
                <a:latin typeface="Courier New" pitchFamily="49" charset="0"/>
              </a:rPr>
              <a:t>my_TaskID</a:t>
            </a:r>
            <a:r>
              <a:rPr lang="en-US" sz="1600" b="1" dirty="0">
                <a:latin typeface="Courier New" pitchFamily="49" charset="0"/>
              </a:rPr>
              <a:t> =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err="1">
                <a:latin typeface="Courier New" pitchFamily="49" charset="0"/>
              </a:rPr>
              <a:t>ProcessTask</a:t>
            </a:r>
            <a:r>
              <a:rPr lang="en-US" sz="1600" b="1" dirty="0">
                <a:latin typeface="Courier New" pitchFamily="49" charset="0"/>
              </a:rPr>
              <a:t>(</a:t>
            </a:r>
            <a:r>
              <a:rPr lang="en-US" sz="1600" b="1" dirty="0" err="1">
                <a:latin typeface="Courier New" pitchFamily="49" charset="0"/>
              </a:rPr>
              <a:t>my_TaskID</a:t>
            </a:r>
            <a:r>
              <a:rPr lang="en-US" sz="1600" b="1" dirty="0">
                <a:latin typeface="Courier New" pitchFamily="49" charset="0"/>
              </a:rPr>
              <a:t>);</a:t>
            </a:r>
          </a:p>
        </p:txBody>
      </p:sp>
      <p:grpSp>
        <p:nvGrpSpPr>
          <p:cNvPr id="31759" name="Group 15"/>
          <p:cNvGrpSpPr>
            <a:grpSpLocks/>
          </p:cNvGrpSpPr>
          <p:nvPr/>
        </p:nvGrpSpPr>
        <p:grpSpPr bwMode="auto">
          <a:xfrm>
            <a:off x="838200" y="4876800"/>
            <a:ext cx="7391400" cy="915988"/>
            <a:chOff x="912" y="2928"/>
            <a:chExt cx="4368" cy="577"/>
          </a:xfrm>
        </p:grpSpPr>
        <p:sp>
          <p:nvSpPr>
            <p:cNvPr id="31757" name="Line 13"/>
            <p:cNvSpPr>
              <a:spLocks noChangeShapeType="1"/>
            </p:cNvSpPr>
            <p:nvPr/>
          </p:nvSpPr>
          <p:spPr bwMode="auto">
            <a:xfrm>
              <a:off x="1488" y="3168"/>
              <a:ext cx="3792" cy="0"/>
            </a:xfrm>
            <a:prstGeom prst="line">
              <a:avLst/>
            </a:prstGeom>
            <a:noFill/>
            <a:ln w="57150">
              <a:solidFill>
                <a:srgbClr val="FF3300"/>
              </a:solidFill>
              <a:round/>
              <a:headEnd/>
              <a:tailEnd/>
            </a:ln>
            <a:effectLst/>
          </p:spPr>
          <p:txBody>
            <a:bodyPr/>
            <a:lstStyle/>
            <a:p>
              <a:endParaRPr lang="en-CA"/>
            </a:p>
          </p:txBody>
        </p:sp>
        <p:sp>
          <p:nvSpPr>
            <p:cNvPr id="31758" name="Text Box 14"/>
            <p:cNvSpPr txBox="1">
              <a:spLocks noChangeArrowheads="1"/>
            </p:cNvSpPr>
            <p:nvPr/>
          </p:nvSpPr>
          <p:spPr bwMode="auto">
            <a:xfrm>
              <a:off x="912" y="2928"/>
              <a:ext cx="529" cy="577"/>
            </a:xfrm>
            <a:prstGeom prst="rect">
              <a:avLst/>
            </a:prstGeom>
            <a:noFill/>
            <a:ln w="9525">
              <a:noFill/>
              <a:miter lim="800000"/>
              <a:headEnd/>
              <a:tailEnd/>
            </a:ln>
            <a:effectLst/>
          </p:spPr>
          <p:txBody>
            <a:bodyPr wrap="none">
              <a:spAutoFit/>
            </a:bodyPr>
            <a:lstStyle/>
            <a:p>
              <a:r>
                <a:rPr lang="en-US"/>
                <a:t>Implicit</a:t>
              </a:r>
            </a:p>
            <a:p>
              <a:r>
                <a:rPr lang="en-US"/>
                <a:t>Warp</a:t>
              </a:r>
            </a:p>
            <a:p>
              <a:r>
                <a:rPr lang="en-US"/>
                <a:t>Sync.</a:t>
              </a:r>
            </a:p>
          </p:txBody>
        </p:sp>
      </p:grpSp>
    </p:spTree>
    <p:extLst>
      <p:ext uri="{BB962C8B-B14F-4D97-AF65-F5344CB8AC3E}">
        <p14:creationId xmlns:p14="http://schemas.microsoft.com/office/powerpoint/2010/main" val="260806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5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Grp="1" noChangeArrowheads="1"/>
          </p:cNvSpPr>
          <p:nvPr>
            <p:ph type="dt" sz="half" idx="10"/>
          </p:nvPr>
        </p:nvSpPr>
        <p:spPr>
          <a:ln/>
        </p:spPr>
        <p:txBody>
          <a:bodyPr/>
          <a:lstStyle/>
          <a:p>
            <a:r>
              <a:rPr lang="en-US"/>
              <a:t>Wilson Fung, Tor Aamodt</a:t>
            </a:r>
            <a:endParaRPr lang="en-US" altLang="en-US"/>
          </a:p>
        </p:txBody>
      </p:sp>
      <p:sp>
        <p:nvSpPr>
          <p:cNvPr id="20" name="Rectangle 5"/>
          <p:cNvSpPr>
            <a:spLocks noGrp="1" noChangeArrowheads="1"/>
          </p:cNvSpPr>
          <p:nvPr>
            <p:ph type="ftr" sz="quarter" idx="11"/>
          </p:nvPr>
        </p:nvSpPr>
        <p:spPr>
          <a:ln/>
        </p:spPr>
        <p:txBody>
          <a:bodyPr/>
          <a:lstStyle/>
          <a:p>
            <a:r>
              <a:rPr lang="en-US" altLang="en-US"/>
              <a:t>Thread Block Compaction</a:t>
            </a:r>
          </a:p>
        </p:txBody>
      </p:sp>
      <p:sp>
        <p:nvSpPr>
          <p:cNvPr id="21" name="Rectangle 6"/>
          <p:cNvSpPr>
            <a:spLocks noGrp="1" noChangeArrowheads="1"/>
          </p:cNvSpPr>
          <p:nvPr>
            <p:ph type="sldNum" sz="quarter" idx="12"/>
          </p:nvPr>
        </p:nvSpPr>
        <p:spPr>
          <a:ln/>
        </p:spPr>
        <p:txBody>
          <a:bodyPr/>
          <a:lstStyle/>
          <a:p>
            <a:pPr>
              <a:defRPr/>
            </a:pPr>
            <a:fld id="{934F15A8-328B-4605-B383-9BEA714D7A25}" type="slidenum">
              <a:rPr lang="en-US" altLang="en-US"/>
              <a:pPr>
                <a:defRPr/>
              </a:pPr>
              <a:t>95</a:t>
            </a:fld>
            <a:endParaRPr lang="en-US" altLang="en-US"/>
          </a:p>
        </p:txBody>
      </p:sp>
      <p:grpSp>
        <p:nvGrpSpPr>
          <p:cNvPr id="32790" name="Group 22"/>
          <p:cNvGrpSpPr>
            <a:grpSpLocks/>
          </p:cNvGrpSpPr>
          <p:nvPr/>
        </p:nvGrpSpPr>
        <p:grpSpPr bwMode="auto">
          <a:xfrm>
            <a:off x="7010400" y="1676400"/>
            <a:ext cx="1066800" cy="4114800"/>
            <a:chOff x="4416" y="1056"/>
            <a:chExt cx="672" cy="2592"/>
          </a:xfrm>
        </p:grpSpPr>
        <p:sp>
          <p:nvSpPr>
            <p:cNvPr id="32776" name="Rectangle 8"/>
            <p:cNvSpPr>
              <a:spLocks noChangeArrowheads="1"/>
            </p:cNvSpPr>
            <p:nvPr/>
          </p:nvSpPr>
          <p:spPr bwMode="auto">
            <a:xfrm>
              <a:off x="4416" y="1056"/>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77" name="Rectangle 9"/>
            <p:cNvSpPr>
              <a:spLocks noChangeArrowheads="1"/>
            </p:cNvSpPr>
            <p:nvPr/>
          </p:nvSpPr>
          <p:spPr bwMode="auto">
            <a:xfrm>
              <a:off x="4416" y="1632"/>
              <a:ext cx="672" cy="1056"/>
            </a:xfrm>
            <a:prstGeom prst="rect">
              <a:avLst/>
            </a:prstGeom>
            <a:solidFill>
              <a:srgbClr val="CCFFCC"/>
            </a:solidFill>
            <a:ln w="9525">
              <a:solidFill>
                <a:schemeClr val="tx1"/>
              </a:solidFill>
              <a:miter lim="800000"/>
              <a:headEnd/>
              <a:tailEnd/>
            </a:ln>
            <a:effectLst/>
          </p:spPr>
          <p:txBody>
            <a:bodyPr wrap="none" anchor="ctr"/>
            <a:lstStyle/>
            <a:p>
              <a:pPr algn="ctr"/>
              <a:r>
                <a:rPr lang="en-US"/>
                <a:t>Dynamic</a:t>
              </a:r>
            </a:p>
            <a:p>
              <a:pPr algn="ctr"/>
              <a:r>
                <a:rPr lang="en-US"/>
                <a:t>Warp</a:t>
              </a:r>
            </a:p>
          </p:txBody>
        </p:sp>
        <p:sp>
          <p:nvSpPr>
            <p:cNvPr id="32778" name="Rectangle 10"/>
            <p:cNvSpPr>
              <a:spLocks noChangeArrowheads="1"/>
            </p:cNvSpPr>
            <p:nvPr/>
          </p:nvSpPr>
          <p:spPr bwMode="auto">
            <a:xfrm>
              <a:off x="4416" y="2688"/>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89" name="Line 21"/>
            <p:cNvSpPr>
              <a:spLocks noChangeShapeType="1"/>
            </p:cNvSpPr>
            <p:nvPr/>
          </p:nvSpPr>
          <p:spPr bwMode="auto">
            <a:xfrm>
              <a:off x="4752" y="3312"/>
              <a:ext cx="0" cy="336"/>
            </a:xfrm>
            <a:prstGeom prst="line">
              <a:avLst/>
            </a:prstGeom>
            <a:noFill/>
            <a:ln w="76200" cap="rnd">
              <a:solidFill>
                <a:schemeClr val="tx1"/>
              </a:solidFill>
              <a:prstDash val="sysDot"/>
              <a:round/>
              <a:headEnd/>
              <a:tailEnd/>
            </a:ln>
            <a:effectLst/>
          </p:spPr>
          <p:txBody>
            <a:bodyPr/>
            <a:lstStyle/>
            <a:p>
              <a:endParaRPr lang="en-CA"/>
            </a:p>
          </p:txBody>
        </p:sp>
      </p:grpSp>
      <p:sp>
        <p:nvSpPr>
          <p:cNvPr id="32770" name="Rectangle 2"/>
          <p:cNvSpPr>
            <a:spLocks noGrp="1" noChangeArrowheads="1"/>
          </p:cNvSpPr>
          <p:nvPr>
            <p:ph type="title"/>
          </p:nvPr>
        </p:nvSpPr>
        <p:spPr/>
        <p:txBody>
          <a:bodyPr/>
          <a:lstStyle/>
          <a:p>
            <a:r>
              <a:rPr lang="en-US" smtClean="0"/>
              <a:t>Observation</a:t>
            </a:r>
          </a:p>
        </p:txBody>
      </p:sp>
      <p:sp>
        <p:nvSpPr>
          <p:cNvPr id="32771" name="Rectangle 3"/>
          <p:cNvSpPr>
            <a:spLocks noGrp="1" noChangeArrowheads="1"/>
          </p:cNvSpPr>
          <p:nvPr>
            <p:ph type="body" idx="1"/>
          </p:nvPr>
        </p:nvSpPr>
        <p:spPr>
          <a:xfrm>
            <a:off x="457200" y="1600200"/>
            <a:ext cx="5334000" cy="4530725"/>
          </a:xfrm>
        </p:spPr>
        <p:txBody>
          <a:bodyPr/>
          <a:lstStyle/>
          <a:p>
            <a:r>
              <a:rPr lang="en-US" sz="2600" smtClean="0"/>
              <a:t>Compute kernels usually contain </a:t>
            </a:r>
            <a:r>
              <a:rPr lang="en-US" sz="2600" u="sng" smtClean="0"/>
              <a:t>divergent</a:t>
            </a:r>
            <a:r>
              <a:rPr lang="en-US" sz="2600" smtClean="0"/>
              <a:t> and </a:t>
            </a:r>
            <a:r>
              <a:rPr lang="en-US" sz="2600" u="sng" smtClean="0"/>
              <a:t>non-divergent (coherent)</a:t>
            </a:r>
            <a:r>
              <a:rPr lang="en-US" sz="2600" smtClean="0"/>
              <a:t> code segments</a:t>
            </a:r>
          </a:p>
          <a:p>
            <a:r>
              <a:rPr lang="en-US" sz="2600" smtClean="0"/>
              <a:t>Coalesced memory access usually in coherent code segments</a:t>
            </a:r>
          </a:p>
          <a:p>
            <a:pPr lvl="1"/>
            <a:r>
              <a:rPr lang="en-US" sz="2400" smtClean="0"/>
              <a:t>DWF no benefit there</a:t>
            </a:r>
          </a:p>
        </p:txBody>
      </p:sp>
      <p:sp>
        <p:nvSpPr>
          <p:cNvPr id="32772" name="Rectangle 4"/>
          <p:cNvSpPr>
            <a:spLocks noChangeArrowheads="1"/>
          </p:cNvSpPr>
          <p:nvPr/>
        </p:nvSpPr>
        <p:spPr bwMode="auto">
          <a:xfrm>
            <a:off x="5791200" y="16764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3" name="Rectangle 5"/>
          <p:cNvSpPr>
            <a:spLocks noChangeArrowheads="1"/>
          </p:cNvSpPr>
          <p:nvPr/>
        </p:nvSpPr>
        <p:spPr bwMode="auto">
          <a:xfrm>
            <a:off x="5791200" y="2590800"/>
            <a:ext cx="1066800" cy="1676400"/>
          </a:xfrm>
          <a:prstGeom prst="rect">
            <a:avLst/>
          </a:prstGeom>
          <a:solidFill>
            <a:srgbClr val="CCFFCC"/>
          </a:solidFill>
          <a:ln w="9525">
            <a:solidFill>
              <a:schemeClr val="tx1"/>
            </a:solidFill>
            <a:miter lim="800000"/>
            <a:headEnd/>
            <a:tailEnd/>
          </a:ln>
          <a:effectLst/>
        </p:spPr>
        <p:txBody>
          <a:bodyPr wrap="none" anchor="ctr"/>
          <a:lstStyle/>
          <a:p>
            <a:pPr algn="ctr"/>
            <a:r>
              <a:rPr lang="en-US"/>
              <a:t>Divergent</a:t>
            </a:r>
          </a:p>
        </p:txBody>
      </p:sp>
      <p:sp>
        <p:nvSpPr>
          <p:cNvPr id="32774" name="Rectangle 6"/>
          <p:cNvSpPr>
            <a:spLocks noChangeArrowheads="1"/>
          </p:cNvSpPr>
          <p:nvPr/>
        </p:nvSpPr>
        <p:spPr bwMode="auto">
          <a:xfrm>
            <a:off x="5791200" y="42672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9" name="Line 11"/>
          <p:cNvSpPr>
            <a:spLocks noChangeShapeType="1"/>
          </p:cNvSpPr>
          <p:nvPr/>
        </p:nvSpPr>
        <p:spPr bwMode="auto">
          <a:xfrm>
            <a:off x="6324600" y="52578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32784" name="Freeform 16"/>
          <p:cNvSpPr>
            <a:spLocks/>
          </p:cNvSpPr>
          <p:nvPr/>
        </p:nvSpPr>
        <p:spPr bwMode="auto">
          <a:xfrm>
            <a:off x="8077200" y="2590800"/>
            <a:ext cx="228600" cy="1676400"/>
          </a:xfrm>
          <a:custGeom>
            <a:avLst/>
            <a:gdLst/>
            <a:ahLst/>
            <a:cxnLst>
              <a:cxn ang="0">
                <a:pos x="0" y="1056"/>
              </a:cxn>
              <a:cxn ang="0">
                <a:pos x="144" y="480"/>
              </a:cxn>
              <a:cxn ang="0">
                <a:pos x="0" y="0"/>
              </a:cxn>
            </a:cxnLst>
            <a:rect l="0" t="0" r="r" b="b"/>
            <a:pathLst>
              <a:path w="144" h="1056">
                <a:moveTo>
                  <a:pt x="0" y="1056"/>
                </a:moveTo>
                <a:cubicBezTo>
                  <a:pt x="72" y="856"/>
                  <a:pt x="144" y="656"/>
                  <a:pt x="144" y="480"/>
                </a:cubicBezTo>
                <a:cubicBezTo>
                  <a:pt x="144" y="304"/>
                  <a:pt x="72" y="152"/>
                  <a:pt x="0" y="0"/>
                </a:cubicBezTo>
              </a:path>
            </a:pathLst>
          </a:custGeom>
          <a:noFill/>
          <a:ln w="28575" cmpd="sng">
            <a:solidFill>
              <a:schemeClr val="tx1"/>
            </a:solidFill>
            <a:round/>
            <a:headEnd type="none" w="med" len="med"/>
            <a:tailEnd type="arrow" w="med" len="med"/>
          </a:ln>
          <a:effectLst/>
        </p:spPr>
        <p:txBody>
          <a:bodyPr/>
          <a:lstStyle/>
          <a:p>
            <a:endParaRPr lang="en-CA"/>
          </a:p>
        </p:txBody>
      </p:sp>
      <p:grpSp>
        <p:nvGrpSpPr>
          <p:cNvPr id="32786" name="Group 18"/>
          <p:cNvGrpSpPr>
            <a:grpSpLocks/>
          </p:cNvGrpSpPr>
          <p:nvPr/>
        </p:nvGrpSpPr>
        <p:grpSpPr bwMode="auto">
          <a:xfrm>
            <a:off x="6858000" y="2438400"/>
            <a:ext cx="1371600" cy="1981200"/>
            <a:chOff x="4320" y="1536"/>
            <a:chExt cx="864" cy="1248"/>
          </a:xfrm>
        </p:grpSpPr>
        <p:sp>
          <p:nvSpPr>
            <p:cNvPr id="32780" name="Rectangle 12"/>
            <p:cNvSpPr>
              <a:spLocks noChangeArrowheads="1"/>
            </p:cNvSpPr>
            <p:nvPr/>
          </p:nvSpPr>
          <p:spPr bwMode="auto">
            <a:xfrm>
              <a:off x="4320" y="2592"/>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Reset Warps</a:t>
              </a:r>
            </a:p>
          </p:txBody>
        </p:sp>
        <p:sp>
          <p:nvSpPr>
            <p:cNvPr id="32785" name="Rectangle 17"/>
            <p:cNvSpPr>
              <a:spLocks noChangeArrowheads="1"/>
            </p:cNvSpPr>
            <p:nvPr/>
          </p:nvSpPr>
          <p:spPr bwMode="auto">
            <a:xfrm>
              <a:off x="4320" y="1536"/>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Divergence</a:t>
              </a:r>
            </a:p>
          </p:txBody>
        </p:sp>
      </p:grpSp>
      <p:sp>
        <p:nvSpPr>
          <p:cNvPr id="32787" name="Text Box 19"/>
          <p:cNvSpPr txBox="1">
            <a:spLocks noChangeArrowheads="1"/>
          </p:cNvSpPr>
          <p:nvPr/>
        </p:nvSpPr>
        <p:spPr bwMode="auto">
          <a:xfrm>
            <a:off x="8213725" y="3694113"/>
            <a:ext cx="831850" cy="641350"/>
          </a:xfrm>
          <a:prstGeom prst="rect">
            <a:avLst/>
          </a:prstGeom>
          <a:noFill/>
          <a:ln w="9525">
            <a:noFill/>
            <a:miter lim="800000"/>
            <a:headEnd/>
            <a:tailEnd/>
          </a:ln>
          <a:effectLst/>
        </p:spPr>
        <p:txBody>
          <a:bodyPr wrap="none">
            <a:spAutoFit/>
          </a:bodyPr>
          <a:lstStyle/>
          <a:p>
            <a:r>
              <a:rPr lang="en-US"/>
              <a:t>Recvg</a:t>
            </a:r>
          </a:p>
          <a:p>
            <a:r>
              <a:rPr lang="en-US"/>
              <a:t>Pt.</a:t>
            </a:r>
          </a:p>
        </p:txBody>
      </p:sp>
      <p:sp>
        <p:nvSpPr>
          <p:cNvPr id="32788" name="Rectangle 20"/>
          <p:cNvSpPr>
            <a:spLocks noChangeArrowheads="1"/>
          </p:cNvSpPr>
          <p:nvPr/>
        </p:nvSpPr>
        <p:spPr bwMode="auto">
          <a:xfrm>
            <a:off x="5486400" y="4343400"/>
            <a:ext cx="1676400" cy="228600"/>
          </a:xfrm>
          <a:prstGeom prst="rect">
            <a:avLst/>
          </a:prstGeom>
          <a:solidFill>
            <a:srgbClr val="CCCCFF"/>
          </a:solidFill>
          <a:ln w="9525">
            <a:solidFill>
              <a:schemeClr val="tx1"/>
            </a:solidFill>
            <a:miter lim="800000"/>
            <a:headEnd/>
            <a:tailEnd/>
          </a:ln>
          <a:effectLst/>
        </p:spPr>
        <p:txBody>
          <a:bodyPr wrap="none" anchor="ctr"/>
          <a:lstStyle/>
          <a:p>
            <a:pPr algn="ctr"/>
            <a:r>
              <a:rPr lang="en-US"/>
              <a:t>Coales. LD/ST</a:t>
            </a:r>
          </a:p>
        </p:txBody>
      </p:sp>
    </p:spTree>
    <p:extLst>
      <p:ext uri="{BB962C8B-B14F-4D97-AF65-F5344CB8AC3E}">
        <p14:creationId xmlns:p14="http://schemas.microsoft.com/office/powerpoint/2010/main" val="68819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8"/>
                                        </p:tgtEl>
                                        <p:attrNameLst>
                                          <p:attrName>style.visibility</p:attrName>
                                        </p:attrNameLst>
                                      </p:cBhvr>
                                      <p:to>
                                        <p:strVal val="visible"/>
                                      </p:to>
                                    </p:set>
                                  </p:childTnLst>
                                  <p:subTnLst>
                                    <p:set>
                                      <p:cBhvr override="childStyle">
                                        <p:cTn dur="1" fill="hold" display="0" masterRel="nextClick" afterEffect="1"/>
                                        <p:tgtEl>
                                          <p:spTgt spid="3278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7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2784"/>
                                        </p:tgtEl>
                                        <p:attrNameLst>
                                          <p:attrName>style.visibility</p:attrName>
                                        </p:attrNameLst>
                                      </p:cBhvr>
                                      <p:to>
                                        <p:strVal val="visible"/>
                                      </p:to>
                                    </p:set>
                                    <p:animEffect transition="in" filter="blinds(horizontal)">
                                      <p:cBhvr>
                                        <p:cTn id="31" dur="500"/>
                                        <p:tgtEl>
                                          <p:spTgt spid="3278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2784" grpId="0" animBg="1"/>
      <p:bldP spid="32787" grpId="0"/>
      <p:bldP spid="3278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dt" sz="half" idx="10"/>
          </p:nvPr>
        </p:nvSpPr>
        <p:spPr>
          <a:ln/>
        </p:spPr>
        <p:txBody>
          <a:bodyPr/>
          <a:lstStyle/>
          <a:p>
            <a:r>
              <a:rPr lang="en-US"/>
              <a:t>Wilson Fung, Tor Aamodt</a:t>
            </a:r>
            <a:endParaRPr lang="en-US" altLang="en-US"/>
          </a:p>
        </p:txBody>
      </p:sp>
      <p:sp>
        <p:nvSpPr>
          <p:cNvPr id="15" name="Rectangle 5"/>
          <p:cNvSpPr>
            <a:spLocks noGrp="1" noChangeArrowheads="1"/>
          </p:cNvSpPr>
          <p:nvPr>
            <p:ph type="ftr" sz="quarter" idx="11"/>
          </p:nvPr>
        </p:nvSpPr>
        <p:spPr>
          <a:ln/>
        </p:spPr>
        <p:txBody>
          <a:bodyPr/>
          <a:lstStyle/>
          <a:p>
            <a:r>
              <a:rPr lang="en-US" altLang="en-US"/>
              <a:t>Thread Block Compaction</a:t>
            </a:r>
          </a:p>
        </p:txBody>
      </p:sp>
      <p:sp>
        <p:nvSpPr>
          <p:cNvPr id="16" name="Rectangle 6"/>
          <p:cNvSpPr>
            <a:spLocks noGrp="1" noChangeArrowheads="1"/>
          </p:cNvSpPr>
          <p:nvPr>
            <p:ph type="sldNum" sz="quarter" idx="12"/>
          </p:nvPr>
        </p:nvSpPr>
        <p:spPr>
          <a:ln/>
        </p:spPr>
        <p:txBody>
          <a:bodyPr/>
          <a:lstStyle/>
          <a:p>
            <a:pPr>
              <a:defRPr/>
            </a:pPr>
            <a:fld id="{467C20E7-E6AF-4A8B-9BAF-F7D1A1D9D879}" type="slidenum">
              <a:rPr lang="en-US" altLang="en-US"/>
              <a:pPr>
                <a:defRPr/>
              </a:pPr>
              <a:t>96</a:t>
            </a:fld>
            <a:endParaRPr lang="en-US" altLang="en-US"/>
          </a:p>
        </p:txBody>
      </p:sp>
      <p:sp>
        <p:nvSpPr>
          <p:cNvPr id="10245" name="Rectangle 2"/>
          <p:cNvSpPr>
            <a:spLocks noGrp="1" noChangeArrowheads="1"/>
          </p:cNvSpPr>
          <p:nvPr>
            <p:ph type="title"/>
          </p:nvPr>
        </p:nvSpPr>
        <p:spPr/>
        <p:txBody>
          <a:bodyPr/>
          <a:lstStyle/>
          <a:p>
            <a:pPr eaLnBrk="1" hangingPunct="1"/>
            <a:r>
              <a:rPr lang="en-US" smtClean="0"/>
              <a:t>Thread Block Compaction</a:t>
            </a:r>
          </a:p>
        </p:txBody>
      </p:sp>
      <p:sp>
        <p:nvSpPr>
          <p:cNvPr id="10246" name="Rectangle 3"/>
          <p:cNvSpPr>
            <a:spLocks noGrp="1" noChangeArrowheads="1"/>
          </p:cNvSpPr>
          <p:nvPr>
            <p:ph type="body" idx="1"/>
          </p:nvPr>
        </p:nvSpPr>
        <p:spPr>
          <a:xfrm>
            <a:off x="457200" y="1295400"/>
            <a:ext cx="8686800" cy="4835525"/>
          </a:xfrm>
        </p:spPr>
        <p:txBody>
          <a:bodyPr/>
          <a:lstStyle/>
          <a:p>
            <a:pPr eaLnBrk="1" hangingPunct="1"/>
            <a:r>
              <a:rPr lang="en-US" smtClean="0"/>
              <a:t>Run a thread block like a warp</a:t>
            </a:r>
          </a:p>
          <a:p>
            <a:pPr lvl="1" eaLnBrk="1" hangingPunct="1"/>
            <a:r>
              <a:rPr lang="en-US" smtClean="0"/>
              <a:t>Whole block move between coherent/divergent code</a:t>
            </a:r>
          </a:p>
          <a:p>
            <a:pPr lvl="1" eaLnBrk="1" hangingPunct="1"/>
            <a:r>
              <a:rPr lang="en-US" smtClean="0"/>
              <a:t>Block-wide stack to track exec. paths reconvg.</a:t>
            </a:r>
          </a:p>
          <a:p>
            <a:pPr eaLnBrk="1" hangingPunct="1"/>
            <a:r>
              <a:rPr lang="en-US" smtClean="0"/>
              <a:t>Barrier @ Branch/reconverge pt.</a:t>
            </a:r>
          </a:p>
          <a:p>
            <a:pPr lvl="1" eaLnBrk="1" hangingPunct="1"/>
            <a:r>
              <a:rPr lang="en-US" smtClean="0"/>
              <a:t>All avail. threads arrive at branch</a:t>
            </a:r>
          </a:p>
          <a:p>
            <a:pPr lvl="1" eaLnBrk="1" hangingPunct="1"/>
            <a:r>
              <a:rPr lang="en-US" smtClean="0"/>
              <a:t>Insensitive to warp scheduling</a:t>
            </a:r>
            <a:endParaRPr lang="en-US" smtClean="0">
              <a:sym typeface="Wingdings" pitchFamily="2" charset="2"/>
            </a:endParaRPr>
          </a:p>
          <a:p>
            <a:pPr eaLnBrk="1" hangingPunct="1"/>
            <a:r>
              <a:rPr lang="en-US" smtClean="0"/>
              <a:t>Warp compaction </a:t>
            </a:r>
          </a:p>
          <a:p>
            <a:pPr lvl="1" eaLnBrk="1" hangingPunct="1"/>
            <a:r>
              <a:rPr lang="en-US" smtClean="0"/>
              <a:t>Regrouping with all avail. threads</a:t>
            </a:r>
          </a:p>
          <a:p>
            <a:pPr lvl="1" eaLnBrk="1" hangingPunct="1"/>
            <a:r>
              <a:rPr lang="en-US" smtClean="0"/>
              <a:t>If no divergence, gives static warp arrangement</a:t>
            </a:r>
          </a:p>
        </p:txBody>
      </p:sp>
      <p:grpSp>
        <p:nvGrpSpPr>
          <p:cNvPr id="10266" name="Group 26"/>
          <p:cNvGrpSpPr>
            <a:grpSpLocks/>
          </p:cNvGrpSpPr>
          <p:nvPr/>
        </p:nvGrpSpPr>
        <p:grpSpPr bwMode="auto">
          <a:xfrm>
            <a:off x="6858000" y="3657600"/>
            <a:ext cx="1674813" cy="457200"/>
            <a:chOff x="4032" y="2304"/>
            <a:chExt cx="1055" cy="288"/>
          </a:xfrm>
        </p:grpSpPr>
        <p:sp>
          <p:nvSpPr>
            <p:cNvPr id="10249" name="Rectangle 9"/>
            <p:cNvSpPr>
              <a:spLocks noChangeArrowheads="1"/>
            </p:cNvSpPr>
            <p:nvPr/>
          </p:nvSpPr>
          <p:spPr bwMode="auto">
            <a:xfrm>
              <a:off x="4032" y="2304"/>
              <a:ext cx="1055" cy="288"/>
            </a:xfrm>
            <a:prstGeom prst="rect">
              <a:avLst/>
            </a:prstGeom>
            <a:noFill/>
            <a:ln w="9525">
              <a:noFill/>
              <a:miter lim="800000"/>
              <a:headEnd/>
              <a:tailEnd/>
            </a:ln>
            <a:effectLst/>
          </p:spPr>
          <p:txBody>
            <a:bodyPr wrap="none">
              <a:spAutoFit/>
            </a:bodyPr>
            <a:lstStyle/>
            <a:p>
              <a:r>
                <a:rPr lang="en-US" sz="2400" b="1">
                  <a:solidFill>
                    <a:srgbClr val="FF3300"/>
                  </a:solidFill>
                  <a:sym typeface="Wingdings" pitchFamily="2" charset="2"/>
                </a:rPr>
                <a:t>Starvation</a:t>
              </a:r>
            </a:p>
          </p:txBody>
        </p:sp>
        <p:sp>
          <p:nvSpPr>
            <p:cNvPr id="10250" name="Line 10"/>
            <p:cNvSpPr>
              <a:spLocks noChangeShapeType="1"/>
            </p:cNvSpPr>
            <p:nvPr/>
          </p:nvSpPr>
          <p:spPr bwMode="auto">
            <a:xfrm flipV="1">
              <a:off x="4080" y="2400"/>
              <a:ext cx="960" cy="112"/>
            </a:xfrm>
            <a:prstGeom prst="line">
              <a:avLst/>
            </a:prstGeom>
            <a:noFill/>
            <a:ln w="57150">
              <a:solidFill>
                <a:srgbClr val="993300"/>
              </a:solidFill>
              <a:round/>
              <a:headEnd/>
              <a:tailEnd/>
            </a:ln>
            <a:effectLst/>
          </p:spPr>
          <p:txBody>
            <a:bodyPr/>
            <a:lstStyle/>
            <a:p>
              <a:endParaRPr lang="en-CA"/>
            </a:p>
          </p:txBody>
        </p:sp>
      </p:grpSp>
      <p:grpSp>
        <p:nvGrpSpPr>
          <p:cNvPr id="10257" name="Group 17"/>
          <p:cNvGrpSpPr>
            <a:grpSpLocks/>
          </p:cNvGrpSpPr>
          <p:nvPr/>
        </p:nvGrpSpPr>
        <p:grpSpPr bwMode="auto">
          <a:xfrm>
            <a:off x="6553200" y="2819400"/>
            <a:ext cx="2106613" cy="676275"/>
            <a:chOff x="4128" y="1776"/>
            <a:chExt cx="1327" cy="426"/>
          </a:xfrm>
        </p:grpSpPr>
        <p:sp>
          <p:nvSpPr>
            <p:cNvPr id="10252" name="Text Box 12"/>
            <p:cNvSpPr txBox="1">
              <a:spLocks noChangeArrowheads="1"/>
            </p:cNvSpPr>
            <p:nvPr/>
          </p:nvSpPr>
          <p:spPr bwMode="auto">
            <a:xfrm>
              <a:off x="4294" y="1776"/>
              <a:ext cx="1161" cy="426"/>
            </a:xfrm>
            <a:prstGeom prst="rect">
              <a:avLst/>
            </a:prstGeom>
            <a:noFill/>
            <a:ln w="9525">
              <a:noFill/>
              <a:miter lim="800000"/>
              <a:headEnd/>
              <a:tailEnd/>
            </a:ln>
            <a:effectLst/>
          </p:spPr>
          <p:txBody>
            <a:bodyPr wrap="none">
              <a:spAutoFit/>
            </a:bodyPr>
            <a:lstStyle/>
            <a:p>
              <a:pPr algn="ctr">
                <a:lnSpc>
                  <a:spcPct val="80000"/>
                </a:lnSpc>
              </a:pPr>
              <a:r>
                <a:rPr lang="en-US" sz="2400" b="1">
                  <a:solidFill>
                    <a:srgbClr val="0066FF"/>
                  </a:solidFill>
                </a:rPr>
                <a:t>Implicit </a:t>
              </a:r>
            </a:p>
            <a:p>
              <a:pPr algn="ctr">
                <a:lnSpc>
                  <a:spcPct val="80000"/>
                </a:lnSpc>
              </a:pPr>
              <a:r>
                <a:rPr lang="en-US" sz="2400" b="1">
                  <a:solidFill>
                    <a:srgbClr val="0066FF"/>
                  </a:solidFill>
                </a:rPr>
                <a:t>Warp Sync.</a:t>
              </a:r>
            </a:p>
          </p:txBody>
        </p:sp>
        <p:sp>
          <p:nvSpPr>
            <p:cNvPr id="10253" name="Line 13"/>
            <p:cNvSpPr>
              <a:spLocks noChangeShapeType="1"/>
            </p:cNvSpPr>
            <p:nvPr/>
          </p:nvSpPr>
          <p:spPr bwMode="auto">
            <a:xfrm>
              <a:off x="4128" y="1968"/>
              <a:ext cx="96" cy="96"/>
            </a:xfrm>
            <a:prstGeom prst="line">
              <a:avLst/>
            </a:prstGeom>
            <a:noFill/>
            <a:ln w="57150">
              <a:solidFill>
                <a:srgbClr val="0066FF"/>
              </a:solidFill>
              <a:round/>
              <a:headEnd/>
              <a:tailEnd/>
            </a:ln>
            <a:effectLst/>
          </p:spPr>
          <p:txBody>
            <a:bodyPr/>
            <a:lstStyle/>
            <a:p>
              <a:endParaRPr lang="en-CA"/>
            </a:p>
          </p:txBody>
        </p:sp>
        <p:sp>
          <p:nvSpPr>
            <p:cNvPr id="10254" name="Line 14"/>
            <p:cNvSpPr>
              <a:spLocks noChangeShapeType="1"/>
            </p:cNvSpPr>
            <p:nvPr/>
          </p:nvSpPr>
          <p:spPr bwMode="auto">
            <a:xfrm flipV="1">
              <a:off x="4224" y="1872"/>
              <a:ext cx="144" cy="192"/>
            </a:xfrm>
            <a:prstGeom prst="line">
              <a:avLst/>
            </a:prstGeom>
            <a:noFill/>
            <a:ln w="57150">
              <a:solidFill>
                <a:srgbClr val="0066FF"/>
              </a:solidFill>
              <a:round/>
              <a:headEnd/>
              <a:tailEnd/>
            </a:ln>
            <a:effectLst/>
          </p:spPr>
          <p:txBody>
            <a:bodyPr/>
            <a:lstStyle/>
            <a:p>
              <a:endParaRPr lang="en-CA"/>
            </a:p>
          </p:txBody>
        </p:sp>
      </p:grpSp>
      <p:grpSp>
        <p:nvGrpSpPr>
          <p:cNvPr id="10263" name="Group 23"/>
          <p:cNvGrpSpPr>
            <a:grpSpLocks/>
          </p:cNvGrpSpPr>
          <p:nvPr/>
        </p:nvGrpSpPr>
        <p:grpSpPr bwMode="auto">
          <a:xfrm>
            <a:off x="6400800" y="4724400"/>
            <a:ext cx="2527300" cy="701675"/>
            <a:chOff x="3774" y="3728"/>
            <a:chExt cx="1592" cy="442"/>
          </a:xfrm>
        </p:grpSpPr>
        <p:sp>
          <p:nvSpPr>
            <p:cNvPr id="10259" name="Text Box 19"/>
            <p:cNvSpPr txBox="1">
              <a:spLocks noChangeArrowheads="1"/>
            </p:cNvSpPr>
            <p:nvPr/>
          </p:nvSpPr>
          <p:spPr bwMode="auto">
            <a:xfrm>
              <a:off x="3774" y="3728"/>
              <a:ext cx="1592" cy="442"/>
            </a:xfrm>
            <a:prstGeom prst="rect">
              <a:avLst/>
            </a:prstGeom>
            <a:noFill/>
            <a:ln w="9525">
              <a:noFill/>
              <a:miter lim="800000"/>
              <a:headEnd/>
              <a:tailEnd/>
            </a:ln>
            <a:effectLst/>
          </p:spPr>
          <p:txBody>
            <a:bodyPr wrap="none">
              <a:spAutoFit/>
            </a:bodyPr>
            <a:lstStyle/>
            <a:p>
              <a:pPr algn="ctr"/>
              <a:r>
                <a:rPr lang="en-US" sz="2000" b="1">
                  <a:solidFill>
                    <a:srgbClr val="FF3300"/>
                  </a:solidFill>
                </a:rPr>
                <a:t>Extra Uncoalesced </a:t>
              </a:r>
            </a:p>
            <a:p>
              <a:pPr algn="ctr"/>
              <a:r>
                <a:rPr lang="en-US" sz="2000" b="1">
                  <a:solidFill>
                    <a:srgbClr val="FF3300"/>
                  </a:solidFill>
                </a:rPr>
                <a:t>Memory Access</a:t>
              </a:r>
            </a:p>
          </p:txBody>
        </p:sp>
        <p:sp>
          <p:nvSpPr>
            <p:cNvPr id="10261" name="Line 21"/>
            <p:cNvSpPr>
              <a:spLocks noChangeShapeType="1"/>
            </p:cNvSpPr>
            <p:nvPr/>
          </p:nvSpPr>
          <p:spPr bwMode="auto">
            <a:xfrm flipV="1">
              <a:off x="3792" y="3792"/>
              <a:ext cx="1488" cy="336"/>
            </a:xfrm>
            <a:prstGeom prst="line">
              <a:avLst/>
            </a:prstGeom>
            <a:noFill/>
            <a:ln w="57150">
              <a:solidFill>
                <a:srgbClr val="993300"/>
              </a:solidFill>
              <a:round/>
              <a:headEnd/>
              <a:tailEnd/>
            </a:ln>
            <a:effectLst/>
          </p:spPr>
          <p:txBody>
            <a:bodyPr/>
            <a:lstStyle/>
            <a:p>
              <a:endParaRPr lang="en-CA"/>
            </a:p>
          </p:txBody>
        </p:sp>
      </p:grpSp>
    </p:spTree>
    <p:extLst>
      <p:ext uri="{BB962C8B-B14F-4D97-AF65-F5344CB8AC3E}">
        <p14:creationId xmlns:p14="http://schemas.microsoft.com/office/powerpoint/2010/main" val="1186855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6">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6">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4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4"/>
          <p:cNvSpPr>
            <a:spLocks noGrp="1" noChangeArrowheads="1"/>
          </p:cNvSpPr>
          <p:nvPr>
            <p:ph type="dt" sz="half" idx="10"/>
          </p:nvPr>
        </p:nvSpPr>
        <p:spPr>
          <a:ln/>
        </p:spPr>
        <p:txBody>
          <a:bodyPr/>
          <a:lstStyle/>
          <a:p>
            <a:r>
              <a:rPr lang="en-US"/>
              <a:t>Wilson Fung, Tor Aamodt</a:t>
            </a:r>
            <a:endParaRPr lang="en-US" altLang="en-US"/>
          </a:p>
        </p:txBody>
      </p:sp>
      <p:sp>
        <p:nvSpPr>
          <p:cNvPr id="152" name="Rectangle 5"/>
          <p:cNvSpPr>
            <a:spLocks noGrp="1" noChangeArrowheads="1"/>
          </p:cNvSpPr>
          <p:nvPr>
            <p:ph type="ftr" sz="quarter" idx="11"/>
          </p:nvPr>
        </p:nvSpPr>
        <p:spPr>
          <a:ln/>
        </p:spPr>
        <p:txBody>
          <a:bodyPr/>
          <a:lstStyle/>
          <a:p>
            <a:r>
              <a:rPr lang="en-US" altLang="en-US"/>
              <a:t>Thread Block Compaction</a:t>
            </a:r>
          </a:p>
        </p:txBody>
      </p:sp>
      <p:sp>
        <p:nvSpPr>
          <p:cNvPr id="153" name="Rectangle 6"/>
          <p:cNvSpPr>
            <a:spLocks noGrp="1" noChangeArrowheads="1"/>
          </p:cNvSpPr>
          <p:nvPr>
            <p:ph type="sldNum" sz="quarter" idx="12"/>
          </p:nvPr>
        </p:nvSpPr>
        <p:spPr>
          <a:ln/>
        </p:spPr>
        <p:txBody>
          <a:bodyPr/>
          <a:lstStyle/>
          <a:p>
            <a:pPr>
              <a:defRPr/>
            </a:pPr>
            <a:fld id="{FA92FF19-2B3D-43D3-B0DD-6F74923D6535}" type="slidenum">
              <a:rPr lang="en-US" altLang="en-US"/>
              <a:pPr>
                <a:defRPr/>
              </a:pPr>
              <a:t>97</a:t>
            </a:fld>
            <a:endParaRPr lang="en-US" altLang="en-US"/>
          </a:p>
        </p:txBody>
      </p:sp>
      <p:sp>
        <p:nvSpPr>
          <p:cNvPr id="11269" name="Rectangle 2"/>
          <p:cNvSpPr>
            <a:spLocks noGrp="1" noChangeArrowheads="1"/>
          </p:cNvSpPr>
          <p:nvPr>
            <p:ph type="title"/>
          </p:nvPr>
        </p:nvSpPr>
        <p:spPr/>
        <p:txBody>
          <a:bodyPr/>
          <a:lstStyle/>
          <a:p>
            <a:pPr eaLnBrk="1" hangingPunct="1"/>
            <a:r>
              <a:rPr lang="en-US" smtClean="0"/>
              <a:t>Thread Block Compaction</a:t>
            </a:r>
          </a:p>
        </p:txBody>
      </p:sp>
      <p:grpSp>
        <p:nvGrpSpPr>
          <p:cNvPr id="11270" name="Group 38"/>
          <p:cNvGrpSpPr>
            <a:grpSpLocks/>
          </p:cNvGrpSpPr>
          <p:nvPr/>
        </p:nvGrpSpPr>
        <p:grpSpPr bwMode="auto">
          <a:xfrm>
            <a:off x="304800" y="1371600"/>
            <a:ext cx="4572000" cy="304800"/>
            <a:chOff x="1728" y="3168"/>
            <a:chExt cx="2880" cy="192"/>
          </a:xfrm>
        </p:grpSpPr>
        <p:sp>
          <p:nvSpPr>
            <p:cNvPr id="11386" name="Rectangle 18"/>
            <p:cNvSpPr>
              <a:spLocks noChangeArrowheads="1"/>
            </p:cNvSpPr>
            <p:nvPr/>
          </p:nvSpPr>
          <p:spPr bwMode="auto">
            <a:xfrm>
              <a:off x="1728" y="3168"/>
              <a:ext cx="288" cy="192"/>
            </a:xfrm>
            <a:prstGeom prst="rect">
              <a:avLst/>
            </a:prstGeom>
            <a:noFill/>
            <a:ln w="9525">
              <a:noFill/>
              <a:miter lim="800000"/>
              <a:headEnd/>
              <a:tailEnd/>
            </a:ln>
          </p:spPr>
          <p:txBody>
            <a:bodyPr wrap="none" anchor="ctr"/>
            <a:lstStyle/>
            <a:p>
              <a:pPr algn="ctr"/>
              <a:r>
                <a:rPr lang="en-US" b="1"/>
                <a:t>PC</a:t>
              </a:r>
            </a:p>
          </p:txBody>
        </p:sp>
        <p:sp>
          <p:nvSpPr>
            <p:cNvPr id="11387" name="Rectangle 19"/>
            <p:cNvSpPr>
              <a:spLocks noChangeArrowheads="1"/>
            </p:cNvSpPr>
            <p:nvPr/>
          </p:nvSpPr>
          <p:spPr bwMode="auto">
            <a:xfrm>
              <a:off x="2016" y="3168"/>
              <a:ext cx="288" cy="192"/>
            </a:xfrm>
            <a:prstGeom prst="rect">
              <a:avLst/>
            </a:prstGeom>
            <a:noFill/>
            <a:ln w="9525">
              <a:noFill/>
              <a:miter lim="800000"/>
              <a:headEnd/>
              <a:tailEnd/>
            </a:ln>
          </p:spPr>
          <p:txBody>
            <a:bodyPr wrap="none" anchor="ctr"/>
            <a:lstStyle/>
            <a:p>
              <a:pPr algn="ctr"/>
              <a:r>
                <a:rPr lang="en-US" b="1"/>
                <a:t>RPC</a:t>
              </a:r>
            </a:p>
          </p:txBody>
        </p:sp>
        <p:sp>
          <p:nvSpPr>
            <p:cNvPr id="11388" name="Rectangle 20"/>
            <p:cNvSpPr>
              <a:spLocks noChangeArrowheads="1"/>
            </p:cNvSpPr>
            <p:nvPr/>
          </p:nvSpPr>
          <p:spPr bwMode="auto">
            <a:xfrm>
              <a:off x="2304" y="3168"/>
              <a:ext cx="2304" cy="192"/>
            </a:xfrm>
            <a:prstGeom prst="rect">
              <a:avLst/>
            </a:prstGeom>
            <a:noFill/>
            <a:ln w="9525">
              <a:noFill/>
              <a:miter lim="800000"/>
              <a:headEnd/>
              <a:tailEnd/>
            </a:ln>
          </p:spPr>
          <p:txBody>
            <a:bodyPr wrap="none" anchor="ctr"/>
            <a:lstStyle/>
            <a:p>
              <a:pPr algn="ctr"/>
              <a:r>
                <a:rPr lang="en-US" b="1"/>
                <a:t>Active Threads</a:t>
              </a:r>
            </a:p>
          </p:txBody>
        </p:sp>
      </p:grpSp>
      <p:grpSp>
        <p:nvGrpSpPr>
          <p:cNvPr id="11271" name="Group 71"/>
          <p:cNvGrpSpPr>
            <a:grpSpLocks/>
          </p:cNvGrpSpPr>
          <p:nvPr/>
        </p:nvGrpSpPr>
        <p:grpSpPr bwMode="auto">
          <a:xfrm>
            <a:off x="304800" y="1676400"/>
            <a:ext cx="4572000" cy="304800"/>
            <a:chOff x="2640" y="1392"/>
            <a:chExt cx="2880" cy="192"/>
          </a:xfrm>
        </p:grpSpPr>
        <p:sp>
          <p:nvSpPr>
            <p:cNvPr id="11372" name="Rectangle 22"/>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a:t>
              </a:r>
            </a:p>
          </p:txBody>
        </p:sp>
        <p:sp>
          <p:nvSpPr>
            <p:cNvPr id="11373" name="Rectangle 23"/>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74" name="Rectangle 2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75" name="Rectangle 2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76" name="Rectangle 2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77" name="Rectangle 2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78" name="Rectangle 2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79" name="Rectangle 3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80" name="Rectangle 3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81" name="Rectangle 3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82" name="Rectangle 3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83" name="Rectangle 3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84" name="Rectangle 3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85" name="Rectangle 3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4" name="Group 70"/>
          <p:cNvGrpSpPr>
            <a:grpSpLocks/>
          </p:cNvGrpSpPr>
          <p:nvPr/>
        </p:nvGrpSpPr>
        <p:grpSpPr bwMode="auto">
          <a:xfrm>
            <a:off x="304800" y="1981200"/>
            <a:ext cx="4572000" cy="304800"/>
            <a:chOff x="2640" y="1584"/>
            <a:chExt cx="2880" cy="192"/>
          </a:xfrm>
        </p:grpSpPr>
        <p:sp>
          <p:nvSpPr>
            <p:cNvPr id="11358" name="Rectangle 40"/>
            <p:cNvSpPr>
              <a:spLocks noChangeArrowheads="1"/>
            </p:cNvSpPr>
            <p:nvPr/>
          </p:nvSpPr>
          <p:spPr bwMode="auto">
            <a:xfrm>
              <a:off x="2640"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D</a:t>
              </a:r>
            </a:p>
          </p:txBody>
        </p:sp>
        <p:sp>
          <p:nvSpPr>
            <p:cNvPr id="11359" name="Rectangle 41"/>
            <p:cNvSpPr>
              <a:spLocks noChangeArrowheads="1"/>
            </p:cNvSpPr>
            <p:nvPr/>
          </p:nvSpPr>
          <p:spPr bwMode="auto">
            <a:xfrm>
              <a:off x="2928"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60" name="Rectangle 42"/>
            <p:cNvSpPr>
              <a:spLocks noChangeArrowheads="1"/>
            </p:cNvSpPr>
            <p:nvPr/>
          </p:nvSpPr>
          <p:spPr bwMode="auto">
            <a:xfrm>
              <a:off x="3216"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1" name="Rectangle 43"/>
            <p:cNvSpPr>
              <a:spLocks noChangeArrowheads="1"/>
            </p:cNvSpPr>
            <p:nvPr/>
          </p:nvSpPr>
          <p:spPr bwMode="auto">
            <a:xfrm>
              <a:off x="3408"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2" name="Rectangle 44"/>
            <p:cNvSpPr>
              <a:spLocks noChangeArrowheads="1"/>
            </p:cNvSpPr>
            <p:nvPr/>
          </p:nvSpPr>
          <p:spPr bwMode="auto">
            <a:xfrm>
              <a:off x="3600"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63" name="Rectangle 45"/>
            <p:cNvSpPr>
              <a:spLocks noChangeArrowheads="1"/>
            </p:cNvSpPr>
            <p:nvPr/>
          </p:nvSpPr>
          <p:spPr bwMode="auto">
            <a:xfrm>
              <a:off x="3792"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64" name="Rectangle 46"/>
            <p:cNvSpPr>
              <a:spLocks noChangeArrowheads="1"/>
            </p:cNvSpPr>
            <p:nvPr/>
          </p:nvSpPr>
          <p:spPr bwMode="auto">
            <a:xfrm>
              <a:off x="3984"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5" name="Rectangle 47"/>
            <p:cNvSpPr>
              <a:spLocks noChangeArrowheads="1"/>
            </p:cNvSpPr>
            <p:nvPr/>
          </p:nvSpPr>
          <p:spPr bwMode="auto">
            <a:xfrm>
              <a:off x="4176"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66" name="Rectangle 48"/>
            <p:cNvSpPr>
              <a:spLocks noChangeArrowheads="1"/>
            </p:cNvSpPr>
            <p:nvPr/>
          </p:nvSpPr>
          <p:spPr bwMode="auto">
            <a:xfrm>
              <a:off x="4368"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7" name="Rectangle 49"/>
            <p:cNvSpPr>
              <a:spLocks noChangeArrowheads="1"/>
            </p:cNvSpPr>
            <p:nvPr/>
          </p:nvSpPr>
          <p:spPr bwMode="auto">
            <a:xfrm>
              <a:off x="4560"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8" name="Rectangle 50"/>
            <p:cNvSpPr>
              <a:spLocks noChangeArrowheads="1"/>
            </p:cNvSpPr>
            <p:nvPr/>
          </p:nvSpPr>
          <p:spPr bwMode="auto">
            <a:xfrm>
              <a:off x="4752"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69" name="Rectangle 51"/>
            <p:cNvSpPr>
              <a:spLocks noChangeArrowheads="1"/>
            </p:cNvSpPr>
            <p:nvPr/>
          </p:nvSpPr>
          <p:spPr bwMode="auto">
            <a:xfrm>
              <a:off x="4944"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70" name="Rectangle 52"/>
            <p:cNvSpPr>
              <a:spLocks noChangeArrowheads="1"/>
            </p:cNvSpPr>
            <p:nvPr/>
          </p:nvSpPr>
          <p:spPr bwMode="auto">
            <a:xfrm>
              <a:off x="5136"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71" name="Rectangle 53"/>
            <p:cNvSpPr>
              <a:spLocks noChangeArrowheads="1"/>
            </p:cNvSpPr>
            <p:nvPr/>
          </p:nvSpPr>
          <p:spPr bwMode="auto">
            <a:xfrm>
              <a:off x="5328"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grpSp>
        <p:nvGrpSpPr>
          <p:cNvPr id="5" name="Group 69"/>
          <p:cNvGrpSpPr>
            <a:grpSpLocks/>
          </p:cNvGrpSpPr>
          <p:nvPr/>
        </p:nvGrpSpPr>
        <p:grpSpPr bwMode="auto">
          <a:xfrm>
            <a:off x="304800" y="2286000"/>
            <a:ext cx="4572000" cy="304800"/>
            <a:chOff x="2640" y="1776"/>
            <a:chExt cx="2880" cy="192"/>
          </a:xfrm>
        </p:grpSpPr>
        <p:sp>
          <p:nvSpPr>
            <p:cNvPr id="11344" name="Rectangle 55"/>
            <p:cNvSpPr>
              <a:spLocks noChangeArrowheads="1"/>
            </p:cNvSpPr>
            <p:nvPr/>
          </p:nvSpPr>
          <p:spPr bwMode="auto">
            <a:xfrm>
              <a:off x="2640"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11345" name="Rectangle 56"/>
            <p:cNvSpPr>
              <a:spLocks noChangeArrowheads="1"/>
            </p:cNvSpPr>
            <p:nvPr/>
          </p:nvSpPr>
          <p:spPr bwMode="auto">
            <a:xfrm>
              <a:off x="2928"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46" name="Rectangle 57"/>
            <p:cNvSpPr>
              <a:spLocks noChangeArrowheads="1"/>
            </p:cNvSpPr>
            <p:nvPr/>
          </p:nvSpPr>
          <p:spPr bwMode="auto">
            <a:xfrm>
              <a:off x="3216"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47" name="Rectangle 58"/>
            <p:cNvSpPr>
              <a:spLocks noChangeArrowheads="1"/>
            </p:cNvSpPr>
            <p:nvPr/>
          </p:nvSpPr>
          <p:spPr bwMode="auto">
            <a:xfrm>
              <a:off x="3408"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48" name="Rectangle 59"/>
            <p:cNvSpPr>
              <a:spLocks noChangeArrowheads="1"/>
            </p:cNvSpPr>
            <p:nvPr/>
          </p:nvSpPr>
          <p:spPr bwMode="auto">
            <a:xfrm>
              <a:off x="3600"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49" name="Rectangle 60"/>
            <p:cNvSpPr>
              <a:spLocks noChangeArrowheads="1"/>
            </p:cNvSpPr>
            <p:nvPr/>
          </p:nvSpPr>
          <p:spPr bwMode="auto">
            <a:xfrm>
              <a:off x="3792"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50" name="Rectangle 61"/>
            <p:cNvSpPr>
              <a:spLocks noChangeArrowheads="1"/>
            </p:cNvSpPr>
            <p:nvPr/>
          </p:nvSpPr>
          <p:spPr bwMode="auto">
            <a:xfrm>
              <a:off x="3984"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51" name="Rectangle 62"/>
            <p:cNvSpPr>
              <a:spLocks noChangeArrowheads="1"/>
            </p:cNvSpPr>
            <p:nvPr/>
          </p:nvSpPr>
          <p:spPr bwMode="auto">
            <a:xfrm>
              <a:off x="4176"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52" name="Rectangle 63"/>
            <p:cNvSpPr>
              <a:spLocks noChangeArrowheads="1"/>
            </p:cNvSpPr>
            <p:nvPr/>
          </p:nvSpPr>
          <p:spPr bwMode="auto">
            <a:xfrm>
              <a:off x="4368"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53" name="Rectangle 64"/>
            <p:cNvSpPr>
              <a:spLocks noChangeArrowheads="1"/>
            </p:cNvSpPr>
            <p:nvPr/>
          </p:nvSpPr>
          <p:spPr bwMode="auto">
            <a:xfrm>
              <a:off x="4560"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54" name="Rectangle 65"/>
            <p:cNvSpPr>
              <a:spLocks noChangeArrowheads="1"/>
            </p:cNvSpPr>
            <p:nvPr/>
          </p:nvSpPr>
          <p:spPr bwMode="auto">
            <a:xfrm>
              <a:off x="4752"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5" name="Rectangle 66"/>
            <p:cNvSpPr>
              <a:spLocks noChangeArrowheads="1"/>
            </p:cNvSpPr>
            <p:nvPr/>
          </p:nvSpPr>
          <p:spPr bwMode="auto">
            <a:xfrm>
              <a:off x="4944"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6" name="Rectangle 67"/>
            <p:cNvSpPr>
              <a:spLocks noChangeArrowheads="1"/>
            </p:cNvSpPr>
            <p:nvPr/>
          </p:nvSpPr>
          <p:spPr bwMode="auto">
            <a:xfrm>
              <a:off x="5136"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57" name="Rectangle 68"/>
            <p:cNvSpPr>
              <a:spLocks noChangeArrowheads="1"/>
            </p:cNvSpPr>
            <p:nvPr/>
          </p:nvSpPr>
          <p:spPr bwMode="auto">
            <a:xfrm>
              <a:off x="5328"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6" name="Group 72"/>
          <p:cNvGrpSpPr>
            <a:grpSpLocks/>
          </p:cNvGrpSpPr>
          <p:nvPr/>
        </p:nvGrpSpPr>
        <p:grpSpPr bwMode="auto">
          <a:xfrm>
            <a:off x="304800" y="1676400"/>
            <a:ext cx="4572000" cy="304800"/>
            <a:chOff x="2640" y="1392"/>
            <a:chExt cx="2880" cy="192"/>
          </a:xfrm>
        </p:grpSpPr>
        <p:sp>
          <p:nvSpPr>
            <p:cNvPr id="11330" name="Rectangle 73"/>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31" name="Rectangle 74"/>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32" name="Rectangle 7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33" name="Rectangle 7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34" name="Rectangle 7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35" name="Rectangle 7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36" name="Rectangle 7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37" name="Rectangle 8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38" name="Rectangle 8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39" name="Rectangle 8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40" name="Rectangle 8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41" name="Rectangle 8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42" name="Rectangle 8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43" name="Rectangle 8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11275" name="Line 87"/>
          <p:cNvSpPr>
            <a:spLocks noChangeShapeType="1"/>
          </p:cNvSpPr>
          <p:nvPr/>
        </p:nvSpPr>
        <p:spPr bwMode="auto">
          <a:xfrm>
            <a:off x="7086600" y="1295400"/>
            <a:ext cx="0" cy="4800600"/>
          </a:xfrm>
          <a:prstGeom prst="line">
            <a:avLst/>
          </a:prstGeom>
          <a:noFill/>
          <a:ln w="76200">
            <a:solidFill>
              <a:schemeClr val="tx1"/>
            </a:solidFill>
            <a:round/>
            <a:headEnd/>
            <a:tailEnd type="triangle" w="sm" len="lg"/>
          </a:ln>
        </p:spPr>
        <p:txBody>
          <a:bodyPr/>
          <a:lstStyle/>
          <a:p>
            <a:endParaRPr lang="en-CA"/>
          </a:p>
        </p:txBody>
      </p:sp>
      <p:sp>
        <p:nvSpPr>
          <p:cNvPr id="11276" name="Text Box 88"/>
          <p:cNvSpPr txBox="1">
            <a:spLocks noChangeArrowheads="1"/>
          </p:cNvSpPr>
          <p:nvPr/>
        </p:nvSpPr>
        <p:spPr bwMode="auto">
          <a:xfrm rot="-5400000">
            <a:off x="6852444" y="6025356"/>
            <a:ext cx="458788" cy="600075"/>
          </a:xfrm>
          <a:prstGeom prst="rect">
            <a:avLst/>
          </a:prstGeom>
          <a:noFill/>
          <a:ln w="9525">
            <a:noFill/>
            <a:miter lim="800000"/>
            <a:headEnd/>
            <a:tailEnd/>
          </a:ln>
        </p:spPr>
        <p:txBody>
          <a:bodyPr vert="eaVert" wrap="none">
            <a:spAutoFit/>
          </a:bodyPr>
          <a:lstStyle/>
          <a:p>
            <a:r>
              <a:rPr lang="en-US"/>
              <a:t>Time</a:t>
            </a:r>
          </a:p>
        </p:txBody>
      </p:sp>
      <p:grpSp>
        <p:nvGrpSpPr>
          <p:cNvPr id="7" name="Group 89"/>
          <p:cNvGrpSpPr>
            <a:grpSpLocks/>
          </p:cNvGrpSpPr>
          <p:nvPr/>
        </p:nvGrpSpPr>
        <p:grpSpPr bwMode="auto">
          <a:xfrm>
            <a:off x="5181600" y="3048000"/>
            <a:ext cx="1752600" cy="609600"/>
            <a:chOff x="4368" y="2016"/>
            <a:chExt cx="1104" cy="384"/>
          </a:xfrm>
        </p:grpSpPr>
        <p:sp>
          <p:nvSpPr>
            <p:cNvPr id="11326" name="Rectangle 90"/>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11327" name="Rectangle 91"/>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28" name="Rectangle 9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11329" name="Rectangle 93"/>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8" name="Group 94"/>
          <p:cNvGrpSpPr>
            <a:grpSpLocks/>
          </p:cNvGrpSpPr>
          <p:nvPr/>
        </p:nvGrpSpPr>
        <p:grpSpPr bwMode="auto">
          <a:xfrm>
            <a:off x="5181600" y="3733800"/>
            <a:ext cx="1752600" cy="609600"/>
            <a:chOff x="4368" y="2016"/>
            <a:chExt cx="1104" cy="384"/>
          </a:xfrm>
        </p:grpSpPr>
        <p:sp>
          <p:nvSpPr>
            <p:cNvPr id="11322" name="Rectangle 95"/>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11323" name="Rectangle 96"/>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324" name="Rectangle 97"/>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11325" name="Rectangle 98"/>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9" name="Group 116"/>
          <p:cNvGrpSpPr>
            <a:grpSpLocks/>
          </p:cNvGrpSpPr>
          <p:nvPr/>
        </p:nvGrpSpPr>
        <p:grpSpPr bwMode="auto">
          <a:xfrm>
            <a:off x="5181600" y="1447800"/>
            <a:ext cx="1752600" cy="914400"/>
            <a:chOff x="4080" y="1104"/>
            <a:chExt cx="1104" cy="576"/>
          </a:xfrm>
        </p:grpSpPr>
        <p:sp>
          <p:nvSpPr>
            <p:cNvPr id="11316" name="Rectangle 11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7" name="Rectangle 11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18" name="Rectangle 11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9" name="Rectangle 11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20" name="Rectangle 11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21" name="Rectangle 11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0" name="Group 117"/>
          <p:cNvGrpSpPr>
            <a:grpSpLocks/>
          </p:cNvGrpSpPr>
          <p:nvPr/>
        </p:nvGrpSpPr>
        <p:grpSpPr bwMode="auto">
          <a:xfrm>
            <a:off x="5181600" y="4419600"/>
            <a:ext cx="1752600" cy="914400"/>
            <a:chOff x="4080" y="1104"/>
            <a:chExt cx="1104" cy="576"/>
          </a:xfrm>
        </p:grpSpPr>
        <p:sp>
          <p:nvSpPr>
            <p:cNvPr id="11310" name="Rectangle 118"/>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1" name="Rectangle 119"/>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2" name="Rectangle 120"/>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3" name="Rectangle 121"/>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4" name="Rectangle 122"/>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15" name="Rectangle 123"/>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281" name="Text Box 124"/>
          <p:cNvSpPr txBox="1">
            <a:spLocks noChangeArrowheads="1"/>
          </p:cNvSpPr>
          <p:nvPr/>
        </p:nvSpPr>
        <p:spPr bwMode="auto">
          <a:xfrm>
            <a:off x="1524000" y="3124200"/>
            <a:ext cx="2971800" cy="2430463"/>
          </a:xfrm>
          <a:prstGeom prst="rect">
            <a:avLst/>
          </a:prstGeom>
          <a:noFill/>
          <a:ln w="9525">
            <a:noFill/>
            <a:miter lim="800000"/>
            <a:headEnd/>
            <a:tailEnd/>
          </a:ln>
        </p:spPr>
        <p:txBody>
          <a:bodyPr>
            <a:spAutoFit/>
          </a:bodyPr>
          <a:lstStyle/>
          <a:p>
            <a:pPr>
              <a:spcBef>
                <a:spcPct val="50000"/>
              </a:spcBef>
            </a:pPr>
            <a:r>
              <a:rPr lang="en-US" b="1">
                <a:latin typeface="Courier New" pitchFamily="49" charset="0"/>
              </a:rPr>
              <a:t>A: K = A[tid.x];</a:t>
            </a:r>
          </a:p>
          <a:p>
            <a:pPr>
              <a:spcBef>
                <a:spcPct val="50000"/>
              </a:spcBef>
            </a:pPr>
            <a:r>
              <a:rPr lang="en-US" b="1">
                <a:latin typeface="Courier New" pitchFamily="49" charset="0"/>
              </a:rPr>
              <a:t>B: if (K &gt; 10) </a:t>
            </a:r>
          </a:p>
          <a:p>
            <a:pPr>
              <a:spcBef>
                <a:spcPct val="50000"/>
              </a:spcBef>
            </a:pPr>
            <a:r>
              <a:rPr lang="en-US" b="1">
                <a:latin typeface="Courier New" pitchFamily="49" charset="0"/>
              </a:rPr>
              <a:t>C:    K = 10;</a:t>
            </a:r>
          </a:p>
          <a:p>
            <a:pPr>
              <a:spcBef>
                <a:spcPct val="50000"/>
              </a:spcBef>
            </a:pPr>
            <a:r>
              <a:rPr lang="en-US" b="1">
                <a:latin typeface="Courier New" pitchFamily="49" charset="0"/>
              </a:rPr>
              <a:t>   else</a:t>
            </a:r>
          </a:p>
          <a:p>
            <a:pPr>
              <a:spcBef>
                <a:spcPct val="50000"/>
              </a:spcBef>
            </a:pPr>
            <a:r>
              <a:rPr lang="en-US" b="1">
                <a:latin typeface="Courier New" pitchFamily="49" charset="0"/>
              </a:rPr>
              <a:t>D:    K = 0;</a:t>
            </a:r>
          </a:p>
          <a:p>
            <a:pPr>
              <a:spcBef>
                <a:spcPct val="50000"/>
              </a:spcBef>
            </a:pPr>
            <a:r>
              <a:rPr lang="en-US" b="1">
                <a:latin typeface="Courier New" pitchFamily="49" charset="0"/>
              </a:rPr>
              <a:t>E: B = C[tid.x] + K;</a:t>
            </a:r>
          </a:p>
        </p:txBody>
      </p:sp>
      <p:grpSp>
        <p:nvGrpSpPr>
          <p:cNvPr id="11" name="Group 125"/>
          <p:cNvGrpSpPr>
            <a:grpSpLocks/>
          </p:cNvGrpSpPr>
          <p:nvPr/>
        </p:nvGrpSpPr>
        <p:grpSpPr bwMode="auto">
          <a:xfrm>
            <a:off x="7239000" y="1447800"/>
            <a:ext cx="1752600" cy="914400"/>
            <a:chOff x="4080" y="1104"/>
            <a:chExt cx="1104" cy="576"/>
          </a:xfrm>
        </p:grpSpPr>
        <p:sp>
          <p:nvSpPr>
            <p:cNvPr id="11304" name="Rectangle 126"/>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05" name="Rectangle 127"/>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6" name="Rectangle 128"/>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07" name="Rectangle 129"/>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8" name="Rectangle 130"/>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09" name="Rectangle 131"/>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2" name="Group 132"/>
          <p:cNvGrpSpPr>
            <a:grpSpLocks/>
          </p:cNvGrpSpPr>
          <p:nvPr/>
        </p:nvGrpSpPr>
        <p:grpSpPr bwMode="auto">
          <a:xfrm>
            <a:off x="7239000" y="3048000"/>
            <a:ext cx="1752600" cy="914400"/>
            <a:chOff x="4080" y="1104"/>
            <a:chExt cx="1104" cy="576"/>
          </a:xfrm>
        </p:grpSpPr>
        <p:sp>
          <p:nvSpPr>
            <p:cNvPr id="11298" name="Rectangle 133"/>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  7  8</a:t>
              </a:r>
            </a:p>
          </p:txBody>
        </p:sp>
        <p:sp>
          <p:nvSpPr>
            <p:cNvPr id="11299" name="Rectangle 134"/>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0" name="Rectangle 135"/>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 -- 11 12</a:t>
              </a:r>
            </a:p>
          </p:txBody>
        </p:sp>
        <p:sp>
          <p:nvSpPr>
            <p:cNvPr id="11301" name="Rectangle 136"/>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2" name="Rectangle 137"/>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 --</a:t>
              </a:r>
            </a:p>
          </p:txBody>
        </p:sp>
        <p:sp>
          <p:nvSpPr>
            <p:cNvPr id="11303" name="Rectangle 138"/>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13" name="Group 139"/>
          <p:cNvGrpSpPr>
            <a:grpSpLocks/>
          </p:cNvGrpSpPr>
          <p:nvPr/>
        </p:nvGrpSpPr>
        <p:grpSpPr bwMode="auto">
          <a:xfrm>
            <a:off x="7239000" y="4038600"/>
            <a:ext cx="1752600" cy="914400"/>
            <a:chOff x="4080" y="1104"/>
            <a:chExt cx="1104" cy="576"/>
          </a:xfrm>
        </p:grpSpPr>
        <p:sp>
          <p:nvSpPr>
            <p:cNvPr id="11292" name="Rectangle 14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6  -- --</a:t>
              </a:r>
            </a:p>
          </p:txBody>
        </p:sp>
        <p:sp>
          <p:nvSpPr>
            <p:cNvPr id="11293" name="Rectangle 14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4" name="Rectangle 14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 --</a:t>
              </a:r>
            </a:p>
          </p:txBody>
        </p:sp>
        <p:sp>
          <p:nvSpPr>
            <p:cNvPr id="11295" name="Rectangle 14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6" name="Rectangle 14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  --  3  4</a:t>
              </a:r>
            </a:p>
          </p:txBody>
        </p:sp>
        <p:sp>
          <p:nvSpPr>
            <p:cNvPr id="11297" name="Rectangle 14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14" name="Group 146"/>
          <p:cNvGrpSpPr>
            <a:grpSpLocks/>
          </p:cNvGrpSpPr>
          <p:nvPr/>
        </p:nvGrpSpPr>
        <p:grpSpPr bwMode="auto">
          <a:xfrm>
            <a:off x="7239000" y="5029200"/>
            <a:ext cx="1752600" cy="914400"/>
            <a:chOff x="4080" y="1104"/>
            <a:chExt cx="1104" cy="576"/>
          </a:xfrm>
        </p:grpSpPr>
        <p:sp>
          <p:nvSpPr>
            <p:cNvPr id="11286" name="Rectangle 147"/>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287" name="Rectangle 148"/>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88" name="Rectangle 149"/>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289" name="Rectangle 150"/>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90" name="Rectangle 151"/>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1  2  7  8</a:t>
              </a:r>
            </a:p>
          </p:txBody>
        </p:sp>
        <p:sp>
          <p:nvSpPr>
            <p:cNvPr id="11291" name="Rectangle 152"/>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390" name="Line 126"/>
          <p:cNvSpPr>
            <a:spLocks noChangeShapeType="1"/>
          </p:cNvSpPr>
          <p:nvPr/>
        </p:nvSpPr>
        <p:spPr bwMode="auto">
          <a:xfrm>
            <a:off x="6096000" y="24384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11391" name="Line 127"/>
          <p:cNvSpPr>
            <a:spLocks noChangeShapeType="1"/>
          </p:cNvSpPr>
          <p:nvPr/>
        </p:nvSpPr>
        <p:spPr bwMode="auto">
          <a:xfrm>
            <a:off x="8153400" y="2438400"/>
            <a:ext cx="0" cy="533400"/>
          </a:xfrm>
          <a:prstGeom prst="line">
            <a:avLst/>
          </a:prstGeom>
          <a:noFill/>
          <a:ln w="76200" cap="rnd">
            <a:solidFill>
              <a:schemeClr val="tx1"/>
            </a:solidFill>
            <a:prstDash val="sysDot"/>
            <a:round/>
            <a:headEnd/>
            <a:tailEnd/>
          </a:ln>
          <a:effectLst/>
        </p:spPr>
        <p:txBody>
          <a:bodyPr/>
          <a:lstStyle/>
          <a:p>
            <a:endParaRPr lang="en-CA"/>
          </a:p>
        </p:txBody>
      </p:sp>
      <p:grpSp>
        <p:nvGrpSpPr>
          <p:cNvPr id="11419" name="Group 155"/>
          <p:cNvGrpSpPr>
            <a:grpSpLocks/>
          </p:cNvGrpSpPr>
          <p:nvPr/>
        </p:nvGrpSpPr>
        <p:grpSpPr bwMode="auto">
          <a:xfrm>
            <a:off x="1219200" y="1981200"/>
            <a:ext cx="1219200" cy="609600"/>
            <a:chOff x="816" y="3456"/>
            <a:chExt cx="768" cy="384"/>
          </a:xfrm>
        </p:grpSpPr>
        <p:sp>
          <p:nvSpPr>
            <p:cNvPr id="11395" name="Rectangle 57"/>
            <p:cNvSpPr>
              <a:spLocks noChangeArrowheads="1"/>
            </p:cNvSpPr>
            <p:nvPr/>
          </p:nvSpPr>
          <p:spPr bwMode="auto">
            <a:xfrm>
              <a:off x="816"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6" name="Rectangle 58"/>
            <p:cNvSpPr>
              <a:spLocks noChangeArrowheads="1"/>
            </p:cNvSpPr>
            <p:nvPr/>
          </p:nvSpPr>
          <p:spPr bwMode="auto">
            <a:xfrm>
              <a:off x="1008"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7" name="Rectangle 59"/>
            <p:cNvSpPr>
              <a:spLocks noChangeArrowheads="1"/>
            </p:cNvSpPr>
            <p:nvPr/>
          </p:nvSpPr>
          <p:spPr bwMode="auto">
            <a:xfrm>
              <a:off x="1200"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8" name="Rectangle 60"/>
            <p:cNvSpPr>
              <a:spLocks noChangeArrowheads="1"/>
            </p:cNvSpPr>
            <p:nvPr/>
          </p:nvSpPr>
          <p:spPr bwMode="auto">
            <a:xfrm>
              <a:off x="1392"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7" name="Rectangle 57"/>
            <p:cNvSpPr>
              <a:spLocks noChangeArrowheads="1"/>
            </p:cNvSpPr>
            <p:nvPr/>
          </p:nvSpPr>
          <p:spPr bwMode="auto">
            <a:xfrm>
              <a:off x="816"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8" name="Rectangle 58"/>
            <p:cNvSpPr>
              <a:spLocks noChangeArrowheads="1"/>
            </p:cNvSpPr>
            <p:nvPr/>
          </p:nvSpPr>
          <p:spPr bwMode="auto">
            <a:xfrm>
              <a:off x="1008"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9" name="Rectangle 59"/>
            <p:cNvSpPr>
              <a:spLocks noChangeArrowheads="1"/>
            </p:cNvSpPr>
            <p:nvPr/>
          </p:nvSpPr>
          <p:spPr bwMode="auto">
            <a:xfrm>
              <a:off x="1200"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10" name="Rectangle 60"/>
            <p:cNvSpPr>
              <a:spLocks noChangeArrowheads="1"/>
            </p:cNvSpPr>
            <p:nvPr/>
          </p:nvSpPr>
          <p:spPr bwMode="auto">
            <a:xfrm>
              <a:off x="1392"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11420" name="Group 156"/>
          <p:cNvGrpSpPr>
            <a:grpSpLocks/>
          </p:cNvGrpSpPr>
          <p:nvPr/>
        </p:nvGrpSpPr>
        <p:grpSpPr bwMode="auto">
          <a:xfrm>
            <a:off x="2438400" y="1981200"/>
            <a:ext cx="1219200" cy="609600"/>
            <a:chOff x="1584" y="3456"/>
            <a:chExt cx="768" cy="384"/>
          </a:xfrm>
        </p:grpSpPr>
        <p:sp>
          <p:nvSpPr>
            <p:cNvPr id="11399" name="Rectangle 61"/>
            <p:cNvSpPr>
              <a:spLocks noChangeArrowheads="1"/>
            </p:cNvSpPr>
            <p:nvPr/>
          </p:nvSpPr>
          <p:spPr bwMode="auto">
            <a:xfrm>
              <a:off x="1584"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0" name="Rectangle 62"/>
            <p:cNvSpPr>
              <a:spLocks noChangeArrowheads="1"/>
            </p:cNvSpPr>
            <p:nvPr/>
          </p:nvSpPr>
          <p:spPr bwMode="auto">
            <a:xfrm>
              <a:off x="1776"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1" name="Rectangle 63"/>
            <p:cNvSpPr>
              <a:spLocks noChangeArrowheads="1"/>
            </p:cNvSpPr>
            <p:nvPr/>
          </p:nvSpPr>
          <p:spPr bwMode="auto">
            <a:xfrm>
              <a:off x="1968"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2" name="Rectangle 64"/>
            <p:cNvSpPr>
              <a:spLocks noChangeArrowheads="1"/>
            </p:cNvSpPr>
            <p:nvPr/>
          </p:nvSpPr>
          <p:spPr bwMode="auto">
            <a:xfrm>
              <a:off x="2160"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1" name="Rectangle 61"/>
            <p:cNvSpPr>
              <a:spLocks noChangeArrowheads="1"/>
            </p:cNvSpPr>
            <p:nvPr/>
          </p:nvSpPr>
          <p:spPr bwMode="auto">
            <a:xfrm>
              <a:off x="1584"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2" name="Rectangle 62"/>
            <p:cNvSpPr>
              <a:spLocks noChangeArrowheads="1"/>
            </p:cNvSpPr>
            <p:nvPr/>
          </p:nvSpPr>
          <p:spPr bwMode="auto">
            <a:xfrm>
              <a:off x="1776"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3" name="Rectangle 63"/>
            <p:cNvSpPr>
              <a:spLocks noChangeArrowheads="1"/>
            </p:cNvSpPr>
            <p:nvPr/>
          </p:nvSpPr>
          <p:spPr bwMode="auto">
            <a:xfrm>
              <a:off x="1968"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4" name="Rectangle 64"/>
            <p:cNvSpPr>
              <a:spLocks noChangeArrowheads="1"/>
            </p:cNvSpPr>
            <p:nvPr/>
          </p:nvSpPr>
          <p:spPr bwMode="auto">
            <a:xfrm>
              <a:off x="2160"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grpSp>
      <p:grpSp>
        <p:nvGrpSpPr>
          <p:cNvPr id="11421" name="Group 157"/>
          <p:cNvGrpSpPr>
            <a:grpSpLocks/>
          </p:cNvGrpSpPr>
          <p:nvPr/>
        </p:nvGrpSpPr>
        <p:grpSpPr bwMode="auto">
          <a:xfrm>
            <a:off x="3657600" y="1981200"/>
            <a:ext cx="1219200" cy="609600"/>
            <a:chOff x="2352" y="3456"/>
            <a:chExt cx="768" cy="384"/>
          </a:xfrm>
        </p:grpSpPr>
        <p:sp>
          <p:nvSpPr>
            <p:cNvPr id="11403" name="Rectangle 65"/>
            <p:cNvSpPr>
              <a:spLocks noChangeArrowheads="1"/>
            </p:cNvSpPr>
            <p:nvPr/>
          </p:nvSpPr>
          <p:spPr bwMode="auto">
            <a:xfrm>
              <a:off x="2352"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4" name="Rectangle 66"/>
            <p:cNvSpPr>
              <a:spLocks noChangeArrowheads="1"/>
            </p:cNvSpPr>
            <p:nvPr/>
          </p:nvSpPr>
          <p:spPr bwMode="auto">
            <a:xfrm>
              <a:off x="2544"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5" name="Rectangle 67"/>
            <p:cNvSpPr>
              <a:spLocks noChangeArrowheads="1"/>
            </p:cNvSpPr>
            <p:nvPr/>
          </p:nvSpPr>
          <p:spPr bwMode="auto">
            <a:xfrm>
              <a:off x="2736"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6" name="Rectangle 68"/>
            <p:cNvSpPr>
              <a:spLocks noChangeArrowheads="1"/>
            </p:cNvSpPr>
            <p:nvPr/>
          </p:nvSpPr>
          <p:spPr bwMode="auto">
            <a:xfrm>
              <a:off x="2928"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5" name="Rectangle 65"/>
            <p:cNvSpPr>
              <a:spLocks noChangeArrowheads="1"/>
            </p:cNvSpPr>
            <p:nvPr/>
          </p:nvSpPr>
          <p:spPr bwMode="auto">
            <a:xfrm>
              <a:off x="2352"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6" name="Rectangle 66"/>
            <p:cNvSpPr>
              <a:spLocks noChangeArrowheads="1"/>
            </p:cNvSpPr>
            <p:nvPr/>
          </p:nvSpPr>
          <p:spPr bwMode="auto">
            <a:xfrm>
              <a:off x="2544"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7" name="Rectangle 67"/>
            <p:cNvSpPr>
              <a:spLocks noChangeArrowheads="1"/>
            </p:cNvSpPr>
            <p:nvPr/>
          </p:nvSpPr>
          <p:spPr bwMode="auto">
            <a:xfrm>
              <a:off x="2736"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8" name="Rectangle 68"/>
            <p:cNvSpPr>
              <a:spLocks noChangeArrowheads="1"/>
            </p:cNvSpPr>
            <p:nvPr/>
          </p:nvSpPr>
          <p:spPr bwMode="auto">
            <a:xfrm>
              <a:off x="2928"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spTree>
    <p:extLst>
      <p:ext uri="{BB962C8B-B14F-4D97-AF65-F5344CB8AC3E}">
        <p14:creationId xmlns:p14="http://schemas.microsoft.com/office/powerpoint/2010/main" val="1433164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4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4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4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0" grpId="0" animBg="1"/>
      <p:bldP spid="1139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4"/>
          <p:cNvSpPr>
            <a:spLocks noGrp="1" noChangeArrowheads="1"/>
          </p:cNvSpPr>
          <p:nvPr>
            <p:ph type="dt" sz="half" idx="10"/>
          </p:nvPr>
        </p:nvSpPr>
        <p:spPr>
          <a:ln/>
        </p:spPr>
        <p:txBody>
          <a:bodyPr/>
          <a:lstStyle/>
          <a:p>
            <a:r>
              <a:rPr lang="en-US"/>
              <a:t>Wilson Fung, Tor Aamodt</a:t>
            </a:r>
            <a:endParaRPr lang="en-US" altLang="en-US"/>
          </a:p>
        </p:txBody>
      </p:sp>
      <p:sp>
        <p:nvSpPr>
          <p:cNvPr id="84" name="Rectangle 5"/>
          <p:cNvSpPr>
            <a:spLocks noGrp="1" noChangeArrowheads="1"/>
          </p:cNvSpPr>
          <p:nvPr>
            <p:ph type="ftr" sz="quarter" idx="11"/>
          </p:nvPr>
        </p:nvSpPr>
        <p:spPr>
          <a:ln/>
        </p:spPr>
        <p:txBody>
          <a:bodyPr/>
          <a:lstStyle/>
          <a:p>
            <a:r>
              <a:rPr lang="en-US" altLang="en-US"/>
              <a:t>Thread Block Compaction</a:t>
            </a:r>
          </a:p>
        </p:txBody>
      </p:sp>
      <p:sp>
        <p:nvSpPr>
          <p:cNvPr id="85" name="Rectangle 6"/>
          <p:cNvSpPr>
            <a:spLocks noGrp="1" noChangeArrowheads="1"/>
          </p:cNvSpPr>
          <p:nvPr>
            <p:ph type="sldNum" sz="quarter" idx="12"/>
          </p:nvPr>
        </p:nvSpPr>
        <p:spPr>
          <a:ln/>
        </p:spPr>
        <p:txBody>
          <a:bodyPr/>
          <a:lstStyle/>
          <a:p>
            <a:pPr>
              <a:defRPr/>
            </a:pPr>
            <a:fld id="{C8966F24-28E5-4597-B2F7-625917FCBE37}" type="slidenum">
              <a:rPr lang="en-US" altLang="en-US"/>
              <a:pPr>
                <a:defRPr/>
              </a:pPr>
              <a:t>98</a:t>
            </a:fld>
            <a:endParaRPr lang="en-US" altLang="en-US"/>
          </a:p>
        </p:txBody>
      </p:sp>
      <p:sp>
        <p:nvSpPr>
          <p:cNvPr id="36866" name="Rectangle 2"/>
          <p:cNvSpPr>
            <a:spLocks noGrp="1" noChangeArrowheads="1"/>
          </p:cNvSpPr>
          <p:nvPr>
            <p:ph type="title"/>
          </p:nvPr>
        </p:nvSpPr>
        <p:spPr/>
        <p:txBody>
          <a:bodyPr/>
          <a:lstStyle/>
          <a:p>
            <a:r>
              <a:rPr lang="en-US" smtClean="0"/>
              <a:t>Thread Compactor</a:t>
            </a:r>
          </a:p>
        </p:txBody>
      </p:sp>
      <p:sp>
        <p:nvSpPr>
          <p:cNvPr id="36867" name="Rectangle 3"/>
          <p:cNvSpPr>
            <a:spLocks noGrp="1" noChangeArrowheads="1"/>
          </p:cNvSpPr>
          <p:nvPr>
            <p:ph type="body" idx="1"/>
          </p:nvPr>
        </p:nvSpPr>
        <p:spPr>
          <a:xfrm>
            <a:off x="457200" y="1219200"/>
            <a:ext cx="8229600" cy="1676400"/>
          </a:xfrm>
        </p:spPr>
        <p:txBody>
          <a:bodyPr/>
          <a:lstStyle/>
          <a:p>
            <a:r>
              <a:rPr lang="en-US" smtClean="0"/>
              <a:t>Convert </a:t>
            </a:r>
            <a:r>
              <a:rPr lang="en-US" i="1" smtClean="0"/>
              <a:t>activemask </a:t>
            </a:r>
            <a:r>
              <a:rPr lang="en-US" smtClean="0"/>
              <a:t>from block-wide stack to </a:t>
            </a:r>
            <a:r>
              <a:rPr lang="en-US" i="1" smtClean="0"/>
              <a:t>thread IDs</a:t>
            </a:r>
            <a:r>
              <a:rPr lang="en-US" smtClean="0"/>
              <a:t> in warp buffer</a:t>
            </a:r>
          </a:p>
          <a:p>
            <a:r>
              <a:rPr lang="en-US" smtClean="0"/>
              <a:t>Array of Priority-Encoder</a:t>
            </a:r>
          </a:p>
        </p:txBody>
      </p:sp>
      <p:grpSp>
        <p:nvGrpSpPr>
          <p:cNvPr id="36901" name="Group 37"/>
          <p:cNvGrpSpPr>
            <a:grpSpLocks/>
          </p:cNvGrpSpPr>
          <p:nvPr/>
        </p:nvGrpSpPr>
        <p:grpSpPr bwMode="auto">
          <a:xfrm>
            <a:off x="2057400" y="3505200"/>
            <a:ext cx="933450" cy="1219200"/>
            <a:chOff x="1584" y="2496"/>
            <a:chExt cx="588" cy="768"/>
          </a:xfrm>
        </p:grpSpPr>
        <p:sp>
          <p:nvSpPr>
            <p:cNvPr id="36886" name="Rectangle 22"/>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893" name="Rectangle 29"/>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894" name="Line 30"/>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897" name="AutoShape 33"/>
            <p:cNvCxnSpPr>
              <a:cxnSpLocks noChangeShapeType="1"/>
              <a:stCxn id="36886" idx="2"/>
              <a:endCxn id="36893"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898" name="Line 34"/>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899" name="Line 35"/>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0" name="Line 36"/>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02" name="Group 38"/>
          <p:cNvGrpSpPr>
            <a:grpSpLocks/>
          </p:cNvGrpSpPr>
          <p:nvPr/>
        </p:nvGrpSpPr>
        <p:grpSpPr bwMode="auto">
          <a:xfrm>
            <a:off x="3276600" y="3505200"/>
            <a:ext cx="933450" cy="1219200"/>
            <a:chOff x="1584" y="2496"/>
            <a:chExt cx="588" cy="768"/>
          </a:xfrm>
        </p:grpSpPr>
        <p:sp>
          <p:nvSpPr>
            <p:cNvPr id="36903" name="Rectangle 39"/>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04" name="Rectangle 40"/>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05" name="Line 41"/>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06" name="AutoShape 42"/>
            <p:cNvCxnSpPr>
              <a:cxnSpLocks noChangeShapeType="1"/>
              <a:stCxn id="36903" idx="2"/>
              <a:endCxn id="36904"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07" name="Line 43"/>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08" name="Line 44"/>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9" name="Line 45"/>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0" name="Group 46"/>
          <p:cNvGrpSpPr>
            <a:grpSpLocks/>
          </p:cNvGrpSpPr>
          <p:nvPr/>
        </p:nvGrpSpPr>
        <p:grpSpPr bwMode="auto">
          <a:xfrm>
            <a:off x="4495800" y="3505200"/>
            <a:ext cx="933450" cy="1219200"/>
            <a:chOff x="1584" y="2496"/>
            <a:chExt cx="588" cy="768"/>
          </a:xfrm>
        </p:grpSpPr>
        <p:sp>
          <p:nvSpPr>
            <p:cNvPr id="36911" name="Rectangle 47"/>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12" name="Rectangle 48"/>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13" name="Line 49"/>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14" name="AutoShape 50"/>
            <p:cNvCxnSpPr>
              <a:cxnSpLocks noChangeShapeType="1"/>
              <a:stCxn id="36911" idx="2"/>
              <a:endCxn id="36912"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15" name="Line 51"/>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16" name="Line 52"/>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17" name="Line 53"/>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8" name="Group 54"/>
          <p:cNvGrpSpPr>
            <a:grpSpLocks/>
          </p:cNvGrpSpPr>
          <p:nvPr/>
        </p:nvGrpSpPr>
        <p:grpSpPr bwMode="auto">
          <a:xfrm>
            <a:off x="5715000" y="3505200"/>
            <a:ext cx="933450" cy="1219200"/>
            <a:chOff x="1584" y="2496"/>
            <a:chExt cx="588" cy="768"/>
          </a:xfrm>
        </p:grpSpPr>
        <p:sp>
          <p:nvSpPr>
            <p:cNvPr id="36919" name="Rectangle 55"/>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20" name="Rectangle 56"/>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21" name="Line 57"/>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22" name="AutoShape 58"/>
            <p:cNvCxnSpPr>
              <a:cxnSpLocks noChangeShapeType="1"/>
              <a:stCxn id="36919" idx="2"/>
              <a:endCxn id="36920"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23" name="Line 59"/>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24" name="Line 60"/>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25" name="Line 61"/>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29" name="Group 65"/>
          <p:cNvGrpSpPr>
            <a:grpSpLocks/>
          </p:cNvGrpSpPr>
          <p:nvPr/>
        </p:nvGrpSpPr>
        <p:grpSpPr bwMode="auto">
          <a:xfrm>
            <a:off x="2362200" y="4724400"/>
            <a:ext cx="3962400" cy="304800"/>
            <a:chOff x="1488" y="3264"/>
            <a:chExt cx="2496" cy="192"/>
          </a:xfrm>
        </p:grpSpPr>
        <p:sp>
          <p:nvSpPr>
            <p:cNvPr id="36895" name="Rectangle 31"/>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1</a:t>
              </a:r>
            </a:p>
          </p:txBody>
        </p:sp>
        <p:sp>
          <p:nvSpPr>
            <p:cNvPr id="36926" name="Rectangle 62"/>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2</a:t>
              </a:r>
            </a:p>
          </p:txBody>
        </p:sp>
        <p:sp>
          <p:nvSpPr>
            <p:cNvPr id="36927" name="Rectangle 63"/>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7</a:t>
              </a:r>
            </a:p>
          </p:txBody>
        </p:sp>
        <p:sp>
          <p:nvSpPr>
            <p:cNvPr id="36928" name="Rectangle 64"/>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8</a:t>
              </a:r>
            </a:p>
          </p:txBody>
        </p:sp>
      </p:grpSp>
      <p:grpSp>
        <p:nvGrpSpPr>
          <p:cNvPr id="36930" name="Group 66"/>
          <p:cNvGrpSpPr>
            <a:grpSpLocks/>
          </p:cNvGrpSpPr>
          <p:nvPr/>
        </p:nvGrpSpPr>
        <p:grpSpPr bwMode="auto">
          <a:xfrm>
            <a:off x="2362200" y="4724400"/>
            <a:ext cx="3962400" cy="304800"/>
            <a:chOff x="1488" y="3264"/>
            <a:chExt cx="2496" cy="192"/>
          </a:xfrm>
        </p:grpSpPr>
        <p:sp>
          <p:nvSpPr>
            <p:cNvPr id="36931" name="Rectangle 67"/>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5</a:t>
              </a:r>
            </a:p>
          </p:txBody>
        </p:sp>
        <p:sp>
          <p:nvSpPr>
            <p:cNvPr id="36932" name="Rectangle 68"/>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t>--</a:t>
              </a:r>
            </a:p>
          </p:txBody>
        </p:sp>
        <p:sp>
          <p:nvSpPr>
            <p:cNvPr id="36933" name="Rectangle 69"/>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11</a:t>
              </a:r>
            </a:p>
          </p:txBody>
        </p:sp>
        <p:sp>
          <p:nvSpPr>
            <p:cNvPr id="36934" name="Rectangle 70"/>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12</a:t>
              </a:r>
            </a:p>
          </p:txBody>
        </p:sp>
      </p:grpSp>
      <p:grpSp>
        <p:nvGrpSpPr>
          <p:cNvPr id="36955" name="Group 91"/>
          <p:cNvGrpSpPr>
            <a:grpSpLocks/>
          </p:cNvGrpSpPr>
          <p:nvPr/>
        </p:nvGrpSpPr>
        <p:grpSpPr bwMode="auto">
          <a:xfrm>
            <a:off x="2057400" y="3048000"/>
            <a:ext cx="4572000" cy="304800"/>
            <a:chOff x="1104" y="1920"/>
            <a:chExt cx="2880" cy="192"/>
          </a:xfrm>
        </p:grpSpPr>
        <p:grpSp>
          <p:nvGrpSpPr>
            <p:cNvPr id="36887" name="Group 23"/>
            <p:cNvGrpSpPr>
              <a:grpSpLocks/>
            </p:cNvGrpSpPr>
            <p:nvPr/>
          </p:nvGrpSpPr>
          <p:grpSpPr bwMode="auto">
            <a:xfrm>
              <a:off x="1680" y="1920"/>
              <a:ext cx="768" cy="192"/>
              <a:chOff x="1680" y="1920"/>
              <a:chExt cx="768" cy="192"/>
            </a:xfrm>
          </p:grpSpPr>
          <p:sp>
            <p:nvSpPr>
              <p:cNvPr id="36871" name="Rectangle 57"/>
              <p:cNvSpPr>
                <a:spLocks noChangeArrowheads="1"/>
              </p:cNvSpPr>
              <p:nvPr/>
            </p:nvSpPr>
            <p:spPr bwMode="auto">
              <a:xfrm>
                <a:off x="1680"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872" name="Rectangle 58"/>
              <p:cNvSpPr>
                <a:spLocks noChangeArrowheads="1"/>
              </p:cNvSpPr>
              <p:nvPr/>
            </p:nvSpPr>
            <p:spPr bwMode="auto">
              <a:xfrm>
                <a:off x="1872"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873" name="Rectangle 59"/>
              <p:cNvSpPr>
                <a:spLocks noChangeArrowheads="1"/>
              </p:cNvSpPr>
              <p:nvPr/>
            </p:nvSpPr>
            <p:spPr bwMode="auto">
              <a:xfrm>
                <a:off x="2064"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874" name="Rectangle 60"/>
              <p:cNvSpPr>
                <a:spLocks noChangeArrowheads="1"/>
              </p:cNvSpPr>
              <p:nvPr/>
            </p:nvSpPr>
            <p:spPr bwMode="auto">
              <a:xfrm>
                <a:off x="2256"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36888" name="Group 24"/>
            <p:cNvGrpSpPr>
              <a:grpSpLocks/>
            </p:cNvGrpSpPr>
            <p:nvPr/>
          </p:nvGrpSpPr>
          <p:grpSpPr bwMode="auto">
            <a:xfrm>
              <a:off x="2448" y="1920"/>
              <a:ext cx="768" cy="192"/>
              <a:chOff x="2448" y="1920"/>
              <a:chExt cx="768" cy="192"/>
            </a:xfrm>
          </p:grpSpPr>
          <p:sp>
            <p:nvSpPr>
              <p:cNvPr id="36875" name="Rectangle 61"/>
              <p:cNvSpPr>
                <a:spLocks noChangeArrowheads="1"/>
              </p:cNvSpPr>
              <p:nvPr/>
            </p:nvSpPr>
            <p:spPr bwMode="auto">
              <a:xfrm>
                <a:off x="2448"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876" name="Rectangle 62"/>
              <p:cNvSpPr>
                <a:spLocks noChangeArrowheads="1"/>
              </p:cNvSpPr>
              <p:nvPr/>
            </p:nvSpPr>
            <p:spPr bwMode="auto">
              <a:xfrm>
                <a:off x="2640"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877" name="Rectangle 63"/>
              <p:cNvSpPr>
                <a:spLocks noChangeArrowheads="1"/>
              </p:cNvSpPr>
              <p:nvPr/>
            </p:nvSpPr>
            <p:spPr bwMode="auto">
              <a:xfrm>
                <a:off x="2832"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878" name="Rectangle 64"/>
              <p:cNvSpPr>
                <a:spLocks noChangeArrowheads="1"/>
              </p:cNvSpPr>
              <p:nvPr/>
            </p:nvSpPr>
            <p:spPr bwMode="auto">
              <a:xfrm>
                <a:off x="3024"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grpSp>
        <p:grpSp>
          <p:nvGrpSpPr>
            <p:cNvPr id="36889" name="Group 25"/>
            <p:cNvGrpSpPr>
              <a:grpSpLocks/>
            </p:cNvGrpSpPr>
            <p:nvPr/>
          </p:nvGrpSpPr>
          <p:grpSpPr bwMode="auto">
            <a:xfrm>
              <a:off x="3216" y="1920"/>
              <a:ext cx="768" cy="192"/>
              <a:chOff x="3216" y="1920"/>
              <a:chExt cx="768" cy="192"/>
            </a:xfrm>
          </p:grpSpPr>
          <p:sp>
            <p:nvSpPr>
              <p:cNvPr id="36879" name="Rectangle 65"/>
              <p:cNvSpPr>
                <a:spLocks noChangeArrowheads="1"/>
              </p:cNvSpPr>
              <p:nvPr/>
            </p:nvSpPr>
            <p:spPr bwMode="auto">
              <a:xfrm>
                <a:off x="3216"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0" name="Rectangle 66"/>
              <p:cNvSpPr>
                <a:spLocks noChangeArrowheads="1"/>
              </p:cNvSpPr>
              <p:nvPr/>
            </p:nvSpPr>
            <p:spPr bwMode="auto">
              <a:xfrm>
                <a:off x="3408"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1" name="Rectangle 67"/>
              <p:cNvSpPr>
                <a:spLocks noChangeArrowheads="1"/>
              </p:cNvSpPr>
              <p:nvPr/>
            </p:nvSpPr>
            <p:spPr bwMode="auto">
              <a:xfrm>
                <a:off x="3600"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882" name="Rectangle 68"/>
              <p:cNvSpPr>
                <a:spLocks noChangeArrowheads="1"/>
              </p:cNvSpPr>
              <p:nvPr/>
            </p:nvSpPr>
            <p:spPr bwMode="auto">
              <a:xfrm>
                <a:off x="3792"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36941" name="Rectangle 55"/>
            <p:cNvSpPr>
              <a:spLocks noChangeArrowheads="1"/>
            </p:cNvSpPr>
            <p:nvPr/>
          </p:nvSpPr>
          <p:spPr bwMode="auto">
            <a:xfrm>
              <a:off x="1104"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36942" name="Rectangle 56"/>
            <p:cNvSpPr>
              <a:spLocks noChangeArrowheads="1"/>
            </p:cNvSpPr>
            <p:nvPr/>
          </p:nvSpPr>
          <p:spPr bwMode="auto">
            <a:xfrm>
              <a:off x="1392"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grpSp>
      <p:sp>
        <p:nvSpPr>
          <p:cNvPr id="36943" name="Rectangle 57"/>
          <p:cNvSpPr>
            <a:spLocks noChangeArrowheads="1"/>
          </p:cNvSpPr>
          <p:nvPr/>
        </p:nvSpPr>
        <p:spPr bwMode="auto">
          <a:xfrm>
            <a:off x="20574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944" name="Rectangle 58"/>
          <p:cNvSpPr>
            <a:spLocks noChangeArrowheads="1"/>
          </p:cNvSpPr>
          <p:nvPr/>
        </p:nvSpPr>
        <p:spPr bwMode="auto">
          <a:xfrm>
            <a:off x="32766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945" name="Rectangle 59"/>
          <p:cNvSpPr>
            <a:spLocks noChangeArrowheads="1"/>
          </p:cNvSpPr>
          <p:nvPr/>
        </p:nvSpPr>
        <p:spPr bwMode="auto">
          <a:xfrm>
            <a:off x="44958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6" name="Rectangle 60"/>
          <p:cNvSpPr>
            <a:spLocks noChangeArrowheads="1"/>
          </p:cNvSpPr>
          <p:nvPr/>
        </p:nvSpPr>
        <p:spPr bwMode="auto">
          <a:xfrm>
            <a:off x="57150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7" name="Rectangle 61"/>
          <p:cNvSpPr>
            <a:spLocks noChangeArrowheads="1"/>
          </p:cNvSpPr>
          <p:nvPr/>
        </p:nvSpPr>
        <p:spPr bwMode="auto">
          <a:xfrm>
            <a:off x="23622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948" name="Rectangle 62"/>
          <p:cNvSpPr>
            <a:spLocks noChangeArrowheads="1"/>
          </p:cNvSpPr>
          <p:nvPr/>
        </p:nvSpPr>
        <p:spPr bwMode="auto">
          <a:xfrm>
            <a:off x="35814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949" name="Rectangle 63"/>
          <p:cNvSpPr>
            <a:spLocks noChangeArrowheads="1"/>
          </p:cNvSpPr>
          <p:nvPr/>
        </p:nvSpPr>
        <p:spPr bwMode="auto">
          <a:xfrm>
            <a:off x="48006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950" name="Rectangle 64"/>
          <p:cNvSpPr>
            <a:spLocks noChangeArrowheads="1"/>
          </p:cNvSpPr>
          <p:nvPr/>
        </p:nvSpPr>
        <p:spPr bwMode="auto">
          <a:xfrm>
            <a:off x="60198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36951" name="Rectangle 65"/>
          <p:cNvSpPr>
            <a:spLocks noChangeArrowheads="1"/>
          </p:cNvSpPr>
          <p:nvPr/>
        </p:nvSpPr>
        <p:spPr bwMode="auto">
          <a:xfrm>
            <a:off x="26670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2" name="Rectangle 66"/>
          <p:cNvSpPr>
            <a:spLocks noChangeArrowheads="1"/>
          </p:cNvSpPr>
          <p:nvPr/>
        </p:nvSpPr>
        <p:spPr bwMode="auto">
          <a:xfrm>
            <a:off x="38862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3" name="Rectangle 67"/>
          <p:cNvSpPr>
            <a:spLocks noChangeArrowheads="1"/>
          </p:cNvSpPr>
          <p:nvPr/>
        </p:nvSpPr>
        <p:spPr bwMode="auto">
          <a:xfrm>
            <a:off x="51054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954" name="Rectangle 68"/>
          <p:cNvSpPr>
            <a:spLocks noChangeArrowheads="1"/>
          </p:cNvSpPr>
          <p:nvPr/>
        </p:nvSpPr>
        <p:spPr bwMode="auto">
          <a:xfrm>
            <a:off x="63246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nvGrpSpPr>
          <p:cNvPr id="36961" name="Group 97"/>
          <p:cNvGrpSpPr>
            <a:grpSpLocks/>
          </p:cNvGrpSpPr>
          <p:nvPr/>
        </p:nvGrpSpPr>
        <p:grpSpPr bwMode="auto">
          <a:xfrm>
            <a:off x="7239000" y="5486400"/>
            <a:ext cx="1752600" cy="304800"/>
            <a:chOff x="4560" y="3456"/>
            <a:chExt cx="1104" cy="192"/>
          </a:xfrm>
        </p:grpSpPr>
        <p:sp>
          <p:nvSpPr>
            <p:cNvPr id="36957" name="Rectangle 90"/>
            <p:cNvSpPr>
              <a:spLocks noChangeArrowheads="1"/>
            </p:cNvSpPr>
            <p:nvPr/>
          </p:nvSpPr>
          <p:spPr bwMode="auto">
            <a:xfrm>
              <a:off x="4800" y="345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36958" name="Rectangle 91"/>
            <p:cNvSpPr>
              <a:spLocks noChangeArrowheads="1"/>
            </p:cNvSpPr>
            <p:nvPr/>
          </p:nvSpPr>
          <p:spPr bwMode="auto">
            <a:xfrm>
              <a:off x="4560" y="345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36962" name="Group 98"/>
          <p:cNvGrpSpPr>
            <a:grpSpLocks/>
          </p:cNvGrpSpPr>
          <p:nvPr/>
        </p:nvGrpSpPr>
        <p:grpSpPr bwMode="auto">
          <a:xfrm>
            <a:off x="7239000" y="5791200"/>
            <a:ext cx="1752600" cy="304800"/>
            <a:chOff x="4560" y="3648"/>
            <a:chExt cx="1104" cy="192"/>
          </a:xfrm>
        </p:grpSpPr>
        <p:sp>
          <p:nvSpPr>
            <p:cNvPr id="36959" name="Rectangle 92"/>
            <p:cNvSpPr>
              <a:spLocks noChangeArrowheads="1"/>
            </p:cNvSpPr>
            <p:nvPr/>
          </p:nvSpPr>
          <p:spPr bwMode="auto">
            <a:xfrm>
              <a:off x="4800" y="364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36960" name="Rectangle 93"/>
            <p:cNvSpPr>
              <a:spLocks noChangeArrowheads="1"/>
            </p:cNvSpPr>
            <p:nvPr/>
          </p:nvSpPr>
          <p:spPr bwMode="auto">
            <a:xfrm>
              <a:off x="4560" y="364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sp>
        <p:nvSpPr>
          <p:cNvPr id="36963" name="Text Box 99"/>
          <p:cNvSpPr txBox="1">
            <a:spLocks noChangeArrowheads="1"/>
          </p:cNvSpPr>
          <p:nvPr/>
        </p:nvSpPr>
        <p:spPr bwMode="auto">
          <a:xfrm>
            <a:off x="7391400" y="5105400"/>
            <a:ext cx="1403350" cy="366713"/>
          </a:xfrm>
          <a:prstGeom prst="rect">
            <a:avLst/>
          </a:prstGeom>
          <a:noFill/>
          <a:ln w="9525">
            <a:noFill/>
            <a:miter lim="800000"/>
            <a:headEnd/>
            <a:tailEnd/>
          </a:ln>
          <a:effectLst/>
        </p:spPr>
        <p:txBody>
          <a:bodyPr wrap="none">
            <a:spAutoFit/>
          </a:bodyPr>
          <a:lstStyle/>
          <a:p>
            <a:r>
              <a:rPr lang="en-US"/>
              <a:t>Warp Buffer</a:t>
            </a:r>
          </a:p>
        </p:txBody>
      </p:sp>
    </p:spTree>
    <p:extLst>
      <p:ext uri="{BB962C8B-B14F-4D97-AF65-F5344CB8AC3E}">
        <p14:creationId xmlns:p14="http://schemas.microsoft.com/office/powerpoint/2010/main" val="3298129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95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69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9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9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9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9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9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9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9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9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9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929"/>
                                        </p:tgtEl>
                                        <p:attrNameLst>
                                          <p:attrName>style.visibility</p:attrName>
                                        </p:attrNameLst>
                                      </p:cBhvr>
                                      <p:to>
                                        <p:strVal val="visible"/>
                                      </p:to>
                                    </p:set>
                                  </p:childTnLst>
                                </p:cTn>
                              </p:par>
                              <p:par>
                                <p:cTn id="39" presetID="9" presetClass="emph" presetSubtype="0" grpId="1" nodeType="withEffect">
                                  <p:stCondLst>
                                    <p:cond delay="0"/>
                                  </p:stCondLst>
                                  <p:childTnLst>
                                    <p:set>
                                      <p:cBhvr rctx="PPT">
                                        <p:cTn id="40" dur="indefinite"/>
                                        <p:tgtEl>
                                          <p:spTgt spid="36943"/>
                                        </p:tgtEl>
                                        <p:attrNameLst>
                                          <p:attrName>style.opacity</p:attrName>
                                        </p:attrNameLst>
                                      </p:cBhvr>
                                      <p:to>
                                        <p:strVal val="0.25"/>
                                      </p:to>
                                    </p:set>
                                    <p:animEffect filter="image" prLst="opacity: 0.25">
                                      <p:cBhvr rctx="IE">
                                        <p:cTn id="41" dur="indefinite"/>
                                        <p:tgtEl>
                                          <p:spTgt spid="36943"/>
                                        </p:tgtEl>
                                      </p:cBhvr>
                                    </p:animEffect>
                                  </p:childTnLst>
                                </p:cTn>
                              </p:par>
                              <p:par>
                                <p:cTn id="42" presetID="9" presetClass="emph" presetSubtype="0" grpId="1" nodeType="withEffect">
                                  <p:stCondLst>
                                    <p:cond delay="0"/>
                                  </p:stCondLst>
                                  <p:childTnLst>
                                    <p:set>
                                      <p:cBhvr rctx="PPT">
                                        <p:cTn id="43" dur="indefinite"/>
                                        <p:tgtEl>
                                          <p:spTgt spid="36944"/>
                                        </p:tgtEl>
                                        <p:attrNameLst>
                                          <p:attrName>style.opacity</p:attrName>
                                        </p:attrNameLst>
                                      </p:cBhvr>
                                      <p:to>
                                        <p:strVal val="0.25"/>
                                      </p:to>
                                    </p:set>
                                    <p:animEffect filter="image" prLst="opacity: 0.25">
                                      <p:cBhvr rctx="IE">
                                        <p:cTn id="44" dur="indefinite"/>
                                        <p:tgtEl>
                                          <p:spTgt spid="36944"/>
                                        </p:tgtEl>
                                      </p:cBhvr>
                                    </p:animEffect>
                                  </p:childTnLst>
                                </p:cTn>
                              </p:par>
                              <p:par>
                                <p:cTn id="45" presetID="9" presetClass="emph" presetSubtype="0" grpId="1" nodeType="withEffect">
                                  <p:stCondLst>
                                    <p:cond delay="0"/>
                                  </p:stCondLst>
                                  <p:childTnLst>
                                    <p:set>
                                      <p:cBhvr rctx="PPT">
                                        <p:cTn id="46" dur="indefinite"/>
                                        <p:tgtEl>
                                          <p:spTgt spid="36949"/>
                                        </p:tgtEl>
                                        <p:attrNameLst>
                                          <p:attrName>style.opacity</p:attrName>
                                        </p:attrNameLst>
                                      </p:cBhvr>
                                      <p:to>
                                        <p:strVal val="0.25"/>
                                      </p:to>
                                    </p:set>
                                    <p:animEffect filter="image" prLst="opacity: 0.25">
                                      <p:cBhvr rctx="IE">
                                        <p:cTn id="47" dur="indefinite"/>
                                        <p:tgtEl>
                                          <p:spTgt spid="36949"/>
                                        </p:tgtEl>
                                      </p:cBhvr>
                                    </p:animEffect>
                                  </p:childTnLst>
                                </p:cTn>
                              </p:par>
                              <p:par>
                                <p:cTn id="48" presetID="9" presetClass="emph" presetSubtype="0" grpId="1" nodeType="withEffect">
                                  <p:stCondLst>
                                    <p:cond delay="0"/>
                                  </p:stCondLst>
                                  <p:childTnLst>
                                    <p:set>
                                      <p:cBhvr rctx="PPT">
                                        <p:cTn id="49" dur="indefinite"/>
                                        <p:tgtEl>
                                          <p:spTgt spid="36950"/>
                                        </p:tgtEl>
                                        <p:attrNameLst>
                                          <p:attrName>style.opacity</p:attrName>
                                        </p:attrNameLst>
                                      </p:cBhvr>
                                      <p:to>
                                        <p:strVal val="0.25"/>
                                      </p:to>
                                    </p:set>
                                    <p:animEffect filter="image" prLst="opacity: 0.25">
                                      <p:cBhvr rctx="IE">
                                        <p:cTn id="50" dur="indefinite"/>
                                        <p:tgtEl>
                                          <p:spTgt spid="369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961"/>
                                        </p:tgtEl>
                                        <p:attrNameLst>
                                          <p:attrName>style.visibility</p:attrName>
                                        </p:attrNameLst>
                                      </p:cBhvr>
                                      <p:to>
                                        <p:strVal val="visible"/>
                                      </p:to>
                                    </p:set>
                                    <p:animEffect transition="in" filter="fade">
                                      <p:cBhvr>
                                        <p:cTn id="55" dur="500"/>
                                        <p:tgtEl>
                                          <p:spTgt spid="3696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6930"/>
                                        </p:tgtEl>
                                        <p:attrNameLst>
                                          <p:attrName>style.visibility</p:attrName>
                                        </p:attrNameLst>
                                      </p:cBhvr>
                                      <p:to>
                                        <p:strVal val="visible"/>
                                      </p:to>
                                    </p:set>
                                  </p:childTnLst>
                                </p:cTn>
                              </p:par>
                              <p:par>
                                <p:cTn id="60" presetID="9" presetClass="emph" presetSubtype="0" grpId="1" nodeType="withEffect">
                                  <p:stCondLst>
                                    <p:cond delay="0"/>
                                  </p:stCondLst>
                                  <p:childTnLst>
                                    <p:set>
                                      <p:cBhvr rctx="PPT">
                                        <p:cTn id="61" dur="indefinite"/>
                                        <p:tgtEl>
                                          <p:spTgt spid="36947"/>
                                        </p:tgtEl>
                                        <p:attrNameLst>
                                          <p:attrName>style.opacity</p:attrName>
                                        </p:attrNameLst>
                                      </p:cBhvr>
                                      <p:to>
                                        <p:strVal val="0.25"/>
                                      </p:to>
                                    </p:set>
                                    <p:animEffect filter="image" prLst="opacity: 0.25">
                                      <p:cBhvr rctx="IE">
                                        <p:cTn id="62" dur="indefinite"/>
                                        <p:tgtEl>
                                          <p:spTgt spid="36947"/>
                                        </p:tgtEl>
                                      </p:cBhvr>
                                    </p:animEffect>
                                  </p:childTnLst>
                                </p:cTn>
                              </p:par>
                              <p:par>
                                <p:cTn id="63" presetID="9" presetClass="emph" presetSubtype="0" grpId="1" nodeType="withEffect">
                                  <p:stCondLst>
                                    <p:cond delay="0"/>
                                  </p:stCondLst>
                                  <p:childTnLst>
                                    <p:set>
                                      <p:cBhvr rctx="PPT">
                                        <p:cTn id="64" dur="indefinite"/>
                                        <p:tgtEl>
                                          <p:spTgt spid="36953"/>
                                        </p:tgtEl>
                                        <p:attrNameLst>
                                          <p:attrName>style.opacity</p:attrName>
                                        </p:attrNameLst>
                                      </p:cBhvr>
                                      <p:to>
                                        <p:strVal val="0.25"/>
                                      </p:to>
                                    </p:set>
                                    <p:animEffect filter="image" prLst="opacity: 0.25">
                                      <p:cBhvr rctx="IE">
                                        <p:cTn id="65" dur="indefinite"/>
                                        <p:tgtEl>
                                          <p:spTgt spid="36953"/>
                                        </p:tgtEl>
                                      </p:cBhvr>
                                    </p:animEffect>
                                  </p:childTnLst>
                                </p:cTn>
                              </p:par>
                              <p:par>
                                <p:cTn id="66" presetID="9" presetClass="emph" presetSubtype="0" grpId="1" nodeType="withEffect">
                                  <p:stCondLst>
                                    <p:cond delay="0"/>
                                  </p:stCondLst>
                                  <p:childTnLst>
                                    <p:set>
                                      <p:cBhvr rctx="PPT">
                                        <p:cTn id="67" dur="indefinite"/>
                                        <p:tgtEl>
                                          <p:spTgt spid="36954"/>
                                        </p:tgtEl>
                                        <p:attrNameLst>
                                          <p:attrName>style.opacity</p:attrName>
                                        </p:attrNameLst>
                                      </p:cBhvr>
                                      <p:to>
                                        <p:strVal val="0.25"/>
                                      </p:to>
                                    </p:set>
                                    <p:animEffect filter="image" prLst="opacity: 0.25">
                                      <p:cBhvr rctx="IE">
                                        <p:cTn id="68" dur="indefinite"/>
                                        <p:tgtEl>
                                          <p:spTgt spid="369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962"/>
                                        </p:tgtEl>
                                        <p:attrNameLst>
                                          <p:attrName>style.visibility</p:attrName>
                                        </p:attrNameLst>
                                      </p:cBhvr>
                                      <p:to>
                                        <p:strVal val="visible"/>
                                      </p:to>
                                    </p:set>
                                    <p:animEffect transition="in" filter="fade">
                                      <p:cBhvr>
                                        <p:cTn id="73" dur="500"/>
                                        <p:tgtEl>
                                          <p:spTgt spid="3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3" grpId="0" animBg="1"/>
      <p:bldP spid="36943" grpId="1" animBg="1"/>
      <p:bldP spid="36944" grpId="0" animBg="1"/>
      <p:bldP spid="36944" grpId="1" animBg="1"/>
      <p:bldP spid="36945" grpId="0" animBg="1"/>
      <p:bldP spid="36946" grpId="0" animBg="1"/>
      <p:bldP spid="36947" grpId="0" animBg="1"/>
      <p:bldP spid="36947" grpId="1" animBg="1"/>
      <p:bldP spid="36948" grpId="0" animBg="1"/>
      <p:bldP spid="36949" grpId="0" animBg="1"/>
      <p:bldP spid="36949" grpId="1" animBg="1"/>
      <p:bldP spid="36950" grpId="0" animBg="1"/>
      <p:bldP spid="36950" grpId="1" animBg="1"/>
      <p:bldP spid="36951" grpId="0" animBg="1"/>
      <p:bldP spid="36952" grpId="0" animBg="1"/>
      <p:bldP spid="36953" grpId="0" animBg="1"/>
      <p:bldP spid="36953" grpId="1" animBg="1"/>
      <p:bldP spid="36954" grpId="0" animBg="1"/>
      <p:bldP spid="36954"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4"/>
          <p:cNvSpPr>
            <a:spLocks noGrp="1" noChangeArrowheads="1"/>
          </p:cNvSpPr>
          <p:nvPr>
            <p:ph type="dt" sz="half" idx="10"/>
          </p:nvPr>
        </p:nvSpPr>
        <p:spPr>
          <a:ln/>
        </p:spPr>
        <p:txBody>
          <a:bodyPr/>
          <a:lstStyle/>
          <a:p>
            <a:r>
              <a:rPr lang="en-US"/>
              <a:t>Wilson Fung, Tor Aamodt</a:t>
            </a:r>
            <a:endParaRPr lang="en-US" altLang="en-US"/>
          </a:p>
        </p:txBody>
      </p:sp>
      <p:sp>
        <p:nvSpPr>
          <p:cNvPr id="161" name="Rectangle 5"/>
          <p:cNvSpPr>
            <a:spLocks noGrp="1" noChangeArrowheads="1"/>
          </p:cNvSpPr>
          <p:nvPr>
            <p:ph type="ftr" sz="quarter" idx="11"/>
          </p:nvPr>
        </p:nvSpPr>
        <p:spPr>
          <a:ln/>
        </p:spPr>
        <p:txBody>
          <a:bodyPr/>
          <a:lstStyle/>
          <a:p>
            <a:r>
              <a:rPr lang="en-US" altLang="en-US"/>
              <a:t>Thread Block Compaction</a:t>
            </a:r>
          </a:p>
        </p:txBody>
      </p:sp>
      <p:sp>
        <p:nvSpPr>
          <p:cNvPr id="162" name="Rectangle 6"/>
          <p:cNvSpPr>
            <a:spLocks noGrp="1" noChangeArrowheads="1"/>
          </p:cNvSpPr>
          <p:nvPr>
            <p:ph type="sldNum" sz="quarter" idx="12"/>
          </p:nvPr>
        </p:nvSpPr>
        <p:spPr>
          <a:ln/>
        </p:spPr>
        <p:txBody>
          <a:bodyPr/>
          <a:lstStyle/>
          <a:p>
            <a:pPr>
              <a:defRPr/>
            </a:pPr>
            <a:fld id="{3226B5FD-DFBC-4108-9797-ED93A54EBE86}" type="slidenum">
              <a:rPr lang="en-US" altLang="en-US"/>
              <a:pPr>
                <a:defRPr/>
              </a:pPr>
              <a:t>99</a:t>
            </a:fld>
            <a:endParaRPr lang="en-US" altLang="en-US"/>
          </a:p>
        </p:txBody>
      </p:sp>
      <p:grpSp>
        <p:nvGrpSpPr>
          <p:cNvPr id="42157" name="Group 173"/>
          <p:cNvGrpSpPr>
            <a:grpSpLocks/>
          </p:cNvGrpSpPr>
          <p:nvPr/>
        </p:nvGrpSpPr>
        <p:grpSpPr bwMode="auto">
          <a:xfrm>
            <a:off x="476250" y="3429000"/>
            <a:ext cx="6172200" cy="2735263"/>
            <a:chOff x="300" y="2160"/>
            <a:chExt cx="3888" cy="1723"/>
          </a:xfrm>
        </p:grpSpPr>
        <p:sp>
          <p:nvSpPr>
            <p:cNvPr id="42002" name="AutoShape 18"/>
            <p:cNvSpPr>
              <a:spLocks noChangeAspect="1" noChangeArrowheads="1" noTextEdit="1"/>
            </p:cNvSpPr>
            <p:nvPr/>
          </p:nvSpPr>
          <p:spPr bwMode="auto">
            <a:xfrm>
              <a:off x="300" y="2160"/>
              <a:ext cx="3888" cy="1723"/>
            </a:xfrm>
            <a:prstGeom prst="rect">
              <a:avLst/>
            </a:prstGeom>
            <a:noFill/>
            <a:ln w="9525">
              <a:noFill/>
              <a:miter lim="800000"/>
              <a:headEnd/>
              <a:tailEnd/>
            </a:ln>
          </p:spPr>
          <p:txBody>
            <a:bodyPr/>
            <a:lstStyle/>
            <a:p>
              <a:endParaRPr lang="en-CA"/>
            </a:p>
          </p:txBody>
        </p:sp>
        <p:sp>
          <p:nvSpPr>
            <p:cNvPr id="42004" name="Rectangle 20"/>
            <p:cNvSpPr>
              <a:spLocks noChangeArrowheads="1"/>
            </p:cNvSpPr>
            <p:nvPr/>
          </p:nvSpPr>
          <p:spPr bwMode="auto">
            <a:xfrm>
              <a:off x="1112" y="2205"/>
              <a:ext cx="2905" cy="830"/>
            </a:xfrm>
            <a:prstGeom prst="rect">
              <a:avLst/>
            </a:prstGeom>
            <a:noFill/>
            <a:ln w="9525">
              <a:noFill/>
              <a:miter lim="800000"/>
              <a:headEnd/>
              <a:tailEnd/>
            </a:ln>
          </p:spPr>
          <p:txBody>
            <a:bodyPr/>
            <a:lstStyle/>
            <a:p>
              <a:endParaRPr lang="en-CA"/>
            </a:p>
          </p:txBody>
        </p:sp>
        <p:sp>
          <p:nvSpPr>
            <p:cNvPr id="42005" name="Rectangle 21"/>
            <p:cNvSpPr>
              <a:spLocks noChangeArrowheads="1"/>
            </p:cNvSpPr>
            <p:nvPr/>
          </p:nvSpPr>
          <p:spPr bwMode="auto">
            <a:xfrm>
              <a:off x="152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6" name="Rectangle 22"/>
            <p:cNvSpPr>
              <a:spLocks noChangeArrowheads="1"/>
            </p:cNvSpPr>
            <p:nvPr/>
          </p:nvSpPr>
          <p:spPr bwMode="auto">
            <a:xfrm>
              <a:off x="152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7" name="Rectangle 23"/>
            <p:cNvSpPr>
              <a:spLocks noChangeArrowheads="1"/>
            </p:cNvSpPr>
            <p:nvPr/>
          </p:nvSpPr>
          <p:spPr bwMode="auto">
            <a:xfrm>
              <a:off x="152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8" name="Rectangle 24"/>
            <p:cNvSpPr>
              <a:spLocks noChangeArrowheads="1"/>
            </p:cNvSpPr>
            <p:nvPr/>
          </p:nvSpPr>
          <p:spPr bwMode="auto">
            <a:xfrm>
              <a:off x="152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09" name="Rectangle 25"/>
            <p:cNvSpPr>
              <a:spLocks noChangeArrowheads="1"/>
            </p:cNvSpPr>
            <p:nvPr/>
          </p:nvSpPr>
          <p:spPr bwMode="auto">
            <a:xfrm>
              <a:off x="152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0" name="Rectangle 26"/>
            <p:cNvSpPr>
              <a:spLocks noChangeArrowheads="1"/>
            </p:cNvSpPr>
            <p:nvPr/>
          </p:nvSpPr>
          <p:spPr bwMode="auto">
            <a:xfrm>
              <a:off x="152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1" name="Rectangle 27"/>
            <p:cNvSpPr>
              <a:spLocks noChangeArrowheads="1"/>
            </p:cNvSpPr>
            <p:nvPr/>
          </p:nvSpPr>
          <p:spPr bwMode="auto">
            <a:xfrm>
              <a:off x="152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2" name="Rectangle 28"/>
            <p:cNvSpPr>
              <a:spLocks noChangeArrowheads="1"/>
            </p:cNvSpPr>
            <p:nvPr/>
          </p:nvSpPr>
          <p:spPr bwMode="auto">
            <a:xfrm>
              <a:off x="152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3" name="Rectangle 29"/>
            <p:cNvSpPr>
              <a:spLocks noChangeArrowheads="1"/>
            </p:cNvSpPr>
            <p:nvPr/>
          </p:nvSpPr>
          <p:spPr bwMode="auto">
            <a:xfrm>
              <a:off x="152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4" name="Rectangle 30"/>
            <p:cNvSpPr>
              <a:spLocks noChangeArrowheads="1"/>
            </p:cNvSpPr>
            <p:nvPr/>
          </p:nvSpPr>
          <p:spPr bwMode="auto">
            <a:xfrm>
              <a:off x="152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5" name="Rectangle 31"/>
            <p:cNvSpPr>
              <a:spLocks noChangeArrowheads="1"/>
            </p:cNvSpPr>
            <p:nvPr/>
          </p:nvSpPr>
          <p:spPr bwMode="auto">
            <a:xfrm>
              <a:off x="152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6" name="Rectangle 32"/>
            <p:cNvSpPr>
              <a:spLocks noChangeArrowheads="1"/>
            </p:cNvSpPr>
            <p:nvPr/>
          </p:nvSpPr>
          <p:spPr bwMode="auto">
            <a:xfrm>
              <a:off x="152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7" name="Rectangle 33"/>
            <p:cNvSpPr>
              <a:spLocks noChangeArrowheads="1"/>
            </p:cNvSpPr>
            <p:nvPr/>
          </p:nvSpPr>
          <p:spPr bwMode="auto">
            <a:xfrm>
              <a:off x="152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8" name="Rectangle 34"/>
            <p:cNvSpPr>
              <a:spLocks noChangeArrowheads="1"/>
            </p:cNvSpPr>
            <p:nvPr/>
          </p:nvSpPr>
          <p:spPr bwMode="auto">
            <a:xfrm>
              <a:off x="152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9" name="Rectangle 35"/>
            <p:cNvSpPr>
              <a:spLocks noChangeArrowheads="1"/>
            </p:cNvSpPr>
            <p:nvPr/>
          </p:nvSpPr>
          <p:spPr bwMode="auto">
            <a:xfrm>
              <a:off x="152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0" name="Rectangle 36"/>
            <p:cNvSpPr>
              <a:spLocks noChangeArrowheads="1"/>
            </p:cNvSpPr>
            <p:nvPr/>
          </p:nvSpPr>
          <p:spPr bwMode="auto">
            <a:xfrm>
              <a:off x="152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1" name="Rectangle 37"/>
            <p:cNvSpPr>
              <a:spLocks noChangeArrowheads="1"/>
            </p:cNvSpPr>
            <p:nvPr/>
          </p:nvSpPr>
          <p:spPr bwMode="auto">
            <a:xfrm>
              <a:off x="194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2" name="Rectangle 38"/>
            <p:cNvSpPr>
              <a:spLocks noChangeArrowheads="1"/>
            </p:cNvSpPr>
            <p:nvPr/>
          </p:nvSpPr>
          <p:spPr bwMode="auto">
            <a:xfrm>
              <a:off x="194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3" name="Rectangle 39"/>
            <p:cNvSpPr>
              <a:spLocks noChangeArrowheads="1"/>
            </p:cNvSpPr>
            <p:nvPr/>
          </p:nvSpPr>
          <p:spPr bwMode="auto">
            <a:xfrm>
              <a:off x="194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4" name="Rectangle 40"/>
            <p:cNvSpPr>
              <a:spLocks noChangeArrowheads="1"/>
            </p:cNvSpPr>
            <p:nvPr/>
          </p:nvSpPr>
          <p:spPr bwMode="auto">
            <a:xfrm>
              <a:off x="194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25" name="Rectangle 41"/>
            <p:cNvSpPr>
              <a:spLocks noChangeArrowheads="1"/>
            </p:cNvSpPr>
            <p:nvPr/>
          </p:nvSpPr>
          <p:spPr bwMode="auto">
            <a:xfrm>
              <a:off x="194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6" name="Rectangle 42"/>
            <p:cNvSpPr>
              <a:spLocks noChangeArrowheads="1"/>
            </p:cNvSpPr>
            <p:nvPr/>
          </p:nvSpPr>
          <p:spPr bwMode="auto">
            <a:xfrm>
              <a:off x="194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7" name="Rectangle 43"/>
            <p:cNvSpPr>
              <a:spLocks noChangeArrowheads="1"/>
            </p:cNvSpPr>
            <p:nvPr/>
          </p:nvSpPr>
          <p:spPr bwMode="auto">
            <a:xfrm>
              <a:off x="194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8" name="Rectangle 44"/>
            <p:cNvSpPr>
              <a:spLocks noChangeArrowheads="1"/>
            </p:cNvSpPr>
            <p:nvPr/>
          </p:nvSpPr>
          <p:spPr bwMode="auto">
            <a:xfrm>
              <a:off x="194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9" name="Rectangle 45"/>
            <p:cNvSpPr>
              <a:spLocks noChangeArrowheads="1"/>
            </p:cNvSpPr>
            <p:nvPr/>
          </p:nvSpPr>
          <p:spPr bwMode="auto">
            <a:xfrm>
              <a:off x="194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0" name="Rectangle 46"/>
            <p:cNvSpPr>
              <a:spLocks noChangeArrowheads="1"/>
            </p:cNvSpPr>
            <p:nvPr/>
          </p:nvSpPr>
          <p:spPr bwMode="auto">
            <a:xfrm>
              <a:off x="194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1" name="Rectangle 47"/>
            <p:cNvSpPr>
              <a:spLocks noChangeArrowheads="1"/>
            </p:cNvSpPr>
            <p:nvPr/>
          </p:nvSpPr>
          <p:spPr bwMode="auto">
            <a:xfrm>
              <a:off x="194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2" name="Rectangle 48"/>
            <p:cNvSpPr>
              <a:spLocks noChangeArrowheads="1"/>
            </p:cNvSpPr>
            <p:nvPr/>
          </p:nvSpPr>
          <p:spPr bwMode="auto">
            <a:xfrm>
              <a:off x="194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3" name="Rectangle 49"/>
            <p:cNvSpPr>
              <a:spLocks noChangeArrowheads="1"/>
            </p:cNvSpPr>
            <p:nvPr/>
          </p:nvSpPr>
          <p:spPr bwMode="auto">
            <a:xfrm>
              <a:off x="194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4" name="Rectangle 50"/>
            <p:cNvSpPr>
              <a:spLocks noChangeArrowheads="1"/>
            </p:cNvSpPr>
            <p:nvPr/>
          </p:nvSpPr>
          <p:spPr bwMode="auto">
            <a:xfrm>
              <a:off x="194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5" name="Rectangle 51"/>
            <p:cNvSpPr>
              <a:spLocks noChangeArrowheads="1"/>
            </p:cNvSpPr>
            <p:nvPr/>
          </p:nvSpPr>
          <p:spPr bwMode="auto">
            <a:xfrm>
              <a:off x="194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6" name="Rectangle 52"/>
            <p:cNvSpPr>
              <a:spLocks noChangeArrowheads="1"/>
            </p:cNvSpPr>
            <p:nvPr/>
          </p:nvSpPr>
          <p:spPr bwMode="auto">
            <a:xfrm>
              <a:off x="194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7" name="Rectangle 53"/>
            <p:cNvSpPr>
              <a:spLocks noChangeArrowheads="1"/>
            </p:cNvSpPr>
            <p:nvPr/>
          </p:nvSpPr>
          <p:spPr bwMode="auto">
            <a:xfrm>
              <a:off x="235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8" name="Rectangle 54"/>
            <p:cNvSpPr>
              <a:spLocks noChangeArrowheads="1"/>
            </p:cNvSpPr>
            <p:nvPr/>
          </p:nvSpPr>
          <p:spPr bwMode="auto">
            <a:xfrm>
              <a:off x="235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9" name="Rectangle 55"/>
            <p:cNvSpPr>
              <a:spLocks noChangeArrowheads="1"/>
            </p:cNvSpPr>
            <p:nvPr/>
          </p:nvSpPr>
          <p:spPr bwMode="auto">
            <a:xfrm>
              <a:off x="235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0" name="Rectangle 56"/>
            <p:cNvSpPr>
              <a:spLocks noChangeArrowheads="1"/>
            </p:cNvSpPr>
            <p:nvPr/>
          </p:nvSpPr>
          <p:spPr bwMode="auto">
            <a:xfrm>
              <a:off x="235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41" name="Rectangle 57"/>
            <p:cNvSpPr>
              <a:spLocks noChangeArrowheads="1"/>
            </p:cNvSpPr>
            <p:nvPr/>
          </p:nvSpPr>
          <p:spPr bwMode="auto">
            <a:xfrm>
              <a:off x="235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2" name="Rectangle 58"/>
            <p:cNvSpPr>
              <a:spLocks noChangeArrowheads="1"/>
            </p:cNvSpPr>
            <p:nvPr/>
          </p:nvSpPr>
          <p:spPr bwMode="auto">
            <a:xfrm>
              <a:off x="235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3" name="Rectangle 59"/>
            <p:cNvSpPr>
              <a:spLocks noChangeArrowheads="1"/>
            </p:cNvSpPr>
            <p:nvPr/>
          </p:nvSpPr>
          <p:spPr bwMode="auto">
            <a:xfrm>
              <a:off x="235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4" name="Rectangle 60"/>
            <p:cNvSpPr>
              <a:spLocks noChangeArrowheads="1"/>
            </p:cNvSpPr>
            <p:nvPr/>
          </p:nvSpPr>
          <p:spPr bwMode="auto">
            <a:xfrm>
              <a:off x="235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5" name="Rectangle 61"/>
            <p:cNvSpPr>
              <a:spLocks noChangeArrowheads="1"/>
            </p:cNvSpPr>
            <p:nvPr/>
          </p:nvSpPr>
          <p:spPr bwMode="auto">
            <a:xfrm>
              <a:off x="235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6" name="Rectangle 62"/>
            <p:cNvSpPr>
              <a:spLocks noChangeArrowheads="1"/>
            </p:cNvSpPr>
            <p:nvPr/>
          </p:nvSpPr>
          <p:spPr bwMode="auto">
            <a:xfrm>
              <a:off x="235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7" name="Rectangle 63"/>
            <p:cNvSpPr>
              <a:spLocks noChangeArrowheads="1"/>
            </p:cNvSpPr>
            <p:nvPr/>
          </p:nvSpPr>
          <p:spPr bwMode="auto">
            <a:xfrm>
              <a:off x="235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8" name="Rectangle 64"/>
            <p:cNvSpPr>
              <a:spLocks noChangeArrowheads="1"/>
            </p:cNvSpPr>
            <p:nvPr/>
          </p:nvSpPr>
          <p:spPr bwMode="auto">
            <a:xfrm>
              <a:off x="235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9" name="Rectangle 65"/>
            <p:cNvSpPr>
              <a:spLocks noChangeArrowheads="1"/>
            </p:cNvSpPr>
            <p:nvPr/>
          </p:nvSpPr>
          <p:spPr bwMode="auto">
            <a:xfrm>
              <a:off x="235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0" name="Rectangle 66"/>
            <p:cNvSpPr>
              <a:spLocks noChangeArrowheads="1"/>
            </p:cNvSpPr>
            <p:nvPr/>
          </p:nvSpPr>
          <p:spPr bwMode="auto">
            <a:xfrm>
              <a:off x="235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1" name="Rectangle 67"/>
            <p:cNvSpPr>
              <a:spLocks noChangeArrowheads="1"/>
            </p:cNvSpPr>
            <p:nvPr/>
          </p:nvSpPr>
          <p:spPr bwMode="auto">
            <a:xfrm>
              <a:off x="235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2" name="Rectangle 68"/>
            <p:cNvSpPr>
              <a:spLocks noChangeArrowheads="1"/>
            </p:cNvSpPr>
            <p:nvPr/>
          </p:nvSpPr>
          <p:spPr bwMode="auto">
            <a:xfrm>
              <a:off x="235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3" name="Rectangle 69"/>
            <p:cNvSpPr>
              <a:spLocks noChangeArrowheads="1"/>
            </p:cNvSpPr>
            <p:nvPr/>
          </p:nvSpPr>
          <p:spPr bwMode="auto">
            <a:xfrm>
              <a:off x="277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4" name="Rectangle 70"/>
            <p:cNvSpPr>
              <a:spLocks noChangeArrowheads="1"/>
            </p:cNvSpPr>
            <p:nvPr/>
          </p:nvSpPr>
          <p:spPr bwMode="auto">
            <a:xfrm>
              <a:off x="277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5" name="Rectangle 71"/>
            <p:cNvSpPr>
              <a:spLocks noChangeArrowheads="1"/>
            </p:cNvSpPr>
            <p:nvPr/>
          </p:nvSpPr>
          <p:spPr bwMode="auto">
            <a:xfrm>
              <a:off x="277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6" name="Rectangle 72"/>
            <p:cNvSpPr>
              <a:spLocks noChangeArrowheads="1"/>
            </p:cNvSpPr>
            <p:nvPr/>
          </p:nvSpPr>
          <p:spPr bwMode="auto">
            <a:xfrm>
              <a:off x="277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57" name="Rectangle 73"/>
            <p:cNvSpPr>
              <a:spLocks noChangeArrowheads="1"/>
            </p:cNvSpPr>
            <p:nvPr/>
          </p:nvSpPr>
          <p:spPr bwMode="auto">
            <a:xfrm>
              <a:off x="277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8" name="Rectangle 74"/>
            <p:cNvSpPr>
              <a:spLocks noChangeArrowheads="1"/>
            </p:cNvSpPr>
            <p:nvPr/>
          </p:nvSpPr>
          <p:spPr bwMode="auto">
            <a:xfrm>
              <a:off x="277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9" name="Rectangle 75"/>
            <p:cNvSpPr>
              <a:spLocks noChangeArrowheads="1"/>
            </p:cNvSpPr>
            <p:nvPr/>
          </p:nvSpPr>
          <p:spPr bwMode="auto">
            <a:xfrm>
              <a:off x="277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0" name="Rectangle 76"/>
            <p:cNvSpPr>
              <a:spLocks noChangeArrowheads="1"/>
            </p:cNvSpPr>
            <p:nvPr/>
          </p:nvSpPr>
          <p:spPr bwMode="auto">
            <a:xfrm>
              <a:off x="277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1" name="Rectangle 77"/>
            <p:cNvSpPr>
              <a:spLocks noChangeArrowheads="1"/>
            </p:cNvSpPr>
            <p:nvPr/>
          </p:nvSpPr>
          <p:spPr bwMode="auto">
            <a:xfrm>
              <a:off x="277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2" name="Rectangle 78"/>
            <p:cNvSpPr>
              <a:spLocks noChangeArrowheads="1"/>
            </p:cNvSpPr>
            <p:nvPr/>
          </p:nvSpPr>
          <p:spPr bwMode="auto">
            <a:xfrm>
              <a:off x="277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3" name="Rectangle 79"/>
            <p:cNvSpPr>
              <a:spLocks noChangeArrowheads="1"/>
            </p:cNvSpPr>
            <p:nvPr/>
          </p:nvSpPr>
          <p:spPr bwMode="auto">
            <a:xfrm>
              <a:off x="277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4" name="Rectangle 80"/>
            <p:cNvSpPr>
              <a:spLocks noChangeArrowheads="1"/>
            </p:cNvSpPr>
            <p:nvPr/>
          </p:nvSpPr>
          <p:spPr bwMode="auto">
            <a:xfrm>
              <a:off x="277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5" name="Rectangle 81"/>
            <p:cNvSpPr>
              <a:spLocks noChangeArrowheads="1"/>
            </p:cNvSpPr>
            <p:nvPr/>
          </p:nvSpPr>
          <p:spPr bwMode="auto">
            <a:xfrm>
              <a:off x="277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6" name="Rectangle 82"/>
            <p:cNvSpPr>
              <a:spLocks noChangeArrowheads="1"/>
            </p:cNvSpPr>
            <p:nvPr/>
          </p:nvSpPr>
          <p:spPr bwMode="auto">
            <a:xfrm>
              <a:off x="277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7" name="Rectangle 83"/>
            <p:cNvSpPr>
              <a:spLocks noChangeArrowheads="1"/>
            </p:cNvSpPr>
            <p:nvPr/>
          </p:nvSpPr>
          <p:spPr bwMode="auto">
            <a:xfrm>
              <a:off x="277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8" name="Rectangle 84"/>
            <p:cNvSpPr>
              <a:spLocks noChangeArrowheads="1"/>
            </p:cNvSpPr>
            <p:nvPr/>
          </p:nvSpPr>
          <p:spPr bwMode="auto">
            <a:xfrm>
              <a:off x="277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9" name="Rectangle 85"/>
            <p:cNvSpPr>
              <a:spLocks noChangeArrowheads="1"/>
            </p:cNvSpPr>
            <p:nvPr/>
          </p:nvSpPr>
          <p:spPr bwMode="auto">
            <a:xfrm>
              <a:off x="318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0" name="Rectangle 86"/>
            <p:cNvSpPr>
              <a:spLocks noChangeArrowheads="1"/>
            </p:cNvSpPr>
            <p:nvPr/>
          </p:nvSpPr>
          <p:spPr bwMode="auto">
            <a:xfrm>
              <a:off x="318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1" name="Rectangle 87"/>
            <p:cNvSpPr>
              <a:spLocks noChangeArrowheads="1"/>
            </p:cNvSpPr>
            <p:nvPr/>
          </p:nvSpPr>
          <p:spPr bwMode="auto">
            <a:xfrm>
              <a:off x="318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2" name="Rectangle 88"/>
            <p:cNvSpPr>
              <a:spLocks noChangeArrowheads="1"/>
            </p:cNvSpPr>
            <p:nvPr/>
          </p:nvSpPr>
          <p:spPr bwMode="auto">
            <a:xfrm>
              <a:off x="318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73" name="Rectangle 89"/>
            <p:cNvSpPr>
              <a:spLocks noChangeArrowheads="1"/>
            </p:cNvSpPr>
            <p:nvPr/>
          </p:nvSpPr>
          <p:spPr bwMode="auto">
            <a:xfrm>
              <a:off x="318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4" name="Rectangle 90"/>
            <p:cNvSpPr>
              <a:spLocks noChangeArrowheads="1"/>
            </p:cNvSpPr>
            <p:nvPr/>
          </p:nvSpPr>
          <p:spPr bwMode="auto">
            <a:xfrm>
              <a:off x="318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5" name="Rectangle 91"/>
            <p:cNvSpPr>
              <a:spLocks noChangeArrowheads="1"/>
            </p:cNvSpPr>
            <p:nvPr/>
          </p:nvSpPr>
          <p:spPr bwMode="auto">
            <a:xfrm>
              <a:off x="318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6" name="Rectangle 92"/>
            <p:cNvSpPr>
              <a:spLocks noChangeArrowheads="1"/>
            </p:cNvSpPr>
            <p:nvPr/>
          </p:nvSpPr>
          <p:spPr bwMode="auto">
            <a:xfrm>
              <a:off x="318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7" name="Rectangle 93"/>
            <p:cNvSpPr>
              <a:spLocks noChangeArrowheads="1"/>
            </p:cNvSpPr>
            <p:nvPr/>
          </p:nvSpPr>
          <p:spPr bwMode="auto">
            <a:xfrm>
              <a:off x="318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8" name="Rectangle 94"/>
            <p:cNvSpPr>
              <a:spLocks noChangeArrowheads="1"/>
            </p:cNvSpPr>
            <p:nvPr/>
          </p:nvSpPr>
          <p:spPr bwMode="auto">
            <a:xfrm>
              <a:off x="318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9" name="Rectangle 95"/>
            <p:cNvSpPr>
              <a:spLocks noChangeArrowheads="1"/>
            </p:cNvSpPr>
            <p:nvPr/>
          </p:nvSpPr>
          <p:spPr bwMode="auto">
            <a:xfrm>
              <a:off x="318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0" name="Rectangle 96"/>
            <p:cNvSpPr>
              <a:spLocks noChangeArrowheads="1"/>
            </p:cNvSpPr>
            <p:nvPr/>
          </p:nvSpPr>
          <p:spPr bwMode="auto">
            <a:xfrm>
              <a:off x="318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1" name="Rectangle 97"/>
            <p:cNvSpPr>
              <a:spLocks noChangeArrowheads="1"/>
            </p:cNvSpPr>
            <p:nvPr/>
          </p:nvSpPr>
          <p:spPr bwMode="auto">
            <a:xfrm>
              <a:off x="318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2" name="Rectangle 98"/>
            <p:cNvSpPr>
              <a:spLocks noChangeArrowheads="1"/>
            </p:cNvSpPr>
            <p:nvPr/>
          </p:nvSpPr>
          <p:spPr bwMode="auto">
            <a:xfrm>
              <a:off x="318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3" name="Rectangle 99"/>
            <p:cNvSpPr>
              <a:spLocks noChangeArrowheads="1"/>
            </p:cNvSpPr>
            <p:nvPr/>
          </p:nvSpPr>
          <p:spPr bwMode="auto">
            <a:xfrm>
              <a:off x="318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4" name="Rectangle 100"/>
            <p:cNvSpPr>
              <a:spLocks noChangeArrowheads="1"/>
            </p:cNvSpPr>
            <p:nvPr/>
          </p:nvSpPr>
          <p:spPr bwMode="auto">
            <a:xfrm>
              <a:off x="318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5" name="Rectangle 101"/>
            <p:cNvSpPr>
              <a:spLocks noChangeArrowheads="1"/>
            </p:cNvSpPr>
            <p:nvPr/>
          </p:nvSpPr>
          <p:spPr bwMode="auto">
            <a:xfrm>
              <a:off x="360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6" name="Rectangle 102"/>
            <p:cNvSpPr>
              <a:spLocks noChangeArrowheads="1"/>
            </p:cNvSpPr>
            <p:nvPr/>
          </p:nvSpPr>
          <p:spPr bwMode="auto">
            <a:xfrm>
              <a:off x="360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7" name="Rectangle 103"/>
            <p:cNvSpPr>
              <a:spLocks noChangeArrowheads="1"/>
            </p:cNvSpPr>
            <p:nvPr/>
          </p:nvSpPr>
          <p:spPr bwMode="auto">
            <a:xfrm>
              <a:off x="360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8" name="Rectangle 104"/>
            <p:cNvSpPr>
              <a:spLocks noChangeArrowheads="1"/>
            </p:cNvSpPr>
            <p:nvPr/>
          </p:nvSpPr>
          <p:spPr bwMode="auto">
            <a:xfrm>
              <a:off x="360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89" name="Rectangle 105"/>
            <p:cNvSpPr>
              <a:spLocks noChangeArrowheads="1"/>
            </p:cNvSpPr>
            <p:nvPr/>
          </p:nvSpPr>
          <p:spPr bwMode="auto">
            <a:xfrm>
              <a:off x="360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0" name="Rectangle 106"/>
            <p:cNvSpPr>
              <a:spLocks noChangeArrowheads="1"/>
            </p:cNvSpPr>
            <p:nvPr/>
          </p:nvSpPr>
          <p:spPr bwMode="auto">
            <a:xfrm>
              <a:off x="360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1" name="Rectangle 107"/>
            <p:cNvSpPr>
              <a:spLocks noChangeArrowheads="1"/>
            </p:cNvSpPr>
            <p:nvPr/>
          </p:nvSpPr>
          <p:spPr bwMode="auto">
            <a:xfrm>
              <a:off x="360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2" name="Rectangle 108"/>
            <p:cNvSpPr>
              <a:spLocks noChangeArrowheads="1"/>
            </p:cNvSpPr>
            <p:nvPr/>
          </p:nvSpPr>
          <p:spPr bwMode="auto">
            <a:xfrm>
              <a:off x="360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3" name="Rectangle 109"/>
            <p:cNvSpPr>
              <a:spLocks noChangeArrowheads="1"/>
            </p:cNvSpPr>
            <p:nvPr/>
          </p:nvSpPr>
          <p:spPr bwMode="auto">
            <a:xfrm>
              <a:off x="360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4" name="Rectangle 110"/>
            <p:cNvSpPr>
              <a:spLocks noChangeArrowheads="1"/>
            </p:cNvSpPr>
            <p:nvPr/>
          </p:nvSpPr>
          <p:spPr bwMode="auto">
            <a:xfrm>
              <a:off x="360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5" name="Rectangle 111"/>
            <p:cNvSpPr>
              <a:spLocks noChangeArrowheads="1"/>
            </p:cNvSpPr>
            <p:nvPr/>
          </p:nvSpPr>
          <p:spPr bwMode="auto">
            <a:xfrm>
              <a:off x="360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6" name="Rectangle 112"/>
            <p:cNvSpPr>
              <a:spLocks noChangeArrowheads="1"/>
            </p:cNvSpPr>
            <p:nvPr/>
          </p:nvSpPr>
          <p:spPr bwMode="auto">
            <a:xfrm>
              <a:off x="360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7" name="Rectangle 113"/>
            <p:cNvSpPr>
              <a:spLocks noChangeArrowheads="1"/>
            </p:cNvSpPr>
            <p:nvPr/>
          </p:nvSpPr>
          <p:spPr bwMode="auto">
            <a:xfrm>
              <a:off x="360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8" name="Rectangle 114"/>
            <p:cNvSpPr>
              <a:spLocks noChangeArrowheads="1"/>
            </p:cNvSpPr>
            <p:nvPr/>
          </p:nvSpPr>
          <p:spPr bwMode="auto">
            <a:xfrm>
              <a:off x="360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9" name="Rectangle 115"/>
            <p:cNvSpPr>
              <a:spLocks noChangeArrowheads="1"/>
            </p:cNvSpPr>
            <p:nvPr/>
          </p:nvSpPr>
          <p:spPr bwMode="auto">
            <a:xfrm>
              <a:off x="360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0" name="Rectangle 116"/>
            <p:cNvSpPr>
              <a:spLocks noChangeArrowheads="1"/>
            </p:cNvSpPr>
            <p:nvPr/>
          </p:nvSpPr>
          <p:spPr bwMode="auto">
            <a:xfrm>
              <a:off x="360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1" name="Rectangle 117"/>
            <p:cNvSpPr>
              <a:spLocks noChangeArrowheads="1"/>
            </p:cNvSpPr>
            <p:nvPr/>
          </p:nvSpPr>
          <p:spPr bwMode="auto">
            <a:xfrm>
              <a:off x="401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2" name="Rectangle 118"/>
            <p:cNvSpPr>
              <a:spLocks noChangeArrowheads="1"/>
            </p:cNvSpPr>
            <p:nvPr/>
          </p:nvSpPr>
          <p:spPr bwMode="auto">
            <a:xfrm>
              <a:off x="401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3" name="Rectangle 119"/>
            <p:cNvSpPr>
              <a:spLocks noChangeArrowheads="1"/>
            </p:cNvSpPr>
            <p:nvPr/>
          </p:nvSpPr>
          <p:spPr bwMode="auto">
            <a:xfrm>
              <a:off x="401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4" name="Rectangle 120"/>
            <p:cNvSpPr>
              <a:spLocks noChangeArrowheads="1"/>
            </p:cNvSpPr>
            <p:nvPr/>
          </p:nvSpPr>
          <p:spPr bwMode="auto">
            <a:xfrm>
              <a:off x="401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105" name="Rectangle 121"/>
            <p:cNvSpPr>
              <a:spLocks noChangeArrowheads="1"/>
            </p:cNvSpPr>
            <p:nvPr/>
          </p:nvSpPr>
          <p:spPr bwMode="auto">
            <a:xfrm>
              <a:off x="401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6" name="Rectangle 122"/>
            <p:cNvSpPr>
              <a:spLocks noChangeArrowheads="1"/>
            </p:cNvSpPr>
            <p:nvPr/>
          </p:nvSpPr>
          <p:spPr bwMode="auto">
            <a:xfrm>
              <a:off x="401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7" name="Rectangle 123"/>
            <p:cNvSpPr>
              <a:spLocks noChangeArrowheads="1"/>
            </p:cNvSpPr>
            <p:nvPr/>
          </p:nvSpPr>
          <p:spPr bwMode="auto">
            <a:xfrm>
              <a:off x="401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8" name="Rectangle 124"/>
            <p:cNvSpPr>
              <a:spLocks noChangeArrowheads="1"/>
            </p:cNvSpPr>
            <p:nvPr/>
          </p:nvSpPr>
          <p:spPr bwMode="auto">
            <a:xfrm>
              <a:off x="401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9" name="Rectangle 125"/>
            <p:cNvSpPr>
              <a:spLocks noChangeArrowheads="1"/>
            </p:cNvSpPr>
            <p:nvPr/>
          </p:nvSpPr>
          <p:spPr bwMode="auto">
            <a:xfrm>
              <a:off x="401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0" name="Rectangle 126"/>
            <p:cNvSpPr>
              <a:spLocks noChangeArrowheads="1"/>
            </p:cNvSpPr>
            <p:nvPr/>
          </p:nvSpPr>
          <p:spPr bwMode="auto">
            <a:xfrm>
              <a:off x="401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1" name="Rectangle 127"/>
            <p:cNvSpPr>
              <a:spLocks noChangeArrowheads="1"/>
            </p:cNvSpPr>
            <p:nvPr/>
          </p:nvSpPr>
          <p:spPr bwMode="auto">
            <a:xfrm>
              <a:off x="401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2" name="Rectangle 128"/>
            <p:cNvSpPr>
              <a:spLocks noChangeArrowheads="1"/>
            </p:cNvSpPr>
            <p:nvPr/>
          </p:nvSpPr>
          <p:spPr bwMode="auto">
            <a:xfrm>
              <a:off x="401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3" name="Rectangle 129"/>
            <p:cNvSpPr>
              <a:spLocks noChangeArrowheads="1"/>
            </p:cNvSpPr>
            <p:nvPr/>
          </p:nvSpPr>
          <p:spPr bwMode="auto">
            <a:xfrm>
              <a:off x="401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4" name="Rectangle 130"/>
            <p:cNvSpPr>
              <a:spLocks noChangeArrowheads="1"/>
            </p:cNvSpPr>
            <p:nvPr/>
          </p:nvSpPr>
          <p:spPr bwMode="auto">
            <a:xfrm>
              <a:off x="401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5" name="Rectangle 131"/>
            <p:cNvSpPr>
              <a:spLocks noChangeArrowheads="1"/>
            </p:cNvSpPr>
            <p:nvPr/>
          </p:nvSpPr>
          <p:spPr bwMode="auto">
            <a:xfrm>
              <a:off x="401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6" name="Rectangle 132"/>
            <p:cNvSpPr>
              <a:spLocks noChangeArrowheads="1"/>
            </p:cNvSpPr>
            <p:nvPr/>
          </p:nvSpPr>
          <p:spPr bwMode="auto">
            <a:xfrm>
              <a:off x="401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7" name="Rectangle 133"/>
            <p:cNvSpPr>
              <a:spLocks noChangeArrowheads="1"/>
            </p:cNvSpPr>
            <p:nvPr/>
          </p:nvSpPr>
          <p:spPr bwMode="auto">
            <a:xfrm>
              <a:off x="1112" y="2205"/>
              <a:ext cx="2905" cy="830"/>
            </a:xfrm>
            <a:prstGeom prst="rect">
              <a:avLst/>
            </a:prstGeom>
            <a:noFill/>
            <a:ln w="14288">
              <a:solidFill>
                <a:srgbClr val="808080"/>
              </a:solidFill>
              <a:miter lim="800000"/>
              <a:headEnd/>
              <a:tailEnd/>
            </a:ln>
          </p:spPr>
          <p:txBody>
            <a:bodyPr/>
            <a:lstStyle/>
            <a:p>
              <a:endParaRPr lang="en-CA"/>
            </a:p>
          </p:txBody>
        </p:sp>
        <p:sp>
          <p:nvSpPr>
            <p:cNvPr id="42118" name="Rectangle 134"/>
            <p:cNvSpPr>
              <a:spLocks noChangeArrowheads="1"/>
            </p:cNvSpPr>
            <p:nvPr/>
          </p:nvSpPr>
          <p:spPr bwMode="auto">
            <a:xfrm>
              <a:off x="1104" y="2784"/>
              <a:ext cx="2562" cy="117"/>
            </a:xfrm>
            <a:prstGeom prst="rect">
              <a:avLst/>
            </a:prstGeom>
            <a:solidFill>
              <a:srgbClr val="008000"/>
            </a:solidFill>
            <a:ln w="14288">
              <a:solidFill>
                <a:srgbClr val="000000"/>
              </a:solidFill>
              <a:miter lim="800000"/>
              <a:headEnd/>
              <a:tailEnd/>
            </a:ln>
          </p:spPr>
          <p:txBody>
            <a:bodyPr/>
            <a:lstStyle/>
            <a:p>
              <a:endParaRPr lang="en-CA"/>
            </a:p>
          </p:txBody>
        </p:sp>
        <p:sp>
          <p:nvSpPr>
            <p:cNvPr id="42120" name="Rectangle 136"/>
            <p:cNvSpPr>
              <a:spLocks noChangeArrowheads="1"/>
            </p:cNvSpPr>
            <p:nvPr/>
          </p:nvSpPr>
          <p:spPr bwMode="auto">
            <a:xfrm>
              <a:off x="1104" y="2448"/>
              <a:ext cx="1831" cy="118"/>
            </a:xfrm>
            <a:prstGeom prst="rect">
              <a:avLst/>
            </a:prstGeom>
            <a:solidFill>
              <a:srgbClr val="008000"/>
            </a:solidFill>
            <a:ln w="14288">
              <a:solidFill>
                <a:srgbClr val="000000"/>
              </a:solidFill>
              <a:miter lim="800000"/>
              <a:headEnd/>
              <a:tailEnd/>
            </a:ln>
          </p:spPr>
          <p:txBody>
            <a:bodyPr/>
            <a:lstStyle/>
            <a:p>
              <a:endParaRPr lang="en-CA"/>
            </a:p>
          </p:txBody>
        </p:sp>
        <p:sp>
          <p:nvSpPr>
            <p:cNvPr id="42121" name="Rectangle 137"/>
            <p:cNvSpPr>
              <a:spLocks noChangeArrowheads="1"/>
            </p:cNvSpPr>
            <p:nvPr/>
          </p:nvSpPr>
          <p:spPr bwMode="auto">
            <a:xfrm>
              <a:off x="1104" y="2675"/>
              <a:ext cx="1705" cy="109"/>
            </a:xfrm>
            <a:prstGeom prst="rect">
              <a:avLst/>
            </a:prstGeom>
            <a:solidFill>
              <a:srgbClr val="FFFF99"/>
            </a:solidFill>
            <a:ln w="14288">
              <a:solidFill>
                <a:srgbClr val="000000"/>
              </a:solidFill>
              <a:miter lim="800000"/>
              <a:headEnd/>
              <a:tailEnd/>
            </a:ln>
          </p:spPr>
          <p:txBody>
            <a:bodyPr/>
            <a:lstStyle/>
            <a:p>
              <a:endParaRPr lang="en-CA"/>
            </a:p>
          </p:txBody>
        </p:sp>
        <p:sp>
          <p:nvSpPr>
            <p:cNvPr id="42123" name="Rectangle 139"/>
            <p:cNvSpPr>
              <a:spLocks noChangeArrowheads="1"/>
            </p:cNvSpPr>
            <p:nvPr/>
          </p:nvSpPr>
          <p:spPr bwMode="auto">
            <a:xfrm>
              <a:off x="1104" y="2340"/>
              <a:ext cx="307" cy="108"/>
            </a:xfrm>
            <a:prstGeom prst="rect">
              <a:avLst/>
            </a:prstGeom>
            <a:solidFill>
              <a:srgbClr val="FFFF99"/>
            </a:solidFill>
            <a:ln w="14288">
              <a:solidFill>
                <a:srgbClr val="000000"/>
              </a:solidFill>
              <a:miter lim="800000"/>
              <a:headEnd/>
              <a:tailEnd/>
            </a:ln>
          </p:spPr>
          <p:txBody>
            <a:bodyPr/>
            <a:lstStyle/>
            <a:p>
              <a:endParaRPr lang="en-CA"/>
            </a:p>
          </p:txBody>
        </p:sp>
        <p:sp>
          <p:nvSpPr>
            <p:cNvPr id="42124" name="Line 140"/>
            <p:cNvSpPr>
              <a:spLocks noChangeShapeType="1"/>
            </p:cNvSpPr>
            <p:nvPr/>
          </p:nvSpPr>
          <p:spPr bwMode="auto">
            <a:xfrm>
              <a:off x="1112" y="3035"/>
              <a:ext cx="2905" cy="0"/>
            </a:xfrm>
            <a:prstGeom prst="line">
              <a:avLst/>
            </a:prstGeom>
            <a:noFill/>
            <a:ln w="0">
              <a:solidFill>
                <a:srgbClr val="000000"/>
              </a:solidFill>
              <a:round/>
              <a:headEnd/>
              <a:tailEnd/>
            </a:ln>
          </p:spPr>
          <p:txBody>
            <a:bodyPr/>
            <a:lstStyle/>
            <a:p>
              <a:endParaRPr lang="en-CA"/>
            </a:p>
          </p:txBody>
        </p:sp>
        <p:sp>
          <p:nvSpPr>
            <p:cNvPr id="42125" name="Line 141"/>
            <p:cNvSpPr>
              <a:spLocks noChangeShapeType="1"/>
            </p:cNvSpPr>
            <p:nvPr/>
          </p:nvSpPr>
          <p:spPr bwMode="auto">
            <a:xfrm flipV="1">
              <a:off x="1112" y="3035"/>
              <a:ext cx="0" cy="45"/>
            </a:xfrm>
            <a:prstGeom prst="line">
              <a:avLst/>
            </a:prstGeom>
            <a:noFill/>
            <a:ln w="0">
              <a:solidFill>
                <a:srgbClr val="000000"/>
              </a:solidFill>
              <a:round/>
              <a:headEnd/>
              <a:tailEnd/>
            </a:ln>
          </p:spPr>
          <p:txBody>
            <a:bodyPr/>
            <a:lstStyle/>
            <a:p>
              <a:endParaRPr lang="en-CA"/>
            </a:p>
          </p:txBody>
        </p:sp>
        <p:sp>
          <p:nvSpPr>
            <p:cNvPr id="42126" name="Line 142"/>
            <p:cNvSpPr>
              <a:spLocks noChangeShapeType="1"/>
            </p:cNvSpPr>
            <p:nvPr/>
          </p:nvSpPr>
          <p:spPr bwMode="auto">
            <a:xfrm flipV="1">
              <a:off x="1527" y="3035"/>
              <a:ext cx="0" cy="45"/>
            </a:xfrm>
            <a:prstGeom prst="line">
              <a:avLst/>
            </a:prstGeom>
            <a:noFill/>
            <a:ln w="0">
              <a:solidFill>
                <a:srgbClr val="000000"/>
              </a:solidFill>
              <a:round/>
              <a:headEnd/>
              <a:tailEnd/>
            </a:ln>
          </p:spPr>
          <p:txBody>
            <a:bodyPr/>
            <a:lstStyle/>
            <a:p>
              <a:endParaRPr lang="en-CA"/>
            </a:p>
          </p:txBody>
        </p:sp>
        <p:sp>
          <p:nvSpPr>
            <p:cNvPr id="42127" name="Line 143"/>
            <p:cNvSpPr>
              <a:spLocks noChangeShapeType="1"/>
            </p:cNvSpPr>
            <p:nvPr/>
          </p:nvSpPr>
          <p:spPr bwMode="auto">
            <a:xfrm flipV="1">
              <a:off x="1942" y="3035"/>
              <a:ext cx="0" cy="45"/>
            </a:xfrm>
            <a:prstGeom prst="line">
              <a:avLst/>
            </a:prstGeom>
            <a:noFill/>
            <a:ln w="0">
              <a:solidFill>
                <a:srgbClr val="000000"/>
              </a:solidFill>
              <a:round/>
              <a:headEnd/>
              <a:tailEnd/>
            </a:ln>
          </p:spPr>
          <p:txBody>
            <a:bodyPr/>
            <a:lstStyle/>
            <a:p>
              <a:endParaRPr lang="en-CA"/>
            </a:p>
          </p:txBody>
        </p:sp>
        <p:sp>
          <p:nvSpPr>
            <p:cNvPr id="42128" name="Line 144"/>
            <p:cNvSpPr>
              <a:spLocks noChangeShapeType="1"/>
            </p:cNvSpPr>
            <p:nvPr/>
          </p:nvSpPr>
          <p:spPr bwMode="auto">
            <a:xfrm flipV="1">
              <a:off x="2357" y="3035"/>
              <a:ext cx="0" cy="45"/>
            </a:xfrm>
            <a:prstGeom prst="line">
              <a:avLst/>
            </a:prstGeom>
            <a:noFill/>
            <a:ln w="0">
              <a:solidFill>
                <a:srgbClr val="000000"/>
              </a:solidFill>
              <a:round/>
              <a:headEnd/>
              <a:tailEnd/>
            </a:ln>
          </p:spPr>
          <p:txBody>
            <a:bodyPr/>
            <a:lstStyle/>
            <a:p>
              <a:endParaRPr lang="en-CA"/>
            </a:p>
          </p:txBody>
        </p:sp>
        <p:sp>
          <p:nvSpPr>
            <p:cNvPr id="42129" name="Line 145"/>
            <p:cNvSpPr>
              <a:spLocks noChangeShapeType="1"/>
            </p:cNvSpPr>
            <p:nvPr/>
          </p:nvSpPr>
          <p:spPr bwMode="auto">
            <a:xfrm flipV="1">
              <a:off x="2772" y="3035"/>
              <a:ext cx="0" cy="45"/>
            </a:xfrm>
            <a:prstGeom prst="line">
              <a:avLst/>
            </a:prstGeom>
            <a:noFill/>
            <a:ln w="0">
              <a:solidFill>
                <a:srgbClr val="000000"/>
              </a:solidFill>
              <a:round/>
              <a:headEnd/>
              <a:tailEnd/>
            </a:ln>
          </p:spPr>
          <p:txBody>
            <a:bodyPr/>
            <a:lstStyle/>
            <a:p>
              <a:endParaRPr lang="en-CA"/>
            </a:p>
          </p:txBody>
        </p:sp>
        <p:sp>
          <p:nvSpPr>
            <p:cNvPr id="42130" name="Line 146"/>
            <p:cNvSpPr>
              <a:spLocks noChangeShapeType="1"/>
            </p:cNvSpPr>
            <p:nvPr/>
          </p:nvSpPr>
          <p:spPr bwMode="auto">
            <a:xfrm flipV="1">
              <a:off x="3187" y="3035"/>
              <a:ext cx="0" cy="45"/>
            </a:xfrm>
            <a:prstGeom prst="line">
              <a:avLst/>
            </a:prstGeom>
            <a:noFill/>
            <a:ln w="0">
              <a:solidFill>
                <a:srgbClr val="000000"/>
              </a:solidFill>
              <a:round/>
              <a:headEnd/>
              <a:tailEnd/>
            </a:ln>
          </p:spPr>
          <p:txBody>
            <a:bodyPr/>
            <a:lstStyle/>
            <a:p>
              <a:endParaRPr lang="en-CA"/>
            </a:p>
          </p:txBody>
        </p:sp>
        <p:sp>
          <p:nvSpPr>
            <p:cNvPr id="42131" name="Line 147"/>
            <p:cNvSpPr>
              <a:spLocks noChangeShapeType="1"/>
            </p:cNvSpPr>
            <p:nvPr/>
          </p:nvSpPr>
          <p:spPr bwMode="auto">
            <a:xfrm flipV="1">
              <a:off x="3602" y="3035"/>
              <a:ext cx="0" cy="45"/>
            </a:xfrm>
            <a:prstGeom prst="line">
              <a:avLst/>
            </a:prstGeom>
            <a:noFill/>
            <a:ln w="0">
              <a:solidFill>
                <a:srgbClr val="000000"/>
              </a:solidFill>
              <a:round/>
              <a:headEnd/>
              <a:tailEnd/>
            </a:ln>
          </p:spPr>
          <p:txBody>
            <a:bodyPr/>
            <a:lstStyle/>
            <a:p>
              <a:endParaRPr lang="en-CA"/>
            </a:p>
          </p:txBody>
        </p:sp>
        <p:sp>
          <p:nvSpPr>
            <p:cNvPr id="42132" name="Line 148"/>
            <p:cNvSpPr>
              <a:spLocks noChangeShapeType="1"/>
            </p:cNvSpPr>
            <p:nvPr/>
          </p:nvSpPr>
          <p:spPr bwMode="auto">
            <a:xfrm flipV="1">
              <a:off x="4017" y="3035"/>
              <a:ext cx="0" cy="45"/>
            </a:xfrm>
            <a:prstGeom prst="line">
              <a:avLst/>
            </a:prstGeom>
            <a:noFill/>
            <a:ln w="0">
              <a:solidFill>
                <a:srgbClr val="000000"/>
              </a:solidFill>
              <a:round/>
              <a:headEnd/>
              <a:tailEnd/>
            </a:ln>
          </p:spPr>
          <p:txBody>
            <a:bodyPr/>
            <a:lstStyle/>
            <a:p>
              <a:endParaRPr lang="en-CA"/>
            </a:p>
          </p:txBody>
        </p:sp>
        <p:sp>
          <p:nvSpPr>
            <p:cNvPr id="42133" name="Line 149"/>
            <p:cNvSpPr>
              <a:spLocks noChangeShapeType="1"/>
            </p:cNvSpPr>
            <p:nvPr/>
          </p:nvSpPr>
          <p:spPr bwMode="auto">
            <a:xfrm>
              <a:off x="1112" y="2205"/>
              <a:ext cx="0" cy="830"/>
            </a:xfrm>
            <a:prstGeom prst="line">
              <a:avLst/>
            </a:prstGeom>
            <a:noFill/>
            <a:ln w="0">
              <a:solidFill>
                <a:srgbClr val="000000"/>
              </a:solidFill>
              <a:round/>
              <a:headEnd/>
              <a:tailEnd/>
            </a:ln>
          </p:spPr>
          <p:txBody>
            <a:bodyPr/>
            <a:lstStyle/>
            <a:p>
              <a:endParaRPr lang="en-CA"/>
            </a:p>
          </p:txBody>
        </p:sp>
        <p:sp>
          <p:nvSpPr>
            <p:cNvPr id="42134" name="Line 150"/>
            <p:cNvSpPr>
              <a:spLocks noChangeShapeType="1"/>
            </p:cNvSpPr>
            <p:nvPr/>
          </p:nvSpPr>
          <p:spPr bwMode="auto">
            <a:xfrm>
              <a:off x="1067" y="3035"/>
              <a:ext cx="45" cy="0"/>
            </a:xfrm>
            <a:prstGeom prst="line">
              <a:avLst/>
            </a:prstGeom>
            <a:noFill/>
            <a:ln w="0">
              <a:solidFill>
                <a:srgbClr val="000000"/>
              </a:solidFill>
              <a:round/>
              <a:headEnd/>
              <a:tailEnd/>
            </a:ln>
          </p:spPr>
          <p:txBody>
            <a:bodyPr/>
            <a:lstStyle/>
            <a:p>
              <a:endParaRPr lang="en-CA"/>
            </a:p>
          </p:txBody>
        </p:sp>
        <p:sp>
          <p:nvSpPr>
            <p:cNvPr id="42137" name="Line 153"/>
            <p:cNvSpPr>
              <a:spLocks noChangeShapeType="1"/>
            </p:cNvSpPr>
            <p:nvPr/>
          </p:nvSpPr>
          <p:spPr bwMode="auto">
            <a:xfrm>
              <a:off x="1067" y="2205"/>
              <a:ext cx="45" cy="0"/>
            </a:xfrm>
            <a:prstGeom prst="line">
              <a:avLst/>
            </a:prstGeom>
            <a:noFill/>
            <a:ln w="0">
              <a:solidFill>
                <a:srgbClr val="000000"/>
              </a:solidFill>
              <a:round/>
              <a:headEnd/>
              <a:tailEnd/>
            </a:ln>
          </p:spPr>
          <p:txBody>
            <a:bodyPr/>
            <a:lstStyle/>
            <a:p>
              <a:endParaRPr lang="en-CA"/>
            </a:p>
          </p:txBody>
        </p:sp>
        <p:sp>
          <p:nvSpPr>
            <p:cNvPr id="42138" name="Rectangle 154"/>
            <p:cNvSpPr>
              <a:spLocks noChangeArrowheads="1"/>
            </p:cNvSpPr>
            <p:nvPr/>
          </p:nvSpPr>
          <p:spPr bwMode="auto">
            <a:xfrm>
              <a:off x="1013"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0.6</a:t>
              </a:r>
              <a:endParaRPr lang="en-US"/>
            </a:p>
          </p:txBody>
        </p:sp>
        <p:sp>
          <p:nvSpPr>
            <p:cNvPr id="42139" name="Rectangle 155"/>
            <p:cNvSpPr>
              <a:spLocks noChangeArrowheads="1"/>
            </p:cNvSpPr>
            <p:nvPr/>
          </p:nvSpPr>
          <p:spPr bwMode="auto">
            <a:xfrm>
              <a:off x="1428"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0.7</a:t>
              </a:r>
              <a:endParaRPr lang="en-US"/>
            </a:p>
          </p:txBody>
        </p:sp>
        <p:sp>
          <p:nvSpPr>
            <p:cNvPr id="42140" name="Rectangle 156"/>
            <p:cNvSpPr>
              <a:spLocks noChangeArrowheads="1"/>
            </p:cNvSpPr>
            <p:nvPr/>
          </p:nvSpPr>
          <p:spPr bwMode="auto">
            <a:xfrm>
              <a:off x="1843"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0.8</a:t>
              </a:r>
              <a:endParaRPr lang="en-US"/>
            </a:p>
          </p:txBody>
        </p:sp>
        <p:sp>
          <p:nvSpPr>
            <p:cNvPr id="42141" name="Rectangle 157"/>
            <p:cNvSpPr>
              <a:spLocks noChangeArrowheads="1"/>
            </p:cNvSpPr>
            <p:nvPr/>
          </p:nvSpPr>
          <p:spPr bwMode="auto">
            <a:xfrm>
              <a:off x="2258"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0.9</a:t>
              </a:r>
              <a:endParaRPr lang="en-US"/>
            </a:p>
          </p:txBody>
        </p:sp>
        <p:sp>
          <p:nvSpPr>
            <p:cNvPr id="42142" name="Rectangle 158"/>
            <p:cNvSpPr>
              <a:spLocks noChangeArrowheads="1"/>
            </p:cNvSpPr>
            <p:nvPr/>
          </p:nvSpPr>
          <p:spPr bwMode="auto">
            <a:xfrm>
              <a:off x="2736" y="3170"/>
              <a:ext cx="80" cy="173"/>
            </a:xfrm>
            <a:prstGeom prst="rect">
              <a:avLst/>
            </a:prstGeom>
            <a:noFill/>
            <a:ln w="9525">
              <a:noFill/>
              <a:miter lim="800000"/>
              <a:headEnd/>
              <a:tailEnd/>
            </a:ln>
          </p:spPr>
          <p:txBody>
            <a:bodyPr wrap="none" lIns="0" tIns="0" rIns="0" bIns="0">
              <a:spAutoFit/>
            </a:bodyPr>
            <a:lstStyle/>
            <a:p>
              <a:r>
                <a:rPr lang="en-US" b="1">
                  <a:solidFill>
                    <a:srgbClr val="000000"/>
                  </a:solidFill>
                </a:rPr>
                <a:t>1</a:t>
              </a:r>
              <a:endParaRPr lang="en-US"/>
            </a:p>
          </p:txBody>
        </p:sp>
        <p:sp>
          <p:nvSpPr>
            <p:cNvPr id="42143" name="Rectangle 159"/>
            <p:cNvSpPr>
              <a:spLocks noChangeArrowheads="1"/>
            </p:cNvSpPr>
            <p:nvPr/>
          </p:nvSpPr>
          <p:spPr bwMode="auto">
            <a:xfrm>
              <a:off x="3088"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1.1</a:t>
              </a:r>
              <a:endParaRPr lang="en-US"/>
            </a:p>
          </p:txBody>
        </p:sp>
        <p:sp>
          <p:nvSpPr>
            <p:cNvPr id="42144" name="Rectangle 160"/>
            <p:cNvSpPr>
              <a:spLocks noChangeArrowheads="1"/>
            </p:cNvSpPr>
            <p:nvPr/>
          </p:nvSpPr>
          <p:spPr bwMode="auto">
            <a:xfrm>
              <a:off x="3503"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1.2</a:t>
              </a:r>
              <a:endParaRPr lang="en-US"/>
            </a:p>
          </p:txBody>
        </p:sp>
        <p:sp>
          <p:nvSpPr>
            <p:cNvPr id="42145" name="Rectangle 161"/>
            <p:cNvSpPr>
              <a:spLocks noChangeArrowheads="1"/>
            </p:cNvSpPr>
            <p:nvPr/>
          </p:nvSpPr>
          <p:spPr bwMode="auto">
            <a:xfrm>
              <a:off x="3917" y="3170"/>
              <a:ext cx="200" cy="173"/>
            </a:xfrm>
            <a:prstGeom prst="rect">
              <a:avLst/>
            </a:prstGeom>
            <a:noFill/>
            <a:ln w="9525">
              <a:noFill/>
              <a:miter lim="800000"/>
              <a:headEnd/>
              <a:tailEnd/>
            </a:ln>
          </p:spPr>
          <p:txBody>
            <a:bodyPr wrap="none" lIns="0" tIns="0" rIns="0" bIns="0">
              <a:spAutoFit/>
            </a:bodyPr>
            <a:lstStyle/>
            <a:p>
              <a:r>
                <a:rPr lang="en-US" b="1">
                  <a:solidFill>
                    <a:srgbClr val="000000"/>
                  </a:solidFill>
                </a:rPr>
                <a:t>1.3</a:t>
              </a:r>
              <a:endParaRPr lang="en-US"/>
            </a:p>
          </p:txBody>
        </p:sp>
        <p:sp>
          <p:nvSpPr>
            <p:cNvPr id="42146" name="Rectangle 162"/>
            <p:cNvSpPr>
              <a:spLocks noChangeArrowheads="1"/>
            </p:cNvSpPr>
            <p:nvPr/>
          </p:nvSpPr>
          <p:spPr bwMode="auto">
            <a:xfrm>
              <a:off x="688" y="2707"/>
              <a:ext cx="296" cy="173"/>
            </a:xfrm>
            <a:prstGeom prst="rect">
              <a:avLst/>
            </a:prstGeom>
            <a:noFill/>
            <a:ln w="9525">
              <a:noFill/>
              <a:miter lim="800000"/>
              <a:headEnd/>
              <a:tailEnd/>
            </a:ln>
          </p:spPr>
          <p:txBody>
            <a:bodyPr wrap="none" lIns="0" tIns="0" rIns="0" bIns="0">
              <a:spAutoFit/>
            </a:bodyPr>
            <a:lstStyle/>
            <a:p>
              <a:r>
                <a:rPr lang="en-US" b="1">
                  <a:solidFill>
                    <a:srgbClr val="000000"/>
                  </a:solidFill>
                </a:rPr>
                <a:t>TBC</a:t>
              </a:r>
              <a:endParaRPr lang="en-US"/>
            </a:p>
          </p:txBody>
        </p:sp>
        <p:sp>
          <p:nvSpPr>
            <p:cNvPr id="42148" name="Rectangle 164"/>
            <p:cNvSpPr>
              <a:spLocks noChangeArrowheads="1"/>
            </p:cNvSpPr>
            <p:nvPr/>
          </p:nvSpPr>
          <p:spPr bwMode="auto">
            <a:xfrm>
              <a:off x="661" y="2371"/>
              <a:ext cx="328" cy="173"/>
            </a:xfrm>
            <a:prstGeom prst="rect">
              <a:avLst/>
            </a:prstGeom>
            <a:noFill/>
            <a:ln w="9525">
              <a:noFill/>
              <a:miter lim="800000"/>
              <a:headEnd/>
              <a:tailEnd/>
            </a:ln>
          </p:spPr>
          <p:txBody>
            <a:bodyPr wrap="none" lIns="0" tIns="0" rIns="0" bIns="0">
              <a:spAutoFit/>
            </a:bodyPr>
            <a:lstStyle/>
            <a:p>
              <a:r>
                <a:rPr lang="en-US" b="1">
                  <a:solidFill>
                    <a:srgbClr val="000000"/>
                  </a:solidFill>
                </a:rPr>
                <a:t>DWF</a:t>
              </a:r>
              <a:endParaRPr lang="en-US"/>
            </a:p>
          </p:txBody>
        </p:sp>
        <p:sp>
          <p:nvSpPr>
            <p:cNvPr id="42149" name="Rectangle 165"/>
            <p:cNvSpPr>
              <a:spLocks noChangeArrowheads="1"/>
            </p:cNvSpPr>
            <p:nvPr/>
          </p:nvSpPr>
          <p:spPr bwMode="auto">
            <a:xfrm>
              <a:off x="1644" y="3441"/>
              <a:ext cx="2092" cy="221"/>
            </a:xfrm>
            <a:prstGeom prst="rect">
              <a:avLst/>
            </a:prstGeom>
            <a:noFill/>
            <a:ln w="9525">
              <a:noFill/>
              <a:miter lim="800000"/>
              <a:headEnd/>
              <a:tailEnd/>
            </a:ln>
          </p:spPr>
          <p:txBody>
            <a:bodyPr wrap="none" lIns="0" tIns="0" rIns="0" bIns="0">
              <a:spAutoFit/>
            </a:bodyPr>
            <a:lstStyle/>
            <a:p>
              <a:r>
                <a:rPr lang="en-US" sz="2300" b="1">
                  <a:solidFill>
                    <a:srgbClr val="000000"/>
                  </a:solidFill>
                </a:rPr>
                <a:t>IPC Relative to Baseline</a:t>
              </a:r>
              <a:endParaRPr lang="en-US"/>
            </a:p>
          </p:txBody>
        </p:sp>
        <p:sp>
          <p:nvSpPr>
            <p:cNvPr id="42150" name="Rectangle 166"/>
            <p:cNvSpPr>
              <a:spLocks noChangeArrowheads="1"/>
            </p:cNvSpPr>
            <p:nvPr/>
          </p:nvSpPr>
          <p:spPr bwMode="auto">
            <a:xfrm>
              <a:off x="3439" y="2250"/>
              <a:ext cx="506" cy="352"/>
            </a:xfrm>
            <a:prstGeom prst="rect">
              <a:avLst/>
            </a:prstGeom>
            <a:solidFill>
              <a:srgbClr val="FFFFFF"/>
            </a:solidFill>
            <a:ln w="0">
              <a:solidFill>
                <a:srgbClr val="000000"/>
              </a:solidFill>
              <a:miter lim="800000"/>
              <a:headEnd/>
              <a:tailEnd/>
            </a:ln>
          </p:spPr>
          <p:txBody>
            <a:bodyPr/>
            <a:lstStyle/>
            <a:p>
              <a:endParaRPr lang="en-CA"/>
            </a:p>
          </p:txBody>
        </p:sp>
        <p:sp>
          <p:nvSpPr>
            <p:cNvPr id="42151" name="Rectangle 167"/>
            <p:cNvSpPr>
              <a:spLocks noChangeArrowheads="1"/>
            </p:cNvSpPr>
            <p:nvPr/>
          </p:nvSpPr>
          <p:spPr bwMode="auto">
            <a:xfrm>
              <a:off x="3503" y="2304"/>
              <a:ext cx="63" cy="63"/>
            </a:xfrm>
            <a:prstGeom prst="rect">
              <a:avLst/>
            </a:prstGeom>
            <a:solidFill>
              <a:srgbClr val="FFFF99"/>
            </a:solidFill>
            <a:ln w="14288">
              <a:solidFill>
                <a:srgbClr val="000000"/>
              </a:solidFill>
              <a:miter lim="800000"/>
              <a:headEnd/>
              <a:tailEnd/>
            </a:ln>
          </p:spPr>
          <p:txBody>
            <a:bodyPr/>
            <a:lstStyle/>
            <a:p>
              <a:endParaRPr lang="en-CA"/>
            </a:p>
          </p:txBody>
        </p:sp>
        <p:sp>
          <p:nvSpPr>
            <p:cNvPr id="42152" name="Rectangle 168"/>
            <p:cNvSpPr>
              <a:spLocks noChangeArrowheads="1"/>
            </p:cNvSpPr>
            <p:nvPr/>
          </p:nvSpPr>
          <p:spPr bwMode="auto">
            <a:xfrm>
              <a:off x="3602" y="2259"/>
              <a:ext cx="347" cy="144"/>
            </a:xfrm>
            <a:prstGeom prst="rect">
              <a:avLst/>
            </a:prstGeom>
            <a:noFill/>
            <a:ln w="9525">
              <a:noFill/>
              <a:miter lim="800000"/>
              <a:headEnd/>
              <a:tailEnd/>
            </a:ln>
          </p:spPr>
          <p:txBody>
            <a:bodyPr wrap="none" lIns="0" tIns="0" rIns="0" bIns="0">
              <a:spAutoFit/>
            </a:bodyPr>
            <a:lstStyle/>
            <a:p>
              <a:r>
                <a:rPr lang="en-US" sz="1500" b="1">
                  <a:solidFill>
                    <a:srgbClr val="000000"/>
                  </a:solidFill>
                </a:rPr>
                <a:t>COHE</a:t>
              </a:r>
              <a:endParaRPr lang="en-US"/>
            </a:p>
          </p:txBody>
        </p:sp>
        <p:sp>
          <p:nvSpPr>
            <p:cNvPr id="42153" name="Rectangle 169"/>
            <p:cNvSpPr>
              <a:spLocks noChangeArrowheads="1"/>
            </p:cNvSpPr>
            <p:nvPr/>
          </p:nvSpPr>
          <p:spPr bwMode="auto">
            <a:xfrm>
              <a:off x="3503" y="2476"/>
              <a:ext cx="63" cy="63"/>
            </a:xfrm>
            <a:prstGeom prst="rect">
              <a:avLst/>
            </a:prstGeom>
            <a:solidFill>
              <a:srgbClr val="008000"/>
            </a:solidFill>
            <a:ln w="14288">
              <a:solidFill>
                <a:srgbClr val="000000"/>
              </a:solidFill>
              <a:miter lim="800000"/>
              <a:headEnd/>
              <a:tailEnd/>
            </a:ln>
          </p:spPr>
          <p:txBody>
            <a:bodyPr/>
            <a:lstStyle/>
            <a:p>
              <a:endParaRPr lang="en-CA"/>
            </a:p>
          </p:txBody>
        </p:sp>
        <p:sp>
          <p:nvSpPr>
            <p:cNvPr id="42154" name="Rectangle 170"/>
            <p:cNvSpPr>
              <a:spLocks noChangeArrowheads="1"/>
            </p:cNvSpPr>
            <p:nvPr/>
          </p:nvSpPr>
          <p:spPr bwMode="auto">
            <a:xfrm>
              <a:off x="3602" y="2431"/>
              <a:ext cx="293" cy="144"/>
            </a:xfrm>
            <a:prstGeom prst="rect">
              <a:avLst/>
            </a:prstGeom>
            <a:noFill/>
            <a:ln w="9525">
              <a:noFill/>
              <a:miter lim="800000"/>
              <a:headEnd/>
              <a:tailEnd/>
            </a:ln>
          </p:spPr>
          <p:txBody>
            <a:bodyPr wrap="none" lIns="0" tIns="0" rIns="0" bIns="0">
              <a:spAutoFit/>
            </a:bodyPr>
            <a:lstStyle/>
            <a:p>
              <a:r>
                <a:rPr lang="en-US" sz="1500" b="1">
                  <a:solidFill>
                    <a:srgbClr val="000000"/>
                  </a:solidFill>
                </a:rPr>
                <a:t>DIVG</a:t>
              </a:r>
              <a:endParaRPr lang="en-US"/>
            </a:p>
          </p:txBody>
        </p:sp>
      </p:grpSp>
      <p:sp>
        <p:nvSpPr>
          <p:cNvPr id="41986" name="Rectangle 2"/>
          <p:cNvSpPr>
            <a:spLocks noGrp="1" noChangeArrowheads="1"/>
          </p:cNvSpPr>
          <p:nvPr>
            <p:ph type="title"/>
          </p:nvPr>
        </p:nvSpPr>
        <p:spPr/>
        <p:txBody>
          <a:bodyPr/>
          <a:lstStyle/>
          <a:p>
            <a:r>
              <a:rPr lang="en-US" smtClean="0"/>
              <a:t>Experimental Results</a:t>
            </a:r>
          </a:p>
        </p:txBody>
      </p:sp>
      <p:sp>
        <p:nvSpPr>
          <p:cNvPr id="41987" name="Rectangle 3"/>
          <p:cNvSpPr>
            <a:spLocks noGrp="1" noChangeArrowheads="1"/>
          </p:cNvSpPr>
          <p:nvPr>
            <p:ph type="body" idx="1"/>
          </p:nvPr>
        </p:nvSpPr>
        <p:spPr>
          <a:xfrm>
            <a:off x="457200" y="1295400"/>
            <a:ext cx="8229600" cy="4530725"/>
          </a:xfrm>
        </p:spPr>
        <p:txBody>
          <a:bodyPr/>
          <a:lstStyle/>
          <a:p>
            <a:r>
              <a:rPr lang="en-US" smtClean="0"/>
              <a:t>2 Benchmark Groups: </a:t>
            </a:r>
          </a:p>
          <a:p>
            <a:pPr lvl="1"/>
            <a:r>
              <a:rPr lang="en-US" smtClean="0"/>
              <a:t>COHE = Non-Divergent CUDA applications</a:t>
            </a:r>
          </a:p>
          <a:p>
            <a:pPr lvl="1"/>
            <a:r>
              <a:rPr lang="en-US" smtClean="0"/>
              <a:t>DIVG = Divergent CUDA applications</a:t>
            </a:r>
          </a:p>
        </p:txBody>
      </p:sp>
      <p:grpSp>
        <p:nvGrpSpPr>
          <p:cNvPr id="41995" name="Group 11"/>
          <p:cNvGrpSpPr>
            <a:grpSpLocks/>
          </p:cNvGrpSpPr>
          <p:nvPr/>
        </p:nvGrpSpPr>
        <p:grpSpPr bwMode="auto">
          <a:xfrm>
            <a:off x="781050" y="3505200"/>
            <a:ext cx="8439150" cy="685800"/>
            <a:chOff x="384" y="2160"/>
            <a:chExt cx="5316" cy="432"/>
          </a:xfrm>
        </p:grpSpPr>
        <p:sp>
          <p:nvSpPr>
            <p:cNvPr id="41992" name="Text Box 8"/>
            <p:cNvSpPr txBox="1">
              <a:spLocks noChangeArrowheads="1"/>
            </p:cNvSpPr>
            <p:nvPr/>
          </p:nvSpPr>
          <p:spPr bwMode="auto">
            <a:xfrm>
              <a:off x="4032" y="2160"/>
              <a:ext cx="1668" cy="404"/>
            </a:xfrm>
            <a:prstGeom prst="rect">
              <a:avLst/>
            </a:prstGeom>
            <a:noFill/>
            <a:ln w="9525">
              <a:noFill/>
              <a:miter lim="800000"/>
              <a:headEnd/>
              <a:tailEnd/>
            </a:ln>
            <a:effectLst/>
          </p:spPr>
          <p:txBody>
            <a:bodyPr wrap="none">
              <a:spAutoFit/>
            </a:bodyPr>
            <a:lstStyle/>
            <a:p>
              <a:r>
                <a:rPr lang="en-US">
                  <a:solidFill>
                    <a:srgbClr val="FF3300"/>
                  </a:solidFill>
                </a:rPr>
                <a:t>Serious Slowdown</a:t>
              </a:r>
              <a:r>
                <a:rPr lang="en-US"/>
                <a:t> from </a:t>
              </a:r>
            </a:p>
            <a:p>
              <a:r>
                <a:rPr lang="en-US"/>
                <a:t>pathologies</a:t>
              </a:r>
            </a:p>
          </p:txBody>
        </p:sp>
        <p:sp>
          <p:nvSpPr>
            <p:cNvPr id="41993" name="Rectangle 9"/>
            <p:cNvSpPr>
              <a:spLocks noChangeArrowheads="1"/>
            </p:cNvSpPr>
            <p:nvPr/>
          </p:nvSpPr>
          <p:spPr bwMode="auto">
            <a:xfrm>
              <a:off x="384" y="2256"/>
              <a:ext cx="2688" cy="336"/>
            </a:xfrm>
            <a:prstGeom prst="rect">
              <a:avLst/>
            </a:prstGeom>
            <a:noFill/>
            <a:ln w="57150">
              <a:solidFill>
                <a:srgbClr val="FF3300"/>
              </a:solidFill>
              <a:miter lim="800000"/>
              <a:headEnd/>
              <a:tailEnd/>
            </a:ln>
            <a:effectLst/>
          </p:spPr>
          <p:txBody>
            <a:bodyPr wrap="none" anchor="ctr"/>
            <a:lstStyle/>
            <a:p>
              <a:endParaRPr lang="en-CA"/>
            </a:p>
          </p:txBody>
        </p:sp>
      </p:grpSp>
      <p:grpSp>
        <p:nvGrpSpPr>
          <p:cNvPr id="41997" name="Group 13"/>
          <p:cNvGrpSpPr>
            <a:grpSpLocks/>
          </p:cNvGrpSpPr>
          <p:nvPr/>
        </p:nvGrpSpPr>
        <p:grpSpPr bwMode="auto">
          <a:xfrm>
            <a:off x="793750" y="3962400"/>
            <a:ext cx="8350250" cy="762000"/>
            <a:chOff x="384" y="2736"/>
            <a:chExt cx="5260" cy="480"/>
          </a:xfrm>
        </p:grpSpPr>
        <p:grpSp>
          <p:nvGrpSpPr>
            <p:cNvPr id="41991" name="Group 7"/>
            <p:cNvGrpSpPr>
              <a:grpSpLocks/>
            </p:cNvGrpSpPr>
            <p:nvPr/>
          </p:nvGrpSpPr>
          <p:grpSpPr bwMode="auto">
            <a:xfrm>
              <a:off x="4032" y="2736"/>
              <a:ext cx="1612" cy="423"/>
              <a:chOff x="4032" y="2736"/>
              <a:chExt cx="1612" cy="423"/>
            </a:xfrm>
          </p:grpSpPr>
          <p:sp>
            <p:nvSpPr>
              <p:cNvPr id="41989" name="Text Box 5"/>
              <p:cNvSpPr txBox="1">
                <a:spLocks noChangeArrowheads="1"/>
              </p:cNvSpPr>
              <p:nvPr/>
            </p:nvSpPr>
            <p:spPr bwMode="auto">
              <a:xfrm>
                <a:off x="4080" y="2736"/>
                <a:ext cx="1484" cy="231"/>
              </a:xfrm>
              <a:prstGeom prst="rect">
                <a:avLst/>
              </a:prstGeom>
              <a:noFill/>
              <a:ln w="9525">
                <a:noFill/>
                <a:miter lim="800000"/>
                <a:headEnd/>
                <a:tailEnd/>
              </a:ln>
              <a:effectLst/>
            </p:spPr>
            <p:txBody>
              <a:bodyPr wrap="none">
                <a:spAutoFit/>
              </a:bodyPr>
              <a:lstStyle/>
              <a:p>
                <a:r>
                  <a:rPr lang="en-US">
                    <a:solidFill>
                      <a:srgbClr val="0066FF"/>
                    </a:solidFill>
                  </a:rPr>
                  <a:t>No Penalty</a:t>
                </a:r>
                <a:r>
                  <a:rPr lang="en-US"/>
                  <a:t> for COHE</a:t>
                </a:r>
              </a:p>
            </p:txBody>
          </p:sp>
          <p:sp>
            <p:nvSpPr>
              <p:cNvPr id="41990" name="Text Box 6"/>
              <p:cNvSpPr txBox="1">
                <a:spLocks noChangeArrowheads="1"/>
              </p:cNvSpPr>
              <p:nvPr/>
            </p:nvSpPr>
            <p:spPr bwMode="auto">
              <a:xfrm>
                <a:off x="4032" y="2928"/>
                <a:ext cx="1612" cy="231"/>
              </a:xfrm>
              <a:prstGeom prst="rect">
                <a:avLst/>
              </a:prstGeom>
              <a:noFill/>
              <a:ln w="9525">
                <a:noFill/>
                <a:miter lim="800000"/>
                <a:headEnd/>
                <a:tailEnd/>
              </a:ln>
              <a:effectLst/>
            </p:spPr>
            <p:txBody>
              <a:bodyPr wrap="none">
                <a:spAutoFit/>
              </a:bodyPr>
              <a:lstStyle/>
              <a:p>
                <a:r>
                  <a:rPr lang="en-US">
                    <a:solidFill>
                      <a:srgbClr val="0066FF"/>
                    </a:solidFill>
                  </a:rPr>
                  <a:t>22% Speedup</a:t>
                </a:r>
                <a:r>
                  <a:rPr lang="en-US"/>
                  <a:t> on DIVG</a:t>
                </a:r>
              </a:p>
            </p:txBody>
          </p:sp>
        </p:grpSp>
        <p:sp>
          <p:nvSpPr>
            <p:cNvPr id="41996" name="Rectangle 12"/>
            <p:cNvSpPr>
              <a:spLocks noChangeArrowheads="1"/>
            </p:cNvSpPr>
            <p:nvPr/>
          </p:nvSpPr>
          <p:spPr bwMode="auto">
            <a:xfrm>
              <a:off x="384" y="2832"/>
              <a:ext cx="3408" cy="384"/>
            </a:xfrm>
            <a:prstGeom prst="rect">
              <a:avLst/>
            </a:prstGeom>
            <a:noFill/>
            <a:ln w="57150">
              <a:solidFill>
                <a:srgbClr val="0066FF"/>
              </a:solidFill>
              <a:miter lim="800000"/>
              <a:headEnd/>
              <a:tailEnd/>
            </a:ln>
            <a:effectLst/>
          </p:spPr>
          <p:txBody>
            <a:bodyPr wrap="none" anchor="ctr"/>
            <a:lstStyle/>
            <a:p>
              <a:endParaRPr lang="en-CA"/>
            </a:p>
          </p:txBody>
        </p:sp>
      </p:grpSp>
      <p:grpSp>
        <p:nvGrpSpPr>
          <p:cNvPr id="166" name="Group 165"/>
          <p:cNvGrpSpPr/>
          <p:nvPr/>
        </p:nvGrpSpPr>
        <p:grpSpPr>
          <a:xfrm>
            <a:off x="6019800" y="5791200"/>
            <a:ext cx="2261925" cy="369332"/>
            <a:chOff x="6019800" y="5791200"/>
            <a:chExt cx="2261925" cy="369332"/>
          </a:xfrm>
        </p:grpSpPr>
        <p:cxnSp>
          <p:nvCxnSpPr>
            <p:cNvPr id="164" name="Straight Connector 163"/>
            <p:cNvCxnSpPr/>
            <p:nvPr/>
          </p:nvCxnSpPr>
          <p:spPr>
            <a:xfrm>
              <a:off x="6019800" y="5791200"/>
              <a:ext cx="3810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6477000" y="5791200"/>
              <a:ext cx="1804725" cy="369332"/>
            </a:xfrm>
            <a:prstGeom prst="rect">
              <a:avLst/>
            </a:prstGeom>
            <a:noFill/>
          </p:spPr>
          <p:txBody>
            <a:bodyPr wrap="none" rtlCol="0">
              <a:spAutoFit/>
            </a:bodyPr>
            <a:lstStyle/>
            <a:p>
              <a:r>
                <a:rPr lang="en-CA" dirty="0" smtClean="0"/>
                <a:t>Per-Warp Stack</a:t>
              </a:r>
              <a:endParaRPr lang="en-CA" dirty="0"/>
            </a:p>
          </p:txBody>
        </p:sp>
      </p:grpSp>
    </p:spTree>
    <p:extLst>
      <p:ext uri="{BB962C8B-B14F-4D97-AF65-F5344CB8AC3E}">
        <p14:creationId xmlns:p14="http://schemas.microsoft.com/office/powerpoint/2010/main" val="3128181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199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1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40233</TotalTime>
  <Words>15342</Words>
  <Application>Microsoft Macintosh PowerPoint</Application>
  <PresentationFormat>On-screen Show (4:3)</PresentationFormat>
  <Paragraphs>3885</Paragraphs>
  <Slides>186</Slides>
  <Notes>48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186</vt:i4>
      </vt:variant>
    </vt:vector>
  </HeadingPairs>
  <TitlesOfParts>
    <vt:vector size="189" baseType="lpstr">
      <vt:lpstr>Office Theme</vt:lpstr>
      <vt:lpstr>Visio</vt:lpstr>
      <vt:lpstr>Equation</vt:lpstr>
      <vt:lpstr>GPU Computing Architecture</vt:lpstr>
      <vt:lpstr>What is a GPU?</vt:lpstr>
      <vt:lpstr>The GPU is Ubiquitous</vt:lpstr>
      <vt:lpstr>“Early” GPU History</vt:lpstr>
      <vt:lpstr>GPU: The Life of a Triangle</vt:lpstr>
      <vt:lpstr>PowerPoint Presentation</vt:lpstr>
      <vt:lpstr>Why use a GPU for computing?</vt:lpstr>
      <vt:lpstr>GPU uses larger fraction of silicon for computation than CPU?</vt:lpstr>
      <vt:lpstr>Growing Interest in GPGPU</vt:lpstr>
      <vt:lpstr>GPGPUs vs. Vector Processors</vt:lpstr>
      <vt:lpstr>Course Learning Objectives</vt:lpstr>
      <vt:lpstr>Further Reading?</vt:lpstr>
      <vt:lpstr>Course Outline</vt:lpstr>
      <vt:lpstr>Part 1: Introduction to GPGPU Programming Model</vt:lpstr>
      <vt:lpstr>GPGPU Programming Resources</vt:lpstr>
      <vt:lpstr>GPU Compute Programming Model</vt:lpstr>
      <vt:lpstr>PowerPoint Presentation</vt:lpstr>
      <vt:lpstr>CUDA/OpenCL Threading Model</vt:lpstr>
      <vt:lpstr>SIMT Execution Model</vt:lpstr>
      <vt:lpstr>SIMT Execution Model</vt:lpstr>
      <vt:lpstr>CUDA Syntax Extensions</vt:lpstr>
      <vt:lpstr>Example: Original C Code</vt:lpstr>
      <vt:lpstr>CUDA Code</vt:lpstr>
      <vt:lpstr>OpenCL Code</vt:lpstr>
      <vt:lpstr>C++AMP Example Code</vt:lpstr>
      <vt:lpstr>OpenACC Example Code</vt:lpstr>
      <vt:lpstr>Review: Memory</vt:lpstr>
      <vt:lpstr>GPU Memory Address Spaces</vt:lpstr>
      <vt:lpstr>Local (Private) Address Space</vt:lpstr>
      <vt:lpstr>Global Address Spaces</vt:lpstr>
      <vt:lpstr>History of “global memory”</vt:lpstr>
      <vt:lpstr>Example: Transpose (CUDA SDK) </vt:lpstr>
      <vt:lpstr>“Coalescing” global accesses</vt:lpstr>
      <vt:lpstr>Example: Transpose (CUDA SDK) </vt:lpstr>
      <vt:lpstr>Redundant Global Memory Accesses</vt:lpstr>
      <vt:lpstr>Tiled Multiply Using Thread Blocks [David Kirk &amp; Wen-mei Hwu / UIUC ECE 498AL] </vt:lpstr>
      <vt:lpstr>History of “shared memory”</vt:lpstr>
      <vt:lpstr>Shared (Local) Address Space</vt:lpstr>
      <vt:lpstr>Optimizing Transpose for Coalescing</vt:lpstr>
      <vt:lpstr>Optimizing Transpose for Coalescing</vt:lpstr>
      <vt:lpstr>Review: Bank Conflicts</vt:lpstr>
      <vt:lpstr>Shared Memory Bank Conflicts</vt:lpstr>
      <vt:lpstr>Shared Memory Bank Conflicts</vt:lpstr>
      <vt:lpstr>Optimizing Transpose for Coalescing</vt:lpstr>
      <vt:lpstr>+ Eliminate Bank Conflicts</vt:lpstr>
      <vt:lpstr>Optimizing Transpose for Coalescing</vt:lpstr>
      <vt:lpstr>CUDA Streams</vt:lpstr>
      <vt:lpstr>How Can Streams Help?</vt:lpstr>
      <vt:lpstr>CUDA Streams</vt:lpstr>
      <vt:lpstr>Recent Features in CUDA</vt:lpstr>
      <vt:lpstr>GPU Instruction Set Architecture (ISA)</vt:lpstr>
      <vt:lpstr>Some Example PTX Syntax</vt:lpstr>
      <vt:lpstr>Part 2: Generic GPGPU Architecture</vt:lpstr>
      <vt:lpstr>Extra resources</vt:lpstr>
      <vt:lpstr>GPU Microarchitecture Overview</vt:lpstr>
      <vt:lpstr>GPU Microarchitecture</vt:lpstr>
      <vt:lpstr>PowerPoint Presentation</vt:lpstr>
      <vt:lpstr>GPU Microarchitecture Overview</vt:lpstr>
      <vt:lpstr>Inside a SIMT Core</vt:lpstr>
      <vt:lpstr>Inside an “NVIDIA-style” SIMT Core</vt:lpstr>
      <vt:lpstr>Fetch + Decode</vt:lpstr>
      <vt:lpstr>Instruction Issue</vt:lpstr>
      <vt:lpstr>Review: In-order Scoreboard </vt:lpstr>
      <vt:lpstr>In-Order Scoreboard for GPUs?</vt:lpstr>
      <vt:lpstr>Example</vt:lpstr>
      <vt:lpstr>SIMT Using a Hardware Stack</vt:lpstr>
      <vt:lpstr>SIMT Notes</vt:lpstr>
      <vt:lpstr>SIMT outside of GPUs?</vt:lpstr>
      <vt:lpstr>Register File</vt:lpstr>
      <vt:lpstr>Banked Register File</vt:lpstr>
      <vt:lpstr>Register Bank Conflicts</vt:lpstr>
      <vt:lpstr>Operand Collector</vt:lpstr>
      <vt:lpstr>Operand Collector (1)</vt:lpstr>
      <vt:lpstr>Operand Collector (2)</vt:lpstr>
      <vt:lpstr>AMD Southern Islands</vt:lpstr>
      <vt:lpstr>AMD Southern Islands SIMT-Core</vt:lpstr>
      <vt:lpstr>Example</vt:lpstr>
      <vt:lpstr>Southern Islands SIMT Stack? </vt:lpstr>
      <vt:lpstr>Part 3: Research Directions</vt:lpstr>
      <vt:lpstr>PowerPoint Presentation</vt:lpstr>
      <vt:lpstr>PowerPoint Presentation</vt:lpstr>
      <vt:lpstr>PowerPoint Presentation</vt:lpstr>
      <vt:lpstr>Amdahl’s Law Limits this Approach</vt:lpstr>
      <vt:lpstr>Question:  Can dividing line be moved?</vt:lpstr>
      <vt:lpstr>Forward-Looking GPU Software</vt:lpstr>
      <vt:lpstr>PowerPoint Presentation</vt:lpstr>
      <vt:lpstr>Research Direction 1: Mitigating SIMT Control Divergence</vt:lpstr>
      <vt:lpstr>Recall: SIMT Hardware Stack</vt:lpstr>
      <vt:lpstr>Performance vs. Warp Size</vt:lpstr>
      <vt:lpstr>Dynamic Warp Formation  (Fung MICRO’07)</vt:lpstr>
      <vt:lpstr>Dynamic Warp Formation:  Hardware Implementation</vt:lpstr>
      <vt:lpstr>DWF Pathologies:  Starvation</vt:lpstr>
      <vt:lpstr>DWF Pathologies:  Extra Uncoalesced Accesses</vt:lpstr>
      <vt:lpstr>DWF Pathologies: Implicit Warp Sync.</vt:lpstr>
      <vt:lpstr>Observation</vt:lpstr>
      <vt:lpstr>Thread Block Compaction</vt:lpstr>
      <vt:lpstr>Thread Block Compaction</vt:lpstr>
      <vt:lpstr>Thread Compactor</vt:lpstr>
      <vt:lpstr>Experimental Results</vt:lpstr>
      <vt:lpstr>Recent work on warp divergence</vt:lpstr>
      <vt:lpstr>Thread Frontiers  [Diamos et al., MICRO 2011]</vt:lpstr>
      <vt:lpstr>Temporal SIMT</vt:lpstr>
      <vt:lpstr>Temporal SIMT Optimizations</vt:lpstr>
      <vt:lpstr>Scalar Instructions in SIMT Lanes</vt:lpstr>
      <vt:lpstr>Variable Warp-Size Architecture</vt:lpstr>
      <vt:lpstr>Divergent Application Performance</vt:lpstr>
      <vt:lpstr>Convergent Application Performance</vt:lpstr>
      <vt:lpstr>Research Direction 2: Mitigating High GPGPU Memory Bandwidth Demands</vt:lpstr>
      <vt:lpstr>Reducing Off-Chip Access / Divergence</vt:lpstr>
      <vt:lpstr>PowerPoint Presentation</vt:lpstr>
      <vt:lpstr>Thread Scheduling Analogy [MICRO 2012]</vt:lpstr>
      <vt:lpstr>Use Memory System Feedback [MICRO 2012]</vt:lpstr>
      <vt:lpstr>Programmability case study [MICRO 2013]</vt:lpstr>
      <vt:lpstr>PowerPoint Presentation</vt:lpstr>
      <vt:lpstr>PowerPoint Presentation</vt:lpstr>
      <vt:lpstr>PowerPoint Presentation</vt:lpstr>
      <vt:lpstr>PowerPoint Presentation</vt:lpstr>
      <vt:lpstr>PowerPoint Presentation</vt:lpstr>
      <vt:lpstr>PowerPoint Presentation</vt:lpstr>
      <vt:lpstr>Static Wavefront Limiting [Rogers et al., MICRO 2012]</vt:lpstr>
      <vt:lpstr>Improve upon CCWS?</vt:lpstr>
      <vt:lpstr>Observations [Rogers et al., MICRO 2013]</vt:lpstr>
      <vt:lpstr>Footprint Prediction</vt:lpstr>
      <vt:lpstr>PowerPoint Presentation</vt:lpstr>
      <vt:lpstr>PowerPoint Presentation</vt:lpstr>
      <vt:lpstr>Memory Request Prioritization Buffer [Jia et al., HPCA 2014]</vt:lpstr>
      <vt:lpstr>Priority-Based Cache Allocation in Throughput Processors [Li et al., HPCA 2015]</vt:lpstr>
      <vt:lpstr>  Coordinated criticality-Aware Warp Acceleration (CAWA) [Lee et al., ISCA 2015]</vt:lpstr>
      <vt:lpstr>Other Memory System Performance  Considerations</vt:lpstr>
      <vt:lpstr>Research Direction 3: Coherent Memory for Accelerators</vt:lpstr>
      <vt:lpstr>Why GPU Coding Difficult?</vt:lpstr>
      <vt:lpstr>Manual CPU  GPU Data Movement</vt:lpstr>
      <vt:lpstr>Identifying data to move CPU  GPU</vt:lpstr>
      <vt:lpstr>Memory Model</vt:lpstr>
      <vt:lpstr>Caching</vt:lpstr>
      <vt:lpstr>CPU memory vs. GPU global memory</vt:lpstr>
      <vt:lpstr>Fusion / Integrated GPUs</vt:lpstr>
      <vt:lpstr>CPU Pointer not a GPU Pointer</vt:lpstr>
      <vt:lpstr>CPU  GPU Bandwidth</vt:lpstr>
      <vt:lpstr>CPU  GPU Latency</vt:lpstr>
      <vt:lpstr>GPU Memory Size</vt:lpstr>
      <vt:lpstr>Solution to all these sub-issues?</vt:lpstr>
      <vt:lpstr>Review: Cache Coherence Problem</vt:lpstr>
      <vt:lpstr>Coherence Invariants</vt:lpstr>
      <vt:lpstr>Coherence States</vt:lpstr>
      <vt:lpstr>Intra-GPU Coherence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CPU-GPU Coherence?</vt:lpstr>
      <vt:lpstr>Review: Consistency Model</vt:lpstr>
      <vt:lpstr>Sequential Consistency</vt:lpstr>
      <vt:lpstr>Total Store Order (TSO/x86) Memory Model</vt:lpstr>
      <vt:lpstr>Example, TSO/x86 ordering</vt:lpstr>
      <vt:lpstr>Current GPU Memory Consistency Models?</vt:lpstr>
      <vt:lpstr>Impact of Consistency Model on Performance of GPU Coherence?</vt:lpstr>
      <vt:lpstr>Research Direction 4: Easier Programming with Synchronization</vt:lpstr>
      <vt:lpstr>Synchronization </vt:lpstr>
      <vt:lpstr>PowerPoint Presentation</vt:lpstr>
      <vt:lpstr>PowerPoint Presentation</vt:lpstr>
      <vt:lpstr>Transactional Memory</vt:lpstr>
      <vt:lpstr>Transactional Memory</vt:lpstr>
      <vt:lpstr>Are TM and GPUs Incompatible?</vt:lpstr>
      <vt:lpstr>Hardware TM for GPUs  Challenge #1: SIMD Hardware</vt:lpstr>
      <vt:lpstr>KILO TM – Solution to  Challenge #1: SIMD Hardware</vt:lpstr>
      <vt:lpstr>Hardware TM for GPUs  Challenge #2: Transaction Rollback</vt:lpstr>
      <vt:lpstr>KILO TM – Solution to Challenge #2: Transaction Rollback</vt:lpstr>
      <vt:lpstr>Hardware TM for GPUs  Challenge #3: Conflict Detection</vt:lpstr>
      <vt:lpstr>Hardware TM for GPUs  Challenge #4: Write Buffer</vt:lpstr>
      <vt:lpstr>KILO TM:  Value-Based Conflict Detection</vt:lpstr>
      <vt:lpstr>Parallel Validation?</vt:lpstr>
      <vt:lpstr>Serialize Validation?</vt:lpstr>
      <vt:lpstr>Solution: Speculative Validation</vt:lpstr>
      <vt:lpstr>Efficiency Concerns?</vt:lpstr>
      <vt:lpstr>Inefficiency from  Scalar Transaction Management</vt:lpstr>
      <vt:lpstr>Intra-Warp Conflict</vt:lpstr>
      <vt:lpstr>Intra-Warp Conflict Resolution</vt:lpstr>
      <vt:lpstr>Fung, MICRO 2013 Intra-Warp Conflict Resolution: 2-Phase Parallel Conflict Resolution</vt:lpstr>
      <vt:lpstr>Results</vt:lpstr>
      <vt:lpstr>Other Research Directions….</vt:lpstr>
      <vt:lpstr>Lack of I/O and System Support…</vt:lpstr>
      <vt:lpstr>Conclusions</vt:lpstr>
    </vt:vector>
  </TitlesOfParts>
  <Company>University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GPU Computing Architectures</dc:title>
  <dc:creator>Tor M. Aamodt</dc:creator>
  <cp:lastModifiedBy>Tor M. Aamodt</cp:lastModifiedBy>
  <cp:revision>288</cp:revision>
  <dcterms:created xsi:type="dcterms:W3CDTF">2014-01-25T00:49:03Z</dcterms:created>
  <dcterms:modified xsi:type="dcterms:W3CDTF">2015-07-22T01:00:45Z</dcterms:modified>
</cp:coreProperties>
</file>