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00" r:id="rId2"/>
    <p:sldId id="404" r:id="rId3"/>
    <p:sldId id="405" r:id="rId4"/>
    <p:sldId id="450" r:id="rId5"/>
    <p:sldId id="449" r:id="rId6"/>
    <p:sldId id="407" r:id="rId7"/>
    <p:sldId id="429" r:id="rId8"/>
    <p:sldId id="408" r:id="rId9"/>
    <p:sldId id="446" r:id="rId10"/>
    <p:sldId id="448" r:id="rId11"/>
    <p:sldId id="414" r:id="rId12"/>
    <p:sldId id="418" r:id="rId13"/>
    <p:sldId id="419" r:id="rId14"/>
    <p:sldId id="421" r:id="rId15"/>
    <p:sldId id="420" r:id="rId16"/>
    <p:sldId id="422" r:id="rId17"/>
    <p:sldId id="423" r:id="rId18"/>
    <p:sldId id="424" r:id="rId19"/>
    <p:sldId id="425" r:id="rId20"/>
    <p:sldId id="431" r:id="rId21"/>
    <p:sldId id="432" r:id="rId22"/>
    <p:sldId id="447" r:id="rId23"/>
    <p:sldId id="434" r:id="rId24"/>
    <p:sldId id="451" r:id="rId25"/>
    <p:sldId id="437" r:id="rId26"/>
    <p:sldId id="439" r:id="rId27"/>
    <p:sldId id="440" r:id="rId28"/>
    <p:sldId id="442" r:id="rId29"/>
    <p:sldId id="443" r:id="rId30"/>
    <p:sldId id="444" r:id="rId31"/>
    <p:sldId id="308" r:id="rId3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584">
          <p15:clr>
            <a:srgbClr val="A4A3A4"/>
          </p15:clr>
        </p15:guide>
        <p15:guide id="3" orient="horz" pos="1296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1440">
          <p15:clr>
            <a:srgbClr val="A4A3A4"/>
          </p15:clr>
        </p15:guide>
        <p15:guide id="6" orient="horz" pos="1872">
          <p15:clr>
            <a:srgbClr val="A4A3A4"/>
          </p15:clr>
        </p15:guide>
        <p15:guide id="7" orient="horz" pos="1728">
          <p15:clr>
            <a:srgbClr val="A4A3A4"/>
          </p15:clr>
        </p15:guide>
        <p15:guide id="8" orient="horz" pos="1152">
          <p15:clr>
            <a:srgbClr val="A4A3A4"/>
          </p15:clr>
        </p15:guide>
        <p15:guide id="9" pos="2880">
          <p15:clr>
            <a:srgbClr val="A4A3A4"/>
          </p15:clr>
        </p15:guide>
        <p15:guide id="10" pos="1728">
          <p15:clr>
            <a:srgbClr val="A4A3A4"/>
          </p15:clr>
        </p15:guide>
        <p15:guide id="11" pos="721">
          <p15:clr>
            <a:srgbClr val="A4A3A4"/>
          </p15:clr>
        </p15:guide>
        <p15:guide id="12" pos="1144">
          <p15:clr>
            <a:srgbClr val="A4A3A4"/>
          </p15:clr>
        </p15:guide>
        <p15:guide id="13" pos="3455">
          <p15:clr>
            <a:srgbClr val="A4A3A4"/>
          </p15:clr>
        </p15:guide>
        <p15:guide id="14" pos="5184">
          <p15:clr>
            <a:srgbClr val="A4A3A4"/>
          </p15:clr>
        </p15:guide>
        <p15:guide id="15" pos="2305">
          <p15:clr>
            <a:srgbClr val="A4A3A4"/>
          </p15:clr>
        </p15:guide>
        <p15:guide id="16" pos="40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23C"/>
    <a:srgbClr val="FFC000"/>
    <a:srgbClr val="001835"/>
    <a:srgbClr val="0C2344"/>
    <a:srgbClr val="FFFFCC"/>
    <a:srgbClr val="0680FF"/>
    <a:srgbClr val="121A2C"/>
    <a:srgbClr val="0E1523"/>
    <a:srgbClr val="0B1934"/>
    <a:srgbClr val="253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2192" autoAdjust="0"/>
  </p:normalViewPr>
  <p:slideViewPr>
    <p:cSldViewPr snapToObjects="1">
      <p:cViewPr varScale="1">
        <p:scale>
          <a:sx n="71" d="100"/>
          <a:sy n="71" d="100"/>
        </p:scale>
        <p:origin x="1747" y="53"/>
      </p:cViewPr>
      <p:guideLst>
        <p:guide orient="horz" pos="2160"/>
        <p:guide orient="horz" pos="1584"/>
        <p:guide orient="horz" pos="1296"/>
        <p:guide orient="horz" pos="1008"/>
        <p:guide orient="horz" pos="1440"/>
        <p:guide orient="horz" pos="1872"/>
        <p:guide orient="horz" pos="1728"/>
        <p:guide orient="horz" pos="1152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-428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0882DC-4703-4D8D-81B9-7A924F772D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BC56DD-3AB4-47EF-B9AA-DA856AEA47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471B7-335C-4056-93C9-718101FF9668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29243-1684-4F27-BB4C-9DFA63F032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51049-DD1C-49C5-A141-934A320445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0DE3A-56F3-4370-AD93-14A98A7E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837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4714F-D857-4296-8345-9B1132BAAD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F5412-EB06-4CAB-A72B-EFB156EB10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FAE995-6538-4C89-931C-20C1AF6E85CB}" type="datetime1">
              <a:rPr lang="en-US" altLang="en-US"/>
              <a:pPr>
                <a:defRPr/>
              </a:pPr>
              <a:t>7/3/2019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C17150A-721F-446F-AB70-1CC6E383FE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FA8D208-348C-4245-AE8C-FD4F409D2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DEB54-3E8B-4AE4-8645-14B5213340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E4FB9-5A24-4199-9DE0-28AF1FCB9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CFE538-CDF0-4FC0-9213-D9E3529AF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23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There are some drawbacks of using tiled-rendering over immediate mode (i.e., extra geometry processing). A hybrid approach is adopted by Nvidia and AMD use “on the fly binning”.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01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65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We start from a draw call where vertices are distributed to SIMT clusters for vertex shading.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Each core fetches relevant vertex attributes from memory and vertex shading takes place.</a:t>
            </a:r>
          </a:p>
        </p:txBody>
      </p:sp>
    </p:spTree>
    <p:extLst>
      <p:ext uri="{BB962C8B-B14F-4D97-AF65-F5344CB8AC3E}">
        <p14:creationId xmlns:p14="http://schemas.microsoft.com/office/powerpoint/2010/main" val="2799290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Once vertex shading is over, output vertex data are then written back to the L2 directly through the interconnection network.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In addition to that, position attributes are handed to the VPO unit which determines which clusters are responsible of rendering which primitives (according to their position data).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53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15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Coverage masks are used to communicate coverage data between cores.</a:t>
            </a:r>
          </a:p>
        </p:txBody>
      </p:sp>
    </p:spTree>
    <p:extLst>
      <p:ext uri="{BB962C8B-B14F-4D97-AF65-F5344CB8AC3E}">
        <p14:creationId xmlns:p14="http://schemas.microsoft.com/office/powerpoint/2010/main" val="2424369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Once masks are communicated, the remaining stages take place. Each cluster process the corresponding primitives according the coverage masks.</a:t>
            </a:r>
          </a:p>
        </p:txBody>
      </p:sp>
    </p:spTree>
    <p:extLst>
      <p:ext uri="{BB962C8B-B14F-4D97-AF65-F5344CB8AC3E}">
        <p14:creationId xmlns:p14="http://schemas.microsoft.com/office/powerpoint/2010/main" val="2453703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28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03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9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So first, what do we mean with an SoC? Today’s SoC chips consist of many specialized IPs put together. </a:t>
            </a:r>
          </a:p>
          <a:p>
            <a:pPr marL="171450" indent="-171450">
              <a:buFontTx/>
              <a:buChar char="-"/>
            </a:pPr>
            <a:r>
              <a:rPr lang="en-US" dirty="0"/>
              <a:t>Industry is putting a lot of resources into understanding how SoC components interact. </a:t>
            </a:r>
          </a:p>
        </p:txBody>
      </p:sp>
    </p:spTree>
    <p:extLst>
      <p:ext uri="{BB962C8B-B14F-4D97-AF65-F5344CB8AC3E}">
        <p14:creationId xmlns:p14="http://schemas.microsoft.com/office/powerpoint/2010/main" val="1564645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94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To understand the reason for vertex overlapping, we see here an example with a line strip where each vertex except the first and the last ones is used to draw two lines.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To process these vertices we package them in warps, in this example we use a warp size of four.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Each warp can be processed on a different core on a different cluster.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We want each warp to be able to contain full primitives, however, line strips share vertices so overlapping has to take place to allow warps to present full lines.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08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96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7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08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866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83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77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5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The GPU is one of the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pillars of today’s SoCs.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By definition, every mobile app has a GUI.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If we look to today’s chips, the area occupied by GPUs is comparable to that of CPUs. </a:t>
            </a:r>
          </a:p>
        </p:txBody>
      </p:sp>
    </p:spTree>
    <p:extLst>
      <p:ext uri="{BB962C8B-B14F-4D97-AF65-F5344CB8AC3E}">
        <p14:creationId xmlns:p14="http://schemas.microsoft.com/office/powerpoint/2010/main" val="15570918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The GPU is one of the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pillars of today’s SoCs.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By definition, every mobile app has a GUI.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If we look to today’s chips, the area occupied by GPUs is comparable to that of CPUs. </a:t>
            </a:r>
          </a:p>
        </p:txBody>
      </p:sp>
    </p:spTree>
    <p:extLst>
      <p:ext uri="{BB962C8B-B14F-4D97-AF65-F5344CB8AC3E}">
        <p14:creationId xmlns:p14="http://schemas.microsoft.com/office/powerpoint/2010/main" val="4020259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Currently the GPU is either emulated using the CPU model, or just ignored (e.g., </a:t>
            </a:r>
            <a:r>
              <a:rPr lang="en-US" dirty="0" err="1"/>
              <a:t>NoMali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73604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Other tools so far provided full-system abilities.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Graphics have been always missing.</a:t>
            </a:r>
          </a:p>
          <a:p>
            <a:pPr marL="171450" indent="-171450">
              <a:buFontTx/>
              <a:buChar char="-"/>
            </a:pPr>
            <a:r>
              <a:rPr lang="en-US" dirty="0"/>
              <a:t>Emerald is filling the gap here.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0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Other tools so far provided full-system abilities.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Graphics have been always missing.</a:t>
            </a:r>
          </a:p>
          <a:p>
            <a:pPr marL="171450" indent="-171450">
              <a:buFontTx/>
              <a:buChar char="-"/>
            </a:pPr>
            <a:r>
              <a:rPr lang="en-US" dirty="0"/>
              <a:t>Emerald is filling the gap here.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5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61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1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24B760-3E29-49C1-9C74-E677C75BB7D0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2" descr="2014_logo_only_reverse.png">
            <a:extLst>
              <a:ext uri="{FF2B5EF4-FFF2-40B4-BE49-F238E27FC236}">
                <a16:creationId xmlns:a16="http://schemas.microsoft.com/office/drawing/2014/main" id="{DA8A5399-D95B-4781-BDAD-43BA4FC53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6" y="1131889"/>
            <a:ext cx="6726693" cy="202384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5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6726519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6726519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67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2016_UBCStandard_Signature_ReverseRGB72.png">
            <a:extLst>
              <a:ext uri="{FF2B5EF4-FFF2-40B4-BE49-F238E27FC236}">
                <a16:creationId xmlns:a16="http://schemas.microsoft.com/office/drawing/2014/main" id="{55859F20-7819-482F-B70E-286F12197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47704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52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A4D8A5-55D4-4EF6-9DF5-6319D3E84A1C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>
            <a:extLst>
              <a:ext uri="{FF2B5EF4-FFF2-40B4-BE49-F238E27FC236}">
                <a16:creationId xmlns:a16="http://schemas.microsoft.com/office/drawing/2014/main" id="{FA81B313-59CE-4FB9-B248-932608BAA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6" y="1131889"/>
            <a:ext cx="6726693" cy="202384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500" b="1" i="0" kern="0" cap="all" spc="3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6726519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6726519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3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C5BCA6DA-A370-4DDC-A960-685BF4E95FD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E8223D47-1804-41E2-95F6-4FA408C44ECF}" type="slidenum">
              <a:rPr lang="en-US" altLang="en-US" sz="900" smtClean="0">
                <a:solidFill>
                  <a:srgbClr val="FFFFFF"/>
                </a:solidFill>
                <a:latin typeface="Whitney Book" pitchFamily="1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1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1C8658-EC33-462F-BE6F-865585426C8F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2" descr="2014_logo_only_reverse.png">
            <a:extLst>
              <a:ext uri="{FF2B5EF4-FFF2-40B4-BE49-F238E27FC236}">
                <a16:creationId xmlns:a16="http://schemas.microsoft.com/office/drawing/2014/main" id="{CAD10ACA-4791-4A22-9817-FEBA9ABAE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6" y="1131889"/>
            <a:ext cx="6870710" cy="120389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78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AF0B63-2B8D-4B01-842F-665EDAC3C645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2" descr="s4b282c2015.png">
            <a:extLst>
              <a:ext uri="{FF2B5EF4-FFF2-40B4-BE49-F238E27FC236}">
                <a16:creationId xmlns:a16="http://schemas.microsoft.com/office/drawing/2014/main" id="{A26ECE1C-9EF5-436E-9BB3-D5F469CF0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6" y="1131889"/>
            <a:ext cx="6798702" cy="120389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46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4b282c2015.png">
            <a:extLst>
              <a:ext uri="{FF2B5EF4-FFF2-40B4-BE49-F238E27FC236}">
                <a16:creationId xmlns:a16="http://schemas.microsoft.com/office/drawing/2014/main" id="{E0CC7215-B019-41AE-8709-C49506036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D549B63-6B4D-4EBC-A1B1-2348047393F8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868137CE-343F-4524-8056-8118E498C585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4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14_logo_only_reverse.png">
            <a:extLst>
              <a:ext uri="{FF2B5EF4-FFF2-40B4-BE49-F238E27FC236}">
                <a16:creationId xmlns:a16="http://schemas.microsoft.com/office/drawing/2014/main" id="{44747F22-0D55-4812-BBDF-A494A33B46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FB00984-1588-4D19-B22A-0897BC52CCE1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7D6E4593-837C-4D91-AF50-793A7BB16A02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FFFFFF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1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9F3C2F50-59AA-44FF-B750-76AD1AF77DF2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79FB52F1-043A-41BD-B2B9-60DCC61F1753}" type="slidenum">
              <a:rPr lang="en-US" altLang="en-US" sz="16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cs typeface="Arial" panose="020B0604020202020204" pitchFamily="34" charset="0"/>
            </a:endParaRPr>
          </a:p>
        </p:txBody>
      </p:sp>
      <p:pic>
        <p:nvPicPr>
          <p:cNvPr id="5" name="Picture 9" descr="s4b282c2015.png">
            <a:extLst>
              <a:ext uri="{FF2B5EF4-FFF2-40B4-BE49-F238E27FC236}">
                <a16:creationId xmlns:a16="http://schemas.microsoft.com/office/drawing/2014/main" id="{90A7FD2E-6CD9-45E4-9950-004ED5859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40481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424054-B18D-49F6-9AF7-3EF4349194A9}"/>
              </a:ext>
            </a:extLst>
          </p:cNvPr>
          <p:cNvSpPr txBox="1"/>
          <p:nvPr userDrawn="1"/>
        </p:nvSpPr>
        <p:spPr>
          <a:xfrm>
            <a:off x="15353" y="6579533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A. Gubran and T. </a:t>
            </a:r>
            <a:r>
              <a:rPr lang="en-US" sz="1200" b="1" i="1" dirty="0" err="1"/>
              <a:t>Aamodt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25039114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91C0CC24-FFEA-4819-88CB-0B4E9F540FD4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0503CE8B-946E-4065-9D0D-2F73D4DE7591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2" descr="2014_logo_only_reverse.png">
            <a:extLst>
              <a:ext uri="{FF2B5EF4-FFF2-40B4-BE49-F238E27FC236}">
                <a16:creationId xmlns:a16="http://schemas.microsoft.com/office/drawing/2014/main" id="{C5881BA9-01AF-4093-8BD4-927121409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47307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FFFFFF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0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BC_2016_Signature_Wide_282.png">
            <a:extLst>
              <a:ext uri="{FF2B5EF4-FFF2-40B4-BE49-F238E27FC236}">
                <a16:creationId xmlns:a16="http://schemas.microsoft.com/office/drawing/2014/main" id="{540A6AF0-51F8-40D1-9C5A-B6D0E46A2E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47704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50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02" r:id="rId1"/>
    <p:sldLayoutId id="2147485003" r:id="rId2"/>
    <p:sldLayoutId id="2147485004" r:id="rId3"/>
    <p:sldLayoutId id="2147485005" r:id="rId4"/>
    <p:sldLayoutId id="2147485006" r:id="rId5"/>
    <p:sldLayoutId id="2147485007" r:id="rId6"/>
    <p:sldLayoutId id="2147485008" r:id="rId7"/>
    <p:sldLayoutId id="2147485009" r:id="rId8"/>
    <p:sldLayoutId id="2147485010" r:id="rId9"/>
    <p:sldLayoutId id="2147485011" r:id="rId10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sv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5.jpeg"/><Relationship Id="rId4" Type="http://schemas.openxmlformats.org/officeDocument/2006/relationships/image" Target="../media/image2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808483-8693-4AE2-9D0F-B1DBEAE80362}"/>
              </a:ext>
            </a:extLst>
          </p:cNvPr>
          <p:cNvSpPr/>
          <p:nvPr/>
        </p:nvSpPr>
        <p:spPr>
          <a:xfrm>
            <a:off x="-180528" y="-1"/>
            <a:ext cx="9505056" cy="6957393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5D4FEB8F-30DC-4487-B1E5-DFDC4BF20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798" y="3428430"/>
            <a:ext cx="3506403" cy="262980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B879B5-676D-45DE-827B-C76659FFF1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188640"/>
            <a:ext cx="8208912" cy="1584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B050"/>
                </a:solidFill>
                <a:ea typeface="ＭＳ Ｐゴシック" charset="-128"/>
              </a:rPr>
              <a:t>Emerald</a:t>
            </a:r>
            <a:r>
              <a:rPr lang="en-US" sz="3200" dirty="0">
                <a:solidFill>
                  <a:schemeClr val="bg1"/>
                </a:solidFill>
                <a:ea typeface="ＭＳ Ｐゴシック" charset="-128"/>
              </a:rPr>
              <a:t>: graphics Modeling for soc Systems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D3E53D-6D97-4145-91F0-50415C705E5C}"/>
              </a:ext>
            </a:extLst>
          </p:cNvPr>
          <p:cNvSpPr/>
          <p:nvPr/>
        </p:nvSpPr>
        <p:spPr>
          <a:xfrm>
            <a:off x="1023323" y="2148032"/>
            <a:ext cx="7097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2000" b="1" i="1" u="sng" dirty="0">
                <a:solidFill>
                  <a:schemeClr val="bg1"/>
                </a:solidFill>
                <a:ea typeface="ＭＳ Ｐゴシック" charset="-128"/>
              </a:rPr>
              <a:t>Ayub A. Gubran</a:t>
            </a:r>
            <a:r>
              <a:rPr lang="en-US" sz="2000" b="1" i="1" dirty="0">
                <a:solidFill>
                  <a:schemeClr val="bg1"/>
                </a:solidFill>
                <a:ea typeface="ＭＳ Ｐゴシック" charset="-128"/>
              </a:rPr>
              <a:t> and Tor M. </a:t>
            </a:r>
            <a:r>
              <a:rPr lang="en-US" sz="2000" b="1" i="1" dirty="0" err="1">
                <a:solidFill>
                  <a:schemeClr val="bg1"/>
                </a:solidFill>
                <a:ea typeface="ＭＳ Ｐゴシック" charset="-128"/>
              </a:rPr>
              <a:t>Aamodt</a:t>
            </a:r>
            <a:endParaRPr lang="en-US" sz="2000" b="1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2000" b="1" i="1" dirty="0">
                <a:solidFill>
                  <a:schemeClr val="bg1"/>
                </a:solidFill>
                <a:ea typeface="ＭＳ Ｐゴシック" charset="-128"/>
              </a:rPr>
              <a:t>University of British Columbia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A163F-1B98-47B0-AD5D-CAAFDC774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659" y="232912"/>
            <a:ext cx="695610" cy="8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0"/>
    </mc:Choice>
    <mc:Fallback xmlns="">
      <p:transition spd="slow" advTm="124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D9101E-6955-4D32-8FD8-E7650A183953}"/>
              </a:ext>
            </a:extLst>
          </p:cNvPr>
          <p:cNvSpPr/>
          <p:nvPr/>
        </p:nvSpPr>
        <p:spPr>
          <a:xfrm>
            <a:off x="395536" y="2356483"/>
            <a:ext cx="2011680" cy="14630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Emerald: Graphics 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F88A-A004-4B88-83CE-43D516D41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 sz="2800" i="1" dirty="0">
                <a:ea typeface="ＭＳ Ｐゴシック" charset="-128"/>
              </a:rPr>
              <a:t>Choice</a:t>
            </a:r>
            <a:r>
              <a:rPr lang="en-US" sz="2800" dirty="0">
                <a:ea typeface="ＭＳ Ｐゴシック" charset="-128"/>
              </a:rPr>
              <a:t>: immediate mode vs. tile-based.</a:t>
            </a:r>
          </a:p>
          <a:p>
            <a:pPr>
              <a:defRPr/>
            </a:pPr>
            <a:endParaRPr lang="en-CA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739B4B-06D1-437D-857C-065A7A893ECE}"/>
              </a:ext>
            </a:extLst>
          </p:cNvPr>
          <p:cNvSpPr txBox="1">
            <a:spLocks/>
          </p:cNvSpPr>
          <p:nvPr/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54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90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126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C25BA3A-97AD-4C0B-AACD-4B363C1FF551}"/>
              </a:ext>
            </a:extLst>
          </p:cNvPr>
          <p:cNvSpPr/>
          <p:nvPr/>
        </p:nvSpPr>
        <p:spPr>
          <a:xfrm>
            <a:off x="539552" y="2506859"/>
            <a:ext cx="1656184" cy="1080120"/>
          </a:xfrm>
          <a:prstGeom prst="triangle">
            <a:avLst>
              <a:gd name="adj" fmla="val 7269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42DEAE-EBCE-4444-8F99-1E5B9903CA9D}"/>
              </a:ext>
            </a:extLst>
          </p:cNvPr>
          <p:cNvSpPr/>
          <p:nvPr/>
        </p:nvSpPr>
        <p:spPr>
          <a:xfrm>
            <a:off x="2987824" y="2340355"/>
            <a:ext cx="2011680" cy="14630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61162BA-FBE3-4971-99ED-29B91EC0B063}"/>
              </a:ext>
            </a:extLst>
          </p:cNvPr>
          <p:cNvSpPr/>
          <p:nvPr/>
        </p:nvSpPr>
        <p:spPr>
          <a:xfrm>
            <a:off x="3131840" y="2490731"/>
            <a:ext cx="1656184" cy="1080120"/>
          </a:xfrm>
          <a:prstGeom prst="triangle">
            <a:avLst>
              <a:gd name="adj" fmla="val 7269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0663B0-FC59-4168-931E-3554E5D85DB8}"/>
              </a:ext>
            </a:extLst>
          </p:cNvPr>
          <p:cNvSpPr/>
          <p:nvPr/>
        </p:nvSpPr>
        <p:spPr>
          <a:xfrm>
            <a:off x="2987824" y="2342027"/>
            <a:ext cx="1005840" cy="7315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743214-0EAB-4BDB-9481-6B2FABF2FA9A}"/>
              </a:ext>
            </a:extLst>
          </p:cNvPr>
          <p:cNvSpPr/>
          <p:nvPr/>
        </p:nvSpPr>
        <p:spPr>
          <a:xfrm>
            <a:off x="3993128" y="2342027"/>
            <a:ext cx="1005840" cy="7315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169C3-F252-4CA6-A28F-78B91770F4A9}"/>
              </a:ext>
            </a:extLst>
          </p:cNvPr>
          <p:cNvSpPr/>
          <p:nvPr/>
        </p:nvSpPr>
        <p:spPr>
          <a:xfrm>
            <a:off x="3993128" y="3072108"/>
            <a:ext cx="1005840" cy="7315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6169A2-67E0-4864-9E68-589E32C9B6E0}"/>
              </a:ext>
            </a:extLst>
          </p:cNvPr>
          <p:cNvSpPr/>
          <p:nvPr/>
        </p:nvSpPr>
        <p:spPr>
          <a:xfrm>
            <a:off x="2990096" y="3072108"/>
            <a:ext cx="1005840" cy="7315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CD4F1C5B-5A6F-4978-9050-F7C2BF6FF801}"/>
              </a:ext>
            </a:extLst>
          </p:cNvPr>
          <p:cNvSpPr/>
          <p:nvPr/>
        </p:nvSpPr>
        <p:spPr>
          <a:xfrm rot="5400000">
            <a:off x="1454756" y="5506525"/>
            <a:ext cx="989032" cy="21602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4A7F7070-9179-4BC8-A19B-5D77F9D44AFC}"/>
              </a:ext>
            </a:extLst>
          </p:cNvPr>
          <p:cNvSpPr/>
          <p:nvPr/>
        </p:nvSpPr>
        <p:spPr>
          <a:xfrm rot="16200000">
            <a:off x="352450" y="5503131"/>
            <a:ext cx="989032" cy="216024"/>
          </a:xfrm>
          <a:prstGeom prst="leftArrow">
            <a:avLst/>
          </a:prstGeom>
          <a:solidFill>
            <a:srgbClr val="5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1C96EE-763C-47A8-B679-E6091A87C0F6}"/>
              </a:ext>
            </a:extLst>
          </p:cNvPr>
          <p:cNvSpPr txBox="1"/>
          <p:nvPr/>
        </p:nvSpPr>
        <p:spPr>
          <a:xfrm>
            <a:off x="216024" y="470638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/>
              <a:t>Geometry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B925CC-FBCB-4015-A888-94830FA28CCC}"/>
              </a:ext>
            </a:extLst>
          </p:cNvPr>
          <p:cNvSpPr txBox="1"/>
          <p:nvPr/>
        </p:nvSpPr>
        <p:spPr>
          <a:xfrm>
            <a:off x="1560245" y="470751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/>
              <a:t>Pixels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806D2F97-2C4F-4190-8353-819FE0C2D447}"/>
              </a:ext>
            </a:extLst>
          </p:cNvPr>
          <p:cNvSpPr/>
          <p:nvPr/>
        </p:nvSpPr>
        <p:spPr>
          <a:xfrm rot="5400000">
            <a:off x="2975178" y="5500486"/>
            <a:ext cx="989032" cy="21602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AE52B954-E942-4EF1-BDC3-C4380D73AD17}"/>
              </a:ext>
            </a:extLst>
          </p:cNvPr>
          <p:cNvSpPr/>
          <p:nvPr/>
        </p:nvSpPr>
        <p:spPr>
          <a:xfrm rot="16200000">
            <a:off x="4040368" y="5500487"/>
            <a:ext cx="989032" cy="216024"/>
          </a:xfrm>
          <a:prstGeom prst="leftArrow">
            <a:avLst/>
          </a:prstGeom>
          <a:solidFill>
            <a:srgbClr val="5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69BD0F-E367-43BD-8B42-407EB23780EE}"/>
              </a:ext>
            </a:extLst>
          </p:cNvPr>
          <p:cNvSpPr txBox="1"/>
          <p:nvPr/>
        </p:nvSpPr>
        <p:spPr>
          <a:xfrm>
            <a:off x="2838752" y="466314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/>
              <a:t>Geometry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E04A7A-C563-4167-A043-ACF45BCB67A0}"/>
              </a:ext>
            </a:extLst>
          </p:cNvPr>
          <p:cNvSpPr txBox="1"/>
          <p:nvPr/>
        </p:nvSpPr>
        <p:spPr>
          <a:xfrm>
            <a:off x="4181691" y="468719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/>
              <a:t>Pixels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029ADC-56BE-4E98-A89D-0839A73BA0E0}"/>
              </a:ext>
            </a:extLst>
          </p:cNvPr>
          <p:cNvSpPr txBox="1"/>
          <p:nvPr/>
        </p:nvSpPr>
        <p:spPr>
          <a:xfrm>
            <a:off x="5462436" y="1916832"/>
            <a:ext cx="3595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Hybrid approach</a:t>
            </a:r>
          </a:p>
          <a:p>
            <a:pPr algn="ctr"/>
            <a:endParaRPr lang="en-US" b="1" u="sng" dirty="0"/>
          </a:p>
          <a:p>
            <a:pPr algn="ctr"/>
            <a:r>
              <a:rPr lang="en-US" sz="2000" i="1" dirty="0"/>
              <a:t>Nvidia: “Tiled Caching”</a:t>
            </a:r>
          </a:p>
          <a:p>
            <a:pPr algn="ctr"/>
            <a:r>
              <a:rPr lang="en-US" sz="2000" i="1" dirty="0"/>
              <a:t>AMD: “Draw-Stream Binning”</a:t>
            </a:r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FD60F932-DDBB-4E24-94F5-F6C229A87E43}"/>
              </a:ext>
            </a:extLst>
          </p:cNvPr>
          <p:cNvSpPr/>
          <p:nvPr/>
        </p:nvSpPr>
        <p:spPr>
          <a:xfrm rot="16200000">
            <a:off x="6395558" y="5499407"/>
            <a:ext cx="989032" cy="216024"/>
          </a:xfrm>
          <a:prstGeom prst="leftArrow">
            <a:avLst/>
          </a:prstGeom>
          <a:solidFill>
            <a:srgbClr val="5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25B478-7EC7-4E6D-9446-4447C83F30CF}"/>
              </a:ext>
            </a:extLst>
          </p:cNvPr>
          <p:cNvSpPr txBox="1"/>
          <p:nvPr/>
        </p:nvSpPr>
        <p:spPr>
          <a:xfrm>
            <a:off x="6259132" y="466073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/>
              <a:t>Geometry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DDDEF0-48E4-4201-81DE-D2B8A19F7CEF}"/>
              </a:ext>
            </a:extLst>
          </p:cNvPr>
          <p:cNvSpPr txBox="1"/>
          <p:nvPr/>
        </p:nvSpPr>
        <p:spPr>
          <a:xfrm>
            <a:off x="7603353" y="466187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/>
              <a:t>Pixels</a:t>
            </a:r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A3CEFE6C-46EE-4506-869C-278EC636B8DB}"/>
              </a:ext>
            </a:extLst>
          </p:cNvPr>
          <p:cNvSpPr/>
          <p:nvPr/>
        </p:nvSpPr>
        <p:spPr>
          <a:xfrm rot="16200000">
            <a:off x="7694423" y="5707177"/>
            <a:ext cx="584703" cy="204811"/>
          </a:xfrm>
          <a:prstGeom prst="leftArrow">
            <a:avLst/>
          </a:prstGeom>
          <a:solidFill>
            <a:srgbClr val="5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CCC833-23B8-4063-AE38-C32ECE1C37A1}"/>
              </a:ext>
            </a:extLst>
          </p:cNvPr>
          <p:cNvSpPr/>
          <p:nvPr/>
        </p:nvSpPr>
        <p:spPr>
          <a:xfrm>
            <a:off x="3041528" y="4072505"/>
            <a:ext cx="2986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Memory bandwidth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FB7081-0462-4428-938E-0FA7A6107DBA}"/>
              </a:ext>
            </a:extLst>
          </p:cNvPr>
          <p:cNvSpPr/>
          <p:nvPr/>
        </p:nvSpPr>
        <p:spPr>
          <a:xfrm>
            <a:off x="2756368" y="1916833"/>
            <a:ext cx="2586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/>
              <a:t>Tiled Rendering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5BEA65-8751-4131-94B4-2AB2AD59434E}"/>
              </a:ext>
            </a:extLst>
          </p:cNvPr>
          <p:cNvSpPr/>
          <p:nvPr/>
        </p:nvSpPr>
        <p:spPr>
          <a:xfrm>
            <a:off x="91082" y="1916832"/>
            <a:ext cx="2613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/>
              <a:t>Immediate mode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1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8"/>
    </mc:Choice>
    <mc:Fallback xmlns="">
      <p:transition spd="slow" advTm="1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animBg="1"/>
      <p:bldP spid="28" grpId="0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Emerald: Graphics 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F88A-A004-4B88-83CE-43D516D41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ea typeface="ＭＳ Ｐゴシック" charset="-128"/>
              </a:rPr>
              <a:t>Hybrid approach.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ea typeface="ＭＳ Ｐゴシック" charset="-128"/>
              </a:rPr>
              <a:t>Inspired by NVIDIA’s architecture.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ea typeface="ＭＳ Ｐゴシック" charset="-128"/>
              </a:rPr>
              <a:t>Distributed vertex and fragment shading.</a:t>
            </a:r>
          </a:p>
          <a:p>
            <a:pPr marL="285750" indent="-285750">
              <a:buFont typeface="Arial"/>
              <a:buChar char="•"/>
              <a:defRPr/>
            </a:pPr>
            <a:endParaRPr lang="en-CA" sz="2800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739B4B-06D1-437D-857C-065A7A893ECE}"/>
              </a:ext>
            </a:extLst>
          </p:cNvPr>
          <p:cNvSpPr txBox="1">
            <a:spLocks/>
          </p:cNvSpPr>
          <p:nvPr/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54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90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126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A0879-134E-4BC9-9BBE-A9B70164AD7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924944"/>
            <a:ext cx="601463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65"/>
    </mc:Choice>
    <mc:Fallback xmlns="">
      <p:transition spd="slow" advTm="8566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>
            <a:extLst>
              <a:ext uri="{FF2B5EF4-FFF2-40B4-BE49-F238E27FC236}">
                <a16:creationId xmlns:a16="http://schemas.microsoft.com/office/drawing/2014/main" id="{77D65913-1C4A-44FD-ADB0-4F29A07AE63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56" y="1380991"/>
            <a:ext cx="2798064" cy="158191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CAD07B4-8B8B-44CC-B9D1-76375188B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38" y="3148575"/>
            <a:ext cx="6225416" cy="320989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Emerald: Graphics Architecture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091530D5-B50A-4755-B1DB-ED4250884A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endParaRPr lang="en-CA" sz="2800" dirty="0">
              <a:ea typeface="ＭＳ Ｐゴシック" charset="-128"/>
            </a:endParaRPr>
          </a:p>
          <a:p>
            <a:pPr>
              <a:defRPr/>
            </a:pPr>
            <a:endParaRPr lang="en-CA" sz="2800" dirty="0">
              <a:ea typeface="ＭＳ Ｐゴシック" charset="-128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AD97289-D4A7-474B-A4EF-3D669AB8DEB9}"/>
              </a:ext>
            </a:extLst>
          </p:cNvPr>
          <p:cNvCxnSpPr>
            <a:cxnSpLocks/>
          </p:cNvCxnSpPr>
          <p:nvPr/>
        </p:nvCxnSpPr>
        <p:spPr>
          <a:xfrm flipH="1">
            <a:off x="611560" y="1556792"/>
            <a:ext cx="6048672" cy="1584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3BBAC32-C76B-4AFE-BD72-03D3AFB72EF7}"/>
              </a:ext>
            </a:extLst>
          </p:cNvPr>
          <p:cNvCxnSpPr>
            <a:cxnSpLocks/>
          </p:cNvCxnSpPr>
          <p:nvPr/>
        </p:nvCxnSpPr>
        <p:spPr>
          <a:xfrm flipH="1">
            <a:off x="6848078" y="1572032"/>
            <a:ext cx="176744" cy="1584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43C58AE8-5C26-45EF-BACB-B7E677D6BEDE}"/>
              </a:ext>
            </a:extLst>
          </p:cNvPr>
          <p:cNvSpPr/>
          <p:nvPr/>
        </p:nvSpPr>
        <p:spPr>
          <a:xfrm>
            <a:off x="229852" y="877407"/>
            <a:ext cx="2304256" cy="57606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Draw call</a:t>
            </a:r>
          </a:p>
        </p:txBody>
      </p:sp>
      <p:sp>
        <p:nvSpPr>
          <p:cNvPr id="98" name="Arrow: Down 97">
            <a:extLst>
              <a:ext uri="{FF2B5EF4-FFF2-40B4-BE49-F238E27FC236}">
                <a16:creationId xmlns:a16="http://schemas.microsoft.com/office/drawing/2014/main" id="{EACA6190-7FCF-47B8-9209-317AD0B20AD0}"/>
              </a:ext>
            </a:extLst>
          </p:cNvPr>
          <p:cNvSpPr/>
          <p:nvPr/>
        </p:nvSpPr>
        <p:spPr>
          <a:xfrm rot="16200000">
            <a:off x="4071009" y="-439507"/>
            <a:ext cx="397327" cy="320989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EAE0094-37B9-47C7-BB94-12D911111738}"/>
              </a:ext>
            </a:extLst>
          </p:cNvPr>
          <p:cNvSpPr txBox="1"/>
          <p:nvPr/>
        </p:nvSpPr>
        <p:spPr>
          <a:xfrm>
            <a:off x="3381613" y="1266883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Vertex data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5628D2F-AF39-4FCB-8487-E683B9BABEB3}"/>
              </a:ext>
            </a:extLst>
          </p:cNvPr>
          <p:cNvCxnSpPr>
            <a:cxnSpLocks/>
            <a:stCxn id="98" idx="2"/>
          </p:cNvCxnSpPr>
          <p:nvPr/>
        </p:nvCxnSpPr>
        <p:spPr>
          <a:xfrm>
            <a:off x="5874619" y="1165439"/>
            <a:ext cx="2657821" cy="3666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A8C8B09-B48F-4E4C-B77D-1870FE90D64D}"/>
              </a:ext>
            </a:extLst>
          </p:cNvPr>
          <p:cNvCxnSpPr>
            <a:cxnSpLocks/>
            <a:stCxn id="98" idx="2"/>
          </p:cNvCxnSpPr>
          <p:nvPr/>
        </p:nvCxnSpPr>
        <p:spPr>
          <a:xfrm>
            <a:off x="5874619" y="1165439"/>
            <a:ext cx="973459" cy="3913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788D5AB-6EB4-4085-BF93-61A0CB446058}"/>
              </a:ext>
            </a:extLst>
          </p:cNvPr>
          <p:cNvCxnSpPr>
            <a:cxnSpLocks/>
            <a:stCxn id="98" idx="2"/>
          </p:cNvCxnSpPr>
          <p:nvPr/>
        </p:nvCxnSpPr>
        <p:spPr>
          <a:xfrm>
            <a:off x="5874619" y="1165439"/>
            <a:ext cx="1505693" cy="416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3794F37F-5D71-45B1-BE5B-23513AF0C668}"/>
              </a:ext>
            </a:extLst>
          </p:cNvPr>
          <p:cNvCxnSpPr>
            <a:cxnSpLocks/>
            <a:stCxn id="98" idx="2"/>
          </p:cNvCxnSpPr>
          <p:nvPr/>
        </p:nvCxnSpPr>
        <p:spPr>
          <a:xfrm>
            <a:off x="5874619" y="1165439"/>
            <a:ext cx="1883456" cy="3586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Arrow: Bent-Up 115">
            <a:extLst>
              <a:ext uri="{FF2B5EF4-FFF2-40B4-BE49-F238E27FC236}">
                <a16:creationId xmlns:a16="http://schemas.microsoft.com/office/drawing/2014/main" id="{3BF84D73-B907-48AC-98D3-320BF539EFFE}"/>
              </a:ext>
            </a:extLst>
          </p:cNvPr>
          <p:cNvSpPr/>
          <p:nvPr/>
        </p:nvSpPr>
        <p:spPr>
          <a:xfrm rot="16200000" flipH="1">
            <a:off x="5523220" y="3602026"/>
            <a:ext cx="3003203" cy="49691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2B66970-C60E-4F0A-9ED9-CE5506A87B66}"/>
              </a:ext>
            </a:extLst>
          </p:cNvPr>
          <p:cNvSpPr/>
          <p:nvPr/>
        </p:nvSpPr>
        <p:spPr>
          <a:xfrm>
            <a:off x="366584" y="1769395"/>
            <a:ext cx="2530305" cy="795025"/>
          </a:xfrm>
          <a:prstGeom prst="wedgeRectCallout">
            <a:avLst>
              <a:gd name="adj1" fmla="val 178906"/>
              <a:gd name="adj2" fmla="val -10199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Vertices assigned to cores in batches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0608CDC9-EF68-43BC-8B6C-47F590A544B0}"/>
              </a:ext>
            </a:extLst>
          </p:cNvPr>
          <p:cNvSpPr/>
          <p:nvPr/>
        </p:nvSpPr>
        <p:spPr>
          <a:xfrm>
            <a:off x="6991158" y="5589501"/>
            <a:ext cx="2081690" cy="632114"/>
          </a:xfrm>
          <a:prstGeom prst="wedgeRectCallout">
            <a:avLst>
              <a:gd name="adj1" fmla="val -34468"/>
              <a:gd name="adj2" fmla="val -14783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Fetch vertex attributes</a:t>
            </a:r>
          </a:p>
        </p:txBody>
      </p:sp>
    </p:spTree>
    <p:extLst>
      <p:ext uri="{BB962C8B-B14F-4D97-AF65-F5344CB8AC3E}">
        <p14:creationId xmlns:p14="http://schemas.microsoft.com/office/powerpoint/2010/main" val="87721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00" grpId="0"/>
      <p:bldP spid="116" grpId="0" animBg="1"/>
      <p:bldP spid="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F4D4380-5A0D-4FD5-8F84-6613622154D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56" y="1380991"/>
            <a:ext cx="2798064" cy="15819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53A0E9-6FE3-4DB7-9D05-006AAE714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38" y="3148575"/>
            <a:ext cx="6225416" cy="320989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Emerald: Graphics Architecture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091530D5-B50A-4755-B1DB-ED4250884A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endParaRPr lang="en-CA" sz="2800" dirty="0">
              <a:ea typeface="ＭＳ Ｐゴシック" charset="-128"/>
            </a:endParaRPr>
          </a:p>
          <a:p>
            <a:pPr>
              <a:defRPr/>
            </a:pPr>
            <a:endParaRPr lang="en-CA" sz="2800" dirty="0">
              <a:ea typeface="ＭＳ Ｐゴシック" charset="-128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AD97289-D4A7-474B-A4EF-3D669AB8DEB9}"/>
              </a:ext>
            </a:extLst>
          </p:cNvPr>
          <p:cNvCxnSpPr>
            <a:cxnSpLocks/>
          </p:cNvCxnSpPr>
          <p:nvPr/>
        </p:nvCxnSpPr>
        <p:spPr>
          <a:xfrm flipH="1">
            <a:off x="611560" y="1556792"/>
            <a:ext cx="6048672" cy="1584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3BBAC32-C76B-4AFE-BD72-03D3AFB72EF7}"/>
              </a:ext>
            </a:extLst>
          </p:cNvPr>
          <p:cNvCxnSpPr>
            <a:cxnSpLocks/>
          </p:cNvCxnSpPr>
          <p:nvPr/>
        </p:nvCxnSpPr>
        <p:spPr>
          <a:xfrm flipH="1">
            <a:off x="6848078" y="1572032"/>
            <a:ext cx="176744" cy="1584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Arrow: Bent-Up 115">
            <a:extLst>
              <a:ext uri="{FF2B5EF4-FFF2-40B4-BE49-F238E27FC236}">
                <a16:creationId xmlns:a16="http://schemas.microsoft.com/office/drawing/2014/main" id="{3BF84D73-B907-48AC-98D3-320BF539EFFE}"/>
              </a:ext>
            </a:extLst>
          </p:cNvPr>
          <p:cNvSpPr/>
          <p:nvPr/>
        </p:nvSpPr>
        <p:spPr>
          <a:xfrm rot="16200000" flipH="1">
            <a:off x="5523220" y="3602026"/>
            <a:ext cx="3003203" cy="49691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0608CDC9-EF68-43BC-8B6C-47F590A544B0}"/>
              </a:ext>
            </a:extLst>
          </p:cNvPr>
          <p:cNvSpPr/>
          <p:nvPr/>
        </p:nvSpPr>
        <p:spPr>
          <a:xfrm>
            <a:off x="6991158" y="5589501"/>
            <a:ext cx="2081690" cy="632114"/>
          </a:xfrm>
          <a:prstGeom prst="wedgeRectCallout">
            <a:avLst>
              <a:gd name="adj1" fmla="val -34468"/>
              <a:gd name="adj2" fmla="val -14783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Fetch vertex attributes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770303-3AC9-4B2C-B67F-F1B775A30454}"/>
              </a:ext>
            </a:extLst>
          </p:cNvPr>
          <p:cNvSpPr/>
          <p:nvPr/>
        </p:nvSpPr>
        <p:spPr>
          <a:xfrm>
            <a:off x="4662499" y="4760691"/>
            <a:ext cx="2016224" cy="9740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Vertex shading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30437245-CDDD-4116-BEBD-C2B097501B5E}"/>
              </a:ext>
            </a:extLst>
          </p:cNvPr>
          <p:cNvCxnSpPr>
            <a:cxnSpLocks/>
          </p:cNvCxnSpPr>
          <p:nvPr/>
        </p:nvCxnSpPr>
        <p:spPr>
          <a:xfrm rot="10800000">
            <a:off x="3481992" y="4714945"/>
            <a:ext cx="818955" cy="283691"/>
          </a:xfrm>
          <a:prstGeom prst="bentConnector3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3F93E481-D497-4A98-84C4-9E038859333E}"/>
              </a:ext>
            </a:extLst>
          </p:cNvPr>
          <p:cNvCxnSpPr>
            <a:cxnSpLocks/>
          </p:cNvCxnSpPr>
          <p:nvPr/>
        </p:nvCxnSpPr>
        <p:spPr>
          <a:xfrm rot="10800000">
            <a:off x="2928794" y="5767113"/>
            <a:ext cx="2651318" cy="454503"/>
          </a:xfrm>
          <a:prstGeom prst="bentConnector3">
            <a:avLst>
              <a:gd name="adj1" fmla="val 99434"/>
            </a:avLst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77BFD8-4F6D-4A27-8D83-D71DBAE92DC1}"/>
              </a:ext>
            </a:extLst>
          </p:cNvPr>
          <p:cNvCxnSpPr>
            <a:cxnSpLocks/>
          </p:cNvCxnSpPr>
          <p:nvPr/>
        </p:nvCxnSpPr>
        <p:spPr>
          <a:xfrm>
            <a:off x="5593298" y="6036528"/>
            <a:ext cx="0" cy="216024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FC4C5294-D56A-436F-A465-7383C3B62871}"/>
              </a:ext>
            </a:extLst>
          </p:cNvPr>
          <p:cNvSpPr/>
          <p:nvPr/>
        </p:nvSpPr>
        <p:spPr>
          <a:xfrm>
            <a:off x="7024822" y="4544986"/>
            <a:ext cx="2081690" cy="632114"/>
          </a:xfrm>
          <a:prstGeom prst="wedgeRectCallout">
            <a:avLst>
              <a:gd name="adj1" fmla="val -118415"/>
              <a:gd name="adj2" fmla="val 20738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Writeback output attributes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A054159-220A-4A3D-BF65-28E34A00930B}"/>
              </a:ext>
            </a:extLst>
          </p:cNvPr>
          <p:cNvCxnSpPr>
            <a:cxnSpLocks/>
          </p:cNvCxnSpPr>
          <p:nvPr/>
        </p:nvCxnSpPr>
        <p:spPr>
          <a:xfrm flipV="1">
            <a:off x="3008146" y="2615150"/>
            <a:ext cx="4732206" cy="2685266"/>
          </a:xfrm>
          <a:prstGeom prst="bentConnector3">
            <a:avLst>
              <a:gd name="adj1" fmla="val -454"/>
            </a:avLst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122F5840-E85C-4067-A784-668573C3E492}"/>
              </a:ext>
            </a:extLst>
          </p:cNvPr>
          <p:cNvSpPr/>
          <p:nvPr/>
        </p:nvSpPr>
        <p:spPr>
          <a:xfrm>
            <a:off x="576928" y="1346414"/>
            <a:ext cx="2081690" cy="632114"/>
          </a:xfrm>
          <a:prstGeom prst="wedgeRectCallout">
            <a:avLst>
              <a:gd name="adj1" fmla="val 102678"/>
              <a:gd name="adj2" fmla="val 470982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Position attributes</a:t>
            </a:r>
          </a:p>
        </p:txBody>
      </p:sp>
    </p:spTree>
    <p:extLst>
      <p:ext uri="{BB962C8B-B14F-4D97-AF65-F5344CB8AC3E}">
        <p14:creationId xmlns:p14="http://schemas.microsoft.com/office/powerpoint/2010/main" val="153624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9" grpId="0" animBg="1"/>
      <p:bldP spid="4" grpId="0" animBg="1"/>
      <p:bldP spid="3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F8C0327-EFA6-445C-846A-D51A37BD296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56" y="1380991"/>
            <a:ext cx="2798064" cy="1581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DDBE00-B3A6-4F54-8AE9-6036AC8C3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38" y="3148575"/>
            <a:ext cx="6225416" cy="320989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Emerald: Graphics Architecture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091530D5-B50A-4755-B1DB-ED4250884A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endParaRPr lang="en-CA" sz="2800" dirty="0">
              <a:ea typeface="ＭＳ Ｐゴシック" charset="-128"/>
            </a:endParaRPr>
          </a:p>
          <a:p>
            <a:pPr>
              <a:defRPr/>
            </a:pPr>
            <a:endParaRPr lang="en-CA" sz="2800" dirty="0">
              <a:ea typeface="ＭＳ Ｐゴシック" charset="-128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AD97289-D4A7-474B-A4EF-3D669AB8DEB9}"/>
              </a:ext>
            </a:extLst>
          </p:cNvPr>
          <p:cNvCxnSpPr>
            <a:cxnSpLocks/>
          </p:cNvCxnSpPr>
          <p:nvPr/>
        </p:nvCxnSpPr>
        <p:spPr>
          <a:xfrm flipH="1">
            <a:off x="611560" y="1556792"/>
            <a:ext cx="6048672" cy="1584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3BBAC32-C76B-4AFE-BD72-03D3AFB72EF7}"/>
              </a:ext>
            </a:extLst>
          </p:cNvPr>
          <p:cNvCxnSpPr>
            <a:cxnSpLocks/>
          </p:cNvCxnSpPr>
          <p:nvPr/>
        </p:nvCxnSpPr>
        <p:spPr>
          <a:xfrm flipH="1">
            <a:off x="6848078" y="1572032"/>
            <a:ext cx="176744" cy="1584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30437245-CDDD-4116-BEBD-C2B097501B5E}"/>
              </a:ext>
            </a:extLst>
          </p:cNvPr>
          <p:cNvCxnSpPr>
            <a:cxnSpLocks/>
          </p:cNvCxnSpPr>
          <p:nvPr/>
        </p:nvCxnSpPr>
        <p:spPr>
          <a:xfrm rot="10800000">
            <a:off x="3481992" y="4714945"/>
            <a:ext cx="818955" cy="283691"/>
          </a:xfrm>
          <a:prstGeom prst="bentConnector3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122F5840-E85C-4067-A784-668573C3E492}"/>
              </a:ext>
            </a:extLst>
          </p:cNvPr>
          <p:cNvSpPr/>
          <p:nvPr/>
        </p:nvSpPr>
        <p:spPr>
          <a:xfrm>
            <a:off x="576928" y="1346414"/>
            <a:ext cx="2081690" cy="632114"/>
          </a:xfrm>
          <a:prstGeom prst="wedgeRectCallout">
            <a:avLst>
              <a:gd name="adj1" fmla="val 102678"/>
              <a:gd name="adj2" fmla="val 470982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Position attributes</a:t>
            </a:r>
          </a:p>
        </p:txBody>
      </p:sp>
    </p:spTree>
    <p:extLst>
      <p:ext uri="{BB962C8B-B14F-4D97-AF65-F5344CB8AC3E}">
        <p14:creationId xmlns:p14="http://schemas.microsoft.com/office/powerpoint/2010/main" val="105497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622DE2B2-0776-4782-9368-A5572D1AABF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56" y="1380991"/>
            <a:ext cx="2798064" cy="158191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42C0939-9536-493C-B4EA-4D6DD322A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38" y="3148575"/>
            <a:ext cx="6225416" cy="320989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Emerald: Graphics Architecture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091530D5-B50A-4755-B1DB-ED4250884A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endParaRPr lang="en-CA" sz="2800" dirty="0">
              <a:ea typeface="ＭＳ Ｐゴシック" charset="-128"/>
            </a:endParaRPr>
          </a:p>
          <a:p>
            <a:pPr>
              <a:defRPr/>
            </a:pPr>
            <a:endParaRPr lang="en-CA" sz="2800" dirty="0">
              <a:ea typeface="ＭＳ Ｐゴシック" charset="-128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AD97289-D4A7-474B-A4EF-3D669AB8DEB9}"/>
              </a:ext>
            </a:extLst>
          </p:cNvPr>
          <p:cNvCxnSpPr>
            <a:cxnSpLocks/>
          </p:cNvCxnSpPr>
          <p:nvPr/>
        </p:nvCxnSpPr>
        <p:spPr>
          <a:xfrm flipH="1">
            <a:off x="611560" y="1556792"/>
            <a:ext cx="6048672" cy="1584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3BBAC32-C76B-4AFE-BD72-03D3AFB72EF7}"/>
              </a:ext>
            </a:extLst>
          </p:cNvPr>
          <p:cNvCxnSpPr>
            <a:cxnSpLocks/>
          </p:cNvCxnSpPr>
          <p:nvPr/>
        </p:nvCxnSpPr>
        <p:spPr>
          <a:xfrm flipH="1">
            <a:off x="6848078" y="1572032"/>
            <a:ext cx="176744" cy="1584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30437245-CDDD-4116-BEBD-C2B097501B5E}"/>
              </a:ext>
            </a:extLst>
          </p:cNvPr>
          <p:cNvCxnSpPr>
            <a:cxnSpLocks/>
          </p:cNvCxnSpPr>
          <p:nvPr/>
        </p:nvCxnSpPr>
        <p:spPr>
          <a:xfrm rot="10800000">
            <a:off x="3481992" y="4714945"/>
            <a:ext cx="818955" cy="283691"/>
          </a:xfrm>
          <a:prstGeom prst="bentConnector3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2F00943-30B4-44AD-895D-AA536D43E7D9}"/>
              </a:ext>
            </a:extLst>
          </p:cNvPr>
          <p:cNvCxnSpPr>
            <a:cxnSpLocks/>
          </p:cNvCxnSpPr>
          <p:nvPr/>
        </p:nvCxnSpPr>
        <p:spPr>
          <a:xfrm flipH="1">
            <a:off x="3596237" y="3485768"/>
            <a:ext cx="3428585" cy="9578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07986EF-832B-4FC1-AF28-14391A093989}"/>
              </a:ext>
            </a:extLst>
          </p:cNvPr>
          <p:cNvCxnSpPr>
            <a:cxnSpLocks/>
          </p:cNvCxnSpPr>
          <p:nvPr/>
        </p:nvCxnSpPr>
        <p:spPr>
          <a:xfrm flipH="1" flipV="1">
            <a:off x="3596238" y="4918314"/>
            <a:ext cx="3428586" cy="3092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8D6FA1E-D54D-49FC-9B84-2321F2940606}"/>
              </a:ext>
            </a:extLst>
          </p:cNvPr>
          <p:cNvGrpSpPr/>
          <p:nvPr/>
        </p:nvGrpSpPr>
        <p:grpSpPr>
          <a:xfrm>
            <a:off x="6954022" y="3487440"/>
            <a:ext cx="2060685" cy="1737837"/>
            <a:chOff x="6954022" y="3487440"/>
            <a:chExt cx="2060685" cy="173783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3380EB2-A5CC-4E3B-BAED-E4EF044F261D}"/>
                </a:ext>
              </a:extLst>
            </p:cNvPr>
            <p:cNvGrpSpPr/>
            <p:nvPr/>
          </p:nvGrpSpPr>
          <p:grpSpPr>
            <a:xfrm>
              <a:off x="7024819" y="3501008"/>
              <a:ext cx="1894467" cy="1712952"/>
              <a:chOff x="5519329" y="3276396"/>
              <a:chExt cx="2980506" cy="2448272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B51B1FD-69EB-4FFD-82F6-005822BF1EC9}"/>
                  </a:ext>
                </a:extLst>
              </p:cNvPr>
              <p:cNvGrpSpPr/>
              <p:nvPr/>
            </p:nvGrpSpPr>
            <p:grpSpPr>
              <a:xfrm>
                <a:off x="5519329" y="3276396"/>
                <a:ext cx="2980506" cy="2448272"/>
                <a:chOff x="5259237" y="3501008"/>
                <a:chExt cx="2980506" cy="2448272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AD81311-73EA-4A77-A72B-D2980ECCC7A7}"/>
                    </a:ext>
                  </a:extLst>
                </p:cNvPr>
                <p:cNvSpPr/>
                <p:nvPr/>
              </p:nvSpPr>
              <p:spPr>
                <a:xfrm>
                  <a:off x="5259237" y="3501008"/>
                  <a:ext cx="2980506" cy="244827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5B923C"/>
                    </a:solidFill>
                  </a:endParaRPr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CBC64206-C983-4489-AC04-0B168078B256}"/>
                    </a:ext>
                  </a:extLst>
                </p:cNvPr>
                <p:cNvCxnSpPr>
                  <a:stCxn id="5" idx="0"/>
                  <a:endCxn id="5" idx="2"/>
                </p:cNvCxnSpPr>
                <p:nvPr/>
              </p:nvCxnSpPr>
              <p:spPr>
                <a:xfrm>
                  <a:off x="6749490" y="3501008"/>
                  <a:ext cx="0" cy="244827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F68BBD21-6318-4DF2-AF86-923E88F61B7A}"/>
                    </a:ext>
                  </a:extLst>
                </p:cNvPr>
                <p:cNvCxnSpPr>
                  <a:cxnSpLocks/>
                  <a:stCxn id="5" idx="1"/>
                  <a:endCxn id="5" idx="3"/>
                </p:cNvCxnSpPr>
                <p:nvPr/>
              </p:nvCxnSpPr>
              <p:spPr>
                <a:xfrm>
                  <a:off x="5259237" y="4725144"/>
                  <a:ext cx="29805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11166BD-345D-4DA5-AA10-17C58ABF184D}"/>
                  </a:ext>
                </a:extLst>
              </p:cNvPr>
              <p:cNvGrpSpPr/>
              <p:nvPr/>
            </p:nvGrpSpPr>
            <p:grpSpPr>
              <a:xfrm rot="1339983">
                <a:off x="6692072" y="3372468"/>
                <a:ext cx="1283540" cy="971504"/>
                <a:chOff x="5904053" y="3982279"/>
                <a:chExt cx="1577209" cy="971504"/>
              </a:xfrm>
            </p:grpSpPr>
            <p:sp>
              <p:nvSpPr>
                <p:cNvPr id="6" name="Isosceles Triangle 5">
                  <a:extLst>
                    <a:ext uri="{FF2B5EF4-FFF2-40B4-BE49-F238E27FC236}">
                      <a16:creationId xmlns:a16="http://schemas.microsoft.com/office/drawing/2014/main" id="{587920E0-FF8D-4BC8-8AD4-733FE66F08FD}"/>
                    </a:ext>
                  </a:extLst>
                </p:cNvPr>
                <p:cNvSpPr/>
                <p:nvPr/>
              </p:nvSpPr>
              <p:spPr>
                <a:xfrm>
                  <a:off x="6005054" y="3982279"/>
                  <a:ext cx="1476208" cy="912018"/>
                </a:xfrm>
                <a:prstGeom prst="triangle">
                  <a:avLst>
                    <a:gd name="adj" fmla="val 2208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dirty="0">
                    <a:solidFill>
                      <a:srgbClr val="5B923C"/>
                    </a:solidFill>
                  </a:endParaRPr>
                </a:p>
              </p:txBody>
            </p:sp>
            <p:sp>
              <p:nvSpPr>
                <p:cNvPr id="75" name="Flowchart: Connector 74">
                  <a:extLst>
                    <a:ext uri="{FF2B5EF4-FFF2-40B4-BE49-F238E27FC236}">
                      <a16:creationId xmlns:a16="http://schemas.microsoft.com/office/drawing/2014/main" id="{A6706C11-71E1-4298-A2D1-C41D11B9B0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 flipV="1">
                  <a:off x="5904053" y="4784783"/>
                  <a:ext cx="228589" cy="1690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5B923C"/>
                    </a:solidFill>
                  </a:endParaRPr>
                </a:p>
              </p:txBody>
            </p:sp>
          </p:grp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E7463CA-6D96-4088-A2E5-BACAEE885D5B}"/>
                </a:ext>
              </a:extLst>
            </p:cNvPr>
            <p:cNvSpPr txBox="1"/>
            <p:nvPr/>
          </p:nvSpPr>
          <p:spPr>
            <a:xfrm>
              <a:off x="6958872" y="3487440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CF8593C-5734-4C64-A383-33AC282C5B3C}"/>
                </a:ext>
              </a:extLst>
            </p:cNvPr>
            <p:cNvSpPr txBox="1"/>
            <p:nvPr/>
          </p:nvSpPr>
          <p:spPr>
            <a:xfrm>
              <a:off x="8278947" y="3487440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455C9C3-CDC9-441E-988B-38A59FEECB2F}"/>
                </a:ext>
              </a:extLst>
            </p:cNvPr>
            <p:cNvSpPr txBox="1"/>
            <p:nvPr/>
          </p:nvSpPr>
          <p:spPr>
            <a:xfrm>
              <a:off x="6954022" y="4958009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7929F82-6303-4EE8-BF3B-4C7164594EB1}"/>
                </a:ext>
              </a:extLst>
            </p:cNvPr>
            <p:cNvSpPr txBox="1"/>
            <p:nvPr/>
          </p:nvSpPr>
          <p:spPr>
            <a:xfrm>
              <a:off x="8272390" y="4963667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Cluster3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07BB284-A010-4B90-A427-B06D59964602}"/>
                </a:ext>
              </a:extLst>
            </p:cNvPr>
            <p:cNvSpPr/>
            <p:nvPr/>
          </p:nvSpPr>
          <p:spPr>
            <a:xfrm>
              <a:off x="7431507" y="3887592"/>
              <a:ext cx="3738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solidFill>
                    <a:srgbClr val="5B923C"/>
                  </a:solidFill>
                </a:rPr>
                <a:t>v</a:t>
              </a:r>
              <a:r>
                <a:rPr lang="en-US" sz="1600" b="1" i="1" baseline="-25000" dirty="0">
                  <a:solidFill>
                    <a:srgbClr val="5B923C"/>
                  </a:solidFill>
                </a:rPr>
                <a:t>0</a:t>
              </a:r>
              <a:endParaRPr lang="en-US" sz="1600" i="1" dirty="0">
                <a:solidFill>
                  <a:srgbClr val="5B923C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A212829-B69F-4611-A834-460D52463486}"/>
                </a:ext>
              </a:extLst>
            </p:cNvPr>
            <p:cNvSpPr/>
            <p:nvPr/>
          </p:nvSpPr>
          <p:spPr>
            <a:xfrm>
              <a:off x="8264528" y="4279616"/>
              <a:ext cx="3738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solidFill>
                    <a:srgbClr val="5B923C"/>
                  </a:solidFill>
                </a:rPr>
                <a:t>v</a:t>
              </a:r>
              <a:r>
                <a:rPr lang="en-US" sz="1600" b="1" i="1" baseline="-25000" dirty="0">
                  <a:solidFill>
                    <a:srgbClr val="5B923C"/>
                  </a:solidFill>
                </a:rPr>
                <a:t>2</a:t>
              </a:r>
              <a:endParaRPr lang="en-US" sz="1600" i="1" dirty="0">
                <a:solidFill>
                  <a:srgbClr val="5B923C"/>
                </a:solidFill>
              </a:endParaRPr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:a16="http://schemas.microsoft.com/office/drawing/2014/main" id="{3919AD67-4F9D-4266-BED0-01A625141198}"/>
                </a:ext>
              </a:extLst>
            </p:cNvPr>
            <p:cNvSpPr>
              <a:spLocks noChangeAspect="1"/>
            </p:cNvSpPr>
            <p:nvPr/>
          </p:nvSpPr>
          <p:spPr>
            <a:xfrm rot="1339983" flipH="1" flipV="1">
              <a:off x="8378390" y="4280098"/>
              <a:ext cx="118242" cy="11824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923C"/>
                </a:solidFill>
              </a:endParaRPr>
            </a:p>
          </p:txBody>
        </p:sp>
        <p:sp>
          <p:nvSpPr>
            <p:cNvPr id="117" name="Flowchart: Connector 116">
              <a:extLst>
                <a:ext uri="{FF2B5EF4-FFF2-40B4-BE49-F238E27FC236}">
                  <a16:creationId xmlns:a16="http://schemas.microsoft.com/office/drawing/2014/main" id="{6EEF3C29-99FD-4EBF-A86D-4FA52F7D23C5}"/>
                </a:ext>
              </a:extLst>
            </p:cNvPr>
            <p:cNvSpPr>
              <a:spLocks noChangeAspect="1"/>
            </p:cNvSpPr>
            <p:nvPr/>
          </p:nvSpPr>
          <p:spPr>
            <a:xfrm rot="1339983" flipH="1" flipV="1">
              <a:off x="8076338" y="3508308"/>
              <a:ext cx="118242" cy="11824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923C"/>
                </a:solidFill>
              </a:endParaRPr>
            </a:p>
          </p:txBody>
        </p:sp>
        <p:sp>
          <p:nvSpPr>
            <p:cNvPr id="118" name="Isosceles Triangle 117">
              <a:extLst>
                <a:ext uri="{FF2B5EF4-FFF2-40B4-BE49-F238E27FC236}">
                  <a16:creationId xmlns:a16="http://schemas.microsoft.com/office/drawing/2014/main" id="{CBC8D4D5-0CD6-4366-804A-7D8DD59DD8BE}"/>
                </a:ext>
              </a:extLst>
            </p:cNvPr>
            <p:cNvSpPr/>
            <p:nvPr/>
          </p:nvSpPr>
          <p:spPr>
            <a:xfrm rot="1339983">
              <a:off x="7400067" y="4686331"/>
              <a:ext cx="933259" cy="208691"/>
            </a:xfrm>
            <a:prstGeom prst="triangle">
              <a:avLst>
                <a:gd name="adj" fmla="val 2208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5B923C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D88CE56-0081-4B7B-BA52-649A00071E90}"/>
                </a:ext>
              </a:extLst>
            </p:cNvPr>
            <p:cNvSpPr/>
            <p:nvPr/>
          </p:nvSpPr>
          <p:spPr>
            <a:xfrm>
              <a:off x="7486189" y="4564819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5B923C"/>
                  </a:solidFill>
                </a:rPr>
                <a:t>P</a:t>
              </a:r>
              <a:r>
                <a:rPr lang="en-US" sz="1400" b="1" i="1" baseline="-25000" dirty="0">
                  <a:solidFill>
                    <a:srgbClr val="5B923C"/>
                  </a:solidFill>
                </a:rPr>
                <a:t>1</a:t>
              </a:r>
              <a:endParaRPr lang="en-US" sz="1400" i="1" dirty="0">
                <a:solidFill>
                  <a:srgbClr val="5B923C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54D1295A-9AD8-43E6-974F-F6BA77CB08A7}"/>
                </a:ext>
              </a:extLst>
            </p:cNvPr>
            <p:cNvSpPr/>
            <p:nvPr/>
          </p:nvSpPr>
          <p:spPr>
            <a:xfrm>
              <a:off x="7944908" y="3830150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5B923C"/>
                  </a:solidFill>
                </a:rPr>
                <a:t>P</a:t>
              </a:r>
              <a:r>
                <a:rPr lang="en-US" sz="1400" b="1" i="1" baseline="-25000" dirty="0">
                  <a:solidFill>
                    <a:srgbClr val="5B923C"/>
                  </a:solidFill>
                </a:rPr>
                <a:t>0</a:t>
              </a:r>
              <a:endParaRPr lang="en-US" sz="1400" i="1" dirty="0">
                <a:solidFill>
                  <a:srgbClr val="5B923C"/>
                </a:solidFill>
              </a:endParaRPr>
            </a:p>
          </p:txBody>
        </p:sp>
      </p:grpSp>
      <p:sp>
        <p:nvSpPr>
          <p:cNvPr id="121" name="Speech Bubble: Rectangle 120">
            <a:extLst>
              <a:ext uri="{FF2B5EF4-FFF2-40B4-BE49-F238E27FC236}">
                <a16:creationId xmlns:a16="http://schemas.microsoft.com/office/drawing/2014/main" id="{1576361F-B9CD-40FC-9E4A-C35848670759}"/>
              </a:ext>
            </a:extLst>
          </p:cNvPr>
          <p:cNvSpPr/>
          <p:nvPr/>
        </p:nvSpPr>
        <p:spPr>
          <a:xfrm>
            <a:off x="326735" y="1005098"/>
            <a:ext cx="2331883" cy="973430"/>
          </a:xfrm>
          <a:prstGeom prst="wedgeRectCallout">
            <a:avLst>
              <a:gd name="adj1" fmla="val 57159"/>
              <a:gd name="adj2" fmla="val 30240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Determines which clusters render which primitives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81387D0-FA75-4303-915B-FD00B8F134C9}"/>
              </a:ext>
            </a:extLst>
          </p:cNvPr>
          <p:cNvSpPr txBox="1"/>
          <p:nvPr/>
        </p:nvSpPr>
        <p:spPr>
          <a:xfrm>
            <a:off x="7074037" y="5599454"/>
            <a:ext cx="2116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Cluster0</a:t>
            </a:r>
            <a:r>
              <a:rPr lang="en-US" sz="1100" b="1" i="1" dirty="0">
                <a:solidFill>
                  <a:srgbClr val="FF0000"/>
                </a:solidFill>
              </a:rPr>
              <a:t> mask = {1,0,1}</a:t>
            </a:r>
          </a:p>
          <a:p>
            <a:r>
              <a:rPr lang="en-US" sz="1100" b="1" dirty="0"/>
              <a:t>Cluster1</a:t>
            </a:r>
            <a:r>
              <a:rPr lang="en-US" sz="1100" b="1" i="1" dirty="0">
                <a:solidFill>
                  <a:srgbClr val="FF0000"/>
                </a:solidFill>
              </a:rPr>
              <a:t> mask = {1,0,0}</a:t>
            </a:r>
          </a:p>
          <a:p>
            <a:r>
              <a:rPr lang="en-US" sz="1100" b="1" dirty="0"/>
              <a:t>Cluster2</a:t>
            </a:r>
            <a:r>
              <a:rPr lang="en-US" sz="1100" b="1" i="1" dirty="0">
                <a:solidFill>
                  <a:srgbClr val="FF0000"/>
                </a:solidFill>
              </a:rPr>
              <a:t> mask = {0,1,1}</a:t>
            </a:r>
          </a:p>
          <a:p>
            <a:r>
              <a:rPr lang="en-US" sz="1100" b="1" dirty="0"/>
              <a:t>Cluster3 </a:t>
            </a:r>
            <a:r>
              <a:rPr lang="en-US" sz="1100" b="1" i="1" dirty="0">
                <a:solidFill>
                  <a:srgbClr val="FF0000"/>
                </a:solidFill>
              </a:rPr>
              <a:t>mask = {0,1,0}</a:t>
            </a:r>
          </a:p>
        </p:txBody>
      </p:sp>
      <p:sp>
        <p:nvSpPr>
          <p:cNvPr id="123" name="Arrow: Down 122">
            <a:extLst>
              <a:ext uri="{FF2B5EF4-FFF2-40B4-BE49-F238E27FC236}">
                <a16:creationId xmlns:a16="http://schemas.microsoft.com/office/drawing/2014/main" id="{418B35CA-2A93-4803-9771-CF20ED23B8FC}"/>
              </a:ext>
            </a:extLst>
          </p:cNvPr>
          <p:cNvSpPr/>
          <p:nvPr/>
        </p:nvSpPr>
        <p:spPr>
          <a:xfrm>
            <a:off x="7767718" y="5243586"/>
            <a:ext cx="325596" cy="35361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Arrow: Up-Down 123">
            <a:extLst>
              <a:ext uri="{FF2B5EF4-FFF2-40B4-BE49-F238E27FC236}">
                <a16:creationId xmlns:a16="http://schemas.microsoft.com/office/drawing/2014/main" id="{A88AF625-82E9-4588-BD07-33E9B05934EA}"/>
              </a:ext>
            </a:extLst>
          </p:cNvPr>
          <p:cNvSpPr/>
          <p:nvPr/>
        </p:nvSpPr>
        <p:spPr>
          <a:xfrm>
            <a:off x="3226675" y="4745914"/>
            <a:ext cx="369562" cy="806261"/>
          </a:xfrm>
          <a:prstGeom prst="upDownArrow">
            <a:avLst/>
          </a:prstGeom>
          <a:solidFill>
            <a:srgbClr val="FF0000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peech Bubble: Rectangle 124">
            <a:extLst>
              <a:ext uri="{FF2B5EF4-FFF2-40B4-BE49-F238E27FC236}">
                <a16:creationId xmlns:a16="http://schemas.microsoft.com/office/drawing/2014/main" id="{A2367058-740C-4B0A-BA4C-44484659D9DD}"/>
              </a:ext>
            </a:extLst>
          </p:cNvPr>
          <p:cNvSpPr/>
          <p:nvPr/>
        </p:nvSpPr>
        <p:spPr>
          <a:xfrm>
            <a:off x="3297815" y="1490893"/>
            <a:ext cx="2081690" cy="632114"/>
          </a:xfrm>
          <a:prstGeom prst="wedgeRectCallout">
            <a:avLst>
              <a:gd name="adj1" fmla="val -43497"/>
              <a:gd name="adj2" fmla="val 51759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Communicate masks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8363FD-6A18-4E9E-8F8F-BF2278155A4C}"/>
              </a:ext>
            </a:extLst>
          </p:cNvPr>
          <p:cNvSpPr/>
          <p:nvPr/>
        </p:nvSpPr>
        <p:spPr>
          <a:xfrm>
            <a:off x="8161642" y="5435302"/>
            <a:ext cx="7537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1" dirty="0">
                <a:solidFill>
                  <a:srgbClr val="5B923C"/>
                </a:solidFill>
              </a:rPr>
              <a:t>{P</a:t>
            </a:r>
            <a:r>
              <a:rPr lang="en-US" sz="1000" b="1" i="1" baseline="-25000" dirty="0">
                <a:solidFill>
                  <a:srgbClr val="5B923C"/>
                </a:solidFill>
              </a:rPr>
              <a:t>0</a:t>
            </a:r>
            <a:r>
              <a:rPr lang="en-US" sz="1000" b="1" i="1" dirty="0">
                <a:solidFill>
                  <a:srgbClr val="5B923C"/>
                </a:solidFill>
              </a:rPr>
              <a:t>,P</a:t>
            </a:r>
            <a:r>
              <a:rPr lang="en-US" sz="1000" b="1" i="1" baseline="-25000" dirty="0">
                <a:solidFill>
                  <a:srgbClr val="5B923C"/>
                </a:solidFill>
              </a:rPr>
              <a:t>1</a:t>
            </a:r>
            <a:r>
              <a:rPr lang="en-US" sz="1000" b="1" i="1" dirty="0">
                <a:solidFill>
                  <a:srgbClr val="5B923C"/>
                </a:solidFill>
              </a:rPr>
              <a:t>,P</a:t>
            </a:r>
            <a:r>
              <a:rPr lang="en-US" sz="1000" b="1" i="1" baseline="-25000" dirty="0">
                <a:solidFill>
                  <a:srgbClr val="5B923C"/>
                </a:solidFill>
              </a:rPr>
              <a:t>2</a:t>
            </a:r>
            <a:r>
              <a:rPr lang="en-US" sz="1000" b="1" i="1" dirty="0">
                <a:solidFill>
                  <a:srgbClr val="5B923C"/>
                </a:solidFill>
              </a:rPr>
              <a:t>}</a:t>
            </a:r>
            <a:endParaRPr lang="en-US" sz="1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2F3F8C-D7B9-4C78-AFA1-17222D228BEC}"/>
              </a:ext>
            </a:extLst>
          </p:cNvPr>
          <p:cNvGrpSpPr/>
          <p:nvPr/>
        </p:nvGrpSpPr>
        <p:grpSpPr>
          <a:xfrm>
            <a:off x="7073197" y="3737515"/>
            <a:ext cx="500566" cy="933259"/>
            <a:chOff x="7073197" y="3737515"/>
            <a:chExt cx="500566" cy="933259"/>
          </a:xfrm>
        </p:grpSpPr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D0DF5FCE-30BA-40D8-BD7E-F8AE549FF5E6}"/>
                </a:ext>
              </a:extLst>
            </p:cNvPr>
            <p:cNvSpPr/>
            <p:nvPr/>
          </p:nvSpPr>
          <p:spPr>
            <a:xfrm rot="4804120">
              <a:off x="6892408" y="3989420"/>
              <a:ext cx="933259" cy="429450"/>
            </a:xfrm>
            <a:prstGeom prst="triangle">
              <a:avLst>
                <a:gd name="adj" fmla="val 2208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5B923C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268C58-939C-4C20-BA97-3E6CB6C77523}"/>
                </a:ext>
              </a:extLst>
            </p:cNvPr>
            <p:cNvSpPr/>
            <p:nvPr/>
          </p:nvSpPr>
          <p:spPr>
            <a:xfrm>
              <a:off x="7073197" y="3809569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5B923C"/>
                  </a:solidFill>
                </a:rPr>
                <a:t>P</a:t>
              </a:r>
              <a:r>
                <a:rPr lang="en-US" sz="1400" b="1" i="1" baseline="-25000" dirty="0">
                  <a:solidFill>
                    <a:srgbClr val="5B923C"/>
                  </a:solidFill>
                </a:rPr>
                <a:t>2</a:t>
              </a:r>
              <a:endParaRPr lang="en-US" sz="1400" i="1" dirty="0">
                <a:solidFill>
                  <a:srgbClr val="5B923C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485D1E2-E81E-48F4-96D0-9D13D6F4EF64}"/>
              </a:ext>
            </a:extLst>
          </p:cNvPr>
          <p:cNvSpPr/>
          <p:nvPr/>
        </p:nvSpPr>
        <p:spPr>
          <a:xfrm>
            <a:off x="7293738" y="3259451"/>
            <a:ext cx="1173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Screen space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6BC6E3E-E911-4A35-A934-700D37D3DC69}"/>
              </a:ext>
            </a:extLst>
          </p:cNvPr>
          <p:cNvSpPr/>
          <p:nvPr/>
        </p:nvSpPr>
        <p:spPr>
          <a:xfrm>
            <a:off x="8034920" y="3552185"/>
            <a:ext cx="373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5B923C"/>
                </a:solidFill>
              </a:rPr>
              <a:t>v</a:t>
            </a:r>
            <a:r>
              <a:rPr lang="en-US" sz="1600" b="1" i="1" baseline="-25000" dirty="0">
                <a:solidFill>
                  <a:srgbClr val="5B923C"/>
                </a:solidFill>
              </a:rPr>
              <a:t>1</a:t>
            </a:r>
            <a:endParaRPr lang="en-US" sz="1600" i="1" dirty="0">
              <a:solidFill>
                <a:srgbClr val="5B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2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/>
      <p:bldP spid="123" grpId="0" animBg="1"/>
      <p:bldP spid="124" grpId="0" animBg="1"/>
      <p:bldP spid="125" grpId="0" animBg="1"/>
      <p:bldP spid="4" grpId="0"/>
      <p:bldP spid="9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78EA3917-EA8A-453B-AFDA-9523915ED4B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56" y="1380991"/>
            <a:ext cx="2798064" cy="158191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671EDDD-7404-4542-813D-ED8EDDDFC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38" y="3148575"/>
            <a:ext cx="6225416" cy="320989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Emerald: Graphics Architecture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091530D5-B50A-4755-B1DB-ED4250884A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endParaRPr lang="en-CA" sz="2800" dirty="0">
              <a:ea typeface="ＭＳ Ｐゴシック" charset="-128"/>
            </a:endParaRPr>
          </a:p>
          <a:p>
            <a:pPr>
              <a:defRPr/>
            </a:pPr>
            <a:endParaRPr lang="en-CA" sz="2800" dirty="0">
              <a:ea typeface="ＭＳ Ｐゴシック" charset="-128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AD97289-D4A7-474B-A4EF-3D669AB8DEB9}"/>
              </a:ext>
            </a:extLst>
          </p:cNvPr>
          <p:cNvCxnSpPr>
            <a:cxnSpLocks/>
          </p:cNvCxnSpPr>
          <p:nvPr/>
        </p:nvCxnSpPr>
        <p:spPr>
          <a:xfrm flipH="1">
            <a:off x="611560" y="1556792"/>
            <a:ext cx="6048672" cy="1584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3BBAC32-C76B-4AFE-BD72-03D3AFB72EF7}"/>
              </a:ext>
            </a:extLst>
          </p:cNvPr>
          <p:cNvCxnSpPr>
            <a:cxnSpLocks/>
          </p:cNvCxnSpPr>
          <p:nvPr/>
        </p:nvCxnSpPr>
        <p:spPr>
          <a:xfrm flipH="1">
            <a:off x="6848078" y="1572032"/>
            <a:ext cx="176744" cy="1584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58DAFC58-9E89-457D-BB2F-83931AAF03C9}"/>
              </a:ext>
            </a:extLst>
          </p:cNvPr>
          <p:cNvSpPr/>
          <p:nvPr/>
        </p:nvSpPr>
        <p:spPr>
          <a:xfrm>
            <a:off x="2037425" y="963264"/>
            <a:ext cx="2232248" cy="901252"/>
          </a:xfrm>
          <a:prstGeom prst="wedgeRectCallout">
            <a:avLst>
              <a:gd name="adj1" fmla="val -67554"/>
              <a:gd name="adj2" fmla="val 288039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Process masks according to draw call order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B93C0FC6-1FDA-4842-96E6-5BF8569FEB10}"/>
              </a:ext>
            </a:extLst>
          </p:cNvPr>
          <p:cNvCxnSpPr>
            <a:cxnSpLocks/>
          </p:cNvCxnSpPr>
          <p:nvPr/>
        </p:nvCxnSpPr>
        <p:spPr>
          <a:xfrm rot="10800000">
            <a:off x="1763688" y="4239338"/>
            <a:ext cx="498180" cy="485807"/>
          </a:xfrm>
          <a:prstGeom prst="bentConnector3">
            <a:avLst>
              <a:gd name="adj1" fmla="val 45411"/>
            </a:avLst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529F527C-44E7-42D7-BD9C-BDD095133C53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94618" y="4632137"/>
            <a:ext cx="1050109" cy="720083"/>
          </a:xfrm>
          <a:prstGeom prst="bentConnector3">
            <a:avLst>
              <a:gd name="adj1" fmla="val -69"/>
            </a:avLst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44F8170-4B16-48F3-B5EE-260D21E3AB0C}"/>
              </a:ext>
            </a:extLst>
          </p:cNvPr>
          <p:cNvSpPr/>
          <p:nvPr/>
        </p:nvSpPr>
        <p:spPr>
          <a:xfrm>
            <a:off x="2364950" y="6332943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Cluster0</a:t>
            </a:r>
            <a:endParaRPr lang="en-US" dirty="0"/>
          </a:p>
        </p:txBody>
      </p: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378A9AC6-4D9B-47BB-8396-4D527F001939}"/>
              </a:ext>
            </a:extLst>
          </p:cNvPr>
          <p:cNvSpPr/>
          <p:nvPr/>
        </p:nvSpPr>
        <p:spPr>
          <a:xfrm>
            <a:off x="3960881" y="5922770"/>
            <a:ext cx="2798025" cy="901252"/>
          </a:xfrm>
          <a:prstGeom prst="wedgeRectCallout">
            <a:avLst>
              <a:gd name="adj1" fmla="val -142060"/>
              <a:gd name="adj2" fmla="val -21096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Fetch attributes for </a:t>
            </a:r>
            <a:r>
              <a:rPr lang="en-US" sz="1800" b="1" dirty="0">
                <a:solidFill>
                  <a:srgbClr val="5B923C"/>
                </a:solidFill>
              </a:rPr>
              <a:t>P</a:t>
            </a:r>
            <a:r>
              <a:rPr lang="en-US" sz="1800" b="1" baseline="-25000" dirty="0">
                <a:solidFill>
                  <a:srgbClr val="5B923C"/>
                </a:solidFill>
              </a:rPr>
              <a:t>0</a:t>
            </a:r>
            <a:r>
              <a:rPr lang="en-US" sz="1800" b="1" baseline="-250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vertices (</a:t>
            </a:r>
            <a:r>
              <a:rPr lang="en-US" sz="1800" b="1" i="1" dirty="0">
                <a:solidFill>
                  <a:srgbClr val="5B923C"/>
                </a:solidFill>
              </a:rPr>
              <a:t>v</a:t>
            </a:r>
            <a:r>
              <a:rPr lang="en-US" sz="1800" b="1" i="1" baseline="-25000" dirty="0">
                <a:solidFill>
                  <a:srgbClr val="5B923C"/>
                </a:solidFill>
              </a:rPr>
              <a:t>0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i="1" dirty="0">
                <a:solidFill>
                  <a:srgbClr val="5B923C"/>
                </a:solidFill>
              </a:rPr>
              <a:t>v</a:t>
            </a:r>
            <a:r>
              <a:rPr lang="en-US" sz="1800" b="1" i="1" baseline="-25000" dirty="0">
                <a:solidFill>
                  <a:srgbClr val="5B923C"/>
                </a:solidFill>
              </a:rPr>
              <a:t>1</a:t>
            </a:r>
            <a:r>
              <a:rPr lang="en-US" sz="1800" b="1" baseline="-250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and </a:t>
            </a:r>
            <a:r>
              <a:rPr lang="en-US" sz="1800" b="1" i="1" dirty="0">
                <a:solidFill>
                  <a:srgbClr val="5B923C"/>
                </a:solidFill>
              </a:rPr>
              <a:t>v</a:t>
            </a:r>
            <a:r>
              <a:rPr lang="en-US" sz="1800" b="1" i="1" baseline="-25000" dirty="0">
                <a:solidFill>
                  <a:srgbClr val="5B923C"/>
                </a:solidFill>
              </a:rPr>
              <a:t>2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CD66BF9-79DC-40D5-95F7-C68127797B2F}"/>
              </a:ext>
            </a:extLst>
          </p:cNvPr>
          <p:cNvSpPr txBox="1"/>
          <p:nvPr/>
        </p:nvSpPr>
        <p:spPr>
          <a:xfrm>
            <a:off x="7074037" y="5599454"/>
            <a:ext cx="2116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Cluster0</a:t>
            </a:r>
            <a:r>
              <a:rPr lang="en-US" sz="1100" b="1" i="1" dirty="0">
                <a:solidFill>
                  <a:srgbClr val="FF0000"/>
                </a:solidFill>
              </a:rPr>
              <a:t> mask = {1,0,1}</a:t>
            </a:r>
          </a:p>
          <a:p>
            <a:r>
              <a:rPr lang="en-US" sz="1100" b="1" dirty="0"/>
              <a:t>Cluster1</a:t>
            </a:r>
            <a:r>
              <a:rPr lang="en-US" sz="1100" b="1" i="1" dirty="0">
                <a:solidFill>
                  <a:srgbClr val="FF0000"/>
                </a:solidFill>
              </a:rPr>
              <a:t> mask = {1,0,0}</a:t>
            </a:r>
          </a:p>
          <a:p>
            <a:r>
              <a:rPr lang="en-US" sz="1100" b="1" dirty="0"/>
              <a:t>Cluster2</a:t>
            </a:r>
            <a:r>
              <a:rPr lang="en-US" sz="1100" b="1" i="1" dirty="0">
                <a:solidFill>
                  <a:srgbClr val="FF0000"/>
                </a:solidFill>
              </a:rPr>
              <a:t> mask = {0,1,1}</a:t>
            </a:r>
          </a:p>
          <a:p>
            <a:r>
              <a:rPr lang="en-US" sz="1100" b="1" dirty="0"/>
              <a:t>Cluster3 </a:t>
            </a:r>
            <a:r>
              <a:rPr lang="en-US" sz="1100" b="1" i="1" dirty="0">
                <a:solidFill>
                  <a:srgbClr val="FF0000"/>
                </a:solidFill>
              </a:rPr>
              <a:t>mask = {0,1,0}</a:t>
            </a:r>
          </a:p>
        </p:txBody>
      </p:sp>
      <p:sp>
        <p:nvSpPr>
          <p:cNvPr id="101" name="Arrow: Down 100">
            <a:extLst>
              <a:ext uri="{FF2B5EF4-FFF2-40B4-BE49-F238E27FC236}">
                <a16:creationId xmlns:a16="http://schemas.microsoft.com/office/drawing/2014/main" id="{652CA1A5-9146-475E-A6FC-2BD2385CBCF5}"/>
              </a:ext>
            </a:extLst>
          </p:cNvPr>
          <p:cNvSpPr/>
          <p:nvPr/>
        </p:nvSpPr>
        <p:spPr>
          <a:xfrm>
            <a:off x="7767718" y="5243586"/>
            <a:ext cx="325596" cy="35361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2458226-94DE-461C-B32B-22CD0623C91A}"/>
              </a:ext>
            </a:extLst>
          </p:cNvPr>
          <p:cNvSpPr/>
          <p:nvPr/>
        </p:nvSpPr>
        <p:spPr>
          <a:xfrm>
            <a:off x="8161642" y="5435302"/>
            <a:ext cx="7537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1" dirty="0">
                <a:solidFill>
                  <a:srgbClr val="5B923C"/>
                </a:solidFill>
              </a:rPr>
              <a:t>{P</a:t>
            </a:r>
            <a:r>
              <a:rPr lang="en-US" sz="1000" b="1" i="1" baseline="-25000" dirty="0">
                <a:solidFill>
                  <a:srgbClr val="5B923C"/>
                </a:solidFill>
              </a:rPr>
              <a:t>0</a:t>
            </a:r>
            <a:r>
              <a:rPr lang="en-US" sz="1000" b="1" i="1" dirty="0">
                <a:solidFill>
                  <a:srgbClr val="5B923C"/>
                </a:solidFill>
              </a:rPr>
              <a:t>,P</a:t>
            </a:r>
            <a:r>
              <a:rPr lang="en-US" sz="1000" b="1" i="1" baseline="-25000" dirty="0">
                <a:solidFill>
                  <a:srgbClr val="5B923C"/>
                </a:solidFill>
              </a:rPr>
              <a:t>1</a:t>
            </a:r>
            <a:r>
              <a:rPr lang="en-US" sz="1000" b="1" i="1" dirty="0">
                <a:solidFill>
                  <a:srgbClr val="5B923C"/>
                </a:solidFill>
              </a:rPr>
              <a:t>,P</a:t>
            </a:r>
            <a:r>
              <a:rPr lang="en-US" sz="1000" b="1" i="1" baseline="-25000" dirty="0">
                <a:solidFill>
                  <a:srgbClr val="5B923C"/>
                </a:solidFill>
              </a:rPr>
              <a:t>2</a:t>
            </a:r>
            <a:r>
              <a:rPr lang="en-US" sz="1000" b="1" i="1" dirty="0">
                <a:solidFill>
                  <a:srgbClr val="5B923C"/>
                </a:solidFill>
              </a:rPr>
              <a:t>}</a:t>
            </a:r>
            <a:endParaRPr lang="en-US" sz="1000" dirty="0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3F3077F-B03B-4C1E-81BC-02C1A33D15CC}"/>
              </a:ext>
            </a:extLst>
          </p:cNvPr>
          <p:cNvCxnSpPr>
            <a:cxnSpLocks/>
          </p:cNvCxnSpPr>
          <p:nvPr/>
        </p:nvCxnSpPr>
        <p:spPr>
          <a:xfrm flipH="1">
            <a:off x="3596237" y="3485768"/>
            <a:ext cx="3428585" cy="9578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70D78D8-6BCD-41DB-A2EF-FEAF06881E12}"/>
              </a:ext>
            </a:extLst>
          </p:cNvPr>
          <p:cNvCxnSpPr>
            <a:cxnSpLocks/>
          </p:cNvCxnSpPr>
          <p:nvPr/>
        </p:nvCxnSpPr>
        <p:spPr>
          <a:xfrm flipH="1" flipV="1">
            <a:off x="3596238" y="4918314"/>
            <a:ext cx="3428586" cy="3092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69C6788-44D2-47B2-84B6-FD229AECF0DA}"/>
              </a:ext>
            </a:extLst>
          </p:cNvPr>
          <p:cNvGrpSpPr/>
          <p:nvPr/>
        </p:nvGrpSpPr>
        <p:grpSpPr>
          <a:xfrm>
            <a:off x="6954022" y="3487440"/>
            <a:ext cx="2060685" cy="1737837"/>
            <a:chOff x="6954022" y="3487440"/>
            <a:chExt cx="2060685" cy="1737837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0A946D6-3535-4B26-B2CE-A27C3E1F5F33}"/>
                </a:ext>
              </a:extLst>
            </p:cNvPr>
            <p:cNvGrpSpPr/>
            <p:nvPr/>
          </p:nvGrpSpPr>
          <p:grpSpPr>
            <a:xfrm>
              <a:off x="7024819" y="3501008"/>
              <a:ext cx="1894467" cy="1712952"/>
              <a:chOff x="5519329" y="3276396"/>
              <a:chExt cx="2980506" cy="2448272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A7D1C5E-7EFF-42AC-B047-BC466B8416CC}"/>
                  </a:ext>
                </a:extLst>
              </p:cNvPr>
              <p:cNvGrpSpPr/>
              <p:nvPr/>
            </p:nvGrpSpPr>
            <p:grpSpPr>
              <a:xfrm>
                <a:off x="5519329" y="3276396"/>
                <a:ext cx="2980506" cy="2448272"/>
                <a:chOff x="5259237" y="3501008"/>
                <a:chExt cx="2980506" cy="2448272"/>
              </a:xfrm>
            </p:grpSpPr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E95CB10F-286C-4A07-8812-BCEE8985C598}"/>
                    </a:ext>
                  </a:extLst>
                </p:cNvPr>
                <p:cNvSpPr/>
                <p:nvPr/>
              </p:nvSpPr>
              <p:spPr>
                <a:xfrm>
                  <a:off x="5259237" y="3501008"/>
                  <a:ext cx="2980506" cy="244827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5B923C"/>
                    </a:solidFill>
                  </a:endParaRPr>
                </a:p>
              </p:txBody>
            </p: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C8B532D7-F003-4FBC-8D94-166CA8385323}"/>
                    </a:ext>
                  </a:extLst>
                </p:cNvPr>
                <p:cNvCxnSpPr>
                  <a:stCxn id="123" idx="0"/>
                  <a:endCxn id="123" idx="2"/>
                </p:cNvCxnSpPr>
                <p:nvPr/>
              </p:nvCxnSpPr>
              <p:spPr>
                <a:xfrm>
                  <a:off x="6749490" y="3501008"/>
                  <a:ext cx="0" cy="244827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D737E5BB-1ABF-42CD-9120-0E1E9BCE52E7}"/>
                    </a:ext>
                  </a:extLst>
                </p:cNvPr>
                <p:cNvCxnSpPr>
                  <a:cxnSpLocks/>
                  <a:stCxn id="123" idx="1"/>
                  <a:endCxn id="123" idx="3"/>
                </p:cNvCxnSpPr>
                <p:nvPr/>
              </p:nvCxnSpPr>
              <p:spPr>
                <a:xfrm>
                  <a:off x="5259237" y="4725144"/>
                  <a:ext cx="29805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879B19C4-0C2D-4CAA-98DD-30CDCF1E1C77}"/>
                  </a:ext>
                </a:extLst>
              </p:cNvPr>
              <p:cNvGrpSpPr/>
              <p:nvPr/>
            </p:nvGrpSpPr>
            <p:grpSpPr>
              <a:xfrm rot="1339983">
                <a:off x="6692072" y="3372468"/>
                <a:ext cx="1283540" cy="971504"/>
                <a:chOff x="5904053" y="3982279"/>
                <a:chExt cx="1577209" cy="971504"/>
              </a:xfrm>
            </p:grpSpPr>
            <p:sp>
              <p:nvSpPr>
                <p:cNvPr id="121" name="Isosceles Triangle 120">
                  <a:extLst>
                    <a:ext uri="{FF2B5EF4-FFF2-40B4-BE49-F238E27FC236}">
                      <a16:creationId xmlns:a16="http://schemas.microsoft.com/office/drawing/2014/main" id="{8D5779D2-C504-4C42-8F4D-14CA342EB7D8}"/>
                    </a:ext>
                  </a:extLst>
                </p:cNvPr>
                <p:cNvSpPr/>
                <p:nvPr/>
              </p:nvSpPr>
              <p:spPr>
                <a:xfrm>
                  <a:off x="6005054" y="3982279"/>
                  <a:ext cx="1476208" cy="912018"/>
                </a:xfrm>
                <a:prstGeom prst="triangle">
                  <a:avLst>
                    <a:gd name="adj" fmla="val 2208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dirty="0">
                    <a:solidFill>
                      <a:srgbClr val="5B923C"/>
                    </a:solidFill>
                  </a:endParaRPr>
                </a:p>
              </p:txBody>
            </p:sp>
            <p:sp>
              <p:nvSpPr>
                <p:cNvPr id="122" name="Flowchart: Connector 121">
                  <a:extLst>
                    <a:ext uri="{FF2B5EF4-FFF2-40B4-BE49-F238E27FC236}">
                      <a16:creationId xmlns:a16="http://schemas.microsoft.com/office/drawing/2014/main" id="{37E3BFBA-A619-4053-AEA7-0F536DE36D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 flipV="1">
                  <a:off x="5904053" y="4784783"/>
                  <a:ext cx="228589" cy="1690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5B923C"/>
                    </a:solidFill>
                  </a:endParaRPr>
                </a:p>
              </p:txBody>
            </p:sp>
          </p:grp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2D6B1CA-7564-4C6F-8EAA-E04547C5B1D6}"/>
                </a:ext>
              </a:extLst>
            </p:cNvPr>
            <p:cNvSpPr txBox="1"/>
            <p:nvPr/>
          </p:nvSpPr>
          <p:spPr>
            <a:xfrm>
              <a:off x="6958872" y="3487440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Cluster0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A6D0FFF-4A6E-45A0-9089-27C9FCBF3E54}"/>
                </a:ext>
              </a:extLst>
            </p:cNvPr>
            <p:cNvSpPr txBox="1"/>
            <p:nvPr/>
          </p:nvSpPr>
          <p:spPr>
            <a:xfrm>
              <a:off x="8278947" y="3487440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58CCD68-567D-4C0F-BFD9-C7734DF08600}"/>
                </a:ext>
              </a:extLst>
            </p:cNvPr>
            <p:cNvSpPr txBox="1"/>
            <p:nvPr/>
          </p:nvSpPr>
          <p:spPr>
            <a:xfrm>
              <a:off x="6954022" y="4958009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536A30B-CC8A-4549-A28E-7FDAF325870F}"/>
                </a:ext>
              </a:extLst>
            </p:cNvPr>
            <p:cNvSpPr txBox="1"/>
            <p:nvPr/>
          </p:nvSpPr>
          <p:spPr>
            <a:xfrm>
              <a:off x="8272390" y="4963667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Cluster3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BE9A08B-6CAB-43A8-9844-65FF2AC7C479}"/>
                </a:ext>
              </a:extLst>
            </p:cNvPr>
            <p:cNvSpPr/>
            <p:nvPr/>
          </p:nvSpPr>
          <p:spPr>
            <a:xfrm>
              <a:off x="7431507" y="3887592"/>
              <a:ext cx="3738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solidFill>
                    <a:srgbClr val="5B923C"/>
                  </a:solidFill>
                </a:rPr>
                <a:t>v</a:t>
              </a:r>
              <a:r>
                <a:rPr lang="en-US" sz="1600" b="1" i="1" baseline="-25000" dirty="0">
                  <a:solidFill>
                    <a:srgbClr val="5B923C"/>
                  </a:solidFill>
                </a:rPr>
                <a:t>0</a:t>
              </a:r>
              <a:endParaRPr lang="en-US" sz="1600" i="1" dirty="0">
                <a:solidFill>
                  <a:srgbClr val="5B923C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40B6426-F7F3-4C2D-8D33-630CB9DDD0D5}"/>
                </a:ext>
              </a:extLst>
            </p:cNvPr>
            <p:cNvSpPr/>
            <p:nvPr/>
          </p:nvSpPr>
          <p:spPr>
            <a:xfrm>
              <a:off x="8264528" y="4279616"/>
              <a:ext cx="3738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solidFill>
                    <a:srgbClr val="5B923C"/>
                  </a:solidFill>
                </a:rPr>
                <a:t>v</a:t>
              </a:r>
              <a:r>
                <a:rPr lang="en-US" sz="1600" b="1" i="1" baseline="-25000" dirty="0">
                  <a:solidFill>
                    <a:srgbClr val="5B923C"/>
                  </a:solidFill>
                </a:rPr>
                <a:t>2</a:t>
              </a:r>
              <a:endParaRPr lang="en-US" sz="1600" i="1" dirty="0">
                <a:solidFill>
                  <a:srgbClr val="5B923C"/>
                </a:solidFill>
              </a:endParaRPr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F0A2395A-8F88-47B9-AE3B-AFD7B0727C7C}"/>
                </a:ext>
              </a:extLst>
            </p:cNvPr>
            <p:cNvSpPr>
              <a:spLocks noChangeAspect="1"/>
            </p:cNvSpPr>
            <p:nvPr/>
          </p:nvSpPr>
          <p:spPr>
            <a:xfrm rot="1339983" flipH="1" flipV="1">
              <a:off x="8378390" y="4280098"/>
              <a:ext cx="118242" cy="11824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923C"/>
                </a:solidFill>
              </a:endParaRPr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:a16="http://schemas.microsoft.com/office/drawing/2014/main" id="{CD18BE20-5793-449D-8CE4-11E3ED17411F}"/>
                </a:ext>
              </a:extLst>
            </p:cNvPr>
            <p:cNvSpPr>
              <a:spLocks noChangeAspect="1"/>
            </p:cNvSpPr>
            <p:nvPr/>
          </p:nvSpPr>
          <p:spPr>
            <a:xfrm rot="1339983" flipH="1" flipV="1">
              <a:off x="8076338" y="3508308"/>
              <a:ext cx="118242" cy="11824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923C"/>
                </a:solidFill>
              </a:endParaRPr>
            </a:p>
          </p:txBody>
        </p: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id="{EA3D1598-CF18-4D0A-8DF3-EF0E7CFB3D47}"/>
                </a:ext>
              </a:extLst>
            </p:cNvPr>
            <p:cNvSpPr/>
            <p:nvPr/>
          </p:nvSpPr>
          <p:spPr>
            <a:xfrm rot="1339983">
              <a:off x="7400067" y="4686331"/>
              <a:ext cx="933259" cy="208691"/>
            </a:xfrm>
            <a:prstGeom prst="triangle">
              <a:avLst>
                <a:gd name="adj" fmla="val 2208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5B923C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8E7F6FF-90FA-4C6C-A9B5-46584D8FC83E}"/>
                </a:ext>
              </a:extLst>
            </p:cNvPr>
            <p:cNvSpPr/>
            <p:nvPr/>
          </p:nvSpPr>
          <p:spPr>
            <a:xfrm>
              <a:off x="7486189" y="4564819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5B923C"/>
                  </a:solidFill>
                </a:rPr>
                <a:t>P</a:t>
              </a:r>
              <a:r>
                <a:rPr lang="en-US" sz="1400" b="1" i="1" baseline="-25000" dirty="0">
                  <a:solidFill>
                    <a:srgbClr val="5B923C"/>
                  </a:solidFill>
                </a:rPr>
                <a:t>1</a:t>
              </a:r>
              <a:endParaRPr lang="en-US" sz="1400" i="1" dirty="0">
                <a:solidFill>
                  <a:srgbClr val="5B923C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6E9CA33-4766-4ADC-840D-C8A49978E45E}"/>
                </a:ext>
              </a:extLst>
            </p:cNvPr>
            <p:cNvSpPr/>
            <p:nvPr/>
          </p:nvSpPr>
          <p:spPr>
            <a:xfrm>
              <a:off x="7944908" y="3830150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5B923C"/>
                  </a:solidFill>
                </a:rPr>
                <a:t>P</a:t>
              </a:r>
              <a:r>
                <a:rPr lang="en-US" sz="1400" b="1" i="1" baseline="-25000" dirty="0">
                  <a:solidFill>
                    <a:srgbClr val="5B923C"/>
                  </a:solidFill>
                </a:rPr>
                <a:t>0</a:t>
              </a:r>
              <a:endParaRPr lang="en-US" sz="1400" i="1" dirty="0">
                <a:solidFill>
                  <a:srgbClr val="5B923C"/>
                </a:solidFill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1F1664D-AC90-4651-B6EF-3C679C96F242}"/>
              </a:ext>
            </a:extLst>
          </p:cNvPr>
          <p:cNvGrpSpPr/>
          <p:nvPr/>
        </p:nvGrpSpPr>
        <p:grpSpPr>
          <a:xfrm>
            <a:off x="7073197" y="3737515"/>
            <a:ext cx="500566" cy="933259"/>
            <a:chOff x="7073197" y="3737515"/>
            <a:chExt cx="500566" cy="933259"/>
          </a:xfrm>
        </p:grpSpPr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10AC5A15-1897-4711-91BF-21D33954A994}"/>
                </a:ext>
              </a:extLst>
            </p:cNvPr>
            <p:cNvSpPr/>
            <p:nvPr/>
          </p:nvSpPr>
          <p:spPr>
            <a:xfrm rot="4804120">
              <a:off x="6892408" y="3989420"/>
              <a:ext cx="933259" cy="429450"/>
            </a:xfrm>
            <a:prstGeom prst="triangle">
              <a:avLst>
                <a:gd name="adj" fmla="val 2208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5B923C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DE554BE-24F2-4101-9702-F84DF8D7144B}"/>
                </a:ext>
              </a:extLst>
            </p:cNvPr>
            <p:cNvSpPr/>
            <p:nvPr/>
          </p:nvSpPr>
          <p:spPr>
            <a:xfrm>
              <a:off x="7073197" y="3809569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5B923C"/>
                  </a:solidFill>
                </a:rPr>
                <a:t>P</a:t>
              </a:r>
              <a:r>
                <a:rPr lang="en-US" sz="1400" b="1" i="1" baseline="-25000" dirty="0">
                  <a:solidFill>
                    <a:srgbClr val="5B923C"/>
                  </a:solidFill>
                </a:rPr>
                <a:t>2</a:t>
              </a:r>
              <a:endParaRPr lang="en-US" sz="1400" i="1" dirty="0">
                <a:solidFill>
                  <a:srgbClr val="5B923C"/>
                </a:solidFill>
              </a:endParaRPr>
            </a:p>
          </p:txBody>
        </p: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F5D6018-92B2-4ADB-88B6-5EC51151DAF5}"/>
              </a:ext>
            </a:extLst>
          </p:cNvPr>
          <p:cNvSpPr/>
          <p:nvPr/>
        </p:nvSpPr>
        <p:spPr>
          <a:xfrm>
            <a:off x="7293738" y="3259451"/>
            <a:ext cx="1173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Screen space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FA715CA-FA51-4D10-903B-E408B4F5C90E}"/>
              </a:ext>
            </a:extLst>
          </p:cNvPr>
          <p:cNvSpPr/>
          <p:nvPr/>
        </p:nvSpPr>
        <p:spPr>
          <a:xfrm>
            <a:off x="8034920" y="3552185"/>
            <a:ext cx="373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5B923C"/>
                </a:solidFill>
              </a:rPr>
              <a:t>v</a:t>
            </a:r>
            <a:r>
              <a:rPr lang="en-US" sz="1600" b="1" i="1" baseline="-25000" dirty="0">
                <a:solidFill>
                  <a:srgbClr val="5B923C"/>
                </a:solidFill>
              </a:rPr>
              <a:t>1</a:t>
            </a:r>
            <a:endParaRPr lang="en-US" sz="1600" i="1" dirty="0">
              <a:solidFill>
                <a:srgbClr val="5B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0" grpId="0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71060F3F-268A-4842-AF3D-48CC2952F0F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56" y="1380991"/>
            <a:ext cx="2798064" cy="158191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74D5E95-ACD9-4EEB-8E50-D8F76A03B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38" y="3148575"/>
            <a:ext cx="6225416" cy="320989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Emerald: Graphics Architecture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091530D5-B50A-4755-B1DB-ED4250884A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endParaRPr lang="en-CA" sz="2800" dirty="0">
              <a:ea typeface="ＭＳ Ｐゴシック" charset="-128"/>
            </a:endParaRPr>
          </a:p>
          <a:p>
            <a:pPr>
              <a:defRPr/>
            </a:pPr>
            <a:endParaRPr lang="en-CA" sz="2800" dirty="0">
              <a:ea typeface="ＭＳ Ｐゴシック" charset="-128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AD97289-D4A7-474B-A4EF-3D669AB8DEB9}"/>
              </a:ext>
            </a:extLst>
          </p:cNvPr>
          <p:cNvCxnSpPr>
            <a:cxnSpLocks/>
          </p:cNvCxnSpPr>
          <p:nvPr/>
        </p:nvCxnSpPr>
        <p:spPr>
          <a:xfrm flipH="1">
            <a:off x="611560" y="1556792"/>
            <a:ext cx="6048672" cy="1584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3BBAC32-C76B-4AFE-BD72-03D3AFB72EF7}"/>
              </a:ext>
            </a:extLst>
          </p:cNvPr>
          <p:cNvCxnSpPr>
            <a:cxnSpLocks/>
          </p:cNvCxnSpPr>
          <p:nvPr/>
        </p:nvCxnSpPr>
        <p:spPr>
          <a:xfrm flipH="1">
            <a:off x="6848078" y="1572032"/>
            <a:ext cx="176744" cy="1584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B93C0FC6-1FDA-4842-96E6-5BF8569FEB10}"/>
              </a:ext>
            </a:extLst>
          </p:cNvPr>
          <p:cNvCxnSpPr>
            <a:cxnSpLocks/>
          </p:cNvCxnSpPr>
          <p:nvPr/>
        </p:nvCxnSpPr>
        <p:spPr>
          <a:xfrm rot="10800000">
            <a:off x="1763688" y="4239338"/>
            <a:ext cx="498180" cy="485807"/>
          </a:xfrm>
          <a:prstGeom prst="bentConnector3">
            <a:avLst>
              <a:gd name="adj1" fmla="val 45411"/>
            </a:avLst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529F527C-44E7-42D7-BD9C-BDD095133C53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94618" y="4632137"/>
            <a:ext cx="1050109" cy="720083"/>
          </a:xfrm>
          <a:prstGeom prst="bentConnector3">
            <a:avLst>
              <a:gd name="adj1" fmla="val -69"/>
            </a:avLst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378A9AC6-4D9B-47BB-8396-4D527F001939}"/>
              </a:ext>
            </a:extLst>
          </p:cNvPr>
          <p:cNvSpPr/>
          <p:nvPr/>
        </p:nvSpPr>
        <p:spPr>
          <a:xfrm>
            <a:off x="3960881" y="5922770"/>
            <a:ext cx="2798025" cy="901252"/>
          </a:xfrm>
          <a:prstGeom prst="wedgeRectCallout">
            <a:avLst>
              <a:gd name="adj1" fmla="val -142060"/>
              <a:gd name="adj2" fmla="val -21096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Fetch attributes for </a:t>
            </a:r>
            <a:r>
              <a:rPr lang="en-US" sz="1800" b="1" dirty="0">
                <a:solidFill>
                  <a:srgbClr val="5B923C"/>
                </a:solidFill>
              </a:rPr>
              <a:t>P</a:t>
            </a:r>
            <a:r>
              <a:rPr lang="en-US" sz="1800" b="1" baseline="-25000" dirty="0">
                <a:solidFill>
                  <a:srgbClr val="5B923C"/>
                </a:solidFill>
              </a:rPr>
              <a:t>0</a:t>
            </a:r>
            <a:r>
              <a:rPr lang="en-US" sz="1800" b="1" baseline="-250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vertices (</a:t>
            </a:r>
            <a:r>
              <a:rPr lang="en-US" sz="1800" b="1" i="1" dirty="0">
                <a:solidFill>
                  <a:srgbClr val="5B923C"/>
                </a:solidFill>
              </a:rPr>
              <a:t>v</a:t>
            </a:r>
            <a:r>
              <a:rPr lang="en-US" sz="1800" b="1" i="1" baseline="-25000" dirty="0">
                <a:solidFill>
                  <a:srgbClr val="5B923C"/>
                </a:solidFill>
              </a:rPr>
              <a:t>0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i="1" dirty="0">
                <a:solidFill>
                  <a:srgbClr val="5B923C"/>
                </a:solidFill>
              </a:rPr>
              <a:t>v</a:t>
            </a:r>
            <a:r>
              <a:rPr lang="en-US" sz="1800" b="1" i="1" baseline="-25000" dirty="0">
                <a:solidFill>
                  <a:srgbClr val="5B923C"/>
                </a:solidFill>
              </a:rPr>
              <a:t>1</a:t>
            </a:r>
            <a:r>
              <a:rPr lang="en-US" sz="1800" b="1" baseline="-250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and </a:t>
            </a:r>
            <a:r>
              <a:rPr lang="en-US" sz="1800" b="1" i="1" dirty="0">
                <a:solidFill>
                  <a:srgbClr val="5B923C"/>
                </a:solidFill>
              </a:rPr>
              <a:t>v</a:t>
            </a:r>
            <a:r>
              <a:rPr lang="en-US" sz="1800" b="1" i="1" baseline="-25000" dirty="0">
                <a:solidFill>
                  <a:srgbClr val="5B923C"/>
                </a:solidFill>
              </a:rPr>
              <a:t>2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5E56D43E-DE58-492F-B3C4-B35687768D94}"/>
              </a:ext>
            </a:extLst>
          </p:cNvPr>
          <p:cNvCxnSpPr>
            <a:cxnSpLocks/>
          </p:cNvCxnSpPr>
          <p:nvPr/>
        </p:nvCxnSpPr>
        <p:spPr>
          <a:xfrm flipV="1">
            <a:off x="1259631" y="3522260"/>
            <a:ext cx="3996981" cy="534609"/>
          </a:xfrm>
          <a:prstGeom prst="bentConnector3">
            <a:avLst>
              <a:gd name="adj1" fmla="val -330"/>
            </a:avLst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27F4AF7-F9E9-4912-8CE7-B965348298B4}"/>
              </a:ext>
            </a:extLst>
          </p:cNvPr>
          <p:cNvSpPr txBox="1"/>
          <p:nvPr/>
        </p:nvSpPr>
        <p:spPr>
          <a:xfrm>
            <a:off x="7074037" y="5599454"/>
            <a:ext cx="2116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Cluster0</a:t>
            </a:r>
            <a:r>
              <a:rPr lang="en-US" sz="1100" b="1" i="1" dirty="0">
                <a:solidFill>
                  <a:srgbClr val="FF0000"/>
                </a:solidFill>
              </a:rPr>
              <a:t> mask = {1,0,1}</a:t>
            </a:r>
          </a:p>
          <a:p>
            <a:r>
              <a:rPr lang="en-US" sz="1100" b="1" dirty="0"/>
              <a:t>Cluster1</a:t>
            </a:r>
            <a:r>
              <a:rPr lang="en-US" sz="1100" b="1" i="1" dirty="0">
                <a:solidFill>
                  <a:srgbClr val="FF0000"/>
                </a:solidFill>
              </a:rPr>
              <a:t> mask = {1,0,0}</a:t>
            </a:r>
          </a:p>
          <a:p>
            <a:r>
              <a:rPr lang="en-US" sz="1100" b="1" dirty="0"/>
              <a:t>Cluster2</a:t>
            </a:r>
            <a:r>
              <a:rPr lang="en-US" sz="1100" b="1" i="1" dirty="0">
                <a:solidFill>
                  <a:srgbClr val="FF0000"/>
                </a:solidFill>
              </a:rPr>
              <a:t> mask = {0,1,1}</a:t>
            </a:r>
          </a:p>
          <a:p>
            <a:r>
              <a:rPr lang="en-US" sz="1100" b="1" dirty="0"/>
              <a:t>Cluster3 </a:t>
            </a:r>
            <a:r>
              <a:rPr lang="en-US" sz="1100" b="1" i="1" dirty="0">
                <a:solidFill>
                  <a:srgbClr val="FF0000"/>
                </a:solidFill>
              </a:rPr>
              <a:t>mask = {0,1,0}</a:t>
            </a:r>
          </a:p>
        </p:txBody>
      </p:sp>
      <p:sp>
        <p:nvSpPr>
          <p:cNvPr id="62" name="Arrow: Down 61">
            <a:extLst>
              <a:ext uri="{FF2B5EF4-FFF2-40B4-BE49-F238E27FC236}">
                <a16:creationId xmlns:a16="http://schemas.microsoft.com/office/drawing/2014/main" id="{1B48779F-AF47-4442-A45D-5B7FB73709FF}"/>
              </a:ext>
            </a:extLst>
          </p:cNvPr>
          <p:cNvSpPr/>
          <p:nvPr/>
        </p:nvSpPr>
        <p:spPr>
          <a:xfrm>
            <a:off x="7767718" y="5243586"/>
            <a:ext cx="325596" cy="35361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3217BD1-4BB8-4E45-B8DE-1D974C42A9BB}"/>
              </a:ext>
            </a:extLst>
          </p:cNvPr>
          <p:cNvSpPr/>
          <p:nvPr/>
        </p:nvSpPr>
        <p:spPr>
          <a:xfrm>
            <a:off x="8161642" y="5435302"/>
            <a:ext cx="7537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1" dirty="0">
                <a:solidFill>
                  <a:srgbClr val="5B923C"/>
                </a:solidFill>
              </a:rPr>
              <a:t>{P</a:t>
            </a:r>
            <a:r>
              <a:rPr lang="en-US" sz="1000" b="1" i="1" baseline="-25000" dirty="0">
                <a:solidFill>
                  <a:srgbClr val="5B923C"/>
                </a:solidFill>
              </a:rPr>
              <a:t>0</a:t>
            </a:r>
            <a:r>
              <a:rPr lang="en-US" sz="1000" b="1" i="1" dirty="0">
                <a:solidFill>
                  <a:srgbClr val="5B923C"/>
                </a:solidFill>
              </a:rPr>
              <a:t>,P</a:t>
            </a:r>
            <a:r>
              <a:rPr lang="en-US" sz="1000" b="1" i="1" baseline="-25000" dirty="0">
                <a:solidFill>
                  <a:srgbClr val="5B923C"/>
                </a:solidFill>
              </a:rPr>
              <a:t>1</a:t>
            </a:r>
            <a:r>
              <a:rPr lang="en-US" sz="1000" b="1" i="1" dirty="0">
                <a:solidFill>
                  <a:srgbClr val="5B923C"/>
                </a:solidFill>
              </a:rPr>
              <a:t>,P</a:t>
            </a:r>
            <a:r>
              <a:rPr lang="en-US" sz="1000" b="1" i="1" baseline="-25000" dirty="0">
                <a:solidFill>
                  <a:srgbClr val="5B923C"/>
                </a:solidFill>
              </a:rPr>
              <a:t>2</a:t>
            </a:r>
            <a:r>
              <a:rPr lang="en-US" sz="1000" b="1" i="1" dirty="0">
                <a:solidFill>
                  <a:srgbClr val="5B923C"/>
                </a:solidFill>
              </a:rPr>
              <a:t>}</a:t>
            </a:r>
            <a:endParaRPr lang="en-US" sz="10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B25C895-3E11-427C-90D2-6B2DE4CC4E2B}"/>
              </a:ext>
            </a:extLst>
          </p:cNvPr>
          <p:cNvSpPr/>
          <p:nvPr/>
        </p:nvSpPr>
        <p:spPr>
          <a:xfrm>
            <a:off x="2364950" y="6332943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Cluster0</a:t>
            </a:r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DE9B2E1-77F7-43DB-BE1F-DF420E215C6E}"/>
              </a:ext>
            </a:extLst>
          </p:cNvPr>
          <p:cNvGrpSpPr/>
          <p:nvPr/>
        </p:nvGrpSpPr>
        <p:grpSpPr>
          <a:xfrm>
            <a:off x="6954022" y="3487440"/>
            <a:ext cx="2060685" cy="1737837"/>
            <a:chOff x="6954022" y="3487440"/>
            <a:chExt cx="2060685" cy="1737837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3E634A8-9F3D-4577-8B62-03F02002C574}"/>
                </a:ext>
              </a:extLst>
            </p:cNvPr>
            <p:cNvGrpSpPr/>
            <p:nvPr/>
          </p:nvGrpSpPr>
          <p:grpSpPr>
            <a:xfrm>
              <a:off x="7024819" y="3501008"/>
              <a:ext cx="1894467" cy="1712952"/>
              <a:chOff x="5519329" y="3276396"/>
              <a:chExt cx="2980506" cy="2448272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2D3B1512-ACE9-44CB-986F-DA84D96BC628}"/>
                  </a:ext>
                </a:extLst>
              </p:cNvPr>
              <p:cNvGrpSpPr/>
              <p:nvPr/>
            </p:nvGrpSpPr>
            <p:grpSpPr>
              <a:xfrm>
                <a:off x="5519329" y="3276396"/>
                <a:ext cx="2980506" cy="2448272"/>
                <a:chOff x="5259237" y="3501008"/>
                <a:chExt cx="2980506" cy="2448272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63319F0-114A-4C93-97E2-01C77D240472}"/>
                    </a:ext>
                  </a:extLst>
                </p:cNvPr>
                <p:cNvSpPr/>
                <p:nvPr/>
              </p:nvSpPr>
              <p:spPr>
                <a:xfrm>
                  <a:off x="5259237" y="3501008"/>
                  <a:ext cx="2980506" cy="244827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5B923C"/>
                    </a:solidFill>
                  </a:endParaRPr>
                </a:p>
              </p:txBody>
            </p: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013274B-3C0C-4E7F-B9E8-06CEB5076221}"/>
                    </a:ext>
                  </a:extLst>
                </p:cNvPr>
                <p:cNvCxnSpPr>
                  <a:stCxn id="91" idx="0"/>
                  <a:endCxn id="91" idx="2"/>
                </p:cNvCxnSpPr>
                <p:nvPr/>
              </p:nvCxnSpPr>
              <p:spPr>
                <a:xfrm>
                  <a:off x="6749490" y="3501008"/>
                  <a:ext cx="0" cy="244827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F20968DA-3FD6-4192-B09C-B303DF117B97}"/>
                    </a:ext>
                  </a:extLst>
                </p:cNvPr>
                <p:cNvCxnSpPr>
                  <a:cxnSpLocks/>
                  <a:stCxn id="91" idx="1"/>
                  <a:endCxn id="91" idx="3"/>
                </p:cNvCxnSpPr>
                <p:nvPr/>
              </p:nvCxnSpPr>
              <p:spPr>
                <a:xfrm>
                  <a:off x="5259237" y="4725144"/>
                  <a:ext cx="29805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B34DC334-7B53-4A0C-8ECA-C4BE547EB47F}"/>
                  </a:ext>
                </a:extLst>
              </p:cNvPr>
              <p:cNvGrpSpPr/>
              <p:nvPr/>
            </p:nvGrpSpPr>
            <p:grpSpPr>
              <a:xfrm rot="1339983">
                <a:off x="6692072" y="3372468"/>
                <a:ext cx="1283540" cy="971504"/>
                <a:chOff x="5904053" y="3982279"/>
                <a:chExt cx="1577209" cy="971504"/>
              </a:xfrm>
            </p:grpSpPr>
            <p:sp>
              <p:nvSpPr>
                <p:cNvPr id="89" name="Isosceles Triangle 88">
                  <a:extLst>
                    <a:ext uri="{FF2B5EF4-FFF2-40B4-BE49-F238E27FC236}">
                      <a16:creationId xmlns:a16="http://schemas.microsoft.com/office/drawing/2014/main" id="{B2411DF1-765F-4595-904C-190854BFA21F}"/>
                    </a:ext>
                  </a:extLst>
                </p:cNvPr>
                <p:cNvSpPr/>
                <p:nvPr/>
              </p:nvSpPr>
              <p:spPr>
                <a:xfrm>
                  <a:off x="6005054" y="3982279"/>
                  <a:ext cx="1476208" cy="912018"/>
                </a:xfrm>
                <a:prstGeom prst="triangle">
                  <a:avLst>
                    <a:gd name="adj" fmla="val 2208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dirty="0">
                    <a:solidFill>
                      <a:srgbClr val="5B923C"/>
                    </a:solidFill>
                  </a:endParaRPr>
                </a:p>
              </p:txBody>
            </p:sp>
            <p:sp>
              <p:nvSpPr>
                <p:cNvPr id="90" name="Flowchart: Connector 89">
                  <a:extLst>
                    <a:ext uri="{FF2B5EF4-FFF2-40B4-BE49-F238E27FC236}">
                      <a16:creationId xmlns:a16="http://schemas.microsoft.com/office/drawing/2014/main" id="{70AAD0E6-CC4F-4DFB-A57F-44C9A9B9655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 flipV="1">
                  <a:off x="5904053" y="4784783"/>
                  <a:ext cx="228589" cy="1690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5B923C"/>
                    </a:solidFill>
                  </a:endParaRPr>
                </a:p>
              </p:txBody>
            </p:sp>
          </p:grp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442B972-6060-4BE3-823B-640F857BB80F}"/>
                </a:ext>
              </a:extLst>
            </p:cNvPr>
            <p:cNvSpPr txBox="1"/>
            <p:nvPr/>
          </p:nvSpPr>
          <p:spPr>
            <a:xfrm>
              <a:off x="6958872" y="3487440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6609AC8-866E-4BA1-B5BC-1B90CEACB4DE}"/>
                </a:ext>
              </a:extLst>
            </p:cNvPr>
            <p:cNvSpPr txBox="1"/>
            <p:nvPr/>
          </p:nvSpPr>
          <p:spPr>
            <a:xfrm>
              <a:off x="8278947" y="3487440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E2BA7B5-02F6-492B-A901-E4683100359F}"/>
                </a:ext>
              </a:extLst>
            </p:cNvPr>
            <p:cNvSpPr txBox="1"/>
            <p:nvPr/>
          </p:nvSpPr>
          <p:spPr>
            <a:xfrm>
              <a:off x="6954022" y="4958009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E6424A2-EF7A-4492-A561-CC69F30E4269}"/>
                </a:ext>
              </a:extLst>
            </p:cNvPr>
            <p:cNvSpPr txBox="1"/>
            <p:nvPr/>
          </p:nvSpPr>
          <p:spPr>
            <a:xfrm>
              <a:off x="8272390" y="4963667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Cluster3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81D54BF-2839-4412-ADE6-93523FC64689}"/>
                </a:ext>
              </a:extLst>
            </p:cNvPr>
            <p:cNvSpPr/>
            <p:nvPr/>
          </p:nvSpPr>
          <p:spPr>
            <a:xfrm>
              <a:off x="7431507" y="3887592"/>
              <a:ext cx="3738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solidFill>
                    <a:srgbClr val="5B923C"/>
                  </a:solidFill>
                </a:rPr>
                <a:t>v</a:t>
              </a:r>
              <a:r>
                <a:rPr lang="en-US" sz="1600" b="1" i="1" baseline="-25000" dirty="0">
                  <a:solidFill>
                    <a:srgbClr val="5B923C"/>
                  </a:solidFill>
                </a:rPr>
                <a:t>0</a:t>
              </a:r>
              <a:endParaRPr lang="en-US" sz="1600" i="1" dirty="0">
                <a:solidFill>
                  <a:srgbClr val="5B923C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9EC488C-87C6-465F-85EA-2D96A6C4C043}"/>
                </a:ext>
              </a:extLst>
            </p:cNvPr>
            <p:cNvSpPr/>
            <p:nvPr/>
          </p:nvSpPr>
          <p:spPr>
            <a:xfrm>
              <a:off x="8264528" y="4279616"/>
              <a:ext cx="3738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solidFill>
                    <a:srgbClr val="5B923C"/>
                  </a:solidFill>
                </a:rPr>
                <a:t>v</a:t>
              </a:r>
              <a:r>
                <a:rPr lang="en-US" sz="1600" b="1" i="1" baseline="-25000" dirty="0">
                  <a:solidFill>
                    <a:srgbClr val="5B923C"/>
                  </a:solidFill>
                </a:rPr>
                <a:t>2</a:t>
              </a:r>
              <a:endParaRPr lang="en-US" sz="1600" i="1" dirty="0">
                <a:solidFill>
                  <a:srgbClr val="5B923C"/>
                </a:solidFill>
              </a:endParaRPr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7BF5B233-FBD2-4AC8-8BEA-46524EB93D6C}"/>
                </a:ext>
              </a:extLst>
            </p:cNvPr>
            <p:cNvSpPr>
              <a:spLocks noChangeAspect="1"/>
            </p:cNvSpPr>
            <p:nvPr/>
          </p:nvSpPr>
          <p:spPr>
            <a:xfrm rot="1339983" flipH="1" flipV="1">
              <a:off x="8378390" y="4280098"/>
              <a:ext cx="118242" cy="11824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923C"/>
                </a:solidFill>
              </a:endParaRPr>
            </a:p>
          </p:txBody>
        </p:sp>
        <p:sp>
          <p:nvSpPr>
            <p:cNvPr id="83" name="Flowchart: Connector 82">
              <a:extLst>
                <a:ext uri="{FF2B5EF4-FFF2-40B4-BE49-F238E27FC236}">
                  <a16:creationId xmlns:a16="http://schemas.microsoft.com/office/drawing/2014/main" id="{381DFC8C-F733-4D4F-B54D-1D06A56B5C5B}"/>
                </a:ext>
              </a:extLst>
            </p:cNvPr>
            <p:cNvSpPr>
              <a:spLocks noChangeAspect="1"/>
            </p:cNvSpPr>
            <p:nvPr/>
          </p:nvSpPr>
          <p:spPr>
            <a:xfrm rot="1339983" flipH="1" flipV="1">
              <a:off x="8076338" y="3508308"/>
              <a:ext cx="118242" cy="11824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923C"/>
                </a:solidFill>
              </a:endParaRPr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72A1A949-1554-4B95-81C8-CD9D1369995D}"/>
                </a:ext>
              </a:extLst>
            </p:cNvPr>
            <p:cNvSpPr/>
            <p:nvPr/>
          </p:nvSpPr>
          <p:spPr>
            <a:xfrm rot="1339983">
              <a:off x="7400067" y="4686331"/>
              <a:ext cx="933259" cy="208691"/>
            </a:xfrm>
            <a:prstGeom prst="triangle">
              <a:avLst>
                <a:gd name="adj" fmla="val 2208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5B923C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78F845D-F351-4F34-9211-1F9C2FAB0177}"/>
                </a:ext>
              </a:extLst>
            </p:cNvPr>
            <p:cNvSpPr/>
            <p:nvPr/>
          </p:nvSpPr>
          <p:spPr>
            <a:xfrm>
              <a:off x="7486189" y="4564819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5B923C"/>
                  </a:solidFill>
                </a:rPr>
                <a:t>P</a:t>
              </a:r>
              <a:r>
                <a:rPr lang="en-US" sz="1400" b="1" i="1" baseline="-25000" dirty="0">
                  <a:solidFill>
                    <a:srgbClr val="5B923C"/>
                  </a:solidFill>
                </a:rPr>
                <a:t>1</a:t>
              </a:r>
              <a:endParaRPr lang="en-US" sz="1400" i="1" dirty="0">
                <a:solidFill>
                  <a:srgbClr val="5B923C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4AD2E91-2486-4274-9C7A-A145571BD814}"/>
                </a:ext>
              </a:extLst>
            </p:cNvPr>
            <p:cNvSpPr/>
            <p:nvPr/>
          </p:nvSpPr>
          <p:spPr>
            <a:xfrm>
              <a:off x="7944908" y="3830150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5B923C"/>
                  </a:solidFill>
                </a:rPr>
                <a:t>P</a:t>
              </a:r>
              <a:r>
                <a:rPr lang="en-US" sz="1400" b="1" i="1" baseline="-25000" dirty="0">
                  <a:solidFill>
                    <a:srgbClr val="5B923C"/>
                  </a:solidFill>
                </a:rPr>
                <a:t>0</a:t>
              </a:r>
              <a:endParaRPr lang="en-US" sz="1400" i="1" dirty="0">
                <a:solidFill>
                  <a:srgbClr val="5B923C"/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4210BB4-60CD-4DF5-BE2B-9BFEC6A979B7}"/>
              </a:ext>
            </a:extLst>
          </p:cNvPr>
          <p:cNvGrpSpPr/>
          <p:nvPr/>
        </p:nvGrpSpPr>
        <p:grpSpPr>
          <a:xfrm>
            <a:off x="7073197" y="3737515"/>
            <a:ext cx="500566" cy="933259"/>
            <a:chOff x="7073197" y="3737515"/>
            <a:chExt cx="500566" cy="933259"/>
          </a:xfrm>
        </p:grpSpPr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4B9A748E-0600-4CA3-B5A2-A0C62C53DB7D}"/>
                </a:ext>
              </a:extLst>
            </p:cNvPr>
            <p:cNvSpPr/>
            <p:nvPr/>
          </p:nvSpPr>
          <p:spPr>
            <a:xfrm rot="4804120">
              <a:off x="6892408" y="3989420"/>
              <a:ext cx="933259" cy="429450"/>
            </a:xfrm>
            <a:prstGeom prst="triangle">
              <a:avLst>
                <a:gd name="adj" fmla="val 2208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5B923C"/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447F9AC-8D97-45A2-A1EA-2A030539DEF2}"/>
                </a:ext>
              </a:extLst>
            </p:cNvPr>
            <p:cNvSpPr/>
            <p:nvPr/>
          </p:nvSpPr>
          <p:spPr>
            <a:xfrm>
              <a:off x="7073197" y="3809569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5B923C"/>
                  </a:solidFill>
                </a:rPr>
                <a:t>P</a:t>
              </a:r>
              <a:r>
                <a:rPr lang="en-US" sz="1400" b="1" i="1" baseline="-25000" dirty="0">
                  <a:solidFill>
                    <a:srgbClr val="5B923C"/>
                  </a:solidFill>
                </a:rPr>
                <a:t>2</a:t>
              </a:r>
              <a:endParaRPr lang="en-US" sz="1400" i="1" dirty="0">
                <a:solidFill>
                  <a:srgbClr val="5B923C"/>
                </a:solidFill>
              </a:endParaRPr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C72BDB2D-788C-40E2-BE35-61CEC237CDEB}"/>
              </a:ext>
            </a:extLst>
          </p:cNvPr>
          <p:cNvSpPr/>
          <p:nvPr/>
        </p:nvSpPr>
        <p:spPr>
          <a:xfrm>
            <a:off x="7293738" y="3259451"/>
            <a:ext cx="1173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Screen space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089BCC4-B875-463B-85A9-5B7FE6E56F25}"/>
              </a:ext>
            </a:extLst>
          </p:cNvPr>
          <p:cNvSpPr/>
          <p:nvPr/>
        </p:nvSpPr>
        <p:spPr>
          <a:xfrm>
            <a:off x="8034920" y="3552185"/>
            <a:ext cx="373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5B923C"/>
                </a:solidFill>
              </a:rPr>
              <a:t>v</a:t>
            </a:r>
            <a:r>
              <a:rPr lang="en-US" sz="1600" b="1" i="1" baseline="-25000" dirty="0">
                <a:solidFill>
                  <a:srgbClr val="5B923C"/>
                </a:solidFill>
              </a:rPr>
              <a:t>1</a:t>
            </a:r>
            <a:endParaRPr lang="en-US" sz="1600" i="1" dirty="0">
              <a:solidFill>
                <a:srgbClr val="5B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5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7396E5DC-B48C-4862-A0AB-FB5E724BE93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56" y="1380991"/>
            <a:ext cx="2798064" cy="158191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B9200A8-F53B-48D5-BBEB-233A8457A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38" y="3148575"/>
            <a:ext cx="6225416" cy="320989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Emerald: Graphics Architecture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091530D5-B50A-4755-B1DB-ED4250884A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endParaRPr lang="en-CA" sz="2800" dirty="0">
              <a:ea typeface="ＭＳ Ｐゴシック" charset="-128"/>
            </a:endParaRPr>
          </a:p>
          <a:p>
            <a:pPr>
              <a:defRPr/>
            </a:pPr>
            <a:endParaRPr lang="en-CA" sz="2800" dirty="0">
              <a:ea typeface="ＭＳ Ｐゴシック" charset="-128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AD97289-D4A7-474B-A4EF-3D669AB8DEB9}"/>
              </a:ext>
            </a:extLst>
          </p:cNvPr>
          <p:cNvCxnSpPr>
            <a:cxnSpLocks/>
          </p:cNvCxnSpPr>
          <p:nvPr/>
        </p:nvCxnSpPr>
        <p:spPr>
          <a:xfrm flipH="1">
            <a:off x="611560" y="1556792"/>
            <a:ext cx="6048672" cy="1584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3BBAC32-C76B-4AFE-BD72-03D3AFB72EF7}"/>
              </a:ext>
            </a:extLst>
          </p:cNvPr>
          <p:cNvCxnSpPr>
            <a:cxnSpLocks/>
          </p:cNvCxnSpPr>
          <p:nvPr/>
        </p:nvCxnSpPr>
        <p:spPr>
          <a:xfrm flipH="1">
            <a:off x="6848078" y="1572032"/>
            <a:ext cx="176744" cy="1584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5E56D43E-DE58-492F-B3C4-B35687768D94}"/>
              </a:ext>
            </a:extLst>
          </p:cNvPr>
          <p:cNvCxnSpPr>
            <a:cxnSpLocks/>
          </p:cNvCxnSpPr>
          <p:nvPr/>
        </p:nvCxnSpPr>
        <p:spPr>
          <a:xfrm flipV="1">
            <a:off x="1259631" y="3522260"/>
            <a:ext cx="3996981" cy="534609"/>
          </a:xfrm>
          <a:prstGeom prst="bentConnector3">
            <a:avLst>
              <a:gd name="adj1" fmla="val -330"/>
            </a:avLst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Arrow: Down 37">
            <a:extLst>
              <a:ext uri="{FF2B5EF4-FFF2-40B4-BE49-F238E27FC236}">
                <a16:creationId xmlns:a16="http://schemas.microsoft.com/office/drawing/2014/main" id="{B4E550D4-CEE2-4439-BD95-C82514E8E2B8}"/>
              </a:ext>
            </a:extLst>
          </p:cNvPr>
          <p:cNvSpPr/>
          <p:nvPr/>
        </p:nvSpPr>
        <p:spPr>
          <a:xfrm>
            <a:off x="5281659" y="3771996"/>
            <a:ext cx="325596" cy="53460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EDDEDF54-B12E-41FB-BD39-D8D69B8B5D71}"/>
              </a:ext>
            </a:extLst>
          </p:cNvPr>
          <p:cNvSpPr/>
          <p:nvPr/>
        </p:nvSpPr>
        <p:spPr>
          <a:xfrm>
            <a:off x="837871" y="1364103"/>
            <a:ext cx="2798025" cy="901252"/>
          </a:xfrm>
          <a:prstGeom prst="wedgeRectCallout">
            <a:avLst>
              <a:gd name="adj1" fmla="val 111757"/>
              <a:gd name="adj2" fmla="val 23094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Launch fragment shaders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8487263-817B-43AB-82BA-53C146390E18}"/>
              </a:ext>
            </a:extLst>
          </p:cNvPr>
          <p:cNvSpPr txBox="1"/>
          <p:nvPr/>
        </p:nvSpPr>
        <p:spPr>
          <a:xfrm>
            <a:off x="7074037" y="5599454"/>
            <a:ext cx="2116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Cluster0</a:t>
            </a:r>
            <a:r>
              <a:rPr lang="en-US" sz="1100" b="1" i="1" dirty="0">
                <a:solidFill>
                  <a:srgbClr val="FF0000"/>
                </a:solidFill>
              </a:rPr>
              <a:t> mask = {1,0,1}</a:t>
            </a:r>
          </a:p>
          <a:p>
            <a:r>
              <a:rPr lang="en-US" sz="1100" b="1" dirty="0"/>
              <a:t>Cluster1</a:t>
            </a:r>
            <a:r>
              <a:rPr lang="en-US" sz="1100" b="1" i="1" dirty="0">
                <a:solidFill>
                  <a:srgbClr val="FF0000"/>
                </a:solidFill>
              </a:rPr>
              <a:t> mask = {1,0,0}</a:t>
            </a:r>
          </a:p>
          <a:p>
            <a:r>
              <a:rPr lang="en-US" sz="1100" b="1" dirty="0"/>
              <a:t>Cluster2</a:t>
            </a:r>
            <a:r>
              <a:rPr lang="en-US" sz="1100" b="1" i="1" dirty="0">
                <a:solidFill>
                  <a:srgbClr val="FF0000"/>
                </a:solidFill>
              </a:rPr>
              <a:t> mask = {0,1,1}</a:t>
            </a:r>
          </a:p>
          <a:p>
            <a:r>
              <a:rPr lang="en-US" sz="1100" b="1" dirty="0"/>
              <a:t>Cluster3 </a:t>
            </a:r>
            <a:r>
              <a:rPr lang="en-US" sz="1100" b="1" i="1" dirty="0">
                <a:solidFill>
                  <a:srgbClr val="FF0000"/>
                </a:solidFill>
              </a:rPr>
              <a:t>mask = {0,1,0}</a:t>
            </a:r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D9D3EE39-5403-43F6-8FF8-AB48917BFA6B}"/>
              </a:ext>
            </a:extLst>
          </p:cNvPr>
          <p:cNvSpPr/>
          <p:nvPr/>
        </p:nvSpPr>
        <p:spPr>
          <a:xfrm>
            <a:off x="7767718" y="5243586"/>
            <a:ext cx="325596" cy="35361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D457EFB-F86A-4A86-B329-735CA813BA80}"/>
              </a:ext>
            </a:extLst>
          </p:cNvPr>
          <p:cNvSpPr/>
          <p:nvPr/>
        </p:nvSpPr>
        <p:spPr>
          <a:xfrm>
            <a:off x="8161642" y="5435302"/>
            <a:ext cx="7537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1" dirty="0">
                <a:solidFill>
                  <a:srgbClr val="5B923C"/>
                </a:solidFill>
              </a:rPr>
              <a:t>{P</a:t>
            </a:r>
            <a:r>
              <a:rPr lang="en-US" sz="1000" b="1" i="1" baseline="-25000" dirty="0">
                <a:solidFill>
                  <a:srgbClr val="5B923C"/>
                </a:solidFill>
              </a:rPr>
              <a:t>0</a:t>
            </a:r>
            <a:r>
              <a:rPr lang="en-US" sz="1000" b="1" i="1" dirty="0">
                <a:solidFill>
                  <a:srgbClr val="5B923C"/>
                </a:solidFill>
              </a:rPr>
              <a:t>,P</a:t>
            </a:r>
            <a:r>
              <a:rPr lang="en-US" sz="1000" b="1" i="1" baseline="-25000" dirty="0">
                <a:solidFill>
                  <a:srgbClr val="5B923C"/>
                </a:solidFill>
              </a:rPr>
              <a:t>1</a:t>
            </a:r>
            <a:r>
              <a:rPr lang="en-US" sz="1000" b="1" i="1" dirty="0">
                <a:solidFill>
                  <a:srgbClr val="5B923C"/>
                </a:solidFill>
              </a:rPr>
              <a:t>,P</a:t>
            </a:r>
            <a:r>
              <a:rPr lang="en-US" sz="1000" b="1" i="1" baseline="-25000" dirty="0">
                <a:solidFill>
                  <a:srgbClr val="5B923C"/>
                </a:solidFill>
              </a:rPr>
              <a:t>2</a:t>
            </a:r>
            <a:r>
              <a:rPr lang="en-US" sz="1000" b="1" i="1" dirty="0">
                <a:solidFill>
                  <a:srgbClr val="5B923C"/>
                </a:solidFill>
              </a:rPr>
              <a:t>}</a:t>
            </a:r>
            <a:endParaRPr lang="en-US" sz="1000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D3BE7B3-98CF-48DF-8049-3E2330C138C3}"/>
              </a:ext>
            </a:extLst>
          </p:cNvPr>
          <p:cNvGrpSpPr/>
          <p:nvPr/>
        </p:nvGrpSpPr>
        <p:grpSpPr>
          <a:xfrm>
            <a:off x="6954022" y="3487440"/>
            <a:ext cx="2060685" cy="1737837"/>
            <a:chOff x="6954022" y="3487440"/>
            <a:chExt cx="2060685" cy="173783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ABC43AA-CF41-47EB-A086-86C6ED6FDB45}"/>
                </a:ext>
              </a:extLst>
            </p:cNvPr>
            <p:cNvGrpSpPr/>
            <p:nvPr/>
          </p:nvGrpSpPr>
          <p:grpSpPr>
            <a:xfrm>
              <a:off x="7024819" y="3501008"/>
              <a:ext cx="1894467" cy="1712952"/>
              <a:chOff x="5519329" y="3276396"/>
              <a:chExt cx="2980506" cy="2448272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8DA2FDDB-C831-44F0-A4C7-93EB73D6EB60}"/>
                  </a:ext>
                </a:extLst>
              </p:cNvPr>
              <p:cNvGrpSpPr/>
              <p:nvPr/>
            </p:nvGrpSpPr>
            <p:grpSpPr>
              <a:xfrm>
                <a:off x="5519329" y="3276396"/>
                <a:ext cx="2980506" cy="2448272"/>
                <a:chOff x="5259237" y="3501008"/>
                <a:chExt cx="2980506" cy="2448272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CC0D4404-6E82-4C4C-8236-F43B8BA6060A}"/>
                    </a:ext>
                  </a:extLst>
                </p:cNvPr>
                <p:cNvSpPr/>
                <p:nvPr/>
              </p:nvSpPr>
              <p:spPr>
                <a:xfrm>
                  <a:off x="5259237" y="3501008"/>
                  <a:ext cx="2980506" cy="244827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5B923C"/>
                    </a:solidFill>
                  </a:endParaRPr>
                </a:p>
              </p:txBody>
            </p: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42B3BBCE-F1DE-4F69-8560-BF98DC38A3F6}"/>
                    </a:ext>
                  </a:extLst>
                </p:cNvPr>
                <p:cNvCxnSpPr>
                  <a:stCxn id="113" idx="0"/>
                  <a:endCxn id="113" idx="2"/>
                </p:cNvCxnSpPr>
                <p:nvPr/>
              </p:nvCxnSpPr>
              <p:spPr>
                <a:xfrm>
                  <a:off x="6749490" y="3501008"/>
                  <a:ext cx="0" cy="244827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BF09777E-3413-457E-9715-3D2E937816E2}"/>
                    </a:ext>
                  </a:extLst>
                </p:cNvPr>
                <p:cNvCxnSpPr>
                  <a:cxnSpLocks/>
                  <a:stCxn id="113" idx="1"/>
                  <a:endCxn id="113" idx="3"/>
                </p:cNvCxnSpPr>
                <p:nvPr/>
              </p:nvCxnSpPr>
              <p:spPr>
                <a:xfrm>
                  <a:off x="5259237" y="4725144"/>
                  <a:ext cx="29805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4B54C122-665C-445F-BE1C-22F6AC085CD8}"/>
                  </a:ext>
                </a:extLst>
              </p:cNvPr>
              <p:cNvGrpSpPr/>
              <p:nvPr/>
            </p:nvGrpSpPr>
            <p:grpSpPr>
              <a:xfrm rot="1339983">
                <a:off x="6692072" y="3372468"/>
                <a:ext cx="1283540" cy="971504"/>
                <a:chOff x="5904053" y="3982279"/>
                <a:chExt cx="1577209" cy="971504"/>
              </a:xfrm>
            </p:grpSpPr>
            <p:sp>
              <p:nvSpPr>
                <p:cNvPr id="111" name="Isosceles Triangle 110">
                  <a:extLst>
                    <a:ext uri="{FF2B5EF4-FFF2-40B4-BE49-F238E27FC236}">
                      <a16:creationId xmlns:a16="http://schemas.microsoft.com/office/drawing/2014/main" id="{0BCAA071-28E4-4C86-8052-6AD338701EC3}"/>
                    </a:ext>
                  </a:extLst>
                </p:cNvPr>
                <p:cNvSpPr/>
                <p:nvPr/>
              </p:nvSpPr>
              <p:spPr>
                <a:xfrm>
                  <a:off x="6005054" y="3982279"/>
                  <a:ext cx="1476208" cy="912018"/>
                </a:xfrm>
                <a:prstGeom prst="triangle">
                  <a:avLst>
                    <a:gd name="adj" fmla="val 2208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dirty="0">
                    <a:solidFill>
                      <a:srgbClr val="5B923C"/>
                    </a:solidFill>
                  </a:endParaRPr>
                </a:p>
              </p:txBody>
            </p:sp>
            <p:sp>
              <p:nvSpPr>
                <p:cNvPr id="112" name="Flowchart: Connector 111">
                  <a:extLst>
                    <a:ext uri="{FF2B5EF4-FFF2-40B4-BE49-F238E27FC236}">
                      <a16:creationId xmlns:a16="http://schemas.microsoft.com/office/drawing/2014/main" id="{5B2370B9-AE52-420A-B2E3-D105C59D711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 flipV="1">
                  <a:off x="5904053" y="4784783"/>
                  <a:ext cx="228589" cy="1690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5B923C"/>
                    </a:solidFill>
                  </a:endParaRPr>
                </a:p>
              </p:txBody>
            </p:sp>
          </p:grp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836EB3F-3BF5-49A6-9A18-00950E45271A}"/>
                </a:ext>
              </a:extLst>
            </p:cNvPr>
            <p:cNvSpPr txBox="1"/>
            <p:nvPr/>
          </p:nvSpPr>
          <p:spPr>
            <a:xfrm>
              <a:off x="6958872" y="3487440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Cluster0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3125EB4-583F-487B-9B9D-29FCC10DF9AF}"/>
                </a:ext>
              </a:extLst>
            </p:cNvPr>
            <p:cNvSpPr txBox="1"/>
            <p:nvPr/>
          </p:nvSpPr>
          <p:spPr>
            <a:xfrm>
              <a:off x="8278947" y="3487440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9359B86-EAF3-40A6-B745-DB3048B8E325}"/>
                </a:ext>
              </a:extLst>
            </p:cNvPr>
            <p:cNvSpPr txBox="1"/>
            <p:nvPr/>
          </p:nvSpPr>
          <p:spPr>
            <a:xfrm>
              <a:off x="6954022" y="4958009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Cluster2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68C383A-160D-410B-B357-0DF67482072B}"/>
                </a:ext>
              </a:extLst>
            </p:cNvPr>
            <p:cNvSpPr txBox="1"/>
            <p:nvPr/>
          </p:nvSpPr>
          <p:spPr>
            <a:xfrm>
              <a:off x="8272390" y="4963667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Cluster3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BC1C69C-0412-4391-8021-9E7AC8ECBFD9}"/>
                </a:ext>
              </a:extLst>
            </p:cNvPr>
            <p:cNvSpPr/>
            <p:nvPr/>
          </p:nvSpPr>
          <p:spPr>
            <a:xfrm>
              <a:off x="7431507" y="3887592"/>
              <a:ext cx="3738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solidFill>
                    <a:srgbClr val="5B923C"/>
                  </a:solidFill>
                </a:rPr>
                <a:t>v</a:t>
              </a:r>
              <a:r>
                <a:rPr lang="en-US" sz="1600" b="1" i="1" baseline="-25000" dirty="0">
                  <a:solidFill>
                    <a:srgbClr val="5B923C"/>
                  </a:solidFill>
                </a:rPr>
                <a:t>0</a:t>
              </a:r>
              <a:endParaRPr lang="en-US" sz="1600" i="1" dirty="0">
                <a:solidFill>
                  <a:srgbClr val="5B923C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AC176E8-A4E6-4887-9E63-84DA4F30FB8D}"/>
                </a:ext>
              </a:extLst>
            </p:cNvPr>
            <p:cNvSpPr/>
            <p:nvPr/>
          </p:nvSpPr>
          <p:spPr>
            <a:xfrm>
              <a:off x="8264528" y="4279616"/>
              <a:ext cx="3738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solidFill>
                    <a:srgbClr val="5B923C"/>
                  </a:solidFill>
                </a:rPr>
                <a:t>v</a:t>
              </a:r>
              <a:r>
                <a:rPr lang="en-US" sz="1600" b="1" i="1" baseline="-25000" dirty="0">
                  <a:solidFill>
                    <a:srgbClr val="5B923C"/>
                  </a:solidFill>
                </a:rPr>
                <a:t>2</a:t>
              </a:r>
              <a:endParaRPr lang="en-US" sz="1600" i="1" dirty="0">
                <a:solidFill>
                  <a:srgbClr val="5B923C"/>
                </a:solidFill>
              </a:endParaRPr>
            </a:p>
          </p:txBody>
        </p:sp>
        <p:sp>
          <p:nvSpPr>
            <p:cNvPr id="104" name="Flowchart: Connector 103">
              <a:extLst>
                <a:ext uri="{FF2B5EF4-FFF2-40B4-BE49-F238E27FC236}">
                  <a16:creationId xmlns:a16="http://schemas.microsoft.com/office/drawing/2014/main" id="{6800619B-CA66-4F52-A7C9-CCA4DD0BE37F}"/>
                </a:ext>
              </a:extLst>
            </p:cNvPr>
            <p:cNvSpPr>
              <a:spLocks noChangeAspect="1"/>
            </p:cNvSpPr>
            <p:nvPr/>
          </p:nvSpPr>
          <p:spPr>
            <a:xfrm rot="1339983" flipH="1" flipV="1">
              <a:off x="8378390" y="4280098"/>
              <a:ext cx="118242" cy="11824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923C"/>
                </a:solidFill>
              </a:endParaRPr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id="{398D0C4D-9E38-4ABF-A542-31BBC83D23B3}"/>
                </a:ext>
              </a:extLst>
            </p:cNvPr>
            <p:cNvSpPr>
              <a:spLocks noChangeAspect="1"/>
            </p:cNvSpPr>
            <p:nvPr/>
          </p:nvSpPr>
          <p:spPr>
            <a:xfrm rot="1339983" flipH="1" flipV="1">
              <a:off x="8076338" y="3508308"/>
              <a:ext cx="118242" cy="11824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923C"/>
                </a:solidFill>
              </a:endParaRPr>
            </a:p>
          </p:txBody>
        </p:sp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45E83D2B-9F7E-46A1-B518-235DE30D000D}"/>
                </a:ext>
              </a:extLst>
            </p:cNvPr>
            <p:cNvSpPr/>
            <p:nvPr/>
          </p:nvSpPr>
          <p:spPr>
            <a:xfrm rot="1339983">
              <a:off x="7400067" y="4686331"/>
              <a:ext cx="933259" cy="208691"/>
            </a:xfrm>
            <a:prstGeom prst="triangle">
              <a:avLst>
                <a:gd name="adj" fmla="val 2208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5B923C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B0FC724-A67E-4926-9510-CE49C1824FC0}"/>
                </a:ext>
              </a:extLst>
            </p:cNvPr>
            <p:cNvSpPr/>
            <p:nvPr/>
          </p:nvSpPr>
          <p:spPr>
            <a:xfrm>
              <a:off x="7486189" y="4564819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5B923C"/>
                  </a:solidFill>
                </a:rPr>
                <a:t>P</a:t>
              </a:r>
              <a:r>
                <a:rPr lang="en-US" sz="1400" b="1" i="1" baseline="-25000" dirty="0">
                  <a:solidFill>
                    <a:srgbClr val="5B923C"/>
                  </a:solidFill>
                </a:rPr>
                <a:t>1</a:t>
              </a:r>
              <a:endParaRPr lang="en-US" sz="1400" i="1" dirty="0">
                <a:solidFill>
                  <a:srgbClr val="5B923C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C7ACDC7-117E-47B8-916F-CA5E6351B5BF}"/>
                </a:ext>
              </a:extLst>
            </p:cNvPr>
            <p:cNvSpPr/>
            <p:nvPr/>
          </p:nvSpPr>
          <p:spPr>
            <a:xfrm>
              <a:off x="7944908" y="3830150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5B923C"/>
                  </a:solidFill>
                </a:rPr>
                <a:t>P</a:t>
              </a:r>
              <a:r>
                <a:rPr lang="en-US" sz="1400" b="1" i="1" baseline="-25000" dirty="0">
                  <a:solidFill>
                    <a:srgbClr val="5B923C"/>
                  </a:solidFill>
                </a:rPr>
                <a:t>0</a:t>
              </a:r>
              <a:endParaRPr lang="en-US" sz="1400" i="1" dirty="0">
                <a:solidFill>
                  <a:srgbClr val="5B923C"/>
                </a:solidFill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E4D0474-813D-4AD8-B534-AF4917FBDB5D}"/>
              </a:ext>
            </a:extLst>
          </p:cNvPr>
          <p:cNvGrpSpPr/>
          <p:nvPr/>
        </p:nvGrpSpPr>
        <p:grpSpPr>
          <a:xfrm>
            <a:off x="7073197" y="3737515"/>
            <a:ext cx="500566" cy="933259"/>
            <a:chOff x="7073197" y="3737515"/>
            <a:chExt cx="500566" cy="933259"/>
          </a:xfrm>
        </p:grpSpPr>
        <p:sp>
          <p:nvSpPr>
            <p:cNvPr id="117" name="Isosceles Triangle 116">
              <a:extLst>
                <a:ext uri="{FF2B5EF4-FFF2-40B4-BE49-F238E27FC236}">
                  <a16:creationId xmlns:a16="http://schemas.microsoft.com/office/drawing/2014/main" id="{76583D77-2D22-4981-B74D-5F1D51463562}"/>
                </a:ext>
              </a:extLst>
            </p:cNvPr>
            <p:cNvSpPr/>
            <p:nvPr/>
          </p:nvSpPr>
          <p:spPr>
            <a:xfrm rot="4804120">
              <a:off x="6892408" y="3989420"/>
              <a:ext cx="933259" cy="429450"/>
            </a:xfrm>
            <a:prstGeom prst="triangle">
              <a:avLst>
                <a:gd name="adj" fmla="val 2208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5B923C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A4FE74C-5BCC-4D1F-A3E4-9F119B6B9F80}"/>
                </a:ext>
              </a:extLst>
            </p:cNvPr>
            <p:cNvSpPr/>
            <p:nvPr/>
          </p:nvSpPr>
          <p:spPr>
            <a:xfrm>
              <a:off x="7073197" y="3809569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5B923C"/>
                  </a:solidFill>
                </a:rPr>
                <a:t>P</a:t>
              </a:r>
              <a:r>
                <a:rPr lang="en-US" sz="1400" b="1" i="1" baseline="-25000" dirty="0">
                  <a:solidFill>
                    <a:srgbClr val="5B923C"/>
                  </a:solidFill>
                </a:rPr>
                <a:t>2</a:t>
              </a:r>
              <a:endParaRPr lang="en-US" sz="1400" i="1" dirty="0">
                <a:solidFill>
                  <a:srgbClr val="5B923C"/>
                </a:solidFill>
              </a:endParaRP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190F9A7-CFE2-48E5-92F8-F0F7E3E824AB}"/>
              </a:ext>
            </a:extLst>
          </p:cNvPr>
          <p:cNvSpPr/>
          <p:nvPr/>
        </p:nvSpPr>
        <p:spPr>
          <a:xfrm>
            <a:off x="7293738" y="3259451"/>
            <a:ext cx="1173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Screen space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E68767B-1180-42E3-91A3-02464EA9EDD1}"/>
              </a:ext>
            </a:extLst>
          </p:cNvPr>
          <p:cNvSpPr/>
          <p:nvPr/>
        </p:nvSpPr>
        <p:spPr>
          <a:xfrm>
            <a:off x="8034920" y="3552185"/>
            <a:ext cx="373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5B923C"/>
                </a:solidFill>
              </a:rPr>
              <a:t>v</a:t>
            </a:r>
            <a:r>
              <a:rPr lang="en-US" sz="1600" b="1" i="1" baseline="-25000" dirty="0">
                <a:solidFill>
                  <a:srgbClr val="5B923C"/>
                </a:solidFill>
              </a:rPr>
              <a:t>1</a:t>
            </a:r>
            <a:endParaRPr lang="en-US" sz="1600" i="1" dirty="0">
              <a:solidFill>
                <a:srgbClr val="5B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2D907534-8C16-4F87-9148-C3183629427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56" y="1380991"/>
            <a:ext cx="2798064" cy="158191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F76674-1EA5-422E-B0F0-8F204F447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38" y="3148575"/>
            <a:ext cx="6225416" cy="3209893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9DA0575F-C3D2-4BDF-ADDE-521B86ABE90B}"/>
              </a:ext>
            </a:extLst>
          </p:cNvPr>
          <p:cNvSpPr txBox="1"/>
          <p:nvPr/>
        </p:nvSpPr>
        <p:spPr>
          <a:xfrm>
            <a:off x="7074037" y="5599454"/>
            <a:ext cx="2116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Cluster0</a:t>
            </a:r>
            <a:r>
              <a:rPr lang="en-US" sz="1100" b="1" i="1" dirty="0">
                <a:solidFill>
                  <a:srgbClr val="FF0000"/>
                </a:solidFill>
              </a:rPr>
              <a:t> mask = {1,0,1}</a:t>
            </a:r>
          </a:p>
          <a:p>
            <a:r>
              <a:rPr lang="en-US" sz="1100" b="1" dirty="0"/>
              <a:t>Cluster1</a:t>
            </a:r>
            <a:r>
              <a:rPr lang="en-US" sz="1100" b="1" i="1" dirty="0">
                <a:solidFill>
                  <a:srgbClr val="FF0000"/>
                </a:solidFill>
              </a:rPr>
              <a:t> mask = {1,0,0}</a:t>
            </a:r>
          </a:p>
          <a:p>
            <a:r>
              <a:rPr lang="en-US" sz="1100" b="1" dirty="0"/>
              <a:t>Cluster2</a:t>
            </a:r>
            <a:r>
              <a:rPr lang="en-US" sz="1100" b="1" i="1" dirty="0">
                <a:solidFill>
                  <a:srgbClr val="FF0000"/>
                </a:solidFill>
              </a:rPr>
              <a:t> mask = {0,1,1}</a:t>
            </a:r>
          </a:p>
          <a:p>
            <a:r>
              <a:rPr lang="en-US" sz="1100" b="1" dirty="0"/>
              <a:t>Cluster3 </a:t>
            </a:r>
            <a:r>
              <a:rPr lang="en-US" sz="1100" b="1" i="1" dirty="0">
                <a:solidFill>
                  <a:srgbClr val="FF0000"/>
                </a:solidFill>
              </a:rPr>
              <a:t>mask = {0,1,0}</a:t>
            </a:r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id="{177E873A-1B2E-49D0-9C6D-89233125FC6C}"/>
              </a:ext>
            </a:extLst>
          </p:cNvPr>
          <p:cNvSpPr/>
          <p:nvPr/>
        </p:nvSpPr>
        <p:spPr>
          <a:xfrm>
            <a:off x="7767718" y="5243586"/>
            <a:ext cx="325596" cy="35361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D988D04-2E84-4815-B783-46FCBB0B86BF}"/>
              </a:ext>
            </a:extLst>
          </p:cNvPr>
          <p:cNvSpPr/>
          <p:nvPr/>
        </p:nvSpPr>
        <p:spPr>
          <a:xfrm>
            <a:off x="8161642" y="5435302"/>
            <a:ext cx="7537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1" dirty="0">
                <a:solidFill>
                  <a:srgbClr val="5B923C"/>
                </a:solidFill>
              </a:rPr>
              <a:t>{P</a:t>
            </a:r>
            <a:r>
              <a:rPr lang="en-US" sz="1000" b="1" i="1" baseline="-25000" dirty="0">
                <a:solidFill>
                  <a:srgbClr val="5B923C"/>
                </a:solidFill>
              </a:rPr>
              <a:t>0</a:t>
            </a:r>
            <a:r>
              <a:rPr lang="en-US" sz="1000" b="1" i="1" dirty="0">
                <a:solidFill>
                  <a:srgbClr val="5B923C"/>
                </a:solidFill>
              </a:rPr>
              <a:t>,P</a:t>
            </a:r>
            <a:r>
              <a:rPr lang="en-US" sz="1000" b="1" i="1" baseline="-25000" dirty="0">
                <a:solidFill>
                  <a:srgbClr val="5B923C"/>
                </a:solidFill>
              </a:rPr>
              <a:t>1</a:t>
            </a:r>
            <a:r>
              <a:rPr lang="en-US" sz="1000" b="1" i="1" dirty="0">
                <a:solidFill>
                  <a:srgbClr val="5B923C"/>
                </a:solidFill>
              </a:rPr>
              <a:t>,P</a:t>
            </a:r>
            <a:r>
              <a:rPr lang="en-US" sz="1000" b="1" i="1" baseline="-25000" dirty="0">
                <a:solidFill>
                  <a:srgbClr val="5B923C"/>
                </a:solidFill>
              </a:rPr>
              <a:t>2</a:t>
            </a:r>
            <a:r>
              <a:rPr lang="en-US" sz="1000" b="1" i="1" dirty="0">
                <a:solidFill>
                  <a:srgbClr val="5B923C"/>
                </a:solidFill>
              </a:rPr>
              <a:t>}</a:t>
            </a:r>
            <a:endParaRPr lang="en-US" sz="1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Emerald: Graphics Architecture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091530D5-B50A-4755-B1DB-ED4250884A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endParaRPr lang="en-CA" sz="2800" dirty="0">
              <a:ea typeface="ＭＳ Ｐゴシック" charset="-128"/>
            </a:endParaRPr>
          </a:p>
          <a:p>
            <a:pPr>
              <a:defRPr/>
            </a:pPr>
            <a:endParaRPr lang="en-CA" sz="2800" dirty="0">
              <a:ea typeface="ＭＳ Ｐゴシック" charset="-128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AD97289-D4A7-474B-A4EF-3D669AB8DEB9}"/>
              </a:ext>
            </a:extLst>
          </p:cNvPr>
          <p:cNvCxnSpPr>
            <a:cxnSpLocks/>
          </p:cNvCxnSpPr>
          <p:nvPr/>
        </p:nvCxnSpPr>
        <p:spPr>
          <a:xfrm flipH="1">
            <a:off x="611560" y="1556792"/>
            <a:ext cx="6048672" cy="1584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3BBAC32-C76B-4AFE-BD72-03D3AFB72EF7}"/>
              </a:ext>
            </a:extLst>
          </p:cNvPr>
          <p:cNvCxnSpPr>
            <a:cxnSpLocks/>
          </p:cNvCxnSpPr>
          <p:nvPr/>
        </p:nvCxnSpPr>
        <p:spPr>
          <a:xfrm flipH="1">
            <a:off x="6848078" y="1572032"/>
            <a:ext cx="176744" cy="1584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5E56D43E-DE58-492F-B3C4-B35687768D94}"/>
              </a:ext>
            </a:extLst>
          </p:cNvPr>
          <p:cNvCxnSpPr>
            <a:cxnSpLocks/>
          </p:cNvCxnSpPr>
          <p:nvPr/>
        </p:nvCxnSpPr>
        <p:spPr>
          <a:xfrm rot="10800000">
            <a:off x="2902160" y="5839377"/>
            <a:ext cx="2776119" cy="371394"/>
          </a:xfrm>
          <a:prstGeom prst="bentConnector3">
            <a:avLst>
              <a:gd name="adj1" fmla="val 99773"/>
            </a:avLst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Arrow: Down 37">
            <a:extLst>
              <a:ext uri="{FF2B5EF4-FFF2-40B4-BE49-F238E27FC236}">
                <a16:creationId xmlns:a16="http://schemas.microsoft.com/office/drawing/2014/main" id="{B4E550D4-CEE2-4439-BD95-C82514E8E2B8}"/>
              </a:ext>
            </a:extLst>
          </p:cNvPr>
          <p:cNvSpPr/>
          <p:nvPr/>
        </p:nvSpPr>
        <p:spPr>
          <a:xfrm>
            <a:off x="5281659" y="3771996"/>
            <a:ext cx="325596" cy="53460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EDDEDF54-B12E-41FB-BD39-D8D69B8B5D71}"/>
              </a:ext>
            </a:extLst>
          </p:cNvPr>
          <p:cNvSpPr/>
          <p:nvPr/>
        </p:nvSpPr>
        <p:spPr>
          <a:xfrm>
            <a:off x="837871" y="1364103"/>
            <a:ext cx="2798025" cy="901252"/>
          </a:xfrm>
          <a:prstGeom prst="wedgeRectCallout">
            <a:avLst>
              <a:gd name="adj1" fmla="val 111757"/>
              <a:gd name="adj2" fmla="val 23094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Launch fragment shaders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91B023-C1D5-4CD4-8741-DC83B2348456}"/>
              </a:ext>
            </a:extLst>
          </p:cNvPr>
          <p:cNvSpPr/>
          <p:nvPr/>
        </p:nvSpPr>
        <p:spPr>
          <a:xfrm>
            <a:off x="4837834" y="4385566"/>
            <a:ext cx="1731628" cy="9740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Fragment shading</a:t>
            </a: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4B57C42F-79EC-4B1E-9C77-19A9128B31F3}"/>
              </a:ext>
            </a:extLst>
          </p:cNvPr>
          <p:cNvSpPr/>
          <p:nvPr/>
        </p:nvSpPr>
        <p:spPr>
          <a:xfrm>
            <a:off x="4535063" y="5068254"/>
            <a:ext cx="2798025" cy="901252"/>
          </a:xfrm>
          <a:prstGeom prst="wedgeRectCallout">
            <a:avLst>
              <a:gd name="adj1" fmla="val -104295"/>
              <a:gd name="adj2" fmla="val 7424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Write fragment data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258B9D1-4C0A-4D04-9C58-990284588BA4}"/>
              </a:ext>
            </a:extLst>
          </p:cNvPr>
          <p:cNvGrpSpPr/>
          <p:nvPr/>
        </p:nvGrpSpPr>
        <p:grpSpPr>
          <a:xfrm>
            <a:off x="6954022" y="3487440"/>
            <a:ext cx="2060685" cy="1737837"/>
            <a:chOff x="6954022" y="3487440"/>
            <a:chExt cx="2060685" cy="1737837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1E034925-670B-4671-8BC4-5DF43CA0C689}"/>
                </a:ext>
              </a:extLst>
            </p:cNvPr>
            <p:cNvGrpSpPr/>
            <p:nvPr/>
          </p:nvGrpSpPr>
          <p:grpSpPr>
            <a:xfrm>
              <a:off x="7024819" y="3501008"/>
              <a:ext cx="1894467" cy="1712952"/>
              <a:chOff x="5519329" y="3276396"/>
              <a:chExt cx="2980506" cy="2448272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074078F-AC12-4E4B-9436-C8A10EB0611E}"/>
                  </a:ext>
                </a:extLst>
              </p:cNvPr>
              <p:cNvGrpSpPr/>
              <p:nvPr/>
            </p:nvGrpSpPr>
            <p:grpSpPr>
              <a:xfrm>
                <a:off x="5519329" y="3276396"/>
                <a:ext cx="2980506" cy="2448272"/>
                <a:chOff x="5259237" y="3501008"/>
                <a:chExt cx="2980506" cy="2448272"/>
              </a:xfrm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8351534-4092-4AD0-8BED-25033B90B82D}"/>
                    </a:ext>
                  </a:extLst>
                </p:cNvPr>
                <p:cNvSpPr/>
                <p:nvPr/>
              </p:nvSpPr>
              <p:spPr>
                <a:xfrm>
                  <a:off x="5259237" y="3501008"/>
                  <a:ext cx="2980506" cy="244827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5B923C"/>
                    </a:solidFill>
                  </a:endParaRPr>
                </a:p>
              </p:txBody>
            </p: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9790E92E-17A6-4C60-A8A2-1DA956D11C72}"/>
                    </a:ext>
                  </a:extLst>
                </p:cNvPr>
                <p:cNvCxnSpPr>
                  <a:stCxn id="116" idx="0"/>
                  <a:endCxn id="116" idx="2"/>
                </p:cNvCxnSpPr>
                <p:nvPr/>
              </p:nvCxnSpPr>
              <p:spPr>
                <a:xfrm>
                  <a:off x="6749490" y="3501008"/>
                  <a:ext cx="0" cy="244827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E88BA79B-E9D6-4EEC-AB89-E5838036CFB0}"/>
                    </a:ext>
                  </a:extLst>
                </p:cNvPr>
                <p:cNvCxnSpPr>
                  <a:cxnSpLocks/>
                  <a:stCxn id="116" idx="1"/>
                  <a:endCxn id="116" idx="3"/>
                </p:cNvCxnSpPr>
                <p:nvPr/>
              </p:nvCxnSpPr>
              <p:spPr>
                <a:xfrm>
                  <a:off x="5259237" y="4725144"/>
                  <a:ext cx="29805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19F88535-9DB6-4D7E-A01C-CCA48AFF6CAE}"/>
                  </a:ext>
                </a:extLst>
              </p:cNvPr>
              <p:cNvGrpSpPr/>
              <p:nvPr/>
            </p:nvGrpSpPr>
            <p:grpSpPr>
              <a:xfrm rot="1339983">
                <a:off x="6692072" y="3372468"/>
                <a:ext cx="1283540" cy="971504"/>
                <a:chOff x="5904053" y="3982279"/>
                <a:chExt cx="1577209" cy="971504"/>
              </a:xfrm>
            </p:grpSpPr>
            <p:sp>
              <p:nvSpPr>
                <p:cNvPr id="114" name="Isosceles Triangle 113">
                  <a:extLst>
                    <a:ext uri="{FF2B5EF4-FFF2-40B4-BE49-F238E27FC236}">
                      <a16:creationId xmlns:a16="http://schemas.microsoft.com/office/drawing/2014/main" id="{EA07B496-C833-42F1-86F0-1D5A44A03FCC}"/>
                    </a:ext>
                  </a:extLst>
                </p:cNvPr>
                <p:cNvSpPr/>
                <p:nvPr/>
              </p:nvSpPr>
              <p:spPr>
                <a:xfrm>
                  <a:off x="6005054" y="3982279"/>
                  <a:ext cx="1476208" cy="912018"/>
                </a:xfrm>
                <a:prstGeom prst="triangle">
                  <a:avLst>
                    <a:gd name="adj" fmla="val 2208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dirty="0">
                    <a:solidFill>
                      <a:srgbClr val="5B923C"/>
                    </a:solidFill>
                  </a:endParaRPr>
                </a:p>
              </p:txBody>
            </p:sp>
            <p:sp>
              <p:nvSpPr>
                <p:cNvPr id="115" name="Flowchart: Connector 114">
                  <a:extLst>
                    <a:ext uri="{FF2B5EF4-FFF2-40B4-BE49-F238E27FC236}">
                      <a16:creationId xmlns:a16="http://schemas.microsoft.com/office/drawing/2014/main" id="{406193F8-F108-43C4-BC20-A2B0AA0F2C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 flipV="1">
                  <a:off x="5904053" y="4784783"/>
                  <a:ext cx="228589" cy="1690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5B923C"/>
                    </a:solidFill>
                  </a:endParaRPr>
                </a:p>
              </p:txBody>
            </p:sp>
          </p:grp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7A0E6BF-F747-4DD4-AF2A-D013119F8E7C}"/>
                </a:ext>
              </a:extLst>
            </p:cNvPr>
            <p:cNvSpPr txBox="1"/>
            <p:nvPr/>
          </p:nvSpPr>
          <p:spPr>
            <a:xfrm>
              <a:off x="6958872" y="3487440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2FB4F66-37F0-498B-93D9-D0E9D6ED605C}"/>
                </a:ext>
              </a:extLst>
            </p:cNvPr>
            <p:cNvSpPr txBox="1"/>
            <p:nvPr/>
          </p:nvSpPr>
          <p:spPr>
            <a:xfrm>
              <a:off x="8278947" y="3487440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4593B12-1CB4-489F-92C0-3BC6FE6DE7B1}"/>
                </a:ext>
              </a:extLst>
            </p:cNvPr>
            <p:cNvSpPr txBox="1"/>
            <p:nvPr/>
          </p:nvSpPr>
          <p:spPr>
            <a:xfrm>
              <a:off x="6954022" y="4958009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5E9292C-DA7E-4589-A4F7-58CA34FF156E}"/>
                </a:ext>
              </a:extLst>
            </p:cNvPr>
            <p:cNvSpPr txBox="1"/>
            <p:nvPr/>
          </p:nvSpPr>
          <p:spPr>
            <a:xfrm>
              <a:off x="8272390" y="4963667"/>
              <a:ext cx="73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Cluster3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2413A19-8B4A-43AC-B249-4F7A4622ACBB}"/>
                </a:ext>
              </a:extLst>
            </p:cNvPr>
            <p:cNvSpPr/>
            <p:nvPr/>
          </p:nvSpPr>
          <p:spPr>
            <a:xfrm>
              <a:off x="7431507" y="3887592"/>
              <a:ext cx="3738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solidFill>
                    <a:srgbClr val="5B923C"/>
                  </a:solidFill>
                </a:rPr>
                <a:t>v</a:t>
              </a:r>
              <a:r>
                <a:rPr lang="en-US" sz="1600" b="1" i="1" baseline="-25000" dirty="0">
                  <a:solidFill>
                    <a:srgbClr val="5B923C"/>
                  </a:solidFill>
                </a:rPr>
                <a:t>0</a:t>
              </a:r>
              <a:endParaRPr lang="en-US" sz="1600" i="1" dirty="0">
                <a:solidFill>
                  <a:srgbClr val="5B923C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AB99BF5-9768-486B-84F7-B25B03AAC92E}"/>
                </a:ext>
              </a:extLst>
            </p:cNvPr>
            <p:cNvSpPr/>
            <p:nvPr/>
          </p:nvSpPr>
          <p:spPr>
            <a:xfrm>
              <a:off x="8264528" y="4279616"/>
              <a:ext cx="3738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solidFill>
                    <a:srgbClr val="5B923C"/>
                  </a:solidFill>
                </a:rPr>
                <a:t>v</a:t>
              </a:r>
              <a:r>
                <a:rPr lang="en-US" sz="1600" b="1" i="1" baseline="-25000" dirty="0">
                  <a:solidFill>
                    <a:srgbClr val="5B923C"/>
                  </a:solidFill>
                </a:rPr>
                <a:t>2</a:t>
              </a:r>
              <a:endParaRPr lang="en-US" sz="1600" i="1" dirty="0">
                <a:solidFill>
                  <a:srgbClr val="5B923C"/>
                </a:solidFill>
              </a:endParaRPr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A11856C2-AF7B-4403-8948-3D6E581AC783}"/>
                </a:ext>
              </a:extLst>
            </p:cNvPr>
            <p:cNvSpPr>
              <a:spLocks noChangeAspect="1"/>
            </p:cNvSpPr>
            <p:nvPr/>
          </p:nvSpPr>
          <p:spPr>
            <a:xfrm rot="1339983" flipH="1" flipV="1">
              <a:off x="8378390" y="4280098"/>
              <a:ext cx="118242" cy="11824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923C"/>
                </a:solidFill>
              </a:endParaRPr>
            </a:p>
          </p:txBody>
        </p:sp>
        <p:sp>
          <p:nvSpPr>
            <p:cNvPr id="108" name="Flowchart: Connector 107">
              <a:extLst>
                <a:ext uri="{FF2B5EF4-FFF2-40B4-BE49-F238E27FC236}">
                  <a16:creationId xmlns:a16="http://schemas.microsoft.com/office/drawing/2014/main" id="{9F69C7A4-59CD-4486-A3E8-758BF56E0765}"/>
                </a:ext>
              </a:extLst>
            </p:cNvPr>
            <p:cNvSpPr>
              <a:spLocks noChangeAspect="1"/>
            </p:cNvSpPr>
            <p:nvPr/>
          </p:nvSpPr>
          <p:spPr>
            <a:xfrm rot="1339983" flipH="1" flipV="1">
              <a:off x="8076338" y="3508308"/>
              <a:ext cx="118242" cy="11824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923C"/>
                </a:solidFill>
              </a:endParaRPr>
            </a:p>
          </p:txBody>
        </p:sp>
        <p:sp>
          <p:nvSpPr>
            <p:cNvPr id="109" name="Isosceles Triangle 108">
              <a:extLst>
                <a:ext uri="{FF2B5EF4-FFF2-40B4-BE49-F238E27FC236}">
                  <a16:creationId xmlns:a16="http://schemas.microsoft.com/office/drawing/2014/main" id="{BACA4043-B171-4413-B3C6-2BBEED3ABD3F}"/>
                </a:ext>
              </a:extLst>
            </p:cNvPr>
            <p:cNvSpPr/>
            <p:nvPr/>
          </p:nvSpPr>
          <p:spPr>
            <a:xfrm rot="1339983">
              <a:off x="7400067" y="4686331"/>
              <a:ext cx="933259" cy="208691"/>
            </a:xfrm>
            <a:prstGeom prst="triangle">
              <a:avLst>
                <a:gd name="adj" fmla="val 2208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5B923C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B8E60E7-D986-4905-A6F5-EA0A8C7F71BE}"/>
                </a:ext>
              </a:extLst>
            </p:cNvPr>
            <p:cNvSpPr/>
            <p:nvPr/>
          </p:nvSpPr>
          <p:spPr>
            <a:xfrm>
              <a:off x="7486189" y="4564819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5B923C"/>
                  </a:solidFill>
                </a:rPr>
                <a:t>P</a:t>
              </a:r>
              <a:r>
                <a:rPr lang="en-US" sz="1400" b="1" i="1" baseline="-25000" dirty="0">
                  <a:solidFill>
                    <a:srgbClr val="5B923C"/>
                  </a:solidFill>
                </a:rPr>
                <a:t>1</a:t>
              </a:r>
              <a:endParaRPr lang="en-US" sz="1400" i="1" dirty="0">
                <a:solidFill>
                  <a:srgbClr val="5B923C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53DA419-AE79-4843-A8CC-AD21B0CD7514}"/>
                </a:ext>
              </a:extLst>
            </p:cNvPr>
            <p:cNvSpPr/>
            <p:nvPr/>
          </p:nvSpPr>
          <p:spPr>
            <a:xfrm>
              <a:off x="7944908" y="3830150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5B923C"/>
                  </a:solidFill>
                </a:rPr>
                <a:t>P</a:t>
              </a:r>
              <a:r>
                <a:rPr lang="en-US" sz="1400" b="1" i="1" baseline="-25000" dirty="0">
                  <a:solidFill>
                    <a:srgbClr val="5B923C"/>
                  </a:solidFill>
                </a:rPr>
                <a:t>0</a:t>
              </a:r>
              <a:endParaRPr lang="en-US" sz="1400" i="1" dirty="0">
                <a:solidFill>
                  <a:srgbClr val="5B923C"/>
                </a:solidFill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FE30167-7A84-4852-BB91-E1C311F567D8}"/>
              </a:ext>
            </a:extLst>
          </p:cNvPr>
          <p:cNvGrpSpPr/>
          <p:nvPr/>
        </p:nvGrpSpPr>
        <p:grpSpPr>
          <a:xfrm>
            <a:off x="7073197" y="3737515"/>
            <a:ext cx="500566" cy="933259"/>
            <a:chOff x="7073197" y="3737515"/>
            <a:chExt cx="500566" cy="933259"/>
          </a:xfrm>
        </p:grpSpPr>
        <p:sp>
          <p:nvSpPr>
            <p:cNvPr id="120" name="Isosceles Triangle 119">
              <a:extLst>
                <a:ext uri="{FF2B5EF4-FFF2-40B4-BE49-F238E27FC236}">
                  <a16:creationId xmlns:a16="http://schemas.microsoft.com/office/drawing/2014/main" id="{2BA3801E-4EE6-43ED-B13E-BAFBB2DBCEB8}"/>
                </a:ext>
              </a:extLst>
            </p:cNvPr>
            <p:cNvSpPr/>
            <p:nvPr/>
          </p:nvSpPr>
          <p:spPr>
            <a:xfrm rot="4804120">
              <a:off x="6892408" y="3989420"/>
              <a:ext cx="933259" cy="429450"/>
            </a:xfrm>
            <a:prstGeom prst="triangle">
              <a:avLst>
                <a:gd name="adj" fmla="val 2208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5B923C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533C68E-C97B-4305-B12F-2405171BC61D}"/>
                </a:ext>
              </a:extLst>
            </p:cNvPr>
            <p:cNvSpPr/>
            <p:nvPr/>
          </p:nvSpPr>
          <p:spPr>
            <a:xfrm>
              <a:off x="7073197" y="3809569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5B923C"/>
                  </a:solidFill>
                </a:rPr>
                <a:t>P</a:t>
              </a:r>
              <a:r>
                <a:rPr lang="en-US" sz="1400" b="1" i="1" baseline="-25000" dirty="0">
                  <a:solidFill>
                    <a:srgbClr val="5B923C"/>
                  </a:solidFill>
                </a:rPr>
                <a:t>2</a:t>
              </a:r>
              <a:endParaRPr lang="en-US" sz="1400" i="1" dirty="0">
                <a:solidFill>
                  <a:srgbClr val="5B923C"/>
                </a:solidFill>
              </a:endParaRPr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9E9BDBB-B791-4F85-BC18-A34D423A21DC}"/>
              </a:ext>
            </a:extLst>
          </p:cNvPr>
          <p:cNvSpPr/>
          <p:nvPr/>
        </p:nvSpPr>
        <p:spPr>
          <a:xfrm>
            <a:off x="7293738" y="3259451"/>
            <a:ext cx="1173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Screen space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A1B41D1-9C69-4A3A-B2F8-894FC369B4AB}"/>
              </a:ext>
            </a:extLst>
          </p:cNvPr>
          <p:cNvSpPr/>
          <p:nvPr/>
        </p:nvSpPr>
        <p:spPr>
          <a:xfrm>
            <a:off x="8034920" y="3552185"/>
            <a:ext cx="373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5B923C"/>
                </a:solidFill>
              </a:rPr>
              <a:t>v</a:t>
            </a:r>
            <a:r>
              <a:rPr lang="en-US" sz="1600" b="1" i="1" baseline="-25000" dirty="0">
                <a:solidFill>
                  <a:srgbClr val="5B923C"/>
                </a:solidFill>
              </a:rPr>
              <a:t>1</a:t>
            </a:r>
            <a:endParaRPr lang="en-US" sz="1600" i="1" dirty="0">
              <a:solidFill>
                <a:srgbClr val="5B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2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4E4F103A-D88B-474A-BFFA-C3917D8416F7}"/>
              </a:ext>
            </a:extLst>
          </p:cNvPr>
          <p:cNvSpPr/>
          <p:nvPr/>
        </p:nvSpPr>
        <p:spPr>
          <a:xfrm>
            <a:off x="199127" y="1949705"/>
            <a:ext cx="1637960" cy="4276369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>
                <a:ea typeface="ＭＳ Ｐゴシック" charset="-128"/>
              </a:rPr>
              <a:t>Systems-on-chip (SoC)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F88A-A004-4B88-83CE-43D516D41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ea typeface="ＭＳ Ｐゴシック" charset="-128"/>
              </a:rPr>
              <a:t>An amalgamation of specialized IPs.</a:t>
            </a:r>
          </a:p>
          <a:p>
            <a:endParaRPr lang="en-US" dirty="0"/>
          </a:p>
        </p:txBody>
      </p:sp>
      <p:pic>
        <p:nvPicPr>
          <p:cNvPr id="4" name="Picture 2" descr="https://www.techinsights.com/sites/default/files/old-site/blogs/apple-iphone-xs/a12/APL1W81_TMJA46P-floorplan_sd.jpg">
            <a:extLst>
              <a:ext uri="{FF2B5EF4-FFF2-40B4-BE49-F238E27FC236}">
                <a16:creationId xmlns:a16="http://schemas.microsoft.com/office/drawing/2014/main" id="{442F518D-16D2-4ACF-B5AA-C24F14631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10" y="1999233"/>
            <a:ext cx="5141777" cy="437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739B4B-06D1-437D-857C-065A7A893ECE}"/>
              </a:ext>
            </a:extLst>
          </p:cNvPr>
          <p:cNvSpPr txBox="1">
            <a:spLocks/>
          </p:cNvSpPr>
          <p:nvPr/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54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90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126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E30049-07B4-40A8-91EE-8112CCDF78C6}"/>
              </a:ext>
            </a:extLst>
          </p:cNvPr>
          <p:cNvSpPr/>
          <p:nvPr/>
        </p:nvSpPr>
        <p:spPr>
          <a:xfrm>
            <a:off x="3438974" y="6364189"/>
            <a:ext cx="4296327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Roboto"/>
              </a:rPr>
              <a:t>Apple’s iPhone X A12 Bionic Chip</a:t>
            </a:r>
          </a:p>
          <a:p>
            <a:pPr algn="ctr"/>
            <a:r>
              <a:rPr lang="en-US" sz="1050" b="1" i="1" dirty="0">
                <a:latin typeface="Roboto"/>
              </a:rPr>
              <a:t>(Source: </a:t>
            </a:r>
            <a:r>
              <a:rPr lang="en-US" sz="1050" b="1" i="1" dirty="0" err="1">
                <a:latin typeface="Roboto"/>
              </a:rPr>
              <a:t>TechInsights</a:t>
            </a:r>
            <a:r>
              <a:rPr lang="en-US" sz="1050" b="1" i="1" dirty="0">
                <a:latin typeface="Roboto"/>
              </a:rPr>
              <a:t>)</a:t>
            </a:r>
            <a:endParaRPr lang="en-US" sz="1050" b="1" i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25AC43-090D-4604-9C73-9BEB76F4428D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499808" y="2890319"/>
            <a:ext cx="4296328" cy="25573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9DD7322-32D8-4634-9669-3A4CDF62826A}"/>
              </a:ext>
            </a:extLst>
          </p:cNvPr>
          <p:cNvSpPr txBox="1"/>
          <p:nvPr/>
        </p:nvSpPr>
        <p:spPr>
          <a:xfrm>
            <a:off x="166534" y="3525237"/>
            <a:ext cx="1557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ISP</a:t>
            </a:r>
          </a:p>
          <a:p>
            <a:pPr algn="ctr"/>
            <a:r>
              <a:rPr lang="en-US" b="1" dirty="0"/>
              <a:t>Modem</a:t>
            </a:r>
          </a:p>
          <a:p>
            <a:pPr algn="ctr"/>
            <a:r>
              <a:rPr lang="en-US" b="1" dirty="0"/>
              <a:t>Audio</a:t>
            </a:r>
          </a:p>
          <a:p>
            <a:pPr algn="ctr"/>
            <a:r>
              <a:rPr lang="en-US" b="1" dirty="0"/>
              <a:t>Display</a:t>
            </a:r>
          </a:p>
          <a:p>
            <a:pPr algn="ctr"/>
            <a:r>
              <a:rPr lang="en-US" b="1" dirty="0"/>
              <a:t>GPS</a:t>
            </a:r>
          </a:p>
          <a:p>
            <a:pPr algn="ctr"/>
            <a:r>
              <a:rPr lang="en-US" b="1" dirty="0"/>
              <a:t>…..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C814FD-27A6-4F3E-BCFC-313C9FDA20D0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499808" y="2890319"/>
            <a:ext cx="3489744" cy="26548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33BCFA-DA52-4A38-92E1-6481E1E4B12A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413246" y="2399319"/>
            <a:ext cx="5607026" cy="11259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0C77F0-CF5E-4F06-BDCB-0135E4AE0B2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180873" y="3380872"/>
            <a:ext cx="2258102" cy="15662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3C3EF9E-ED7A-49E5-88E2-374CCC4485ED}"/>
              </a:ext>
            </a:extLst>
          </p:cNvPr>
          <p:cNvSpPr/>
          <p:nvPr/>
        </p:nvSpPr>
        <p:spPr>
          <a:xfrm>
            <a:off x="561731" y="2168486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GPU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01210A-F2E7-463D-BD6F-DF94EE3EB4FB}"/>
              </a:ext>
            </a:extLst>
          </p:cNvPr>
          <p:cNvSpPr/>
          <p:nvPr/>
        </p:nvSpPr>
        <p:spPr>
          <a:xfrm>
            <a:off x="492801" y="2659486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CPUs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40B839-01F3-4FED-A744-C2F8911C39BC}"/>
              </a:ext>
            </a:extLst>
          </p:cNvPr>
          <p:cNvSpPr/>
          <p:nvPr/>
        </p:nvSpPr>
        <p:spPr>
          <a:xfrm>
            <a:off x="688430" y="315003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AI</a:t>
            </a:r>
          </a:p>
        </p:txBody>
      </p:sp>
      <p:pic>
        <p:nvPicPr>
          <p:cNvPr id="37" name="Graphic 36" descr="Puzzle pieces">
            <a:extLst>
              <a:ext uri="{FF2B5EF4-FFF2-40B4-BE49-F238E27FC236}">
                <a16:creationId xmlns:a16="http://schemas.microsoft.com/office/drawing/2014/main" id="{BBC24278-04AA-4A38-9155-9A44B08E1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4885" y="4468212"/>
            <a:ext cx="1556995" cy="1556995"/>
          </a:xfrm>
          <a:prstGeom prst="rect">
            <a:avLst/>
          </a:prstGeom>
        </p:spPr>
      </p:pic>
      <p:pic>
        <p:nvPicPr>
          <p:cNvPr id="38" name="Graphic 37" descr="Dollar">
            <a:extLst>
              <a:ext uri="{FF2B5EF4-FFF2-40B4-BE49-F238E27FC236}">
                <a16:creationId xmlns:a16="http://schemas.microsoft.com/office/drawing/2014/main" id="{530F0A16-0F94-4516-AD5B-4DA4CD819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38117" y="3452803"/>
            <a:ext cx="729644" cy="729644"/>
          </a:xfrm>
          <a:prstGeom prst="rect">
            <a:avLst/>
          </a:prstGeom>
        </p:spPr>
      </p:pic>
      <p:pic>
        <p:nvPicPr>
          <p:cNvPr id="39" name="Graphic 38" descr="Dollar">
            <a:extLst>
              <a:ext uri="{FF2B5EF4-FFF2-40B4-BE49-F238E27FC236}">
                <a16:creationId xmlns:a16="http://schemas.microsoft.com/office/drawing/2014/main" id="{FCCEA948-2641-4639-9812-D542438221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88561" y="3662644"/>
            <a:ext cx="729644" cy="729644"/>
          </a:xfrm>
          <a:prstGeom prst="rect">
            <a:avLst/>
          </a:prstGeom>
        </p:spPr>
      </p:pic>
      <p:pic>
        <p:nvPicPr>
          <p:cNvPr id="40" name="Graphic 39" descr="Dollar">
            <a:extLst>
              <a:ext uri="{FF2B5EF4-FFF2-40B4-BE49-F238E27FC236}">
                <a16:creationId xmlns:a16="http://schemas.microsoft.com/office/drawing/2014/main" id="{13C7B052-5007-426C-A310-CD0B2FC0D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0371" y="3870203"/>
            <a:ext cx="729644" cy="729644"/>
          </a:xfrm>
          <a:prstGeom prst="rect">
            <a:avLst/>
          </a:prstGeom>
        </p:spPr>
      </p:pic>
      <p:pic>
        <p:nvPicPr>
          <p:cNvPr id="42" name="Picture 2" descr="https://upload.wikimedia.org/wikipedia/commons/thumb/a/af/OnePlus_One.png/800px-OnePlus_One.png">
            <a:extLst>
              <a:ext uri="{FF2B5EF4-FFF2-40B4-BE49-F238E27FC236}">
                <a16:creationId xmlns:a16="http://schemas.microsoft.com/office/drawing/2014/main" id="{F248A8CC-283D-477E-8AF3-50006E9B4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177" y="1870100"/>
            <a:ext cx="556646" cy="102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ablet android">
            <a:extLst>
              <a:ext uri="{FF2B5EF4-FFF2-40B4-BE49-F238E27FC236}">
                <a16:creationId xmlns:a16="http://schemas.microsoft.com/office/drawing/2014/main" id="{7900F2F5-B073-44E9-AAB8-59DD457C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346" y="2962278"/>
            <a:ext cx="802301" cy="8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esla car white background">
            <a:extLst>
              <a:ext uri="{FF2B5EF4-FFF2-40B4-BE49-F238E27FC236}">
                <a16:creationId xmlns:a16="http://schemas.microsoft.com/office/drawing/2014/main" id="{6D7F689A-C8FE-4252-AE28-431E4A911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91" y="4483432"/>
            <a:ext cx="998009" cy="66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vr headset">
            <a:extLst>
              <a:ext uri="{FF2B5EF4-FFF2-40B4-BE49-F238E27FC236}">
                <a16:creationId xmlns:a16="http://schemas.microsoft.com/office/drawing/2014/main" id="{504779EE-46B2-4776-983A-B1A9F0A8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346" y="3662644"/>
            <a:ext cx="843046" cy="8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Image result for intel mini bots">
            <a:extLst>
              <a:ext uri="{FF2B5EF4-FFF2-40B4-BE49-F238E27FC236}">
                <a16:creationId xmlns:a16="http://schemas.microsoft.com/office/drawing/2014/main" id="{5ACEA302-0628-4638-9263-3E85EC59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97" y="5258084"/>
            <a:ext cx="914313" cy="6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60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5"/>
    </mc:Choice>
    <mc:Fallback xmlns="">
      <p:transition spd="slow" advTm="4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Model validation: Functional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D9B3F9-CEC5-48A8-8E59-D7EF930EB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ＭＳ Ｐゴシック" charset="-128"/>
              </a:rPr>
              <a:t>Compare against Mesa’s implementation.</a:t>
            </a:r>
          </a:p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B6F90C8-1750-4E54-9B1D-74978FA5A3FC}"/>
              </a:ext>
            </a:extLst>
          </p:cNvPr>
          <p:cNvGrpSpPr/>
          <p:nvPr/>
        </p:nvGrpSpPr>
        <p:grpSpPr>
          <a:xfrm>
            <a:off x="311599" y="2689864"/>
            <a:ext cx="4006176" cy="2869839"/>
            <a:chOff x="565824" y="2103436"/>
            <a:chExt cx="5044701" cy="336584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0E1C6A9-FD3E-4D80-990F-05655B0C6DD7}"/>
                </a:ext>
              </a:extLst>
            </p:cNvPr>
            <p:cNvGrpSpPr/>
            <p:nvPr/>
          </p:nvGrpSpPr>
          <p:grpSpPr>
            <a:xfrm>
              <a:off x="565824" y="2103436"/>
              <a:ext cx="4756807" cy="3365849"/>
              <a:chOff x="565824" y="2103436"/>
              <a:chExt cx="4756807" cy="3365849"/>
            </a:xfrm>
          </p:grpSpPr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6C790E7-8B5E-4B32-B20A-0E6130E5EC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1903" y="4973275"/>
                <a:ext cx="4200728" cy="496010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ＭＳ Ｐゴシック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ＭＳ Ｐゴシック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ＭＳ Ｐゴシック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ＭＳ Ｐゴシック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ＭＳ Ｐゴシック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Mesa	 	       Emerald</a:t>
                </a:r>
              </a:p>
            </p:txBody>
          </p:sp>
          <p:pic>
            <p:nvPicPr>
              <p:cNvPr id="47" name="Picture 46" descr="A close up of a brick wall&#10;&#10;Description automatically generated">
                <a:extLst>
                  <a:ext uri="{FF2B5EF4-FFF2-40B4-BE49-F238E27FC236}">
                    <a16:creationId xmlns:a16="http://schemas.microsoft.com/office/drawing/2014/main" id="{0B57FCB9-20CD-4F75-A470-97DC83E1CE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5824" y="2103436"/>
                <a:ext cx="2362200" cy="2705100"/>
              </a:xfrm>
              <a:prstGeom prst="rect">
                <a:avLst/>
              </a:prstGeom>
            </p:spPr>
          </p:pic>
        </p:grpSp>
        <p:pic>
          <p:nvPicPr>
            <p:cNvPr id="45" name="Picture 44" descr="A close up of a brick wall&#10;&#10;Description automatically generated">
              <a:extLst>
                <a:ext uri="{FF2B5EF4-FFF2-40B4-BE49-F238E27FC236}">
                  <a16:creationId xmlns:a16="http://schemas.microsoft.com/office/drawing/2014/main" id="{AC9EBC93-2553-4C45-BAC8-183C0B175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5823" y="2103437"/>
              <a:ext cx="2494702" cy="2705099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17462EB-0B38-4F68-B647-20BBEA89013B}"/>
              </a:ext>
            </a:extLst>
          </p:cNvPr>
          <p:cNvGrpSpPr/>
          <p:nvPr/>
        </p:nvGrpSpPr>
        <p:grpSpPr>
          <a:xfrm>
            <a:off x="4694140" y="3048092"/>
            <a:ext cx="4138261" cy="2096688"/>
            <a:chOff x="6095094" y="2300285"/>
            <a:chExt cx="5758895" cy="289351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181D95B-DFBA-40CA-9D09-2FEB6A972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5094" y="2300286"/>
              <a:ext cx="2781300" cy="2311400"/>
            </a:xfrm>
            <a:prstGeom prst="rect">
              <a:avLst/>
            </a:prstGeom>
          </p:spPr>
        </p:pic>
        <p:pic>
          <p:nvPicPr>
            <p:cNvPr id="50" name="Picture 49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7F653658-8096-416D-BF39-79088255F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4372" y="2300285"/>
              <a:ext cx="2859617" cy="2311400"/>
            </a:xfrm>
            <a:prstGeom prst="rect">
              <a:avLst/>
            </a:prstGeom>
          </p:spPr>
        </p:pic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8387AA19-830F-42BB-8564-FB97CDA1F314}"/>
                </a:ext>
              </a:extLst>
            </p:cNvPr>
            <p:cNvSpPr txBox="1">
              <a:spLocks/>
            </p:cNvSpPr>
            <p:nvPr/>
          </p:nvSpPr>
          <p:spPr>
            <a:xfrm>
              <a:off x="6894008" y="4697794"/>
              <a:ext cx="4200728" cy="49601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en-US" sz="1200" dirty="0"/>
            </a:p>
          </p:txBody>
        </p:sp>
      </p:grp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3058BA3F-04FC-4ED7-AB19-3CC995554132}"/>
              </a:ext>
            </a:extLst>
          </p:cNvPr>
          <p:cNvSpPr txBox="1">
            <a:spLocks/>
          </p:cNvSpPr>
          <p:nvPr/>
        </p:nvSpPr>
        <p:spPr>
          <a:xfrm>
            <a:off x="5277022" y="4798522"/>
            <a:ext cx="3335947" cy="42291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Mesa	 	       Emerald</a:t>
            </a:r>
          </a:p>
        </p:txBody>
      </p:sp>
    </p:spTree>
    <p:extLst>
      <p:ext uri="{BB962C8B-B14F-4D97-AF65-F5344CB8AC3E}">
        <p14:creationId xmlns:p14="http://schemas.microsoft.com/office/powerpoint/2010/main" val="422916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Model validation: MODEL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D9B3F9-CEC5-48A8-8E59-D7EF930EB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8021478" cy="5393456"/>
          </a:xfrm>
        </p:spPr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ea typeface="ＭＳ Ｐゴシック" charset="-128"/>
              </a:rPr>
              <a:t>Methodology: OpenGL microbenchmarks.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ea typeface="ＭＳ Ｐゴシック" charset="-128"/>
              </a:rPr>
              <a:t>Confirm vertex batching and overlapping.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ea typeface="ＭＳ Ｐゴシック" charset="-128"/>
              </a:rPr>
              <a:t>Confirm fragment processing distribution.</a:t>
            </a:r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98AB83-21CF-45DE-BC30-412192630CFF}"/>
              </a:ext>
            </a:extLst>
          </p:cNvPr>
          <p:cNvSpPr txBox="1"/>
          <p:nvPr/>
        </p:nvSpPr>
        <p:spPr>
          <a:xfrm>
            <a:off x="5989761" y="2924944"/>
            <a:ext cx="3029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Each tile is 16x16 pixels that is assigned to a certain cluster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E0F1A8C-46CF-4308-852D-9E8EC7974BC2}"/>
              </a:ext>
            </a:extLst>
          </p:cNvPr>
          <p:cNvCxnSpPr>
            <a:cxnSpLocks/>
          </p:cNvCxnSpPr>
          <p:nvPr/>
        </p:nvCxnSpPr>
        <p:spPr>
          <a:xfrm flipH="1">
            <a:off x="6238761" y="3632768"/>
            <a:ext cx="485650" cy="375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53C76C-EB69-4818-8738-F3F53BFCED0C}"/>
              </a:ext>
            </a:extLst>
          </p:cNvPr>
          <p:cNvGrpSpPr/>
          <p:nvPr/>
        </p:nvGrpSpPr>
        <p:grpSpPr>
          <a:xfrm>
            <a:off x="4873809" y="4252810"/>
            <a:ext cx="3712047" cy="2678123"/>
            <a:chOff x="1796827" y="4941965"/>
            <a:chExt cx="2559147" cy="1871414"/>
          </a:xfrm>
        </p:grpSpPr>
        <p:pic>
          <p:nvPicPr>
            <p:cNvPr id="53" name="Picture 2" descr="https://upload.wikimedia.org/wikipedia/commons/thumb/a/af/OnePlus_One.png/800px-OnePlus_One.png">
              <a:extLst>
                <a:ext uri="{FF2B5EF4-FFF2-40B4-BE49-F238E27FC236}">
                  <a16:creationId xmlns:a16="http://schemas.microsoft.com/office/drawing/2014/main" id="{1BAA534E-DCCC-4B35-B80F-51EF061AF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40694" y="4598098"/>
              <a:ext cx="1871414" cy="2559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A38F3B9-7E74-4E7C-9DC5-154F6D58A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1337" y="5131748"/>
              <a:ext cx="1965660" cy="147424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66DC7D-76E9-4A94-933B-5506D62961DA}"/>
              </a:ext>
            </a:extLst>
          </p:cNvPr>
          <p:cNvCxnSpPr>
            <a:cxnSpLocks/>
          </p:cNvCxnSpPr>
          <p:nvPr/>
        </p:nvCxnSpPr>
        <p:spPr>
          <a:xfrm flipH="1" flipV="1">
            <a:off x="6155449" y="3985517"/>
            <a:ext cx="664178" cy="1331539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8ACCC7-DA45-4163-86D4-B5A9F5459B84}"/>
              </a:ext>
            </a:extLst>
          </p:cNvPr>
          <p:cNvCxnSpPr>
            <a:cxnSpLocks/>
          </p:cNvCxnSpPr>
          <p:nvPr/>
        </p:nvCxnSpPr>
        <p:spPr>
          <a:xfrm flipH="1" flipV="1">
            <a:off x="5346729" y="4805846"/>
            <a:ext cx="1359334" cy="655226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F74ACA-A570-4199-AE34-2ADEDF8A476C}"/>
              </a:ext>
            </a:extLst>
          </p:cNvPr>
          <p:cNvCxnSpPr>
            <a:cxnSpLocks/>
          </p:cNvCxnSpPr>
          <p:nvPr/>
        </p:nvCxnSpPr>
        <p:spPr>
          <a:xfrm flipH="1" flipV="1">
            <a:off x="6170546" y="4682780"/>
            <a:ext cx="653469" cy="737114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9B96491-19B0-4E61-9161-D8A4339A6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728" y="3882490"/>
            <a:ext cx="892032" cy="901422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D470920E-A631-4511-9A11-643C14F9C0A8}"/>
              </a:ext>
            </a:extLst>
          </p:cNvPr>
          <p:cNvGrpSpPr/>
          <p:nvPr/>
        </p:nvGrpSpPr>
        <p:grpSpPr>
          <a:xfrm>
            <a:off x="853592" y="2712108"/>
            <a:ext cx="3317072" cy="943917"/>
            <a:chOff x="581712" y="2699307"/>
            <a:chExt cx="3317072" cy="94391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A3A1375-0D74-482F-9CEB-847D7F8DC6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5616" y="3160972"/>
              <a:ext cx="442083" cy="170672"/>
            </a:xfrm>
            <a:prstGeom prst="line">
              <a:avLst/>
            </a:prstGeom>
            <a:ln w="50800">
              <a:solidFill>
                <a:srgbClr val="FFC0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E3A3199-1713-4AC4-B20D-C72BC08934C6}"/>
                </a:ext>
              </a:extLst>
            </p:cNvPr>
            <p:cNvCxnSpPr>
              <a:cxnSpLocks/>
            </p:cNvCxnSpPr>
            <p:nvPr/>
          </p:nvCxnSpPr>
          <p:spPr>
            <a:xfrm>
              <a:off x="1557699" y="3160972"/>
              <a:ext cx="350005" cy="166272"/>
            </a:xfrm>
            <a:prstGeom prst="line">
              <a:avLst/>
            </a:prstGeom>
            <a:ln w="50800">
              <a:solidFill>
                <a:srgbClr val="FFC0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BA693FC-370F-4B3C-9865-17A8E17B0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7704" y="3042845"/>
              <a:ext cx="326657" cy="293838"/>
            </a:xfrm>
            <a:prstGeom prst="line">
              <a:avLst/>
            </a:prstGeom>
            <a:ln w="50800">
              <a:solidFill>
                <a:srgbClr val="FFC0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09F3E3-C91B-4528-B17C-EB5EE997626B}"/>
                </a:ext>
              </a:extLst>
            </p:cNvPr>
            <p:cNvCxnSpPr>
              <a:cxnSpLocks/>
            </p:cNvCxnSpPr>
            <p:nvPr/>
          </p:nvCxnSpPr>
          <p:spPr>
            <a:xfrm>
              <a:off x="2234361" y="3042845"/>
              <a:ext cx="122751" cy="379150"/>
            </a:xfrm>
            <a:prstGeom prst="line">
              <a:avLst/>
            </a:prstGeom>
            <a:ln w="50800">
              <a:solidFill>
                <a:srgbClr val="00B0F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3B54ED6-6A1E-49E0-B032-3EFDE0574E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7113" y="3160972"/>
              <a:ext cx="553910" cy="261023"/>
            </a:xfrm>
            <a:prstGeom prst="line">
              <a:avLst/>
            </a:prstGeom>
            <a:ln w="50800">
              <a:solidFill>
                <a:srgbClr val="00B0F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5FED44D-53F0-405E-A6F1-ED497222A3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20933" y="3160972"/>
              <a:ext cx="560132" cy="71448"/>
            </a:xfrm>
            <a:prstGeom prst="line">
              <a:avLst/>
            </a:prstGeom>
            <a:ln w="50800">
              <a:solidFill>
                <a:srgbClr val="00B0F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039C5C1-8F1D-474C-B75D-D1E2F294EF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4717" y="3225168"/>
              <a:ext cx="338880" cy="296903"/>
            </a:xfrm>
            <a:prstGeom prst="line">
              <a:avLst/>
            </a:prstGeom>
            <a:ln w="50800">
              <a:solidFill>
                <a:srgbClr val="00B05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0427BB4-68AB-4556-BFA7-A64E2096C14A}"/>
                </a:ext>
              </a:extLst>
            </p:cNvPr>
            <p:cNvSpPr/>
            <p:nvPr/>
          </p:nvSpPr>
          <p:spPr>
            <a:xfrm>
              <a:off x="581712" y="3171102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/>
                <a:t>v</a:t>
              </a:r>
              <a:r>
                <a:rPr lang="en-US" b="1" i="1" baseline="-25000" dirty="0"/>
                <a:t>0</a:t>
              </a:r>
              <a:endParaRPr lang="en-US" i="1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8DD5542-3790-470D-BEAA-9C9A55EE60B3}"/>
                </a:ext>
              </a:extLst>
            </p:cNvPr>
            <p:cNvSpPr/>
            <p:nvPr/>
          </p:nvSpPr>
          <p:spPr>
            <a:xfrm>
              <a:off x="3428784" y="2699307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/>
                <a:t>v</a:t>
              </a:r>
              <a:r>
                <a:rPr lang="en-US" b="1" i="1" baseline="-25000" dirty="0"/>
                <a:t>6</a:t>
              </a:r>
              <a:endParaRPr lang="en-US" i="1" dirty="0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312DDE8-7CB8-45E1-BD6E-E69C18175D36}"/>
                </a:ext>
              </a:extLst>
            </p:cNvPr>
            <p:cNvCxnSpPr>
              <a:cxnSpLocks/>
            </p:cNvCxnSpPr>
            <p:nvPr/>
          </p:nvCxnSpPr>
          <p:spPr>
            <a:xfrm>
              <a:off x="3144717" y="3522918"/>
              <a:ext cx="529729" cy="120306"/>
            </a:xfrm>
            <a:prstGeom prst="line">
              <a:avLst/>
            </a:prstGeom>
            <a:ln w="50800">
              <a:solidFill>
                <a:srgbClr val="00B05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1767691E-80DC-4373-81F9-71CD748FDCA0}"/>
              </a:ext>
            </a:extLst>
          </p:cNvPr>
          <p:cNvSpPr txBox="1"/>
          <p:nvPr/>
        </p:nvSpPr>
        <p:spPr>
          <a:xfrm>
            <a:off x="38877" y="2885196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GL_LINE_STRIP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C5C0506-00AD-484A-8EBC-47BE7A78668F}"/>
              </a:ext>
            </a:extLst>
          </p:cNvPr>
          <p:cNvSpPr/>
          <p:nvPr/>
        </p:nvSpPr>
        <p:spPr>
          <a:xfrm>
            <a:off x="4002593" y="333308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…</a:t>
            </a:r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CBB76AE7-9194-489F-BA68-7BE8F6CF113E}"/>
              </a:ext>
            </a:extLst>
          </p:cNvPr>
          <p:cNvSpPr>
            <a:spLocks noChangeAspect="1"/>
          </p:cNvSpPr>
          <p:nvPr/>
        </p:nvSpPr>
        <p:spPr>
          <a:xfrm>
            <a:off x="2351529" y="2913793"/>
            <a:ext cx="326657" cy="326657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BA48D17C-10B8-4C17-9ADB-31E38BA991C5}"/>
              </a:ext>
            </a:extLst>
          </p:cNvPr>
          <p:cNvSpPr>
            <a:spLocks noChangeAspect="1"/>
          </p:cNvSpPr>
          <p:nvPr/>
        </p:nvSpPr>
        <p:spPr>
          <a:xfrm>
            <a:off x="3578465" y="3078640"/>
            <a:ext cx="326657" cy="326657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2D25494-9EC1-4921-B889-72DFC59FA59D}"/>
              </a:ext>
            </a:extLst>
          </p:cNvPr>
          <p:cNvSpPr/>
          <p:nvPr/>
        </p:nvSpPr>
        <p:spPr>
          <a:xfrm>
            <a:off x="1932910" y="2632124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v</a:t>
            </a:r>
            <a:r>
              <a:rPr lang="en-US" b="1" i="1" baseline="-25000" dirty="0"/>
              <a:t>3</a:t>
            </a:r>
            <a:endParaRPr lang="en-US" i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022D07-D45E-45BD-AC20-D7C31A31FB93}"/>
              </a:ext>
            </a:extLst>
          </p:cNvPr>
          <p:cNvGrpSpPr/>
          <p:nvPr/>
        </p:nvGrpSpPr>
        <p:grpSpPr>
          <a:xfrm>
            <a:off x="-244298" y="3869728"/>
            <a:ext cx="4739334" cy="2735600"/>
            <a:chOff x="-244298" y="3869728"/>
            <a:chExt cx="4739334" cy="27356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02B464B-5A95-4E78-AA71-60AE1ED48AA2}"/>
                </a:ext>
              </a:extLst>
            </p:cNvPr>
            <p:cNvGrpSpPr/>
            <p:nvPr/>
          </p:nvGrpSpPr>
          <p:grpSpPr>
            <a:xfrm>
              <a:off x="1027089" y="3869728"/>
              <a:ext cx="3029733" cy="1844917"/>
              <a:chOff x="806764" y="3684707"/>
              <a:chExt cx="3029733" cy="1844917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382091A7-C4EE-4402-82A3-57E4D320967B}"/>
                  </a:ext>
                </a:extLst>
              </p:cNvPr>
              <p:cNvCxnSpPr>
                <a:cxnSpLocks/>
                <a:endCxn id="26" idx="0"/>
              </p:cNvCxnSpPr>
              <p:nvPr/>
            </p:nvCxnSpPr>
            <p:spPr>
              <a:xfrm flipH="1">
                <a:off x="1568411" y="4367152"/>
                <a:ext cx="739755" cy="3869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34C043E-8714-494C-BCB4-EC213F599A25}"/>
                  </a:ext>
                </a:extLst>
              </p:cNvPr>
              <p:cNvCxnSpPr>
                <a:cxnSpLocks/>
                <a:endCxn id="25" idx="0"/>
              </p:cNvCxnSpPr>
              <p:nvPr/>
            </p:nvCxnSpPr>
            <p:spPr>
              <a:xfrm>
                <a:off x="2308166" y="4367152"/>
                <a:ext cx="340365" cy="7830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6D434E3-D00C-43B3-9B9E-3B972072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3263" y="4365746"/>
                <a:ext cx="1247942" cy="116387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754A3E3-9031-4D81-9624-ACDD10165B54}"/>
                  </a:ext>
                </a:extLst>
              </p:cNvPr>
              <p:cNvSpPr txBox="1"/>
              <p:nvPr/>
            </p:nvSpPr>
            <p:spPr>
              <a:xfrm>
                <a:off x="806764" y="3684707"/>
                <a:ext cx="30297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solidFill>
                      <a:srgbClr val="FF0000"/>
                    </a:solidFill>
                  </a:rPr>
                  <a:t>Line strip overlapping vertex execution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2BD642B-CDDB-430F-ACC3-2B2A01AFB84D}"/>
                </a:ext>
              </a:extLst>
            </p:cNvPr>
            <p:cNvGrpSpPr/>
            <p:nvPr/>
          </p:nvGrpSpPr>
          <p:grpSpPr>
            <a:xfrm>
              <a:off x="723990" y="4940558"/>
              <a:ext cx="3771046" cy="1152129"/>
              <a:chOff x="5678750" y="1130352"/>
              <a:chExt cx="3771046" cy="115212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DBCE786-73A6-4E03-93AA-882A845BF31B}"/>
                  </a:ext>
                </a:extLst>
              </p:cNvPr>
              <p:cNvSpPr/>
              <p:nvPr/>
            </p:nvSpPr>
            <p:spPr>
              <a:xfrm>
                <a:off x="6758870" y="1526397"/>
                <a:ext cx="1584176" cy="3600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00B0F0"/>
                    </a:solidFill>
                  </a:rPr>
                  <a:t>W1(v3 – v6)</a:t>
                </a:r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B9331AA-0753-48D8-94FF-68033374E44F}"/>
                  </a:ext>
                </a:extLst>
              </p:cNvPr>
              <p:cNvSpPr/>
              <p:nvPr/>
            </p:nvSpPr>
            <p:spPr>
              <a:xfrm>
                <a:off x="5678750" y="1130352"/>
                <a:ext cx="1584176" cy="3600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C000"/>
                    </a:solidFill>
                  </a:rPr>
                  <a:t>W0(v0 – v3)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58C9FE0-661E-4683-9663-8A9ED5256C4D}"/>
                  </a:ext>
                </a:extLst>
              </p:cNvPr>
              <p:cNvSpPr/>
              <p:nvPr/>
            </p:nvSpPr>
            <p:spPr>
              <a:xfrm>
                <a:off x="7865620" y="1922442"/>
                <a:ext cx="1584176" cy="3600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5B923C"/>
                    </a:solidFill>
                  </a:rPr>
                  <a:t>W2(v6 – v9)</a:t>
                </a:r>
                <a:endParaRPr lang="en-US" sz="1600" dirty="0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C63D97-B31A-4595-BA14-E4D068FA3EAB}"/>
                </a:ext>
              </a:extLst>
            </p:cNvPr>
            <p:cNvSpPr txBox="1"/>
            <p:nvPr/>
          </p:nvSpPr>
          <p:spPr>
            <a:xfrm>
              <a:off x="-244298" y="5897442"/>
              <a:ext cx="30297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FF0000"/>
                  </a:solidFill>
                </a:rPr>
                <a:t>Execute on different cores/clusters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83FFC6C-1DED-4651-95AD-A1E9772BA0A4}"/>
                </a:ext>
              </a:extLst>
            </p:cNvPr>
            <p:cNvCxnSpPr>
              <a:cxnSpLocks/>
              <a:stCxn id="42" idx="0"/>
              <a:endCxn id="26" idx="2"/>
            </p:cNvCxnSpPr>
            <p:nvPr/>
          </p:nvCxnSpPr>
          <p:spPr>
            <a:xfrm flipV="1">
              <a:off x="1270569" y="5300597"/>
              <a:ext cx="245509" cy="59684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2F973A8-152C-48FB-8A28-0B434D4024C3}"/>
                </a:ext>
              </a:extLst>
            </p:cNvPr>
            <p:cNvCxnSpPr>
              <a:cxnSpLocks/>
              <a:stCxn id="42" idx="0"/>
              <a:endCxn id="25" idx="2"/>
            </p:cNvCxnSpPr>
            <p:nvPr/>
          </p:nvCxnSpPr>
          <p:spPr>
            <a:xfrm flipV="1">
              <a:off x="1270569" y="5696642"/>
              <a:ext cx="1325629" cy="200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AA799BD-57A5-41D9-828F-1CF752B952FB}"/>
                </a:ext>
              </a:extLst>
            </p:cNvPr>
            <p:cNvCxnSpPr>
              <a:cxnSpLocks/>
              <a:stCxn id="42" idx="0"/>
              <a:endCxn id="27" idx="1"/>
            </p:cNvCxnSpPr>
            <p:nvPr/>
          </p:nvCxnSpPr>
          <p:spPr>
            <a:xfrm>
              <a:off x="1270569" y="5897442"/>
              <a:ext cx="1640291" cy="152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384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95" grpId="0"/>
      <p:bldP spid="97" grpId="0"/>
      <p:bldP spid="100" grpId="0" animBg="1"/>
      <p:bldP spid="101" grpId="0" animBg="1"/>
      <p:bldP spid="1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Model validation: Performance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D9B3F9-CEC5-48A8-8E59-D7EF930EB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ea typeface="ＭＳ Ｐゴシック" charset="-128"/>
              </a:rPr>
              <a:t>Performance vs. hardware.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ea typeface="ＭＳ Ｐゴシック" charset="-128"/>
              </a:rPr>
              <a:t>14 workloads (10 unique 3D models).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B4E4849-34FE-42A7-BE49-0CFD84C91BC1}"/>
              </a:ext>
            </a:extLst>
          </p:cNvPr>
          <p:cNvSpPr/>
          <p:nvPr/>
        </p:nvSpPr>
        <p:spPr>
          <a:xfrm>
            <a:off x="724230" y="2390152"/>
            <a:ext cx="2675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+mn-lt"/>
                <a:ea typeface="ＭＳ Ｐゴシック" charset="-128"/>
                <a:cs typeface="ＭＳ Ｐゴシック"/>
              </a:rPr>
              <a:t>Execution time: </a:t>
            </a:r>
            <a:r>
              <a:rPr lang="en-US" sz="2000" b="1" i="1" dirty="0">
                <a:solidFill>
                  <a:srgbClr val="5B923C"/>
                </a:solidFill>
                <a:latin typeface="+mn-lt"/>
                <a:ea typeface="ＭＳ Ｐゴシック" charset="-128"/>
                <a:cs typeface="ＭＳ Ｐゴシック"/>
              </a:rPr>
              <a:t>98%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1F3C605-8FEB-4F63-AA67-6A5B3FD93725}"/>
              </a:ext>
            </a:extLst>
          </p:cNvPr>
          <p:cNvSpPr/>
          <p:nvPr/>
        </p:nvSpPr>
        <p:spPr>
          <a:xfrm>
            <a:off x="5362194" y="2357582"/>
            <a:ext cx="2988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ea typeface="ＭＳ Ｐゴシック" charset="-128"/>
                <a:cs typeface="ＭＳ Ｐゴシック"/>
              </a:rPr>
              <a:t>Pixels per cycle: </a:t>
            </a:r>
            <a:r>
              <a:rPr lang="en-US" sz="2000" b="1" i="1" dirty="0">
                <a:solidFill>
                  <a:srgbClr val="5B923C"/>
                </a:solidFill>
                <a:ea typeface="ＭＳ Ｐゴシック" charset="-128"/>
                <a:cs typeface="ＭＳ Ｐゴシック"/>
              </a:rPr>
              <a:t>76.5%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FD20F2-C5C0-4834-80CF-BA299D5DB9F9}"/>
              </a:ext>
            </a:extLst>
          </p:cNvPr>
          <p:cNvSpPr/>
          <p:nvPr/>
        </p:nvSpPr>
        <p:spPr>
          <a:xfrm>
            <a:off x="675046" y="2757692"/>
            <a:ext cx="3515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ea typeface="ＭＳ Ｐゴシック" charset="-128"/>
                <a:cs typeface="ＭＳ Ｐゴシック"/>
              </a:rPr>
              <a:t>Mean absolute error: </a:t>
            </a:r>
            <a:r>
              <a:rPr lang="en-US" sz="2000" b="1" i="1" dirty="0">
                <a:solidFill>
                  <a:srgbClr val="5B923C"/>
                </a:solidFill>
                <a:ea typeface="ＭＳ Ｐゴシック" charset="-128"/>
                <a:cs typeface="ＭＳ Ｐゴシック"/>
              </a:rPr>
              <a:t>32.2%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A9690-DF3B-4D96-AD34-84F4F3DEAE23}"/>
              </a:ext>
            </a:extLst>
          </p:cNvPr>
          <p:cNvSpPr/>
          <p:nvPr/>
        </p:nvSpPr>
        <p:spPr>
          <a:xfrm>
            <a:off x="5355674" y="2754829"/>
            <a:ext cx="3302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ea typeface="ＭＳ Ｐゴシック" charset="-128"/>
                <a:cs typeface="ＭＳ Ｐゴシック"/>
              </a:rPr>
              <a:t>Mean absolute error: </a:t>
            </a:r>
            <a:r>
              <a:rPr lang="en-US" sz="2000" b="1" i="1" dirty="0">
                <a:solidFill>
                  <a:srgbClr val="5B923C"/>
                </a:solidFill>
                <a:ea typeface="ＭＳ Ｐゴシック" charset="-128"/>
                <a:cs typeface="ＭＳ Ｐゴシック"/>
              </a:rPr>
              <a:t>33%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30BFD-7A28-4CF7-B0D9-F9C319A99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16" y="3453051"/>
            <a:ext cx="3981033" cy="2883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F3EC84-3449-43C2-9897-8714E1CE6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080" y="3446955"/>
            <a:ext cx="40663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6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Case studies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D9B3F9-CEC5-48A8-8E59-D7EF930EB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CA" sz="2800" dirty="0">
                <a:ea typeface="ＭＳ Ｐゴシック" charset="-128"/>
              </a:rPr>
              <a:t>Case Study I (SoC systems): SoC memory management.</a:t>
            </a:r>
          </a:p>
          <a:p>
            <a:pPr marL="285750" indent="-285750">
              <a:buFont typeface="Arial"/>
              <a:buChar char="•"/>
              <a:defRPr/>
            </a:pPr>
            <a:endParaRPr lang="en-CA" sz="2800" dirty="0"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CA" sz="2800" dirty="0">
                <a:ea typeface="ＭＳ Ｐゴシック" charset="-128"/>
              </a:rPr>
              <a:t>Case Study II (Graphics): Dynamic fragment shading load-balancing (DFSL) on GPU cores.</a:t>
            </a:r>
          </a:p>
          <a:p>
            <a:pPr>
              <a:defRPr/>
            </a:pPr>
            <a:endParaRPr lang="en-CA" sz="2800" dirty="0">
              <a:ea typeface="ＭＳ Ｐゴシック" charset="-128"/>
            </a:endParaRPr>
          </a:p>
          <a:p>
            <a:pPr>
              <a:defRPr/>
            </a:pPr>
            <a:endParaRPr lang="en-CA" sz="28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250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A887A51-581A-40D1-BBAB-0FA722CACDBC}"/>
              </a:ext>
            </a:extLst>
          </p:cNvPr>
          <p:cNvSpPr/>
          <p:nvPr/>
        </p:nvSpPr>
        <p:spPr>
          <a:xfrm>
            <a:off x="6270953" y="4750864"/>
            <a:ext cx="2483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ea typeface="ＭＳ Ｐゴシック" charset="-128"/>
              </a:rPr>
              <a:t>Our GPU memory traffic is non-sequential, not to what HMC is expecting.</a:t>
            </a: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8093486" cy="6233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CASE STUDY I: Soc memory management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D9B3F9-CEC5-48A8-8E59-D7EF930EB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8165494" cy="5393456"/>
          </a:xfrm>
        </p:spPr>
        <p:txBody>
          <a:bodyPr/>
          <a:lstStyle/>
          <a:p>
            <a:pPr marL="285750" lvl="1" indent="-285750">
              <a:defRPr/>
            </a:pPr>
            <a:r>
              <a:rPr lang="en-CA" sz="2400" dirty="0">
                <a:ea typeface="ＭＳ Ｐゴシック" charset="-128"/>
              </a:rPr>
              <a:t>Re-evaluate techniques for memory organization and scheduling under full-system simulation.</a:t>
            </a:r>
          </a:p>
          <a:p>
            <a:pPr marL="285750" lvl="1" indent="-285750">
              <a:defRPr/>
            </a:pPr>
            <a:r>
              <a:rPr lang="en-HK" sz="2400" dirty="0">
                <a:ea typeface="ＭＳ Ｐゴシック" charset="-128"/>
              </a:rPr>
              <a:t>Highlight the importance of </a:t>
            </a:r>
            <a:r>
              <a:rPr lang="en-HK" sz="2400" dirty="0" err="1">
                <a:ea typeface="ＭＳ Ｐゴシック" charset="-128"/>
              </a:rPr>
              <a:t>modeling</a:t>
            </a:r>
            <a:r>
              <a:rPr lang="en-HK" sz="2400" dirty="0">
                <a:ea typeface="ＭＳ Ｐゴシック" charset="-128"/>
              </a:rPr>
              <a:t> system-wide </a:t>
            </a:r>
            <a:r>
              <a:rPr lang="en-US" sz="2400" dirty="0">
                <a:ea typeface="ＭＳ Ｐゴシック" charset="-128"/>
              </a:rPr>
              <a:t>interactions.</a:t>
            </a:r>
            <a:endParaRPr lang="en-CA" sz="2400" dirty="0">
              <a:ea typeface="ＭＳ Ｐゴシック" charset="-128"/>
            </a:endParaRPr>
          </a:p>
          <a:p>
            <a:pPr marL="825750" lvl="2" indent="-285750">
              <a:defRPr/>
            </a:pPr>
            <a:endParaRPr lang="en-CA" sz="2800" dirty="0"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endParaRPr lang="en-CA" sz="2800" dirty="0"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endParaRPr lang="en-CA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DA0010-30E9-46EC-ABA8-431E14E8D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" y="3319272"/>
            <a:ext cx="5407561" cy="325809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8B0CD0-BC49-49A0-9C41-94668EF084E3}"/>
              </a:ext>
            </a:extLst>
          </p:cNvPr>
          <p:cNvCxnSpPr>
            <a:cxnSpLocks/>
          </p:cNvCxnSpPr>
          <p:nvPr/>
        </p:nvCxnSpPr>
        <p:spPr>
          <a:xfrm>
            <a:off x="5436096" y="2996952"/>
            <a:ext cx="1" cy="12326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5A3EE80-CA82-496A-998D-2D8FD8FBCB79}"/>
              </a:ext>
            </a:extLst>
          </p:cNvPr>
          <p:cNvSpPr/>
          <p:nvPr/>
        </p:nvSpPr>
        <p:spPr>
          <a:xfrm>
            <a:off x="6270953" y="3027487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i="1" dirty="0">
                <a:solidFill>
                  <a:srgbClr val="FF0000"/>
                </a:solidFill>
                <a:ea typeface="ＭＳ Ｐゴシック" charset="-128"/>
              </a:rPr>
              <a:t>Traffic is unbalanced between </a:t>
            </a:r>
            <a:r>
              <a:rPr lang="en-CA" sz="1800" i="1" dirty="0">
                <a:solidFill>
                  <a:srgbClr val="FF0000"/>
                </a:solidFill>
                <a:ea typeface="ＭＳ Ｐゴシック" charset="-128"/>
              </a:rPr>
              <a:t>channels over time.</a:t>
            </a:r>
            <a:r>
              <a:rPr lang="en-CA" sz="2000" i="1" dirty="0">
                <a:solidFill>
                  <a:srgbClr val="FF0000"/>
                </a:solidFill>
                <a:ea typeface="ＭＳ Ｐゴシック" charset="-128"/>
              </a:rPr>
              <a:t> 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0DF630-5DA0-42CA-A631-9085EB68A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372" y="4350926"/>
            <a:ext cx="3076348" cy="20873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D5B728-302B-422D-B7BD-A3DF511C1315}"/>
              </a:ext>
            </a:extLst>
          </p:cNvPr>
          <p:cNvSpPr/>
          <p:nvPr/>
        </p:nvSpPr>
        <p:spPr>
          <a:xfrm rot="2511521">
            <a:off x="5170954" y="5781118"/>
            <a:ext cx="205484" cy="887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7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8093486" cy="6233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CASE STUDY I: Soc memory management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D9B3F9-CEC5-48A8-8E59-D7EF930EB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8165494" cy="5393456"/>
          </a:xfrm>
        </p:spPr>
        <p:txBody>
          <a:bodyPr/>
          <a:lstStyle/>
          <a:p>
            <a:pPr marL="285750" lvl="1" indent="-285750">
              <a:defRPr/>
            </a:pPr>
            <a:r>
              <a:rPr lang="en-CA" sz="2400" dirty="0">
                <a:ea typeface="ＭＳ Ｐゴシック" charset="-128"/>
              </a:rPr>
              <a:t>Re-evaluate techniques for memory organization and scheduling under full-system simulation.</a:t>
            </a:r>
          </a:p>
          <a:p>
            <a:pPr marL="285750" lvl="1" indent="-285750">
              <a:defRPr/>
            </a:pPr>
            <a:r>
              <a:rPr lang="en-HK" sz="2400" dirty="0">
                <a:ea typeface="ＭＳ Ｐゴシック" charset="-128"/>
              </a:rPr>
              <a:t>Highlight the importance of modelling system-wide </a:t>
            </a:r>
            <a:r>
              <a:rPr lang="en-US" sz="2400" dirty="0">
                <a:ea typeface="ＭＳ Ｐゴシック" charset="-128"/>
              </a:rPr>
              <a:t>interactions.</a:t>
            </a:r>
            <a:endParaRPr lang="en-CA" sz="2400" dirty="0">
              <a:ea typeface="ＭＳ Ｐゴシック" charset="-128"/>
            </a:endParaRPr>
          </a:p>
          <a:p>
            <a:pPr marL="825750" lvl="2" indent="-285750">
              <a:defRPr/>
            </a:pPr>
            <a:endParaRPr lang="en-CA" sz="2800" dirty="0"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endParaRPr lang="en-CA" sz="2800" dirty="0"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endParaRPr lang="en-CA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DA0010-30E9-46EC-ABA8-431E14E8D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47" y="3320098"/>
            <a:ext cx="5407561" cy="325809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FB1528-12D5-47A5-891F-24416C91B52C}"/>
              </a:ext>
            </a:extLst>
          </p:cNvPr>
          <p:cNvCxnSpPr>
            <a:cxnSpLocks/>
          </p:cNvCxnSpPr>
          <p:nvPr/>
        </p:nvCxnSpPr>
        <p:spPr>
          <a:xfrm flipH="1">
            <a:off x="5148631" y="3535556"/>
            <a:ext cx="67719" cy="11646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84561E-26F0-45F3-BA35-BD7040D00B46}"/>
              </a:ext>
            </a:extLst>
          </p:cNvPr>
          <p:cNvCxnSpPr>
            <a:cxnSpLocks/>
          </p:cNvCxnSpPr>
          <p:nvPr/>
        </p:nvCxnSpPr>
        <p:spPr>
          <a:xfrm>
            <a:off x="5216350" y="3535556"/>
            <a:ext cx="71524" cy="11646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E3E3BFD-6D9A-4C09-A73F-F94A6C537FEB}"/>
              </a:ext>
            </a:extLst>
          </p:cNvPr>
          <p:cNvSpPr/>
          <p:nvPr/>
        </p:nvSpPr>
        <p:spPr>
          <a:xfrm>
            <a:off x="6424747" y="3267561"/>
            <a:ext cx="25202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700" i="1" dirty="0">
                <a:solidFill>
                  <a:srgbClr val="FF0000"/>
                </a:solidFill>
                <a:ea typeface="ＭＳ Ｐゴシック" charset="-128"/>
              </a:rPr>
              <a:t>DASH often prioritize CPU over GPU.</a:t>
            </a:r>
          </a:p>
          <a:p>
            <a:endParaRPr lang="en-US" sz="1700" i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83F3F5-145B-4F6F-8137-C0524E5029B7}"/>
              </a:ext>
            </a:extLst>
          </p:cNvPr>
          <p:cNvSpPr/>
          <p:nvPr/>
        </p:nvSpPr>
        <p:spPr>
          <a:xfrm>
            <a:off x="6424747" y="4141329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i="1" dirty="0">
                <a:solidFill>
                  <a:srgbClr val="FF0000"/>
                </a:solidFill>
                <a:ea typeface="ＭＳ Ｐゴシック" charset="-128"/>
              </a:rPr>
              <a:t>However, due to dependency between the CPU and the GPU there was no advantage in doing that.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CD866F-FC10-4B19-8EDD-4D7F6656B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64" y="2998726"/>
            <a:ext cx="4538264" cy="340294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2C97CA2-A3D0-4E83-9109-AAB1614943FC}"/>
              </a:ext>
            </a:extLst>
          </p:cNvPr>
          <p:cNvSpPr/>
          <p:nvPr/>
        </p:nvSpPr>
        <p:spPr>
          <a:xfrm rot="2511521">
            <a:off x="4853510" y="5774393"/>
            <a:ext cx="321785" cy="887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7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8093486" cy="623331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-128"/>
              </a:rPr>
              <a:t>Case STUDY II: DFSL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D9B3F9-CEC5-48A8-8E59-D7EF930EB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CA" sz="2400" dirty="0">
                <a:ea typeface="ＭＳ Ｐゴシック" charset="-128"/>
              </a:rPr>
              <a:t>How to distribute screen-space fragment processing.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CA" sz="2400" dirty="0">
                <a:ea typeface="ＭＳ Ｐゴシック" charset="-128"/>
              </a:rPr>
              <a:t>Trade-off balance vs. locality.</a:t>
            </a:r>
          </a:p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2400" dirty="0">
              <a:ea typeface="ＭＳ Ｐゴシック" charset="-128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F1B64FA-0F53-4DB7-B516-4E5BE967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3244983"/>
            <a:ext cx="546735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0ADF13FD-591A-458C-8F12-2CCBCED8A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4232408"/>
            <a:ext cx="1223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 dirty="0"/>
              <a:t>Small tiles</a:t>
            </a:r>
          </a:p>
        </p:txBody>
      </p:sp>
      <p:sp>
        <p:nvSpPr>
          <p:cNvPr id="6" name="TextBox 92">
            <a:extLst>
              <a:ext uri="{FF2B5EF4-FFF2-40B4-BE49-F238E27FC236}">
                <a16:creationId xmlns:a16="http://schemas.microsoft.com/office/drawing/2014/main" id="{8B724B8B-CC45-43AB-B865-1D830E635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50" y="4135571"/>
            <a:ext cx="1225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/>
              <a:t>Large tiles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84B4BBD-F210-4BB1-9371-408A0EAF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39" y="6011996"/>
            <a:ext cx="73532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i="1" dirty="0">
                <a:solidFill>
                  <a:srgbClr val="FF0000"/>
                </a:solidFill>
              </a:rPr>
              <a:t>Distributing screen-space tiles to SIMT cores, locality vs. balance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E5989D-2BF5-4FD0-AFDB-B9A92D49DE68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3779921" y="5301764"/>
            <a:ext cx="490466" cy="7102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0C0337-24AB-4992-A944-C6852EF8D662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4270387" y="5301764"/>
            <a:ext cx="2317837" cy="7102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DFA1C-7243-407B-B8C3-AD5ED53E3170}"/>
              </a:ext>
            </a:extLst>
          </p:cNvPr>
          <p:cNvGrpSpPr/>
          <p:nvPr/>
        </p:nvGrpSpPr>
        <p:grpSpPr>
          <a:xfrm>
            <a:off x="2302555" y="3023621"/>
            <a:ext cx="4273857" cy="3054161"/>
            <a:chOff x="2206524" y="2309542"/>
            <a:chExt cx="3712047" cy="2678123"/>
          </a:xfrm>
        </p:grpSpPr>
        <p:pic>
          <p:nvPicPr>
            <p:cNvPr id="12" name="Picture 2" descr="https://upload.wikimedia.org/wikipedia/commons/thumb/a/af/OnePlus_One.png/800px-OnePlus_One.png">
              <a:extLst>
                <a:ext uri="{FF2B5EF4-FFF2-40B4-BE49-F238E27FC236}">
                  <a16:creationId xmlns:a16="http://schemas.microsoft.com/office/drawing/2014/main" id="{EBDAFFAA-5D9A-4789-82EF-376C837A5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23486" y="1792580"/>
              <a:ext cx="2678123" cy="3712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AB8E96-C035-4F8B-BE4E-377D49E7E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4648" y="2592787"/>
              <a:ext cx="2843143" cy="213235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649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8093486" cy="623331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-128"/>
              </a:rPr>
              <a:t>Case STUDY II: DFSL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D9B3F9-CEC5-48A8-8E59-D7EF930EB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CA" sz="2400" dirty="0">
                <a:ea typeface="ＭＳ Ｐゴシック" charset="-128"/>
              </a:rPr>
              <a:t>The best granularity varies with the workload.</a:t>
            </a:r>
          </a:p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CA" sz="2400" dirty="0">
                <a:ea typeface="ＭＳ Ｐゴシック" charset="-128"/>
              </a:rPr>
              <a:t>DFSL exploits temporal coherence.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CA" sz="2400" dirty="0">
                <a:ea typeface="ＭＳ Ｐゴシック" charset="-128"/>
              </a:rPr>
              <a:t>Evaluate &amp; run.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CA" sz="2400" dirty="0">
                <a:ea typeface="ＭＳ Ｐゴシック" charset="-128"/>
              </a:rPr>
              <a:t>Energy rather than performance.</a:t>
            </a:r>
          </a:p>
          <a:p>
            <a:pPr marL="285750" indent="-285750">
              <a:buFont typeface="Arial"/>
              <a:buChar char="•"/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2400" dirty="0"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FBB0B-9D3A-4CBD-9101-17DFDB079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772816"/>
            <a:ext cx="4564310" cy="2610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9ADEF8-18A7-4177-9C46-16EB2DE13575}"/>
              </a:ext>
            </a:extLst>
          </p:cNvPr>
          <p:cNvSpPr txBox="1"/>
          <p:nvPr/>
        </p:nvSpPr>
        <p:spPr>
          <a:xfrm>
            <a:off x="2915816" y="4123819"/>
            <a:ext cx="18709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Work tile size</a:t>
            </a:r>
          </a:p>
        </p:txBody>
      </p:sp>
    </p:spTree>
    <p:extLst>
      <p:ext uri="{BB962C8B-B14F-4D97-AF65-F5344CB8AC3E}">
        <p14:creationId xmlns:p14="http://schemas.microsoft.com/office/powerpoint/2010/main" val="8939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8093486" cy="623331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-128"/>
              </a:rPr>
              <a:t>Case STUDY II: DFSL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D9B3F9-CEC5-48A8-8E59-D7EF930EB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CA" sz="2800" dirty="0">
                <a:ea typeface="ＭＳ Ｐゴシック" charset="-128"/>
              </a:rPr>
              <a:t>Compare against small tiles (MLB), large tiles (MLC) and best size on average (SOPT).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CA" sz="2800" dirty="0">
                <a:ea typeface="ＭＳ Ｐゴシック" charset="-128"/>
              </a:rPr>
              <a:t>DFSL outperformed MLB by 19%, MLC by 29%, and OPT by 7.3%.</a:t>
            </a:r>
          </a:p>
          <a:p>
            <a:pPr>
              <a:defRPr/>
            </a:pPr>
            <a:endParaRPr lang="en-CA" sz="2800" dirty="0"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endParaRPr lang="en-CA" sz="2800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4BED6-E2FB-4CCD-8341-BA8E96D23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33327"/>
            <a:ext cx="5151438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A2F61C-7B0D-49BD-9CBA-E4D803DD5C65}"/>
              </a:ext>
            </a:extLst>
          </p:cNvPr>
          <p:cNvSpPr/>
          <p:nvPr/>
        </p:nvSpPr>
        <p:spPr>
          <a:xfrm>
            <a:off x="6140103" y="3939078"/>
            <a:ext cx="647700" cy="251936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D6F4B8-0657-438C-B611-AA596B2A3990}"/>
              </a:ext>
            </a:extLst>
          </p:cNvPr>
          <p:cNvCxnSpPr>
            <a:cxnSpLocks/>
          </p:cNvCxnSpPr>
          <p:nvPr/>
        </p:nvCxnSpPr>
        <p:spPr>
          <a:xfrm flipH="1">
            <a:off x="6617461" y="3460279"/>
            <a:ext cx="1080120" cy="8302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2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8093486" cy="623331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-128"/>
              </a:rPr>
              <a:t>Limitations and Future 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D9B3F9-CEC5-48A8-8E59-D7EF930EB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CA" sz="2800" dirty="0">
                <a:ea typeface="ＭＳ Ｐゴシック" charset="-128"/>
              </a:rPr>
              <a:t>Emerald’s to-do list:</a:t>
            </a:r>
          </a:p>
          <a:p>
            <a:pPr marL="825750" lvl="2" indent="-285750">
              <a:defRPr/>
            </a:pPr>
            <a:r>
              <a:rPr lang="en-CA" sz="2800" dirty="0">
                <a:ea typeface="ＭＳ Ｐゴシック" charset="-128"/>
              </a:rPr>
              <a:t>Adding details to the graphics model: e.g., texturing &amp; compression.</a:t>
            </a:r>
          </a:p>
          <a:p>
            <a:pPr marL="825750" lvl="2" indent="-285750">
              <a:defRPr/>
            </a:pPr>
            <a:r>
              <a:rPr lang="en-CA" sz="2800" dirty="0">
                <a:ea typeface="ＭＳ Ｐゴシック" charset="-128"/>
              </a:rPr>
              <a:t>Creating SoC workloads suite.</a:t>
            </a:r>
          </a:p>
          <a:p>
            <a:pPr marL="825750" lvl="2" indent="-285750">
              <a:defRPr/>
            </a:pPr>
            <a:r>
              <a:rPr lang="en-CA" sz="2800" dirty="0">
                <a:ea typeface="ＭＳ Ｐゴシック" charset="-128"/>
              </a:rPr>
              <a:t>Modeling power (</a:t>
            </a:r>
            <a:r>
              <a:rPr lang="en-CA" sz="2800" dirty="0" err="1">
                <a:ea typeface="ＭＳ Ｐゴシック" charset="-128"/>
              </a:rPr>
              <a:t>GPUWattch</a:t>
            </a:r>
            <a:r>
              <a:rPr lang="en-CA" sz="2800" dirty="0">
                <a:ea typeface="ＭＳ Ｐゴシック" charset="-128"/>
              </a:rPr>
              <a:t>).</a:t>
            </a:r>
          </a:p>
          <a:p>
            <a:pPr marL="825750" lvl="2" indent="-285750">
              <a:defRPr/>
            </a:pPr>
            <a:r>
              <a:rPr lang="en-CA" sz="2800" dirty="0">
                <a:ea typeface="ＭＳ Ｐゴシック" charset="-128"/>
              </a:rPr>
              <a:t>Supporting geometry and tessellation shaders (for high-end games).</a:t>
            </a:r>
          </a:p>
          <a:p>
            <a:pPr>
              <a:defRPr/>
            </a:pPr>
            <a:endParaRPr lang="en-CA" sz="2800" dirty="0">
              <a:ea typeface="ＭＳ Ｐゴシック" charset="-128"/>
            </a:endParaRPr>
          </a:p>
          <a:p>
            <a:pPr>
              <a:defRPr/>
            </a:pPr>
            <a:endParaRPr lang="en-CA" sz="2800" dirty="0"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endParaRPr lang="en-CA" sz="2800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760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HK" sz="2800" dirty="0">
                <a:ea typeface="ＭＳ Ｐゴシック" charset="-128"/>
              </a:rPr>
              <a:t>Motivation: THE GPU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F88A-A004-4B88-83CE-43D516D41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ea typeface="ＭＳ Ｐゴシック" charset="-128"/>
                <a:sym typeface="Wingdings" panose="05000000000000000000" pitchFamily="2" charset="2"/>
              </a:rPr>
              <a:t>Almost every application uses graphics.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ea typeface="ＭＳ Ｐゴシック" charset="-128"/>
                <a:sym typeface="Wingdings" panose="05000000000000000000" pitchFamily="2" charset="2"/>
              </a:rPr>
              <a:t>Essential to study SoCs.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739B4B-06D1-437D-857C-065A7A893ECE}"/>
              </a:ext>
            </a:extLst>
          </p:cNvPr>
          <p:cNvSpPr txBox="1">
            <a:spLocks/>
          </p:cNvSpPr>
          <p:nvPr/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54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90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126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E3F4894-F032-4726-A85D-55650FC154BE}"/>
              </a:ext>
            </a:extLst>
          </p:cNvPr>
          <p:cNvGrpSpPr/>
          <p:nvPr/>
        </p:nvGrpSpPr>
        <p:grpSpPr>
          <a:xfrm>
            <a:off x="543689" y="3110814"/>
            <a:ext cx="2838946" cy="3089886"/>
            <a:chOff x="652934" y="1843118"/>
            <a:chExt cx="4445056" cy="453175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29B09B8-A368-4164-A3F7-4E937C91D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934" y="1843118"/>
              <a:ext cx="4445056" cy="4531752"/>
            </a:xfrm>
            <a:prstGeom prst="rect">
              <a:avLst/>
            </a:prstGeom>
          </p:spPr>
        </p:pic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9138CD26-027F-440D-A087-605D070E8E5B}"/>
                </a:ext>
              </a:extLst>
            </p:cNvPr>
            <p:cNvSpPr/>
            <p:nvPr/>
          </p:nvSpPr>
          <p:spPr>
            <a:xfrm>
              <a:off x="905908" y="4412870"/>
              <a:ext cx="1815818" cy="1722851"/>
            </a:xfrm>
            <a:prstGeom prst="roundRect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GPU</a:t>
              </a:r>
            </a:p>
          </p:txBody>
        </p:sp>
      </p:grpSp>
      <p:pic>
        <p:nvPicPr>
          <p:cNvPr id="51" name="Picture 2" descr="Image result for chrome browser android">
            <a:extLst>
              <a:ext uri="{FF2B5EF4-FFF2-40B4-BE49-F238E27FC236}">
                <a16:creationId xmlns:a16="http://schemas.microsoft.com/office/drawing/2014/main" id="{99D01760-6244-46D7-8E6B-286B18DC8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11" y="1747039"/>
            <a:ext cx="946104" cy="168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Image result for maps android">
            <a:extLst>
              <a:ext uri="{FF2B5EF4-FFF2-40B4-BE49-F238E27FC236}">
                <a16:creationId xmlns:a16="http://schemas.microsoft.com/office/drawing/2014/main" id="{A3C181AE-391E-4E43-BDD1-A7C105EB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90" y="2728901"/>
            <a:ext cx="927027" cy="164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Image result for angry birds android">
            <a:extLst>
              <a:ext uri="{FF2B5EF4-FFF2-40B4-BE49-F238E27FC236}">
                <a16:creationId xmlns:a16="http://schemas.microsoft.com/office/drawing/2014/main" id="{D0122B06-441A-427B-903A-BAA708302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99" y="5513522"/>
            <a:ext cx="1760971" cy="99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E5284AD-3E0A-496F-BC18-685D2161FC97}"/>
              </a:ext>
            </a:extLst>
          </p:cNvPr>
          <p:cNvCxnSpPr>
            <a:cxnSpLocks/>
          </p:cNvCxnSpPr>
          <p:nvPr/>
        </p:nvCxnSpPr>
        <p:spPr>
          <a:xfrm flipH="1">
            <a:off x="1737360" y="1914064"/>
            <a:ext cx="5398019" cy="28944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F30FAD6-52D1-4E16-A76A-6BD1E432D920}"/>
              </a:ext>
            </a:extLst>
          </p:cNvPr>
          <p:cNvCxnSpPr>
            <a:cxnSpLocks/>
          </p:cNvCxnSpPr>
          <p:nvPr/>
        </p:nvCxnSpPr>
        <p:spPr>
          <a:xfrm flipH="1">
            <a:off x="1895710" y="3118337"/>
            <a:ext cx="4231907" cy="213506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8A77C2F-BE8D-4E66-B1C7-723729BF4227}"/>
              </a:ext>
            </a:extLst>
          </p:cNvPr>
          <p:cNvCxnSpPr>
            <a:cxnSpLocks/>
          </p:cNvCxnSpPr>
          <p:nvPr/>
        </p:nvCxnSpPr>
        <p:spPr>
          <a:xfrm flipH="1">
            <a:off x="1895710" y="4308537"/>
            <a:ext cx="3232378" cy="121467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1C20C56-910F-4D4C-986D-9D02216743A7}"/>
              </a:ext>
            </a:extLst>
          </p:cNvPr>
          <p:cNvCxnSpPr>
            <a:cxnSpLocks/>
            <a:stCxn id="53" idx="1"/>
          </p:cNvCxnSpPr>
          <p:nvPr/>
        </p:nvCxnSpPr>
        <p:spPr>
          <a:xfrm flipH="1" flipV="1">
            <a:off x="1864975" y="5783333"/>
            <a:ext cx="2729324" cy="2254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8" descr="Image result for facebook android screenshot">
            <a:extLst>
              <a:ext uri="{FF2B5EF4-FFF2-40B4-BE49-F238E27FC236}">
                <a16:creationId xmlns:a16="http://schemas.microsoft.com/office/drawing/2014/main" id="{AC8DF650-0C80-4544-A506-ECF29BCA9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88" y="3702166"/>
            <a:ext cx="938866" cy="166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7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91"/>
    </mc:Choice>
    <mc:Fallback xmlns="">
      <p:transition spd="slow" advTm="14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8093486" cy="623331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-128"/>
              </a:rPr>
              <a:t>Conclusion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D9B3F9-CEC5-48A8-8E59-D7EF930EB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lvl="1" indent="-457200">
              <a:defRPr/>
            </a:pPr>
            <a:r>
              <a:rPr lang="en-CA" sz="2800" dirty="0">
                <a:ea typeface="ＭＳ Ｐゴシック" charset="-128"/>
              </a:rPr>
              <a:t>Enabling studying SoC systems with graphics support.</a:t>
            </a:r>
            <a:endParaRPr lang="en-CA" sz="2800" dirty="0">
              <a:ea typeface="ＭＳ Ｐゴシック" charset="-128"/>
              <a:sym typeface="Wingdings" panose="05000000000000000000" pitchFamily="2" charset="2"/>
            </a:endParaRPr>
          </a:p>
          <a:p>
            <a:pPr marL="457200" lvl="1" indent="-457200">
              <a:defRPr/>
            </a:pPr>
            <a:r>
              <a:rPr lang="en-CA" sz="2800" dirty="0">
                <a:ea typeface="ＭＳ Ｐゴシック" charset="-128"/>
                <a:sym typeface="Wingdings" panose="05000000000000000000" pitchFamily="2" charset="2"/>
              </a:rPr>
              <a:t>Modern graphics architecture.</a:t>
            </a:r>
            <a:endParaRPr lang="en-CA" sz="2800" dirty="0">
              <a:ea typeface="ＭＳ Ｐゴシック" charset="-128"/>
            </a:endParaRPr>
          </a:p>
          <a:p>
            <a:pPr marL="457200" lvl="1" indent="-457200">
              <a:defRPr/>
            </a:pPr>
            <a:r>
              <a:rPr lang="en-CA" sz="2800" dirty="0">
                <a:ea typeface="ＭＳ Ｐゴシック" charset="-128"/>
                <a:sym typeface="Wingdings" panose="05000000000000000000" pitchFamily="2" charset="2"/>
              </a:rPr>
              <a:t>Our </a:t>
            </a:r>
            <a:r>
              <a:rPr lang="en-CA" sz="2800" dirty="0">
                <a:ea typeface="ＭＳ Ｐゴシック" charset="-128"/>
              </a:rPr>
              <a:t>repo resides @ </a:t>
            </a:r>
            <a:r>
              <a:rPr lang="en-US" sz="2800" i="1" u="sng" dirty="0"/>
              <a:t>github.com/gem5-graphics</a:t>
            </a:r>
            <a:r>
              <a:rPr lang="en-CA" sz="2800" i="1" u="sng" dirty="0">
                <a:ea typeface="ＭＳ Ｐゴシック" charset="-128"/>
              </a:rPr>
              <a:t> </a:t>
            </a:r>
            <a:r>
              <a:rPr lang="en-CA" sz="2800" dirty="0">
                <a:ea typeface="ＭＳ Ｐゴシック" charset="-128"/>
              </a:rPr>
              <a:t>(instructions &amp; documentation coming soon!).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800" dirty="0">
                <a:ea typeface="ＭＳ Ｐゴシック" charset="-128"/>
                <a:sym typeface="Wingdings" panose="05000000000000000000" pitchFamily="2" charset="2"/>
              </a:rPr>
              <a:t>Contributions are welcomed!</a:t>
            </a:r>
            <a:endParaRPr lang="en-CA" sz="2800" dirty="0">
              <a:ea typeface="ＭＳ Ｐゴシック" charset="-128"/>
            </a:endParaRPr>
          </a:p>
          <a:p>
            <a:pPr>
              <a:defRPr/>
            </a:pPr>
            <a:endParaRPr lang="en-CA" sz="2800" dirty="0"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endParaRPr lang="en-CA" sz="2800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E5FC2C-10FE-44F5-9ED7-6536396189E5}"/>
              </a:ext>
            </a:extLst>
          </p:cNvPr>
          <p:cNvSpPr/>
          <p:nvPr/>
        </p:nvSpPr>
        <p:spPr>
          <a:xfrm>
            <a:off x="2843808" y="5834246"/>
            <a:ext cx="3092513" cy="70788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ea typeface="ＭＳ Ｐゴシック" charset="-128"/>
              </a:rPr>
              <a:t>¿Questions?</a:t>
            </a:r>
          </a:p>
        </p:txBody>
      </p:sp>
    </p:spTree>
    <p:extLst>
      <p:ext uri="{BB962C8B-B14F-4D97-AF65-F5344CB8AC3E}">
        <p14:creationId xmlns:p14="http://schemas.microsoft.com/office/powerpoint/2010/main" val="10078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HK" sz="2800" dirty="0">
                <a:ea typeface="ＭＳ Ｐゴシック" charset="-128"/>
              </a:rPr>
              <a:t>Motivation: THE GPU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F88A-A004-4B88-83CE-43D516D41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ea typeface="ＭＳ Ｐゴシック" charset="-128"/>
                <a:sym typeface="Wingdings" panose="05000000000000000000" pitchFamily="2" charset="2"/>
              </a:rPr>
              <a:t>Almost every application uses graphics.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ea typeface="ＭＳ Ｐゴシック" charset="-128"/>
                <a:sym typeface="Wingdings" panose="05000000000000000000" pitchFamily="2" charset="2"/>
              </a:rPr>
              <a:t>Essential to study SoCs.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739B4B-06D1-437D-857C-065A7A893ECE}"/>
              </a:ext>
            </a:extLst>
          </p:cNvPr>
          <p:cNvSpPr txBox="1">
            <a:spLocks/>
          </p:cNvSpPr>
          <p:nvPr/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54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90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126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607EB7-7A0F-438D-B55A-F034970BCCF9}"/>
              </a:ext>
            </a:extLst>
          </p:cNvPr>
          <p:cNvSpPr/>
          <p:nvPr/>
        </p:nvSpPr>
        <p:spPr>
          <a:xfrm>
            <a:off x="1213022" y="592024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err="1">
                <a:latin typeface="Roboto"/>
              </a:rPr>
              <a:t>HiSilicon</a:t>
            </a:r>
            <a:r>
              <a:rPr lang="en-US" sz="1600" b="1" dirty="0">
                <a:latin typeface="Roboto"/>
              </a:rPr>
              <a:t> Kirin 970</a:t>
            </a:r>
            <a:endParaRPr lang="en-US" sz="16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A287B7-F163-4DD6-9E72-F15E8DAC7240}"/>
              </a:ext>
            </a:extLst>
          </p:cNvPr>
          <p:cNvGrpSpPr/>
          <p:nvPr/>
        </p:nvGrpSpPr>
        <p:grpSpPr>
          <a:xfrm>
            <a:off x="208597" y="2987720"/>
            <a:ext cx="4264787" cy="2893015"/>
            <a:chOff x="6242293" y="1764620"/>
            <a:chExt cx="5306364" cy="353757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0BB295A-945F-4220-A455-066D4D254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2293" y="1764620"/>
              <a:ext cx="5306364" cy="3537576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EBA9686-286F-44F2-BA4C-9BA1A583550B}"/>
                </a:ext>
              </a:extLst>
            </p:cNvPr>
            <p:cNvCxnSpPr/>
            <p:nvPr/>
          </p:nvCxnSpPr>
          <p:spPr>
            <a:xfrm>
              <a:off x="7228462" y="3175000"/>
              <a:ext cx="0" cy="17970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2CDF68-E561-4B84-B684-69B711039994}"/>
                </a:ext>
              </a:extLst>
            </p:cNvPr>
            <p:cNvCxnSpPr>
              <a:cxnSpLocks/>
            </p:cNvCxnSpPr>
            <p:nvPr/>
          </p:nvCxnSpPr>
          <p:spPr>
            <a:xfrm>
              <a:off x="8530212" y="4305300"/>
              <a:ext cx="0" cy="6667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C6A396E-4D02-4D4A-BFE3-08E77E022E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8462" y="4972050"/>
              <a:ext cx="13017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F3CF66-D439-4769-95C1-103158CF26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8462" y="3194050"/>
              <a:ext cx="5397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19AA70-DE48-4438-A113-8536715D02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8212" y="3280914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A7E4FD-3C20-4DEB-A7F3-F0E3A1A3C3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0212" y="3268214"/>
              <a:ext cx="0" cy="7152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3081FE6-55EF-4BD3-9FB7-B6F1AA4AA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212" y="3172963"/>
              <a:ext cx="0" cy="1206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F41232D-C86F-4CA2-9AC1-D13949B0E3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662" y="3952875"/>
              <a:ext cx="0" cy="3524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337E004-7DC5-409B-A623-62AE0A9906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7662" y="3963539"/>
              <a:ext cx="825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C623BA9-CA90-4FE9-B85B-A4040B20FC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4487" y="4300089"/>
              <a:ext cx="825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36F9BD-D8BD-4F42-BBAA-5F452F3685DA}"/>
              </a:ext>
            </a:extLst>
          </p:cNvPr>
          <p:cNvGrpSpPr/>
          <p:nvPr/>
        </p:nvGrpSpPr>
        <p:grpSpPr>
          <a:xfrm>
            <a:off x="5085811" y="2987720"/>
            <a:ext cx="3532187" cy="2893015"/>
            <a:chOff x="899592" y="1644396"/>
            <a:chExt cx="7735789" cy="5157193"/>
          </a:xfrm>
        </p:grpSpPr>
        <p:pic>
          <p:nvPicPr>
            <p:cNvPr id="31" name="Picture 30" descr="https://www.techinsights.com/sites/default/files/old-site/blogs/samsung-galaxy-s9/sq-samsung-galaxy-s9-Exynos-9810-6.jpg">
              <a:extLst>
                <a:ext uri="{FF2B5EF4-FFF2-40B4-BE49-F238E27FC236}">
                  <a16:creationId xmlns:a16="http://schemas.microsoft.com/office/drawing/2014/main" id="{617695B5-0E9D-495B-AEE6-30A576EE6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644396"/>
              <a:ext cx="7735789" cy="5157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1E7268-20D8-474B-8E6E-825DA9572A25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1988840"/>
              <a:ext cx="0" cy="27363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01A7CC-7776-4061-899F-1C762428CAC3}"/>
                </a:ext>
              </a:extLst>
            </p:cNvPr>
            <p:cNvCxnSpPr>
              <a:cxnSpLocks/>
            </p:cNvCxnSpPr>
            <p:nvPr/>
          </p:nvCxnSpPr>
          <p:spPr>
            <a:xfrm>
              <a:off x="3116600" y="1988840"/>
              <a:ext cx="116736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E0EAF5A-9F61-422D-90C0-B5EACFE4CCC3}"/>
                </a:ext>
              </a:extLst>
            </p:cNvPr>
            <p:cNvCxnSpPr>
              <a:cxnSpLocks/>
            </p:cNvCxnSpPr>
            <p:nvPr/>
          </p:nvCxnSpPr>
          <p:spPr>
            <a:xfrm>
              <a:off x="4248155" y="1916832"/>
              <a:ext cx="0" cy="720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D6D26E3-667F-4EC7-AADD-0D702CE4DD99}"/>
                </a:ext>
              </a:extLst>
            </p:cNvPr>
            <p:cNvCxnSpPr>
              <a:cxnSpLocks/>
            </p:cNvCxnSpPr>
            <p:nvPr/>
          </p:nvCxnSpPr>
          <p:spPr>
            <a:xfrm>
              <a:off x="4232915" y="1916832"/>
              <a:ext cx="53446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4EB899-57F2-4864-AC16-598A9752B067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71" y="1899687"/>
              <a:ext cx="0" cy="30414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BA9793A-65E4-4E48-AD8C-678A624EAC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2791" y="4725144"/>
              <a:ext cx="5573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0E72008-6A5C-4CA7-AE23-A41D7FE89E7B}"/>
                </a:ext>
              </a:extLst>
            </p:cNvPr>
            <p:cNvCxnSpPr>
              <a:cxnSpLocks/>
            </p:cNvCxnSpPr>
            <p:nvPr/>
          </p:nvCxnSpPr>
          <p:spPr>
            <a:xfrm>
              <a:off x="3666308" y="4583668"/>
              <a:ext cx="3808" cy="1554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832C3C-1653-4D9C-AC8A-75895AA98201}"/>
                </a:ext>
              </a:extLst>
            </p:cNvPr>
            <p:cNvCxnSpPr>
              <a:cxnSpLocks/>
            </p:cNvCxnSpPr>
            <p:nvPr/>
          </p:nvCxnSpPr>
          <p:spPr>
            <a:xfrm>
              <a:off x="3643884" y="4573508"/>
              <a:ext cx="59411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1EFB5CE-D69E-4B2C-A0C7-23CC0D6B7BE7}"/>
                </a:ext>
              </a:extLst>
            </p:cNvPr>
            <p:cNvCxnSpPr>
              <a:cxnSpLocks/>
            </p:cNvCxnSpPr>
            <p:nvPr/>
          </p:nvCxnSpPr>
          <p:spPr>
            <a:xfrm>
              <a:off x="4227835" y="4563348"/>
              <a:ext cx="5080" cy="3653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AAACE57-59F6-48F0-A6D2-CBCABE43AB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2755" y="4930824"/>
              <a:ext cx="560189" cy="3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87E8D56C-4149-4134-9393-8CC6C5ADFD14}"/>
              </a:ext>
            </a:extLst>
          </p:cNvPr>
          <p:cNvSpPr/>
          <p:nvPr/>
        </p:nvSpPr>
        <p:spPr>
          <a:xfrm>
            <a:off x="5572686" y="591149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Roboto"/>
              </a:rPr>
              <a:t>Samsung </a:t>
            </a:r>
            <a:r>
              <a:rPr lang="en-US" sz="1600" b="1" dirty="0" err="1">
                <a:latin typeface="Roboto"/>
              </a:rPr>
              <a:t>Exynos</a:t>
            </a:r>
            <a:r>
              <a:rPr lang="en-US" sz="1600" b="1" dirty="0">
                <a:latin typeface="Roboto"/>
              </a:rPr>
              <a:t> 9810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CEA217-B456-4B97-B764-BA67EAE9FC73}"/>
              </a:ext>
            </a:extLst>
          </p:cNvPr>
          <p:cNvSpPr txBox="1"/>
          <p:nvPr/>
        </p:nvSpPr>
        <p:spPr>
          <a:xfrm>
            <a:off x="1663561" y="2421003"/>
            <a:ext cx="1354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GPU (~17%)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CPU (~8%)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EA73A3D-2004-4F3C-8DA0-0045C88C4AF6}"/>
              </a:ext>
            </a:extLst>
          </p:cNvPr>
          <p:cNvSpPr txBox="1"/>
          <p:nvPr/>
        </p:nvSpPr>
        <p:spPr>
          <a:xfrm>
            <a:off x="5953699" y="2433663"/>
            <a:ext cx="1354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GPU (~19%)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CPU (~17%)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B2B943A-A878-4755-9BDB-786AD4A1C1FB}"/>
              </a:ext>
            </a:extLst>
          </p:cNvPr>
          <p:cNvSpPr/>
          <p:nvPr/>
        </p:nvSpPr>
        <p:spPr>
          <a:xfrm>
            <a:off x="3458261" y="6501230"/>
            <a:ext cx="2114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1" dirty="0">
                <a:latin typeface="Roboto"/>
              </a:rPr>
              <a:t>(Source: </a:t>
            </a:r>
            <a:r>
              <a:rPr lang="en-US" sz="1400" b="1" i="1" dirty="0" err="1">
                <a:latin typeface="Roboto"/>
              </a:rPr>
              <a:t>TechInsights</a:t>
            </a:r>
            <a:r>
              <a:rPr lang="en-US" sz="1400" b="1" i="1" dirty="0">
                <a:latin typeface="Roboto"/>
              </a:rPr>
              <a:t>)</a:t>
            </a:r>
            <a:endParaRPr lang="en-US" sz="1400" b="1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C89038-C530-45B4-993F-F80E16FF375F}"/>
              </a:ext>
            </a:extLst>
          </p:cNvPr>
          <p:cNvSpPr/>
          <p:nvPr/>
        </p:nvSpPr>
        <p:spPr>
          <a:xfrm>
            <a:off x="3201195" y="2457835"/>
            <a:ext cx="2622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Chip area breakdown</a:t>
            </a:r>
            <a:endParaRPr lang="en-US" sz="2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C845F99-55F2-41BE-9084-F27846CE0C69}"/>
              </a:ext>
            </a:extLst>
          </p:cNvPr>
          <p:cNvSpPr txBox="1"/>
          <p:nvPr/>
        </p:nvSpPr>
        <p:spPr>
          <a:xfrm>
            <a:off x="1068581" y="4706229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GPU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606BCE-60BF-4814-903A-F34E18CC360F}"/>
              </a:ext>
            </a:extLst>
          </p:cNvPr>
          <p:cNvSpPr txBox="1"/>
          <p:nvPr/>
        </p:nvSpPr>
        <p:spPr>
          <a:xfrm>
            <a:off x="6048742" y="362098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GPU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8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"/>
    </mc:Choice>
    <mc:Fallback xmlns="">
      <p:transition spd="slow" advTm="1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  <p:bldP spid="44" grpId="0"/>
      <p:bldP spid="1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HK" sz="2800" dirty="0">
                <a:ea typeface="ＭＳ Ｐゴシック" charset="-128"/>
              </a:rPr>
              <a:t>Motivation: THE GPU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F88A-A004-4B88-83CE-43D516D41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ea typeface="ＭＳ Ｐゴシック" charset="-128"/>
                <a:sym typeface="Wingdings" panose="05000000000000000000" pitchFamily="2" charset="2"/>
              </a:rPr>
              <a:t>How graphics previously were modeled for SoCs?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739B4B-06D1-437D-857C-065A7A893ECE}"/>
              </a:ext>
            </a:extLst>
          </p:cNvPr>
          <p:cNvSpPr txBox="1">
            <a:spLocks/>
          </p:cNvSpPr>
          <p:nvPr/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54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90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126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D7EEC-185C-4988-B68C-D0CA5A846764}"/>
              </a:ext>
            </a:extLst>
          </p:cNvPr>
          <p:cNvSpPr txBox="1"/>
          <p:nvPr/>
        </p:nvSpPr>
        <p:spPr>
          <a:xfrm>
            <a:off x="1691681" y="496872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CPU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2C1299-0D4A-467D-8760-CB5B9B097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420888"/>
            <a:ext cx="2972667" cy="2160547"/>
          </a:xfrm>
          <a:prstGeom prst="rect">
            <a:avLst/>
          </a:prstGeom>
        </p:spPr>
      </p:pic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849FD0B1-51FA-41C8-A8E5-A472FB85DBEA}"/>
              </a:ext>
            </a:extLst>
          </p:cNvPr>
          <p:cNvSpPr/>
          <p:nvPr/>
        </p:nvSpPr>
        <p:spPr>
          <a:xfrm>
            <a:off x="6101587" y="2996952"/>
            <a:ext cx="1296144" cy="118456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AEBEEB-DEFB-4F93-93DB-1183F2298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03" y="2433157"/>
            <a:ext cx="2972667" cy="2160547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6733D86A-E31F-42A5-B7B0-67C7E613CE4D}"/>
              </a:ext>
            </a:extLst>
          </p:cNvPr>
          <p:cNvSpPr/>
          <p:nvPr/>
        </p:nvSpPr>
        <p:spPr>
          <a:xfrm rot="5400000">
            <a:off x="1753307" y="4322788"/>
            <a:ext cx="720080" cy="64807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CDDDE1-6F30-4414-A5AF-B9209F48E460}"/>
              </a:ext>
            </a:extLst>
          </p:cNvPr>
          <p:cNvSpPr txBox="1"/>
          <p:nvPr/>
        </p:nvSpPr>
        <p:spPr>
          <a:xfrm>
            <a:off x="462827" y="5616333"/>
            <a:ext cx="330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i.e., gem5+Mesa3D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adds noise!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4B84F1-8F17-412C-94FF-29918552F700}"/>
              </a:ext>
            </a:extLst>
          </p:cNvPr>
          <p:cNvSpPr txBox="1"/>
          <p:nvPr/>
        </p:nvSpPr>
        <p:spPr>
          <a:xfrm>
            <a:off x="5149043" y="5616333"/>
            <a:ext cx="3201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i.e., gem5+NoMali </a:t>
            </a:r>
            <a:r>
              <a:rPr lang="en-US" dirty="0">
                <a:sym typeface="Wingdings" panose="05000000000000000000" pitchFamily="2" charset="2"/>
              </a:rPr>
              <a:t> totally ignore the GPU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4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90"/>
    </mc:Choice>
    <mc:Fallback xmlns="">
      <p:transition spd="slow" advTm="27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>
                <a:ea typeface="ＭＳ Ｐゴシック" charset="-128"/>
              </a:rPr>
              <a:t>Emerald: overview</a:t>
            </a:r>
            <a:endParaRPr lang="en-HK" sz="2800" dirty="0">
              <a:ea typeface="ＭＳ Ｐゴシック" charset="-12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F88A-A004-4B88-83CE-43D516D41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CA" sz="2800" dirty="0">
                <a:ea typeface="ＭＳ Ｐゴシック" charset="-128"/>
              </a:rPr>
              <a:t>Emerald facilitates studying:</a:t>
            </a:r>
          </a:p>
          <a:p>
            <a:pPr marL="825750" lvl="2" indent="-285750">
              <a:defRPr/>
            </a:pPr>
            <a:r>
              <a:rPr lang="en-CA" sz="2800" b="1" dirty="0">
                <a:ea typeface="ＭＳ Ｐゴシック" charset="-128"/>
              </a:rPr>
              <a:t>Graphics hardware.</a:t>
            </a:r>
            <a:r>
              <a:rPr lang="en-CA" sz="2800" dirty="0">
                <a:ea typeface="ＭＳ Ｐゴシック" charset="-128"/>
              </a:rPr>
              <a:t> </a:t>
            </a:r>
            <a:endParaRPr lang="en-CA" sz="2800" b="1" dirty="0">
              <a:ea typeface="ＭＳ Ｐゴシック" charset="-128"/>
            </a:endParaRPr>
          </a:p>
          <a:p>
            <a:pPr marL="825750" lvl="2" indent="-285750">
              <a:defRPr/>
            </a:pPr>
            <a:r>
              <a:rPr lang="en-CA" sz="2800" b="1" dirty="0">
                <a:ea typeface="ＭＳ Ｐゴシック" charset="-128"/>
              </a:rPr>
              <a:t>SoC systems</a:t>
            </a:r>
            <a:r>
              <a:rPr lang="en-CA" sz="2800" dirty="0">
                <a:ea typeface="ＭＳ Ｐゴシック" charset="-128"/>
              </a:rPr>
              <a:t>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739B4B-06D1-437D-857C-065A7A893ECE}"/>
              </a:ext>
            </a:extLst>
          </p:cNvPr>
          <p:cNvSpPr txBox="1">
            <a:spLocks/>
          </p:cNvSpPr>
          <p:nvPr/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54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90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126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F9118-B029-4D05-BBFA-6BA92C59C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45" y="3284984"/>
            <a:ext cx="5956910" cy="27363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2EFD46-1D9F-432D-96E5-AAC8565FD86A}"/>
              </a:ext>
            </a:extLst>
          </p:cNvPr>
          <p:cNvSpPr/>
          <p:nvPr/>
        </p:nvSpPr>
        <p:spPr>
          <a:xfrm>
            <a:off x="4860033" y="3939571"/>
            <a:ext cx="2642616" cy="1584176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80ED1-ABF6-4635-AE1D-8526DB61A9E6}"/>
              </a:ext>
            </a:extLst>
          </p:cNvPr>
          <p:cNvSpPr/>
          <p:nvPr/>
        </p:nvSpPr>
        <p:spPr>
          <a:xfrm>
            <a:off x="1575292" y="3284984"/>
            <a:ext cx="3068716" cy="280831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11E74A-E869-4B8F-ADD2-60416DBA706F}"/>
              </a:ext>
            </a:extLst>
          </p:cNvPr>
          <p:cNvSpPr/>
          <p:nvPr/>
        </p:nvSpPr>
        <p:spPr>
          <a:xfrm>
            <a:off x="1475656" y="3212976"/>
            <a:ext cx="6093052" cy="295232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31C50-F618-427A-B6F6-D4CCA5A69742}"/>
              </a:ext>
            </a:extLst>
          </p:cNvPr>
          <p:cNvSpPr txBox="1"/>
          <p:nvPr/>
        </p:nvSpPr>
        <p:spPr>
          <a:xfrm>
            <a:off x="-21240" y="4509120"/>
            <a:ext cx="1380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gem5</a:t>
            </a:r>
          </a:p>
          <a:p>
            <a:pPr algn="ctr"/>
            <a:r>
              <a:rPr lang="en-US" sz="2000" i="1" dirty="0">
                <a:solidFill>
                  <a:srgbClr val="FF0000"/>
                </a:solidFill>
              </a:rPr>
              <a:t>Marss-x86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282AEB-1E0B-4EC2-9648-E043680D6568}"/>
              </a:ext>
            </a:extLst>
          </p:cNvPr>
          <p:cNvSpPr txBox="1"/>
          <p:nvPr/>
        </p:nvSpPr>
        <p:spPr>
          <a:xfrm>
            <a:off x="7546939" y="4377716"/>
            <a:ext cx="163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C000"/>
                </a:solidFill>
              </a:rPr>
              <a:t>GPGPU-Sim</a:t>
            </a:r>
          </a:p>
          <a:p>
            <a:pPr algn="ctr"/>
            <a:r>
              <a:rPr lang="en-US" sz="2000" i="1" dirty="0">
                <a:solidFill>
                  <a:srgbClr val="FFC000"/>
                </a:solidFill>
              </a:rPr>
              <a:t>Attila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1D6F84-359E-4C85-9854-D40197653138}"/>
              </a:ext>
            </a:extLst>
          </p:cNvPr>
          <p:cNvSpPr txBox="1"/>
          <p:nvPr/>
        </p:nvSpPr>
        <p:spPr>
          <a:xfrm>
            <a:off x="4042325" y="2499829"/>
            <a:ext cx="5074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For GPGPU: gem5-gpu, Multi2Sim, AMD GCN3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09702A-1DDB-42EA-A249-3EF9D3DBEA5D}"/>
              </a:ext>
            </a:extLst>
          </p:cNvPr>
          <p:cNvSpPr txBox="1"/>
          <p:nvPr/>
        </p:nvSpPr>
        <p:spPr>
          <a:xfrm>
            <a:off x="4038772" y="2806769"/>
            <a:ext cx="306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5B923C"/>
                </a:solidFill>
              </a:rPr>
              <a:t>Emerald: +graphics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3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9"/>
    </mc:Choice>
    <mc:Fallback xmlns="">
      <p:transition spd="slow" advTm="2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>
                <a:ea typeface="ＭＳ Ｐゴシック" charset="-128"/>
              </a:rPr>
              <a:t>Emerald: overview</a:t>
            </a:r>
            <a:endParaRPr lang="en-HK" sz="2800" dirty="0">
              <a:ea typeface="ＭＳ Ｐゴシック" charset="-12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F88A-A004-4B88-83CE-43D516D41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CA" sz="2800">
                <a:ea typeface="ＭＳ Ｐゴシック" charset="-128"/>
              </a:rPr>
              <a:t>Emerald facilitates studying:</a:t>
            </a:r>
          </a:p>
          <a:p>
            <a:pPr marL="825750" lvl="2" indent="-285750">
              <a:defRPr/>
            </a:pPr>
            <a:r>
              <a:rPr lang="en-CA" sz="2800" b="1">
                <a:ea typeface="ＭＳ Ｐゴシック" charset="-128"/>
              </a:rPr>
              <a:t>Graphics hardware.</a:t>
            </a:r>
            <a:r>
              <a:rPr lang="en-CA" sz="2800">
                <a:ea typeface="ＭＳ Ｐゴシック" charset="-128"/>
              </a:rPr>
              <a:t> </a:t>
            </a:r>
            <a:endParaRPr lang="en-CA" sz="2800" b="1">
              <a:ea typeface="ＭＳ Ｐゴシック" charset="-128"/>
            </a:endParaRPr>
          </a:p>
          <a:p>
            <a:pPr marL="825750" lvl="2" indent="-285750">
              <a:defRPr/>
            </a:pPr>
            <a:r>
              <a:rPr lang="en-CA" sz="2800" b="1">
                <a:ea typeface="ＭＳ Ｐゴシック" charset="-128"/>
              </a:rPr>
              <a:t>SoC systems</a:t>
            </a:r>
            <a:r>
              <a:rPr lang="en-CA" sz="2800">
                <a:ea typeface="ＭＳ Ｐゴシック" charset="-128"/>
              </a:rPr>
              <a:t>.</a:t>
            </a:r>
            <a:endParaRPr lang="en-CA" sz="2800" dirty="0">
              <a:ea typeface="ＭＳ Ｐゴシック" charset="-128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739B4B-06D1-437D-857C-065A7A893ECE}"/>
              </a:ext>
            </a:extLst>
          </p:cNvPr>
          <p:cNvSpPr txBox="1">
            <a:spLocks/>
          </p:cNvSpPr>
          <p:nvPr/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54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90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126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9900758B-0D0B-445E-8518-0730B7EA6F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889490"/>
              </p:ext>
            </p:extLst>
          </p:nvPr>
        </p:nvGraphicFramePr>
        <p:xfrm>
          <a:off x="628650" y="2869292"/>
          <a:ext cx="7886700" cy="3672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494">
                  <a:extLst>
                    <a:ext uri="{9D8B030D-6E8A-4147-A177-3AD203B41FA5}">
                      <a16:colId xmlns:a16="http://schemas.microsoft.com/office/drawing/2014/main" val="1790444813"/>
                    </a:ext>
                  </a:extLst>
                </a:gridCol>
                <a:gridCol w="1869186">
                  <a:extLst>
                    <a:ext uri="{9D8B030D-6E8A-4147-A177-3AD203B41FA5}">
                      <a16:colId xmlns:a16="http://schemas.microsoft.com/office/drawing/2014/main" val="101631823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282164527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20497428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82217504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Simulation Model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GPU Model</a:t>
                      </a:r>
                    </a:p>
                  </a:txBody>
                  <a:tcPr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Full-system simulation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6718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GPGPU</a:t>
                      </a:r>
                    </a:p>
                  </a:txBody>
                  <a:tcPr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Graphics</a:t>
                      </a:r>
                    </a:p>
                  </a:txBody>
                  <a:tcPr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368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gem5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Execution Driven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8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GemDroid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Trace Driven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91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gem5-gpu/</a:t>
                      </a:r>
                    </a:p>
                    <a:p>
                      <a:r>
                        <a:rPr lang="en-US" dirty="0"/>
                        <a:t>GCN3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Execution Driven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619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Attila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Execution Driven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13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/>
                        <a:t>Emerald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00B050"/>
                          </a:solidFill>
                        </a:rPr>
                        <a:t>Execution Driven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5142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A2BB00-BEC5-44B6-AEC2-2FDBBE0832B7}"/>
              </a:ext>
            </a:extLst>
          </p:cNvPr>
          <p:cNvGraphicFramePr>
            <a:graphicFrameLocks noGrp="1"/>
          </p:cNvGraphicFramePr>
          <p:nvPr/>
        </p:nvGraphicFramePr>
        <p:xfrm>
          <a:off x="8982635" y="1570616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9440894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844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93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5"/>
    </mc:Choice>
    <mc:Fallback xmlns="">
      <p:transition spd="slow" advTm="275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>
                <a:ea typeface="ＭＳ Ｐゴシック" charset="-128"/>
              </a:rPr>
              <a:t>Emerald: overview</a:t>
            </a:r>
            <a:endParaRPr lang="en-HK" sz="2800" dirty="0">
              <a:ea typeface="ＭＳ Ｐゴシック" charset="-12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F88A-A004-4B88-83CE-43D516D41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lvl="1" indent="-285750">
              <a:defRPr/>
            </a:pPr>
            <a:r>
              <a:rPr lang="en-US" sz="2800" dirty="0">
                <a:ea typeface="ＭＳ Ｐゴシック" charset="-128"/>
              </a:rPr>
              <a:t>Supports Android (tested on JB &amp; Nougat).</a:t>
            </a:r>
          </a:p>
          <a:p>
            <a:pPr marL="285750" lvl="1" indent="-285750">
              <a:defRPr/>
            </a:pPr>
            <a:r>
              <a:rPr lang="en-US" sz="2800" dirty="0">
                <a:ea typeface="ＭＳ Ｐゴシック" charset="-128"/>
              </a:rPr>
              <a:t>Builds on a number of existing tools.</a:t>
            </a:r>
          </a:p>
          <a:p>
            <a:pPr marL="285750" lvl="1" indent="-285750">
              <a:defRPr/>
            </a:pPr>
            <a:r>
              <a:rPr lang="en-US" sz="2800" dirty="0">
                <a:ea typeface="ＭＳ Ｐゴシック" charset="-128"/>
              </a:rPr>
              <a:t>Two execution modes:</a:t>
            </a:r>
          </a:p>
          <a:p>
            <a:pPr marL="825750" lvl="2" indent="-285750">
              <a:defRPr/>
            </a:pPr>
            <a:r>
              <a:rPr lang="en-US" sz="2800" dirty="0">
                <a:ea typeface="ＭＳ Ｐゴシック" charset="-128"/>
              </a:rPr>
              <a:t>Standalone.</a:t>
            </a:r>
          </a:p>
          <a:p>
            <a:pPr marL="825750" lvl="2" indent="-285750">
              <a:defRPr/>
            </a:pPr>
            <a:r>
              <a:rPr lang="en-US" sz="2800" dirty="0">
                <a:ea typeface="ＭＳ Ｐゴシック" charset="-128"/>
              </a:rPr>
              <a:t>Full-System.</a:t>
            </a:r>
          </a:p>
          <a:p>
            <a:pPr marL="285750" indent="-285750">
              <a:buFont typeface="Arial"/>
              <a:buChar char="•"/>
              <a:defRPr/>
            </a:pPr>
            <a:endParaRPr lang="en-CA" sz="2800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  <a:p>
            <a:pPr>
              <a:defRPr/>
            </a:pPr>
            <a:endParaRPr lang="en-CA" dirty="0">
              <a:ea typeface="ＭＳ Ｐゴシック" charset="-128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739B4B-06D1-437D-857C-065A7A893ECE}"/>
              </a:ext>
            </a:extLst>
          </p:cNvPr>
          <p:cNvSpPr txBox="1">
            <a:spLocks/>
          </p:cNvSpPr>
          <p:nvPr/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54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90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126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</p:txBody>
      </p:sp>
      <p:pic>
        <p:nvPicPr>
          <p:cNvPr id="6" name="Picture 5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48D8B507-F88D-47D0-AB73-2DC66FB63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492" y="5347319"/>
            <a:ext cx="1625973" cy="100708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8" name="Picture 7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6462411B-53E4-4D66-8294-B9A3975E6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319" y="4079632"/>
            <a:ext cx="1342292" cy="100671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0" name="Picture 9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1B915B75-6AFE-42D6-AA10-93A5AD0CD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77" y="4076708"/>
            <a:ext cx="1350091" cy="101256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1395A85-0D22-4835-A1BC-B7C973923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612" y="4076708"/>
            <a:ext cx="1280779" cy="227694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0D06005-2F89-40A1-969C-0CCB72B529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7079" y="4927633"/>
            <a:ext cx="1280779" cy="184645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4" name="Picture 13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6DD8DDAC-47D3-4A4D-A9FD-2A9A00355F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4244" y="3746718"/>
            <a:ext cx="1830699" cy="110209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8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31"/>
    </mc:Choice>
    <mc:Fallback xmlns="">
      <p:transition spd="slow" advTm="28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175">
            <a:extLst>
              <a:ext uri="{FF2B5EF4-FFF2-40B4-BE49-F238E27FC236}">
                <a16:creationId xmlns:a16="http://schemas.microsoft.com/office/drawing/2014/main" id="{7C00FB11-1E2A-42D4-BD59-9A0227D52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17" y="2716118"/>
            <a:ext cx="3321204" cy="300541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4753557B-E553-45B3-8B36-91FCF2F8D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961" y="3259349"/>
            <a:ext cx="4452689" cy="249428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C113C-882D-4BEB-8AFD-CC9B168E8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>
                <a:ea typeface="ＭＳ Ｐゴシック" charset="-128"/>
              </a:rPr>
              <a:t>Emerald: Execution modes</a:t>
            </a:r>
            <a:endParaRPr lang="en-HK" sz="2800" dirty="0">
              <a:ea typeface="ＭＳ Ｐゴシック" charset="-128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739B4B-06D1-437D-857C-065A7A893ECE}"/>
              </a:ext>
            </a:extLst>
          </p:cNvPr>
          <p:cNvSpPr txBox="1">
            <a:spLocks/>
          </p:cNvSpPr>
          <p:nvPr/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54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90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126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2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  <a:p>
            <a:pPr>
              <a:defRPr/>
            </a:pPr>
            <a:endParaRPr lang="en-CA" sz="1400" dirty="0">
              <a:ea typeface="ＭＳ Ｐゴシック" charset="-128"/>
            </a:endParaRPr>
          </a:p>
        </p:txBody>
      </p: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FDCA1323-35C7-4B17-ABB4-B6BBCEB3E9E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23680" y="4009072"/>
            <a:ext cx="1576160" cy="1152128"/>
          </a:xfrm>
          <a:prstGeom prst="bentConnector3">
            <a:avLst>
              <a:gd name="adj1" fmla="val 365"/>
            </a:avLst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AEB18366-AFC9-460B-9D44-FA0D8240882E}"/>
              </a:ext>
            </a:extLst>
          </p:cNvPr>
          <p:cNvSpPr txBox="1"/>
          <p:nvPr/>
        </p:nvSpPr>
        <p:spPr>
          <a:xfrm>
            <a:off x="2145982" y="2384871"/>
            <a:ext cx="316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rgbClr val="5B923C"/>
                </a:solidFill>
              </a:rPr>
              <a:t>State and API handling </a:t>
            </a:r>
          </a:p>
          <a:p>
            <a:pPr algn="ctr"/>
            <a:r>
              <a:rPr lang="en-US" sz="1800" i="1" dirty="0">
                <a:solidFill>
                  <a:srgbClr val="5B923C"/>
                </a:solidFill>
              </a:rPr>
              <a:t>+ part of the functional model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D5550EC-25B9-4F9F-96DB-A6A62C2B404E}"/>
              </a:ext>
            </a:extLst>
          </p:cNvPr>
          <p:cNvCxnSpPr>
            <a:cxnSpLocks/>
          </p:cNvCxnSpPr>
          <p:nvPr/>
        </p:nvCxnSpPr>
        <p:spPr>
          <a:xfrm flipH="1">
            <a:off x="3162320" y="3027246"/>
            <a:ext cx="441528" cy="2270350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045EDE30-64AE-4A66-8C65-C2871DB03D63}"/>
              </a:ext>
            </a:extLst>
          </p:cNvPr>
          <p:cNvSpPr txBox="1"/>
          <p:nvPr/>
        </p:nvSpPr>
        <p:spPr>
          <a:xfrm>
            <a:off x="3219260" y="502411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Draw calls</a:t>
            </a:r>
          </a:p>
        </p:txBody>
      </p: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BE7E9FA2-19C2-4F3A-8B22-521F9758C7CB}"/>
              </a:ext>
            </a:extLst>
          </p:cNvPr>
          <p:cNvCxnSpPr>
            <a:cxnSpLocks/>
          </p:cNvCxnSpPr>
          <p:nvPr/>
        </p:nvCxnSpPr>
        <p:spPr>
          <a:xfrm rot="10800000">
            <a:off x="1693367" y="4803530"/>
            <a:ext cx="804048" cy="703661"/>
          </a:xfrm>
          <a:prstGeom prst="bentConnector3">
            <a:avLst>
              <a:gd name="adj1" fmla="val 46209"/>
            </a:avLst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1C7445E5-DD92-4151-A412-80913E67F02A}"/>
              </a:ext>
            </a:extLst>
          </p:cNvPr>
          <p:cNvSpPr txBox="1"/>
          <p:nvPr/>
        </p:nvSpPr>
        <p:spPr>
          <a:xfrm>
            <a:off x="1134636" y="5687461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Graphics state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B2252A-1735-4643-943B-FA8EA588CC26}"/>
              </a:ext>
            </a:extLst>
          </p:cNvPr>
          <p:cNvSpPr/>
          <p:nvPr/>
        </p:nvSpPr>
        <p:spPr>
          <a:xfrm>
            <a:off x="635214" y="5037676"/>
            <a:ext cx="1363579" cy="54827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94F58F1-E1B8-4D1C-B5BC-B2E5669074AD}"/>
              </a:ext>
            </a:extLst>
          </p:cNvPr>
          <p:cNvCxnSpPr>
            <a:cxnSpLocks/>
          </p:cNvCxnSpPr>
          <p:nvPr/>
        </p:nvCxnSpPr>
        <p:spPr>
          <a:xfrm>
            <a:off x="6660232" y="2528958"/>
            <a:ext cx="1440160" cy="900042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3CD2A21-6AF8-4FE8-B70A-C8E3A2B6CF3B}"/>
              </a:ext>
            </a:extLst>
          </p:cNvPr>
          <p:cNvCxnSpPr>
            <a:cxnSpLocks/>
          </p:cNvCxnSpPr>
          <p:nvPr/>
        </p:nvCxnSpPr>
        <p:spPr>
          <a:xfrm flipH="1">
            <a:off x="5168453" y="2528958"/>
            <a:ext cx="1491779" cy="1743139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D4EFF9C-F29A-48CE-93A6-5EE6E5889DA2}"/>
              </a:ext>
            </a:extLst>
          </p:cNvPr>
          <p:cNvCxnSpPr>
            <a:cxnSpLocks/>
          </p:cNvCxnSpPr>
          <p:nvPr/>
        </p:nvCxnSpPr>
        <p:spPr>
          <a:xfrm>
            <a:off x="6660232" y="2528958"/>
            <a:ext cx="1294641" cy="1550450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E92EE683-3916-4C9B-9F65-0E8539B3538E}"/>
              </a:ext>
            </a:extLst>
          </p:cNvPr>
          <p:cNvSpPr txBox="1"/>
          <p:nvPr/>
        </p:nvSpPr>
        <p:spPr>
          <a:xfrm>
            <a:off x="5702992" y="189613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rgbClr val="5B923C"/>
                </a:solidFill>
              </a:rPr>
              <a:t>Handling Android OpenGL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3AD54438-E67A-4328-85BC-78EA4EA46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051" y="1151043"/>
            <a:ext cx="1003301" cy="799732"/>
          </a:xfrm>
          <a:prstGeom prst="rect">
            <a:avLst/>
          </a:prstGeom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078CA812-2A0E-4418-917A-785FE48EC62C}"/>
              </a:ext>
            </a:extLst>
          </p:cNvPr>
          <p:cNvSpPr/>
          <p:nvPr/>
        </p:nvSpPr>
        <p:spPr>
          <a:xfrm>
            <a:off x="5950306" y="5246469"/>
            <a:ext cx="1130823" cy="43384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17138E1-2F22-43BE-8F5D-DF81817DC49B}"/>
              </a:ext>
            </a:extLst>
          </p:cNvPr>
          <p:cNvSpPr/>
          <p:nvPr/>
        </p:nvSpPr>
        <p:spPr>
          <a:xfrm>
            <a:off x="2075221" y="1719942"/>
            <a:ext cx="2504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5B923C"/>
                </a:solidFill>
              </a:rPr>
              <a:t>+Fast-forwarding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56C4E86-BF32-4059-B2AA-7F2C8BA2C49B}"/>
              </a:ext>
            </a:extLst>
          </p:cNvPr>
          <p:cNvSpPr/>
          <p:nvPr/>
        </p:nvSpPr>
        <p:spPr>
          <a:xfrm>
            <a:off x="5521528" y="6056793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Full-system mode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5324CFF-3A03-431F-B536-64A2B5EB2955}"/>
              </a:ext>
            </a:extLst>
          </p:cNvPr>
          <p:cNvSpPr/>
          <p:nvPr/>
        </p:nvSpPr>
        <p:spPr>
          <a:xfrm>
            <a:off x="564956" y="6015911"/>
            <a:ext cx="2832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Standalone mode</a:t>
            </a:r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ABE0700F-DA38-4D9A-A02B-77367B39BE5A}"/>
              </a:ext>
            </a:extLst>
          </p:cNvPr>
          <p:cNvCxnSpPr/>
          <p:nvPr/>
        </p:nvCxnSpPr>
        <p:spPr>
          <a:xfrm>
            <a:off x="1323740" y="3259349"/>
            <a:ext cx="0" cy="414548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F5A0D5F4-DA3A-4D5B-96DC-AB7482C8EF1C}"/>
              </a:ext>
            </a:extLst>
          </p:cNvPr>
          <p:cNvSpPr txBox="1"/>
          <p:nvPr/>
        </p:nvSpPr>
        <p:spPr>
          <a:xfrm>
            <a:off x="1392151" y="326818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Draw calls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7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1"/>
    </mc:Choice>
    <mc:Fallback xmlns="">
      <p:transition spd="slow" advTm="2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9" grpId="0"/>
      <p:bldP spid="121" grpId="0"/>
      <p:bldP spid="27" grpId="0" animBg="1"/>
      <p:bldP spid="125" grpId="0"/>
      <p:bldP spid="142" grpId="0" animBg="1"/>
      <p:bldP spid="143" grpId="0"/>
      <p:bldP spid="146" grpId="0"/>
      <p:bldP spid="147" grpId="0"/>
      <p:bldP spid="1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2|0.1|0.1|0.3|0.1|0.1|0.2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2|0.1|0.1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5.8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1|0.1|0.1|0.1|0.1|0.1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35298</TotalTime>
  <Words>1537</Words>
  <Application>Microsoft Office PowerPoint</Application>
  <PresentationFormat>On-screen Show (4:3)</PresentationFormat>
  <Paragraphs>389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MS PGothic</vt:lpstr>
      <vt:lpstr>MS PGothic</vt:lpstr>
      <vt:lpstr>Arial</vt:lpstr>
      <vt:lpstr>Arial Black</vt:lpstr>
      <vt:lpstr>Calibri</vt:lpstr>
      <vt:lpstr>Roboto</vt:lpstr>
      <vt:lpstr>Whitney Book</vt:lpstr>
      <vt:lpstr>WhitneyHTF-Bold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Goncalves</dc:creator>
  <cp:lastModifiedBy>Ayub Gubran</cp:lastModifiedBy>
  <cp:revision>1989</cp:revision>
  <cp:lastPrinted>2015-09-29T17:52:21Z</cp:lastPrinted>
  <dcterms:created xsi:type="dcterms:W3CDTF">2010-06-15T20:07:28Z</dcterms:created>
  <dcterms:modified xsi:type="dcterms:W3CDTF">2019-07-03T07:42:26Z</dcterms:modified>
</cp:coreProperties>
</file>