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59" r:id="rId4"/>
    <p:sldId id="260" r:id="rId5"/>
    <p:sldId id="300" r:id="rId6"/>
    <p:sldId id="301" r:id="rId7"/>
    <p:sldId id="302" r:id="rId8"/>
    <p:sldId id="262" r:id="rId9"/>
    <p:sldId id="263" r:id="rId10"/>
    <p:sldId id="264" r:id="rId11"/>
    <p:sldId id="265" r:id="rId12"/>
    <p:sldId id="266" r:id="rId13"/>
    <p:sldId id="267" r:id="rId14"/>
    <p:sldId id="303" r:id="rId15"/>
    <p:sldId id="268" r:id="rId16"/>
    <p:sldId id="269" r:id="rId17"/>
    <p:sldId id="270" r:id="rId18"/>
    <p:sldId id="272" r:id="rId19"/>
    <p:sldId id="273" r:id="rId20"/>
    <p:sldId id="274" r:id="rId21"/>
    <p:sldId id="299" r:id="rId22"/>
    <p:sldId id="275" r:id="rId23"/>
    <p:sldId id="276" r:id="rId24"/>
    <p:sldId id="277" r:id="rId25"/>
    <p:sldId id="279" r:id="rId26"/>
    <p:sldId id="296" r:id="rId27"/>
    <p:sldId id="280" r:id="rId28"/>
    <p:sldId id="281" r:id="rId29"/>
    <p:sldId id="282" r:id="rId30"/>
    <p:sldId id="283" r:id="rId31"/>
    <p:sldId id="284" r:id="rId32"/>
    <p:sldId id="285" r:id="rId33"/>
    <p:sldId id="29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75"/>
    <p:restoredTop sz="86222"/>
  </p:normalViewPr>
  <p:slideViewPr>
    <p:cSldViewPr snapToGrid="0" snapToObjects="1">
      <p:cViewPr varScale="1">
        <p:scale>
          <a:sx n="100" d="100"/>
          <a:sy n="100" d="100"/>
        </p:scale>
        <p:origin x="4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1E8E9-95D9-9A4C-ACE2-5AAB42D43C04}" type="datetimeFigureOut">
              <a:rPr lang="en-US" smtClean="0"/>
              <a:t>9/22/23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E21C8-164F-EF4C-A15C-17C93103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88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90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trace through and see how the </a:t>
            </a:r>
            <a:r>
              <a:rPr lang="en-US" dirty="0" err="1"/>
              <a:t>testandset</a:t>
            </a:r>
            <a:r>
              <a:rPr lang="en-US" dirty="0"/>
              <a:t> instruction</a:t>
            </a:r>
            <a:r>
              <a:rPr lang="en-US" baseline="0" dirty="0"/>
              <a:t> is invoked.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74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63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step-by-step implementation script is here: http://</a:t>
            </a:r>
            <a:r>
              <a:rPr lang="en-US" baseline="0" dirty="0" err="1"/>
              <a:t>www.ece.ubc.ca</a:t>
            </a:r>
            <a:r>
              <a:rPr lang="en-US" baseline="0" dirty="0"/>
              <a:t>/~os161/download/</a:t>
            </a:r>
            <a:r>
              <a:rPr lang="en-US" baseline="0" dirty="0" err="1"/>
              <a:t>synchronization.c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The OS161 implementation atomically releases the semaphore’s </a:t>
            </a:r>
            <a:r>
              <a:rPr lang="en-US" baseline="0" dirty="0" err="1"/>
              <a:t>mutex</a:t>
            </a:r>
            <a:r>
              <a:rPr lang="en-US" baseline="0" dirty="0"/>
              <a:t> and puts the thread to sleep (in </a:t>
            </a:r>
            <a:r>
              <a:rPr lang="en-US" baseline="0" dirty="0" err="1"/>
              <a:t>thread_switch</a:t>
            </a:r>
            <a:r>
              <a:rPr lang="en-US" baseline="0" dirty="0"/>
              <a:t>()).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93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1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8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843"/>
            <a:ext cx="10515600" cy="1325563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6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7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1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8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6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2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4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8C4A9-5DCC-DF4D-9BB0-22A1B6390020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Synchronization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CPEN 331, UBC</a:t>
            </a:r>
          </a:p>
          <a:p>
            <a:r>
              <a:rPr lang="en-US" dirty="0"/>
              <a:t>Alexandra </a:t>
            </a:r>
            <a:r>
              <a:rPr lang="en-US" dirty="0" err="1"/>
              <a:t>Fedorova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635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Exclusion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use </a:t>
            </a:r>
            <a:r>
              <a:rPr lang="en-US" i="1" dirty="0"/>
              <a:t>mutual exclusion </a:t>
            </a:r>
            <a:r>
              <a:rPr lang="en-US" dirty="0"/>
              <a:t>to synchronize access to shared resources</a:t>
            </a:r>
          </a:p>
          <a:p>
            <a:pPr lvl="1"/>
            <a:r>
              <a:rPr lang="en-US" dirty="0"/>
              <a:t>Meaning: When only one thread can access a shared resource at a time. </a:t>
            </a:r>
          </a:p>
          <a:p>
            <a:r>
              <a:rPr lang="en-US" dirty="0"/>
              <a:t>Code that uses mutual exclusion to synchronize its execution is called a </a:t>
            </a:r>
            <a:r>
              <a:rPr lang="en-US" i="1" dirty="0">
                <a:solidFill>
                  <a:srgbClr val="C00000"/>
                </a:solidFill>
              </a:rPr>
              <a:t>critical section</a:t>
            </a:r>
          </a:p>
          <a:p>
            <a:pPr lvl="1"/>
            <a:r>
              <a:rPr lang="en-US" dirty="0"/>
              <a:t>Only one thread at a time can execute code in the critical section</a:t>
            </a:r>
          </a:p>
          <a:p>
            <a:pPr lvl="1"/>
            <a:r>
              <a:rPr lang="en-US" dirty="0"/>
              <a:t> All other threads are forced to wait on entry</a:t>
            </a:r>
          </a:p>
          <a:p>
            <a:pPr lvl="1"/>
            <a:r>
              <a:rPr lang="en-US" dirty="0"/>
              <a:t>When one thread leaves the critical section, another can enter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663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Section Requirements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Mutual exclusion</a:t>
            </a:r>
          </a:p>
          <a:p>
            <a:pPr lvl="1"/>
            <a:r>
              <a:rPr lang="en-US" dirty="0"/>
              <a:t>At most one thread is currently executing in the critical section </a:t>
            </a:r>
          </a:p>
          <a:p>
            <a:r>
              <a:rPr lang="en-US" dirty="0"/>
              <a:t>Progress </a:t>
            </a:r>
          </a:p>
          <a:p>
            <a:pPr lvl="1"/>
            <a:r>
              <a:rPr lang="en-US" dirty="0"/>
              <a:t>If thread T1 is </a:t>
            </a:r>
            <a:r>
              <a:rPr lang="en-US" i="1" dirty="0">
                <a:solidFill>
                  <a:srgbClr val="C00000"/>
                </a:solidFill>
              </a:rPr>
              <a:t>outside</a:t>
            </a:r>
            <a:r>
              <a:rPr lang="en-US" i="1" dirty="0"/>
              <a:t> </a:t>
            </a:r>
            <a:r>
              <a:rPr lang="en-US" dirty="0"/>
              <a:t>the critical section, then T1 cannot prevent T2 from entering the critical section </a:t>
            </a:r>
          </a:p>
          <a:p>
            <a:r>
              <a:rPr lang="en-US" dirty="0"/>
              <a:t>Bounded waiting (no starvation)</a:t>
            </a:r>
          </a:p>
          <a:p>
            <a:pPr lvl="1"/>
            <a:r>
              <a:rPr lang="en-US" dirty="0"/>
              <a:t>If thread T1 is waiting on the critical section, then T1 will </a:t>
            </a:r>
            <a:r>
              <a:rPr lang="en-US" i="1" dirty="0">
                <a:solidFill>
                  <a:srgbClr val="C00000"/>
                </a:solidFill>
              </a:rPr>
              <a:t>eventually</a:t>
            </a:r>
            <a:r>
              <a:rPr lang="en-US" i="1" dirty="0"/>
              <a:t> </a:t>
            </a:r>
            <a:r>
              <a:rPr lang="en-US" dirty="0"/>
              <a:t>enter the critical section </a:t>
            </a:r>
          </a:p>
          <a:p>
            <a:pPr lvl="1"/>
            <a:r>
              <a:rPr lang="en-US" i="1" dirty="0">
                <a:solidFill>
                  <a:srgbClr val="7030A0"/>
                </a:solidFill>
              </a:rPr>
              <a:t>Assumes threads eventually leave critical sections </a:t>
            </a:r>
          </a:p>
          <a:p>
            <a:r>
              <a:rPr lang="en-US" dirty="0"/>
              <a:t>Performance</a:t>
            </a:r>
          </a:p>
          <a:p>
            <a:pPr lvl="1"/>
            <a:r>
              <a:rPr lang="en-US" dirty="0"/>
              <a:t>The overhead of entering and exiting the critical section is small with respect to the work being done within it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550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lock</a:t>
            </a:r>
            <a:r>
              <a:rPr lang="en-US" i="1" dirty="0"/>
              <a:t> </a:t>
            </a:r>
            <a:r>
              <a:rPr lang="en-US" dirty="0"/>
              <a:t>is an object (in memory) that provides the following two operations: 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acquire()</a:t>
            </a:r>
            <a:r>
              <a:rPr lang="en-US" dirty="0"/>
              <a:t>: a thread calls this before entering a critical section</a:t>
            </a:r>
          </a:p>
          <a:p>
            <a:pPr lvl="2"/>
            <a:r>
              <a:rPr lang="en-US" i="1" dirty="0">
                <a:solidFill>
                  <a:srgbClr val="7030A0"/>
                </a:solidFill>
              </a:rPr>
              <a:t>May require waiting to enter the critical section 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release()</a:t>
            </a:r>
            <a:r>
              <a:rPr lang="en-US" dirty="0"/>
              <a:t>: a thread calls this after leaving a critical section</a:t>
            </a:r>
          </a:p>
          <a:p>
            <a:pPr lvl="2"/>
            <a:r>
              <a:rPr lang="en-US" i="1" dirty="0">
                <a:solidFill>
                  <a:srgbClr val="7030A0"/>
                </a:solidFill>
              </a:rPr>
              <a:t>Allows another thread to enter the critical section 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/>
              <a:t>A call to </a:t>
            </a:r>
            <a:r>
              <a:rPr lang="en-US" b="1" dirty="0">
                <a:solidFill>
                  <a:srgbClr val="C00000"/>
                </a:solidFill>
              </a:rPr>
              <a:t>acquire( ) </a:t>
            </a:r>
            <a:r>
              <a:rPr lang="en-US" dirty="0"/>
              <a:t>must have a corresponding call to </a:t>
            </a:r>
            <a:r>
              <a:rPr lang="en-US" b="1" dirty="0">
                <a:solidFill>
                  <a:srgbClr val="C00000"/>
                </a:solidFill>
              </a:rPr>
              <a:t>release( ) </a:t>
            </a:r>
          </a:p>
          <a:p>
            <a:pPr lvl="1"/>
            <a:r>
              <a:rPr lang="en-US" dirty="0"/>
              <a:t>Between </a:t>
            </a:r>
            <a:r>
              <a:rPr lang="en-US" dirty="0">
                <a:solidFill>
                  <a:srgbClr val="7030A0"/>
                </a:solidFill>
              </a:rPr>
              <a:t>acquire() </a:t>
            </a:r>
            <a:r>
              <a:rPr lang="en-US" dirty="0"/>
              <a:t>and </a:t>
            </a:r>
            <a:r>
              <a:rPr lang="en-US" dirty="0">
                <a:solidFill>
                  <a:srgbClr val="7030A0"/>
                </a:solidFill>
              </a:rPr>
              <a:t>release()</a:t>
            </a:r>
            <a:r>
              <a:rPr lang="en-US" dirty="0"/>
              <a:t>, the thread </a:t>
            </a:r>
            <a:r>
              <a:rPr lang="en-US" i="1" dirty="0">
                <a:solidFill>
                  <a:srgbClr val="7030A0"/>
                </a:solidFill>
              </a:rPr>
              <a:t>holds</a:t>
            </a:r>
            <a:r>
              <a:rPr lang="en-US" i="1" dirty="0"/>
              <a:t> </a:t>
            </a:r>
            <a:r>
              <a:rPr lang="en-US" dirty="0"/>
              <a:t>the lock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acquire() </a:t>
            </a:r>
            <a:r>
              <a:rPr lang="en-US" dirty="0"/>
              <a:t>does not return until the caller releases the lock </a:t>
            </a:r>
          </a:p>
          <a:p>
            <a:pPr lvl="1"/>
            <a:r>
              <a:rPr lang="en-US" i="1" dirty="0"/>
              <a:t>At most one thread can hold a lock at a time (though there are exceptions!) </a:t>
            </a:r>
          </a:p>
          <a:p>
            <a:r>
              <a:rPr lang="en-US" dirty="0"/>
              <a:t>What can happen if </a:t>
            </a:r>
            <a:r>
              <a:rPr lang="en-US" b="1" dirty="0">
                <a:solidFill>
                  <a:srgbClr val="C00000"/>
                </a:solidFill>
              </a:rPr>
              <a:t>acquire( ) </a:t>
            </a:r>
            <a:r>
              <a:rPr lang="en-US" dirty="0"/>
              <a:t>and </a:t>
            </a:r>
            <a:r>
              <a:rPr lang="en-US" b="1" dirty="0">
                <a:solidFill>
                  <a:srgbClr val="C00000"/>
                </a:solidFill>
              </a:rPr>
              <a:t>release( ) </a:t>
            </a:r>
            <a:r>
              <a:rPr lang="en-US" dirty="0"/>
              <a:t>calls are not paired?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733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93093"/>
            <a:ext cx="10515600" cy="783869"/>
          </a:xfrm>
        </p:spPr>
        <p:txBody>
          <a:bodyPr/>
          <a:lstStyle/>
          <a:p>
            <a:r>
              <a:rPr lang="en-US" dirty="0"/>
              <a:t>Why is the return statement outside of the critical section? 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674487"/>
            <a:ext cx="4377612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int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withdraw(account, amount)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{</a:t>
            </a:r>
          </a:p>
          <a:p>
            <a:r>
              <a:rPr lang="en-US" dirty="0">
                <a:solidFill>
                  <a:srgbClr val="0070C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   acquire(lock);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balance = </a:t>
            </a:r>
            <a:r>
              <a:rPr lang="en-US" dirty="0" err="1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get_balance</a:t>
            </a:r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(account);</a:t>
            </a:r>
          </a:p>
          <a:p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   balance = balance - amount;</a:t>
            </a:r>
          </a:p>
          <a:p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 err="1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put_balance</a:t>
            </a:r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(account, balance);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>
                <a:solidFill>
                  <a:srgbClr val="0070C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release(lock);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return balance;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}</a:t>
            </a:r>
          </a:p>
        </p:txBody>
      </p:sp>
      <p:sp>
        <p:nvSpPr>
          <p:cNvPr id="5" name="Right Brace 4"/>
          <p:cNvSpPr/>
          <p:nvPr/>
        </p:nvSpPr>
        <p:spPr>
          <a:xfrm>
            <a:off x="5215812" y="2332653"/>
            <a:ext cx="727788" cy="1250302"/>
          </a:xfrm>
          <a:prstGeom prst="righ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27576" y="2634638"/>
            <a:ext cx="209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critical </a:t>
            </a:r>
          </a:p>
          <a:p>
            <a:r>
              <a:rPr lang="en-US" dirty="0">
                <a:solidFill>
                  <a:srgbClr val="C00000"/>
                </a:solidFill>
              </a:rPr>
              <a:t>section </a:t>
            </a:r>
          </a:p>
        </p:txBody>
      </p:sp>
    </p:spTree>
    <p:extLst>
      <p:ext uri="{BB962C8B-B14F-4D97-AF65-F5344CB8AC3E}">
        <p14:creationId xmlns:p14="http://schemas.microsoft.com/office/powerpoint/2010/main" val="674465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4" y="152400"/>
            <a:ext cx="11449050" cy="5681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Take a look at the following code. </a:t>
            </a:r>
          </a:p>
          <a:p>
            <a:r>
              <a:rPr lang="en-US" sz="2000" dirty="0"/>
              <a:t>Assume that the initial account balance is $1000, and balance is a global variable.</a:t>
            </a:r>
          </a:p>
          <a:p>
            <a:r>
              <a:rPr lang="en-US" sz="2000" dirty="0"/>
              <a:t>The value for the ”amount” argument is $100.</a:t>
            </a:r>
          </a:p>
          <a:p>
            <a:r>
              <a:rPr lang="en-US" sz="2000" dirty="0"/>
              <a:t>Suppose that two threads are running this code concurrently. </a:t>
            </a:r>
          </a:p>
          <a:p>
            <a:r>
              <a:rPr lang="en-US" sz="2000" dirty="0">
                <a:solidFill>
                  <a:srgbClr val="C00000"/>
                </a:solidFill>
              </a:rPr>
              <a:t>Which are all the possible values for the account balance after the threads are done? </a:t>
            </a:r>
          </a:p>
        </p:txBody>
      </p:sp>
      <p:sp>
        <p:nvSpPr>
          <p:cNvPr id="4" name="Rectangle 3"/>
          <p:cNvSpPr/>
          <p:nvPr/>
        </p:nvSpPr>
        <p:spPr>
          <a:xfrm>
            <a:off x="444374" y="2633208"/>
            <a:ext cx="4851525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void withdraw(account, amount) 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{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  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new_bal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;</a:t>
            </a: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  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lock_acquire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(account-&gt;lock);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  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new_bal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= balance;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  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new_bal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-= amount;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  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lock_release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(account-&gt;lock);</a:t>
            </a: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  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lock_acquire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(account-&gt;lock);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   balance =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new_bal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;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  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lock_release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(account-&gt;lock);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4200" y="2633208"/>
            <a:ext cx="3924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dirty="0"/>
              <a:t>1000, 800, 900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800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900, 800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900, 800, some other value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0" y="5503333"/>
            <a:ext cx="1354667" cy="13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2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Common Pitfall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681135"/>
          </a:xfrm>
        </p:spPr>
        <p:txBody>
          <a:bodyPr/>
          <a:lstStyle/>
          <a:p>
            <a:r>
              <a:rPr lang="en-US"/>
              <a:t>Suppose you wanted to add some error-checking to your code:</a:t>
            </a:r>
          </a:p>
        </p:txBody>
      </p:sp>
      <p:sp>
        <p:nvSpPr>
          <p:cNvPr id="4" name="Rectangle 3"/>
          <p:cNvSpPr/>
          <p:nvPr/>
        </p:nvSpPr>
        <p:spPr>
          <a:xfrm>
            <a:off x="996821" y="2330815"/>
            <a:ext cx="4844142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int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withdraw(account, amount)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{</a:t>
            </a:r>
          </a:p>
          <a:p>
            <a:r>
              <a:rPr lang="en-US" dirty="0">
                <a:solidFill>
                  <a:srgbClr val="0070C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   acquire(lock);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balance = </a:t>
            </a:r>
            <a:r>
              <a:rPr lang="en-US" dirty="0" err="1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get_balance</a:t>
            </a:r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(account);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if(balance &lt; 0)</a:t>
            </a:r>
          </a:p>
          <a:p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        return ERROR;</a:t>
            </a:r>
          </a:p>
          <a:p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   balance = balance - amount;</a:t>
            </a:r>
          </a:p>
          <a:p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   ret = </a:t>
            </a:r>
            <a:r>
              <a:rPr lang="en-US" dirty="0" err="1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put_balance</a:t>
            </a:r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(account, balance);</a:t>
            </a:r>
          </a:p>
          <a:p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   if(ret &lt; 0)</a:t>
            </a:r>
          </a:p>
          <a:p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        return ERROR;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>
                <a:solidFill>
                  <a:srgbClr val="0070C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release(lock);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return balance;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03233" y="2687216"/>
            <a:ext cx="3442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Do you see a problem with this code? </a:t>
            </a:r>
          </a:p>
        </p:txBody>
      </p:sp>
    </p:spTree>
    <p:extLst>
      <p:ext uri="{BB962C8B-B14F-4D97-AF65-F5344CB8AC3E}">
        <p14:creationId xmlns:p14="http://schemas.microsoft.com/office/powerpoint/2010/main" val="353139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with 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42383"/>
            <a:ext cx="10515600" cy="634579"/>
          </a:xfrm>
        </p:spPr>
        <p:txBody>
          <a:bodyPr/>
          <a:lstStyle/>
          <a:p>
            <a:r>
              <a:rPr lang="en-US" dirty="0"/>
              <a:t>What happens when the yellow thread tries to acquire the lock?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58890" y="1485406"/>
            <a:ext cx="437761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>
                <a:solidFill>
                  <a:srgbClr val="0070C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acquire(lock);</a:t>
            </a:r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balance = </a:t>
            </a:r>
            <a:r>
              <a:rPr lang="en-US" dirty="0" err="1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get_balance</a:t>
            </a:r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(account);</a:t>
            </a:r>
          </a:p>
          <a:p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   balance = balance – amount;</a:t>
            </a:r>
          </a:p>
        </p:txBody>
      </p:sp>
      <p:sp>
        <p:nvSpPr>
          <p:cNvPr id="5" name="Rectangle 4"/>
          <p:cNvSpPr/>
          <p:nvPr/>
        </p:nvSpPr>
        <p:spPr>
          <a:xfrm>
            <a:off x="3058890" y="3006063"/>
            <a:ext cx="43776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 err="1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put_balance</a:t>
            </a:r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(account, balance);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>
                <a:solidFill>
                  <a:srgbClr val="0070C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release(lock);</a:t>
            </a:r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8891" y="2515438"/>
            <a:ext cx="437761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>
                <a:solidFill>
                  <a:srgbClr val="0070C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acquire(lock);</a:t>
            </a:r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58890" y="3773687"/>
            <a:ext cx="437761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   balance = </a:t>
            </a:r>
            <a:r>
              <a:rPr lang="en-US" dirty="0" err="1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get_balance</a:t>
            </a:r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(account);</a:t>
            </a:r>
          </a:p>
          <a:p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   balance = balance - amount;</a:t>
            </a:r>
          </a:p>
          <a:p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 err="1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put_balance</a:t>
            </a:r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(account, balance);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>
                <a:solidFill>
                  <a:srgbClr val="0070C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release(lock);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13780" y="1763486"/>
            <a:ext cx="20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Thread 1 runs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13780" y="2515438"/>
            <a:ext cx="286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7030A0"/>
                </a:solidFill>
              </a:rPr>
              <a:t>Thread 2 waits on lock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13780" y="3144562"/>
            <a:ext cx="286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Thread </a:t>
            </a:r>
            <a:r>
              <a:rPr lang="en-US">
                <a:solidFill>
                  <a:srgbClr val="7030A0"/>
                </a:solidFill>
              </a:rPr>
              <a:t>1 completes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13780" y="4092356"/>
            <a:ext cx="286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Thread 2 resumes</a:t>
            </a:r>
          </a:p>
        </p:txBody>
      </p:sp>
    </p:spTree>
    <p:extLst>
      <p:ext uri="{BB962C8B-B14F-4D97-AF65-F5344CB8AC3E}">
        <p14:creationId xmlns:p14="http://schemas.microsoft.com/office/powerpoint/2010/main" val="671172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Implementing Synchronization Primitives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Subject of Assignment 2</a:t>
            </a:r>
          </a:p>
        </p:txBody>
      </p:sp>
    </p:spTree>
    <p:extLst>
      <p:ext uri="{BB962C8B-B14F-4D97-AF65-F5344CB8AC3E}">
        <p14:creationId xmlns:p14="http://schemas.microsoft.com/office/powerpoint/2010/main" val="223026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3849"/>
            <a:ext cx="10515600" cy="49452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/>
              <a:t>very simple way to implement spinlocks: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2144202"/>
            <a:ext cx="3632718" cy="39703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struct</a:t>
            </a:r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lock 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{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 err="1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int</a:t>
            </a:r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held = 0;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}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void acquire(lock) 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{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   while (lock-&gt;held)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	;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   lock-&gt;held = 1;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}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void release(lock) 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{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   lock-&gt;held = 0;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42384" y="3610947"/>
            <a:ext cx="2313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caller </a:t>
            </a:r>
            <a:r>
              <a:rPr lang="en-US" i="1" dirty="0">
                <a:solidFill>
                  <a:srgbClr val="C00000"/>
                </a:solidFill>
              </a:rPr>
              <a:t>busy waits</a:t>
            </a: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3862873" y="3795613"/>
            <a:ext cx="1679511" cy="18466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6043352"/>
            <a:ext cx="10515600" cy="494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Why doesn’t this work? Where is the race condition? </a:t>
            </a:r>
          </a:p>
        </p:txBody>
      </p:sp>
    </p:spTree>
    <p:extLst>
      <p:ext uri="{BB962C8B-B14F-4D97-AF65-F5344CB8AC3E}">
        <p14:creationId xmlns:p14="http://schemas.microsoft.com/office/powerpoint/2010/main" val="132406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2823"/>
            <a:ext cx="10515600" cy="1692969"/>
          </a:xfrm>
        </p:spPr>
        <p:txBody>
          <a:bodyPr>
            <a:normAutofit/>
          </a:bodyPr>
          <a:lstStyle/>
          <a:p>
            <a:r>
              <a:rPr lang="en-US" sz="2000" dirty="0"/>
              <a:t>Problem is that the internals of the lock </a:t>
            </a:r>
            <a:r>
              <a:rPr lang="en-US" sz="2000" dirty="0">
                <a:solidFill>
                  <a:srgbClr val="7030A0"/>
                </a:solidFill>
              </a:rPr>
              <a:t>acquire/release</a:t>
            </a:r>
            <a:r>
              <a:rPr lang="en-US" sz="2000" dirty="0"/>
              <a:t> have critical sections too!</a:t>
            </a:r>
          </a:p>
          <a:p>
            <a:r>
              <a:rPr lang="en-US" sz="2000" dirty="0"/>
              <a:t> The </a:t>
            </a:r>
            <a:r>
              <a:rPr lang="en-US" sz="2000" dirty="0">
                <a:solidFill>
                  <a:srgbClr val="7030A0"/>
                </a:solidFill>
              </a:rPr>
              <a:t>acquire()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7030A0"/>
                </a:solidFill>
              </a:rPr>
              <a:t>release() </a:t>
            </a:r>
            <a:r>
              <a:rPr lang="en-US" sz="2000" dirty="0"/>
              <a:t>actions must be </a:t>
            </a:r>
            <a:r>
              <a:rPr lang="en-US" sz="2000" i="1" dirty="0">
                <a:solidFill>
                  <a:srgbClr val="C00000"/>
                </a:solidFill>
              </a:rPr>
              <a:t>atomic</a:t>
            </a:r>
            <a:endParaRPr lang="en-US" sz="2000" i="1" dirty="0"/>
          </a:p>
          <a:p>
            <a:pPr lvl="1"/>
            <a:r>
              <a:rPr lang="en-US" sz="1800" i="1" dirty="0"/>
              <a:t>Atomic </a:t>
            </a:r>
            <a:r>
              <a:rPr lang="en-US" sz="1800" dirty="0"/>
              <a:t>means that the code cannot be interrupted during execution </a:t>
            </a:r>
          </a:p>
          <a:p>
            <a:pPr lvl="1"/>
            <a:r>
              <a:rPr lang="en-US" sz="2000" i="1" dirty="0">
                <a:solidFill>
                  <a:srgbClr val="7030A0"/>
                </a:solidFill>
              </a:rPr>
              <a:t>“All or nothing” execution </a:t>
            </a:r>
            <a:endParaRPr lang="en-US" sz="2000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28531" y="2815244"/>
            <a:ext cx="3632718" cy="39703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struct</a:t>
            </a:r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lock 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{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 err="1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int</a:t>
            </a:r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held = 0;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}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void acquire(lock) 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{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   while (lock-&gt;held)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	;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   lock-&gt;held = 1;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}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void release(lock) 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{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   lock-&gt;held = 0;</a:t>
            </a:r>
          </a:p>
          <a:p>
            <a:r>
              <a:rPr lang="en-US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84979" y="4176358"/>
            <a:ext cx="3153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happens if there is a context switch here? </a:t>
            </a:r>
            <a:endParaRPr lang="en-US" i="1" dirty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2414588" y="4499524"/>
            <a:ext cx="3370391" cy="60945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638936" y="4536403"/>
            <a:ext cx="4767946" cy="1083144"/>
            <a:chOff x="3638936" y="4536403"/>
            <a:chExt cx="4767946" cy="1083144"/>
          </a:xfrm>
        </p:grpSpPr>
        <p:sp>
          <p:nvSpPr>
            <p:cNvPr id="10" name="Right Brace 9"/>
            <p:cNvSpPr/>
            <p:nvPr/>
          </p:nvSpPr>
          <p:spPr>
            <a:xfrm>
              <a:off x="3638936" y="4536403"/>
              <a:ext cx="261552" cy="764259"/>
            </a:xfrm>
            <a:prstGeom prst="rightBrace">
              <a:avLst>
                <a:gd name="adj1" fmla="val 31667"/>
                <a:gd name="adj2" fmla="val 50000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61045" y="4973216"/>
              <a:ext cx="2845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This sequence needs to be </a:t>
              </a:r>
              <a:r>
                <a:rPr lang="en-US" b="1" dirty="0">
                  <a:solidFill>
                    <a:srgbClr val="C00000"/>
                  </a:solidFill>
                </a:rPr>
                <a:t>atomic</a:t>
              </a:r>
            </a:p>
          </p:txBody>
        </p:sp>
        <p:cxnSp>
          <p:nvCxnSpPr>
            <p:cNvPr id="14" name="Straight Arrow Connector 13"/>
            <p:cNvCxnSpPr>
              <a:stCxn id="12" idx="1"/>
              <a:endCxn id="10" idx="1"/>
            </p:cNvCxnSpPr>
            <p:nvPr/>
          </p:nvCxnSpPr>
          <p:spPr>
            <a:xfrm flipH="1" flipV="1">
              <a:off x="3900488" y="4918533"/>
              <a:ext cx="1660557" cy="37784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56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Basic problem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Two concurrent threads are accessing a shared variable</a:t>
            </a:r>
          </a:p>
          <a:p>
            <a:pPr lvl="1"/>
            <a:r>
              <a:rPr lang="en-US" dirty="0"/>
              <a:t>If the variable is read/modified/written by both threads, then access to the variable must be controlled </a:t>
            </a:r>
          </a:p>
          <a:p>
            <a:pPr lvl="1"/>
            <a:r>
              <a:rPr lang="en-US" i="1" dirty="0">
                <a:solidFill>
                  <a:srgbClr val="7030A0"/>
                </a:solidFill>
              </a:rPr>
              <a:t>Otherwise, unexpected results may occur </a:t>
            </a:r>
            <a:endParaRPr lang="en-US" dirty="0">
              <a:solidFill>
                <a:srgbClr val="7030A0"/>
              </a:solidFill>
              <a:effectLst/>
            </a:endParaRPr>
          </a:p>
          <a:p>
            <a:r>
              <a:rPr lang="en-US" dirty="0">
                <a:solidFill>
                  <a:srgbClr val="C00000"/>
                </a:solidFill>
              </a:rPr>
              <a:t>Over the next two lectures, we’ll look at:</a:t>
            </a:r>
          </a:p>
          <a:p>
            <a:pPr lvl="1"/>
            <a:r>
              <a:rPr lang="en-US" dirty="0"/>
              <a:t>Mechanisms to control access to shared resources </a:t>
            </a:r>
          </a:p>
          <a:p>
            <a:pPr lvl="1"/>
            <a:r>
              <a:rPr lang="en-US" i="1" dirty="0">
                <a:solidFill>
                  <a:srgbClr val="7030A0"/>
                </a:solidFill>
              </a:rPr>
              <a:t>Low-level mechanisms: locks 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r>
              <a:rPr lang="en-US" i="1" dirty="0">
                <a:solidFill>
                  <a:srgbClr val="7030A0"/>
                </a:solidFill>
              </a:rPr>
              <a:t>Higher level mechanisms: </a:t>
            </a:r>
            <a:r>
              <a:rPr lang="en-US" i="1" dirty="0" err="1">
                <a:solidFill>
                  <a:srgbClr val="7030A0"/>
                </a:solidFill>
              </a:rPr>
              <a:t>mutexes</a:t>
            </a:r>
            <a:r>
              <a:rPr lang="en-US" i="1" dirty="0">
                <a:solidFill>
                  <a:srgbClr val="7030A0"/>
                </a:solidFill>
              </a:rPr>
              <a:t>, semaphores, and condition variables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r>
              <a:rPr lang="en-US" dirty="0"/>
              <a:t>Patterns for coordinating access to shared resources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27008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2822"/>
            <a:ext cx="10706100" cy="5076077"/>
          </a:xfrm>
        </p:spPr>
        <p:txBody>
          <a:bodyPr>
            <a:normAutofit fontScale="85000" lnSpcReduction="10000"/>
          </a:bodyPr>
          <a:lstStyle/>
          <a:p>
            <a:r>
              <a:rPr lang="en-US" sz="3100" dirty="0"/>
              <a:t>Problem is that the internals of the lock </a:t>
            </a:r>
            <a:r>
              <a:rPr lang="en-US" sz="3100" dirty="0">
                <a:solidFill>
                  <a:srgbClr val="7030A0"/>
                </a:solidFill>
              </a:rPr>
              <a:t>acquire/release</a:t>
            </a:r>
            <a:r>
              <a:rPr lang="en-US" sz="3100" dirty="0"/>
              <a:t> have critical sections too!</a:t>
            </a:r>
          </a:p>
          <a:p>
            <a:r>
              <a:rPr lang="en-US" sz="3100" dirty="0"/>
              <a:t> The </a:t>
            </a:r>
            <a:r>
              <a:rPr lang="en-US" sz="3100" dirty="0">
                <a:solidFill>
                  <a:srgbClr val="7030A0"/>
                </a:solidFill>
              </a:rPr>
              <a:t>acquire() </a:t>
            </a:r>
            <a:r>
              <a:rPr lang="en-US" sz="3100" dirty="0"/>
              <a:t>and </a:t>
            </a:r>
            <a:r>
              <a:rPr lang="en-US" sz="3100" dirty="0">
                <a:solidFill>
                  <a:srgbClr val="7030A0"/>
                </a:solidFill>
              </a:rPr>
              <a:t>release() </a:t>
            </a:r>
            <a:r>
              <a:rPr lang="en-US" sz="3100" dirty="0"/>
              <a:t>actions must be </a:t>
            </a:r>
            <a:r>
              <a:rPr lang="en-US" sz="3100" i="1" dirty="0">
                <a:solidFill>
                  <a:srgbClr val="C00000"/>
                </a:solidFill>
              </a:rPr>
              <a:t>atomic</a:t>
            </a:r>
            <a:endParaRPr lang="en-US" sz="3100" i="1" dirty="0"/>
          </a:p>
          <a:p>
            <a:pPr lvl="1"/>
            <a:r>
              <a:rPr lang="en-US" sz="2600" i="1" dirty="0"/>
              <a:t>Atomic </a:t>
            </a:r>
            <a:r>
              <a:rPr lang="en-US" sz="2600" dirty="0"/>
              <a:t>means that the code cannot be interrupted during execution </a:t>
            </a:r>
          </a:p>
          <a:p>
            <a:pPr lvl="1"/>
            <a:r>
              <a:rPr lang="en-US" sz="3100" i="1" dirty="0">
                <a:solidFill>
                  <a:srgbClr val="7030A0"/>
                </a:solidFill>
              </a:rPr>
              <a:t>“All or nothing” execution </a:t>
            </a:r>
          </a:p>
          <a:p>
            <a:endParaRPr lang="en-US" sz="36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3100" b="1" dirty="0">
                <a:solidFill>
                  <a:srgbClr val="C00000"/>
                </a:solidFill>
              </a:rPr>
              <a:t>Doing this requires help from hardware! </a:t>
            </a:r>
          </a:p>
          <a:p>
            <a:r>
              <a:rPr lang="en-US" sz="3100" dirty="0"/>
              <a:t>Disabling interrupts </a:t>
            </a:r>
          </a:p>
          <a:p>
            <a:pPr lvl="1"/>
            <a:r>
              <a:rPr lang="en-US" sz="2600" i="1" dirty="0">
                <a:solidFill>
                  <a:srgbClr val="7030A0"/>
                </a:solidFill>
              </a:rPr>
              <a:t>Why does this prevent a context switch from occurring?</a:t>
            </a:r>
          </a:p>
          <a:p>
            <a:pPr lvl="1"/>
            <a:r>
              <a:rPr lang="en-US" sz="2600" i="1" dirty="0">
                <a:solidFill>
                  <a:srgbClr val="7030A0"/>
                </a:solidFill>
              </a:rPr>
              <a:t>Will this work on a multiprocessor?</a:t>
            </a:r>
          </a:p>
          <a:p>
            <a:r>
              <a:rPr lang="en-US" sz="3100" dirty="0"/>
              <a:t>Atomic instructions – CPU guarantees entire action will execute atomically </a:t>
            </a:r>
          </a:p>
          <a:p>
            <a:pPr lvl="1"/>
            <a:r>
              <a:rPr lang="en-US" sz="2600" i="1" dirty="0">
                <a:solidFill>
                  <a:srgbClr val="7030A0"/>
                </a:solidFill>
              </a:rPr>
              <a:t>Test-and-set</a:t>
            </a:r>
          </a:p>
          <a:p>
            <a:pPr lvl="1"/>
            <a:r>
              <a:rPr lang="en-US" sz="2600" i="1" dirty="0">
                <a:solidFill>
                  <a:srgbClr val="7030A0"/>
                </a:solidFill>
              </a:rPr>
              <a:t>Compare-and-swap</a:t>
            </a:r>
            <a:r>
              <a:rPr lang="en-US" sz="2600" i="1" dirty="0"/>
              <a:t> 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559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test-and-set?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 hardware implementation of locks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software implementation of locks that uses some special hardware instructions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 instruction that in a single action sets the memory value to one and returns the previous value of that </a:t>
            </a:r>
            <a:r>
              <a:rPr lang="en-US"/>
              <a:t>memory location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 instruction that atomically checks if the lock is available and marks it as “taken”</a:t>
            </a:r>
          </a:p>
          <a:p>
            <a:pPr marL="0" indent="0">
              <a:buNone/>
            </a:pPr>
            <a:r>
              <a:rPr lang="en-US" dirty="0"/>
              <a:t>Of the four statements above, which one(s) is/are correct?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1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2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3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4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3 and 4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0" y="5495530"/>
            <a:ext cx="1354667" cy="13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6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Spinlocks using test-and-set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567544"/>
            <a:ext cx="4312534" cy="1164082"/>
          </a:xfrm>
        </p:spPr>
        <p:txBody>
          <a:bodyPr/>
          <a:lstStyle/>
          <a:p>
            <a:r>
              <a:rPr lang="en-US" dirty="0"/>
              <a:t>Semantics of test-and-set</a:t>
            </a:r>
            <a:br>
              <a:rPr lang="en-US" dirty="0"/>
            </a:br>
            <a:r>
              <a:rPr lang="en-US" sz="2000" i="1" dirty="0"/>
              <a:t>implemented in hardware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23927" y="1610208"/>
            <a:ext cx="5412130" cy="902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 to fix our broken spinlocks, we do this: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7439" y="2570166"/>
            <a:ext cx="4312535" cy="175432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bool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en-US" b="1" dirty="0" err="1">
                <a:latin typeface="American Typewriter" charset="0"/>
                <a:ea typeface="American Typewriter" charset="0"/>
                <a:cs typeface="American Typewriter" charset="0"/>
              </a:rPr>
              <a:t>test_and_set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bool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*flag)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{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bool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old = *flag;</a:t>
            </a:r>
            <a:b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*flag = True;</a:t>
            </a:r>
            <a:b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return old;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} </a:t>
            </a:r>
          </a:p>
        </p:txBody>
      </p:sp>
      <p:sp>
        <p:nvSpPr>
          <p:cNvPr id="6" name="Rectangle 5"/>
          <p:cNvSpPr/>
          <p:nvPr/>
        </p:nvSpPr>
        <p:spPr>
          <a:xfrm>
            <a:off x="6272032" y="2512292"/>
            <a:ext cx="5584785" cy="286232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struct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lock {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int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held = 0; } </a:t>
            </a:r>
          </a:p>
          <a:p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void acquire(lock)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{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while(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asm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 </a:t>
            </a:r>
            <a:r>
              <a:rPr lang="en-US" b="1" dirty="0">
                <a:solidFill>
                  <a:srgbClr val="2121DB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__</a:t>
            </a:r>
            <a:r>
              <a:rPr lang="en-US" b="1" dirty="0" err="1">
                <a:solidFill>
                  <a:srgbClr val="2121DB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tst_and_set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(&amp;lock-&gt;held)));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}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void release(lock)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{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lock-&gt;held = 0;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}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696902" y="4888200"/>
            <a:ext cx="4606723" cy="646331"/>
            <a:chOff x="2696902" y="4888200"/>
            <a:chExt cx="4606723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2696902" y="4888200"/>
              <a:ext cx="38543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Why is it okay to do this without an atomic instruction? </a:t>
              </a:r>
            </a:p>
          </p:txBody>
        </p:sp>
        <p:cxnSp>
          <p:nvCxnSpPr>
            <p:cNvPr id="10" name="Straight Arrow Connector 9"/>
            <p:cNvCxnSpPr>
              <a:stCxn id="7" idx="3"/>
            </p:cNvCxnSpPr>
            <p:nvPr/>
          </p:nvCxnSpPr>
          <p:spPr>
            <a:xfrm flipV="1">
              <a:off x="6551271" y="4988690"/>
              <a:ext cx="752354" cy="22267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10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671" y="239375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Actually, there is still a bug in the code I have shown you!</a:t>
            </a:r>
          </a:p>
        </p:txBody>
      </p:sp>
    </p:spTree>
    <p:extLst>
      <p:ext uri="{BB962C8B-B14F-4D97-AF65-F5344CB8AC3E}">
        <p14:creationId xmlns:p14="http://schemas.microsoft.com/office/powerpoint/2010/main" val="2045408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Volatile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2"/>
            <a:ext cx="5470003" cy="5064752"/>
          </a:xfrm>
        </p:spPr>
        <p:txBody>
          <a:bodyPr>
            <a:normAutofit/>
          </a:bodyPr>
          <a:lstStyle/>
          <a:p>
            <a:r>
              <a:rPr lang="en-US" sz="2400" dirty="0"/>
              <a:t>The variable holding the lock status must be declared volatile.</a:t>
            </a:r>
          </a:p>
          <a:p>
            <a:r>
              <a:rPr lang="en-US" sz="2400" dirty="0"/>
              <a:t>The volatile keyword tells the compiler that the value of the variable </a:t>
            </a:r>
            <a:r>
              <a:rPr lang="en-US" sz="2400" dirty="0">
                <a:solidFill>
                  <a:srgbClr val="7030A0"/>
                </a:solidFill>
              </a:rPr>
              <a:t>might change at any time due to an event outside of the current code</a:t>
            </a:r>
            <a:r>
              <a:rPr lang="en-US" sz="2400" dirty="0"/>
              <a:t>. </a:t>
            </a:r>
          </a:p>
          <a:p>
            <a:pPr lvl="1"/>
            <a:r>
              <a:rPr lang="en-US" sz="2000" b="1" i="1" dirty="0">
                <a:solidFill>
                  <a:srgbClr val="C00000"/>
                </a:solidFill>
              </a:rPr>
              <a:t>What might cause such a change?</a:t>
            </a:r>
          </a:p>
          <a:p>
            <a:r>
              <a:rPr lang="en-US" sz="2400" dirty="0"/>
              <a:t>The compiler then won’t optimize the code by caching the variable in a register</a:t>
            </a:r>
          </a:p>
          <a:p>
            <a:r>
              <a:rPr lang="en-US" sz="2400" dirty="0"/>
              <a:t>The program will re-read the value from memory every time it is accessed</a:t>
            </a:r>
          </a:p>
        </p:txBody>
      </p:sp>
      <p:sp>
        <p:nvSpPr>
          <p:cNvPr id="4" name="Rectangle 3"/>
          <p:cNvSpPr/>
          <p:nvPr/>
        </p:nvSpPr>
        <p:spPr>
          <a:xfrm>
            <a:off x="6875845" y="1567543"/>
            <a:ext cx="4853651" cy="369331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struct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lock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{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b="1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volatile</a:t>
            </a:r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int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held = 0;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} </a:t>
            </a:r>
          </a:p>
          <a:p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void acquire(lock)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{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while(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asm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</a:t>
            </a:r>
            <a:r>
              <a:rPr lang="en-US" b="1" dirty="0" err="1">
                <a:solidFill>
                  <a:srgbClr val="2121DB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tst_and_set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(&amp;lock-&gt;held)));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}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void release(lock)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{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lock-&gt;held = 0;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}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822066" y="2176041"/>
            <a:ext cx="1354238" cy="10417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800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spinlocks (1)</a:t>
            </a:r>
          </a:p>
        </p:txBody>
      </p:sp>
      <p:sp>
        <p:nvSpPr>
          <p:cNvPr id="5" name="Rectangle 4"/>
          <p:cNvSpPr/>
          <p:nvPr/>
        </p:nvSpPr>
        <p:spPr>
          <a:xfrm>
            <a:off x="7188362" y="1567543"/>
            <a:ext cx="4853651" cy="369331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struct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lock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{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b="1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volatile</a:t>
            </a:r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int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held = 0;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} </a:t>
            </a:r>
          </a:p>
          <a:p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void acquire(lock)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{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while(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asm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</a:t>
            </a:r>
            <a:r>
              <a:rPr lang="en-US" b="1" dirty="0" err="1">
                <a:solidFill>
                  <a:srgbClr val="2121DB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tst_and_set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(&amp;lock-&gt;held)));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}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void release(lock)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{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lock-&gt;held = 0;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}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567543"/>
            <a:ext cx="6118185" cy="4609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Spinning is expensive on modern processors</a:t>
            </a:r>
          </a:p>
          <a:p>
            <a:pPr lvl="1"/>
            <a:r>
              <a:rPr lang="en-US" dirty="0"/>
              <a:t>Every </a:t>
            </a:r>
            <a:r>
              <a:rPr lang="en-US" sz="2000" b="1" dirty="0" err="1">
                <a:latin typeface="American Typewriter" charset="0"/>
                <a:ea typeface="American Typewriter" charset="0"/>
                <a:cs typeface="American Typewriter" charset="0"/>
              </a:rPr>
              <a:t>tst_and_set</a:t>
            </a:r>
            <a:r>
              <a:rPr lang="en-US" dirty="0"/>
              <a:t> reads and writes the value in memory!</a:t>
            </a:r>
          </a:p>
          <a:p>
            <a:r>
              <a:rPr lang="en-US" dirty="0"/>
              <a:t>A common optimization is to simply spin on a variable, without an atomic operation until the lock “</a:t>
            </a:r>
            <a:r>
              <a:rPr lang="en-US" dirty="0">
                <a:solidFill>
                  <a:srgbClr val="7030A0"/>
                </a:solidFill>
              </a:rPr>
              <a:t>looks free</a:t>
            </a:r>
            <a:r>
              <a:rPr lang="en-US" dirty="0"/>
              <a:t>”: </a:t>
            </a:r>
          </a:p>
          <a:p>
            <a:pPr lvl="1"/>
            <a:r>
              <a:rPr lang="en-US" dirty="0"/>
              <a:t>This way we are just reading it from the CPU cache. </a:t>
            </a:r>
          </a:p>
        </p:txBody>
      </p:sp>
    </p:spTree>
    <p:extLst>
      <p:ext uri="{BB962C8B-B14F-4D97-AF65-F5344CB8AC3E}">
        <p14:creationId xmlns:p14="http://schemas.microsoft.com/office/powerpoint/2010/main" val="2099619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53143"/>
            <a:ext cx="10515600" cy="552382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Take a look at these two spinlock “acquire” implementations. Select the statement that most accurately compares the two: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199" y="2298450"/>
            <a:ext cx="5037667" cy="206210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void acquire(lock) </a:t>
            </a: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{ </a:t>
            </a: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retry:</a:t>
            </a: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    </a:t>
            </a:r>
            <a:r>
              <a:rPr lang="en-US" sz="1600" b="1" dirty="0">
                <a:solidFill>
                  <a:srgbClr val="C00000"/>
                </a:solidFill>
                <a:latin typeface="Andale Mono" charset="0"/>
                <a:ea typeface="Andale Mono" charset="0"/>
                <a:cs typeface="Andale Mono" charset="0"/>
              </a:rPr>
              <a:t>while(lock-&gt;held)</a:t>
            </a:r>
          </a:p>
          <a:p>
            <a:r>
              <a:rPr lang="en-US" sz="1600" b="1" dirty="0">
                <a:solidFill>
                  <a:srgbClr val="C00000"/>
                </a:solidFill>
                <a:latin typeface="Andale Mono" charset="0"/>
                <a:ea typeface="Andale Mono" charset="0"/>
                <a:cs typeface="Andale Mono" charset="0"/>
              </a:rPr>
              <a:t>		; //spin</a:t>
            </a: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    if(</a:t>
            </a:r>
            <a:r>
              <a:rPr lang="en-US" sz="1600" b="1" dirty="0" err="1">
                <a:solidFill>
                  <a:srgbClr val="2121DB"/>
                </a:solidFill>
                <a:latin typeface="Andale Mono" charset="0"/>
                <a:ea typeface="Andale Mono" charset="0"/>
                <a:cs typeface="Andale Mono" charset="0"/>
              </a:rPr>
              <a:t>test_and_set</a:t>
            </a:r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(&amp;lock-&gt;held))</a:t>
            </a: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sz="1600" dirty="0" err="1">
                <a:latin typeface="Andale Mono" charset="0"/>
                <a:ea typeface="Andale Mono" charset="0"/>
                <a:cs typeface="Andale Mono" charset="0"/>
              </a:rPr>
              <a:t>goto</a:t>
            </a:r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retry; //lock not acquired</a:t>
            </a: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}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199" y="4762632"/>
            <a:ext cx="5037667" cy="132343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void acquire(lock) </a:t>
            </a: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{ </a:t>
            </a: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    while(</a:t>
            </a:r>
            <a:r>
              <a:rPr lang="en-US" sz="1600" b="1" dirty="0" err="1">
                <a:solidFill>
                  <a:srgbClr val="2121DB"/>
                </a:solidFill>
                <a:latin typeface="Andale Mono" charset="0"/>
                <a:ea typeface="Andale Mono" charset="0"/>
                <a:cs typeface="Andale Mono" charset="0"/>
              </a:rPr>
              <a:t>test_and_set</a:t>
            </a:r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(&amp;lock-&gt;held))</a:t>
            </a: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		; //spin </a:t>
            </a: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}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331" y="2298450"/>
            <a:ext cx="287867" cy="369332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331" y="4762501"/>
            <a:ext cx="287867" cy="369332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16136" y="2298450"/>
            <a:ext cx="5283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dirty="0"/>
              <a:t>The first one is correct, the second one is not.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The second one is correct, the first one is not.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They are functionally equivalent, but one of them will generate more memory traffic.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They are functionally equivalent, but the “while” loop in the first implementation could be replaced with an if-statement without any effects on correctness or performance.</a:t>
            </a:r>
          </a:p>
          <a:p>
            <a:pPr marL="342900" indent="-342900">
              <a:buFont typeface="+mj-lt"/>
              <a:buAutoNum type="alphaUcPeriod"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0" y="5495530"/>
            <a:ext cx="1354667" cy="13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70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spinlocks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3"/>
            <a:ext cx="6118185" cy="41735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Spinning is expensive on modern processors</a:t>
            </a:r>
          </a:p>
          <a:p>
            <a:pPr lvl="1"/>
            <a:r>
              <a:rPr lang="en-US" dirty="0"/>
              <a:t>Every </a:t>
            </a:r>
            <a:r>
              <a:rPr lang="en-US" sz="2000" b="1" dirty="0" err="1">
                <a:latin typeface="American Typewriter" charset="0"/>
                <a:ea typeface="American Typewriter" charset="0"/>
                <a:cs typeface="American Typewriter" charset="0"/>
              </a:rPr>
              <a:t>tst_and_set</a:t>
            </a:r>
            <a:r>
              <a:rPr lang="en-US" dirty="0"/>
              <a:t> reads and writes the value in memory!</a:t>
            </a:r>
          </a:p>
          <a:p>
            <a:r>
              <a:rPr lang="en-US" dirty="0"/>
              <a:t>A common optimization is to simply spin on a variable, without an atomic operation until the lock “</a:t>
            </a:r>
            <a:r>
              <a:rPr lang="en-US" dirty="0">
                <a:solidFill>
                  <a:srgbClr val="7030A0"/>
                </a:solidFill>
              </a:rPr>
              <a:t>looks free</a:t>
            </a:r>
            <a:r>
              <a:rPr lang="en-US" dirty="0"/>
              <a:t>”: </a:t>
            </a:r>
          </a:p>
          <a:p>
            <a:pPr lvl="1"/>
            <a:r>
              <a:rPr lang="en-US" dirty="0"/>
              <a:t>This way we are just reading it from the CPU cache. </a:t>
            </a:r>
          </a:p>
          <a:p>
            <a:r>
              <a:rPr lang="en-US" dirty="0"/>
              <a:t>And then try to </a:t>
            </a:r>
            <a:r>
              <a:rPr lang="en-US" dirty="0">
                <a:solidFill>
                  <a:srgbClr val="7030A0"/>
                </a:solidFill>
              </a:rPr>
              <a:t>test-and-set</a:t>
            </a:r>
            <a:r>
              <a:rPr lang="en-US" dirty="0"/>
              <a:t> it.</a:t>
            </a:r>
          </a:p>
          <a:p>
            <a:r>
              <a:rPr lang="en-US" dirty="0"/>
              <a:t>This is called </a:t>
            </a:r>
            <a:r>
              <a:rPr lang="en-US" dirty="0">
                <a:solidFill>
                  <a:srgbClr val="7030A0"/>
                </a:solidFill>
              </a:rPr>
              <a:t>test-and-test-and-set</a:t>
            </a:r>
            <a:r>
              <a:rPr lang="en-US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7188362" y="1567543"/>
            <a:ext cx="4853651" cy="452431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struct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lock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{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b="1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volatile</a:t>
            </a:r>
            <a:r>
              <a:rPr lang="en-US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int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held = 0;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} </a:t>
            </a:r>
          </a:p>
          <a:p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void acquire(lock)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{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retry: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b="1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while(lock-&gt;held) 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if (</a:t>
            </a:r>
            <a:r>
              <a:rPr lang="en-US" b="1" dirty="0" err="1">
                <a:solidFill>
                  <a:srgbClr val="2121DB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test_and_set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(&amp;lock-&gt;held))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	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goto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retry;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}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void release(lock)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{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lock-&gt;held = 0;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} </a:t>
            </a:r>
          </a:p>
        </p:txBody>
      </p:sp>
      <p:sp>
        <p:nvSpPr>
          <p:cNvPr id="6" name="Rectangle 5"/>
          <p:cNvSpPr/>
          <p:nvPr/>
        </p:nvSpPr>
        <p:spPr>
          <a:xfrm>
            <a:off x="2159238" y="6205144"/>
            <a:ext cx="8535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7030A0"/>
                </a:solidFill>
              </a:rPr>
              <a:t>What happens if many threads try to do that? </a:t>
            </a:r>
          </a:p>
        </p:txBody>
      </p:sp>
    </p:spTree>
    <p:extLst>
      <p:ext uri="{BB962C8B-B14F-4D97-AF65-F5344CB8AC3E}">
        <p14:creationId xmlns:p14="http://schemas.microsoft.com/office/powerpoint/2010/main" val="121135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Test-and-test-and-set in OS161?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1175657"/>
          </a:xfrm>
        </p:spPr>
        <p:txBody>
          <a:bodyPr/>
          <a:lstStyle/>
          <a:p>
            <a:r>
              <a:rPr lang="en-US" dirty="0"/>
              <a:t>Exercise: find the spinlock implementation in OS161 and see if it uses test-and-test-and-set or </a:t>
            </a:r>
            <a:r>
              <a:rPr lang="en-US"/>
              <a:t>just test-and-set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403824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spinlocks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Horribly wasteful!</a:t>
            </a:r>
          </a:p>
          <a:p>
            <a:r>
              <a:rPr lang="en-US" dirty="0"/>
              <a:t>Threads waiting to acquire locks spin on the CPU</a:t>
            </a:r>
          </a:p>
          <a:p>
            <a:pPr lvl="1"/>
            <a:r>
              <a:rPr lang="en-US" dirty="0"/>
              <a:t>Eats up lots of cycles, slows down progress of other threads</a:t>
            </a:r>
          </a:p>
          <a:p>
            <a:pPr lvl="1"/>
            <a:r>
              <a:rPr lang="en-US" i="1" dirty="0">
                <a:solidFill>
                  <a:srgbClr val="7030A0"/>
                </a:solidFill>
              </a:rPr>
              <a:t>Note that other threads can still run... how?</a:t>
            </a:r>
            <a:br>
              <a:rPr lang="en-US" i="1" dirty="0">
                <a:solidFill>
                  <a:srgbClr val="7030A0"/>
                </a:solidFill>
              </a:rPr>
            </a:br>
            <a:endParaRPr lang="en-US" dirty="0"/>
          </a:p>
          <a:p>
            <a:r>
              <a:rPr lang="en-US" dirty="0"/>
              <a:t>Spinlocks can be used as </a:t>
            </a:r>
            <a:r>
              <a:rPr lang="en-US" i="1" dirty="0">
                <a:solidFill>
                  <a:srgbClr val="C00000"/>
                </a:solidFill>
              </a:rPr>
              <a:t>primitives</a:t>
            </a:r>
            <a:r>
              <a:rPr lang="en-US" i="1" dirty="0"/>
              <a:t> </a:t>
            </a:r>
            <a:r>
              <a:rPr lang="en-US" dirty="0"/>
              <a:t>to build higher-level synchronization constructs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580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Variable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362"/>
            <a:ext cx="10515600" cy="973559"/>
          </a:xfrm>
        </p:spPr>
        <p:txBody>
          <a:bodyPr>
            <a:normAutofit/>
          </a:bodyPr>
          <a:lstStyle/>
          <a:p>
            <a:r>
              <a:rPr lang="en-US" sz="2400" dirty="0"/>
              <a:t>Suppose we implement a function to withdraw money from a bank account: </a:t>
            </a:r>
          </a:p>
        </p:txBody>
      </p:sp>
      <p:sp>
        <p:nvSpPr>
          <p:cNvPr id="4" name="Rectangle 3"/>
          <p:cNvSpPr/>
          <p:nvPr/>
        </p:nvSpPr>
        <p:spPr>
          <a:xfrm>
            <a:off x="2637453" y="2799184"/>
            <a:ext cx="6096000" cy="20313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int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withdraw(account, amount)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{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balance =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get_balance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(account);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balance = balance - amount;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put_balance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(account, balance);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return balance;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}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06624" y="5131772"/>
            <a:ext cx="10515600" cy="1250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</a:pPr>
            <a:r>
              <a:rPr lang="en-US" sz="2000" dirty="0"/>
              <a:t>Now suppose that you and your roommate share a bank account with a balance of $1500.00 (not that this is necessarily a good idea...)</a:t>
            </a:r>
          </a:p>
          <a:p>
            <a:pPr lvl="1">
              <a:buClr>
                <a:srgbClr val="C00000"/>
              </a:buClr>
            </a:pPr>
            <a:r>
              <a:rPr lang="en-US" sz="1800" dirty="0"/>
              <a:t>What happens if you both go to separate ATM machines, and simultaneously withdraw $100.00 from the account?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658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Spinlock alternative: Disabling Interrupts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2518265"/>
            <a:ext cx="6096000" cy="3416320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struct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lock { </a:t>
            </a:r>
            <a:r>
              <a:rPr lang="en-US" dirty="0">
                <a:solidFill>
                  <a:srgbClr val="2121DB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// Note – no state! 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} </a:t>
            </a:r>
          </a:p>
          <a:p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void acquire(lock)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{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// disable interrupts on current CPU 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splraise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(IPL_NONE, IPL_HIGH);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} </a:t>
            </a:r>
          </a:p>
          <a:p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void release(lock)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{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// re-enable interrupts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spllower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(IPL_HIGH, IPL_NONE);}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0" y="5495530"/>
            <a:ext cx="1354667" cy="13546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29967" y="2518265"/>
            <a:ext cx="5283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dirty="0"/>
              <a:t>This implementation would work correctly on a processor like MIPS R3000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This implementation can be used only inside the kernel. 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This implementation is only correct if we have a single CPU.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A and B.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B and C</a:t>
            </a:r>
          </a:p>
          <a:p>
            <a:pPr marL="342900" indent="-342900">
              <a:buFont typeface="+mj-lt"/>
              <a:buAutoNum type="alphaUcPeriod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199" y="1243013"/>
            <a:ext cx="6634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Take a look at the following implementation of a lock.</a:t>
            </a:r>
          </a:p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Which statements are true?</a:t>
            </a:r>
          </a:p>
        </p:txBody>
      </p:sp>
    </p:spTree>
    <p:extLst>
      <p:ext uri="{BB962C8B-B14F-4D97-AF65-F5344CB8AC3E}">
        <p14:creationId xmlns:p14="http://schemas.microsoft.com/office/powerpoint/2010/main" val="10555023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928" y="157516"/>
            <a:ext cx="10515600" cy="1325563"/>
          </a:xfrm>
        </p:spPr>
        <p:txBody>
          <a:bodyPr/>
          <a:lstStyle/>
          <a:p>
            <a:r>
              <a:rPr lang="en-US" dirty="0"/>
              <a:t>Spinlock implementation in OS161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700" y="1191336"/>
            <a:ext cx="7607300" cy="538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5928" y="1575412"/>
            <a:ext cx="3150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It does BOTH: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Disables interrupts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AND </a:t>
            </a:r>
            <a:r>
              <a:rPr lang="en-US" dirty="0">
                <a:solidFill>
                  <a:srgbClr val="7030A0"/>
                </a:solidFill>
              </a:rPr>
              <a:t>spins</a:t>
            </a:r>
            <a:r>
              <a:rPr lang="en-US" dirty="0"/>
              <a:t>!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r>
              <a:rPr lang="en-US" dirty="0">
                <a:solidFill>
                  <a:srgbClr val="7030A0"/>
                </a:solidFill>
              </a:rPr>
              <a:t>WHY?</a:t>
            </a:r>
          </a:p>
          <a:p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What would happen if you didn’t disable interrupts?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5928" y="5684704"/>
            <a:ext cx="3767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what do you </a:t>
            </a:r>
            <a:r>
              <a:rPr lang="en-US"/>
              <a:t>need this for?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668617" y="5869370"/>
            <a:ext cx="1533027" cy="18466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 descr="Pencil">
            <a:extLst>
              <a:ext uri="{FF2B5EF4-FFF2-40B4-BE49-F238E27FC236}">
                <a16:creationId xmlns:a16="http://schemas.microsoft.com/office/drawing/2014/main" id="{7C0536BF-ACA8-0143-173F-5798D741D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64800" y="578608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9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Synchronization Primitives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Blocking is an alternative to spinning (or busy-waiting)</a:t>
            </a:r>
          </a:p>
          <a:p>
            <a:r>
              <a:rPr lang="en-US" dirty="0"/>
              <a:t>A thread that cannot immediately acquire the lock gives up the CPU</a:t>
            </a:r>
          </a:p>
          <a:p>
            <a:pPr lvl="1"/>
            <a:r>
              <a:rPr lang="en-US" dirty="0"/>
              <a:t>Other threads can run on that CPU in the meantime (including the thread holding the lock)</a:t>
            </a:r>
          </a:p>
          <a:p>
            <a:pPr lvl="1"/>
            <a:r>
              <a:rPr lang="en-US" i="1" dirty="0">
                <a:solidFill>
                  <a:srgbClr val="7030A0"/>
                </a:solidFill>
              </a:rPr>
              <a:t>Why does spinning NOT make sense on a uniprocessor? </a:t>
            </a:r>
          </a:p>
          <a:p>
            <a:r>
              <a:rPr lang="en-US" dirty="0"/>
              <a:t>When the lock is released, the thread is awaken</a:t>
            </a:r>
          </a:p>
          <a:p>
            <a:r>
              <a:rPr lang="en-US" dirty="0"/>
              <a:t>How to implement the blocking-awakening? </a:t>
            </a:r>
          </a:p>
          <a:p>
            <a:pPr lvl="1"/>
            <a:r>
              <a:rPr lang="en-US" dirty="0"/>
              <a:t>Requires careful synchronization of its own. </a:t>
            </a:r>
          </a:p>
          <a:p>
            <a:pPr lvl="1"/>
            <a:r>
              <a:rPr lang="en-US" dirty="0"/>
              <a:t>How to make sure that the thread does not miss the signal and stay blocked forever?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75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2003"/>
            <a:ext cx="10515600" cy="1325563"/>
          </a:xfrm>
        </p:spPr>
        <p:txBody>
          <a:bodyPr/>
          <a:lstStyle/>
          <a:p>
            <a:r>
              <a:rPr lang="en-US" dirty="0"/>
              <a:t>Implementing a blocking semaphore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4755"/>
            <a:ext cx="10515600" cy="261574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What is a semaphore:</a:t>
            </a:r>
          </a:p>
          <a:p>
            <a:pPr lvl="1"/>
            <a:r>
              <a:rPr lang="en-US" dirty="0"/>
              <a:t>If semaphore count is zero, threads wait. </a:t>
            </a:r>
          </a:p>
          <a:p>
            <a:pPr lvl="1"/>
            <a:r>
              <a:rPr lang="en-US" dirty="0"/>
              <a:t>If semaphore count is above zero, they can enter critical section.</a:t>
            </a:r>
          </a:p>
          <a:p>
            <a:pPr lvl="1"/>
            <a:r>
              <a:rPr lang="en-US" dirty="0"/>
              <a:t>P() – decrement the semaphore count (try to enter critical section)</a:t>
            </a:r>
          </a:p>
          <a:p>
            <a:pPr lvl="1"/>
            <a:r>
              <a:rPr lang="en-US" dirty="0"/>
              <a:t>V() – decrement the semaphore count (exist from critical section)</a:t>
            </a:r>
          </a:p>
          <a:p>
            <a:r>
              <a:rPr lang="en-US" dirty="0"/>
              <a:t>Exercise: let’s try to implement it together and then go over the implementation is OS161.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63600" y="4748758"/>
            <a:ext cx="10515600" cy="1131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Your should now be ready to implement locks and condition variables for Assignment 2!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9650" y="1543447"/>
            <a:ext cx="959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I expect that you are familiar with semaphores from watching the videos!</a:t>
            </a:r>
          </a:p>
        </p:txBody>
      </p:sp>
      <p:pic>
        <p:nvPicPr>
          <p:cNvPr id="6" name="Graphic 5" descr="Pencil">
            <a:extLst>
              <a:ext uri="{FF2B5EF4-FFF2-40B4-BE49-F238E27FC236}">
                <a16:creationId xmlns:a16="http://schemas.microsoft.com/office/drawing/2014/main" id="{3E52CC23-4874-BF72-9674-AC0459777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4800" y="578608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9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Variable Example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8891"/>
            <a:ext cx="10515600" cy="12441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represent the situation by creating a </a:t>
            </a:r>
            <a:r>
              <a:rPr lang="en-US" i="1" dirty="0"/>
              <a:t>separate thread </a:t>
            </a:r>
            <a:r>
              <a:rPr lang="en-US" dirty="0"/>
              <a:t>for each ATM user doing a withdrawal</a:t>
            </a:r>
          </a:p>
          <a:p>
            <a:pPr lvl="1"/>
            <a:r>
              <a:rPr lang="en-US" dirty="0"/>
              <a:t>Both threads run on the same bank server system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6825" y="3204708"/>
            <a:ext cx="4377612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int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withdraw(account, amount)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{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balance =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get_balance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(account);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balance = balance - amount;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put_balance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(account, balance);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return balance;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5856518" y="3204707"/>
            <a:ext cx="4761723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int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withdraw(account, amount)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{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balance =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get_balance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(account);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balance = balance - amount;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put_balance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(account, balance);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return balance;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}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5510928"/>
            <a:ext cx="10515600" cy="1244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Starting balance = $1500, each thread withdraws $100. </a:t>
            </a:r>
          </a:p>
          <a:p>
            <a:pPr lvl="1"/>
            <a:r>
              <a:rPr lang="en-US" dirty="0"/>
              <a:t>What are possible balance values after each thread runs?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6825" y="2881880"/>
            <a:ext cx="1589213" cy="375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THREAD 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56518" y="2876482"/>
            <a:ext cx="1589213" cy="375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THREAD  2</a:t>
            </a:r>
          </a:p>
        </p:txBody>
      </p:sp>
    </p:spTree>
    <p:extLst>
      <p:ext uri="{BB962C8B-B14F-4D97-AF65-F5344CB8AC3E}">
        <p14:creationId xmlns:p14="http://schemas.microsoft.com/office/powerpoint/2010/main" val="876513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79" y="-185359"/>
            <a:ext cx="10515600" cy="1325563"/>
          </a:xfrm>
        </p:spPr>
        <p:txBody>
          <a:bodyPr/>
          <a:lstStyle/>
          <a:p>
            <a:r>
              <a:rPr lang="en-US" dirty="0"/>
              <a:t>Interleaved Execution: Single CPU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643" y="913401"/>
            <a:ext cx="43776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balance =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get_balance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(account);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balance = balance – amount;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643" y="2651496"/>
            <a:ext cx="43776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put_balance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(account, balance);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return balance;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644" y="1598198"/>
            <a:ext cx="4377612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balance =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get_balance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(account);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balance = balance - amount;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put_balance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(account, balance);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11255" y="1397736"/>
            <a:ext cx="278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context switch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1255" y="2282164"/>
            <a:ext cx="278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context switch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46968" y="4589525"/>
            <a:ext cx="4520" cy="206844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-387850" y="5455902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time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15275" y="1303720"/>
            <a:ext cx="3829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Helvetica" charset="0"/>
                <a:ea typeface="Helvetica" charset="0"/>
                <a:cs typeface="Helvetica" charset="0"/>
              </a:rPr>
              <a:t>What is a context switch?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69333" y="32995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Interleaved Execution: Many CPUs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3643" y="4589526"/>
            <a:ext cx="4377612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int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withdraw(account, amount)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{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balance =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get_balance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(account);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balance = balance - amount;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put_balance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(account, balance);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return balance;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}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88609" y="4571676"/>
            <a:ext cx="4761723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int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withdraw(account, amount) 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{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balance =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get_balance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(account);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balance = balance - amount;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put_balance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(account, balance);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return balance;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}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643" y="4266698"/>
            <a:ext cx="1589213" cy="375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THREAD 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88609" y="4243451"/>
            <a:ext cx="1589213" cy="375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THREAD  2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23397" y="913401"/>
            <a:ext cx="1" cy="254365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6200000">
            <a:off x="-352060" y="1878923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C00000"/>
                </a:solidFill>
              </a:rPr>
              <a:t>time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26512" y="3557588"/>
            <a:ext cx="11089188" cy="142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300663" y="5243513"/>
            <a:ext cx="13430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300663" y="5467351"/>
            <a:ext cx="13430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300663" y="5738813"/>
            <a:ext cx="13430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011579" y="5861960"/>
            <a:ext cx="17859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Helvetica" charset="0"/>
                <a:ea typeface="Helvetica" charset="0"/>
                <a:cs typeface="Helvetica" charset="0"/>
              </a:rPr>
              <a:t>Arbitrary interleaving of instructions</a:t>
            </a:r>
          </a:p>
        </p:txBody>
      </p:sp>
    </p:spTree>
    <p:extLst>
      <p:ext uri="{BB962C8B-B14F-4D97-AF65-F5344CB8AC3E}">
        <p14:creationId xmlns:p14="http://schemas.microsoft.com/office/powerpoint/2010/main" val="41193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1" grpId="0"/>
      <p:bldP spid="12" grpId="0"/>
      <p:bldP spid="18" grpId="0" animBg="1"/>
      <p:bldP spid="19" grpId="0" animBg="1"/>
      <p:bldP spid="20" grpId="0"/>
      <p:bldP spid="21" grpId="0"/>
      <p:bldP spid="23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possible values of </a:t>
            </a:r>
            <a:r>
              <a:rPr lang="en-US" i="1" dirty="0"/>
              <a:t>n</a:t>
            </a:r>
            <a:r>
              <a:rPr lang="en-US" dirty="0"/>
              <a:t> if the following function is executed concurrently by two threads?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0" y="5503333"/>
            <a:ext cx="1354667" cy="13546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199" y="2617206"/>
            <a:ext cx="4377612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volatile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int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counter;</a:t>
            </a:r>
          </a:p>
          <a:p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void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increment_global_counter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()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{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counter++;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199" y="1814513"/>
            <a:ext cx="501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/* Assume the starting value of counter is 1 */</a:t>
            </a:r>
          </a:p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/* Each thread invokes the function only once */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34175" y="2460844"/>
            <a:ext cx="3924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dirty="0"/>
              <a:t>1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2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3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All of the above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B and C</a:t>
            </a:r>
          </a:p>
        </p:txBody>
      </p:sp>
    </p:spTree>
    <p:extLst>
      <p:ext uri="{BB962C8B-B14F-4D97-AF65-F5344CB8AC3E}">
        <p14:creationId xmlns:p14="http://schemas.microsoft.com/office/powerpoint/2010/main" val="121192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possible values of </a:t>
            </a:r>
            <a:r>
              <a:rPr lang="en-US" i="1" dirty="0"/>
              <a:t>n</a:t>
            </a:r>
            <a:r>
              <a:rPr lang="en-US" dirty="0"/>
              <a:t> if the following function is executed concurrently by two threads?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0" y="5503333"/>
            <a:ext cx="1354667" cy="13546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199" y="2860094"/>
            <a:ext cx="4377612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volatile uint16_t counter;</a:t>
            </a:r>
          </a:p>
          <a:p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void 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increment_global_counter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()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{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     counter++;</a:t>
            </a:r>
          </a:p>
          <a:p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199" y="1814513"/>
            <a:ext cx="5019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/* Assume the starting value of counter is 255 */</a:t>
            </a:r>
          </a:p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/* Assume a processor with 8-bit registers */</a:t>
            </a:r>
          </a:p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/* Each thread invokes the function only once */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2750" y="2860094"/>
            <a:ext cx="3924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dirty="0"/>
              <a:t>256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257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Some other value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A and B only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A, B or C</a:t>
            </a:r>
          </a:p>
        </p:txBody>
      </p:sp>
    </p:spTree>
    <p:extLst>
      <p:ext uri="{BB962C8B-B14F-4D97-AF65-F5344CB8AC3E}">
        <p14:creationId xmlns:p14="http://schemas.microsoft.com/office/powerpoint/2010/main" val="155594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2"/>
            <a:ext cx="10515600" cy="4805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problem is that two concurrent threads access a shared resource without any synchronization </a:t>
            </a:r>
          </a:p>
          <a:p>
            <a:r>
              <a:rPr lang="en-US" sz="2400" dirty="0"/>
              <a:t>This is called a </a:t>
            </a:r>
            <a:r>
              <a:rPr lang="en-US" sz="2400" b="1" i="1" dirty="0"/>
              <a:t>race condition</a:t>
            </a:r>
          </a:p>
          <a:p>
            <a:pPr lvl="1"/>
            <a:r>
              <a:rPr lang="en-US" sz="2100" dirty="0"/>
              <a:t>The result of the concurrent access is non-deterministic </a:t>
            </a:r>
          </a:p>
          <a:p>
            <a:pPr lvl="1"/>
            <a:r>
              <a:rPr lang="en-US" sz="2100" dirty="0"/>
              <a:t>Result depends on: </a:t>
            </a:r>
          </a:p>
          <a:p>
            <a:pPr lvl="2"/>
            <a:r>
              <a:rPr lang="en-US" sz="1900" i="1" dirty="0">
                <a:solidFill>
                  <a:srgbClr val="7030A0"/>
                </a:solidFill>
              </a:rPr>
              <a:t>Timing </a:t>
            </a:r>
            <a:endParaRPr lang="en-US" sz="1900" dirty="0">
              <a:solidFill>
                <a:srgbClr val="7030A0"/>
              </a:solidFill>
            </a:endParaRPr>
          </a:p>
          <a:p>
            <a:pPr lvl="2"/>
            <a:r>
              <a:rPr lang="en-US" sz="1900" i="1" dirty="0">
                <a:solidFill>
                  <a:srgbClr val="7030A0"/>
                </a:solidFill>
              </a:rPr>
              <a:t>When context switches occurred</a:t>
            </a:r>
          </a:p>
          <a:p>
            <a:pPr lvl="2"/>
            <a:r>
              <a:rPr lang="en-US" sz="1900" i="1" dirty="0">
                <a:solidFill>
                  <a:srgbClr val="7030A0"/>
                </a:solidFill>
              </a:rPr>
              <a:t>Which thread ran at at context switch</a:t>
            </a:r>
          </a:p>
          <a:p>
            <a:pPr lvl="2"/>
            <a:r>
              <a:rPr lang="en-US" sz="1900" i="1" dirty="0">
                <a:solidFill>
                  <a:srgbClr val="7030A0"/>
                </a:solidFill>
              </a:rPr>
              <a:t>What the threads were doing </a:t>
            </a:r>
            <a:endParaRPr lang="en-US" sz="1900" dirty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7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resources are shared?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54" y="1567543"/>
            <a:ext cx="7896928" cy="4609420"/>
          </a:xfrm>
        </p:spPr>
        <p:txBody>
          <a:bodyPr/>
          <a:lstStyle/>
          <a:p>
            <a:r>
              <a:rPr lang="en-US" dirty="0"/>
              <a:t>Local variables in a function are </a:t>
            </a:r>
            <a:r>
              <a:rPr lang="en-US" b="1" dirty="0"/>
              <a:t>not </a:t>
            </a:r>
            <a:r>
              <a:rPr lang="en-US" dirty="0"/>
              <a:t>shared</a:t>
            </a:r>
          </a:p>
          <a:p>
            <a:pPr lvl="1"/>
            <a:r>
              <a:rPr lang="en-US" dirty="0"/>
              <a:t>They exist on the stack, and each thread has its own stack</a:t>
            </a:r>
          </a:p>
          <a:p>
            <a:pPr lvl="1"/>
            <a:r>
              <a:rPr lang="en-US" dirty="0"/>
              <a:t>You can't safely pass a pointer from a local variable to another thread </a:t>
            </a:r>
          </a:p>
          <a:p>
            <a:pPr lvl="2"/>
            <a:r>
              <a:rPr lang="en-US" dirty="0">
                <a:solidFill>
                  <a:srgbClr val="7030A0"/>
                </a:solidFill>
              </a:rPr>
              <a:t>Why? </a:t>
            </a:r>
          </a:p>
          <a:p>
            <a:r>
              <a:rPr lang="en-US" dirty="0"/>
              <a:t>Global variables </a:t>
            </a:r>
            <a:r>
              <a:rPr lang="en-US" b="1" i="1" dirty="0"/>
              <a:t>are </a:t>
            </a:r>
            <a:r>
              <a:rPr lang="en-US" dirty="0"/>
              <a:t>shared</a:t>
            </a:r>
          </a:p>
          <a:p>
            <a:pPr lvl="1"/>
            <a:r>
              <a:rPr lang="en-US" dirty="0"/>
              <a:t>Stored in static data portion of the address space</a:t>
            </a:r>
          </a:p>
          <a:p>
            <a:pPr lvl="1"/>
            <a:r>
              <a:rPr lang="en-US" dirty="0"/>
              <a:t>Accessible by any thread </a:t>
            </a:r>
          </a:p>
          <a:p>
            <a:r>
              <a:rPr lang="en-US" dirty="0"/>
              <a:t>Dynamically-allocated data </a:t>
            </a:r>
            <a:r>
              <a:rPr lang="en-US" b="1" dirty="0"/>
              <a:t>is </a:t>
            </a:r>
            <a:r>
              <a:rPr lang="en-US" dirty="0"/>
              <a:t>shared</a:t>
            </a:r>
          </a:p>
          <a:p>
            <a:pPr lvl="1"/>
            <a:r>
              <a:rPr lang="en-US" dirty="0"/>
              <a:t>Stored in the heap, accessible by any thread 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282354" y="1301669"/>
            <a:ext cx="3909646" cy="5141167"/>
            <a:chOff x="8095010" y="1301669"/>
            <a:chExt cx="4096990" cy="51411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13671" y="1301669"/>
              <a:ext cx="4078329" cy="514116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095010" y="2006082"/>
              <a:ext cx="358525" cy="438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6444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87771</TotalTime>
  <Words>2922</Words>
  <Application>Microsoft Macintosh PowerPoint</Application>
  <PresentationFormat>Widescreen</PresentationFormat>
  <Paragraphs>447</Paragraphs>
  <Slides>33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American Typewriter</vt:lpstr>
      <vt:lpstr>Andale Mono</vt:lpstr>
      <vt:lpstr>Arial</vt:lpstr>
      <vt:lpstr>Calibri</vt:lpstr>
      <vt:lpstr>Calibri Light</vt:lpstr>
      <vt:lpstr>Helvetica</vt:lpstr>
      <vt:lpstr>Office Theme</vt:lpstr>
      <vt:lpstr>Synchronization</vt:lpstr>
      <vt:lpstr>Shared Resources</vt:lpstr>
      <vt:lpstr>Shared Variable Example</vt:lpstr>
      <vt:lpstr>Shared Variable Example (continued)</vt:lpstr>
      <vt:lpstr>Interleaved Execution: Single CPU</vt:lpstr>
      <vt:lpstr>What are the possible values of n if the following function is executed concurrently by two threads? </vt:lpstr>
      <vt:lpstr>What are the possible values of n if the following function is executed concurrently by two threads? </vt:lpstr>
      <vt:lpstr>Race Conditions</vt:lpstr>
      <vt:lpstr>Which resources are shared? </vt:lpstr>
      <vt:lpstr>Mutual Exclusion</vt:lpstr>
      <vt:lpstr>Critical Section Requirements </vt:lpstr>
      <vt:lpstr>Locks </vt:lpstr>
      <vt:lpstr>Using Locks</vt:lpstr>
      <vt:lpstr>PowerPoint Presentation</vt:lpstr>
      <vt:lpstr>A Common Pitfall</vt:lpstr>
      <vt:lpstr>Execution with Locks</vt:lpstr>
      <vt:lpstr>Implementing Synchronization Primitives</vt:lpstr>
      <vt:lpstr>Spinlocks</vt:lpstr>
      <vt:lpstr>Spinlocks</vt:lpstr>
      <vt:lpstr>Spinlocks</vt:lpstr>
      <vt:lpstr>What is test-and-set? </vt:lpstr>
      <vt:lpstr>Spinlocks using test-and-set </vt:lpstr>
      <vt:lpstr>Actually, there is still a bug in the code I have shown you!</vt:lpstr>
      <vt:lpstr>Volatile</vt:lpstr>
      <vt:lpstr>Problems with spinlocks (1)</vt:lpstr>
      <vt:lpstr>PowerPoint Presentation</vt:lpstr>
      <vt:lpstr>Problems with spinlocks (1)</vt:lpstr>
      <vt:lpstr>Test-and-test-and-set in OS161?</vt:lpstr>
      <vt:lpstr>Problems with spinlocks (2)</vt:lpstr>
      <vt:lpstr>Spinlock alternative: Disabling Interrupts</vt:lpstr>
      <vt:lpstr>Spinlock implementation in OS161</vt:lpstr>
      <vt:lpstr>Blocking Synchronization Primitives</vt:lpstr>
      <vt:lpstr>Implementing a blocking semaphore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90</cp:revision>
  <dcterms:created xsi:type="dcterms:W3CDTF">2015-12-15T22:05:51Z</dcterms:created>
  <dcterms:modified xsi:type="dcterms:W3CDTF">2023-09-22T19:27:30Z</dcterms:modified>
</cp:coreProperties>
</file>