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  <p:sldId id="26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/>
    <p:restoredTop sz="86019"/>
  </p:normalViewPr>
  <p:slideViewPr>
    <p:cSldViewPr snapToGrid="0" snapToObjects="1">
      <p:cViewPr varScale="1">
        <p:scale>
          <a:sx n="94" d="100"/>
          <a:sy n="94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Operating Systems: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memory virtualization work?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71" y="1237756"/>
            <a:ext cx="4987636" cy="5090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4911" y="6328629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Wikipedia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78" y="2267854"/>
            <a:ext cx="2838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processes can use same virtual addresses</a:t>
            </a:r>
          </a:p>
          <a:p>
            <a:endParaRPr lang="en-US" sz="2000" dirty="0"/>
          </a:p>
          <a:p>
            <a:r>
              <a:rPr lang="en-US" sz="2000" dirty="0"/>
              <a:t>But they better use different </a:t>
            </a:r>
            <a:r>
              <a:rPr lang="en-US" sz="2000" b="1" i="1" dirty="0"/>
              <a:t>physical </a:t>
            </a:r>
            <a:r>
              <a:rPr lang="en-US" sz="2000" dirty="0"/>
              <a:t>addresses (if they are running concurrently)</a:t>
            </a:r>
          </a:p>
          <a:p>
            <a:endParaRPr lang="en-US" sz="2000" dirty="0"/>
          </a:p>
          <a:p>
            <a:r>
              <a:rPr lang="en-US" sz="2000" dirty="0"/>
              <a:t>The processor loads a </a:t>
            </a:r>
            <a:r>
              <a:rPr lang="en-US" sz="2000" b="1" i="1" dirty="0"/>
              <a:t>virtual</a:t>
            </a:r>
            <a:r>
              <a:rPr lang="en-US" sz="2000" dirty="0"/>
              <a:t> address, which then gets translated into the </a:t>
            </a:r>
            <a:r>
              <a:rPr lang="en-US" sz="2000" b="1" i="1" dirty="0"/>
              <a:t>physical</a:t>
            </a:r>
            <a:r>
              <a:rPr lang="en-US" sz="2000" dirty="0"/>
              <a:t> address </a:t>
            </a:r>
          </a:p>
        </p:txBody>
      </p:sp>
      <p:sp>
        <p:nvSpPr>
          <p:cNvPr id="8" name="Oval 7"/>
          <p:cNvSpPr/>
          <p:nvPr/>
        </p:nvSpPr>
        <p:spPr>
          <a:xfrm>
            <a:off x="4911239" y="2084170"/>
            <a:ext cx="1790700" cy="29527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 flipV="1">
            <a:off x="6701940" y="3560546"/>
            <a:ext cx="1598467" cy="222647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7443" y="3306853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addresses get </a:t>
            </a:r>
            <a:r>
              <a:rPr lang="en-US" b="1" i="1" dirty="0"/>
              <a:t>translated </a:t>
            </a:r>
            <a:r>
              <a:rPr lang="en-US" dirty="0"/>
              <a:t> to physical addresses. How does that happen? How </a:t>
            </a:r>
            <a:r>
              <a:rPr lang="en-US" i="1" dirty="0"/>
              <a:t>could</a:t>
            </a:r>
            <a:r>
              <a:rPr lang="en-US" dirty="0"/>
              <a:t> this happen? </a:t>
            </a:r>
          </a:p>
        </p:txBody>
      </p:sp>
    </p:spTree>
    <p:extLst>
      <p:ext uri="{BB962C8B-B14F-4D97-AF65-F5344CB8AC3E}">
        <p14:creationId xmlns:p14="http://schemas.microsoft.com/office/powerpoint/2010/main" val="1242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program run on the hardware?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Varies from one processor to another, but…</a:t>
            </a:r>
          </a:p>
          <a:p>
            <a:r>
              <a:rPr lang="en-US" dirty="0"/>
              <a:t>Essentially you have to load the starting address of the program into the </a:t>
            </a:r>
            <a:r>
              <a:rPr lang="en-US" dirty="0">
                <a:solidFill>
                  <a:srgbClr val="C00000"/>
                </a:solidFill>
              </a:rPr>
              <a:t>program counter </a:t>
            </a:r>
            <a:r>
              <a:rPr lang="en-US" dirty="0"/>
              <a:t>register</a:t>
            </a:r>
          </a:p>
          <a:p>
            <a:r>
              <a:rPr lang="en-US" dirty="0"/>
              <a:t>Perhaps set up some memory state, such as the the stack pointer</a:t>
            </a:r>
          </a:p>
          <a:p>
            <a:r>
              <a:rPr lang="en-US" dirty="0"/>
              <a:t>Let the processor run.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Hmm, this does not involve an operating system, so why do you need one? </a:t>
            </a:r>
          </a:p>
        </p:txBody>
      </p:sp>
    </p:spTree>
    <p:extLst>
      <p:ext uri="{BB962C8B-B14F-4D97-AF65-F5344CB8AC3E}">
        <p14:creationId xmlns:p14="http://schemas.microsoft.com/office/powerpoint/2010/main" val="15528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 between the library and the operating system?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responsibilities of the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Virtualization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abstraction of details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E.g., A user program can access files in the same way, regardless of the disk model and implementation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Protection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7030A0"/>
                </a:solidFill>
              </a:rPr>
              <a:t>safety and security</a:t>
            </a:r>
          </a:p>
          <a:p>
            <a:pPr lvl="1"/>
            <a:r>
              <a:rPr lang="en-US" dirty="0"/>
              <a:t>Making sure each user can access only the memory of their own programs, their own files, and that buggy programs cannot easily crash the operating system</a:t>
            </a:r>
          </a:p>
          <a:p>
            <a:r>
              <a:rPr lang="en-US" b="1" dirty="0">
                <a:solidFill>
                  <a:srgbClr val="C00000"/>
                </a:solidFill>
              </a:rPr>
              <a:t>Resource management </a:t>
            </a:r>
            <a:r>
              <a:rPr lang="en-US" dirty="0"/>
              <a:t>– </a:t>
            </a:r>
            <a:r>
              <a:rPr lang="en-US" dirty="0">
                <a:solidFill>
                  <a:srgbClr val="7030A0"/>
                </a:solidFill>
              </a:rPr>
              <a:t>sharing space and time</a:t>
            </a:r>
          </a:p>
          <a:p>
            <a:pPr lvl="1"/>
            <a:r>
              <a:rPr lang="en-US" dirty="0"/>
              <a:t>Making sure that hardware resources are shared “appropriately” between multiple entities (e.g., users, processes, threads).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49" y="25442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Let’s look at virtualization and </a:t>
            </a:r>
            <a:r>
              <a:rPr lang="en-US"/>
              <a:t>protection in action!</a:t>
            </a:r>
          </a:p>
        </p:txBody>
      </p:sp>
    </p:spTree>
    <p:extLst>
      <p:ext uri="{BB962C8B-B14F-4D97-AF65-F5344CB8AC3E}">
        <p14:creationId xmlns:p14="http://schemas.microsoft.com/office/powerpoint/2010/main" val="157712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shell </a:t>
            </a:r>
          </a:p>
          <a:p>
            <a:pPr lvl="1"/>
            <a:r>
              <a:rPr lang="en-US" dirty="0"/>
              <a:t>On your laptop </a:t>
            </a:r>
          </a:p>
          <a:p>
            <a:pPr lvl="1"/>
            <a:r>
              <a:rPr lang="en-US" dirty="0"/>
              <a:t>SSH into: 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ssh.ece.ubc.ca</a:t>
            </a:r>
            <a:endParaRPr lang="en-US" sz="20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Download and compile the code:</a:t>
            </a:r>
          </a:p>
          <a:p>
            <a:pPr lvl="1"/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wget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http://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ece.ubc.ca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/~os161/download/LECTURES-CODE/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cpu.c</a:t>
            </a:r>
            <a:endParaRPr lang="en-US" sz="18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gcc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-o 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cpu.c</a:t>
            </a:r>
            <a:endParaRPr lang="en-US" sz="18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Read it and see what it does!</a:t>
            </a:r>
          </a:p>
          <a:p>
            <a:r>
              <a:rPr lang="en-US" dirty="0"/>
              <a:t>Run multiple instances at the same time: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A &amp;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B</a:t>
            </a:r>
          </a:p>
          <a:p>
            <a:r>
              <a:rPr lang="en-US" dirty="0"/>
              <a:t>On Linux, we can also force them to run on the same CPU:</a:t>
            </a:r>
          </a:p>
          <a:p>
            <a:pPr lvl="1"/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taskset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–c 0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A &amp; 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taskset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–c 0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3396" y="1485406"/>
            <a:ext cx="44040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How can these two programs appear to run simultaneously even though they run on a single CPU? </a:t>
            </a:r>
          </a:p>
        </p:txBody>
      </p:sp>
    </p:spTree>
    <p:extLst>
      <p:ext uri="{BB962C8B-B14F-4D97-AF65-F5344CB8AC3E}">
        <p14:creationId xmlns:p14="http://schemas.microsoft.com/office/powerpoint/2010/main" val="14655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CPU virtualization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running program is represented in the kernel as a </a:t>
            </a:r>
            <a:r>
              <a:rPr lang="en-US" dirty="0">
                <a:solidFill>
                  <a:srgbClr val="C00000"/>
                </a:solidFill>
              </a:rPr>
              <a:t>process</a:t>
            </a:r>
            <a:r>
              <a:rPr lang="en-US" dirty="0"/>
              <a:t>.</a:t>
            </a:r>
          </a:p>
          <a:p>
            <a:r>
              <a:rPr lang="en-US" dirty="0"/>
              <a:t>Each process has its own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Program counter, registers, memory, open files, etc. </a:t>
            </a:r>
          </a:p>
          <a:p>
            <a:r>
              <a:rPr lang="en-US" dirty="0"/>
              <a:t>A process runs for a while…</a:t>
            </a:r>
          </a:p>
          <a:p>
            <a:r>
              <a:rPr lang="en-US" dirty="0"/>
              <a:t>Then the system is interrupted by a timer </a:t>
            </a:r>
            <a:r>
              <a:rPr lang="en-US" dirty="0">
                <a:solidFill>
                  <a:srgbClr val="C00000"/>
                </a:solidFill>
              </a:rPr>
              <a:t>interrupt</a:t>
            </a:r>
          </a:p>
          <a:p>
            <a:r>
              <a:rPr lang="en-US" dirty="0"/>
              <a:t>The kernel performs a </a:t>
            </a:r>
            <a:r>
              <a:rPr lang="en-US" dirty="0">
                <a:solidFill>
                  <a:srgbClr val="C00000"/>
                </a:solidFill>
              </a:rPr>
              <a:t>context switch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Saves the state of the old process to memory</a:t>
            </a:r>
          </a:p>
          <a:p>
            <a:pPr lvl="1"/>
            <a:r>
              <a:rPr lang="en-US" dirty="0"/>
              <a:t>Loads the state of the new process onto the CPU</a:t>
            </a:r>
          </a:p>
          <a:p>
            <a:pPr lvl="1"/>
            <a:r>
              <a:rPr lang="en-US" dirty="0"/>
              <a:t>Let’s the new process run</a:t>
            </a:r>
          </a:p>
          <a:p>
            <a:r>
              <a:rPr lang="en-US" dirty="0"/>
              <a:t>After a while, there is another interrupt, and the kernel switches back to the old process</a:t>
            </a:r>
          </a:p>
        </p:txBody>
      </p:sp>
    </p:spTree>
    <p:extLst>
      <p:ext uri="{BB962C8B-B14F-4D97-AF65-F5344CB8AC3E}">
        <p14:creationId xmlns:p14="http://schemas.microsoft.com/office/powerpoint/2010/main" val="166503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memory virtualization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7543"/>
            <a:ext cx="5169061" cy="46094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Physical memory is the </a:t>
            </a:r>
            <a:r>
              <a:rPr lang="en-US" dirty="0">
                <a:solidFill>
                  <a:srgbClr val="C00000"/>
                </a:solidFill>
              </a:rPr>
              <a:t>actual memory </a:t>
            </a:r>
            <a:r>
              <a:rPr lang="en-US" dirty="0"/>
              <a:t>in the machine</a:t>
            </a:r>
          </a:p>
          <a:p>
            <a:r>
              <a:rPr lang="en-US" dirty="0"/>
              <a:t>Virtual memory is the </a:t>
            </a:r>
            <a:r>
              <a:rPr lang="en-US" dirty="0">
                <a:solidFill>
                  <a:srgbClr val="C00000"/>
                </a:solidFill>
              </a:rPr>
              <a:t>potential memory</a:t>
            </a:r>
            <a:r>
              <a:rPr lang="en-US" dirty="0"/>
              <a:t> that a process can occupy</a:t>
            </a:r>
          </a:p>
          <a:p>
            <a:r>
              <a:rPr lang="en-US" dirty="0"/>
              <a:t>Virtual memory is mapped to physical memory</a:t>
            </a:r>
          </a:p>
          <a:p>
            <a:r>
              <a:rPr lang="en-US" dirty="0"/>
              <a:t>Virtual memory may be much larger than physical memory</a:t>
            </a:r>
          </a:p>
          <a:p>
            <a:r>
              <a:rPr lang="en-US" dirty="0"/>
              <a:t>Parts of virtual memory may be undefined … or not present in physical memory</a:t>
            </a:r>
          </a:p>
          <a:p>
            <a:r>
              <a:rPr lang="en-US" dirty="0"/>
              <a:t>The OS creates a virtual address space for each process</a:t>
            </a:r>
          </a:p>
          <a:p>
            <a:r>
              <a:rPr lang="en-US" dirty="0"/>
              <a:t>The OS makes sure that the physical memory of the processes is not shared</a:t>
            </a:r>
          </a:p>
          <a:p>
            <a:r>
              <a:rPr lang="en-US" dirty="0"/>
              <a:t>Same </a:t>
            </a:r>
            <a:r>
              <a:rPr lang="en-US" dirty="0">
                <a:solidFill>
                  <a:srgbClr val="C00000"/>
                </a:solidFill>
              </a:rPr>
              <a:t>virtual addresses </a:t>
            </a:r>
            <a:r>
              <a:rPr lang="en-US" dirty="0"/>
              <a:t>would always map to different </a:t>
            </a:r>
            <a:r>
              <a:rPr lang="en-US" dirty="0">
                <a:solidFill>
                  <a:srgbClr val="C00000"/>
                </a:solidFill>
              </a:rPr>
              <a:t>physical addresses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71" y="1485406"/>
            <a:ext cx="4987636" cy="5090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970" y="6488668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143519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44289</TotalTime>
  <Words>578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</vt:lpstr>
      <vt:lpstr>Office Theme</vt:lpstr>
      <vt:lpstr>Operating Systems:  the Introduction</vt:lpstr>
      <vt:lpstr>How does a program run on the hardware? </vt:lpstr>
      <vt:lpstr>What is an operating system?</vt:lpstr>
      <vt:lpstr>What’s the difference between the library and the operating system? </vt:lpstr>
      <vt:lpstr>Main responsibilities of the OS</vt:lpstr>
      <vt:lpstr>Let’s look at virtualization and protection in action!</vt:lpstr>
      <vt:lpstr>CPU virtualization</vt:lpstr>
      <vt:lpstr>How does CPU virtualization work? </vt:lpstr>
      <vt:lpstr>How does memory virtualization work? </vt:lpstr>
      <vt:lpstr>How does memory virtualization work?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 the Introduction</dc:title>
  <dc:creator>Microsoft Office User</dc:creator>
  <cp:lastModifiedBy>Microsoft Office User</cp:lastModifiedBy>
  <cp:revision>60</cp:revision>
  <cp:lastPrinted>2020-09-18T17:56:37Z</cp:lastPrinted>
  <dcterms:created xsi:type="dcterms:W3CDTF">2015-12-29T19:21:06Z</dcterms:created>
  <dcterms:modified xsi:type="dcterms:W3CDTF">2022-09-08T20:07:21Z</dcterms:modified>
</cp:coreProperties>
</file>