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636" r:id="rId2"/>
    <p:sldId id="414" r:id="rId3"/>
    <p:sldId id="416" r:id="rId4"/>
    <p:sldId id="656" r:id="rId5"/>
    <p:sldId id="659" r:id="rId6"/>
    <p:sldId id="657" r:id="rId7"/>
    <p:sldId id="600" r:id="rId8"/>
    <p:sldId id="593" r:id="rId9"/>
    <p:sldId id="594" r:id="rId10"/>
    <p:sldId id="639" r:id="rId11"/>
    <p:sldId id="654" r:id="rId12"/>
    <p:sldId id="671" r:id="rId13"/>
    <p:sldId id="587" r:id="rId14"/>
    <p:sldId id="595" r:id="rId15"/>
    <p:sldId id="650" r:id="rId16"/>
    <p:sldId id="651" r:id="rId17"/>
    <p:sldId id="660" r:id="rId18"/>
    <p:sldId id="661" r:id="rId19"/>
    <p:sldId id="662" r:id="rId20"/>
    <p:sldId id="663" r:id="rId21"/>
    <p:sldId id="664" r:id="rId22"/>
    <p:sldId id="665" r:id="rId23"/>
    <p:sldId id="666" r:id="rId24"/>
    <p:sldId id="667" r:id="rId25"/>
    <p:sldId id="652" r:id="rId26"/>
    <p:sldId id="668" r:id="rId27"/>
    <p:sldId id="640" r:id="rId28"/>
    <p:sldId id="649" r:id="rId29"/>
    <p:sldId id="599" r:id="rId30"/>
    <p:sldId id="565" r:id="rId31"/>
    <p:sldId id="552" r:id="rId32"/>
    <p:sldId id="655" r:id="rId33"/>
    <p:sldId id="672" r:id="rId34"/>
    <p:sldId id="669" r:id="rId35"/>
    <p:sldId id="643" r:id="rId36"/>
    <p:sldId id="469" r:id="rId37"/>
    <p:sldId id="554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BF"/>
    <a:srgbClr val="FFFF00"/>
    <a:srgbClr val="FF0000"/>
    <a:srgbClr val="CC0099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8" autoAdjust="0"/>
    <p:restoredTop sz="95077" autoAdjust="0"/>
  </p:normalViewPr>
  <p:slideViewPr>
    <p:cSldViewPr>
      <p:cViewPr>
        <p:scale>
          <a:sx n="100" d="100"/>
          <a:sy n="100" d="100"/>
        </p:scale>
        <p:origin x="-35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43B202E8-58C7-4B4E-B215-26D7B5C41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2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3B3F8-BFEB-854E-A066-0846AE1E23A7}" type="slidenum">
              <a:rPr lang="en-CA"/>
              <a:pPr/>
              <a:t>2</a:t>
            </a:fld>
            <a:endParaRPr lang="en-CA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FPGAs are used today in many embedded tasks</a:t>
            </a:r>
          </a:p>
          <a:p>
            <a:pPr>
              <a:buFontTx/>
              <a:buChar char="-"/>
            </a:pPr>
            <a:r>
              <a:rPr lang="en-US"/>
              <a:t>Signal processing, multimedia</a:t>
            </a:r>
          </a:p>
          <a:p>
            <a:pPr>
              <a:buFontTx/>
              <a:buChar char="-"/>
            </a:pPr>
            <a:r>
              <a:rPr lang="en-US"/>
              <a:t>Soft processor systems are becoming more common, simplifies development</a:t>
            </a:r>
          </a:p>
          <a:p>
            <a:pPr lvl="1">
              <a:buFontTx/>
              <a:buChar char="-"/>
            </a:pPr>
            <a:r>
              <a:rPr lang="en-US"/>
              <a:t>According to a 2007 survey by Embedded.com, 36% of respondents use soft processor in FPGA design</a:t>
            </a:r>
          </a:p>
          <a:p>
            <a:pPr>
              <a:buFontTx/>
              <a:buChar char="-"/>
            </a:pPr>
            <a:r>
              <a:rPr lang="en-US"/>
              <a:t>Although Nios/MB highly optimized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C52AB-9005-C84D-ABAA-EA096A53D0FC}" type="slidenum">
              <a:rPr lang="en-CA"/>
              <a:pPr/>
              <a:t>3</a:t>
            </a:fld>
            <a:endParaRPr lang="en-CA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43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1256" indent="-296637" defTabSz="99043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6548" indent="-237310" defTabSz="99043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61168" indent="-237310" defTabSz="99043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35787" indent="-237310" defTabSz="99043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10406" indent="-237310" defTabSz="9904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5026" indent="-237310" defTabSz="9904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59645" indent="-237310" defTabSz="9904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34264" indent="-237310" defTabSz="9904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7AF26C-4447-D844-B297-07AC47E0D840}" type="slidenum">
              <a:rPr lang="en-CA" sz="1300"/>
              <a:pPr eaLnBrk="1" hangingPunct="1"/>
              <a:t>4</a:t>
            </a:fld>
            <a:endParaRPr lang="en-CA" sz="13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/>
              <a:t>Long vectors of 32 and above</a:t>
            </a:r>
          </a:p>
          <a:p>
            <a:pPr eaLnBrk="1" hangingPunct="1">
              <a:buFontTx/>
              <a:buChar char="-"/>
            </a:pPr>
            <a:r>
              <a:rPr lang="en-US"/>
              <a:t>Vector addressing</a:t>
            </a:r>
          </a:p>
          <a:p>
            <a:pPr lvl="1" eaLnBrk="1" hangingPunct="1">
              <a:buFontTx/>
              <a:buChar char="-"/>
            </a:pPr>
            <a:r>
              <a:rPr lang="en-US"/>
              <a:t>Efficient way to gather data</a:t>
            </a:r>
          </a:p>
          <a:p>
            <a:pPr lvl="1" eaLnBrk="1" hangingPunct="1">
              <a:buFontTx/>
              <a:buChar char="-"/>
            </a:pPr>
            <a:r>
              <a:rPr lang="en-US"/>
              <a:t>Eliminates pack/unpack instructions</a:t>
            </a:r>
          </a:p>
          <a:p>
            <a:pPr eaLnBrk="1" hangingPunct="1">
              <a:buFontTx/>
              <a:buChar char="-"/>
            </a:pPr>
            <a:r>
              <a:rPr lang="en-US"/>
              <a:t>Will be discussed more on the next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EE20-07F7-4449-8278-1925F7B16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5874F-10CF-4A46-9B60-CA3A0EED6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61E4-1F3F-CF4A-925F-C933D7D58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4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366F4-5B35-074D-93F1-8F16FC75F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4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1F9A-21F5-B945-9505-ADB83846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7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D0A8-B1EC-2449-A117-6AEB37DB4AC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98940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F4CD-26D9-0746-8D69-ACD425814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A2AF-9088-8449-8CF0-DFCE48CCC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7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B08E-ADBD-5B4B-A350-31116F972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7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A7898-9109-DC44-85B4-14FE23A4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4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2941-6D76-D846-922D-E8BAEEC88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0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66DCF-0407-9849-ABD2-0485AB36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9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6E48F-2325-DC48-A2FA-23B0E50A3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0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2BB-F307-024D-8362-0DF861751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9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1C335F7-86EC-7D49-B15B-BC0A8595F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llpaper19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" b="1118"/>
          <a:stretch>
            <a:fillRect/>
          </a:stretch>
        </p:blipFill>
        <p:spPr>
          <a:xfrm>
            <a:off x="0" y="1828800"/>
            <a:ext cx="9145213" cy="5029200"/>
          </a:xfrm>
        </p:spPr>
      </p:pic>
      <p:sp>
        <p:nvSpPr>
          <p:cNvPr id="6" name="Rectangle 5"/>
          <p:cNvSpPr/>
          <p:nvPr/>
        </p:nvSpPr>
        <p:spPr>
          <a:xfrm>
            <a:off x="0" y="3429000"/>
            <a:ext cx="2385810" cy="160020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9968" y="3429000"/>
            <a:ext cx="88940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bg1"/>
                </a:solidFill>
              </a:rPr>
              <a:t>Embedded Supercomputing in FPGAs </a:t>
            </a:r>
            <a:endParaRPr lang="en-US" sz="4000" b="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with </a:t>
            </a:r>
            <a:r>
              <a:rPr lang="en-US" sz="4000" b="0" dirty="0">
                <a:solidFill>
                  <a:schemeClr val="bg1"/>
                </a:solidFill>
              </a:rPr>
              <a:t>the </a:t>
            </a:r>
            <a:r>
              <a:rPr lang="en-US" sz="4000" b="0" dirty="0" err="1">
                <a:solidFill>
                  <a:schemeClr val="bg1"/>
                </a:solidFill>
              </a:rPr>
              <a:t>VectorBlox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endParaRPr lang="en-US" sz="4000" b="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0" dirty="0" smtClean="0">
                <a:solidFill>
                  <a:schemeClr val="bg1"/>
                </a:solidFill>
              </a:rPr>
              <a:t>MXP </a:t>
            </a:r>
            <a:r>
              <a:rPr lang="en-US" sz="4000" b="0" dirty="0">
                <a:solidFill>
                  <a:schemeClr val="bg1"/>
                </a:solidFill>
              </a:rPr>
              <a:t>Matrix </a:t>
            </a:r>
            <a:r>
              <a:rPr lang="en-US" sz="4000" b="0" dirty="0" smtClean="0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334000"/>
            <a:ext cx="4992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FF00"/>
                </a:solidFill>
              </a:rPr>
              <a:t>Aaron Severance, UBC</a:t>
            </a:r>
          </a:p>
          <a:p>
            <a:r>
              <a:rPr lang="en-US" sz="2400" b="0" dirty="0" err="1" smtClean="0">
                <a:solidFill>
                  <a:srgbClr val="FFFF00"/>
                </a:solidFill>
              </a:rPr>
              <a:t>VectorBlox</a:t>
            </a:r>
            <a:r>
              <a:rPr lang="en-US" sz="2400" b="0" dirty="0" smtClean="0">
                <a:solidFill>
                  <a:srgbClr val="FFFF00"/>
                </a:solidFill>
              </a:rPr>
              <a:t> Computing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6" descr="so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0" y="5334000"/>
            <a:ext cx="4992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rgbClr val="FFFF00"/>
                </a:solidFill>
              </a:rPr>
              <a:t>Prof. Guy Lemieux, UBC</a:t>
            </a:r>
          </a:p>
          <a:p>
            <a:pPr algn="r"/>
            <a:r>
              <a:rPr lang="en-US" sz="2400" b="0" dirty="0" smtClean="0">
                <a:solidFill>
                  <a:srgbClr val="FFFF00"/>
                </a:solidFill>
              </a:rPr>
              <a:t>CEO </a:t>
            </a:r>
            <a:r>
              <a:rPr lang="en-US" sz="2400" b="0" dirty="0" err="1" smtClean="0">
                <a:solidFill>
                  <a:srgbClr val="FFFF00"/>
                </a:solidFill>
              </a:rPr>
              <a:t>VectorBlox</a:t>
            </a:r>
            <a:r>
              <a:rPr lang="en-US" sz="2400" b="0" dirty="0" smtClean="0">
                <a:solidFill>
                  <a:srgbClr val="FFFF00"/>
                </a:solidFill>
              </a:rPr>
              <a:t> Computing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6324600"/>
            <a:ext cx="286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FF00"/>
                </a:solidFill>
              </a:rPr>
              <a:t>http://</a:t>
            </a:r>
            <a:r>
              <a:rPr lang="en-US" b="0" dirty="0" err="1">
                <a:solidFill>
                  <a:srgbClr val="FFFF00"/>
                </a:solidFill>
              </a:rPr>
              <a:t>www.vectorblox.com</a:t>
            </a:r>
            <a:endParaRPr lang="en-US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8"/>
    </mc:Choice>
    <mc:Fallback xmlns="">
      <p:transition xmlns:p14="http://schemas.microsoft.com/office/powerpoint/2010/main" spd="slow" advTm="101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2158" r="-3215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9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MXP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Libraries on top of vendor tools</a:t>
            </a:r>
          </a:p>
          <a:p>
            <a:pPr lvl="1"/>
            <a:r>
              <a:rPr lang="en-US" dirty="0" smtClean="0"/>
              <a:t>Eclipse based IDEs, command line tools</a:t>
            </a:r>
          </a:p>
          <a:p>
            <a:pPr lvl="1"/>
            <a:r>
              <a:rPr lang="en-US" dirty="0" smtClean="0"/>
              <a:t>GCC, GDB, etc.</a:t>
            </a:r>
            <a:endParaRPr lang="en-US" dirty="0"/>
          </a:p>
          <a:p>
            <a:r>
              <a:rPr lang="en-US" dirty="0" smtClean="0"/>
              <a:t>Functions and Macros extend C, C++</a:t>
            </a:r>
          </a:p>
          <a:p>
            <a:pPr lvl="1"/>
            <a:r>
              <a:rPr lang="en-US" dirty="0" smtClean="0"/>
              <a:t>Vector Instructions</a:t>
            </a:r>
          </a:p>
          <a:p>
            <a:pPr lvl="2"/>
            <a:r>
              <a:rPr lang="en-US" dirty="0" smtClean="0"/>
              <a:t>ALU, DMA, Custom Instructions</a:t>
            </a:r>
          </a:p>
          <a:p>
            <a:r>
              <a:rPr lang="en-US" dirty="0" smtClean="0"/>
              <a:t>Same software for different configurations</a:t>
            </a:r>
          </a:p>
          <a:p>
            <a:pPr lvl="1"/>
            <a:r>
              <a:rPr lang="en-US" dirty="0" smtClean="0"/>
              <a:t>Wide MXP -&gt; higher performance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28600" y="1228665"/>
            <a:ext cx="8659813" cy="47089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Courier" charset="0"/>
                <a:cs typeface="Courier" charset="0"/>
              </a:rPr>
              <a:t>#include “</a:t>
            </a:r>
            <a:r>
              <a:rPr lang="en-US" sz="1000" dirty="0" err="1" smtClean="0">
                <a:latin typeface="Courier" charset="0"/>
                <a:cs typeface="Courier" charset="0"/>
              </a:rPr>
              <a:t>vbx.h</a:t>
            </a:r>
            <a:r>
              <a:rPr lang="en-US" sz="1000" dirty="0" smtClean="0">
                <a:latin typeface="Courier" charset="0"/>
                <a:cs typeface="Courier" charset="0"/>
              </a:rPr>
              <a:t>”</a:t>
            </a:r>
          </a:p>
          <a:p>
            <a:endParaRPr lang="en-US" sz="1000" dirty="0" smtClean="0">
              <a:latin typeface="Courier" charset="0"/>
              <a:cs typeface="Courier" charset="0"/>
            </a:endParaRPr>
          </a:p>
          <a:p>
            <a:r>
              <a:rPr lang="en-US" sz="1000" dirty="0" err="1" smtClean="0">
                <a:latin typeface="Courier" charset="0"/>
                <a:cs typeface="Courier" charset="0"/>
              </a:rPr>
              <a:t>int</a:t>
            </a:r>
            <a:r>
              <a:rPr lang="en-US" sz="1000" dirty="0" smtClean="0">
                <a:latin typeface="Courier" charset="0"/>
                <a:cs typeface="Courier" charset="0"/>
              </a:rPr>
              <a:t> main()</a:t>
            </a:r>
          </a:p>
          <a:p>
            <a:r>
              <a:rPr lang="en-US" sz="1000" dirty="0" smtClean="0">
                <a:latin typeface="Courier" charset="0"/>
                <a:cs typeface="Courier" charset="0"/>
              </a:rPr>
              <a:t>{</a:t>
            </a:r>
            <a:endParaRPr lang="en-US" sz="1000" dirty="0">
              <a:latin typeface="Courier" charset="0"/>
              <a:cs typeface="Courier" charset="0"/>
            </a:endParaRPr>
          </a:p>
          <a:p>
            <a:r>
              <a:rPr lang="en-US" sz="1000" dirty="0" smtClean="0">
                <a:latin typeface="Courier" charset="0"/>
                <a:cs typeface="Courier" charset="0"/>
              </a:rPr>
              <a:t>    </a:t>
            </a:r>
            <a:r>
              <a:rPr lang="en-US" sz="1000" dirty="0" err="1" smtClean="0">
                <a:latin typeface="Courier" charset="0"/>
                <a:cs typeface="Courier" charset="0"/>
              </a:rPr>
              <a:t>const</a:t>
            </a:r>
            <a:r>
              <a:rPr lang="en-US" sz="1000" dirty="0" smtClean="0">
                <a:latin typeface="Courier" charset="0"/>
                <a:cs typeface="Courier" charset="0"/>
              </a:rPr>
              <a:t> </a:t>
            </a:r>
            <a:r>
              <a:rPr lang="en-US" sz="1000" dirty="0" err="1" smtClean="0">
                <a:latin typeface="Courier" charset="0"/>
                <a:cs typeface="Courier" charset="0"/>
              </a:rPr>
              <a:t>int</a:t>
            </a:r>
            <a:r>
              <a:rPr lang="en-US" sz="1000" dirty="0" smtClean="0">
                <a:latin typeface="Courier" charset="0"/>
                <a:cs typeface="Courier" charset="0"/>
              </a:rPr>
              <a:t> length = 8;</a:t>
            </a:r>
          </a:p>
          <a:p>
            <a:r>
              <a:rPr lang="en-US" sz="1000" dirty="0">
                <a:latin typeface="Courier" charset="0"/>
                <a:cs typeface="Courier" charset="0"/>
              </a:rPr>
              <a:t> </a:t>
            </a:r>
            <a:r>
              <a:rPr lang="en-US" sz="1000" dirty="0" smtClean="0">
                <a:latin typeface="Courier" charset="0"/>
                <a:cs typeface="Courier" charset="0"/>
              </a:rPr>
              <a:t>   </a:t>
            </a:r>
            <a:r>
              <a:rPr lang="en-US" sz="1000" dirty="0" err="1" smtClean="0">
                <a:latin typeface="Courier" charset="0"/>
                <a:cs typeface="Courier" charset="0"/>
              </a:rPr>
              <a:t>int</a:t>
            </a:r>
            <a:r>
              <a:rPr lang="en-US" sz="1000" dirty="0" smtClean="0">
                <a:latin typeface="Courier" charset="0"/>
                <a:cs typeface="Courier" charset="0"/>
              </a:rPr>
              <a:t> A[length] = {1,2,3,4,5,6,7,8};</a:t>
            </a:r>
          </a:p>
          <a:p>
            <a:r>
              <a:rPr lang="en-US" sz="1000" dirty="0">
                <a:latin typeface="Courier" charset="0"/>
                <a:cs typeface="Courier" charset="0"/>
              </a:rPr>
              <a:t> </a:t>
            </a:r>
            <a:r>
              <a:rPr lang="en-US" sz="1000" dirty="0" smtClean="0">
                <a:latin typeface="Courier" charset="0"/>
                <a:cs typeface="Courier" charset="0"/>
              </a:rPr>
              <a:t>   </a:t>
            </a:r>
            <a:r>
              <a:rPr lang="en-US" sz="1000" dirty="0" err="1" smtClean="0">
                <a:latin typeface="Courier" charset="0"/>
                <a:cs typeface="Courier" charset="0"/>
              </a:rPr>
              <a:t>int</a:t>
            </a:r>
            <a:r>
              <a:rPr lang="en-US" sz="1000" dirty="0" smtClean="0">
                <a:latin typeface="Courier" charset="0"/>
                <a:cs typeface="Courier" charset="0"/>
              </a:rPr>
              <a:t> B[length] = {10,20,30,40,50,60,70,80};</a:t>
            </a:r>
          </a:p>
          <a:p>
            <a:r>
              <a:rPr lang="en-US" sz="1000" dirty="0" smtClean="0">
                <a:latin typeface="Courier" charset="0"/>
                <a:cs typeface="Courier" charset="0"/>
              </a:rPr>
              <a:t>    </a:t>
            </a:r>
            <a:r>
              <a:rPr lang="en-US" sz="1000" dirty="0" err="1">
                <a:latin typeface="Courier" charset="0"/>
                <a:cs typeface="Courier" charset="0"/>
              </a:rPr>
              <a:t>int</a:t>
            </a:r>
            <a:r>
              <a:rPr lang="en-US" sz="1000" dirty="0">
                <a:latin typeface="Courier" charset="0"/>
                <a:cs typeface="Courier" charset="0"/>
              </a:rPr>
              <a:t> </a:t>
            </a:r>
            <a:r>
              <a:rPr lang="en-US" sz="1000" dirty="0" smtClean="0">
                <a:latin typeface="Courier" charset="0"/>
                <a:cs typeface="Courier" charset="0"/>
              </a:rPr>
              <a:t>C[</a:t>
            </a:r>
            <a:r>
              <a:rPr lang="en-US" sz="1000" dirty="0">
                <a:latin typeface="Courier" charset="0"/>
                <a:cs typeface="Courier" charset="0"/>
              </a:rPr>
              <a:t>length] = {</a:t>
            </a:r>
            <a:r>
              <a:rPr lang="en-US" sz="1000" dirty="0" smtClean="0">
                <a:latin typeface="Courier" charset="0"/>
                <a:cs typeface="Courier" charset="0"/>
              </a:rPr>
              <a:t>100,200,300,400,500,600,700,800</a:t>
            </a:r>
            <a:r>
              <a:rPr lang="en-US" sz="1000" dirty="0">
                <a:latin typeface="Courier" charset="0"/>
                <a:cs typeface="Courier" charset="0"/>
              </a:rPr>
              <a:t>}</a:t>
            </a:r>
            <a:r>
              <a:rPr lang="en-US" sz="1000" dirty="0" smtClean="0">
                <a:latin typeface="Courier" charset="0"/>
                <a:cs typeface="Courier" charset="0"/>
              </a:rPr>
              <a:t>;</a:t>
            </a:r>
          </a:p>
          <a:p>
            <a:r>
              <a:rPr lang="en-US" sz="1000" dirty="0" smtClean="0">
                <a:latin typeface="Courier" charset="0"/>
                <a:cs typeface="Courier" charset="0"/>
              </a:rPr>
              <a:t>    </a:t>
            </a:r>
            <a:r>
              <a:rPr lang="en-US" sz="1000" dirty="0" err="1" smtClean="0">
                <a:latin typeface="Courier" charset="0"/>
                <a:cs typeface="Courier" charset="0"/>
              </a:rPr>
              <a:t>int</a:t>
            </a:r>
            <a:r>
              <a:rPr lang="en-US" sz="1000" dirty="0" smtClean="0">
                <a:latin typeface="Courier" charset="0"/>
                <a:cs typeface="Courier" charset="0"/>
              </a:rPr>
              <a:t> D[length];</a:t>
            </a:r>
          </a:p>
          <a:p>
            <a:endParaRPr lang="en-US" sz="1000" dirty="0" smtClean="0">
              <a:latin typeface="Courier" charset="0"/>
              <a:cs typeface="Courier" charset="0"/>
            </a:endParaRPr>
          </a:p>
          <a:p>
            <a:r>
              <a:rPr lang="en-US" sz="1000" dirty="0" smtClean="0">
                <a:latin typeface="Courier" charset="0"/>
                <a:cs typeface="Courier" charset="0"/>
              </a:rPr>
              <a:t>    </a:t>
            </a:r>
            <a:r>
              <a:rPr lang="en-US" sz="1000" dirty="0" err="1" smtClean="0">
                <a:latin typeface="Courier" charset="0"/>
                <a:cs typeface="Courier" charset="0"/>
              </a:rPr>
              <a:t>vbx_dcache_flush_all</a:t>
            </a:r>
            <a:r>
              <a:rPr lang="en-US" sz="1000" dirty="0" smtClean="0">
                <a:latin typeface="Courier" charset="0"/>
                <a:cs typeface="Courier" charset="0"/>
              </a:rPr>
              <a:t>();</a:t>
            </a:r>
          </a:p>
          <a:p>
            <a:endParaRPr lang="en-US" sz="1000" dirty="0" smtClean="0">
              <a:latin typeface="Courier" charset="0"/>
              <a:cs typeface="Courier" charset="0"/>
            </a:endParaRPr>
          </a:p>
          <a:p>
            <a:r>
              <a:rPr lang="en-US" sz="1000" dirty="0">
                <a:latin typeface="Courier" charset="0"/>
                <a:cs typeface="Courier" charset="0"/>
              </a:rPr>
              <a:t> </a:t>
            </a:r>
            <a:r>
              <a:rPr lang="en-US" sz="1000" dirty="0" smtClean="0">
                <a:latin typeface="Courier" charset="0"/>
                <a:cs typeface="Courier" charset="0"/>
              </a:rPr>
              <a:t>   </a:t>
            </a:r>
            <a:r>
              <a:rPr lang="en-US" sz="1000" dirty="0" err="1" smtClean="0">
                <a:latin typeface="Courier" charset="0"/>
                <a:cs typeface="Courier" charset="0"/>
              </a:rPr>
              <a:t>const</a:t>
            </a:r>
            <a:r>
              <a:rPr lang="en-US" sz="1000" dirty="0" smtClean="0">
                <a:latin typeface="Courier" charset="0"/>
                <a:cs typeface="Courier" charset="0"/>
              </a:rPr>
              <a:t> </a:t>
            </a:r>
            <a:r>
              <a:rPr lang="en-US" sz="1000" dirty="0" err="1" smtClean="0">
                <a:latin typeface="Courier" charset="0"/>
                <a:cs typeface="Courier" charset="0"/>
              </a:rPr>
              <a:t>int</a:t>
            </a:r>
            <a:r>
              <a:rPr lang="en-US" sz="1000" dirty="0" smtClean="0">
                <a:latin typeface="Courier" charset="0"/>
                <a:cs typeface="Courier" charset="0"/>
              </a:rPr>
              <a:t> </a:t>
            </a:r>
            <a:r>
              <a:rPr lang="en-US" sz="1000" dirty="0" err="1" smtClean="0">
                <a:latin typeface="Courier" charset="0"/>
                <a:cs typeface="Courier" charset="0"/>
              </a:rPr>
              <a:t>data_len</a:t>
            </a:r>
            <a:r>
              <a:rPr lang="en-US" sz="1000" dirty="0" smtClean="0">
                <a:latin typeface="Courier" charset="0"/>
                <a:cs typeface="Courier" charset="0"/>
              </a:rPr>
              <a:t> = length * </a:t>
            </a:r>
            <a:r>
              <a:rPr lang="en-US" sz="1000" dirty="0" err="1" smtClean="0">
                <a:latin typeface="Courier" charset="0"/>
                <a:cs typeface="Courier" charset="0"/>
              </a:rPr>
              <a:t>sizeof</a:t>
            </a:r>
            <a:r>
              <a:rPr lang="en-US" sz="1000" dirty="0" smtClean="0">
                <a:latin typeface="Courier" charset="0"/>
                <a:cs typeface="Courier" charset="0"/>
              </a:rPr>
              <a:t>(</a:t>
            </a:r>
            <a:r>
              <a:rPr lang="en-US" sz="1000" dirty="0" err="1" smtClean="0">
                <a:latin typeface="Courier" charset="0"/>
                <a:cs typeface="Courier" charset="0"/>
              </a:rPr>
              <a:t>int</a:t>
            </a:r>
            <a:r>
              <a:rPr lang="en-US" sz="1000" dirty="0" smtClean="0">
                <a:latin typeface="Courier" charset="0"/>
                <a:cs typeface="Courier" charset="0"/>
              </a:rPr>
              <a:t>);</a:t>
            </a:r>
          </a:p>
          <a:p>
            <a:r>
              <a:rPr lang="en-US" sz="1000" dirty="0">
                <a:latin typeface="Courier" charset="0"/>
                <a:cs typeface="Courier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 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vbx_word_t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*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va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= 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(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vbx_word_t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*)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vbx_sp_malloc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(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data_len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);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   </a:t>
            </a:r>
            <a:r>
              <a:rPr lang="en-US" sz="1000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vbx_word_t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 *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vb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= (</a:t>
            </a:r>
            <a:r>
              <a:rPr lang="en-US" sz="1000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vbx_word_t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*)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vbx_sp_malloc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( </a:t>
            </a:r>
            <a:r>
              <a:rPr lang="en-US" sz="1000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data_len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 )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;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   </a:t>
            </a:r>
            <a:r>
              <a:rPr lang="en-US" sz="1000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vbx_word_t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 *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vc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= (</a:t>
            </a:r>
            <a:r>
              <a:rPr lang="en-US" sz="1000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vbx_word_t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*)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vbx_sp_malloc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( </a:t>
            </a:r>
            <a:r>
              <a:rPr lang="en-US" sz="1000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data_len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 )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;</a:t>
            </a:r>
          </a:p>
          <a:p>
            <a:endParaRPr lang="en-US" sz="1000" dirty="0" smtClean="0">
              <a:latin typeface="Courier" charset="0"/>
              <a:cs typeface="Courier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 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vbx_dma_to_vector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(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va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, A,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data_len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);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  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vbx_dma_to_vector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(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vb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, B, </a:t>
            </a:r>
            <a:r>
              <a:rPr lang="en-US" sz="1000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data_len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 )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;</a:t>
            </a:r>
          </a:p>
          <a:p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 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vbx_dma_to_vector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(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vc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, C, </a:t>
            </a:r>
            <a:r>
              <a:rPr lang="en-US" sz="1000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data_len</a:t>
            </a:r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 )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;</a:t>
            </a:r>
          </a:p>
          <a:p>
            <a:endParaRPr lang="en-US" sz="1000" dirty="0">
              <a:latin typeface="Courier" charset="0"/>
              <a:cs typeface="Courier" charset="0"/>
            </a:endParaRPr>
          </a:p>
          <a:p>
            <a:r>
              <a:rPr lang="en-US" sz="1000" dirty="0" smtClean="0">
                <a:latin typeface="Courier" charset="0"/>
                <a:cs typeface="Courier" charset="0"/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  <a:latin typeface="Courier" charset="0"/>
                <a:cs typeface="Courier" charset="0"/>
              </a:rPr>
              <a:t>vbx_set_vl</a:t>
            </a:r>
            <a:r>
              <a:rPr lang="en-US" sz="1000" dirty="0" smtClean="0">
                <a:solidFill>
                  <a:srgbClr val="0000FF"/>
                </a:solidFill>
                <a:latin typeface="Courier" charset="0"/>
                <a:cs typeface="Courier" charset="0"/>
              </a:rPr>
              <a:t>( length );</a:t>
            </a:r>
          </a:p>
          <a:p>
            <a:r>
              <a:rPr lang="en-US" sz="1000" dirty="0">
                <a:solidFill>
                  <a:srgbClr val="0000FF"/>
                </a:solidFill>
                <a:latin typeface="Courier" charset="0"/>
                <a:cs typeface="Courier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Courier" charset="0"/>
                <a:cs typeface="Courier" charset="0"/>
              </a:rPr>
              <a:t>   </a:t>
            </a:r>
            <a:r>
              <a:rPr lang="en-US" sz="1000" dirty="0" err="1" smtClean="0">
                <a:solidFill>
                  <a:srgbClr val="0000FF"/>
                </a:solidFill>
                <a:latin typeface="Courier" charset="0"/>
                <a:cs typeface="Courier" charset="0"/>
              </a:rPr>
              <a:t>vbx</a:t>
            </a:r>
            <a:r>
              <a:rPr lang="en-US" sz="1000" dirty="0" smtClean="0">
                <a:solidFill>
                  <a:srgbClr val="0000FF"/>
                </a:solidFill>
                <a:latin typeface="Courier" charset="0"/>
                <a:cs typeface="Courier" charset="0"/>
              </a:rPr>
              <a:t>( VVW, VADD, </a:t>
            </a:r>
            <a:r>
              <a:rPr lang="en-US" sz="1000" dirty="0" err="1" smtClean="0">
                <a:solidFill>
                  <a:srgbClr val="0000FF"/>
                </a:solidFill>
                <a:latin typeface="Courier" charset="0"/>
                <a:cs typeface="Courier" charset="0"/>
              </a:rPr>
              <a:t>vb</a:t>
            </a:r>
            <a:r>
              <a:rPr lang="en-US" sz="1000" dirty="0" smtClean="0">
                <a:solidFill>
                  <a:srgbClr val="0000FF"/>
                </a:solidFill>
                <a:latin typeface="Courier" charset="0"/>
                <a:cs typeface="Courier" charset="0"/>
              </a:rPr>
              <a:t>, </a:t>
            </a:r>
            <a:r>
              <a:rPr lang="en-US" sz="1000" dirty="0" err="1" smtClean="0">
                <a:solidFill>
                  <a:srgbClr val="0000FF"/>
                </a:solidFill>
                <a:latin typeface="Courier" charset="0"/>
                <a:cs typeface="Courier" charset="0"/>
              </a:rPr>
              <a:t>va</a:t>
            </a:r>
            <a:r>
              <a:rPr lang="en-US" sz="1000" dirty="0" smtClean="0">
                <a:solidFill>
                  <a:srgbClr val="0000FF"/>
                </a:solidFill>
                <a:latin typeface="Courier" charset="0"/>
                <a:cs typeface="Courier" charset="0"/>
              </a:rPr>
              <a:t>, </a:t>
            </a:r>
            <a:r>
              <a:rPr lang="en-US" sz="1000" dirty="0" err="1" smtClean="0">
                <a:solidFill>
                  <a:srgbClr val="0000FF"/>
                </a:solidFill>
                <a:latin typeface="Courier" charset="0"/>
                <a:cs typeface="Courier" charset="0"/>
              </a:rPr>
              <a:t>vb</a:t>
            </a:r>
            <a:r>
              <a:rPr lang="en-US" sz="1000" dirty="0" smtClean="0">
                <a:solidFill>
                  <a:srgbClr val="0000FF"/>
                </a:solidFill>
                <a:latin typeface="Courier" charset="0"/>
                <a:cs typeface="Courier" charset="0"/>
              </a:rPr>
              <a:t> );</a:t>
            </a:r>
          </a:p>
          <a:p>
            <a:r>
              <a:rPr lang="en-US" sz="1000" dirty="0">
                <a:solidFill>
                  <a:srgbClr val="0000FF"/>
                </a:solidFill>
                <a:latin typeface="Courier" charset="0"/>
                <a:cs typeface="Courier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Courier" charset="0"/>
                <a:cs typeface="Courier" charset="0"/>
              </a:rPr>
              <a:t>   </a:t>
            </a:r>
            <a:r>
              <a:rPr lang="en-US" sz="1000" dirty="0" err="1" smtClean="0">
                <a:solidFill>
                  <a:srgbClr val="0000FF"/>
                </a:solidFill>
                <a:latin typeface="Courier" charset="0"/>
                <a:cs typeface="Courier" charset="0"/>
              </a:rPr>
              <a:t>vbx</a:t>
            </a:r>
            <a:r>
              <a:rPr lang="en-US" sz="1000" dirty="0" smtClean="0">
                <a:solidFill>
                  <a:srgbClr val="0000FF"/>
                </a:solidFill>
                <a:latin typeface="Courier" charset="0"/>
                <a:cs typeface="Courier" charset="0"/>
              </a:rPr>
              <a:t>( VVW, VADD, </a:t>
            </a:r>
            <a:r>
              <a:rPr lang="en-US" sz="1000" dirty="0" err="1" smtClean="0">
                <a:solidFill>
                  <a:srgbClr val="0000FF"/>
                </a:solidFill>
                <a:latin typeface="Courier" charset="0"/>
                <a:cs typeface="Courier" charset="0"/>
              </a:rPr>
              <a:t>vc</a:t>
            </a:r>
            <a:r>
              <a:rPr lang="en-US" sz="1000" dirty="0" smtClean="0">
                <a:solidFill>
                  <a:srgbClr val="0000FF"/>
                </a:solidFill>
                <a:latin typeface="Courier" charset="0"/>
                <a:cs typeface="Courier" charset="0"/>
              </a:rPr>
              <a:t>, </a:t>
            </a:r>
            <a:r>
              <a:rPr lang="en-US" sz="1000" dirty="0" err="1" smtClean="0">
                <a:solidFill>
                  <a:srgbClr val="0000FF"/>
                </a:solidFill>
                <a:latin typeface="Courier" charset="0"/>
                <a:cs typeface="Courier" charset="0"/>
              </a:rPr>
              <a:t>vb</a:t>
            </a:r>
            <a:r>
              <a:rPr lang="en-US" sz="1000" dirty="0" smtClean="0">
                <a:solidFill>
                  <a:srgbClr val="0000FF"/>
                </a:solidFill>
                <a:latin typeface="Courier" charset="0"/>
                <a:cs typeface="Courier" charset="0"/>
              </a:rPr>
              <a:t>, </a:t>
            </a:r>
            <a:r>
              <a:rPr lang="en-US" sz="1000" dirty="0" err="1" smtClean="0">
                <a:solidFill>
                  <a:srgbClr val="0000FF"/>
                </a:solidFill>
                <a:latin typeface="Courier" charset="0"/>
                <a:cs typeface="Courier" charset="0"/>
              </a:rPr>
              <a:t>vc</a:t>
            </a:r>
            <a:r>
              <a:rPr lang="en-US" sz="1000" dirty="0" smtClean="0">
                <a:solidFill>
                  <a:srgbClr val="0000FF"/>
                </a:solidFill>
                <a:latin typeface="Courier" charset="0"/>
                <a:cs typeface="Courier" charset="0"/>
              </a:rPr>
              <a:t> );</a:t>
            </a:r>
          </a:p>
          <a:p>
            <a:endParaRPr lang="en-US" sz="1000" dirty="0" smtClean="0">
              <a:latin typeface="Courier" charset="0"/>
              <a:cs typeface="Courier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Courier" charset="0"/>
                <a:cs typeface="Courier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 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vbx_dma_to_host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( D,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vc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,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data_len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);</a:t>
            </a:r>
          </a:p>
          <a:p>
            <a:endParaRPr lang="en-US" sz="1000" dirty="0" smtClean="0">
              <a:latin typeface="Courier" charset="0"/>
              <a:cs typeface="Courier" charset="0"/>
            </a:endParaRPr>
          </a:p>
          <a:p>
            <a:r>
              <a:rPr lang="en-US" sz="1000" dirty="0" smtClean="0">
                <a:latin typeface="Courier" charset="0"/>
                <a:cs typeface="Courier" charset="0"/>
              </a:rPr>
              <a:t>    </a:t>
            </a:r>
            <a:r>
              <a:rPr lang="en-US" sz="1000" dirty="0" err="1" smtClean="0">
                <a:latin typeface="Courier" charset="0"/>
                <a:cs typeface="Courier" charset="0"/>
              </a:rPr>
              <a:t>vbx_sync</a:t>
            </a:r>
            <a:r>
              <a:rPr lang="en-US" sz="1000" dirty="0" smtClean="0">
                <a:latin typeface="Courier" charset="0"/>
                <a:cs typeface="Courier" charset="0"/>
              </a:rPr>
              <a:t>();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    </a:t>
            </a:r>
            <a:r>
              <a:rPr lang="en-US" sz="1000" dirty="0" err="1" smtClean="0">
                <a:solidFill>
                  <a:srgbClr val="FF0000"/>
                </a:solidFill>
                <a:latin typeface="Courier" charset="0"/>
                <a:cs typeface="Courier" charset="0"/>
              </a:rPr>
              <a:t>vbx_sp_free</a:t>
            </a:r>
            <a:r>
              <a:rPr lang="en-US" sz="1000" dirty="0" smtClean="0">
                <a:solidFill>
                  <a:srgbClr val="FF0000"/>
                </a:solidFill>
                <a:latin typeface="Courier" charset="0"/>
                <a:cs typeface="Courier" charset="0"/>
              </a:rPr>
              <a:t>();</a:t>
            </a:r>
          </a:p>
          <a:p>
            <a:r>
              <a:rPr lang="en-US" sz="1000" dirty="0" smtClean="0">
                <a:latin typeface="Courier" charset="0"/>
                <a:cs typeface="Courier" charset="0"/>
              </a:rPr>
              <a:t>}</a:t>
            </a:r>
          </a:p>
        </p:txBody>
      </p:sp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</a:rPr>
              <a:t>Example: Adding 3 Vectors</a:t>
            </a:r>
            <a:endParaRPr lang="en-US" dirty="0">
              <a:latin typeface="Garamond" charset="0"/>
              <a:ea typeface="ＭＳ Ｐゴシック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5606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Design on FPGAs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and SW development is decoupled</a:t>
            </a:r>
          </a:p>
          <a:p>
            <a:r>
              <a:rPr lang="en-US" dirty="0" smtClean="0"/>
              <a:t>Select HW parameters and go</a:t>
            </a:r>
          </a:p>
          <a:p>
            <a:pPr lvl="1"/>
            <a:r>
              <a:rPr lang="en-US" dirty="0" smtClean="0"/>
              <a:t>No VHDL required for computing</a:t>
            </a:r>
          </a:p>
          <a:p>
            <a:pPr lvl="1"/>
            <a:r>
              <a:rPr lang="en-US" dirty="0" smtClean="0"/>
              <a:t>Only resynthesize when requirements change</a:t>
            </a:r>
          </a:p>
          <a:p>
            <a:r>
              <a:rPr lang="en-US" dirty="0" smtClean="0"/>
              <a:t>Design SW with these main concepts</a:t>
            </a:r>
          </a:p>
          <a:p>
            <a:pPr lvl="1"/>
            <a:r>
              <a:rPr lang="en-US" dirty="0" smtClean="0"/>
              <a:t>Vectors of data</a:t>
            </a:r>
          </a:p>
          <a:p>
            <a:pPr lvl="1"/>
            <a:r>
              <a:rPr lang="en-US" dirty="0" smtClean="0"/>
              <a:t>Scratchpad with DMA</a:t>
            </a:r>
          </a:p>
          <a:p>
            <a:pPr lvl="1"/>
            <a:r>
              <a:rPr lang="en-US" dirty="0" smtClean="0"/>
              <a:t>Same software can run on any FPGA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</a:t>
            </a:r>
            <a:r>
              <a:rPr lang="en-US" sz="1400" b="0" dirty="0"/>
              <a:t>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54076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1914525"/>
            <a:ext cx="7772400" cy="1362075"/>
          </a:xfrm>
        </p:spPr>
        <p:txBody>
          <a:bodyPr/>
          <a:lstStyle/>
          <a:p>
            <a:r>
              <a:rPr lang="en-US" sz="3600" dirty="0" smtClean="0"/>
              <a:t>MXP™ Matrix Processor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  <p:pic>
        <p:nvPicPr>
          <p:cNvPr id="6" name="Picture 5" descr="VectorBlox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0"/>
            <a:ext cx="238315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4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MXP™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7A2AF-9088-8449-8CF0-DFCE48CCC5F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Content Placeholder 6" descr="nios-mx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7" r="-5977"/>
          <a:stretch>
            <a:fillRect/>
          </a:stretch>
        </p:blipFill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876800" y="1447800"/>
            <a:ext cx="3657600" cy="1676400"/>
            <a:chOff x="5181600" y="1371600"/>
            <a:chExt cx="3276600" cy="16764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181600" y="1371600"/>
              <a:ext cx="3276600" cy="16764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91075" y="1524000"/>
              <a:ext cx="12997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1. Scalar</a:t>
              </a:r>
            </a:p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CPU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1600200"/>
            <a:ext cx="4572000" cy="2819400"/>
            <a:chOff x="228600" y="2743200"/>
            <a:chExt cx="6629400" cy="32004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28600" y="2743200"/>
              <a:ext cx="6629400" cy="32004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712" y="4495800"/>
              <a:ext cx="3168995" cy="943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2. Concurrent</a:t>
              </a:r>
            </a:p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DMA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52560" y="4572000"/>
            <a:ext cx="4910699" cy="2026152"/>
            <a:chOff x="6858000" y="4191000"/>
            <a:chExt cx="1905000" cy="20574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6858000" y="4191000"/>
              <a:ext cx="1905000" cy="2057400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53454" y="5638800"/>
              <a:ext cx="901050" cy="468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3. Vector SIMD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53846" y="4724400"/>
            <a:ext cx="2416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3-way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Concurrency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7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MXP Internal Architecture (1)</a:t>
            </a:r>
            <a:endParaRPr lang="en-US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0D2A0C-D1BF-A34A-B7A2-EE4D33A87E97}" type="slidenum">
              <a:rPr lang="en-CA" sz="1000">
                <a:latin typeface="Verdana" charset="0"/>
              </a:rPr>
              <a:pPr eaLnBrk="1" hangingPunct="1"/>
              <a:t>16</a:t>
            </a:fld>
            <a:endParaRPr lang="en-CA" sz="1000">
              <a:latin typeface="Verdana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  <p:pic>
        <p:nvPicPr>
          <p:cNvPr id="2" name="Picture 1" descr="vbx-mxp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763000" cy="57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4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Scratchpad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Multi-banked, parallel access</a:t>
            </a:r>
          </a:p>
          <a:p>
            <a:pPr lvl="1"/>
            <a:r>
              <a:rPr lang="en-US" sz="2400" dirty="0" smtClean="0"/>
              <a:t>Addresses striped across banks, like RAID disks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222364"/>
              </p:ext>
            </p:extLst>
          </p:nvPr>
        </p:nvGraphicFramePr>
        <p:xfrm>
          <a:off x="2438400" y="32766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31062"/>
              </p:ext>
            </p:extLst>
          </p:nvPr>
        </p:nvGraphicFramePr>
        <p:xfrm>
          <a:off x="2438400" y="41148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76969"/>
              </p:ext>
            </p:extLst>
          </p:nvPr>
        </p:nvGraphicFramePr>
        <p:xfrm>
          <a:off x="2438400" y="49530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138706"/>
              </p:ext>
            </p:extLst>
          </p:nvPr>
        </p:nvGraphicFramePr>
        <p:xfrm>
          <a:off x="2438400" y="57912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33400" y="3657600"/>
            <a:ext cx="1752600" cy="2514600"/>
            <a:chOff x="533400" y="3657600"/>
            <a:chExt cx="1752600" cy="2514600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4114800"/>
              <a:ext cx="10951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is</a:t>
              </a:r>
            </a:p>
            <a:p>
              <a:r>
                <a:rPr lang="en-US" dirty="0" smtClean="0"/>
                <a:t>Striped</a:t>
              </a:r>
            </a:p>
            <a:p>
              <a:r>
                <a:rPr lang="en-US" dirty="0" smtClean="0"/>
                <a:t>Across</a:t>
              </a:r>
            </a:p>
            <a:p>
              <a:r>
                <a:rPr lang="en-US" dirty="0" smtClean="0"/>
                <a:t>Memory</a:t>
              </a:r>
            </a:p>
            <a:p>
              <a:r>
                <a:rPr lang="en-US" dirty="0" smtClean="0"/>
                <a:t>Banks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1600200" y="3657600"/>
              <a:ext cx="685800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1752600" y="44958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1752600" y="4800600"/>
              <a:ext cx="533400" cy="533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1676400" y="5257800"/>
              <a:ext cx="6096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1630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Scratchpad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Multi-banked, parallel access</a:t>
            </a:r>
          </a:p>
          <a:p>
            <a:pPr lvl="1"/>
            <a:r>
              <a:rPr lang="en-US" sz="2400" dirty="0" smtClean="0"/>
              <a:t>Vector can start at any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80141"/>
              </p:ext>
            </p:extLst>
          </p:nvPr>
        </p:nvGraphicFramePr>
        <p:xfrm>
          <a:off x="2438400" y="32766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03573"/>
              </p:ext>
            </p:extLst>
          </p:nvPr>
        </p:nvGraphicFramePr>
        <p:xfrm>
          <a:off x="2438400" y="41148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1822"/>
              </p:ext>
            </p:extLst>
          </p:nvPr>
        </p:nvGraphicFramePr>
        <p:xfrm>
          <a:off x="2438400" y="49530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066503"/>
              </p:ext>
            </p:extLst>
          </p:nvPr>
        </p:nvGraphicFramePr>
        <p:xfrm>
          <a:off x="2438400" y="57912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37747" y="5269468"/>
            <a:ext cx="21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Vector starts here</a:t>
            </a:r>
            <a:endParaRPr lang="en-US" dirty="0">
              <a:solidFill>
                <a:srgbClr val="CC0099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181600" y="5498068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400" y="3657600"/>
            <a:ext cx="1752600" cy="2514600"/>
            <a:chOff x="533400" y="3657600"/>
            <a:chExt cx="1752600" cy="2514600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4114800"/>
              <a:ext cx="10951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is</a:t>
              </a:r>
            </a:p>
            <a:p>
              <a:r>
                <a:rPr lang="en-US" dirty="0" smtClean="0"/>
                <a:t>Striped</a:t>
              </a:r>
            </a:p>
            <a:p>
              <a:r>
                <a:rPr lang="en-US" dirty="0" smtClean="0"/>
                <a:t>Across</a:t>
              </a:r>
            </a:p>
            <a:p>
              <a:r>
                <a:rPr lang="en-US" dirty="0" smtClean="0"/>
                <a:t>Memory</a:t>
              </a:r>
            </a:p>
            <a:p>
              <a:r>
                <a:rPr lang="en-US" dirty="0" smtClean="0"/>
                <a:t>Banks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1600200" y="3657600"/>
              <a:ext cx="685800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1752600" y="44958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1752600" y="4800600"/>
              <a:ext cx="533400" cy="533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1676400" y="5257800"/>
              <a:ext cx="6096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9552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Scratchpad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Multi-banked, parallel access</a:t>
            </a:r>
          </a:p>
          <a:p>
            <a:pPr lvl="1"/>
            <a:r>
              <a:rPr lang="en-US" sz="2400" dirty="0" smtClean="0"/>
              <a:t>Vector can start at any location</a:t>
            </a:r>
          </a:p>
          <a:p>
            <a:pPr lvl="1"/>
            <a:r>
              <a:rPr lang="en-US" sz="2400" dirty="0" smtClean="0"/>
              <a:t>Vector can have any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44139"/>
              </p:ext>
            </p:extLst>
          </p:nvPr>
        </p:nvGraphicFramePr>
        <p:xfrm>
          <a:off x="2438400" y="32766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84926"/>
              </p:ext>
            </p:extLst>
          </p:nvPr>
        </p:nvGraphicFramePr>
        <p:xfrm>
          <a:off x="2438400" y="41148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63064"/>
              </p:ext>
            </p:extLst>
          </p:nvPr>
        </p:nvGraphicFramePr>
        <p:xfrm>
          <a:off x="2438400" y="49530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10643"/>
              </p:ext>
            </p:extLst>
          </p:nvPr>
        </p:nvGraphicFramePr>
        <p:xfrm>
          <a:off x="2438400" y="57912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37747" y="4343400"/>
            <a:ext cx="2339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Vector of length 10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7747" y="3974068"/>
            <a:ext cx="21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Vector starts here</a:t>
            </a:r>
            <a:endParaRPr lang="en-US" dirty="0">
              <a:solidFill>
                <a:srgbClr val="CC0099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181600" y="4202668"/>
            <a:ext cx="533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3400" y="3657600"/>
            <a:ext cx="1752600" cy="2514600"/>
            <a:chOff x="533400" y="3657600"/>
            <a:chExt cx="1752600" cy="2514600"/>
          </a:xfrm>
        </p:grpSpPr>
        <p:sp>
          <p:nvSpPr>
            <p:cNvPr id="16" name="TextBox 15"/>
            <p:cNvSpPr txBox="1"/>
            <p:nvPr/>
          </p:nvSpPr>
          <p:spPr>
            <a:xfrm>
              <a:off x="533400" y="4114800"/>
              <a:ext cx="10951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is</a:t>
              </a:r>
            </a:p>
            <a:p>
              <a:r>
                <a:rPr lang="en-US" dirty="0" smtClean="0"/>
                <a:t>Striped</a:t>
              </a:r>
            </a:p>
            <a:p>
              <a:r>
                <a:rPr lang="en-US" dirty="0" smtClean="0"/>
                <a:t>Across</a:t>
              </a:r>
            </a:p>
            <a:p>
              <a:r>
                <a:rPr lang="en-US" dirty="0" smtClean="0"/>
                <a:t>Memory</a:t>
              </a:r>
            </a:p>
            <a:p>
              <a:r>
                <a:rPr lang="en-US" dirty="0" smtClean="0"/>
                <a:t>Banks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1600200" y="3657600"/>
              <a:ext cx="685800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1752600" y="44958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1752600" y="4800600"/>
              <a:ext cx="533400" cy="533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1676400" y="5257800"/>
              <a:ext cx="6096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723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46C2-6422-834F-841C-EF2BC6126C19}" type="slidenum">
              <a:rPr lang="en-CA"/>
              <a:pPr/>
              <a:t>2</a:t>
            </a:fld>
            <a:endParaRPr lang="en-CA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Usage and Motivation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Embedded processing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FPGAs often control custom devices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Imaging, audio, radio, screens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Heavy data processing requirements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FPGA tools for data processing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VHDL too difficult to learn and use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C-to-hardware tools too “VHDL-like”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FPGA-based CPUs (</a:t>
            </a:r>
            <a:r>
              <a:rPr lang="en-US" sz="2000" dirty="0" err="1"/>
              <a:t>Nios</a:t>
            </a:r>
            <a:r>
              <a:rPr lang="en-US" sz="2000" dirty="0"/>
              <a:t>/</a:t>
            </a:r>
            <a:r>
              <a:rPr lang="en-US" sz="2000" dirty="0" err="1"/>
              <a:t>MicroBlaze</a:t>
            </a:r>
            <a:r>
              <a:rPr lang="en-US" sz="2000" dirty="0"/>
              <a:t>) too </a:t>
            </a:r>
            <a:r>
              <a:rPr lang="en-US" sz="2000" dirty="0" smtClean="0"/>
              <a:t>slow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Complications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Very slow recompiles of FPGA </a:t>
            </a:r>
            <a:r>
              <a:rPr lang="en-US" sz="2000" dirty="0" err="1" smtClean="0"/>
              <a:t>bitstream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Device control circuits may have sensitive timing requirements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</a:t>
            </a:r>
            <a:r>
              <a:rPr lang="en-US" sz="1400" b="0" dirty="0"/>
              <a:t>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2129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08939"/>
              </p:ext>
            </p:extLst>
          </p:nvPr>
        </p:nvGraphicFramePr>
        <p:xfrm>
          <a:off x="4384700" y="32766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40233"/>
              </p:ext>
            </p:extLst>
          </p:nvPr>
        </p:nvGraphicFramePr>
        <p:xfrm>
          <a:off x="4384700" y="41148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76391"/>
              </p:ext>
            </p:extLst>
          </p:nvPr>
        </p:nvGraphicFramePr>
        <p:xfrm>
          <a:off x="4384700" y="49530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20457"/>
              </p:ext>
            </p:extLst>
          </p:nvPr>
        </p:nvGraphicFramePr>
        <p:xfrm>
          <a:off x="4384700" y="57912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B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4329150" y="3124200"/>
            <a:ext cx="2362200" cy="3505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624550" y="4048924"/>
            <a:ext cx="1350950" cy="250427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10400" y="3190076"/>
            <a:ext cx="381000" cy="78904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Scratchpad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Multi-banked, parallel access</a:t>
            </a:r>
          </a:p>
          <a:p>
            <a:pPr lvl="1"/>
            <a:r>
              <a:rPr lang="en-US" sz="2400" dirty="0" smtClean="0"/>
              <a:t>Vector can start at any location</a:t>
            </a:r>
          </a:p>
          <a:p>
            <a:pPr lvl="1"/>
            <a:r>
              <a:rPr lang="en-US" sz="2400" dirty="0" smtClean="0"/>
              <a:t>Vector can have any length</a:t>
            </a:r>
          </a:p>
          <a:p>
            <a:pPr lvl="1"/>
            <a:r>
              <a:rPr lang="en-US" sz="2400" dirty="0" smtClean="0"/>
              <a:t>One “wave” of elements can be read every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31709"/>
              </p:ext>
            </p:extLst>
          </p:nvPr>
        </p:nvGraphicFramePr>
        <p:xfrm>
          <a:off x="2438400" y="32766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87516"/>
              </p:ext>
            </p:extLst>
          </p:nvPr>
        </p:nvGraphicFramePr>
        <p:xfrm>
          <a:off x="2438400" y="41148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72957"/>
              </p:ext>
            </p:extLst>
          </p:nvPr>
        </p:nvGraphicFramePr>
        <p:xfrm>
          <a:off x="2438400" y="49530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0789"/>
              </p:ext>
            </p:extLst>
          </p:nvPr>
        </p:nvGraphicFramePr>
        <p:xfrm>
          <a:off x="2438400" y="5791200"/>
          <a:ext cx="28956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  <a:gridCol w="2895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BF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51881" y="3352800"/>
            <a:ext cx="128731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One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clock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cycle:</a:t>
            </a:r>
          </a:p>
          <a:p>
            <a:endParaRPr lang="en-US" dirty="0" smtClean="0">
              <a:solidFill>
                <a:srgbClr val="CC0099"/>
              </a:solidFill>
            </a:endParaRPr>
          </a:p>
          <a:p>
            <a:r>
              <a:rPr lang="en-US" dirty="0" smtClean="0">
                <a:solidFill>
                  <a:srgbClr val="CC0099"/>
                </a:solidFill>
              </a:rPr>
              <a:t>Parallel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access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to one full</a:t>
            </a:r>
            <a:br>
              <a:rPr lang="en-US" dirty="0" smtClean="0">
                <a:solidFill>
                  <a:srgbClr val="CC0099"/>
                </a:solidFill>
              </a:rPr>
            </a:br>
            <a:r>
              <a:rPr lang="en-US" dirty="0" smtClean="0">
                <a:solidFill>
                  <a:srgbClr val="CC0099"/>
                </a:solidFill>
              </a:rPr>
              <a:t>“</a:t>
            </a:r>
            <a:r>
              <a:rPr lang="en-US" dirty="0" smtClean="0"/>
              <a:t>wave</a:t>
            </a:r>
            <a:r>
              <a:rPr lang="en-US" dirty="0" smtClean="0">
                <a:solidFill>
                  <a:srgbClr val="CC0099"/>
                </a:solidFill>
              </a:rPr>
              <a:t>”</a:t>
            </a:r>
            <a:br>
              <a:rPr lang="en-US" dirty="0" smtClean="0">
                <a:solidFill>
                  <a:srgbClr val="CC0099"/>
                </a:solidFill>
              </a:rPr>
            </a:br>
            <a:r>
              <a:rPr lang="en-US" dirty="0" smtClean="0">
                <a:solidFill>
                  <a:srgbClr val="CC0099"/>
                </a:solidFill>
              </a:rPr>
              <a:t>of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smtClean="0">
                <a:solidFill>
                  <a:srgbClr val="CC0099"/>
                </a:solidFill>
              </a:rPr>
              <a:t>vector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elements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3400" y="3657600"/>
            <a:ext cx="1752600" cy="2514600"/>
            <a:chOff x="533400" y="3657600"/>
            <a:chExt cx="1752600" cy="2514600"/>
          </a:xfrm>
        </p:grpSpPr>
        <p:sp>
          <p:nvSpPr>
            <p:cNvPr id="23" name="TextBox 22"/>
            <p:cNvSpPr txBox="1"/>
            <p:nvPr/>
          </p:nvSpPr>
          <p:spPr>
            <a:xfrm>
              <a:off x="533400" y="4114800"/>
              <a:ext cx="109517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is</a:t>
              </a:r>
            </a:p>
            <a:p>
              <a:r>
                <a:rPr lang="en-US" dirty="0" smtClean="0"/>
                <a:t>Striped</a:t>
              </a:r>
            </a:p>
            <a:p>
              <a:r>
                <a:rPr lang="en-US" dirty="0" smtClean="0"/>
                <a:t>Across</a:t>
              </a:r>
            </a:p>
            <a:p>
              <a:r>
                <a:rPr lang="en-US" dirty="0" smtClean="0"/>
                <a:t>Memory</a:t>
              </a:r>
            </a:p>
            <a:p>
              <a:r>
                <a:rPr lang="en-US" dirty="0" smtClean="0"/>
                <a:t>Banks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1600200" y="3657600"/>
              <a:ext cx="685800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1752600" y="44958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1752600" y="4800600"/>
              <a:ext cx="533400" cy="533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1676400" y="5257800"/>
              <a:ext cx="6096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7537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ea typeface="ＭＳ Ｐゴシック" charset="0"/>
                <a:cs typeface="Arial"/>
              </a:rPr>
              <a:t>Scratchpad-based Computing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F4B80-1172-CE49-B75B-B311DD0CDC71}" type="slidenum">
              <a:rPr lang="en-CA" sz="1000">
                <a:latin typeface="Verdana" charset="0"/>
              </a:rPr>
              <a:pPr eaLnBrk="1" hangingPunct="1"/>
              <a:t>21</a:t>
            </a:fld>
            <a:endParaRPr lang="en-CA" sz="1000">
              <a:latin typeface="Verdana" charset="0"/>
            </a:endParaRPr>
          </a:p>
        </p:txBody>
      </p:sp>
      <p:pic>
        <p:nvPicPr>
          <p:cNvPr id="63491" name="Picture 205" descr="scratchpad-align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44775"/>
            <a:ext cx="7399338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371600"/>
            <a:ext cx="5309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vbx_word_t</a:t>
            </a:r>
            <a:r>
              <a:rPr lang="en-US" dirty="0" smtClean="0">
                <a:latin typeface="Courier"/>
                <a:cs typeface="Courier"/>
              </a:rPr>
              <a:t> *</a:t>
            </a:r>
            <a:r>
              <a:rPr lang="en-US" dirty="0" err="1" smtClean="0">
                <a:latin typeface="Courier"/>
                <a:cs typeface="Courier"/>
              </a:rPr>
              <a:t>vdst</a:t>
            </a:r>
            <a:r>
              <a:rPr lang="en-US" dirty="0" smtClean="0">
                <a:latin typeface="Courier"/>
                <a:cs typeface="Courier"/>
              </a:rPr>
              <a:t>, *vsrc1, *vsrc2;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vbx</a:t>
            </a:r>
            <a:r>
              <a:rPr lang="en-US" dirty="0" smtClean="0">
                <a:latin typeface="Courier"/>
                <a:cs typeface="Courier"/>
              </a:rPr>
              <a:t>(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"/>
                <a:cs typeface="Courier"/>
              </a:rPr>
              <a:t>VVW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smtClean="0">
                <a:solidFill>
                  <a:srgbClr val="00FF00"/>
                </a:solidFill>
                <a:latin typeface="Courier"/>
                <a:cs typeface="Courier"/>
              </a:rPr>
              <a:t>VADD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solidFill>
                  <a:srgbClr val="6F4291"/>
                </a:solidFill>
                <a:latin typeface="Courier"/>
                <a:cs typeface="Courier"/>
              </a:rPr>
              <a:t>vdst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vsrc1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vsrc2</a:t>
            </a:r>
            <a:r>
              <a:rPr lang="en-US" dirty="0" smtClean="0">
                <a:latin typeface="Courier"/>
                <a:cs typeface="Courier"/>
              </a:rPr>
              <a:t> 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2943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ea typeface="ＭＳ Ｐゴシック" charset="0"/>
                <a:cs typeface="Arial"/>
              </a:rPr>
              <a:t>Scratchpad-based Computing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F4B80-1172-CE49-B75B-B311DD0CDC71}" type="slidenum">
              <a:rPr lang="en-CA" sz="1000">
                <a:latin typeface="Verdana" charset="0"/>
              </a:rPr>
              <a:pPr eaLnBrk="1" hangingPunct="1"/>
              <a:t>22</a:t>
            </a:fld>
            <a:endParaRPr lang="en-CA" sz="1000">
              <a:latin typeface="Verdana" charset="0"/>
            </a:endParaRPr>
          </a:p>
        </p:txBody>
      </p:sp>
      <p:pic>
        <p:nvPicPr>
          <p:cNvPr id="63491" name="Picture 205" descr="scratchpad-align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44775"/>
            <a:ext cx="7399338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371600"/>
            <a:ext cx="5309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vbx_word_t</a:t>
            </a:r>
            <a:r>
              <a:rPr lang="en-US" dirty="0" smtClean="0">
                <a:latin typeface="Courier"/>
                <a:cs typeface="Courier"/>
              </a:rPr>
              <a:t> *</a:t>
            </a:r>
            <a:r>
              <a:rPr lang="en-US" dirty="0" err="1" smtClean="0">
                <a:latin typeface="Courier"/>
                <a:cs typeface="Courier"/>
              </a:rPr>
              <a:t>vdst</a:t>
            </a:r>
            <a:r>
              <a:rPr lang="en-US" dirty="0" smtClean="0">
                <a:latin typeface="Courier"/>
                <a:cs typeface="Courier"/>
              </a:rPr>
              <a:t>, *vsrc1, *vsrc2;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vbx</a:t>
            </a:r>
            <a:r>
              <a:rPr lang="en-US" dirty="0" smtClean="0">
                <a:latin typeface="Courier"/>
                <a:cs typeface="Courier"/>
              </a:rPr>
              <a:t>(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"/>
                <a:cs typeface="Courier"/>
              </a:rPr>
              <a:t>VVW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>
                <a:solidFill>
                  <a:srgbClr val="00FF00"/>
                </a:solidFill>
                <a:latin typeface="Courier"/>
                <a:cs typeface="Courier"/>
              </a:rPr>
              <a:t>VADD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>
                <a:solidFill>
                  <a:srgbClr val="6F4291"/>
                </a:solidFill>
                <a:latin typeface="Courier"/>
                <a:cs typeface="Courier"/>
              </a:rPr>
              <a:t>vdst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vsrc1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vsrc2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5029200" y="2286000"/>
            <a:ext cx="304800" cy="1524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6930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ea typeface="ＭＳ Ｐゴシック" charset="0"/>
                <a:cs typeface="Arial"/>
              </a:rPr>
              <a:t>Scratchpad-based Computing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F4B80-1172-CE49-B75B-B311DD0CDC71}" type="slidenum">
              <a:rPr lang="en-CA" sz="1000">
                <a:latin typeface="Verdana" charset="0"/>
              </a:rPr>
              <a:pPr eaLnBrk="1" hangingPunct="1"/>
              <a:t>23</a:t>
            </a:fld>
            <a:endParaRPr lang="en-CA" sz="1000">
              <a:latin typeface="Verdana" charset="0"/>
            </a:endParaRPr>
          </a:p>
        </p:txBody>
      </p:sp>
      <p:pic>
        <p:nvPicPr>
          <p:cNvPr id="63491" name="Picture 205" descr="scratchpad-align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44775"/>
            <a:ext cx="7399338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371600"/>
            <a:ext cx="5309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vbx_word_t</a:t>
            </a:r>
            <a:r>
              <a:rPr lang="en-US" dirty="0" smtClean="0">
                <a:latin typeface="Courier"/>
                <a:cs typeface="Courier"/>
              </a:rPr>
              <a:t> *</a:t>
            </a:r>
            <a:r>
              <a:rPr lang="en-US" dirty="0" err="1" smtClean="0">
                <a:latin typeface="Courier"/>
                <a:cs typeface="Courier"/>
              </a:rPr>
              <a:t>vdst</a:t>
            </a:r>
            <a:r>
              <a:rPr lang="en-US" dirty="0" smtClean="0">
                <a:latin typeface="Courier"/>
                <a:cs typeface="Courier"/>
              </a:rPr>
              <a:t>, *vsrc1, *vsrc2;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vbx</a:t>
            </a:r>
            <a:r>
              <a:rPr lang="en-US" dirty="0" smtClean="0">
                <a:latin typeface="Courier"/>
                <a:cs typeface="Courier"/>
              </a:rPr>
              <a:t>(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"/>
                <a:cs typeface="Courier"/>
              </a:rPr>
              <a:t>VVW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>
                <a:solidFill>
                  <a:srgbClr val="00FF00"/>
                </a:solidFill>
                <a:latin typeface="Courier"/>
                <a:cs typeface="Courier"/>
              </a:rPr>
              <a:t>VADD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>
                <a:solidFill>
                  <a:srgbClr val="6F4291"/>
                </a:solidFill>
                <a:latin typeface="Courier"/>
                <a:cs typeface="Courier"/>
              </a:rPr>
              <a:t>vdst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vsrc1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vsrc2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5029200" y="2286000"/>
            <a:ext cx="304800" cy="1524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 rot="1553012">
            <a:off x="4986873" y="2105681"/>
            <a:ext cx="381000" cy="3733800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9521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ea typeface="ＭＳ Ｐゴシック" charset="0"/>
                <a:cs typeface="Arial"/>
              </a:rPr>
              <a:t>Scratchpad-based Computing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F4B80-1172-CE49-B75B-B311DD0CDC71}" type="slidenum">
              <a:rPr lang="en-CA" sz="1000">
                <a:latin typeface="Verdana" charset="0"/>
              </a:rPr>
              <a:pPr eaLnBrk="1" hangingPunct="1"/>
              <a:t>24</a:t>
            </a:fld>
            <a:endParaRPr lang="en-CA" sz="1000">
              <a:latin typeface="Verdana" charset="0"/>
            </a:endParaRPr>
          </a:p>
        </p:txBody>
      </p:sp>
      <p:pic>
        <p:nvPicPr>
          <p:cNvPr id="63491" name="Picture 205" descr="scratchpad-align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44775"/>
            <a:ext cx="7399338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371600"/>
            <a:ext cx="5309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vbx_word_t</a:t>
            </a:r>
            <a:r>
              <a:rPr lang="en-US" dirty="0" smtClean="0">
                <a:latin typeface="Courier"/>
                <a:cs typeface="Courier"/>
              </a:rPr>
              <a:t> *</a:t>
            </a:r>
            <a:r>
              <a:rPr lang="en-US" dirty="0" err="1" smtClean="0">
                <a:latin typeface="Courier"/>
                <a:cs typeface="Courier"/>
              </a:rPr>
              <a:t>vdst</a:t>
            </a:r>
            <a:r>
              <a:rPr lang="en-US" dirty="0" smtClean="0">
                <a:latin typeface="Courier"/>
                <a:cs typeface="Courier"/>
              </a:rPr>
              <a:t>, *vsrc1, *vsrc2;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vbx</a:t>
            </a:r>
            <a:r>
              <a:rPr lang="en-US" dirty="0" smtClean="0">
                <a:latin typeface="Courier"/>
                <a:cs typeface="Courier"/>
              </a:rPr>
              <a:t>(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"/>
                <a:cs typeface="Courier"/>
              </a:rPr>
              <a:t>VVW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>
                <a:solidFill>
                  <a:srgbClr val="00FF00"/>
                </a:solidFill>
                <a:latin typeface="Courier"/>
                <a:cs typeface="Courier"/>
              </a:rPr>
              <a:t>VADD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>
                <a:solidFill>
                  <a:srgbClr val="6F4291"/>
                </a:solidFill>
                <a:latin typeface="Courier"/>
                <a:cs typeface="Courier"/>
              </a:rPr>
              <a:t>vdst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vsrc1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vsrc2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);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own Arrow 3"/>
          <p:cNvSpPr/>
          <p:nvPr/>
        </p:nvSpPr>
        <p:spPr bwMode="auto">
          <a:xfrm rot="1553012">
            <a:off x="4986873" y="2105681"/>
            <a:ext cx="381000" cy="3733800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300142">
            <a:off x="3487267" y="2246514"/>
            <a:ext cx="381000" cy="2574719"/>
          </a:xfrm>
          <a:prstGeom prst="downArrow">
            <a:avLst>
              <a:gd name="adj1" fmla="val 50000"/>
              <a:gd name="adj2" fmla="val 65696"/>
            </a:avLst>
          </a:prstGeom>
          <a:solidFill>
            <a:srgbClr val="6F429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5029200" y="2286000"/>
            <a:ext cx="304800" cy="1524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9704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MXP Internal Architecture (2)</a:t>
            </a:r>
            <a:endParaRPr lang="en-US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0D2A0C-D1BF-A34A-B7A2-EE4D33A87E97}" type="slidenum">
              <a:rPr lang="en-CA" sz="1000">
                <a:latin typeface="Verdana" charset="0"/>
              </a:rPr>
              <a:pPr eaLnBrk="1" hangingPunct="1"/>
              <a:t>25</a:t>
            </a:fld>
            <a:endParaRPr lang="en-CA" sz="1000">
              <a:latin typeface="Verdana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</a:t>
            </a:r>
            <a:r>
              <a:rPr lang="en-US" sz="800" b="0" dirty="0" smtClean="0"/>
              <a:t>.</a:t>
            </a:r>
            <a:endParaRPr lang="en-US" sz="14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9412"/>
            <a:ext cx="8763000" cy="57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Vector Instructions</a:t>
            </a:r>
            <a:endParaRPr lang="en-US" dirty="0"/>
          </a:p>
        </p:txBody>
      </p:sp>
      <p:pic>
        <p:nvPicPr>
          <p:cNvPr id="5" name="Content Placeholder 4" descr="custom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6" r="-906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9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Arial"/>
              </a:rPr>
              <a:t>MXP Internal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Architecture (3)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145" r="-3145"/>
          <a:stretch>
            <a:fillRect/>
          </a:stretch>
        </p:blipFill>
        <p:spPr>
          <a:xfrm>
            <a:off x="-76201" y="1371600"/>
            <a:ext cx="9421751" cy="5181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Feature Set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467532"/>
              </p:ext>
            </p:extLst>
          </p:nvPr>
        </p:nvGraphicFramePr>
        <p:xfrm>
          <a:off x="457200" y="1600200"/>
          <a:ext cx="7924800" cy="4450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528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MXP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Register 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4kB to 2MB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# Vectors (registers)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unlimited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Max Vector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unlimited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Max Element</a:t>
                      </a:r>
                      <a:r>
                        <a:rPr lang="en-US" baseline="0" dirty="0" smtClean="0"/>
                        <a:t>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Sub-word</a:t>
                      </a:r>
                      <a:r>
                        <a:rPr lang="en-US" baseline="0" dirty="0" smtClean="0"/>
                        <a:t> SIMD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x 16b, 4 x 8b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Automatic</a:t>
                      </a:r>
                      <a:r>
                        <a:rPr lang="en-US" baseline="0" dirty="0" smtClean="0"/>
                        <a:t> Dispatch/Increment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2D/3D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arallelism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to 128 (x4</a:t>
                      </a:r>
                      <a:r>
                        <a:rPr lang="en-US" baseline="0" dirty="0" smtClean="0"/>
                        <a:t> for 8b)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Clock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245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Latency-hiding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Concurrent</a:t>
                      </a:r>
                      <a:r>
                        <a:rPr lang="en-US" baseline="0" dirty="0" smtClean="0"/>
                        <a:t> 1D/2D DMA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Floating-point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Optional via Custom Instructions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User-configurable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DMA, ALUs, Multipliers,</a:t>
                      </a:r>
                      <a:r>
                        <a:rPr lang="en-US" baseline="0" dirty="0" smtClean="0"/>
                        <a:t> S/G Ports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Performance Examples</a:t>
            </a:r>
            <a:endParaRPr lang="en-US" sz="40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048000" y="1339850"/>
            <a:ext cx="32766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17000" r="3174" b="13240"/>
          <a:stretch/>
        </p:blipFill>
        <p:spPr>
          <a:xfrm>
            <a:off x="1139479" y="1614345"/>
            <a:ext cx="7786421" cy="4237658"/>
          </a:xfrm>
          <a:prstGeom prst="rect">
            <a:avLst/>
          </a:prstGeom>
        </p:spPr>
      </p:pic>
      <p:grpSp>
        <p:nvGrpSpPr>
          <p:cNvPr id="9" name="Group 11"/>
          <p:cNvGrpSpPr/>
          <p:nvPr/>
        </p:nvGrpSpPr>
        <p:grpSpPr>
          <a:xfrm>
            <a:off x="300254" y="4717577"/>
            <a:ext cx="1492101" cy="792745"/>
            <a:chOff x="170375" y="4905150"/>
            <a:chExt cx="1492101" cy="804403"/>
          </a:xfrm>
        </p:grpSpPr>
        <p:pic>
          <p:nvPicPr>
            <p:cNvPr id="10" name="Picture 9" descr="nios2_log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79" y="5225449"/>
              <a:ext cx="1119709" cy="355934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652827" y="5697683"/>
              <a:ext cx="701361" cy="1187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altera-logo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75" y="4905150"/>
              <a:ext cx="1492101" cy="32845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453240" y="5864811"/>
            <a:ext cx="478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/>
              <a:t>VectorBlox MXP</a:t>
            </a:r>
            <a:r>
              <a:rPr lang="en-US" b="0" baseline="30000" dirty="0" smtClean="0"/>
              <a:t>TM</a:t>
            </a:r>
            <a:r>
              <a:rPr lang="en-US" sz="2400" b="0" dirty="0" smtClean="0"/>
              <a:t> Processor Size</a:t>
            </a:r>
            <a:endParaRPr lang="en-US" sz="24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905000"/>
            <a:ext cx="141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/>
              <a:t>Speedup</a:t>
            </a:r>
          </a:p>
          <a:p>
            <a:pPr algn="ctr"/>
            <a:r>
              <a:rPr lang="en-US" sz="2400" b="0" dirty="0" smtClean="0"/>
              <a:t>(factor)</a:t>
            </a:r>
            <a:endParaRPr lang="en-US" sz="24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7615429" y="1002722"/>
            <a:ext cx="124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Application </a:t>
            </a:r>
          </a:p>
          <a:p>
            <a:pPr algn="ctr"/>
            <a:r>
              <a:rPr lang="en-US" dirty="0" smtClean="0"/>
              <a:t>Kernels</a:t>
            </a:r>
            <a:endParaRPr lang="en-US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3433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61274-CF78-CB4D-B627-827144ADC77F}" type="slidenum">
              <a:rPr lang="en-CA"/>
              <a:pPr/>
              <a:t>3</a:t>
            </a:fld>
            <a:endParaRPr lang="en-CA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Tool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MXP™ Matrix Processor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/>
            <a:r>
              <a:rPr lang="en-US" sz="2400" dirty="0" smtClean="0"/>
              <a:t>Performance</a:t>
            </a:r>
          </a:p>
          <a:p>
            <a:pPr lvl="2"/>
            <a:r>
              <a:rPr lang="en-US" sz="2000" dirty="0" smtClean="0"/>
              <a:t>100x – 1000x over </a:t>
            </a:r>
            <a:r>
              <a:rPr lang="en-US" sz="2000" dirty="0" err="1" smtClean="0"/>
              <a:t>Nios</a:t>
            </a:r>
            <a:r>
              <a:rPr lang="en-US" sz="2000" dirty="0" smtClean="0"/>
              <a:t> II/f, </a:t>
            </a:r>
            <a:r>
              <a:rPr lang="en-US" sz="2000" dirty="0" err="1" smtClean="0"/>
              <a:t>MicroBlaze</a:t>
            </a:r>
            <a:endParaRPr lang="en-US" sz="2800" dirty="0" smtClean="0"/>
          </a:p>
          <a:p>
            <a:pPr lvl="1"/>
            <a:r>
              <a:rPr lang="en-US" sz="2400" dirty="0" smtClean="0"/>
              <a:t>Easy to use, pure software</a:t>
            </a:r>
          </a:p>
          <a:p>
            <a:pPr lvl="2"/>
            <a:r>
              <a:rPr lang="en-US" sz="2000" dirty="0" smtClean="0"/>
              <a:t>Just C, no VHDL/Verilog !</a:t>
            </a:r>
          </a:p>
          <a:p>
            <a:pPr lvl="1"/>
            <a:r>
              <a:rPr lang="en-US" sz="2400" dirty="0" smtClean="0"/>
              <a:t>No FPGA recompilation for each algorithm change</a:t>
            </a:r>
          </a:p>
          <a:p>
            <a:pPr lvl="2"/>
            <a:r>
              <a:rPr lang="en-US" sz="1800" dirty="0" smtClean="0"/>
              <a:t>No </a:t>
            </a:r>
            <a:r>
              <a:rPr lang="en-US" sz="1800" dirty="0" err="1" smtClean="0"/>
              <a:t>bitstream</a:t>
            </a:r>
            <a:r>
              <a:rPr lang="en-US" sz="1800" dirty="0" smtClean="0"/>
              <a:t> changes</a:t>
            </a:r>
          </a:p>
          <a:p>
            <a:pPr lvl="2"/>
            <a:r>
              <a:rPr lang="en-US" sz="1800" dirty="0" smtClean="0"/>
              <a:t>Save time (FPGA </a:t>
            </a:r>
            <a:r>
              <a:rPr lang="en-US" sz="1800" dirty="0" err="1" smtClean="0"/>
              <a:t>place+route</a:t>
            </a:r>
            <a:r>
              <a:rPr lang="en-US" sz="1800" dirty="0" smtClean="0"/>
              <a:t> can take hours, run out of space,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pPr lvl="1"/>
            <a:r>
              <a:rPr lang="en-US" sz="2400" dirty="0" smtClean="0"/>
              <a:t>Correctness</a:t>
            </a:r>
            <a:endParaRPr lang="en-US" sz="2400" dirty="0"/>
          </a:p>
          <a:p>
            <a:pPr lvl="2"/>
            <a:r>
              <a:rPr lang="en-US" sz="2000" dirty="0"/>
              <a:t>Easy-to-</a:t>
            </a:r>
            <a:r>
              <a:rPr lang="en-US" sz="2000" dirty="0" smtClean="0"/>
              <a:t>debug, e.g. </a:t>
            </a:r>
            <a:r>
              <a:rPr lang="en-US" sz="2000" dirty="0" err="1" smtClean="0"/>
              <a:t>printf</a:t>
            </a:r>
            <a:r>
              <a:rPr lang="en-US" sz="2000" dirty="0"/>
              <a:t>() or </a:t>
            </a:r>
            <a:r>
              <a:rPr lang="en-US" sz="2000" dirty="0" err="1"/>
              <a:t>gdb</a:t>
            </a:r>
            <a:endParaRPr lang="en-US" sz="2000" dirty="0"/>
          </a:p>
          <a:p>
            <a:pPr lvl="2"/>
            <a:r>
              <a:rPr lang="en-US" sz="2000" dirty="0" smtClean="0"/>
              <a:t>Simulator runs on PC, </a:t>
            </a:r>
            <a:r>
              <a:rPr lang="en-US" sz="2000" dirty="0" err="1" smtClean="0"/>
              <a:t>eg</a:t>
            </a:r>
            <a:r>
              <a:rPr lang="en-US" sz="2000" dirty="0" smtClean="0"/>
              <a:t> regression testing</a:t>
            </a:r>
          </a:p>
          <a:p>
            <a:pPr lvl="2"/>
            <a:r>
              <a:rPr lang="en-US" sz="2000" dirty="0" smtClean="0"/>
              <a:t>Run on real FPGA hardware, </a:t>
            </a:r>
            <a:r>
              <a:rPr lang="en-US" sz="2000" dirty="0" err="1" smtClean="0"/>
              <a:t>eg</a:t>
            </a:r>
            <a:r>
              <a:rPr lang="en-US" sz="2000" dirty="0" smtClean="0"/>
              <a:t> real-time testing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</a:t>
            </a:r>
            <a:r>
              <a:rPr lang="en-US" sz="1400" b="0" dirty="0"/>
              <a:t>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868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Area Requirements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600125"/>
              </p:ext>
            </p:extLst>
          </p:nvPr>
        </p:nvGraphicFramePr>
        <p:xfrm>
          <a:off x="274208" y="1600200"/>
          <a:ext cx="7879191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2023"/>
                <a:gridCol w="932023"/>
                <a:gridCol w="932023"/>
                <a:gridCol w="932023"/>
                <a:gridCol w="1001681"/>
                <a:gridCol w="1001681"/>
                <a:gridCol w="1001681"/>
                <a:gridCol w="11460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Nios</a:t>
                      </a:r>
                      <a:r>
                        <a:rPr lang="en-US" dirty="0" smtClean="0"/>
                        <a:t> II/f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</a:p>
                    <a:p>
                      <a:r>
                        <a:rPr lang="en-US" dirty="0" smtClean="0"/>
                        <a:t>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V4</a:t>
                      </a:r>
                    </a:p>
                    <a:p>
                      <a:r>
                        <a:rPr lang="en-US" dirty="0" smtClean="0"/>
                        <a:t>16k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V16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64k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V32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128k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V64</a:t>
                      </a:r>
                    </a:p>
                    <a:p>
                      <a:r>
                        <a:rPr lang="en-US" dirty="0" smtClean="0"/>
                        <a:t>256k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Stratix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IV-530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1,223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3,433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7,811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21,211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46,411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80,720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212,480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M9Ks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1,280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692237"/>
              </p:ext>
            </p:extLst>
          </p:nvPr>
        </p:nvGraphicFramePr>
        <p:xfrm>
          <a:off x="176323" y="3733800"/>
          <a:ext cx="7062678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6141"/>
                <a:gridCol w="926141"/>
                <a:gridCol w="983430"/>
                <a:gridCol w="1002720"/>
                <a:gridCol w="1002720"/>
                <a:gridCol w="1002720"/>
                <a:gridCol w="121880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Nios</a:t>
                      </a:r>
                      <a:r>
                        <a:rPr lang="en-US" dirty="0" smtClean="0"/>
                        <a:t> II/f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V4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V16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64k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V32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128k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Cyclone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IV-115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2,898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4,467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11,927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45,035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89,436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114,480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M9Ks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98141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Average </a:t>
            </a:r>
            <a:r>
              <a:rPr lang="en-US" sz="4000" dirty="0">
                <a:latin typeface="Arial"/>
                <a:ea typeface="ＭＳ Ｐゴシック" charset="0"/>
                <a:cs typeface="Arial"/>
              </a:rPr>
              <a:t>Speedup vs. </a:t>
            </a:r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Area</a:t>
            </a:r>
            <a:br>
              <a:rPr lang="en-US" sz="4000" dirty="0" smtClean="0">
                <a:latin typeface="Arial"/>
                <a:ea typeface="ＭＳ Ｐゴシック" charset="0"/>
                <a:cs typeface="Arial"/>
              </a:rPr>
            </a:b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(Relative to </a:t>
            </a:r>
            <a:r>
              <a:rPr lang="en-US" sz="2400" dirty="0" err="1" smtClean="0">
                <a:latin typeface="Arial"/>
                <a:ea typeface="ＭＳ Ｐゴシック" charset="0"/>
                <a:cs typeface="Arial"/>
              </a:rPr>
              <a:t>Nios</a:t>
            </a: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 II/f = 1.0)</a:t>
            </a:r>
            <a:endParaRPr lang="en-US" sz="40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E51046-F9E6-8241-8D56-AF7FBF73C408}" type="slidenum">
              <a:rPr lang="en-CA" sz="1000">
                <a:latin typeface="Verdana" charset="0"/>
              </a:rPr>
              <a:pPr eaLnBrk="1" hangingPunct="1"/>
              <a:t>31</a:t>
            </a:fld>
            <a:endParaRPr lang="en-CA" sz="1000">
              <a:latin typeface="Verdana" charset="0"/>
            </a:endParaRPr>
          </a:p>
        </p:txBody>
      </p:sp>
      <p:pic>
        <p:nvPicPr>
          <p:cNvPr id="5" name="Content Placeholder 5" descr="speedup_vs_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" b="3927"/>
          <a:stretch>
            <a:fillRect/>
          </a:stretch>
        </p:blipFill>
        <p:spPr>
          <a:xfrm>
            <a:off x="549275" y="1600201"/>
            <a:ext cx="8042276" cy="43434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7995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Sobel</a:t>
            </a:r>
            <a:r>
              <a:rPr lang="en-US" dirty="0" smtClean="0"/>
              <a:t> Edge Detection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748" b="-7231"/>
          <a:stretch/>
        </p:blipFill>
        <p:spPr>
          <a:xfrm>
            <a:off x="381000" y="1371600"/>
            <a:ext cx="8229600" cy="28617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Content Placeholder 7"/>
          <p:cNvSpPr txBox="1">
            <a:spLocks/>
          </p:cNvSpPr>
          <p:nvPr/>
        </p:nvSpPr>
        <p:spPr bwMode="auto">
          <a:xfrm>
            <a:off x="457200" y="4114800"/>
            <a:ext cx="822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b="0" dirty="0" smtClean="0"/>
              <a:t>MXP achieves high utilization</a:t>
            </a:r>
          </a:p>
          <a:p>
            <a:pPr lvl="1"/>
            <a:r>
              <a:rPr lang="en-US" sz="2000" b="0" dirty="0" smtClean="0"/>
              <a:t>Long vectors keep data streaming through FU’s</a:t>
            </a:r>
          </a:p>
          <a:p>
            <a:pPr lvl="1"/>
            <a:r>
              <a:rPr lang="en-US" sz="2000" b="0" dirty="0" smtClean="0"/>
              <a:t>In pipeline alignment, accumulate</a:t>
            </a:r>
          </a:p>
          <a:p>
            <a:pPr lvl="1"/>
            <a:r>
              <a:rPr lang="en-US" sz="2000" b="0" dirty="0" smtClean="0"/>
              <a:t>Concurrent vector/DMA/scalar alleviate stalling</a:t>
            </a:r>
          </a:p>
        </p:txBody>
      </p:sp>
    </p:spTree>
    <p:extLst>
      <p:ext uri="{BB962C8B-B14F-4D97-AF65-F5344CB8AC3E}">
        <p14:creationId xmlns:p14="http://schemas.microsoft.com/office/powerpoint/2010/main" val="421037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Current/Future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operand custom instructions</a:t>
            </a:r>
          </a:p>
          <a:p>
            <a:pPr lvl="1"/>
            <a:r>
              <a:rPr lang="en-US" dirty="0" smtClean="0"/>
              <a:t>Custom RTL performance, vector control</a:t>
            </a:r>
          </a:p>
          <a:p>
            <a:r>
              <a:rPr lang="en-US" dirty="0" smtClean="0"/>
              <a:t>Modular Instruction Set</a:t>
            </a:r>
          </a:p>
          <a:p>
            <a:pPr lvl="1"/>
            <a:r>
              <a:rPr lang="en-US" dirty="0" smtClean="0"/>
              <a:t>Application Specific Vector ISA Processor</a:t>
            </a:r>
          </a:p>
          <a:p>
            <a:pPr lvl="1"/>
            <a:endParaRPr lang="en-US" dirty="0"/>
          </a:p>
          <a:p>
            <a:r>
              <a:rPr lang="en-US" dirty="0" smtClean="0"/>
              <a:t>C++ object programming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processing with MXP on FPGAs</a:t>
            </a:r>
          </a:p>
          <a:p>
            <a:pPr lvl="1"/>
            <a:r>
              <a:rPr lang="en-US" dirty="0" smtClean="0"/>
              <a:t>Easy to use/deploy</a:t>
            </a:r>
          </a:p>
          <a:p>
            <a:pPr lvl="1"/>
            <a:r>
              <a:rPr lang="en-US" dirty="0" smtClean="0"/>
              <a:t>Scalable performance (area </a:t>
            </a:r>
            <a:r>
              <a:rPr lang="en-US" dirty="0" err="1" smtClean="0"/>
              <a:t>vs</a:t>
            </a:r>
            <a:r>
              <a:rPr lang="en-US" dirty="0" smtClean="0"/>
              <a:t> speed)</a:t>
            </a:r>
          </a:p>
          <a:p>
            <a:pPr lvl="2"/>
            <a:r>
              <a:rPr lang="en-US" dirty="0" smtClean="0"/>
              <a:t>Speedups up </a:t>
            </a:r>
            <a:r>
              <a:rPr lang="en-US" smtClean="0"/>
              <a:t>to 1000x</a:t>
            </a:r>
            <a:endParaRPr lang="en-US" dirty="0" smtClean="0"/>
          </a:p>
          <a:p>
            <a:pPr lvl="1"/>
            <a:r>
              <a:rPr lang="en-US" dirty="0" smtClean="0"/>
              <a:t>No hardware recompiling necessary</a:t>
            </a:r>
          </a:p>
          <a:p>
            <a:pPr lvl="2"/>
            <a:r>
              <a:rPr lang="en-US" dirty="0"/>
              <a:t>Rapid algorithm development</a:t>
            </a:r>
          </a:p>
          <a:p>
            <a:pPr lvl="2"/>
            <a:r>
              <a:rPr lang="en-US" dirty="0" smtClean="0"/>
              <a:t>Hardware purely ‘sandboxed’ from algorithm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  <p:pic>
        <p:nvPicPr>
          <p:cNvPr id="6" name="Picture 5" descr="VectorBlox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0"/>
            <a:ext cx="238315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llpaper19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" b="1118"/>
          <a:stretch>
            <a:fillRect/>
          </a:stretch>
        </p:blipFill>
        <p:spPr>
          <a:xfrm>
            <a:off x="-254910" y="0"/>
            <a:ext cx="12470742" cy="6857999"/>
          </a:xfrm>
        </p:spPr>
      </p:pic>
      <p:sp>
        <p:nvSpPr>
          <p:cNvPr id="6" name="Rectangle 5"/>
          <p:cNvSpPr/>
          <p:nvPr/>
        </p:nvSpPr>
        <p:spPr>
          <a:xfrm>
            <a:off x="0" y="2886566"/>
            <a:ext cx="2385810" cy="1385552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702458"/>
            <a:ext cx="58604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VectorBlox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MXP™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Matrix Processor</a:t>
            </a:r>
            <a:endParaRPr lang="en-US" sz="48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760" y="4395331"/>
            <a:ext cx="46865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Scalable performance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Pure C programming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Direct device access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No hardware design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Easy to debug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62600" y="4419600"/>
            <a:ext cx="1143000" cy="1219200"/>
            <a:chOff x="5867400" y="3733800"/>
            <a:chExt cx="1143000" cy="1219200"/>
          </a:xfrm>
        </p:grpSpPr>
        <p:sp>
          <p:nvSpPr>
            <p:cNvPr id="5" name="Oval 4"/>
            <p:cNvSpPr/>
            <p:nvPr/>
          </p:nvSpPr>
          <p:spPr bwMode="auto">
            <a:xfrm>
              <a:off x="5867400" y="3733800"/>
              <a:ext cx="1143000" cy="1219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&quot;No&quot; Symbol 10"/>
            <p:cNvSpPr/>
            <p:nvPr/>
          </p:nvSpPr>
          <p:spPr>
            <a:xfrm>
              <a:off x="5873026" y="3733800"/>
              <a:ext cx="1137373" cy="1213302"/>
            </a:xfrm>
            <a:prstGeom prst="noSmoking">
              <a:avLst/>
            </a:prstGeom>
            <a:solidFill>
              <a:srgbClr val="FF0000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3026" y="3972409"/>
              <a:ext cx="1137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50800" dist="38100" dir="2700000" algn="tl" rotWithShape="0">
                      <a:srgbClr val="00FF00">
                        <a:alpha val="43000"/>
                      </a:srgbClr>
                    </a:outerShdw>
                  </a:effectLst>
                </a:rPr>
                <a:t>RTL</a:t>
              </a:r>
              <a:endParaRPr lang="en-US" sz="3600" b="1" dirty="0">
                <a:effectLst>
                  <a:outerShdw blurRad="50800" dist="38100" dir="2700000" algn="tl" rotWithShape="0">
                    <a:srgbClr val="00FF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5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8"/>
    </mc:Choice>
    <mc:Fallback xmlns="">
      <p:transition xmlns:p14="http://schemas.microsoft.com/office/powerpoint/2010/main" spd="slow" advTm="101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Performance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8EA2BC-6A7A-9442-9759-E02009062BD2}" type="slidenum">
              <a:rPr lang="en-CA" sz="1000">
                <a:latin typeface="Verdana" charset="0"/>
              </a:rPr>
              <a:pPr eaLnBrk="1" hangingPunct="1"/>
              <a:t>36</a:t>
            </a:fld>
            <a:endParaRPr lang="en-CA" sz="1000">
              <a:latin typeface="Verdan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37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dirty="0" smtClean="0"/>
              <a:t>Comparison to Intel i7-2600</a:t>
            </a:r>
          </a:p>
          <a:p>
            <a:r>
              <a:rPr lang="en-US" sz="1800" b="0" dirty="0" smtClean="0"/>
              <a:t>(running on one 3.4GHz core, without SSE/AVX instructions)</a:t>
            </a:r>
            <a:endParaRPr lang="en-US" sz="1800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962196"/>
              </p:ext>
            </p:extLst>
          </p:nvPr>
        </p:nvGraphicFramePr>
        <p:xfrm>
          <a:off x="304800" y="2735674"/>
          <a:ext cx="8686800" cy="26442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5850"/>
                <a:gridCol w="1085850"/>
                <a:gridCol w="952500"/>
                <a:gridCol w="990600"/>
                <a:gridCol w="1143000"/>
                <a:gridCol w="1143000"/>
                <a:gridCol w="1219200"/>
                <a:gridCol w="1066800"/>
              </a:tblGrid>
              <a:tr h="9219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CPU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2Dfir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Life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Imgblend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Motion</a:t>
                      </a:r>
                      <a:r>
                        <a:rPr lang="en-US" sz="1600" baseline="0" dirty="0" smtClean="0"/>
                        <a:t> Estimation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Matrix Multiply</a:t>
                      </a:r>
                      <a:endParaRPr lang="en-US" sz="1600" dirty="0"/>
                    </a:p>
                  </a:txBody>
                  <a:tcPr/>
                </a:tc>
              </a:tr>
              <a:tr h="5715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Intel i7-2600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0.05s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0.36s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0.13s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0.09s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9.86s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0.25s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50.0s</a:t>
                      </a:r>
                      <a:endParaRPr lang="en-US" sz="1600" dirty="0"/>
                    </a:p>
                  </a:txBody>
                  <a:tcPr/>
                </a:tc>
              </a:tr>
              <a:tr h="5715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MXP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0.05s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0.43s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0.50s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2.50s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0.21s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15.8s</a:t>
                      </a:r>
                      <a:endParaRPr lang="en-US" sz="1600" dirty="0"/>
                    </a:p>
                  </a:txBody>
                  <a:tcPr/>
                </a:tc>
              </a:tr>
              <a:tr h="5715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Speedup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1.0x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0.8x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0.7x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0.2x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3.9x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1.7x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3.2x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6364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62200"/>
            <a:ext cx="5254239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713" y="2362200"/>
            <a:ext cx="1370888" cy="2666999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8754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1456BD-751B-9149-86CE-1C0E8708836D}" type="slidenum">
              <a:rPr lang="en-CA" sz="1000">
                <a:latin typeface="Verdana" charset="0"/>
              </a:rPr>
              <a:pPr eaLnBrk="1" hangingPunct="1"/>
              <a:t>4</a:t>
            </a:fld>
            <a:endParaRPr lang="en-CA" sz="1000">
              <a:latin typeface="Verdana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/>
                <a:ea typeface="ＭＳ Ｐゴシック" charset="0"/>
                <a:cs typeface="Arial"/>
              </a:rPr>
              <a:t>Background: Vector </a:t>
            </a:r>
            <a:r>
              <a:rPr lang="en-US" sz="3600" dirty="0">
                <a:latin typeface="Arial"/>
                <a:ea typeface="ＭＳ Ｐゴシック" charset="0"/>
                <a:cs typeface="Arial"/>
              </a:rPr>
              <a:t>Processing</a:t>
            </a:r>
            <a:endParaRPr lang="en-CA" sz="36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9530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rgbClr val="0000FF"/>
                </a:solidFill>
                <a:latin typeface="Verdana" charset="0"/>
                <a:ea typeface="ＭＳ Ｐゴシック" charset="0"/>
              </a:rPr>
              <a:t>Data-level parallelism</a:t>
            </a:r>
          </a:p>
          <a:p>
            <a:pPr eaLnBrk="1" hangingPunct="1"/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Organize </a:t>
            </a: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data as long vectors</a:t>
            </a:r>
          </a:p>
          <a:p>
            <a:pPr eaLnBrk="1" hangingPunct="1"/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Vector instruction execution</a:t>
            </a:r>
          </a:p>
          <a:p>
            <a:pPr lvl="1" eaLnBrk="1" hangingPunct="1"/>
            <a:r>
              <a:rPr lang="en-US" sz="1800" dirty="0">
                <a:latin typeface="Verdana" charset="0"/>
                <a:ea typeface="ＭＳ Ｐゴシック" charset="0"/>
              </a:rPr>
              <a:t>Multiple vector lanes (SIMD)</a:t>
            </a:r>
          </a:p>
          <a:p>
            <a:pPr lvl="1" eaLnBrk="1" hangingPunct="1"/>
            <a:r>
              <a:rPr lang="en-US" sz="1800" dirty="0" smtClean="0">
                <a:latin typeface="Verdana" charset="0"/>
                <a:ea typeface="ＭＳ Ｐゴシック" charset="0"/>
              </a:rPr>
              <a:t>Hardware automatically repeats SIMD </a:t>
            </a:r>
            <a:r>
              <a:rPr lang="en-US" sz="1800" dirty="0">
                <a:latin typeface="Verdana" charset="0"/>
                <a:ea typeface="ＭＳ Ｐゴシック" charset="0"/>
              </a:rPr>
              <a:t>operation over </a:t>
            </a:r>
            <a:r>
              <a:rPr lang="en-US" sz="1800" dirty="0" smtClean="0">
                <a:latin typeface="Verdana" charset="0"/>
                <a:ea typeface="ＭＳ Ｐゴシック" charset="0"/>
              </a:rPr>
              <a:t>entire length </a:t>
            </a:r>
            <a:r>
              <a:rPr lang="en-US" sz="1800" dirty="0">
                <a:latin typeface="Verdana" charset="0"/>
                <a:ea typeface="ＭＳ Ｐゴシック" charset="0"/>
              </a:rPr>
              <a:t>of vector</a:t>
            </a:r>
          </a:p>
          <a:p>
            <a:pPr lvl="1" eaLnBrk="1" hangingPunct="1"/>
            <a:endParaRPr lang="en-US" sz="1800" dirty="0">
              <a:latin typeface="Verdana" charset="0"/>
              <a:ea typeface="ＭＳ Ｐゴシック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590339" y="3975100"/>
            <a:ext cx="105639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Source</a:t>
            </a:r>
          </a:p>
          <a:p>
            <a:pPr algn="r">
              <a:defRPr/>
            </a:pP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Vector</a:t>
            </a:r>
            <a:r>
              <a:rPr lang="en-CA" sz="16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s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696200" y="3962400"/>
            <a:ext cx="15232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Destination</a:t>
            </a:r>
          </a:p>
          <a:p>
            <a:pPr>
              <a:defRPr/>
            </a:pPr>
            <a:r>
              <a:rPr lang="en-US" sz="16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Vector</a:t>
            </a:r>
            <a:endParaRPr lang="en-US" sz="1600" dirty="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  <a:p>
            <a:pPr>
              <a:defRPr/>
            </a:pPr>
            <a:endParaRPr lang="en-CA" sz="1600" dirty="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5297777" y="1676400"/>
            <a:ext cx="2585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latin typeface="Verdana" charset="0"/>
              </a:rPr>
              <a:t>4 SIMD Vector Lanes</a:t>
            </a:r>
            <a:endParaRPr lang="en-CA" sz="1600" dirty="0">
              <a:latin typeface="Verdana" charset="0"/>
            </a:endParaRPr>
          </a:p>
        </p:txBody>
      </p:sp>
      <p:pic>
        <p:nvPicPr>
          <p:cNvPr id="37899" name="Picture 26" descr="vector_mod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25" b="-10025"/>
          <a:stretch>
            <a:fillRect/>
          </a:stretch>
        </p:blipFill>
        <p:spPr>
          <a:xfrm>
            <a:off x="5638800" y="2133600"/>
            <a:ext cx="2103438" cy="4114800"/>
          </a:xfrm>
        </p:spPr>
      </p:pic>
      <p:sp>
        <p:nvSpPr>
          <p:cNvPr id="2" name="Down Arrow 1"/>
          <p:cNvSpPr/>
          <p:nvPr/>
        </p:nvSpPr>
        <p:spPr bwMode="auto">
          <a:xfrm>
            <a:off x="6594500" y="1981200"/>
            <a:ext cx="3048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890" name="AutoShape 23"/>
          <p:cNvSpPr>
            <a:spLocks noChangeArrowheads="1"/>
          </p:cNvSpPr>
          <p:nvPr/>
        </p:nvSpPr>
        <p:spPr bwMode="auto">
          <a:xfrm>
            <a:off x="639762" y="2438400"/>
            <a:ext cx="4008437" cy="1143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37896" name="Text Box 20"/>
          <p:cNvSpPr txBox="1">
            <a:spLocks noChangeArrowheads="1"/>
          </p:cNvSpPr>
          <p:nvPr/>
        </p:nvSpPr>
        <p:spPr bwMode="auto">
          <a:xfrm>
            <a:off x="715963" y="2939648"/>
            <a:ext cx="1681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for ( </a:t>
            </a:r>
            <a:r>
              <a:rPr lang="en-US" sz="1400" dirty="0" err="1"/>
              <a:t>i</a:t>
            </a:r>
            <a:r>
              <a:rPr lang="en-US" sz="1400" dirty="0"/>
              <a:t>=0; </a:t>
            </a:r>
            <a:r>
              <a:rPr lang="en-US" sz="1400" dirty="0" err="1"/>
              <a:t>i</a:t>
            </a:r>
            <a:r>
              <a:rPr lang="en-US" sz="1400" dirty="0" smtClean="0"/>
              <a:t>&lt;8; </a:t>
            </a:r>
            <a:r>
              <a:rPr lang="en-US" sz="1400" dirty="0" err="1"/>
              <a:t>i</a:t>
            </a:r>
            <a:r>
              <a:rPr lang="en-US" sz="1400" dirty="0"/>
              <a:t>++ )</a:t>
            </a:r>
          </a:p>
          <a:p>
            <a:r>
              <a:rPr lang="en-US" sz="1400" dirty="0"/>
              <a:t>  a[</a:t>
            </a:r>
            <a:r>
              <a:rPr lang="en-US" sz="1400" dirty="0" err="1"/>
              <a:t>i</a:t>
            </a:r>
            <a:r>
              <a:rPr lang="en-US" sz="1400" dirty="0"/>
              <a:t>] = b[</a:t>
            </a:r>
            <a:r>
              <a:rPr lang="en-US" sz="1400" dirty="0" err="1"/>
              <a:t>i</a:t>
            </a:r>
            <a:r>
              <a:rPr lang="en-US" sz="1400" dirty="0"/>
              <a:t>] * c[</a:t>
            </a:r>
            <a:r>
              <a:rPr lang="en-US" sz="1400" dirty="0" err="1"/>
              <a:t>i</a:t>
            </a:r>
            <a:r>
              <a:rPr lang="en-US" sz="1400" dirty="0" smtClean="0"/>
              <a:t>];</a:t>
            </a:r>
            <a:endParaRPr lang="en-US" sz="1400" dirty="0"/>
          </a:p>
        </p:txBody>
      </p:sp>
      <p:sp>
        <p:nvSpPr>
          <p:cNvPr id="37897" name="Text Box 21"/>
          <p:cNvSpPr txBox="1">
            <a:spLocks noChangeArrowheads="1"/>
          </p:cNvSpPr>
          <p:nvPr/>
        </p:nvSpPr>
        <p:spPr bwMode="auto">
          <a:xfrm>
            <a:off x="3382963" y="2939648"/>
            <a:ext cx="1272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set </a:t>
            </a:r>
            <a:r>
              <a:rPr lang="en-US" sz="1400" dirty="0" err="1"/>
              <a:t>vl</a:t>
            </a:r>
            <a:r>
              <a:rPr lang="en-US" sz="1400" dirty="0"/>
              <a:t>, </a:t>
            </a:r>
            <a:r>
              <a:rPr lang="en-US" sz="1400" dirty="0" smtClean="0"/>
              <a:t>8</a:t>
            </a:r>
            <a:endParaRPr lang="en-US" sz="1400" dirty="0"/>
          </a:p>
          <a:p>
            <a:r>
              <a:rPr lang="en-US" sz="1400" dirty="0" err="1"/>
              <a:t>vmult</a:t>
            </a:r>
            <a:r>
              <a:rPr lang="en-US" sz="1400" dirty="0"/>
              <a:t>  a, b, c</a:t>
            </a:r>
          </a:p>
        </p:txBody>
      </p:sp>
      <p:sp>
        <p:nvSpPr>
          <p:cNvPr id="37898" name="AutoShape 22"/>
          <p:cNvSpPr>
            <a:spLocks noChangeArrowheads="1"/>
          </p:cNvSpPr>
          <p:nvPr/>
        </p:nvSpPr>
        <p:spPr bwMode="auto">
          <a:xfrm>
            <a:off x="2773363" y="3015848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066800" y="2634848"/>
            <a:ext cx="8130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FF"/>
                </a:solidFill>
              </a:rPr>
              <a:t>C Code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352800" y="2438400"/>
            <a:ext cx="10329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FF"/>
                </a:solidFill>
              </a:rPr>
              <a:t>Vector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Assembly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43188114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Vector Processing?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for embedded computation</a:t>
            </a:r>
          </a:p>
          <a:p>
            <a:pPr lvl="1"/>
            <a:r>
              <a:rPr lang="en-US" dirty="0" smtClean="0"/>
              <a:t>E.g. VIRAM for embedded media apps</a:t>
            </a:r>
            <a:endParaRPr lang="en-US" dirty="0"/>
          </a:p>
          <a:p>
            <a:r>
              <a:rPr lang="en-US" dirty="0" smtClean="0"/>
              <a:t>Maps well to FPGAs</a:t>
            </a:r>
          </a:p>
          <a:p>
            <a:pPr lvl="1"/>
            <a:r>
              <a:rPr lang="en-US" dirty="0" smtClean="0"/>
              <a:t>Different tradeoffs than ASICs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Uses parallel, deep pipelines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Streams data through execution units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Distributed memories for registers/scratchpad 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Avoids tight coupling, forwarding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7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Arial"/>
              </a:rPr>
              <a:t>Preview: MXP Internals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145" r="-3145"/>
          <a:stretch>
            <a:fillRect/>
          </a:stretch>
        </p:blipFill>
        <p:spPr>
          <a:xfrm>
            <a:off x="-76201" y="1371600"/>
            <a:ext cx="9421751" cy="5181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1914525"/>
            <a:ext cx="7772400" cy="1362075"/>
          </a:xfrm>
        </p:spPr>
        <p:txBody>
          <a:bodyPr/>
          <a:lstStyle/>
          <a:p>
            <a:r>
              <a:rPr lang="en-US" sz="3600" dirty="0" smtClean="0"/>
              <a:t>SYSTEM DESIGN WITH MXP™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</a:t>
            </a:r>
            <a:r>
              <a:rPr lang="en-US" sz="1400" b="0" dirty="0"/>
              <a:t>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  <p:pic>
        <p:nvPicPr>
          <p:cNvPr id="6" name="Picture 5" descr="VectorBlox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0"/>
            <a:ext cx="238315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MXP™ Processor: Configurable IP</a:t>
            </a:r>
            <a:endParaRPr lang="en-US" sz="40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qsys_mxp_parame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" y="1371600"/>
            <a:ext cx="9144000" cy="5138777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98117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Integrates into Existing Systems</a:t>
            </a:r>
            <a:endParaRPr lang="en-US" sz="4000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6" name="Content Placeholder 5" descr="qsys_ncs_conne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r="719"/>
          <a:stretch>
            <a:fillRect/>
          </a:stretch>
        </p:blipFill>
        <p:spPr>
          <a:xfrm>
            <a:off x="914400" y="1600200"/>
            <a:ext cx="7343423" cy="4038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F4CD-26D9-0746-8D69-ACD4258141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62585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dirty="0" smtClean="0"/>
              <a:t>					</a:t>
            </a:r>
            <a:r>
              <a:rPr lang="en-US" sz="800" b="0" dirty="0" smtClean="0"/>
              <a:t>© 2012 </a:t>
            </a:r>
            <a:r>
              <a:rPr lang="en-US" sz="800" b="0" dirty="0" err="1" smtClean="0"/>
              <a:t>VectorBlox</a:t>
            </a:r>
            <a:r>
              <a:rPr lang="en-US" sz="800" b="0" dirty="0" smtClean="0"/>
              <a:t> Computing Inc.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8470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15083</TotalTime>
  <Words>1453</Words>
  <Application>Microsoft Macintosh PowerPoint</Application>
  <PresentationFormat>On-screen Show (4:3)</PresentationFormat>
  <Paragraphs>505</Paragraphs>
  <Slides>37</Slides>
  <Notes>3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Typical Usage and Motivation</vt:lpstr>
      <vt:lpstr>A New Tool</vt:lpstr>
      <vt:lpstr>Background: Vector Processing</vt:lpstr>
      <vt:lpstr>Why Vector Processing?</vt:lpstr>
      <vt:lpstr>Preview: MXP Internals</vt:lpstr>
      <vt:lpstr>SYSTEM DESIGN WITH MXP™</vt:lpstr>
      <vt:lpstr>MXP™ Processor: Configurable IP</vt:lpstr>
      <vt:lpstr>Integrates into Existing Systems</vt:lpstr>
      <vt:lpstr>Typical System</vt:lpstr>
      <vt:lpstr>Programming MXP</vt:lpstr>
      <vt:lpstr>Example: Adding 3 Vectors</vt:lpstr>
      <vt:lpstr>Algorithm Design on FPGAs</vt:lpstr>
      <vt:lpstr>MXP™ Matrix Processor</vt:lpstr>
      <vt:lpstr>MXP™ System Architecture</vt:lpstr>
      <vt:lpstr>MXP Internal Architecture (1)</vt:lpstr>
      <vt:lpstr>Scratchpad Memory</vt:lpstr>
      <vt:lpstr>Scratchpad Memory</vt:lpstr>
      <vt:lpstr>Scratchpad Memory</vt:lpstr>
      <vt:lpstr>Scratchpad Memory</vt:lpstr>
      <vt:lpstr>Scratchpad-based Computing</vt:lpstr>
      <vt:lpstr>Scratchpad-based Computing</vt:lpstr>
      <vt:lpstr>Scratchpad-based Computing</vt:lpstr>
      <vt:lpstr>Scratchpad-based Computing</vt:lpstr>
      <vt:lpstr>MXP Internal Architecture (2)</vt:lpstr>
      <vt:lpstr>Custom Vector Instructions</vt:lpstr>
      <vt:lpstr>MXP Internal Architecture (3)</vt:lpstr>
      <vt:lpstr>Rich Feature Set</vt:lpstr>
      <vt:lpstr>Performance Examples</vt:lpstr>
      <vt:lpstr>Chip Area Requirements</vt:lpstr>
      <vt:lpstr>Average Speedup vs. Area (Relative to Nios II/f = 1.0)</vt:lpstr>
      <vt:lpstr>Sobel Edge Detection</vt:lpstr>
      <vt:lpstr>Current/Future Work</vt:lpstr>
      <vt:lpstr>Conclusions</vt:lpstr>
      <vt:lpstr>PowerPoint Presentation</vt:lpstr>
      <vt:lpstr>Application Performance</vt:lpstr>
      <vt:lpstr>Benchmark Characteristics</vt:lpstr>
    </vt:vector>
  </TitlesOfParts>
  <Company>VectorBlox Computing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VectorBlox MXP Intro</dc:title>
  <dc:creator>Guy Lemieux</dc:creator>
  <cp:keywords>VectorBlox MXP FPGA processor</cp:keywords>
  <cp:lastModifiedBy>Guy Lemieux</cp:lastModifiedBy>
  <cp:revision>344</cp:revision>
  <dcterms:created xsi:type="dcterms:W3CDTF">2003-09-03T17:43:49Z</dcterms:created>
  <dcterms:modified xsi:type="dcterms:W3CDTF">2013-09-30T17:29:03Z</dcterms:modified>
</cp:coreProperties>
</file>