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88" r:id="rId11"/>
    <p:sldId id="289" r:id="rId12"/>
    <p:sldId id="271" r:id="rId13"/>
    <p:sldId id="272" r:id="rId14"/>
    <p:sldId id="273" r:id="rId15"/>
    <p:sldId id="292" r:id="rId16"/>
    <p:sldId id="275" r:id="rId17"/>
    <p:sldId id="276" r:id="rId18"/>
    <p:sldId id="277" r:id="rId19"/>
    <p:sldId id="293" r:id="rId20"/>
    <p:sldId id="278" r:id="rId21"/>
    <p:sldId id="294" r:id="rId22"/>
    <p:sldId id="299" r:id="rId23"/>
    <p:sldId id="300" r:id="rId24"/>
    <p:sldId id="301" r:id="rId25"/>
    <p:sldId id="280" r:id="rId26"/>
    <p:sldId id="279" r:id="rId27"/>
    <p:sldId id="281" r:id="rId28"/>
    <p:sldId id="282" r:id="rId29"/>
    <p:sldId id="283" r:id="rId30"/>
    <p:sldId id="284" r:id="rId31"/>
    <p:sldId id="285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32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9AD77-77AB-5D4C-99DD-D5D088C8EA4C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551AC-4C6B-0547-A132-49933BB20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551AC-4C6B-0547-A132-49933BB204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5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9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591C-E68B-A243-96AA-C4F49E238DF4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B322-620D-4F44-B7C5-6B95C46C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emf"/><Relationship Id="rId1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7" Type="http://schemas.openxmlformats.org/officeDocument/2006/relationships/image" Target="../media/image21.emf"/><Relationship Id="rId8" Type="http://schemas.openxmlformats.org/officeDocument/2006/relationships/image" Target="../media/image22.emf"/><Relationship Id="rId9" Type="http://schemas.openxmlformats.org/officeDocument/2006/relationships/image" Target="../media/image23.emf"/><Relationship Id="rId10" Type="http://schemas.openxmlformats.org/officeDocument/2006/relationships/image" Target="../media/image24.emf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emf"/><Relationship Id="rId1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7" Type="http://schemas.openxmlformats.org/officeDocument/2006/relationships/image" Target="../media/image21.emf"/><Relationship Id="rId8" Type="http://schemas.openxmlformats.org/officeDocument/2006/relationships/image" Target="../media/image22.emf"/><Relationship Id="rId9" Type="http://schemas.openxmlformats.org/officeDocument/2006/relationships/image" Target="../media/image23.emf"/><Relationship Id="rId10" Type="http://schemas.openxmlformats.org/officeDocument/2006/relationships/image" Target="../media/image2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450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Reducing the Cost of Floating-</a:t>
            </a:r>
            <a:r>
              <a:rPr lang="en-US" dirty="0" smtClean="0"/>
              <a:t>Point Mantissa Alignment and </a:t>
            </a:r>
            <a:r>
              <a:rPr lang="en-US" dirty="0"/>
              <a:t>Normalization in FPGAs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428" y="2747455"/>
            <a:ext cx="8250296" cy="1530125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Yehdhih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Ould</a:t>
            </a:r>
            <a:r>
              <a:rPr lang="en-US" sz="2400" dirty="0" smtClean="0">
                <a:solidFill>
                  <a:schemeClr val="tx1"/>
                </a:solidFill>
              </a:rPr>
              <a:t> Mohammed Moctar</a:t>
            </a:r>
            <a:r>
              <a:rPr lang="en-US" sz="2400" baseline="30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Nithin</a:t>
            </a:r>
            <a:r>
              <a:rPr lang="en-US" sz="2400" dirty="0" smtClean="0">
                <a:solidFill>
                  <a:schemeClr val="tx1"/>
                </a:solidFill>
              </a:rPr>
              <a:t> George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Hadi</a:t>
            </a:r>
            <a:r>
              <a:rPr lang="en-US" sz="2400" dirty="0" smtClean="0">
                <a:solidFill>
                  <a:schemeClr val="tx1"/>
                </a:solidFill>
              </a:rPr>
              <a:t> Parandeh-Afshar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	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Paolo Ienne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Guy G.F. Lemieux</a:t>
            </a:r>
            <a:r>
              <a:rPr lang="en-US" sz="2400" baseline="30000" dirty="0" smtClean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Philip Brisk</a:t>
            </a:r>
            <a:r>
              <a:rPr lang="en-US" sz="2400" baseline="300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8438" y="4550441"/>
            <a:ext cx="8250296" cy="1001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aseline="30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University of California Riverside		</a:t>
            </a:r>
          </a:p>
          <a:p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Ecole </a:t>
            </a:r>
            <a:r>
              <a:rPr lang="en-US" sz="2400" dirty="0" err="1" smtClean="0">
                <a:solidFill>
                  <a:schemeClr val="tx1"/>
                </a:solidFill>
              </a:rPr>
              <a:t>Polytechnique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</a:t>
            </a:r>
            <a:r>
              <a:rPr lang="en-US" sz="2400" i="0" dirty="0" err="1" smtClean="0">
                <a:solidFill>
                  <a:schemeClr val="tx1"/>
                </a:solidFill>
                <a:ea typeface="Lucida Grande"/>
                <a:cs typeface="Lucida Grande"/>
              </a:rPr>
              <a:t>é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i="0" dirty="0" err="1" smtClean="0">
                <a:solidFill>
                  <a:schemeClr val="tx1"/>
                </a:solidFill>
                <a:ea typeface="Lucida Grande"/>
                <a:cs typeface="Lucida Grande"/>
              </a:rPr>
              <a:t>é</a:t>
            </a:r>
            <a:r>
              <a:rPr lang="en-US" sz="2400" dirty="0" err="1" smtClean="0">
                <a:solidFill>
                  <a:schemeClr val="tx1"/>
                </a:solidFill>
              </a:rPr>
              <a:t>rale</a:t>
            </a:r>
            <a:r>
              <a:rPr lang="en-US" sz="2400" dirty="0" smtClean="0">
                <a:solidFill>
                  <a:schemeClr val="tx1"/>
                </a:solidFill>
              </a:rPr>
              <a:t> de Lausanne (EPFL)		</a:t>
            </a:r>
          </a:p>
          <a:p>
            <a:r>
              <a:rPr lang="en-US" sz="2400" baseline="30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University of British Columbia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0624" y="6146286"/>
            <a:ext cx="8250296" cy="454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International Symposium on Field Programmable Gate </a:t>
            </a:r>
            <a:r>
              <a:rPr lang="en-US" sz="2400" dirty="0" err="1" smtClean="0">
                <a:solidFill>
                  <a:schemeClr val="tx1"/>
                </a:solidFill>
              </a:rPr>
              <a:t>Arrrays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Monterey, CA, USA, February 22-24, 2012</a:t>
            </a:r>
          </a:p>
        </p:txBody>
      </p:sp>
    </p:spTree>
    <p:extLst>
      <p:ext uri="{BB962C8B-B14F-4D97-AF65-F5344CB8AC3E}">
        <p14:creationId xmlns:p14="http://schemas.microsoft.com/office/powerpoint/2010/main" val="133370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Conditional Swap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381" y="1271008"/>
            <a:ext cx="6372935" cy="5117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9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5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(Not) Try the C-Block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9" y="1265238"/>
            <a:ext cx="8872482" cy="43962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693333" y="1473200"/>
            <a:ext cx="1032933" cy="354330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4000" y="5784079"/>
            <a:ext cx="7734300" cy="883421"/>
          </a:xfrm>
        </p:spPr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ust route </a:t>
            </a:r>
            <a:r>
              <a:rPr lang="en-US" sz="2400" dirty="0" smtClean="0"/>
              <a:t>each signal on </a:t>
            </a:r>
            <a:r>
              <a:rPr lang="en-US" sz="2400" dirty="0" smtClean="0"/>
              <a:t>ONTO SPECIFIC SEGMENTS IN THE ROUTING CHANNEL!</a:t>
            </a: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10/32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2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the Intra-cluster Routing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9" y="1417638"/>
            <a:ext cx="8872482" cy="43962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132666" y="2218267"/>
            <a:ext cx="1032933" cy="2421466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11/32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8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Strict Ordering Imposed on Signals Routed to CLB Inputs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6" y="1841497"/>
            <a:ext cx="7920164" cy="3915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12/32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75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5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Interconnect Topology Issues (1/2)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67" y="1549400"/>
            <a:ext cx="7992533" cy="447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44006" y="6237740"/>
            <a:ext cx="6083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Both </a:t>
            </a:r>
            <a:r>
              <a:rPr lang="en-US" sz="2400" dirty="0" err="1" smtClean="0"/>
              <a:t>muxes</a:t>
            </a:r>
            <a:r>
              <a:rPr lang="en-US" sz="2400" dirty="0" smtClean="0"/>
              <a:t> implement the same logic function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13/32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5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Interconnect Topology Issues (2/2)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9606" y="6237740"/>
            <a:ext cx="5264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Changing the topology fixes the problem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401" y="1417638"/>
            <a:ext cx="7758699" cy="44787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14/32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3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4-bit Left Shift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01" y="1603901"/>
            <a:ext cx="8305302" cy="4119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15/32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2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Inversion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7" y="1714499"/>
            <a:ext cx="7882466" cy="4863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64668"/>
            <a:ext cx="1219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Bit to be shifted may arrive inverted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06365" y="6114197"/>
            <a:ext cx="4017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Program the LUT to correct the inversion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7335" y="4234934"/>
            <a:ext cx="405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LUT cannot correct the shift amount!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16/32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Challenges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93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Traditional FPGAs provide a lot of flexibility to the router</a:t>
            </a:r>
          </a:p>
          <a:p>
            <a:pPr lvl="1"/>
            <a:r>
              <a:rPr lang="en-US" dirty="0" smtClean="0"/>
              <a:t>C-block </a:t>
            </a:r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Intra-cluster routing </a:t>
            </a:r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Equivalence of LUT inputs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29" y="2794000"/>
            <a:ext cx="7718871" cy="3824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17/32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Challenges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93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SD-Mux flexibility in the intra-cluster routing?</a:t>
            </a:r>
          </a:p>
          <a:p>
            <a:pPr lvl="1"/>
            <a:r>
              <a:rPr lang="en-US" dirty="0" smtClean="0"/>
              <a:t>C-block </a:t>
            </a:r>
            <a:r>
              <a:rPr lang="en-US" dirty="0" err="1" smtClean="0"/>
              <a:t>muxes</a:t>
            </a:r>
            <a:r>
              <a:rPr lang="en-US" dirty="0" smtClean="0"/>
              <a:t> provide normal flexibility</a:t>
            </a:r>
          </a:p>
          <a:p>
            <a:pPr lvl="1"/>
            <a:r>
              <a:rPr lang="en-US" dirty="0" smtClean="0"/>
              <a:t>Must route each net to a </a:t>
            </a:r>
            <a:r>
              <a:rPr lang="en-US" b="1" u="sng" dirty="0" smtClean="0"/>
              <a:t>specific</a:t>
            </a:r>
            <a:r>
              <a:rPr lang="en-US" dirty="0" smtClean="0"/>
              <a:t> Intra-cluster routing mux input (CLB input)</a:t>
            </a:r>
          </a:p>
          <a:p>
            <a:pPr lvl="1"/>
            <a:r>
              <a:rPr lang="en-US" dirty="0" smtClean="0"/>
              <a:t>LUTs offer no flexibility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29" y="2794000"/>
            <a:ext cx="7718871" cy="382466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335867" y="3771900"/>
            <a:ext cx="143933" cy="1663700"/>
          </a:xfrm>
          <a:prstGeom prst="ellipse">
            <a:avLst/>
          </a:prstGeom>
          <a:solidFill>
            <a:srgbClr val="FF0000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18/32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1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on FPGAs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practice for HPC</a:t>
            </a:r>
          </a:p>
          <a:p>
            <a:pPr lvl="1"/>
            <a:r>
              <a:rPr lang="en-US" dirty="0" smtClean="0"/>
              <a:t>Convert application into a </a:t>
            </a:r>
            <a:r>
              <a:rPr lang="en-US" dirty="0" smtClean="0"/>
              <a:t>deep, </a:t>
            </a:r>
            <a:r>
              <a:rPr lang="en-US" dirty="0" smtClean="0"/>
              <a:t>parallel pipeline</a:t>
            </a:r>
          </a:p>
          <a:p>
            <a:pPr lvl="2"/>
            <a:r>
              <a:rPr lang="en-US" dirty="0" smtClean="0"/>
              <a:t>Altera’s floating-point </a:t>
            </a:r>
            <a:r>
              <a:rPr lang="en-US" dirty="0" err="1" smtClean="0"/>
              <a:t>datapath</a:t>
            </a:r>
            <a:r>
              <a:rPr lang="en-US" dirty="0" smtClean="0"/>
              <a:t> compiler</a:t>
            </a:r>
          </a:p>
          <a:p>
            <a:pPr lvl="2"/>
            <a:r>
              <a:rPr lang="en-US" dirty="0" err="1" smtClean="0"/>
              <a:t>Maxeler</a:t>
            </a:r>
            <a:r>
              <a:rPr lang="en-US" dirty="0" smtClean="0"/>
              <a:t> Technologies</a:t>
            </a:r>
          </a:p>
          <a:p>
            <a:pPr lvl="2"/>
            <a:r>
              <a:rPr lang="en-US" dirty="0" smtClean="0"/>
              <a:t>ROCCC 2.0 (UC Riverside)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Optimize for </a:t>
            </a:r>
            <a:r>
              <a:rPr lang="en-US" u="sng" dirty="0" smtClean="0"/>
              <a:t>throughput</a:t>
            </a:r>
            <a:r>
              <a:rPr lang="en-US" dirty="0" smtClean="0"/>
              <a:t>, not latency</a:t>
            </a:r>
          </a:p>
          <a:p>
            <a:pPr lvl="1"/>
            <a:r>
              <a:rPr lang="en-US" dirty="0" smtClean="0"/>
              <a:t>Reduce area</a:t>
            </a:r>
          </a:p>
          <a:p>
            <a:pPr lvl="1"/>
            <a:r>
              <a:rPr lang="en-US" dirty="0" smtClean="0"/>
              <a:t>Fit more operators onto a fixed-size device</a:t>
            </a:r>
          </a:p>
          <a:p>
            <a:pPr lvl="1"/>
            <a:r>
              <a:rPr lang="en-US" dirty="0" smtClean="0"/>
              <a:t>Shifters are a big bottleneck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7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</a:t>
            </a:r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799" y="1854200"/>
            <a:ext cx="3708397" cy="44111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Pre-place the layer of logic immediately before the shifter</a:t>
            </a:r>
          </a:p>
          <a:p>
            <a:endParaRPr lang="en-US" dirty="0"/>
          </a:p>
          <a:p>
            <a:r>
              <a:rPr lang="en-US" dirty="0" smtClean="0"/>
              <a:t>Pre-route connections between the two layers</a:t>
            </a:r>
          </a:p>
          <a:p>
            <a:pPr lvl="1"/>
            <a:r>
              <a:rPr lang="en-US" b="1" dirty="0" smtClean="0"/>
              <a:t>Routes must reach </a:t>
            </a:r>
          </a:p>
          <a:p>
            <a:pPr marL="457200" lvl="1" indent="0">
              <a:buNone/>
            </a:pPr>
            <a:r>
              <a:rPr lang="en-US" b="1" dirty="0" smtClean="0"/>
              <a:t>      pre-specified CLB inputs!</a:t>
            </a:r>
          </a:p>
          <a:p>
            <a:endParaRPr lang="en-US" dirty="0"/>
          </a:p>
          <a:p>
            <a:r>
              <a:rPr lang="en-US" dirty="0" smtClean="0"/>
              <a:t>Lock down CLBs and routing resources during P&amp;R </a:t>
            </a:r>
          </a:p>
          <a:p>
            <a:pPr lvl="1"/>
            <a:r>
              <a:rPr lang="en-US" dirty="0" smtClean="0"/>
              <a:t>like a soft IP core</a:t>
            </a:r>
          </a:p>
          <a:p>
            <a:endParaRPr lang="en-US" dirty="0"/>
          </a:p>
          <a:p>
            <a:r>
              <a:rPr lang="en-US" dirty="0" smtClean="0"/>
              <a:t>Can move macro-cells during placement!</a:t>
            </a:r>
          </a:p>
          <a:p>
            <a:pPr lvl="1"/>
            <a:r>
              <a:rPr lang="en-US" dirty="0" smtClean="0"/>
              <a:t>All or nothing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220138"/>
            <a:ext cx="4741333" cy="5108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19/32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7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1601" y="1854200"/>
            <a:ext cx="3619499" cy="441113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macro-cell </a:t>
            </a:r>
            <a:r>
              <a:rPr lang="en-US" dirty="0" smtClean="0"/>
              <a:t>routed successfully!</a:t>
            </a:r>
            <a:endParaRPr lang="en-US" dirty="0"/>
          </a:p>
          <a:p>
            <a:pPr lvl="1"/>
            <a:r>
              <a:rPr lang="en-US" dirty="0"/>
              <a:t>For a 27-bit shifter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Routed all nets from normal CLB layer to pre-specified CLB inputs in the SD-Mux Enhanced layer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220138"/>
            <a:ext cx="4741333" cy="5108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20/32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4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with Macro-cells (1/3)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21/32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60923" y="1417637"/>
            <a:ext cx="6628713" cy="4919045"/>
            <a:chOff x="1560923" y="1417637"/>
            <a:chExt cx="6628713" cy="49190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0923" y="1417637"/>
              <a:ext cx="6628713" cy="491904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070101"/>
              <a:ext cx="459064" cy="4318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882901"/>
              <a:ext cx="459064" cy="431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3683001"/>
              <a:ext cx="459064" cy="431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4495801"/>
              <a:ext cx="459064" cy="4318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5295901"/>
              <a:ext cx="459064" cy="4318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070101"/>
              <a:ext cx="459064" cy="431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882902"/>
              <a:ext cx="459064" cy="431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3695701"/>
              <a:ext cx="459064" cy="431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4495802"/>
              <a:ext cx="459064" cy="431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5295902"/>
              <a:ext cx="459064" cy="4318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805336" y="5869801"/>
            <a:ext cx="123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Enhanced CLB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851400" y="5589203"/>
            <a:ext cx="1941236" cy="443297"/>
          </a:xfrm>
          <a:prstGeom prst="line">
            <a:avLst/>
          </a:prstGeom>
          <a:ln w="12700">
            <a:tailEnd type="oval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50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60923" y="1417637"/>
            <a:ext cx="6628713" cy="4919045"/>
            <a:chOff x="1560923" y="1417637"/>
            <a:chExt cx="6628713" cy="49190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0923" y="1417637"/>
              <a:ext cx="6628713" cy="491904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070101"/>
              <a:ext cx="459064" cy="4318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882901"/>
              <a:ext cx="459064" cy="431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3683001"/>
              <a:ext cx="459064" cy="431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4495801"/>
              <a:ext cx="459064" cy="4318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5295901"/>
              <a:ext cx="459064" cy="4318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070101"/>
              <a:ext cx="459064" cy="431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882902"/>
              <a:ext cx="459064" cy="431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3695701"/>
              <a:ext cx="459064" cy="431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4495802"/>
              <a:ext cx="459064" cy="431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5295902"/>
              <a:ext cx="459064" cy="4318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with Macro-cells (2/3)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22/32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5336" y="5869801"/>
            <a:ext cx="123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Enhanced CLB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851400" y="5589203"/>
            <a:ext cx="1941236" cy="443297"/>
          </a:xfrm>
          <a:prstGeom prst="line">
            <a:avLst/>
          </a:prstGeom>
          <a:ln w="12700">
            <a:tailEnd type="oval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3679271" y="1949707"/>
            <a:ext cx="1436965" cy="3001262"/>
            <a:chOff x="6335435" y="1949707"/>
            <a:chExt cx="1436965" cy="3001262"/>
          </a:xfrm>
        </p:grpSpPr>
        <p:sp>
          <p:nvSpPr>
            <p:cNvPr id="60" name="Rounded Rectangle 59"/>
            <p:cNvSpPr/>
            <p:nvPr/>
          </p:nvSpPr>
          <p:spPr>
            <a:xfrm>
              <a:off x="6335435" y="1949707"/>
              <a:ext cx="1436965" cy="3001262"/>
            </a:xfrm>
            <a:prstGeom prst="roundRec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1636" y="2053338"/>
              <a:ext cx="457199" cy="431799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2" name="Picture 61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98935" y="2856484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3" name="Picture 62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11635" y="3672333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4" name="Picture 63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11635" y="4495801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5" name="Picture 64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26300" y="2053338"/>
              <a:ext cx="457200" cy="429768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24436" y="2884935"/>
              <a:ext cx="457200" cy="429768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24436" y="4470401"/>
              <a:ext cx="457200" cy="429768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224436" y="3685033"/>
              <a:ext cx="457200" cy="429768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843434" y="2162063"/>
              <a:ext cx="382866" cy="2683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055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with Macro-cells (3/3)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23/32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60923" y="1417637"/>
            <a:ext cx="6628713" cy="4919045"/>
            <a:chOff x="1560923" y="1417637"/>
            <a:chExt cx="6628713" cy="49190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0923" y="1417637"/>
              <a:ext cx="6628713" cy="491904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070101"/>
              <a:ext cx="459064" cy="4318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2882901"/>
              <a:ext cx="459064" cy="431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3683001"/>
              <a:ext cx="459064" cy="431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4495801"/>
              <a:ext cx="459064" cy="4318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136" y="5295901"/>
              <a:ext cx="459064" cy="4318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070101"/>
              <a:ext cx="459064" cy="431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2882902"/>
              <a:ext cx="459064" cy="431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3695701"/>
              <a:ext cx="459064" cy="431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4495802"/>
              <a:ext cx="459064" cy="431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4536" y="5295902"/>
              <a:ext cx="459064" cy="4318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805336" y="5869801"/>
            <a:ext cx="123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Enhanced CLB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851400" y="5589203"/>
            <a:ext cx="1941236" cy="443297"/>
          </a:xfrm>
          <a:prstGeom prst="line">
            <a:avLst/>
          </a:prstGeom>
          <a:ln w="12700">
            <a:tailEnd type="oval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066371" y="2767587"/>
            <a:ext cx="1436965" cy="3001262"/>
            <a:chOff x="6335435" y="1949707"/>
            <a:chExt cx="1436965" cy="3001262"/>
          </a:xfrm>
        </p:grpSpPr>
        <p:sp>
          <p:nvSpPr>
            <p:cNvPr id="44" name="Rounded Rectangle 43"/>
            <p:cNvSpPr/>
            <p:nvPr/>
          </p:nvSpPr>
          <p:spPr>
            <a:xfrm>
              <a:off x="6335435" y="1949707"/>
              <a:ext cx="1436965" cy="3001262"/>
            </a:xfrm>
            <a:prstGeom prst="roundRec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1636" y="2053338"/>
              <a:ext cx="457199" cy="431799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6" name="Picture 45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98935" y="2856484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7" name="Picture 46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11635" y="3672333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8" name="Picture 47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11635" y="4495801"/>
              <a:ext cx="457200" cy="42976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9" name="Picture 48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26300" y="2053338"/>
              <a:ext cx="457200" cy="429768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24436" y="2884935"/>
              <a:ext cx="457200" cy="429768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24436" y="4470401"/>
              <a:ext cx="457200" cy="429768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224436" y="3685033"/>
              <a:ext cx="457200" cy="429768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843434" y="2162063"/>
              <a:ext cx="382866" cy="2683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055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Addition Clusters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70" y="2015067"/>
            <a:ext cx="8580120" cy="41148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399" y="1147237"/>
            <a:ext cx="4368801" cy="639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Verma</a:t>
            </a:r>
            <a:r>
              <a:rPr lang="en-US" dirty="0" smtClean="0"/>
              <a:t> et al., FPL </a:t>
            </a:r>
            <a:r>
              <a:rPr lang="en-US" dirty="0" smtClean="0"/>
              <a:t>2010]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24/32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60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799" y="1786469"/>
            <a:ext cx="8703734" cy="25315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VPR 5.0</a:t>
            </a:r>
          </a:p>
          <a:p>
            <a:pPr lvl="1"/>
            <a:r>
              <a:rPr lang="en-US" dirty="0" smtClean="0"/>
              <a:t>Project started several years ago</a:t>
            </a:r>
          </a:p>
          <a:p>
            <a:pPr lvl="1"/>
            <a:r>
              <a:rPr lang="en-US" dirty="0" smtClean="0"/>
              <a:t>Assumes intra-cluster routing is full-crossbar</a:t>
            </a:r>
          </a:p>
          <a:p>
            <a:pPr lvl="2"/>
            <a:r>
              <a:rPr lang="en-US" dirty="0" smtClean="0"/>
              <a:t>We abstract away internal topology issues</a:t>
            </a:r>
          </a:p>
          <a:p>
            <a:pPr lvl="1"/>
            <a:r>
              <a:rPr lang="en-US" dirty="0" smtClean="0"/>
              <a:t>Significant modifications to P&amp;</a:t>
            </a:r>
            <a:r>
              <a:rPr lang="en-US" dirty="0" smtClean="0"/>
              <a:t>R</a:t>
            </a:r>
          </a:p>
          <a:p>
            <a:pPr lvl="2"/>
            <a:r>
              <a:rPr lang="en-US" dirty="0" smtClean="0"/>
              <a:t>Compute routes for the macro-cells</a:t>
            </a:r>
          </a:p>
          <a:p>
            <a:pPr lvl="2"/>
            <a:r>
              <a:rPr lang="en-US" dirty="0" smtClean="0"/>
              <a:t>P&amp;R large circuits with macro-cells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67" y="4533901"/>
            <a:ext cx="6337300" cy="1638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25/32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0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IWLS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023100" cy="18922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 largest benchmarks chosen</a:t>
            </a:r>
          </a:p>
          <a:p>
            <a:pPr lvl="1"/>
            <a:r>
              <a:rPr lang="en-US" dirty="0" smtClean="0"/>
              <a:t>Much larger than MCNC, ISCAS, etc.</a:t>
            </a:r>
          </a:p>
          <a:p>
            <a:r>
              <a:rPr lang="en-US" dirty="0" smtClean="0"/>
              <a:t>Modified each </a:t>
            </a:r>
            <a:r>
              <a:rPr lang="en-US" dirty="0" err="1" smtClean="0"/>
              <a:t>netlist</a:t>
            </a:r>
            <a:r>
              <a:rPr lang="en-US" dirty="0" smtClean="0"/>
              <a:t> to add macro-cells</a:t>
            </a:r>
          </a:p>
          <a:p>
            <a:pPr lvl="1"/>
            <a:r>
              <a:rPr lang="en-US" dirty="0" smtClean="0"/>
              <a:t>Macro-cells were kept off the critical paths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499" y="3833529"/>
            <a:ext cx="5761567" cy="2732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26/32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08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Overview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33" y="1473200"/>
            <a:ext cx="6616700" cy="48480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27/32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84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1143000"/>
          </a:xfrm>
        </p:spPr>
        <p:txBody>
          <a:bodyPr/>
          <a:lstStyle/>
          <a:p>
            <a:r>
              <a:rPr lang="en-US" dirty="0" smtClean="0"/>
              <a:t>No Impact on Routing Delay!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07122"/>
            <a:ext cx="5655735" cy="522067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72664" y="1519237"/>
            <a:ext cx="3268136" cy="3459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Locked-down resources (obstacles due to non-critical macro-cells) do not affect the critical path!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28/32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7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734" y="274638"/>
            <a:ext cx="3386665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Floating-point Addition Cluster</a:t>
            </a:r>
            <a:endParaRPr lang="en-US" sz="3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5" y="274638"/>
            <a:ext cx="5317067" cy="6302958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89598" y="1617133"/>
            <a:ext cx="3352802" cy="4241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Verma</a:t>
            </a:r>
            <a:r>
              <a:rPr lang="en-US" dirty="0" smtClean="0"/>
              <a:t> et al. FPL 2010]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Similar to Altera’s FP </a:t>
            </a:r>
            <a:r>
              <a:rPr lang="en-US" dirty="0" err="1" smtClean="0"/>
              <a:t>datapath</a:t>
            </a:r>
            <a:r>
              <a:rPr lang="en-US" dirty="0" smtClean="0"/>
              <a:t> compiler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2-16 single-precision  FP operands at once</a:t>
            </a:r>
          </a:p>
          <a:p>
            <a:pPr lvl="1"/>
            <a:r>
              <a:rPr lang="en-US" dirty="0" err="1"/>
              <a:t>Denormalize</a:t>
            </a:r>
            <a:r>
              <a:rPr lang="en-US" dirty="0"/>
              <a:t> in parallel up-front</a:t>
            </a:r>
          </a:p>
          <a:p>
            <a:pPr lvl="1"/>
            <a:r>
              <a:rPr lang="en-US" dirty="0"/>
              <a:t>Normalize the result at the end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Shifters are the area bottleneck when synthesized on an FPGA</a:t>
            </a:r>
          </a:p>
        </p:txBody>
      </p:sp>
      <p:sp>
        <p:nvSpPr>
          <p:cNvPr id="5" name="Oval 4"/>
          <p:cNvSpPr/>
          <p:nvPr/>
        </p:nvSpPr>
        <p:spPr>
          <a:xfrm>
            <a:off x="2912534" y="2379133"/>
            <a:ext cx="558800" cy="237067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23267" y="2142066"/>
            <a:ext cx="558800" cy="237067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4333" y="4707466"/>
            <a:ext cx="626533" cy="237067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402667" y="2379133"/>
            <a:ext cx="1253067" cy="27008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344333" y="2616201"/>
            <a:ext cx="2311401" cy="246379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6"/>
          </p:cNvCxnSpPr>
          <p:nvPr/>
        </p:nvCxnSpPr>
        <p:spPr>
          <a:xfrm flipH="1" flipV="1">
            <a:off x="3970866" y="4826000"/>
            <a:ext cx="1684868" cy="2540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1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mpact on Min-channel Width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8" y="1270000"/>
            <a:ext cx="6845300" cy="528600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180671" y="2641600"/>
            <a:ext cx="728129" cy="2421466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333067" y="2165086"/>
            <a:ext cx="2573867" cy="149489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dirty="0" smtClean="0"/>
              <a:t>VPR generates a larger FPGA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29/32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5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Runtime (not in paper)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69" y="1252637"/>
            <a:ext cx="6909223" cy="5063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30/32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18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Real FPGAs use sparse crossbars for intra-cluster routing</a:t>
            </a:r>
          </a:p>
          <a:p>
            <a:pPr lvl="1"/>
            <a:r>
              <a:rPr lang="en-US" dirty="0" err="1"/>
              <a:t>Muxes</a:t>
            </a:r>
            <a:r>
              <a:rPr lang="en-US" dirty="0"/>
              <a:t> may be smaller than 27:1</a:t>
            </a:r>
          </a:p>
          <a:p>
            <a:pPr lvl="1"/>
            <a:r>
              <a:rPr lang="en-US" dirty="0"/>
              <a:t>Did not model internal connections</a:t>
            </a:r>
          </a:p>
          <a:p>
            <a:endParaRPr lang="en-US" dirty="0" smtClean="0"/>
          </a:p>
          <a:p>
            <a:r>
              <a:rPr lang="en-US" dirty="0" smtClean="0"/>
              <a:t>Did not model… </a:t>
            </a:r>
          </a:p>
          <a:p>
            <a:pPr lvl="1"/>
            <a:r>
              <a:rPr lang="en-US" dirty="0" smtClean="0"/>
              <a:t>Area overhead of extra </a:t>
            </a:r>
            <a:r>
              <a:rPr lang="en-US" dirty="0" err="1" smtClean="0"/>
              <a:t>muxes</a:t>
            </a:r>
            <a:r>
              <a:rPr lang="en-US" dirty="0" smtClean="0"/>
              <a:t>, configuration bits, programmable inversion, etc. in the CLB</a:t>
            </a:r>
          </a:p>
          <a:p>
            <a:pPr lvl="1"/>
            <a:r>
              <a:rPr lang="en-US" dirty="0" smtClean="0"/>
              <a:t>FP adder cluster frequency/latency </a:t>
            </a:r>
          </a:p>
          <a:p>
            <a:pPr lvl="1"/>
            <a:r>
              <a:rPr lang="en-US" dirty="0" smtClean="0"/>
              <a:t>Energy consumption</a:t>
            </a:r>
          </a:p>
          <a:p>
            <a:endParaRPr lang="en-US" dirty="0"/>
          </a:p>
          <a:p>
            <a:r>
              <a:rPr lang="en-US" dirty="0" smtClean="0"/>
              <a:t>DSP blocks can shift too</a:t>
            </a:r>
          </a:p>
          <a:p>
            <a:pPr lvl="1"/>
            <a:r>
              <a:rPr lang="en-US" dirty="0" smtClean="0"/>
              <a:t>… but a precious resource for many HPC apps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31/32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36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3900" cy="4864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the </a:t>
            </a:r>
            <a:r>
              <a:rPr lang="en-US" dirty="0" smtClean="0"/>
              <a:t>intra-cluster routing to </a:t>
            </a:r>
            <a:r>
              <a:rPr lang="en-US" dirty="0"/>
              <a:t>perform shifting</a:t>
            </a:r>
          </a:p>
          <a:p>
            <a:pPr lvl="1"/>
            <a:r>
              <a:rPr lang="en-US" u="sng" dirty="0"/>
              <a:t>Motivation</a:t>
            </a:r>
            <a:r>
              <a:rPr lang="en-US" dirty="0"/>
              <a:t>: floating-</a:t>
            </a:r>
            <a:r>
              <a:rPr lang="en-US" dirty="0" smtClean="0"/>
              <a:t>point</a:t>
            </a:r>
          </a:p>
          <a:p>
            <a:pPr lvl="1"/>
            <a:r>
              <a:rPr lang="en-US" u="sng" dirty="0" smtClean="0"/>
              <a:t>Outcome</a:t>
            </a:r>
            <a:r>
              <a:rPr lang="en-US" dirty="0" smtClean="0"/>
              <a:t>: ~30% reduction in area per operator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Macro-cells address the major CAD challenges</a:t>
            </a:r>
          </a:p>
          <a:p>
            <a:pPr lvl="1"/>
            <a:r>
              <a:rPr lang="en-US" dirty="0" smtClean="0"/>
              <a:t>We can route nets to pre-specified CLB inputs within a macro-cell</a:t>
            </a:r>
          </a:p>
          <a:p>
            <a:pPr lvl="1"/>
            <a:r>
              <a:rPr lang="en-US" dirty="0" smtClean="0"/>
              <a:t>P&amp;R treats macro-cells like soft IP</a:t>
            </a:r>
          </a:p>
          <a:p>
            <a:pPr lvl="1"/>
            <a:r>
              <a:rPr lang="en-US" dirty="0" smtClean="0"/>
              <a:t>P&amp;R cannot optimize across macro-cell boundaries</a:t>
            </a:r>
          </a:p>
          <a:p>
            <a:pPr lvl="1"/>
            <a:r>
              <a:rPr lang="en-US" dirty="0" smtClean="0"/>
              <a:t>No negative impact on P&amp;R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32/32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 (1/3)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69" y="2528230"/>
            <a:ext cx="8038731" cy="24280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59796" y="5108655"/>
            <a:ext cx="5789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smtClean="0"/>
              <a:t>Basic Logic Element (BLE)</a:t>
            </a:r>
            <a:endParaRPr lang="en-US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9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 (2/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9" y="1417638"/>
            <a:ext cx="8872482" cy="43962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93306" y="6237740"/>
            <a:ext cx="4761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Versatile Place and Route (VPR) CLB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4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 (3/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923" y="1417637"/>
            <a:ext cx="6628713" cy="4919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5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0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Multiplexers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493"/>
            <a:ext cx="7962900" cy="1756041"/>
          </a:xfrm>
        </p:spPr>
        <p:txBody>
          <a:bodyPr/>
          <a:lstStyle/>
          <a:p>
            <a:r>
              <a:rPr lang="en-US" dirty="0" smtClean="0"/>
              <a:t>Shifters are built from multiplexers</a:t>
            </a:r>
          </a:p>
          <a:p>
            <a:r>
              <a:rPr lang="en-US" dirty="0" smtClean="0"/>
              <a:t>FPGAs have lots of multiplexers</a:t>
            </a:r>
          </a:p>
          <a:p>
            <a:pPr lvl="1"/>
            <a:r>
              <a:rPr lang="en-US" dirty="0" smtClean="0"/>
              <a:t>Focus on C-block and intra-cluster routing</a:t>
            </a:r>
          </a:p>
          <a:p>
            <a:pPr lvl="1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75851" y="5914574"/>
            <a:ext cx="2393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Static Multiplexer</a:t>
            </a:r>
          </a:p>
          <a:p>
            <a:r>
              <a:rPr lang="en-US" sz="2400" dirty="0" smtClean="0"/>
              <a:t>(Standard FPGA)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394469" y="5914574"/>
            <a:ext cx="47141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Static-or-Dynamic Multiplexer</a:t>
            </a:r>
          </a:p>
          <a:p>
            <a:r>
              <a:rPr lang="en-US" sz="2400" dirty="0" smtClean="0"/>
              <a:t>(Patented by Xilinx—</a:t>
            </a:r>
            <a:r>
              <a:rPr lang="en-US" sz="2400" dirty="0" err="1" smtClean="0"/>
              <a:t>Alireza</a:t>
            </a:r>
            <a:r>
              <a:rPr lang="en-US" sz="2400" dirty="0" smtClean="0"/>
              <a:t> </a:t>
            </a:r>
            <a:r>
              <a:rPr lang="en-US" sz="2400" dirty="0" err="1" smtClean="0"/>
              <a:t>Kaviani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0" y="3416300"/>
            <a:ext cx="2739581" cy="22379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089" y="3265534"/>
            <a:ext cx="4862711" cy="25721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6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5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Control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00" y="2319871"/>
            <a:ext cx="2950052" cy="3047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949" y="2214043"/>
            <a:ext cx="5683291" cy="31529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Conditional Swap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566" y="1271008"/>
            <a:ext cx="6372934" cy="5117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42300" y="63360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8</a:t>
            </a:r>
            <a:r>
              <a:rPr lang="en-US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910</Words>
  <Application>Microsoft Macintosh PowerPoint</Application>
  <PresentationFormat>On-screen Show (4:3)</PresentationFormat>
  <Paragraphs>170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Reducing the Cost of Floating-Point Mantissa Alignment and Normalization in FPGAs</vt:lpstr>
      <vt:lpstr>Floating-point on FPGAs</vt:lpstr>
      <vt:lpstr>Floating-point Addition Cluster</vt:lpstr>
      <vt:lpstr>FPGA Architecture (1/3)</vt:lpstr>
      <vt:lpstr>FPGA Architecture (2/3)</vt:lpstr>
      <vt:lpstr>FPGA Architecture (3/3)</vt:lpstr>
      <vt:lpstr>Focus on Multiplexers</vt:lpstr>
      <vt:lpstr>Static vs. Dynamic Control</vt:lpstr>
      <vt:lpstr>Example: Conditional Swap</vt:lpstr>
      <vt:lpstr>Example: Conditional Swap</vt:lpstr>
      <vt:lpstr>Let’s (Not) Try the C-Block</vt:lpstr>
      <vt:lpstr>Let’s Try the Intra-cluster Routing</vt:lpstr>
      <vt:lpstr>Strict Ordering Imposed on Signals Routed to CLB Inputs</vt:lpstr>
      <vt:lpstr>Interconnect Topology Issues (1/2)</vt:lpstr>
      <vt:lpstr>Interconnect Topology Issues (2/2)</vt:lpstr>
      <vt:lpstr>Example: 4-bit Left Shift</vt:lpstr>
      <vt:lpstr>Programmable Inversion</vt:lpstr>
      <vt:lpstr>Routing Challenges (1/2)</vt:lpstr>
      <vt:lpstr>Routing Challenges (2/2)</vt:lpstr>
      <vt:lpstr>Macro-Cells</vt:lpstr>
      <vt:lpstr>Main Result</vt:lpstr>
      <vt:lpstr>FPGA with Macro-cells (1/3)</vt:lpstr>
      <vt:lpstr>FPGA with Macro-cells (2/3)</vt:lpstr>
      <vt:lpstr>FPGA with Macro-cells (3/3)</vt:lpstr>
      <vt:lpstr>Floating-point Addition Clusters</vt:lpstr>
      <vt:lpstr>Experimental Setup</vt:lpstr>
      <vt:lpstr>IWLS Benchmarks</vt:lpstr>
      <vt:lpstr>Benchmark Overview</vt:lpstr>
      <vt:lpstr>No Impact on Routing Delay!</vt:lpstr>
      <vt:lpstr>Impact on Min-channel Width</vt:lpstr>
      <vt:lpstr>Router Runtime (not in paper)</vt:lpstr>
      <vt:lpstr>Limitations</vt:lpstr>
      <vt:lpstr>Conclusion</vt:lpstr>
    </vt:vector>
  </TitlesOfParts>
  <Company>UC Riverside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the Cost of Floating-Point Mantissa Alignment and Normalization in FPGAs</dc:title>
  <dc:creator>Philip Brisk</dc:creator>
  <cp:lastModifiedBy>Philip Brisk</cp:lastModifiedBy>
  <cp:revision>49</cp:revision>
  <dcterms:created xsi:type="dcterms:W3CDTF">2012-02-22T13:56:35Z</dcterms:created>
  <dcterms:modified xsi:type="dcterms:W3CDTF">2012-02-24T19:12:38Z</dcterms:modified>
</cp:coreProperties>
</file>