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2"/>
  </p:notesMasterIdLst>
  <p:handoutMasterIdLst>
    <p:handoutMasterId r:id="rId53"/>
  </p:handoutMasterIdLst>
  <p:sldIdLst>
    <p:sldId id="302" r:id="rId3"/>
    <p:sldId id="585" r:id="rId4"/>
    <p:sldId id="592" r:id="rId5"/>
    <p:sldId id="590" r:id="rId6"/>
    <p:sldId id="589" r:id="rId7"/>
    <p:sldId id="521" r:id="rId8"/>
    <p:sldId id="522" r:id="rId9"/>
    <p:sldId id="524" r:id="rId10"/>
    <p:sldId id="539" r:id="rId11"/>
    <p:sldId id="532" r:id="rId12"/>
    <p:sldId id="510" r:id="rId13"/>
    <p:sldId id="501" r:id="rId14"/>
    <p:sldId id="499" r:id="rId15"/>
    <p:sldId id="547" r:id="rId16"/>
    <p:sldId id="500" r:id="rId17"/>
    <p:sldId id="543" r:id="rId18"/>
    <p:sldId id="545" r:id="rId19"/>
    <p:sldId id="511" r:id="rId20"/>
    <p:sldId id="541" r:id="rId21"/>
    <p:sldId id="595" r:id="rId22"/>
    <p:sldId id="579" r:id="rId23"/>
    <p:sldId id="371" r:id="rId24"/>
    <p:sldId id="342" r:id="rId25"/>
    <p:sldId id="578" r:id="rId26"/>
    <p:sldId id="567" r:id="rId27"/>
    <p:sldId id="573" r:id="rId28"/>
    <p:sldId id="570" r:id="rId29"/>
    <p:sldId id="574" r:id="rId30"/>
    <p:sldId id="571" r:id="rId31"/>
    <p:sldId id="572" r:id="rId32"/>
    <p:sldId id="575" r:id="rId33"/>
    <p:sldId id="594" r:id="rId34"/>
    <p:sldId id="557" r:id="rId35"/>
    <p:sldId id="593" r:id="rId36"/>
    <p:sldId id="554" r:id="rId37"/>
    <p:sldId id="584" r:id="rId38"/>
    <p:sldId id="577" r:id="rId39"/>
    <p:sldId id="596" r:id="rId40"/>
    <p:sldId id="563" r:id="rId41"/>
    <p:sldId id="553" r:id="rId42"/>
    <p:sldId id="580" r:id="rId43"/>
    <p:sldId id="506" r:id="rId44"/>
    <p:sldId id="581" r:id="rId45"/>
    <p:sldId id="475" r:id="rId46"/>
    <p:sldId id="307" r:id="rId47"/>
    <p:sldId id="468" r:id="rId48"/>
    <p:sldId id="396" r:id="rId49"/>
    <p:sldId id="280" r:id="rId50"/>
    <p:sldId id="583" r:id="rId51"/>
  </p:sldIdLst>
  <p:sldSz cx="9144000" cy="6858000" type="screen4x3"/>
  <p:notesSz cx="6858000" cy="9144000"/>
  <p:custShowLst>
    <p:custShow name="Fujitsu" id="0">
      <p:sldLst>
        <p:sld r:id="rId3"/>
        <p:sld r:id="rId47"/>
        <p:sld r:id="rId24"/>
        <p:sld r:id="rId50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6A2"/>
    <a:srgbClr val="3FDF10"/>
    <a:srgbClr val="000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6" autoAdjust="0"/>
    <p:restoredTop sz="79090" autoAdjust="0"/>
  </p:normalViewPr>
  <p:slideViewPr>
    <p:cSldViewPr snapToGrid="0" snapToObjects="1">
      <p:cViewPr>
        <p:scale>
          <a:sx n="81" d="100"/>
          <a:sy n="81" d="100"/>
        </p:scale>
        <p:origin x="1536" y="5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F895-B55E-5046-B67C-DF72D59F85F6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11BA9-FF9E-3E4F-BD38-D18350699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566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08FED-5644-A846-8AEA-252F767B8EC6}" type="datetimeFigureOut">
              <a:rPr lang="en-US" smtClean="0"/>
              <a:pPr/>
              <a:t>7/10/2017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2A827-E11F-5D45-96FA-F362D1F033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951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30A18FE-90F4-3049-97F5-E937325A33B3}" type="slidenum">
              <a:rPr lang="en-US" sz="1100" b="0">
                <a:solidFill>
                  <a:prstClr val="black"/>
                </a:solidFill>
              </a:rPr>
              <a:pPr eaLnBrk="1" hangingPunct="1"/>
              <a:t>1</a:t>
            </a:fld>
            <a:endParaRPr lang="en-US" sz="1100" b="0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Today I will be presenting my work on </a:t>
            </a:r>
            <a:r>
              <a:rPr lang="en-US" b="1" dirty="0">
                <a:cs typeface="+mn-cs"/>
              </a:rPr>
              <a:t>Real time object detection in software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Our approach primarily uses a software develop/debug cycle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cs typeface="+mn-cs"/>
              </a:rPr>
              <a:t>Additional </a:t>
            </a:r>
            <a:r>
              <a:rPr lang="en-US" b="1" dirty="0">
                <a:cs typeface="+mn-cs"/>
              </a:rPr>
              <a:t>hardware instructions </a:t>
            </a:r>
            <a:r>
              <a:rPr lang="en-US" dirty="0">
                <a:cs typeface="+mn-cs"/>
              </a:rPr>
              <a:t>are later added to accelerate performance bottlenecks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r>
              <a:rPr lang="en-US" i="0" dirty="0">
                <a:cs typeface="+mn-cs"/>
              </a:rPr>
              <a:t> I will also discuss s</a:t>
            </a:r>
            <a:r>
              <a:rPr lang="en-US" dirty="0">
                <a:cs typeface="+mn-cs"/>
              </a:rPr>
              <a:t>ome changes to the algorithm that were made to aid vectorization.</a:t>
            </a: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combining these features (or weak classifiers together), we create a robust face detector.</a:t>
            </a:r>
          </a:p>
          <a:p>
            <a:r>
              <a:rPr lang="en-US" dirty="0"/>
              <a:t>SPACE x4</a:t>
            </a:r>
          </a:p>
          <a:p>
            <a:endParaRPr lang="en-US" dirty="0"/>
          </a:p>
          <a:p>
            <a:r>
              <a:rPr lang="en-US" dirty="0"/>
              <a:t>During training, all potential features are ranked by how discriminative they are.</a:t>
            </a:r>
          </a:p>
          <a:p>
            <a:endParaRPr lang="en-US" dirty="0"/>
          </a:p>
          <a:p>
            <a:r>
              <a:rPr lang="en-US" dirty="0"/>
              <a:t>SPACE</a:t>
            </a:r>
          </a:p>
          <a:p>
            <a:r>
              <a:rPr lang="en-US" dirty="0"/>
              <a:t>These ranked features are grouped into stages</a:t>
            </a:r>
          </a:p>
          <a:p>
            <a:r>
              <a:rPr lang="en-US" dirty="0"/>
              <a:t>-  Stages that must be passed in successive order.</a:t>
            </a:r>
          </a:p>
          <a:p>
            <a:endParaRPr lang="en-US" dirty="0"/>
          </a:p>
          <a:p>
            <a:r>
              <a:rPr lang="en-US" dirty="0"/>
              <a:t>If any stage fails, the window does not contain the target.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8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cascade of </a:t>
            </a:r>
            <a:r>
              <a:rPr lang="en-US" dirty="0" err="1"/>
              <a:t>Haar</a:t>
            </a:r>
            <a:r>
              <a:rPr lang="en-US" dirty="0"/>
              <a:t> features is shown.</a:t>
            </a:r>
          </a:p>
          <a:p>
            <a:pPr marL="0" indent="0">
              <a:buFontTx/>
              <a:buNone/>
            </a:pPr>
            <a:endParaRPr lang="en-US" dirty="0"/>
          </a:p>
          <a:p>
            <a:r>
              <a:rPr lang="en-US" dirty="0"/>
              <a:t>Only If all stages pass we say the object is found.</a:t>
            </a:r>
          </a:p>
          <a:p>
            <a:endParaRPr lang="en-US" dirty="0"/>
          </a:p>
          <a:p>
            <a:r>
              <a:rPr lang="en-US" dirty="0"/>
              <a:t>Exiting early is what made the original Viola Jones algorithm so successful, </a:t>
            </a:r>
          </a:p>
          <a:p>
            <a:r>
              <a:rPr lang="en-US" dirty="0"/>
              <a:t>a minimal number of features are computed at each location, allowing it to run relatively quickly on hardware that was available</a:t>
            </a:r>
          </a:p>
          <a:p>
            <a:endParaRPr lang="en-US" dirty="0"/>
          </a:p>
          <a:p>
            <a:r>
              <a:rPr lang="en-US" dirty="0"/>
              <a:t>This variable execution is also what makes parallelism difficult.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54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</a:t>
            </a:r>
          </a:p>
          <a:p>
            <a:endParaRPr lang="en-US" dirty="0"/>
          </a:p>
          <a:p>
            <a:r>
              <a:rPr lang="en-US" dirty="0"/>
              <a:t>To find faces at all locations </a:t>
            </a:r>
          </a:p>
          <a:p>
            <a:endParaRPr lang="en-US" dirty="0"/>
          </a:p>
          <a:p>
            <a:r>
              <a:rPr lang="en-US" dirty="0"/>
              <a:t>SPACE</a:t>
            </a:r>
          </a:p>
          <a:p>
            <a:endParaRPr lang="en-US" dirty="0"/>
          </a:p>
          <a:p>
            <a:r>
              <a:rPr lang="en-US" dirty="0"/>
              <a:t>We slide our feature window across the image  where at each location, we evaluate the cascade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51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find face (of approximately the same size), across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4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</a:t>
            </a:r>
          </a:p>
          <a:p>
            <a:endParaRPr lang="en-US" dirty="0"/>
          </a:p>
          <a:p>
            <a:r>
              <a:rPr lang="en-US" dirty="0"/>
              <a:t>To find faces of all sizes,  </a:t>
            </a:r>
          </a:p>
          <a:p>
            <a:endParaRPr lang="en-US" dirty="0"/>
          </a:p>
          <a:p>
            <a:r>
              <a:rPr lang="en-US" dirty="0"/>
              <a:t>SPACE x4 </a:t>
            </a:r>
          </a:p>
          <a:p>
            <a:endParaRPr lang="en-US" dirty="0"/>
          </a:p>
          <a:p>
            <a:r>
              <a:rPr lang="en-US" dirty="0"/>
              <a:t>we need to scale our image, and run the sliding window across each image in the pyramid.</a:t>
            </a:r>
          </a:p>
          <a:p>
            <a:endParaRPr lang="en-US" dirty="0"/>
          </a:p>
          <a:p>
            <a:r>
              <a:rPr lang="en-US" dirty="0"/>
              <a:t>This makes up the outermost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4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then find faces of all sizes at all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14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For our implementation we use multi-block Local Binary Pattern features.</a:t>
            </a:r>
          </a:p>
          <a:p>
            <a:endParaRPr lang="en-US" sz="16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LBP features are chosen as the operations need to calculate a given feature, map well to embedded systems.</a:t>
            </a:r>
          </a:p>
          <a:p>
            <a:endParaRPr lang="en-US" sz="1600" dirty="0"/>
          </a:p>
          <a:p>
            <a:r>
              <a:rPr lang="en-US" sz="1600" dirty="0"/>
              <a:t>Similar to </a:t>
            </a:r>
            <a:r>
              <a:rPr lang="en-US" sz="1600" dirty="0" err="1"/>
              <a:t>Haar</a:t>
            </a:r>
            <a:r>
              <a:rPr lang="en-US" sz="1600" dirty="0"/>
              <a:t> features, LBP features involve the comparison of  brightness of  regions..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65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Calculating an LBP feature consists of two steps:</a:t>
            </a:r>
          </a:p>
          <a:p>
            <a:endParaRPr lang="en-US" dirty="0"/>
          </a:p>
          <a:p>
            <a:r>
              <a:rPr lang="en-US" dirty="0"/>
              <a:t>First an LBP pattern is computed,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SPACE x5</a:t>
            </a:r>
          </a:p>
          <a:p>
            <a:endParaRPr lang="en-US" dirty="0"/>
          </a:p>
          <a:p>
            <a:r>
              <a:rPr lang="en-US" dirty="0"/>
              <a:t>This pattern is generated by comparing the average brightness of each neighboring cell to the center cell, and recording a 0 or 1 if brighter or not.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Second, this 8 bit pattern is used as an index into the features 256 entry look up table, which returns it’s a pass or fail value.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Again, this is the core computation we need to accelerate.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83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gathered a small database of  ~10, 000 cropped frontal faces</a:t>
            </a:r>
          </a:p>
          <a:p>
            <a:endParaRPr lang="en-US" dirty="0"/>
          </a:p>
          <a:p>
            <a:r>
              <a:rPr lang="en-US" dirty="0"/>
              <a:t>equal amount of non-face images.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generate our detector, we used OpenCV Train cascade function.</a:t>
            </a:r>
          </a:p>
          <a:p>
            <a:endParaRPr lang="en-US" dirty="0"/>
          </a:p>
          <a:p>
            <a:r>
              <a:rPr lang="en-US" dirty="0"/>
              <a:t>We made an additional restriction to the possible LBP cell sizes, to powers of 2, which made calculating features significantly easier.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x2</a:t>
            </a:r>
          </a:p>
          <a:p>
            <a:endParaRPr lang="en-US" dirty="0"/>
          </a:p>
          <a:p>
            <a:r>
              <a:rPr lang="en-US" dirty="0"/>
              <a:t>We show OpenCV’s default front face cascades with a breakdown of stages and number of features, </a:t>
            </a:r>
          </a:p>
          <a:p>
            <a:endParaRPr lang="en-US" dirty="0"/>
          </a:p>
          <a:p>
            <a:r>
              <a:rPr lang="en-US" dirty="0"/>
              <a:t>SPACEx2</a:t>
            </a:r>
          </a:p>
          <a:p>
            <a:endParaRPr lang="en-US" dirty="0"/>
          </a:p>
          <a:p>
            <a:r>
              <a:rPr lang="en-US" dirty="0"/>
              <a:t>Typically, LBP features are more discriminative than </a:t>
            </a:r>
            <a:r>
              <a:rPr lang="en-US" dirty="0" err="1"/>
              <a:t>Haar</a:t>
            </a:r>
            <a:r>
              <a:rPr lang="en-US" dirty="0"/>
              <a:t> features, so less are needed</a:t>
            </a:r>
          </a:p>
          <a:p>
            <a:endParaRPr lang="en-US" dirty="0"/>
          </a:p>
          <a:p>
            <a:r>
              <a:rPr lang="en-US" dirty="0"/>
              <a:t>SPACEx2</a:t>
            </a:r>
          </a:p>
          <a:p>
            <a:endParaRPr lang="en-US" dirty="0"/>
          </a:p>
          <a:p>
            <a:r>
              <a:rPr lang="en-US" dirty="0"/>
              <a:t>Our trained cascade.is presented for comparison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Short clip showing </a:t>
            </a:r>
            <a:r>
              <a:rPr lang="en-US" dirty="0"/>
              <a:t>our system in action.</a:t>
            </a:r>
          </a:p>
          <a:p>
            <a:endParaRPr lang="en-US" dirty="0"/>
          </a:p>
          <a:p>
            <a:r>
              <a:rPr lang="en-US" dirty="0"/>
              <a:t>Our approach and how it is different.</a:t>
            </a:r>
          </a:p>
          <a:p>
            <a:endParaRPr lang="en-US" dirty="0"/>
          </a:p>
          <a:p>
            <a:r>
              <a:rPr lang="en-US" dirty="0"/>
              <a:t>overview of the algorithm and discuss how we accelerate it</a:t>
            </a:r>
          </a:p>
          <a:p>
            <a:endParaRPr lang="en-US" dirty="0"/>
          </a:p>
          <a:p>
            <a:r>
              <a:rPr lang="en-US" dirty="0"/>
              <a:t>present our results and how we compare to prior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3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We produce a complete end to end demo</a:t>
            </a:r>
          </a:p>
          <a:p>
            <a:endParaRPr lang="en-US" b="0" dirty="0"/>
          </a:p>
          <a:p>
            <a:r>
              <a:rPr lang="en-US" b="0" dirty="0"/>
              <a:t>We use ZC706  development board and attached HDMI video card capable of 1080p IO @ 60 fps</a:t>
            </a:r>
          </a:p>
          <a:p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FPGA is a </a:t>
            </a:r>
            <a:r>
              <a:rPr lang="en-US" b="0" dirty="0" err="1"/>
              <a:t>Zinq</a:t>
            </a:r>
            <a:r>
              <a:rPr lang="en-US" b="0" dirty="0"/>
              <a:t> </a:t>
            </a:r>
            <a:r>
              <a:rPr lang="en-US" dirty="0"/>
              <a:t>7045 SoC device</a:t>
            </a:r>
            <a:r>
              <a:rPr lang="en-US" b="0" dirty="0"/>
              <a:t> which contain a hard ARM A9 processor which runs at 667 Mhz.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 soft vector processor, </a:t>
            </a:r>
            <a:r>
              <a:rPr lang="en-US" b="0" dirty="0" err="1"/>
              <a:t>VectorBlox</a:t>
            </a:r>
            <a:r>
              <a:rPr lang="en-US" b="0" dirty="0"/>
              <a:t> MXP, attaches this host processor and is used to accelerate the </a:t>
            </a:r>
            <a:r>
              <a:rPr lang="en-US" b="0" dirty="0" err="1"/>
              <a:t>alogorthm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On our next slide I’ll show the system more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58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vector processor is implement in the fabric and attached to the AXI bus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vector processor uses a scratchpad memory and all data it operates on must be </a:t>
            </a:r>
            <a:r>
              <a:rPr lang="en-US" dirty="0" err="1"/>
              <a:t>DMA’d</a:t>
            </a:r>
            <a:r>
              <a:rPr lang="en-US" dirty="0"/>
              <a:t> from the DRAM.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the code runs on the host arm </a:t>
            </a:r>
            <a:r>
              <a:rPr lang="en-US"/>
              <a:t>processor which deposits </a:t>
            </a:r>
            <a:r>
              <a:rPr lang="en-US" dirty="0"/>
              <a:t>vector instructions into the MXP to do DMA and computations.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12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MXP processes two input, single output  SIMD instructions.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Vectors length is variable, and the instructions proceed one </a:t>
            </a:r>
            <a:r>
              <a:rPr lang="en-US" b="0" dirty="0" err="1"/>
              <a:t>wavefront</a:t>
            </a:r>
            <a:r>
              <a:rPr lang="en-US" b="0" dirty="0"/>
              <a:t> at time, where </a:t>
            </a:r>
            <a:r>
              <a:rPr lang="en-US" b="0" dirty="0" err="1"/>
              <a:t>wavefronts</a:t>
            </a:r>
            <a:r>
              <a:rPr lang="en-US" b="0" dirty="0"/>
              <a:t> correspond to number of vector lanes or ALUs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processor supports </a:t>
            </a:r>
            <a:r>
              <a:rPr lang="en-US" b="0" dirty="0" err="1"/>
              <a:t>subword</a:t>
            </a:r>
            <a:r>
              <a:rPr lang="en-US" b="0" dirty="0"/>
              <a:t> SIMD operations using </a:t>
            </a:r>
            <a:r>
              <a:rPr lang="en-US" b="0" dirty="0" err="1"/>
              <a:t>fracturable</a:t>
            </a:r>
            <a:r>
              <a:rPr lang="en-US" b="0" dirty="0"/>
              <a:t> ALUs. This providing 2x and 4x speedup when operating on halfwords and bytes respectively.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MXP is  parameterizable in term of the number of vector lanes and scratchpad size</a:t>
            </a:r>
          </a:p>
          <a:p>
            <a:endParaRPr lang="en-US" dirty="0"/>
          </a:p>
          <a:p>
            <a:r>
              <a:rPr lang="en-US" dirty="0"/>
              <a:t>MXP provides simple integration for streaming pipelines as Custom Vector Instructions</a:t>
            </a:r>
          </a:p>
          <a:p>
            <a:r>
              <a:rPr lang="en-US" dirty="0"/>
              <a:t>Once added, these operations are called like any other vector instruction.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5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8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531" indent="-280589" defTabSz="9368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2356" indent="-224472" defTabSz="9368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1299" indent="-224472" defTabSz="9368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0241" indent="-224472" defTabSz="93685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9183" indent="-224472" defTabSz="9368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8126" indent="-224472" defTabSz="9368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7068" indent="-224472" defTabSz="9368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6010" indent="-224472" defTabSz="9368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7AF26C-4447-D844-B297-07AC47E0D840}" type="slidenum">
              <a:rPr lang="en-CA" sz="1200"/>
              <a:pPr eaLnBrk="1" hangingPunct="1"/>
              <a:t>23</a:t>
            </a:fld>
            <a:endParaRPr lang="en-CA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 programmer needs 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-move the operands into the scratchpad,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-Set the vector length,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-And call the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above code shows how we would vectorize two array being multiplied together.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dirty="0"/>
              <a:t>To maximize performance, keeping the vector engine fed, </a:t>
            </a:r>
          </a:p>
          <a:p>
            <a:r>
              <a:rPr lang="en-US" dirty="0"/>
              <a:t>We ideally want to process long vectors, which can overlap with any DMA transfers. and keep data types small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With the system defined, we proceed with the baseline implementation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scalar implementation on the ARM processor which serves as a functional baseline.</a:t>
            </a:r>
          </a:p>
          <a:p>
            <a:endParaRPr lang="en-US" dirty="0"/>
          </a:p>
          <a:p>
            <a:r>
              <a:rPr lang="en-US" dirty="0"/>
              <a:t>The pseudo code on the right show the algorithm being computed</a:t>
            </a:r>
          </a:p>
          <a:p>
            <a:endParaRPr lang="en-US" dirty="0"/>
          </a:p>
          <a:p>
            <a:r>
              <a:rPr lang="en-US" dirty="0"/>
              <a:t>This version of the code runs in 1.9 seconds, not meeting our real-time target.</a:t>
            </a:r>
          </a:p>
          <a:p>
            <a:endParaRPr lang="en-US" dirty="0"/>
          </a:p>
          <a:p>
            <a:r>
              <a:rPr lang="en-US" dirty="0"/>
              <a:t>This version is useful as many operations which are needed for a complete demo, such as merging all the faces found, consume little run time and don’t’ need to be accelerated.</a:t>
            </a:r>
          </a:p>
          <a:p>
            <a:endParaRPr lang="en-US" dirty="0"/>
          </a:p>
          <a:p>
            <a:r>
              <a:rPr lang="en-US" dirty="0"/>
              <a:t>We then start our acceleration effort. By vectorizing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8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vectorization. Is done in software, development is fairly rapid</a:t>
            </a:r>
          </a:p>
          <a:p>
            <a:endParaRPr lang="en-US" dirty="0"/>
          </a:p>
          <a:p>
            <a:r>
              <a:rPr lang="en-US" dirty="0"/>
              <a:t>The yellow bar shows our initial </a:t>
            </a:r>
            <a:r>
              <a:rPr lang="en-US" dirty="0" err="1"/>
              <a:t>vectiorization</a:t>
            </a:r>
            <a:r>
              <a:rPr lang="en-US" dirty="0"/>
              <a:t>. It runs in 831 </a:t>
            </a:r>
            <a:r>
              <a:rPr lang="en-US" dirty="0" err="1"/>
              <a:t>ms</a:t>
            </a:r>
            <a:r>
              <a:rPr lang="en-US" dirty="0"/>
              <a:t>, a speedup of 2.3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pie chart below show the breakdown of runtime.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Initially, both LBP pattern computation and table lookup  are done together in the inner most loop, accounting for 98% of the runtime.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major algorithmic change, is to hoist the pattern computation out of the inner loop, as a </a:t>
            </a:r>
            <a:r>
              <a:rPr lang="en-US" dirty="0" err="1"/>
              <a:t>precomputer</a:t>
            </a:r>
            <a:r>
              <a:rPr lang="en-US" dirty="0"/>
              <a:t> step..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orange bar represent the runtime when we precompute the restricted features.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algorithm now runs in 453 </a:t>
            </a:r>
            <a:r>
              <a:rPr lang="en-US" dirty="0" err="1"/>
              <a:t>ms.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modified pseudo code reflects this precomputation.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Most of the time is still spent in the inner loop, doing table lookups.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speed this up, we must look at the problem of exiting early that was mentions earlier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12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an input image,, labeled a,  we must compute features at each location, until a stage fails.</a:t>
            </a:r>
          </a:p>
          <a:p>
            <a:endParaRPr lang="en-US" dirty="0"/>
          </a:p>
          <a:p>
            <a:r>
              <a:rPr lang="en-US" dirty="0"/>
              <a:t>We can see how effective this was for </a:t>
            </a:r>
            <a:r>
              <a:rPr lang="en-US" dirty="0" err="1"/>
              <a:t>Viiolla</a:t>
            </a:r>
            <a:r>
              <a:rPr lang="en-US" dirty="0"/>
              <a:t> Jones, by looking at figure B, This map shows how many feature had to be </a:t>
            </a:r>
            <a:r>
              <a:rPr lang="en-US" dirty="0" err="1"/>
              <a:t>computerd</a:t>
            </a:r>
            <a:r>
              <a:rPr lang="en-US" dirty="0"/>
              <a:t> at each location. Before existing.</a:t>
            </a:r>
          </a:p>
          <a:p>
            <a:endParaRPr lang="en-US" dirty="0"/>
          </a:p>
          <a:p>
            <a:r>
              <a:rPr lang="en-US" dirty="0"/>
              <a:t>In figure c we show the effects vectoring a row at time rows, the simplest way to </a:t>
            </a:r>
            <a:r>
              <a:rPr lang="en-US" dirty="0" err="1"/>
              <a:t>proceeed</a:t>
            </a:r>
            <a:r>
              <a:rPr lang="en-US" dirty="0"/>
              <a:t>, we can’t exit until all features in a row can exit. This mean far more features need to be </a:t>
            </a:r>
            <a:r>
              <a:rPr lang="en-US" dirty="0" err="1"/>
              <a:t>computerd</a:t>
            </a:r>
            <a:r>
              <a:rPr lang="en-US" dirty="0"/>
              <a:t> than necessary</a:t>
            </a:r>
          </a:p>
          <a:p>
            <a:endParaRPr lang="en-US" dirty="0"/>
          </a:p>
          <a:p>
            <a:r>
              <a:rPr lang="en-US" dirty="0"/>
              <a:t>Our vector processor solves this by supporting masking, </a:t>
            </a:r>
          </a:p>
          <a:p>
            <a:r>
              <a:rPr lang="en-US" dirty="0"/>
              <a:t>When masked, entire </a:t>
            </a:r>
            <a:r>
              <a:rPr lang="en-US" dirty="0" err="1"/>
              <a:t>wavefronts</a:t>
            </a:r>
            <a:r>
              <a:rPr lang="en-US" dirty="0"/>
              <a:t> of the vector are skipped, if all elements in the </a:t>
            </a:r>
            <a:r>
              <a:rPr lang="en-US" dirty="0" err="1"/>
              <a:t>wavefront</a:t>
            </a:r>
            <a:r>
              <a:rPr lang="en-US" dirty="0"/>
              <a:t>  have exited.</a:t>
            </a:r>
          </a:p>
          <a:p>
            <a:endParaRPr lang="en-US" dirty="0"/>
          </a:p>
          <a:p>
            <a:r>
              <a:rPr lang="en-US" dirty="0"/>
              <a:t>This brings us back closer to the amount of computation needed in the scalar solution.</a:t>
            </a:r>
          </a:p>
          <a:p>
            <a:endParaRPr lang="en-US" dirty="0"/>
          </a:p>
          <a:p>
            <a:r>
              <a:rPr lang="en-US" dirty="0"/>
              <a:t>From a programmers point of view, this feature is simple to make use of  a mask needs to be updated at each stage, and the original vector instruction need to be </a:t>
            </a:r>
            <a:r>
              <a:rPr lang="en-US" dirty="0" err="1"/>
              <a:t>substitured</a:t>
            </a:r>
            <a:r>
              <a:rPr lang="en-US" dirty="0"/>
              <a:t> for their masked </a:t>
            </a:r>
            <a:r>
              <a:rPr lang="en-US" dirty="0" err="1"/>
              <a:t>verions</a:t>
            </a:r>
            <a:r>
              <a:rPr lang="en-US" dirty="0"/>
              <a:t>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53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pseudo code shows use of masking the inner computation</a:t>
            </a:r>
          </a:p>
          <a:p>
            <a:endParaRPr lang="en-US" dirty="0"/>
          </a:p>
          <a:p>
            <a:r>
              <a:rPr lang="en-US" dirty="0"/>
              <a:t>The runtime is now 75.6 </a:t>
            </a:r>
            <a:r>
              <a:rPr lang="en-US" dirty="0" err="1"/>
              <a:t>ms</a:t>
            </a:r>
            <a:r>
              <a:rPr lang="en-US" dirty="0"/>
              <a:t>, indicated by the red bar, This closer to our </a:t>
            </a:r>
            <a:r>
              <a:rPr lang="en-US" dirty="0" err="1"/>
              <a:t>realtime</a:t>
            </a:r>
            <a:r>
              <a:rPr lang="en-US" dirty="0"/>
              <a:t> target,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 all these steps have been software only, allowing us to flexible with implementation details.</a:t>
            </a:r>
          </a:p>
          <a:p>
            <a:endParaRPr lang="en-US" dirty="0"/>
          </a:p>
          <a:p>
            <a:r>
              <a:rPr lang="en-US" dirty="0"/>
              <a:t>An updated breakdown shows that precomputation and table </a:t>
            </a:r>
            <a:r>
              <a:rPr lang="en-US" dirty="0" err="1"/>
              <a:t>lookiup</a:t>
            </a:r>
            <a:r>
              <a:rPr lang="en-US" dirty="0"/>
              <a:t> still consuming the bulk of the runtime, as expected.</a:t>
            </a:r>
          </a:p>
          <a:p>
            <a:endParaRPr lang="en-US" dirty="0"/>
          </a:p>
          <a:p>
            <a:r>
              <a:rPr lang="en-US" dirty="0"/>
              <a:t>Our code is now in a position to benefit from custom hardware in the form of two Custom Vector Instructions. We look at each in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51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operations need for each custom instructions is shown in the slide</a:t>
            </a:r>
          </a:p>
          <a:p>
            <a:endParaRPr lang="en-US" dirty="0"/>
          </a:p>
          <a:p>
            <a:r>
              <a:rPr lang="en-US" dirty="0"/>
              <a:t>The pattern computation, requires calculating the average brightness, and </a:t>
            </a:r>
            <a:r>
              <a:rPr lang="en-US" dirty="0" err="1"/>
              <a:t>produing</a:t>
            </a:r>
            <a:r>
              <a:rPr lang="en-US" dirty="0"/>
              <a:t> the 8bit pattern</a:t>
            </a:r>
          </a:p>
          <a:p>
            <a:endParaRPr lang="en-US" dirty="0"/>
          </a:p>
          <a:p>
            <a:r>
              <a:rPr lang="en-US" dirty="0"/>
              <a:t>The second instruction is a two stage LUT,, where a feature and index are passed in and the pass or fail value returned.</a:t>
            </a:r>
          </a:p>
          <a:p>
            <a:endParaRPr lang="en-US" dirty="0"/>
          </a:p>
          <a:p>
            <a:r>
              <a:rPr lang="en-US" dirty="0"/>
              <a:t>We write these two operations s as custom vectors instructions which integrate into the vector processor, </a:t>
            </a:r>
          </a:p>
          <a:p>
            <a:endParaRPr lang="en-US" dirty="0"/>
          </a:p>
          <a:p>
            <a:r>
              <a:rPr lang="en-US" dirty="0"/>
              <a:t>These instructions behave as any other vector instruction, making it easy to replace the previous vector intrusions with these accelerated ones</a:t>
            </a:r>
          </a:p>
          <a:p>
            <a:endParaRPr lang="en-US" dirty="0"/>
          </a:p>
          <a:p>
            <a:r>
              <a:rPr lang="en-US" dirty="0"/>
              <a:t>Both operations combined require &lt; 800 lines of RTL , focusing the RTL design effort, and keeping it to a minimum</a:t>
            </a:r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4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black bolded operations in our pseudo code  use the custom vector </a:t>
            </a:r>
            <a:r>
              <a:rPr lang="en-US" dirty="0" err="1"/>
              <a:t>instuctions</a:t>
            </a:r>
            <a:r>
              <a:rPr lang="en-US" dirty="0"/>
              <a:t> in place of the existing vector operation.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Our final result, using both custom instructions can be seen in the final purple bar.</a:t>
            </a:r>
          </a:p>
          <a:p>
            <a:endParaRPr lang="en-US" dirty="0"/>
          </a:p>
          <a:p>
            <a:r>
              <a:rPr lang="en-US" dirty="0"/>
              <a:t>Running @ 7.6 </a:t>
            </a:r>
            <a:r>
              <a:rPr lang="en-US" dirty="0" err="1"/>
              <a:t>ms</a:t>
            </a:r>
            <a:r>
              <a:rPr lang="en-US" dirty="0"/>
              <a:t>, we now meet our real-time goals.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28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 this paper we accelerate a variation of a Viola Jones face detector.</a:t>
            </a:r>
          </a:p>
          <a:p>
            <a:endParaRPr lang="en-US" dirty="0"/>
          </a:p>
          <a:p>
            <a:r>
              <a:rPr lang="en-US" dirty="0"/>
              <a:t>When looking at prior work , we found most systems used </a:t>
            </a:r>
            <a:r>
              <a:rPr lang="en-US" dirty="0" err="1"/>
              <a:t>Haar</a:t>
            </a:r>
            <a:r>
              <a:rPr lang="en-US" dirty="0"/>
              <a:t> features, </a:t>
            </a:r>
          </a:p>
          <a:p>
            <a:endParaRPr lang="en-US" dirty="0"/>
          </a:p>
          <a:p>
            <a:r>
              <a:rPr lang="en-US" dirty="0"/>
              <a:t>most design implemented in FPGAs </a:t>
            </a:r>
          </a:p>
          <a:p>
            <a:r>
              <a:rPr lang="en-US" dirty="0"/>
              <a:t>and were Custom SIMD hardware engines</a:t>
            </a:r>
          </a:p>
          <a:p>
            <a:endParaRPr lang="en-US" dirty="0"/>
          </a:p>
          <a:p>
            <a:r>
              <a:rPr lang="en-US" dirty="0"/>
              <a:t>Because of the early exit nature of the algorithm, which discussed later on, </a:t>
            </a:r>
          </a:p>
          <a:p>
            <a:r>
              <a:rPr lang="en-US" dirty="0"/>
              <a:t>scaling the number of PE in these solutions seeming limited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4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stepwise approach, consisting of vectorizing our baseline, then adding targeted instructions leads to our final result, achieving 248x over the ARM processor.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Masking allowing </a:t>
            </a:r>
            <a:r>
              <a:rPr lang="en-US" dirty="0" err="1"/>
              <a:t>Wavefront</a:t>
            </a:r>
            <a:r>
              <a:rPr lang="en-US" dirty="0"/>
              <a:t> skipping and the LUT custom vector instruction boost performance the most.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all optimizations in place, diminishing returns with respect to vector length become apparent, showing a limit to our SIMD approach. For additional performance gains, a multicore implementation would be required.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44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work presented their results using different resolutions and parameter settings. </a:t>
            </a:r>
          </a:p>
          <a:p>
            <a:r>
              <a:rPr lang="en-US" dirty="0"/>
              <a:t>We adjusted our parameters to match and we got these results.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a rough comparison, the face detection system developed by </a:t>
            </a:r>
            <a:r>
              <a:rPr lang="en-US" dirty="0" err="1"/>
              <a:t>Brousseau</a:t>
            </a:r>
            <a:r>
              <a:rPr lang="en-US" dirty="0"/>
              <a:t> [3] runs at 125MHz on a </a:t>
            </a:r>
            <a:r>
              <a:rPr lang="en-US" dirty="0" err="1"/>
              <a:t>Stratix</a:t>
            </a:r>
            <a:r>
              <a:rPr lang="en-US" dirty="0"/>
              <a:t> IV 530</a:t>
            </a:r>
          </a:p>
          <a:p>
            <a:r>
              <a:rPr lang="en-US" dirty="0"/>
              <a:t>and uses similar area to our largest configuration.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07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3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stepwise approach of vectorizing, then adding targeted instructions minimizes and focuses RTL development.</a:t>
            </a:r>
          </a:p>
          <a:p>
            <a:r>
              <a:rPr lang="en-US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final solution achieves 200x over ARM A9 processor.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28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stepwise approach of vectorizing, then adding targeted instructions minimizes and focuses RTL development.</a:t>
            </a:r>
          </a:p>
          <a:p>
            <a:r>
              <a:rPr lang="en-US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final solution achieves 200x over ARM A9 processor.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327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final solution can be summarized in the given pseudo code.</a:t>
            </a:r>
          </a:p>
          <a:p>
            <a:endParaRPr lang="en-US" dirty="0"/>
          </a:p>
          <a:p>
            <a:r>
              <a:rPr lang="en-US" dirty="0"/>
              <a:t>The black, bolded underlined sections represent where the two custom instructions were added.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2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stepwise approach of vectorizing, then adding targeted instructions minimizes and focuses RTL development.</a:t>
            </a:r>
          </a:p>
          <a:p>
            <a:r>
              <a:rPr lang="en-US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final solution achieves 200x over ARM A9 processor.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6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55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main contributions are</a:t>
            </a:r>
          </a:p>
          <a:p>
            <a:endParaRPr lang="en-US" dirty="0"/>
          </a:p>
          <a:p>
            <a:r>
              <a:rPr lang="en-US" dirty="0"/>
              <a:t>-using a hybrid software/hardware approach to achieve hardware level performance (which minimizes RTL design)</a:t>
            </a:r>
          </a:p>
          <a:p>
            <a:r>
              <a:rPr lang="en-US" dirty="0"/>
              <a:t>-using a novel ILP formulation for quantizing stages, (which using a minimal number of bits)</a:t>
            </a:r>
          </a:p>
          <a:p>
            <a:endParaRPr lang="en-US" dirty="0"/>
          </a:p>
          <a:p>
            <a:r>
              <a:rPr lang="en-US" dirty="0"/>
              <a:t>I will be presenting our approach.</a:t>
            </a:r>
          </a:p>
          <a:p>
            <a:endParaRPr lang="en-US" dirty="0"/>
          </a:p>
          <a:p>
            <a:r>
              <a:rPr lang="en-US" dirty="0"/>
              <a:t>- discuss the ML algorithm we accelerate.</a:t>
            </a:r>
          </a:p>
          <a:p>
            <a:r>
              <a:rPr lang="en-US" dirty="0"/>
              <a:t>- discuss our system and steps we take to accelerate our baseline implementation.</a:t>
            </a:r>
          </a:p>
          <a:p>
            <a:r>
              <a:rPr lang="en-US" dirty="0"/>
              <a:t>- compare our results to previous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9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paper we use LBP features</a:t>
            </a:r>
          </a:p>
          <a:p>
            <a:endParaRPr lang="en-US" dirty="0"/>
          </a:p>
          <a:p>
            <a:r>
              <a:rPr lang="en-US" dirty="0"/>
              <a:t>As mention in the title, the acceleration is mainly done in software</a:t>
            </a:r>
          </a:p>
          <a:p>
            <a:endParaRPr lang="en-US" dirty="0"/>
          </a:p>
          <a:p>
            <a:r>
              <a:rPr lang="en-US" dirty="0"/>
              <a:t>The custom hardware we do add leverages the vector processor, as its implemented as tightly integrated CVI</a:t>
            </a:r>
          </a:p>
          <a:p>
            <a:endParaRPr lang="en-US" dirty="0"/>
          </a:p>
          <a:p>
            <a:r>
              <a:rPr lang="en-US" dirty="0"/>
              <a:t>We found the early exit problem is amenable to vector masking</a:t>
            </a:r>
          </a:p>
          <a:p>
            <a:endParaRPr lang="en-US" dirty="0"/>
          </a:p>
          <a:p>
            <a:r>
              <a:rPr lang="en-US" dirty="0"/>
              <a:t>We also focus on using small datatypes throughout the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414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There are also two modes for a given machine learning algorithm</a:t>
            </a:r>
          </a:p>
          <a:p>
            <a:endParaRPr lang="en-US" dirty="0"/>
          </a:p>
          <a:p>
            <a:r>
              <a:rPr lang="en-US" dirty="0"/>
              <a:t>The learning phase, where we train our solution, and Inference, where we run our trained model.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Learing</a:t>
            </a:r>
            <a:r>
              <a:rPr lang="en-US" dirty="0"/>
              <a:t> phase is often done in large batches over a large training set.</a:t>
            </a:r>
          </a:p>
          <a:p>
            <a:r>
              <a:rPr lang="en-US" dirty="0"/>
              <a:t>Here precision is important as we weighting different features, or computing gradients.</a:t>
            </a:r>
          </a:p>
          <a:p>
            <a:r>
              <a:rPr lang="en-US" dirty="0"/>
              <a:t>Typically, a given model only needs to be trained once, so it is often not as performance critical or cost sensitive</a:t>
            </a:r>
          </a:p>
          <a:p>
            <a:endParaRPr lang="en-US" dirty="0"/>
          </a:p>
          <a:p>
            <a:r>
              <a:rPr lang="en-US" dirty="0"/>
              <a:t>Inference is more typically associated with real-time embedded constraints,</a:t>
            </a:r>
          </a:p>
          <a:p>
            <a:r>
              <a:rPr lang="en-US" dirty="0"/>
              <a:t> where power and cost matters, as the model may be deployed many times over.</a:t>
            </a:r>
          </a:p>
          <a:p>
            <a:endParaRPr lang="en-US" dirty="0"/>
          </a:p>
          <a:p>
            <a:r>
              <a:rPr lang="en-US" dirty="0"/>
              <a:t>Our solution implements the latter.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4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Viola Jones face detector is a traditional machine learning algorithm, </a:t>
            </a:r>
          </a:p>
          <a:p>
            <a:r>
              <a:rPr lang="en-US" dirty="0"/>
              <a:t>which uses engineered features,</a:t>
            </a:r>
          </a:p>
          <a:p>
            <a:r>
              <a:rPr lang="en-US" dirty="0"/>
              <a:t>- where the features used, are hand picked for being discriminative for a given task.</a:t>
            </a:r>
          </a:p>
          <a:p>
            <a:endParaRPr lang="en-US" dirty="0"/>
          </a:p>
          <a:p>
            <a:r>
              <a:rPr lang="en-US" dirty="0"/>
              <a:t>This is in contrast to feature learning, employed in deep learning methods, </a:t>
            </a:r>
          </a:p>
          <a:p>
            <a:r>
              <a:rPr lang="en-US" dirty="0"/>
              <a:t>- where features used, are learned directly from input data.</a:t>
            </a:r>
          </a:p>
          <a:p>
            <a:endParaRPr lang="en-US" dirty="0"/>
          </a:p>
          <a:p>
            <a:r>
              <a:rPr lang="en-US" dirty="0"/>
              <a:t>The general approach I discuss today, applies well to deep learning algorithms, </a:t>
            </a:r>
          </a:p>
          <a:p>
            <a:r>
              <a:rPr lang="en-US" dirty="0"/>
              <a:t>- but we’ focus on accelerating this classic algorithm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3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example detector is trying to find faces. How do we proceed?</a:t>
            </a:r>
          </a:p>
          <a:p>
            <a:endParaRPr lang="en-US" dirty="0"/>
          </a:p>
          <a:p>
            <a:r>
              <a:rPr lang="en-US" dirty="0"/>
              <a:t>As we are using engineered features, it’s easy to describe what we need to calculate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61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are looking for is the cropped region highlighted in the image.</a:t>
            </a:r>
          </a:p>
          <a:p>
            <a:endParaRPr lang="en-US" dirty="0"/>
          </a:p>
          <a:p>
            <a:r>
              <a:rPr lang="en-US" dirty="0"/>
              <a:t>Moving across an image, we need to look in a given window, and evaluate if a face is present or not.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80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single feature window, which is typically around 20 x 20 pixels, </a:t>
            </a:r>
          </a:p>
          <a:p>
            <a:endParaRPr lang="en-US" dirty="0"/>
          </a:p>
          <a:p>
            <a:r>
              <a:rPr lang="en-US" dirty="0"/>
              <a:t>we check if our object is present by evaluating a series of features (or weak classifiers)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4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 kinds of features may be used..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examples in the following slides show </a:t>
            </a:r>
            <a:r>
              <a:rPr lang="en-US" dirty="0" err="1"/>
              <a:t>haar</a:t>
            </a:r>
            <a:r>
              <a:rPr lang="en-US" dirty="0"/>
              <a:t> features, as they easy to visualize..</a:t>
            </a:r>
          </a:p>
          <a:p>
            <a:endParaRPr lang="en-US" dirty="0"/>
          </a:p>
          <a:p>
            <a:r>
              <a:rPr lang="en-US" dirty="0"/>
              <a:t>To evaluate a </a:t>
            </a:r>
            <a:r>
              <a:rPr lang="en-US" dirty="0" err="1"/>
              <a:t>Haar</a:t>
            </a:r>
            <a:r>
              <a:rPr lang="en-US" dirty="0"/>
              <a:t> feature, we check that the pixels in the dark regions are, darker than those in the bright regions.</a:t>
            </a:r>
          </a:p>
          <a:p>
            <a:r>
              <a:rPr lang="en-US" dirty="0"/>
              <a:t>If this relationship is true, a feature’s pass value is returned, otherwise, its fail value. Is returned.</a:t>
            </a:r>
          </a:p>
          <a:p>
            <a:endParaRPr lang="en-US" dirty="0"/>
          </a:p>
          <a:p>
            <a:r>
              <a:rPr lang="en-US" dirty="0"/>
              <a:t>SPACE x3</a:t>
            </a:r>
          </a:p>
          <a:p>
            <a:endParaRPr lang="en-US" dirty="0"/>
          </a:p>
          <a:p>
            <a:r>
              <a:rPr lang="en-US" dirty="0"/>
              <a:t>Each feature has a unique position and shape within the window.</a:t>
            </a:r>
          </a:p>
          <a:p>
            <a:endParaRPr lang="en-US" dirty="0"/>
          </a:p>
          <a:p>
            <a:r>
              <a:rPr lang="en-US" b="1" dirty="0"/>
              <a:t>Evaluating a feature is the central computation in the algorithm.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A827-E11F-5D45-96FA-F362D1F033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D0A8-B1EC-2449-A117-6AEB37DB4AC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88478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EE20-07F7-4449-8278-1925F7B16F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25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1F4CD-26D9-0746-8D69-ACD4258141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56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7A2AF-9088-8449-8CF0-DFCE48CCC5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68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9B08E-ADBD-5B4B-A350-31116F9725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87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A7898-9109-DC44-85B4-14FE23A49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8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2941-6D76-D846-922D-E8BAEEC8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9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66DCF-0407-9849-ABD2-0485AB36D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E48F-2325-DC48-A2FA-23B0E50A3E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03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22BB-F307-024D-8362-0DF861751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84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5874F-10CF-4A46-9B60-CA3A0EED6C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12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C61E4-1F3F-CF4A-925F-C933D7D583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45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366F4-5B35-074D-93F1-8F16FC75F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3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91F9A-21F5-B945-9505-ADB838467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16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dirty="0">
                <a:solidFill>
                  <a:srgbClr val="000000"/>
                </a:solidFill>
              </a:rPr>
              <a:t>©2015 </a:t>
            </a:r>
            <a:r>
              <a:rPr lang="en-CA" dirty="0" err="1">
                <a:solidFill>
                  <a:srgbClr val="000000"/>
                </a:solidFill>
              </a:rPr>
              <a:t>VectorBlox</a:t>
            </a:r>
            <a:r>
              <a:rPr lang="en-CA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D0A8-B1EC-2449-A117-6AEB37DB4AC1}" type="slidenum">
              <a:rPr lang="en-C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50372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©2015 </a:t>
            </a:r>
            <a:r>
              <a:rPr lang="en-US" dirty="0" err="1"/>
              <a:t>VectorBlox</a:t>
            </a:r>
            <a:r>
              <a:rPr lang="en-US" dirty="0"/>
              <a:t> Computing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34761-CBE5-514A-A50B-DFD7CD3F5E2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4665" y="1417638"/>
            <a:ext cx="9025469" cy="1588"/>
          </a:xfrm>
          <a:prstGeom prst="line">
            <a:avLst/>
          </a:prstGeom>
          <a:ln w="2540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VectorBlox_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553202" y="436743"/>
            <a:ext cx="2467800" cy="706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©2015 </a:t>
            </a:r>
            <a:r>
              <a:rPr lang="en-US" dirty="0" err="1">
                <a:solidFill>
                  <a:srgbClr val="000000"/>
                </a:solidFill>
              </a:rPr>
              <a:t>VectorBlox</a:t>
            </a:r>
            <a:r>
              <a:rPr lang="en-US" dirty="0">
                <a:solidFill>
                  <a:srgbClr val="000000"/>
                </a:solidFill>
              </a:rPr>
              <a:t> Computing Inc.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1C335F7-86EC-7D49-B15B-BC0A8595FE7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5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8260" y="1548901"/>
            <a:ext cx="7418426" cy="1312985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Helvetica"/>
              </a:rPr>
              <a:t>Real-time Object Detection in Software </a:t>
            </a:r>
            <a:br>
              <a:rPr lang="en-US" sz="3200" b="1" dirty="0">
                <a:solidFill>
                  <a:schemeClr val="tx1"/>
                </a:solidFill>
                <a:latin typeface="Calibri" pitchFamily="34" charset="0"/>
                <a:cs typeface="Helvetica"/>
              </a:rPr>
            </a:b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Helvetica"/>
              </a:rPr>
              <a:t>with Custom Vector Instructions</a:t>
            </a:r>
            <a:br>
              <a:rPr lang="en-US" sz="3200" b="1" dirty="0">
                <a:solidFill>
                  <a:schemeClr val="tx1"/>
                </a:solidFill>
                <a:latin typeface="Calibri" pitchFamily="34" charset="0"/>
                <a:cs typeface="Helvetica"/>
              </a:rPr>
            </a:br>
            <a:r>
              <a:rPr lang="en-US" sz="3200" b="1" dirty="0">
                <a:solidFill>
                  <a:schemeClr val="tx1"/>
                </a:solidFill>
                <a:latin typeface="Calibri" pitchFamily="34" charset="0"/>
                <a:cs typeface="Helvetica"/>
              </a:rPr>
              <a:t>and Algorithmic Changes</a:t>
            </a:r>
            <a:endParaRPr lang="en-US" sz="3200" dirty="0">
              <a:solidFill>
                <a:schemeClr val="tx1"/>
              </a:solidFill>
              <a:latin typeface="Calibri" pitchFamily="34" charset="0"/>
              <a:cs typeface="Helvetica"/>
            </a:endParaRPr>
          </a:p>
        </p:txBody>
      </p:sp>
      <p:sp>
        <p:nvSpPr>
          <p:cNvPr id="16387" name="Subtitle 1"/>
          <p:cNvSpPr>
            <a:spLocks noGrp="1"/>
          </p:cNvSpPr>
          <p:nvPr>
            <p:ph type="subTitle" idx="1"/>
          </p:nvPr>
        </p:nvSpPr>
        <p:spPr>
          <a:xfrm>
            <a:off x="760684" y="4384412"/>
            <a:ext cx="2330247" cy="1556423"/>
          </a:xfrm>
        </p:spPr>
        <p:txBody>
          <a:bodyPr/>
          <a:lstStyle/>
          <a:p>
            <a:pPr algn="l"/>
            <a:endParaRPr lang="en-US" sz="2800" dirty="0">
              <a:latin typeface="Calibri" pitchFamily="34" charset="0"/>
              <a:cs typeface="Helvetica"/>
            </a:endParaRPr>
          </a:p>
          <a:p>
            <a:pPr algn="l"/>
            <a:r>
              <a:rPr lang="en-US" sz="2800" dirty="0">
                <a:latin typeface="Calibri" pitchFamily="34" charset="0"/>
                <a:cs typeface="Helvetica"/>
              </a:rPr>
              <a:t>Joe Edwards</a:t>
            </a:r>
          </a:p>
          <a:p>
            <a:pPr algn="l"/>
            <a:r>
              <a:rPr lang="en-US" sz="2800" dirty="0">
                <a:latin typeface="Calibri" pitchFamily="34" charset="0"/>
                <a:cs typeface="Helvetica"/>
              </a:rPr>
              <a:t>Guy Lemieux</a:t>
            </a:r>
          </a:p>
          <a:p>
            <a:pPr algn="r"/>
            <a:endParaRPr lang="en-US" sz="2800" dirty="0">
              <a:latin typeface="Calibri" pitchFamily="34" charset="0"/>
              <a:ea typeface="ＭＳ Ｐゴシック" charset="0"/>
              <a:cs typeface="Helvetica"/>
            </a:endParaRPr>
          </a:p>
          <a:p>
            <a:pPr algn="r"/>
            <a:endParaRPr lang="en-US" sz="2000" dirty="0">
              <a:latin typeface="Calibri" pitchFamily="34" charset="0"/>
              <a:cs typeface="Helvetica"/>
            </a:endParaRPr>
          </a:p>
          <a:p>
            <a:pPr algn="r"/>
            <a:endParaRPr lang="en-US" sz="2800" dirty="0">
              <a:latin typeface="Calibri" pitchFamily="34" charset="0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461" y="-2977"/>
            <a:ext cx="2664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  <a:cs typeface="Engravers MT"/>
              </a:rPr>
              <a:t>The University of British Columbia</a:t>
            </a:r>
          </a:p>
        </p:txBody>
      </p:sp>
      <p:pic>
        <p:nvPicPr>
          <p:cNvPr id="3" name="Picture 2" descr="VectorBlox_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53" y="5876135"/>
            <a:ext cx="2439207" cy="701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676" y="4874478"/>
            <a:ext cx="4905954" cy="8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1"/>
    </mc:Choice>
    <mc:Fallback xmlns="">
      <p:transition spd="slow" advTm="1865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Features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501634" y="1493951"/>
            <a:ext cx="2262525" cy="2273959"/>
          </a:xfrm>
          <a:prstGeom prst="rect">
            <a:avLst/>
          </a:prstGeom>
        </p:spPr>
      </p:pic>
      <p:pic>
        <p:nvPicPr>
          <p:cNvPr id="14" name="Picture 13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3189128" y="1493951"/>
            <a:ext cx="2262525" cy="22739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466" y="1868177"/>
            <a:ext cx="1814334" cy="601032"/>
            <a:chOff x="3433206" y="1868177"/>
            <a:chExt cx="1814334" cy="601032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433206" y="1868177"/>
              <a:ext cx="1814334" cy="601032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45547" y="1868177"/>
              <a:ext cx="646359" cy="601032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pic>
        <p:nvPicPr>
          <p:cNvPr id="18" name="Picture 17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3211809" y="3920310"/>
            <a:ext cx="2262525" cy="227395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68228" y="1765666"/>
            <a:ext cx="669040" cy="1236535"/>
            <a:chOff x="4068228" y="4453299"/>
            <a:chExt cx="669040" cy="1236535"/>
          </a:xfrm>
        </p:grpSpPr>
        <p:sp>
          <p:nvSpPr>
            <p:cNvPr id="19" name="Rectangle 18"/>
            <p:cNvSpPr/>
            <p:nvPr/>
          </p:nvSpPr>
          <p:spPr bwMode="auto">
            <a:xfrm>
              <a:off x="4068228" y="4453299"/>
              <a:ext cx="669040" cy="1236535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068228" y="4453299"/>
              <a:ext cx="669040" cy="601032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5726517" y="998537"/>
            <a:ext cx="3311174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dirty="0"/>
              <a:t>Most discriminative features grouped into stages.</a:t>
            </a:r>
          </a:p>
        </p:txBody>
      </p:sp>
      <p:pic>
        <p:nvPicPr>
          <p:cNvPr id="12" name="Picture 11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501634" y="3920310"/>
            <a:ext cx="2262525" cy="227395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045559" y="4169793"/>
            <a:ext cx="1383418" cy="1360827"/>
            <a:chOff x="1290023" y="4362578"/>
            <a:chExt cx="1383418" cy="1360827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290023" y="4362578"/>
              <a:ext cx="1383418" cy="136082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981732" y="4362578"/>
              <a:ext cx="691709" cy="68041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1290023" y="5042992"/>
              <a:ext cx="691709" cy="68041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466" y="4169792"/>
            <a:ext cx="1383418" cy="1360827"/>
            <a:chOff x="677663" y="1936219"/>
            <a:chExt cx="1383418" cy="136082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77663" y="1936219"/>
              <a:ext cx="1383418" cy="136082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369372" y="1936219"/>
              <a:ext cx="691709" cy="68041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77663" y="2616633"/>
              <a:ext cx="691709" cy="680413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05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6313" y="274638"/>
            <a:ext cx="8229600" cy="1143000"/>
          </a:xfrm>
        </p:spPr>
        <p:txBody>
          <a:bodyPr/>
          <a:lstStyle/>
          <a:p>
            <a:r>
              <a:rPr lang="en-US" dirty="0"/>
              <a:t>Cascade</a:t>
            </a:r>
          </a:p>
        </p:txBody>
      </p:sp>
      <p:pic>
        <p:nvPicPr>
          <p:cNvPr id="8" name="Picture 7" descr="7030455845_519f52e325_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2"/>
          <a:stretch/>
        </p:blipFill>
        <p:spPr>
          <a:xfrm>
            <a:off x="6197128" y="2531167"/>
            <a:ext cx="2652039" cy="3711679"/>
          </a:xfrm>
          <a:prstGeom prst="rect">
            <a:avLst/>
          </a:prstGeom>
        </p:spPr>
      </p:pic>
      <p:pic>
        <p:nvPicPr>
          <p:cNvPr id="9" name="Picture 8" descr="6884354620_49503b7c3a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6" y="2531167"/>
            <a:ext cx="2657038" cy="265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749" y="2027693"/>
            <a:ext cx="124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Stage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3681" y="2027693"/>
            <a:ext cx="124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Stage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985" y="5523379"/>
            <a:ext cx="4825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Early termination of cascade</a:t>
            </a:r>
          </a:p>
          <a:p>
            <a:r>
              <a:rPr lang="en-US" sz="2400" dirty="0"/>
              <a:t>      when a stage fails</a:t>
            </a:r>
          </a:p>
        </p:txBody>
      </p:sp>
      <p:pic>
        <p:nvPicPr>
          <p:cNvPr id="10" name="Picture 9" descr="6884354620_49503b7c3a_z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5"/>
          <a:stretch/>
        </p:blipFill>
        <p:spPr>
          <a:xfrm>
            <a:off x="3247988" y="2531167"/>
            <a:ext cx="2657038" cy="1576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00321" y="2027693"/>
            <a:ext cx="124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Stage 3</a:t>
            </a:r>
          </a:p>
        </p:txBody>
      </p:sp>
      <p:sp>
        <p:nvSpPr>
          <p:cNvPr id="2" name="Right Brace 1"/>
          <p:cNvSpPr/>
          <p:nvPr/>
        </p:nvSpPr>
        <p:spPr bwMode="auto">
          <a:xfrm rot="16200000">
            <a:off x="4299620" y="-2521856"/>
            <a:ext cx="582986" cy="851611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J-hanbok3.jpg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-250" r="32179" b="-169"/>
          <a:stretch/>
        </p:blipFill>
        <p:spPr>
          <a:xfrm>
            <a:off x="2544141" y="1303321"/>
            <a:ext cx="4286383" cy="541815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34959" r="44089" b="25064"/>
          <a:stretch/>
        </p:blipFill>
        <p:spPr>
          <a:xfrm>
            <a:off x="3717026" y="3217345"/>
            <a:ext cx="2149630" cy="21569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544141" y="1303321"/>
            <a:ext cx="2151663" cy="2156991"/>
          </a:xfrm>
          <a:prstGeom prst="rect">
            <a:avLst/>
          </a:prstGeom>
          <a:pattFill prst="lgGrid">
            <a:fgClr>
              <a:schemeClr val="accent1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544141" y="1941329"/>
            <a:ext cx="2151663" cy="2156991"/>
          </a:xfrm>
          <a:prstGeom prst="rect">
            <a:avLst/>
          </a:prstGeom>
          <a:pattFill prst="lgGrid">
            <a:fgClr>
              <a:schemeClr val="accent1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544141" y="2579337"/>
            <a:ext cx="2151663" cy="2156991"/>
          </a:xfrm>
          <a:prstGeom prst="rect">
            <a:avLst/>
          </a:prstGeom>
          <a:pattFill prst="lgGrid">
            <a:fgClr>
              <a:schemeClr val="accent1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39951" y="3217345"/>
            <a:ext cx="2151663" cy="2156991"/>
          </a:xfrm>
          <a:prstGeom prst="rect">
            <a:avLst/>
          </a:prstGeom>
          <a:pattFill prst="lgGrid">
            <a:fgClr>
              <a:schemeClr val="accent1"/>
            </a:fgClr>
            <a:bgClr>
              <a:prstClr val="white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717026" y="3217345"/>
            <a:ext cx="2149630" cy="2156991"/>
          </a:xfrm>
          <a:prstGeom prst="rect">
            <a:avLst/>
          </a:prstGeom>
          <a:noFill/>
          <a:ln w="57150" cap="flat" cmpd="sng" algn="ctr">
            <a:solidFill>
              <a:srgbClr val="3FDF1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109E-6 -1.26301E-6 L 0.23446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5" y="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109E-6 -1.26301E-6 L 0.23446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5" y="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109E-6 -1.26301E-6 L 0.23446 0.0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5" y="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1364E-6 -4.19847E-6 L 0.13762 0.001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3" y="6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6-05-10 at 2.51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190"/>
            <a:ext cx="9144000" cy="515843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1795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Face Sizes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njud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26"/>
          <a:stretch/>
        </p:blipFill>
        <p:spPr>
          <a:xfrm>
            <a:off x="2252176" y="3416300"/>
            <a:ext cx="7023100" cy="3340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 bwMode="auto">
          <a:xfrm>
            <a:off x="5808176" y="5854702"/>
            <a:ext cx="406400" cy="403223"/>
          </a:xfrm>
          <a:prstGeom prst="roundRect">
            <a:avLst/>
          </a:prstGeom>
          <a:noFill/>
          <a:ln w="57150" cap="flat" cmpd="sng" algn="ctr">
            <a:solidFill>
              <a:srgbClr val="3FDF1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591776" y="2961911"/>
            <a:ext cx="4883772" cy="2322662"/>
            <a:chOff x="1591776" y="2961911"/>
            <a:chExt cx="4883772" cy="2322662"/>
          </a:xfrm>
        </p:grpSpPr>
        <p:pic>
          <p:nvPicPr>
            <p:cNvPr id="14" name="Picture 13" descr="njud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26"/>
            <a:stretch/>
          </p:blipFill>
          <p:spPr>
            <a:xfrm>
              <a:off x="1591776" y="2961911"/>
              <a:ext cx="4883772" cy="232266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5" name="Rounded Rectangle 14"/>
            <p:cNvSpPr/>
            <p:nvPr/>
          </p:nvSpPr>
          <p:spPr bwMode="auto">
            <a:xfrm>
              <a:off x="5815148" y="4830547"/>
              <a:ext cx="406400" cy="403223"/>
            </a:xfrm>
            <a:prstGeom prst="roundRect">
              <a:avLst/>
            </a:prstGeom>
            <a:noFill/>
            <a:ln w="57150" cap="flat" cmpd="sng" algn="ctr">
              <a:solidFill>
                <a:srgbClr val="3FDF1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34587" y="2460790"/>
            <a:ext cx="3807830" cy="1810957"/>
            <a:chOff x="1134587" y="2460790"/>
            <a:chExt cx="3807830" cy="1810957"/>
          </a:xfrm>
        </p:grpSpPr>
        <p:pic>
          <p:nvPicPr>
            <p:cNvPr id="16" name="Picture 15" descr="njud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26"/>
            <a:stretch/>
          </p:blipFill>
          <p:spPr>
            <a:xfrm>
              <a:off x="1134587" y="2460790"/>
              <a:ext cx="3807830" cy="181095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9" name="Rounded Rectangle 28"/>
            <p:cNvSpPr/>
            <p:nvPr/>
          </p:nvSpPr>
          <p:spPr bwMode="auto">
            <a:xfrm>
              <a:off x="1244642" y="3636747"/>
              <a:ext cx="406400" cy="403223"/>
            </a:xfrm>
            <a:prstGeom prst="roundRect">
              <a:avLst/>
            </a:prstGeom>
            <a:noFill/>
            <a:ln w="57150" cap="flat" cmpd="sng" algn="ctr">
              <a:solidFill>
                <a:srgbClr val="3FDF1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8071" y="2010442"/>
            <a:ext cx="2361373" cy="1123040"/>
            <a:chOff x="618071" y="2010442"/>
            <a:chExt cx="2361373" cy="1123040"/>
          </a:xfrm>
        </p:grpSpPr>
        <p:pic>
          <p:nvPicPr>
            <p:cNvPr id="20" name="Picture 19" descr="njud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26"/>
            <a:stretch/>
          </p:blipFill>
          <p:spPr>
            <a:xfrm>
              <a:off x="618071" y="2010442"/>
              <a:ext cx="2361373" cy="112304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1" name="Rounded Rectangle 20"/>
            <p:cNvSpPr/>
            <p:nvPr/>
          </p:nvSpPr>
          <p:spPr bwMode="auto">
            <a:xfrm>
              <a:off x="1945614" y="2468569"/>
              <a:ext cx="406400" cy="403223"/>
            </a:xfrm>
            <a:prstGeom prst="roundRect">
              <a:avLst/>
            </a:prstGeom>
            <a:noFill/>
            <a:ln w="57150" cap="flat" cmpd="sng" algn="ctr">
              <a:solidFill>
                <a:srgbClr val="3FDF1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476" y="1310378"/>
            <a:ext cx="1257300" cy="943544"/>
            <a:chOff x="334476" y="1310378"/>
            <a:chExt cx="1257300" cy="943544"/>
          </a:xfrm>
        </p:grpSpPr>
        <p:pic>
          <p:nvPicPr>
            <p:cNvPr id="8" name="Picture 7" descr="njud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76" y="1310378"/>
              <a:ext cx="1257300" cy="94354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9" name="Rounded Rectangle 18"/>
            <p:cNvSpPr/>
            <p:nvPr/>
          </p:nvSpPr>
          <p:spPr bwMode="auto">
            <a:xfrm>
              <a:off x="489938" y="1333680"/>
              <a:ext cx="406400" cy="403223"/>
            </a:xfrm>
            <a:prstGeom prst="roundRect">
              <a:avLst/>
            </a:prstGeom>
            <a:noFill/>
            <a:ln w="57150" cap="flat" cmpd="sng" algn="ctr">
              <a:solidFill>
                <a:srgbClr val="3FDF1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97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las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-44"/>
          <a:stretch/>
        </p:blipFill>
        <p:spPr>
          <a:xfrm>
            <a:off x="219068" y="1519589"/>
            <a:ext cx="8727906" cy="44138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233142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 descr="feature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31" b="-20131"/>
          <a:stretch>
            <a:fillRect/>
          </a:stretch>
        </p:blipFill>
        <p:spPr>
          <a:xfrm>
            <a:off x="450212" y="459517"/>
            <a:ext cx="8229600" cy="4525963"/>
          </a:xfr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022187" y="756369"/>
            <a:ext cx="2207347" cy="49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LBP Features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021167" y="756369"/>
            <a:ext cx="2328000" cy="49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err="1"/>
              <a:t>Haar</a:t>
            </a:r>
            <a:r>
              <a:rPr lang="en-US" sz="3200" dirty="0"/>
              <a:t>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1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pa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7"/>
          <a:stretch/>
        </p:blipFill>
        <p:spPr>
          <a:xfrm>
            <a:off x="543738" y="3707031"/>
            <a:ext cx="2404249" cy="19573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6" descr="features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8" t="-20131" b="-20131"/>
          <a:stretch/>
        </p:blipFill>
        <p:spPr>
          <a:xfrm>
            <a:off x="5556514" y="459517"/>
            <a:ext cx="3123297" cy="4525963"/>
          </a:xfr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022187" y="756369"/>
            <a:ext cx="2207347" cy="49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LBP Features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80693" y="1322581"/>
            <a:ext cx="4998758" cy="131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/>
              <a:t>3 x 3 grid of cells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err="1"/>
              <a:t>Xoffset</a:t>
            </a:r>
            <a:r>
              <a:rPr lang="en-US" sz="2400" dirty="0"/>
              <a:t>, </a:t>
            </a:r>
            <a:r>
              <a:rPr lang="en-US" sz="2400" dirty="0" err="1"/>
              <a:t>Yoffset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/>
              <a:t>Cell is average of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 x W pixels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780693" y="558301"/>
            <a:ext cx="4078239" cy="74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LBP Computation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80693" y="2574845"/>
            <a:ext cx="4998758" cy="10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/>
              <a:t>8 comparisons to center cell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/>
              <a:t>Produces 8-bit result</a:t>
            </a:r>
          </a:p>
        </p:txBody>
      </p:sp>
      <p:sp>
        <p:nvSpPr>
          <p:cNvPr id="20" name="Parallelogram 19"/>
          <p:cNvSpPr/>
          <p:nvPr/>
        </p:nvSpPr>
        <p:spPr bwMode="auto">
          <a:xfrm rot="681502" flipV="1">
            <a:off x="1330992" y="4289128"/>
            <a:ext cx="387239" cy="160588"/>
          </a:xfrm>
          <a:prstGeom prst="parallelogram">
            <a:avLst/>
          </a:prstGeom>
          <a:solidFill>
            <a:srgbClr val="0000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Curved Left Arrow 2"/>
          <p:cNvSpPr/>
          <p:nvPr/>
        </p:nvSpPr>
        <p:spPr bwMode="auto">
          <a:xfrm>
            <a:off x="1339994" y="4264220"/>
            <a:ext cx="652519" cy="943724"/>
          </a:xfrm>
          <a:prstGeom prst="curvedLef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47987" y="5023278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“00101110” = 56</a:t>
            </a:r>
          </a:p>
        </p:txBody>
      </p:sp>
    </p:spTree>
    <p:extLst>
      <p:ext uri="{BB962C8B-B14F-4D97-AF65-F5344CB8AC3E}">
        <p14:creationId xmlns:p14="http://schemas.microsoft.com/office/powerpoint/2010/main" val="29908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20" grpId="0" animBg="1"/>
      <p:bldP spid="3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-17847" r="-17847"/>
          <a:stretch>
            <a:fillRect/>
          </a:stretch>
        </p:blipFill>
        <p:spPr>
          <a:xfrm>
            <a:off x="480504" y="1413784"/>
            <a:ext cx="8229600" cy="45259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997577" y="1053905"/>
            <a:ext cx="6894498" cy="5129211"/>
            <a:chOff x="566453" y="1356831"/>
            <a:chExt cx="6894498" cy="5129211"/>
          </a:xfrm>
        </p:grpSpPr>
        <p:sp>
          <p:nvSpPr>
            <p:cNvPr id="8" name="Rectangle 7"/>
            <p:cNvSpPr/>
            <p:nvPr/>
          </p:nvSpPr>
          <p:spPr bwMode="auto">
            <a:xfrm>
              <a:off x="2913757" y="1475893"/>
              <a:ext cx="680378" cy="4827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694080" y="1475893"/>
              <a:ext cx="657699" cy="4827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463063" y="1356831"/>
              <a:ext cx="997888" cy="4827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66453" y="1658455"/>
              <a:ext cx="1224680" cy="48275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974679" y="2927331"/>
              <a:ext cx="5805894" cy="691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809569" y="4553961"/>
              <a:ext cx="5805894" cy="5620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1958106" y="5722524"/>
            <a:ext cx="5805894" cy="3919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56050" y="1068222"/>
            <a:ext cx="5805894" cy="5803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9314"/>
          </a:xfrm>
        </p:spPr>
        <p:txBody>
          <a:bodyPr/>
          <a:lstStyle/>
          <a:p>
            <a:r>
              <a:rPr lang="en-US" dirty="0"/>
              <a:t>Database</a:t>
            </a:r>
            <a:br>
              <a:rPr lang="en-US" dirty="0"/>
            </a:br>
            <a:r>
              <a:rPr lang="en-US" sz="2800" dirty="0"/>
              <a:t>(about 10,000 faces)</a:t>
            </a:r>
            <a:br>
              <a:rPr lang="en-US" sz="2800" dirty="0"/>
            </a:b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09600" y="5722524"/>
            <a:ext cx="8229600" cy="99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(also need non-faces)</a:t>
            </a:r>
          </a:p>
        </p:txBody>
      </p:sp>
    </p:spTree>
    <p:extLst>
      <p:ext uri="{BB962C8B-B14F-4D97-AF65-F5344CB8AC3E}">
        <p14:creationId xmlns:p14="http://schemas.microsoft.com/office/powerpoint/2010/main" val="2635778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Screen Shot 2016-10-19 at 9.34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0" y="1505880"/>
            <a:ext cx="2933700" cy="4648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306177" y="238146"/>
            <a:ext cx="5783215" cy="636480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40" y="592159"/>
            <a:ext cx="5303712" cy="496496"/>
          </a:xfrm>
        </p:spPr>
        <p:txBody>
          <a:bodyPr/>
          <a:lstStyle/>
          <a:p>
            <a:pPr algn="l"/>
            <a:r>
              <a:rPr lang="en-US" sz="3200" dirty="0"/>
              <a:t>        </a:t>
            </a:r>
            <a:r>
              <a:rPr lang="en-US" sz="3200" dirty="0" err="1"/>
              <a:t>OpenCV</a:t>
            </a:r>
            <a:r>
              <a:rPr lang="en-US" sz="3200" dirty="0"/>
              <a:t> Cascades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6202789" y="238146"/>
            <a:ext cx="2676154" cy="6364806"/>
            <a:chOff x="6202789" y="238146"/>
            <a:chExt cx="2676154" cy="6364806"/>
          </a:xfrm>
        </p:grpSpPr>
        <p:pic>
          <p:nvPicPr>
            <p:cNvPr id="13" name="Picture 12" descr="Screen Shot 2016-10-19 at 9.35.0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933" y="1449180"/>
              <a:ext cx="2044700" cy="35941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Rectangle 14"/>
            <p:cNvSpPr/>
            <p:nvPr/>
          </p:nvSpPr>
          <p:spPr bwMode="auto">
            <a:xfrm>
              <a:off x="6202789" y="238146"/>
              <a:ext cx="2567742" cy="6364806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68933" y="1435058"/>
              <a:ext cx="2044700" cy="4074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 bwMode="auto">
            <a:xfrm>
              <a:off x="6202789" y="605979"/>
              <a:ext cx="2676154" cy="4964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3200" dirty="0"/>
                <a:t>Our Cascade</a:t>
              </a:r>
              <a:endParaRPr lang="en-US" dirty="0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 bwMode="auto">
            <a:xfrm>
              <a:off x="6326146" y="1257632"/>
              <a:ext cx="2365013" cy="49649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/>
                <a:t>LBP Features</a:t>
              </a:r>
              <a:endParaRPr lang="en-US" sz="3600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417300" y="1486380"/>
            <a:ext cx="3023594" cy="40744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529606" y="1261215"/>
            <a:ext cx="2469446" cy="4949565"/>
            <a:chOff x="3529606" y="1261215"/>
            <a:chExt cx="2469446" cy="49495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547" y="1486380"/>
              <a:ext cx="2400505" cy="47244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3529606" y="1452328"/>
              <a:ext cx="2469446" cy="40744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 bwMode="auto">
            <a:xfrm>
              <a:off x="3598547" y="1261215"/>
              <a:ext cx="2207347" cy="49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dirty="0"/>
                <a:t>LBP Features</a:t>
              </a:r>
              <a:endParaRPr lang="en-US" sz="3600" dirty="0"/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306177" y="1751860"/>
            <a:ext cx="2052476" cy="850517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50212" y="1257371"/>
            <a:ext cx="2328000" cy="49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 err="1"/>
              <a:t>Haar</a:t>
            </a:r>
            <a:r>
              <a:rPr lang="en-US" sz="2400" dirty="0"/>
              <a:t> Features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8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6515E-7 -8.74393E-7 L -0.01284 0.088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4 0.08883 L 0.34884 -8.74393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4" y="-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84 -8.74393E-7 L 0.33061 0.0890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" y="4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1 0.08906 L 0.33061 0.52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2 0.52071 L 0.64891 -0.000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5" y="-260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0CF105-2E9D-4587-8654-0C6B3CE15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face_detect">
            <a:hlinkClick r:id="" action="ppaction://media"/>
            <a:extLst>
              <a:ext uri="{FF2B5EF4-FFF2-40B4-BE49-F238E27FC236}">
                <a16:creationId xmlns:a16="http://schemas.microsoft.com/office/drawing/2014/main" id="{294FBAC9-763F-400E-92CD-96A908499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5" y="825910"/>
            <a:ext cx="9019455" cy="50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0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347DB5-8FF9-47A7-8B19-68275F03E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ZC706 development board + Avnet HDMI card</a:t>
            </a:r>
          </a:p>
          <a:p>
            <a:r>
              <a:rPr lang="en-US" sz="2400" dirty="0"/>
              <a:t>ARM A9 host processor + </a:t>
            </a:r>
            <a:r>
              <a:rPr lang="en-US" sz="2400" dirty="0" err="1"/>
              <a:t>VectorBlox</a:t>
            </a:r>
            <a:r>
              <a:rPr lang="en-US" sz="2400" dirty="0"/>
              <a:t> MXP accelerator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192FE-DA5F-4420-A66C-CEDE603F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82" y="2753607"/>
            <a:ext cx="7055118" cy="35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585318-64DB-443F-A75E-3F3E7E259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561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ARM runs C/C++ code</a:t>
            </a:r>
          </a:p>
          <a:p>
            <a:pPr lvl="1"/>
            <a:r>
              <a:rPr lang="en-US" sz="2400" dirty="0"/>
              <a:t>MXP runs vector </a:t>
            </a:r>
            <a:r>
              <a:rPr lang="en-US" sz="2400" dirty="0" err="1"/>
              <a:t>intrinsics</a:t>
            </a:r>
            <a:r>
              <a:rPr lang="en-US" sz="2400" dirty="0"/>
              <a:t> or C++ Objects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01145A-01D6-4493-8264-4FE14B090904}"/>
              </a:ext>
            </a:extLst>
          </p:cNvPr>
          <p:cNvGrpSpPr/>
          <p:nvPr/>
        </p:nvGrpSpPr>
        <p:grpSpPr>
          <a:xfrm>
            <a:off x="533400" y="2120900"/>
            <a:ext cx="8153400" cy="2753380"/>
            <a:chOff x="533400" y="4000500"/>
            <a:chExt cx="8153400" cy="275338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E8E248C-7138-48AF-ABE8-CE2C29FBBF28}"/>
                </a:ext>
              </a:extLst>
            </p:cNvPr>
            <p:cNvCxnSpPr/>
            <p:nvPr/>
          </p:nvCxnSpPr>
          <p:spPr bwMode="auto">
            <a:xfrm>
              <a:off x="533400" y="5143500"/>
              <a:ext cx="8153400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8975EE-DA20-4CE7-961C-49161F6BFDF0}"/>
                </a:ext>
              </a:extLst>
            </p:cNvPr>
            <p:cNvSpPr/>
            <p:nvPr/>
          </p:nvSpPr>
          <p:spPr bwMode="auto">
            <a:xfrm>
              <a:off x="914400" y="4000500"/>
              <a:ext cx="1524000" cy="685800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Arial" charset="0"/>
                  <a:ea typeface="ＭＳ Ｐゴシック" charset="0"/>
                </a:rPr>
                <a:t>DDR3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Arial" charset="0"/>
                  <a:ea typeface="ＭＳ Ｐゴシック" charset="0"/>
                </a:rPr>
                <a:t>Memory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D9E3CA-2E5D-48D7-9876-E41FB1C76812}"/>
                </a:ext>
              </a:extLst>
            </p:cNvPr>
            <p:cNvSpPr/>
            <p:nvPr/>
          </p:nvSpPr>
          <p:spPr bwMode="auto">
            <a:xfrm>
              <a:off x="6400800" y="5600700"/>
              <a:ext cx="1066800" cy="611264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br>
                <a:rPr lang="en-US" sz="700" b="1" dirty="0">
                  <a:latin typeface="Arial" charset="0"/>
                  <a:ea typeface="ＭＳ Ｐゴシック" charset="0"/>
                </a:rPr>
              </a:b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ARM </a:t>
              </a:r>
              <a:endParaRPr lang="en-US" b="1" dirty="0"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5358FF-DB90-48DB-A44F-20F24D1200F8}"/>
                </a:ext>
              </a:extLst>
            </p:cNvPr>
            <p:cNvCxnSpPr>
              <a:cxnSpLocks/>
              <a:stCxn id="11" idx="0"/>
            </p:cNvCxnSpPr>
            <p:nvPr/>
          </p:nvCxnSpPr>
          <p:spPr bwMode="auto">
            <a:xfrm flipV="1">
              <a:off x="6934200" y="51435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8C67B88-CA80-49D0-B8FD-3DB3B739AE09}"/>
                </a:ext>
              </a:extLst>
            </p:cNvPr>
            <p:cNvCxnSpPr/>
            <p:nvPr/>
          </p:nvCxnSpPr>
          <p:spPr bwMode="auto">
            <a:xfrm flipV="1">
              <a:off x="1676400" y="46863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35468A-60FA-4A47-99B9-07CB10A99D79}"/>
                </a:ext>
              </a:extLst>
            </p:cNvPr>
            <p:cNvSpPr/>
            <p:nvPr/>
          </p:nvSpPr>
          <p:spPr bwMode="auto">
            <a:xfrm>
              <a:off x="3124200" y="5600700"/>
              <a:ext cx="2667000" cy="115318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/>
            </a:p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MXP</a:t>
              </a:r>
              <a:r>
                <a:rPr kumimoji="0" lang="en-US" sz="18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</a:rPr>
                <a:t> </a:t>
              </a:r>
              <a:r>
                <a:rPr lang="en-US" dirty="0"/>
                <a:t>Matrix Processor</a:t>
              </a: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1B635F-7819-4520-8D4B-B47DFCAEDD65}"/>
                </a:ext>
              </a:extLst>
            </p:cNvPr>
            <p:cNvSpPr/>
            <p:nvPr/>
          </p:nvSpPr>
          <p:spPr bwMode="auto">
            <a:xfrm>
              <a:off x="4267200" y="5753100"/>
              <a:ext cx="1447800" cy="685800"/>
            </a:xfrm>
            <a:prstGeom prst="rect">
              <a:avLst/>
            </a:prstGeom>
            <a:solidFill>
              <a:srgbClr val="C6E6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Arial" charset="0"/>
                  <a:ea typeface="ＭＳ Ｐゴシック" charset="0"/>
                </a:rPr>
                <a:t>Scratchpad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Memory</a:t>
              </a:r>
              <a:endParaRPr kumimoji="0" lang="en-US" sz="18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B0526D-63B0-45B9-9B53-E59ED393032C}"/>
                </a:ext>
              </a:extLst>
            </p:cNvPr>
            <p:cNvCxnSpPr/>
            <p:nvPr/>
          </p:nvCxnSpPr>
          <p:spPr bwMode="auto">
            <a:xfrm flipV="1">
              <a:off x="4953000" y="51435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69573A-4125-403F-BE28-B957739693FD}"/>
                </a:ext>
              </a:extLst>
            </p:cNvPr>
            <p:cNvSpPr txBox="1"/>
            <p:nvPr/>
          </p:nvSpPr>
          <p:spPr>
            <a:xfrm>
              <a:off x="7801621" y="4692625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AXI Bus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1BA957E-BD2B-4B69-98FE-2D4CD7693B6E}"/>
                </a:ext>
              </a:extLst>
            </p:cNvPr>
            <p:cNvSpPr/>
            <p:nvPr/>
          </p:nvSpPr>
          <p:spPr bwMode="auto">
            <a:xfrm>
              <a:off x="3200400" y="5753100"/>
              <a:ext cx="990600" cy="685800"/>
            </a:xfrm>
            <a:prstGeom prst="rect">
              <a:avLst/>
            </a:prstGeom>
            <a:solidFill>
              <a:srgbClr val="C6E6A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Arial" charset="0"/>
                  <a:ea typeface="ＭＳ Ｐゴシック" charset="0"/>
                </a:rPr>
                <a:t>DMA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Engine</a:t>
              </a:r>
              <a:endParaRPr kumimoji="0" lang="en-US" sz="1800" b="1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769105C-4DCC-42CF-B1C1-9CF3E248CC62}"/>
                </a:ext>
              </a:extLst>
            </p:cNvPr>
            <p:cNvCxnSpPr/>
            <p:nvPr/>
          </p:nvCxnSpPr>
          <p:spPr bwMode="auto">
            <a:xfrm flipV="1">
              <a:off x="3733800" y="51435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26507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MXP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Content Placeholder 8" descr="vbx-mxp5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0" b="-1580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1927738" y="1930100"/>
            <a:ext cx="6759062" cy="7699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Instruction &amp; DMA Queue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3904" y="6075144"/>
            <a:ext cx="527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2"/>
                </a:solidFill>
              </a:rPr>
              <a:t>Custom Vector Instructions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021780" y="5197336"/>
            <a:ext cx="229920" cy="928827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58183" y="1837116"/>
            <a:ext cx="1065926" cy="86294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8690" y="1930100"/>
            <a:ext cx="818836" cy="22482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DMA Engine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25527" y="1489101"/>
            <a:ext cx="1065926" cy="4314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5913" y="1920575"/>
            <a:ext cx="607473" cy="30077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7" idx="1"/>
          </p:cNvCxnSpPr>
          <p:nvPr/>
        </p:nvCxnSpPr>
        <p:spPr>
          <a:xfrm flipH="1">
            <a:off x="1787526" y="2315083"/>
            <a:ext cx="140212" cy="3442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403350" y="1689100"/>
            <a:ext cx="0" cy="23147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1225" y="1654175"/>
            <a:ext cx="2301875" cy="0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89300" y="1448512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AXI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90800" y="1678694"/>
            <a:ext cx="0" cy="23147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374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21840"/>
            <a:ext cx="4419600" cy="423451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000" dirty="0">
                <a:latin typeface="Verdana" charset="0"/>
                <a:ea typeface="ＭＳ Ｐゴシック" charset="0"/>
                <a:cs typeface="ＭＳ Ｐゴシック" charset="0"/>
              </a:rPr>
              <a:t>Data-level parallelism</a:t>
            </a:r>
          </a:p>
          <a:p>
            <a:pPr eaLnBrk="1" hangingPunct="1"/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Verdana" charset="0"/>
              <a:ea typeface="ＭＳ Ｐゴシック" charset="0"/>
            </a:endParaRPr>
          </a:p>
          <a:p>
            <a:r>
              <a:rPr lang="en-US" sz="2000" dirty="0">
                <a:latin typeface="Verdana" charset="0"/>
                <a:ea typeface="ＭＳ Ｐゴシック" charset="0"/>
              </a:rPr>
              <a:t>1D, 2D, 3D vectors</a:t>
            </a:r>
            <a:br>
              <a:rPr lang="en-US" sz="2000" dirty="0">
                <a:latin typeface="Verdana" charset="0"/>
                <a:ea typeface="ＭＳ Ｐゴシック" charset="0"/>
              </a:rPr>
            </a:br>
            <a:r>
              <a:rPr lang="en-US" sz="2000" dirty="0">
                <a:latin typeface="Verdana" charset="0"/>
                <a:ea typeface="ＭＳ Ｐゴシック" charset="0"/>
              </a:rPr>
              <a:t>(matrices)</a:t>
            </a:r>
            <a:endParaRPr lang="en-US" sz="2200" dirty="0">
              <a:latin typeface="Verdana" charset="0"/>
              <a:ea typeface="ＭＳ Ｐゴシック" charset="0"/>
            </a:endParaRPr>
          </a:p>
        </p:txBody>
      </p:sp>
      <p:sp>
        <p:nvSpPr>
          <p:cNvPr id="3788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1456BD-751B-9149-86CE-1C0E8708836D}" type="slidenum">
              <a:rPr lang="en-CA" sz="1000">
                <a:latin typeface="Verdana" charset="0"/>
              </a:rPr>
              <a:pPr eaLnBrk="1" hangingPunct="1"/>
              <a:t>23</a:t>
            </a:fld>
            <a:endParaRPr lang="en-CA" sz="1000">
              <a:latin typeface="Verdana" charset="0"/>
            </a:endParaRPr>
          </a:p>
        </p:txBody>
      </p:sp>
      <p:sp>
        <p:nvSpPr>
          <p:cNvPr id="37890" name="AutoShape 23"/>
          <p:cNvSpPr>
            <a:spLocks noChangeArrowheads="1"/>
          </p:cNvSpPr>
          <p:nvPr/>
        </p:nvSpPr>
        <p:spPr bwMode="auto">
          <a:xfrm>
            <a:off x="550862" y="2693340"/>
            <a:ext cx="4394539" cy="9144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8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632185" cy="113982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Using the MXP</a:t>
            </a:r>
            <a:endParaRPr lang="en-CA" dirty="0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572000" y="3975100"/>
            <a:ext cx="10747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Source</a:t>
            </a:r>
          </a:p>
          <a:p>
            <a:pPr algn="r">
              <a:defRPr/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vector</a:t>
            </a:r>
          </a:p>
          <a:p>
            <a:pPr algn="r">
              <a:defRPr/>
            </a:pPr>
            <a:r>
              <a:rPr 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registers</a:t>
            </a:r>
            <a:endParaRPr lang="en-CA" sz="160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7696200" y="3962400"/>
            <a:ext cx="13414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Destination</a:t>
            </a:r>
          </a:p>
          <a:p>
            <a:pPr>
              <a:defRPr/>
            </a:pPr>
            <a:r>
              <a:rPr lang="en-US" sz="160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vector</a:t>
            </a:r>
          </a:p>
          <a:p>
            <a:pPr>
              <a:defRPr/>
            </a:pPr>
            <a:r>
              <a:rPr lang="en-US" sz="160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register</a:t>
            </a:r>
            <a:endParaRPr lang="en-CA" sz="1600">
              <a:solidFill>
                <a:srgbClr val="33CC33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</a:endParaRPr>
          </a:p>
        </p:txBody>
      </p:sp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5644124" y="1676400"/>
            <a:ext cx="18927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latin typeface="Verdana" charset="0"/>
              </a:rPr>
              <a:t>4 Vector Lanes</a:t>
            </a:r>
            <a:endParaRPr lang="en-CA" sz="1600" dirty="0">
              <a:latin typeface="Verdana" charset="0"/>
            </a:endParaRP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550863" y="2769540"/>
            <a:ext cx="22089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for ( </a:t>
            </a:r>
            <a:r>
              <a:rPr lang="en-US" sz="2000" dirty="0" err="1"/>
              <a:t>i</a:t>
            </a:r>
            <a:r>
              <a:rPr lang="en-US" sz="2000" dirty="0"/>
              <a:t>=0; </a:t>
            </a:r>
            <a:r>
              <a:rPr lang="en-US" sz="2000" dirty="0" err="1"/>
              <a:t>i</a:t>
            </a:r>
            <a:r>
              <a:rPr lang="en-US" sz="2000" dirty="0"/>
              <a:t>&lt;8; </a:t>
            </a:r>
            <a:r>
              <a:rPr lang="en-US" sz="2000" dirty="0" err="1"/>
              <a:t>i</a:t>
            </a:r>
            <a:r>
              <a:rPr lang="en-US" sz="2000" dirty="0"/>
              <a:t>++ )</a:t>
            </a:r>
          </a:p>
          <a:p>
            <a:r>
              <a:rPr lang="en-US" sz="2000" dirty="0"/>
              <a:t>  a[</a:t>
            </a:r>
            <a:r>
              <a:rPr lang="en-US" sz="2000" dirty="0" err="1"/>
              <a:t>i</a:t>
            </a:r>
            <a:r>
              <a:rPr lang="en-US" sz="2000" dirty="0"/>
              <a:t>] = b[</a:t>
            </a:r>
            <a:r>
              <a:rPr lang="en-US" sz="2000" dirty="0" err="1"/>
              <a:t>i</a:t>
            </a:r>
            <a:r>
              <a:rPr lang="en-US" sz="2000" dirty="0"/>
              <a:t>] * c[</a:t>
            </a:r>
            <a:r>
              <a:rPr lang="en-US" sz="2000" dirty="0" err="1"/>
              <a:t>i</a:t>
            </a:r>
            <a:r>
              <a:rPr lang="en-US" sz="2000" dirty="0"/>
              <a:t>];</a:t>
            </a:r>
          </a:p>
        </p:txBody>
      </p:sp>
      <p:sp>
        <p:nvSpPr>
          <p:cNvPr id="37897" name="Text Box 21"/>
          <p:cNvSpPr txBox="1">
            <a:spLocks noChangeArrowheads="1"/>
          </p:cNvSpPr>
          <p:nvPr/>
        </p:nvSpPr>
        <p:spPr bwMode="auto">
          <a:xfrm>
            <a:off x="3294063" y="2769540"/>
            <a:ext cx="1651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err="1"/>
              <a:t>set_vl</a:t>
            </a:r>
            <a:r>
              <a:rPr lang="en-US" sz="2000" dirty="0"/>
              <a:t>, 8</a:t>
            </a:r>
          </a:p>
          <a:p>
            <a:r>
              <a:rPr lang="en-US" sz="2000" dirty="0" err="1"/>
              <a:t>vmult</a:t>
            </a:r>
            <a:r>
              <a:rPr lang="en-US" sz="2000" dirty="0"/>
              <a:t>  a, b, c</a:t>
            </a:r>
          </a:p>
        </p:txBody>
      </p:sp>
      <p:sp>
        <p:nvSpPr>
          <p:cNvPr id="37898" name="AutoShape 22"/>
          <p:cNvSpPr>
            <a:spLocks noChangeArrowheads="1"/>
          </p:cNvSpPr>
          <p:nvPr/>
        </p:nvSpPr>
        <p:spPr bwMode="auto">
          <a:xfrm>
            <a:off x="2735263" y="301084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800"/>
          </a:p>
        </p:txBody>
      </p:sp>
      <p:pic>
        <p:nvPicPr>
          <p:cNvPr id="37899" name="Picture 26" descr="vector_mode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25" b="-10025"/>
          <a:stretch>
            <a:fillRect/>
          </a:stretch>
        </p:blipFill>
        <p:spPr>
          <a:xfrm>
            <a:off x="5638800" y="2133600"/>
            <a:ext cx="2103438" cy="4114800"/>
          </a:xfrm>
        </p:spPr>
      </p:pic>
      <p:sp>
        <p:nvSpPr>
          <p:cNvPr id="2" name="Down Arrow 1"/>
          <p:cNvSpPr/>
          <p:nvPr/>
        </p:nvSpPr>
        <p:spPr bwMode="auto">
          <a:xfrm>
            <a:off x="6594500" y="1981200"/>
            <a:ext cx="304800" cy="45720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89272" y="5785183"/>
            <a:ext cx="57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FDF10"/>
                </a:solidFill>
              </a:rPr>
              <a:t>a[]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68556" y="5785183"/>
            <a:ext cx="593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b[]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62088" y="5785183"/>
            <a:ext cx="556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c[]</a:t>
            </a: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6632600" y="5943600"/>
            <a:ext cx="533400" cy="304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777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Baseline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E4284-74BC-4AFA-ACFC-A317106B6958}"/>
              </a:ext>
            </a:extLst>
          </p:cNvPr>
          <p:cNvSpPr txBox="1"/>
          <p:nvPr/>
        </p:nvSpPr>
        <p:spPr>
          <a:xfrm>
            <a:off x="4093779" y="1843765"/>
            <a:ext cx="49188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for each Image size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Scale Image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&lt;row, column&gt;</a:t>
            </a:r>
          </a:p>
          <a:p>
            <a:r>
              <a:rPr lang="en-US" sz="1600" dirty="0">
                <a:latin typeface="Courier"/>
                <a:cs typeface="Courier"/>
              </a:rPr>
              <a:t>		for each Stage</a:t>
            </a:r>
          </a:p>
          <a:p>
            <a:r>
              <a:rPr lang="en-US" sz="1600" dirty="0">
                <a:latin typeface="Courier"/>
                <a:cs typeface="Courier"/>
              </a:rPr>
              <a:t>			for each Feature in Stage</a:t>
            </a:r>
          </a:p>
          <a:p>
            <a:r>
              <a:rPr lang="en-US" sz="1600" dirty="0">
                <a:latin typeface="Courier"/>
                <a:cs typeface="Courier"/>
              </a:rPr>
              <a:t>				Compute LBP Pattern</a:t>
            </a:r>
          </a:p>
          <a:p>
            <a:r>
              <a:rPr lang="en-US" sz="1600" dirty="0">
                <a:latin typeface="Courier"/>
                <a:cs typeface="Courier"/>
              </a:rPr>
              <a:t>				Table Lookup						</a:t>
            </a:r>
            <a:r>
              <a:rPr lang="en-US" sz="1600" dirty="0">
                <a:solidFill>
                  <a:srgbClr val="C00000"/>
                </a:solidFill>
                <a:latin typeface="Courier"/>
                <a:cs typeface="Courier"/>
              </a:rPr>
              <a:t>if Stage FAIL break</a:t>
            </a:r>
          </a:p>
          <a:p>
            <a:r>
              <a:rPr lang="en-US" sz="1600" dirty="0">
                <a:latin typeface="Courier"/>
                <a:cs typeface="Courier"/>
              </a:rPr>
              <a:t>		</a:t>
            </a:r>
            <a:r>
              <a:rPr lang="en-US" sz="1600" dirty="0">
                <a:solidFill>
                  <a:srgbClr val="00B050"/>
                </a:solidFill>
                <a:latin typeface="Courier"/>
                <a:cs typeface="Courier"/>
              </a:rPr>
              <a:t>if PASS save FACE</a:t>
            </a:r>
            <a:r>
              <a:rPr lang="en-US" sz="1600" dirty="0">
                <a:latin typeface="Courier"/>
                <a:cs typeface="Courier"/>
              </a:rPr>
              <a:t>	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63353-1D0C-4498-8282-D33725B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15" y="1843764"/>
            <a:ext cx="3963132" cy="29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73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Vectorization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E4284-74BC-4AFA-ACFC-A317106B6958}"/>
              </a:ext>
            </a:extLst>
          </p:cNvPr>
          <p:cNvSpPr txBox="1"/>
          <p:nvPr/>
        </p:nvSpPr>
        <p:spPr>
          <a:xfrm>
            <a:off x="4093779" y="1843765"/>
            <a:ext cx="49188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for each Image size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Scale Image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Feature</a:t>
            </a:r>
          </a:p>
          <a:p>
            <a:r>
              <a:rPr lang="en-US" sz="1600" dirty="0">
                <a:latin typeface="Courier"/>
                <a:cs typeface="Courier"/>
              </a:rPr>
              <a:t>		for each &lt;</a:t>
            </a:r>
            <a:r>
              <a:rPr lang="en-US" sz="1600" dirty="0" err="1">
                <a:latin typeface="Courier"/>
                <a:cs typeface="Courier"/>
              </a:rPr>
              <a:t>row,column</a:t>
            </a:r>
            <a:r>
              <a:rPr lang="en-US" sz="1600" dirty="0">
                <a:latin typeface="Courier"/>
                <a:cs typeface="Courier"/>
              </a:rPr>
              <a:t>&gt;</a:t>
            </a:r>
          </a:p>
          <a:p>
            <a:r>
              <a:rPr lang="en-US" sz="1600" b="1" dirty="0">
                <a:latin typeface="Courier"/>
                <a:cs typeface="Courier"/>
              </a:rPr>
              <a:t>			Precompute LBP Pattern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&lt;row, column&gt;</a:t>
            </a:r>
          </a:p>
          <a:p>
            <a:r>
              <a:rPr lang="en-US" sz="1600" dirty="0">
                <a:latin typeface="Courier"/>
                <a:cs typeface="Courier"/>
              </a:rPr>
              <a:t>		for each Stage</a:t>
            </a:r>
          </a:p>
          <a:p>
            <a:r>
              <a:rPr lang="en-US" sz="1600" dirty="0">
                <a:latin typeface="Courier"/>
                <a:cs typeface="Courier"/>
              </a:rPr>
              <a:t>			for each Feature in Stage						</a:t>
            </a:r>
            <a:r>
              <a:rPr lang="en-US" sz="1600" b="1" dirty="0">
                <a:latin typeface="Courier"/>
                <a:cs typeface="Courier"/>
              </a:rPr>
              <a:t>Table Lookup</a:t>
            </a:r>
            <a:endParaRPr lang="en-US" sz="1600" b="1" dirty="0">
              <a:solidFill>
                <a:srgbClr val="0070C0"/>
              </a:solidFill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		</a:t>
            </a:r>
            <a:r>
              <a:rPr lang="en-US" sz="1600" dirty="0">
                <a:solidFill>
                  <a:srgbClr val="C00000"/>
                </a:solidFill>
                <a:latin typeface="Courier"/>
                <a:cs typeface="Courier"/>
              </a:rPr>
              <a:t>if Stage FAIL break</a:t>
            </a:r>
          </a:p>
          <a:p>
            <a:r>
              <a:rPr lang="en-US" sz="1600" dirty="0">
                <a:latin typeface="Courier"/>
                <a:cs typeface="Courier"/>
              </a:rPr>
              <a:t>		</a:t>
            </a:r>
            <a:r>
              <a:rPr lang="en-US" sz="1600" dirty="0">
                <a:solidFill>
                  <a:srgbClr val="00B050"/>
                </a:solidFill>
                <a:latin typeface="Courier"/>
                <a:cs typeface="Courier"/>
              </a:rPr>
              <a:t>if PASS save FACE</a:t>
            </a:r>
            <a:r>
              <a:rPr lang="en-US" sz="1600" dirty="0">
                <a:latin typeface="Courier"/>
                <a:cs typeface="Courier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60190-0BEF-437D-98EB-6076EC957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" y="1843765"/>
            <a:ext cx="3979982" cy="4868954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8BBF211-7996-4E8E-B7AA-5E54CE52C364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1772755" y="4486462"/>
            <a:ext cx="389360" cy="30086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D54CFFEC-57BD-4469-BC8A-8E9EF28F22FC}"/>
              </a:ext>
            </a:extLst>
          </p:cNvPr>
          <p:cNvCxnSpPr>
            <a:cxnSpLocks/>
          </p:cNvCxnSpPr>
          <p:nvPr/>
        </p:nvCxnSpPr>
        <p:spPr bwMode="auto">
          <a:xfrm flipV="1">
            <a:off x="2590800" y="3486520"/>
            <a:ext cx="2577035" cy="1038285"/>
          </a:xfrm>
          <a:prstGeom prst="curvedConnector3">
            <a:avLst>
              <a:gd name="adj1" fmla="val 756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82817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Masking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92476E3-9F75-43DD-ABF8-D09B016EC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049" y="1453957"/>
            <a:ext cx="5962934" cy="5029393"/>
          </a:xfrm>
        </p:spPr>
      </p:pic>
    </p:spTree>
    <p:extLst>
      <p:ext uri="{BB962C8B-B14F-4D97-AF65-F5344CB8AC3E}">
        <p14:creationId xmlns:p14="http://schemas.microsoft.com/office/powerpoint/2010/main" val="3659965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Masking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E4284-74BC-4AFA-ACFC-A317106B6958}"/>
              </a:ext>
            </a:extLst>
          </p:cNvPr>
          <p:cNvSpPr txBox="1"/>
          <p:nvPr/>
        </p:nvSpPr>
        <p:spPr>
          <a:xfrm>
            <a:off x="4093779" y="1843765"/>
            <a:ext cx="49188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for each Image size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Scale Image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Feature</a:t>
            </a:r>
          </a:p>
          <a:p>
            <a:r>
              <a:rPr lang="en-US" sz="1600" dirty="0">
                <a:latin typeface="Courier"/>
                <a:cs typeface="Courier"/>
              </a:rPr>
              <a:t>		for each &lt;</a:t>
            </a:r>
            <a:r>
              <a:rPr lang="en-US" sz="1600" dirty="0" err="1">
                <a:latin typeface="Courier"/>
                <a:cs typeface="Courier"/>
              </a:rPr>
              <a:t>row,column</a:t>
            </a:r>
            <a:r>
              <a:rPr lang="en-US" sz="1600" dirty="0">
                <a:latin typeface="Courier"/>
                <a:cs typeface="Courier"/>
              </a:rPr>
              <a:t>&gt;</a:t>
            </a:r>
          </a:p>
          <a:p>
            <a:r>
              <a:rPr lang="en-US" sz="1600" b="1" dirty="0">
                <a:latin typeface="Courier"/>
                <a:cs typeface="Courier"/>
              </a:rPr>
              <a:t>			Precompute LBP Pattern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&lt;row, column&gt;</a:t>
            </a:r>
          </a:p>
          <a:p>
            <a:r>
              <a:rPr lang="en-US" sz="1600" dirty="0">
                <a:latin typeface="Courier"/>
                <a:cs typeface="Courier"/>
              </a:rPr>
              <a:t>		for each Stage</a:t>
            </a:r>
          </a:p>
          <a:p>
            <a:r>
              <a:rPr lang="en-US" sz="1600" dirty="0">
                <a:latin typeface="Courier"/>
                <a:cs typeface="Courier"/>
              </a:rPr>
              <a:t>			for each Feature in Stage						</a:t>
            </a:r>
            <a:r>
              <a:rPr lang="en-US" sz="1600" dirty="0">
                <a:solidFill>
                  <a:srgbClr val="0070C0"/>
                </a:solidFill>
                <a:latin typeface="Courier"/>
                <a:cs typeface="Courier"/>
              </a:rPr>
              <a:t>Masked</a:t>
            </a:r>
            <a:r>
              <a:rPr lang="en-US" sz="1600" b="1" dirty="0">
                <a:solidFill>
                  <a:srgbClr val="0070C0"/>
                </a:solidFill>
                <a:latin typeface="Courier"/>
                <a:cs typeface="Courier"/>
              </a:rPr>
              <a:t>(</a:t>
            </a:r>
            <a:r>
              <a:rPr lang="en-US" sz="1600" b="1" dirty="0">
                <a:latin typeface="Courier"/>
                <a:cs typeface="Courier"/>
              </a:rPr>
              <a:t>Table Lookup</a:t>
            </a:r>
            <a:r>
              <a:rPr lang="en-US" sz="1600" b="1" dirty="0">
                <a:solidFill>
                  <a:srgbClr val="0070C0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600" dirty="0">
                <a:latin typeface="Courier"/>
                <a:cs typeface="Courier"/>
              </a:rPr>
              <a:t>			</a:t>
            </a:r>
            <a:r>
              <a:rPr lang="en-US" sz="1600" dirty="0">
                <a:solidFill>
                  <a:srgbClr val="C00000"/>
                </a:solidFill>
                <a:latin typeface="Courier"/>
                <a:cs typeface="Courier"/>
              </a:rPr>
              <a:t>if Stage FAIL break</a:t>
            </a:r>
          </a:p>
          <a:p>
            <a:r>
              <a:rPr lang="en-US" sz="1600" dirty="0">
                <a:latin typeface="Courier"/>
                <a:cs typeface="Courier"/>
              </a:rPr>
              <a:t>		</a:t>
            </a:r>
            <a:r>
              <a:rPr lang="en-US" sz="1600" dirty="0">
                <a:solidFill>
                  <a:srgbClr val="00B050"/>
                </a:solidFill>
                <a:latin typeface="Courier"/>
                <a:cs typeface="Courier"/>
              </a:rPr>
              <a:t>if PASS save FACE</a:t>
            </a:r>
            <a:r>
              <a:rPr lang="en-US" sz="1600" dirty="0">
                <a:latin typeface="Courier"/>
                <a:cs typeface="Courier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60190-0BEF-437D-98EB-6076EC957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" y="1879995"/>
            <a:ext cx="3979982" cy="47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9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Custom Vector Instructions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npat.png">
            <a:extLst>
              <a:ext uri="{FF2B5EF4-FFF2-40B4-BE49-F238E27FC236}">
                <a16:creationId xmlns:a16="http://schemas.microsoft.com/office/drawing/2014/main" id="{41857A73-10FA-493B-A398-EEFE6888B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84" y="3143180"/>
            <a:ext cx="2247900" cy="2298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38289C8-F9C1-4ED2-B084-7F1FEF2F1634}"/>
              </a:ext>
            </a:extLst>
          </p:cNvPr>
          <p:cNvSpPr txBox="1">
            <a:spLocks/>
          </p:cNvSpPr>
          <p:nvPr/>
        </p:nvSpPr>
        <p:spPr bwMode="auto">
          <a:xfrm>
            <a:off x="563021" y="2174953"/>
            <a:ext cx="3791720" cy="74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 dirty="0"/>
              <a:t>Instruction 1</a:t>
            </a:r>
          </a:p>
          <a:p>
            <a:r>
              <a:rPr lang="en-US" sz="2400" dirty="0"/>
              <a:t>8-way Compare</a:t>
            </a:r>
            <a:endParaRPr lang="en-US" sz="36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0972FB-38E5-4D20-8CDA-57CE0F313426}"/>
              </a:ext>
            </a:extLst>
          </p:cNvPr>
          <p:cNvSpPr txBox="1">
            <a:spLocks/>
          </p:cNvSpPr>
          <p:nvPr/>
        </p:nvSpPr>
        <p:spPr bwMode="auto">
          <a:xfrm>
            <a:off x="4246324" y="1985395"/>
            <a:ext cx="4078239" cy="11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u="sng" dirty="0"/>
              <a:t>Instruction 2</a:t>
            </a:r>
          </a:p>
          <a:p>
            <a:r>
              <a:rPr lang="en-US" sz="2400" dirty="0"/>
              <a:t>Table Lookup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E11B5-C946-404F-985D-3EAF721353ED}"/>
              </a:ext>
            </a:extLst>
          </p:cNvPr>
          <p:cNvSpPr txBox="1"/>
          <p:nvPr/>
        </p:nvSpPr>
        <p:spPr>
          <a:xfrm>
            <a:off x="4607740" y="3553489"/>
            <a:ext cx="3355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if(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TABLE</a:t>
            </a:r>
            <a:r>
              <a:rPr lang="en-US" dirty="0">
                <a:latin typeface="Courier"/>
                <a:cs typeface="Courier"/>
              </a:rPr>
              <a:t>[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urier"/>
                <a:cs typeface="Courier"/>
              </a:rPr>
              <a:t>LBP_ID</a:t>
            </a:r>
            <a:r>
              <a:rPr lang="en-US" dirty="0">
                <a:latin typeface="Courier"/>
                <a:cs typeface="Courier"/>
              </a:rPr>
              <a:t>][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urier"/>
                <a:cs typeface="Courier"/>
              </a:rPr>
              <a:t>56</a:t>
            </a:r>
            <a:r>
              <a:rPr lang="en-US" dirty="0">
                <a:latin typeface="Courier"/>
                <a:cs typeface="Courier"/>
              </a:rPr>
              <a:t>] )</a:t>
            </a:r>
          </a:p>
          <a:p>
            <a:r>
              <a:rPr lang="en-US" dirty="0">
                <a:latin typeface="Courier"/>
                <a:cs typeface="Courier"/>
              </a:rPr>
              <a:t>	STAGE_SUM += PASS;</a:t>
            </a:r>
          </a:p>
          <a:p>
            <a:r>
              <a:rPr lang="en-US" dirty="0">
                <a:latin typeface="Courier"/>
                <a:cs typeface="Courier"/>
              </a:rPr>
              <a:t>else</a:t>
            </a:r>
          </a:p>
          <a:p>
            <a:r>
              <a:rPr lang="en-US" dirty="0">
                <a:latin typeface="Courier"/>
                <a:cs typeface="Courier"/>
              </a:rPr>
              <a:t>	STAGE_SUM += FAIL;</a:t>
            </a:r>
          </a:p>
        </p:txBody>
      </p:sp>
    </p:spTree>
    <p:extLst>
      <p:ext uri="{BB962C8B-B14F-4D97-AF65-F5344CB8AC3E}">
        <p14:creationId xmlns:p14="http://schemas.microsoft.com/office/powerpoint/2010/main" val="1080389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Custom Vector Instructions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E4284-74BC-4AFA-ACFC-A317106B6958}"/>
              </a:ext>
            </a:extLst>
          </p:cNvPr>
          <p:cNvSpPr txBox="1"/>
          <p:nvPr/>
        </p:nvSpPr>
        <p:spPr>
          <a:xfrm>
            <a:off x="4093779" y="1843765"/>
            <a:ext cx="49188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for each Image size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Scale Image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Feature</a:t>
            </a:r>
          </a:p>
          <a:p>
            <a:r>
              <a:rPr lang="en-US" sz="1600" dirty="0">
                <a:latin typeface="Courier"/>
                <a:cs typeface="Courier"/>
              </a:rPr>
              <a:t>		for each &lt;</a:t>
            </a:r>
            <a:r>
              <a:rPr lang="en-US" sz="1600" dirty="0" err="1">
                <a:latin typeface="Courier"/>
                <a:cs typeface="Courier"/>
              </a:rPr>
              <a:t>row,column</a:t>
            </a:r>
            <a:r>
              <a:rPr lang="en-US" sz="1600" dirty="0">
                <a:latin typeface="Courier"/>
                <a:cs typeface="Courier"/>
              </a:rPr>
              <a:t>&gt;</a:t>
            </a:r>
          </a:p>
          <a:p>
            <a:r>
              <a:rPr lang="en-US" sz="1600" b="1" dirty="0">
                <a:latin typeface="Courier"/>
                <a:cs typeface="Courier"/>
              </a:rPr>
              <a:t>			Precompute LBP Pattern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&lt;row, column&gt;</a:t>
            </a:r>
          </a:p>
          <a:p>
            <a:r>
              <a:rPr lang="en-US" sz="1600" dirty="0">
                <a:latin typeface="Courier"/>
                <a:cs typeface="Courier"/>
              </a:rPr>
              <a:t>		for each Stage</a:t>
            </a:r>
          </a:p>
          <a:p>
            <a:r>
              <a:rPr lang="en-US" sz="1600" dirty="0">
                <a:latin typeface="Courier"/>
                <a:cs typeface="Courier"/>
              </a:rPr>
              <a:t>			for each Feature in Stage						</a:t>
            </a:r>
            <a:r>
              <a:rPr lang="en-US" sz="1600" dirty="0">
                <a:solidFill>
                  <a:srgbClr val="0070C0"/>
                </a:solidFill>
                <a:latin typeface="Courier"/>
                <a:cs typeface="Courier"/>
              </a:rPr>
              <a:t>Masked</a:t>
            </a:r>
            <a:r>
              <a:rPr lang="en-US" sz="1600" b="1" dirty="0">
                <a:solidFill>
                  <a:srgbClr val="0070C0"/>
                </a:solidFill>
                <a:latin typeface="Courier"/>
                <a:cs typeface="Courier"/>
              </a:rPr>
              <a:t>(</a:t>
            </a:r>
            <a:r>
              <a:rPr lang="en-US" sz="1600" b="1" dirty="0">
                <a:latin typeface="Courier"/>
                <a:cs typeface="Courier"/>
              </a:rPr>
              <a:t>Table Lookup</a:t>
            </a:r>
            <a:r>
              <a:rPr lang="en-US" sz="1600" b="1" dirty="0">
                <a:solidFill>
                  <a:srgbClr val="0070C0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600" dirty="0">
                <a:latin typeface="Courier"/>
                <a:cs typeface="Courier"/>
              </a:rPr>
              <a:t>			</a:t>
            </a:r>
            <a:r>
              <a:rPr lang="en-US" sz="1600" dirty="0">
                <a:solidFill>
                  <a:srgbClr val="C00000"/>
                </a:solidFill>
                <a:latin typeface="Courier"/>
                <a:cs typeface="Courier"/>
              </a:rPr>
              <a:t>if Stage FAIL break</a:t>
            </a:r>
          </a:p>
          <a:p>
            <a:r>
              <a:rPr lang="en-US" sz="1600" dirty="0">
                <a:latin typeface="Courier"/>
                <a:cs typeface="Courier"/>
              </a:rPr>
              <a:t>		</a:t>
            </a:r>
            <a:r>
              <a:rPr lang="en-US" sz="1600" dirty="0">
                <a:solidFill>
                  <a:srgbClr val="00B050"/>
                </a:solidFill>
                <a:latin typeface="Courier"/>
                <a:cs typeface="Courier"/>
              </a:rPr>
              <a:t>if PASS save FACE</a:t>
            </a:r>
            <a:r>
              <a:rPr lang="en-US" sz="1600" dirty="0">
                <a:latin typeface="Courier"/>
                <a:cs typeface="Courier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60190-0BEF-437D-98EB-6076EC957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" y="1915127"/>
            <a:ext cx="3979982" cy="47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3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Prior 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347DB5-8FF9-47A7-8B19-68275F03E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Primarily </a:t>
            </a:r>
            <a:r>
              <a:rPr lang="en-US" sz="2400" dirty="0" err="1"/>
              <a:t>Haar</a:t>
            </a:r>
            <a:r>
              <a:rPr lang="en-US" sz="2400" dirty="0"/>
              <a:t> features</a:t>
            </a:r>
          </a:p>
          <a:p>
            <a:r>
              <a:rPr lang="en-US" sz="2400" dirty="0"/>
              <a:t>Custom SIMD hardware engines</a:t>
            </a:r>
          </a:p>
          <a:p>
            <a:r>
              <a:rPr lang="en-US" sz="2400" dirty="0"/>
              <a:t>Early exit limits scaling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42C4ABB-9155-44C9-96E9-C56AF6FE2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380"/>
          <a:stretch/>
        </p:blipFill>
        <p:spPr bwMode="auto">
          <a:xfrm>
            <a:off x="398206" y="4034626"/>
            <a:ext cx="5235678" cy="21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492174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CE3B-EDA2-4FB9-9922-E0D9C2A8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283" y="318565"/>
            <a:ext cx="5481037" cy="4004111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C67B4FDE-8550-4C20-BC3B-FD5FC7C5D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517" r="74061"/>
          <a:stretch/>
        </p:blipFill>
        <p:spPr>
          <a:xfrm>
            <a:off x="1227611" y="4170844"/>
            <a:ext cx="2187295" cy="268715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1EB1DB-8CDB-44A0-89BF-A178C7041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01" t="6551" r="48574"/>
          <a:stretch/>
        </p:blipFill>
        <p:spPr bwMode="auto">
          <a:xfrm>
            <a:off x="3584030" y="3658440"/>
            <a:ext cx="1106730" cy="31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0A350073-E967-4113-9CF7-989B2395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07" t="6551"/>
          <a:stretch/>
        </p:blipFill>
        <p:spPr bwMode="auto">
          <a:xfrm>
            <a:off x="4930670" y="3658440"/>
            <a:ext cx="3094211" cy="31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942389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Prior 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ECCDF97-615A-4055-972F-690481212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6523"/>
          <a:stretch/>
        </p:blipFill>
        <p:spPr>
          <a:xfrm>
            <a:off x="964544" y="2787647"/>
            <a:ext cx="5223879" cy="215106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17C9A5-B38E-4045-A522-290966FAC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60"/>
          <a:stretch/>
        </p:blipFill>
        <p:spPr bwMode="auto">
          <a:xfrm>
            <a:off x="6400790" y="2787647"/>
            <a:ext cx="1352919" cy="215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297550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460820-3960-413B-B46C-F9B4D834F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Soft-vector processor provides flexibility with good performance (24.9x ARM)</a:t>
            </a:r>
          </a:p>
          <a:p>
            <a:r>
              <a:rPr lang="en-US" sz="2400" dirty="0"/>
              <a:t>Custom Vector Instructions focus domain specific hardware (&lt;800 lines of VHDL) and provides excellent performance (248x ARM)</a:t>
            </a:r>
          </a:p>
          <a:p>
            <a:r>
              <a:rPr lang="en-US" sz="2400" dirty="0"/>
              <a:t>Use small data types if possible</a:t>
            </a:r>
          </a:p>
        </p:txBody>
      </p:sp>
    </p:spTree>
    <p:extLst>
      <p:ext uri="{BB962C8B-B14F-4D97-AF65-F5344CB8AC3E}">
        <p14:creationId xmlns:p14="http://schemas.microsoft.com/office/powerpoint/2010/main" val="3289054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762F6-784B-46F4-A88C-1D65F6379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184" y="353960"/>
            <a:ext cx="11263833" cy="63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61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you…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58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©2015 VectorBlox Computing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60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ILP Constraints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8194A-F1CF-49F5-A7C7-4C24FD020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1" y="1278715"/>
            <a:ext cx="6970509" cy="525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04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Cascade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E2CCA-FFB9-479A-B0D5-5D3414267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62" y="1580872"/>
            <a:ext cx="8738579" cy="4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91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Scaling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65C80E-4B03-4921-A28A-D739E8FD2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932387"/>
            <a:ext cx="9023792" cy="1711004"/>
          </a:xfrm>
        </p:spPr>
      </p:pic>
    </p:spTree>
    <p:extLst>
      <p:ext uri="{BB962C8B-B14F-4D97-AF65-F5344CB8AC3E}">
        <p14:creationId xmlns:p14="http://schemas.microsoft.com/office/powerpoint/2010/main" val="2191091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</a:t>
            </a:r>
          </a:p>
        </p:txBody>
      </p:sp>
      <p:pic>
        <p:nvPicPr>
          <p:cNvPr id="7" name="Content Placeholder 6" descr="cvi_lut_b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/>
          <a:stretch/>
        </p:blipFill>
        <p:spPr>
          <a:xfrm>
            <a:off x="326260" y="1886192"/>
            <a:ext cx="3347782" cy="336880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72233" y="1800880"/>
            <a:ext cx="4820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For each </a:t>
            </a:r>
            <a:r>
              <a:rPr lang="en-US" sz="1600" dirty="0" err="1">
                <a:latin typeface="Courier"/>
                <a:cs typeface="Courier"/>
              </a:rPr>
              <a:t>ImageSize</a:t>
            </a:r>
            <a:endParaRPr lang="en-US" sz="1600" dirty="0">
              <a:latin typeface="Courier"/>
              <a:cs typeface="Courier"/>
            </a:endParaRP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Downsample</a:t>
            </a:r>
            <a:r>
              <a:rPr lang="en-US" sz="1600" dirty="0">
                <a:latin typeface="Courier"/>
                <a:cs typeface="Courier"/>
              </a:rPr>
              <a:t> image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Feature</a:t>
            </a:r>
          </a:p>
          <a:p>
            <a:r>
              <a:rPr lang="en-US" sz="1600" dirty="0">
                <a:latin typeface="Courier"/>
                <a:cs typeface="Courier"/>
              </a:rPr>
              <a:t>		For each &lt;</a:t>
            </a:r>
            <a:r>
              <a:rPr lang="en-US" sz="1600" dirty="0" err="1">
                <a:latin typeface="Courier"/>
                <a:cs typeface="Courier"/>
              </a:rPr>
              <a:t>row,column</a:t>
            </a:r>
            <a:r>
              <a:rPr lang="en-US" sz="1600" dirty="0">
                <a:latin typeface="Courier"/>
                <a:cs typeface="Courier"/>
              </a:rPr>
              <a:t>&gt;</a:t>
            </a:r>
          </a:p>
          <a:p>
            <a:r>
              <a:rPr lang="en-US" sz="1600" b="1" dirty="0">
                <a:latin typeface="Courier"/>
                <a:cs typeface="Courier"/>
              </a:rPr>
              <a:t>			Precompute LBP Pattern</a:t>
            </a:r>
          </a:p>
          <a:p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For each &lt;row, column&gt;</a:t>
            </a:r>
          </a:p>
          <a:p>
            <a:r>
              <a:rPr lang="en-US" sz="1600" dirty="0">
                <a:latin typeface="Courier"/>
                <a:cs typeface="Courier"/>
              </a:rPr>
              <a:t>		For each Stage</a:t>
            </a:r>
          </a:p>
          <a:p>
            <a:r>
              <a:rPr lang="en-US" sz="1600" dirty="0">
                <a:latin typeface="Courier"/>
                <a:cs typeface="Courier"/>
              </a:rPr>
              <a:t>			For each Feature in Stage						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Courier"/>
                <a:cs typeface="Courier"/>
              </a:rPr>
              <a:t>Masked</a:t>
            </a:r>
            <a:r>
              <a:rPr lang="en-US" sz="1600" b="1" dirty="0">
                <a:latin typeface="Courier"/>
                <a:cs typeface="Courier"/>
              </a:rPr>
              <a:t>(</a:t>
            </a:r>
            <a:r>
              <a:rPr lang="en-US" sz="1600" b="1" dirty="0" err="1">
                <a:latin typeface="Courier"/>
                <a:cs typeface="Courier"/>
              </a:rPr>
              <a:t>TableLookup</a:t>
            </a:r>
            <a:r>
              <a:rPr lang="en-US" sz="1600" b="1" dirty="0">
                <a:latin typeface="Courier"/>
                <a:cs typeface="Courier"/>
              </a:rPr>
              <a:t>)</a:t>
            </a:r>
          </a:p>
          <a:p>
            <a:r>
              <a:rPr lang="en-US" sz="1600" dirty="0">
                <a:latin typeface="Courier"/>
                <a:cs typeface="Courier"/>
              </a:rPr>
              <a:t>			</a:t>
            </a:r>
            <a:r>
              <a:rPr lang="en-US" sz="1600" dirty="0">
                <a:solidFill>
                  <a:schemeClr val="accent2"/>
                </a:solidFill>
                <a:latin typeface="Courier"/>
                <a:cs typeface="Courier"/>
              </a:rPr>
              <a:t>If Stage FAIL break</a:t>
            </a:r>
          </a:p>
          <a:p>
            <a:r>
              <a:rPr lang="en-US" sz="1600" dirty="0">
                <a:latin typeface="Courier"/>
                <a:cs typeface="Courier"/>
              </a:rPr>
              <a:t>		</a:t>
            </a:r>
            <a:r>
              <a:rPr lang="en-US" sz="1600" dirty="0">
                <a:solidFill>
                  <a:srgbClr val="00B050"/>
                </a:solidFill>
                <a:latin typeface="Courier"/>
                <a:cs typeface="Courier"/>
              </a:rPr>
              <a:t>If PASS save FACE</a:t>
            </a:r>
            <a:r>
              <a:rPr lang="en-US" sz="1600" dirty="0">
                <a:latin typeface="Courier"/>
                <a:cs typeface="Courier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97659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paper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347DB5-8FF9-47A7-8B19-68275F03E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LBP features</a:t>
            </a:r>
          </a:p>
          <a:p>
            <a:r>
              <a:rPr lang="en-US" sz="2400" dirty="0"/>
              <a:t>Primarily software accelerated on soft-core vector processor</a:t>
            </a:r>
          </a:p>
          <a:p>
            <a:r>
              <a:rPr lang="en-US" sz="2400" dirty="0"/>
              <a:t>Custom hardware leverages the vector processor</a:t>
            </a:r>
          </a:p>
          <a:p>
            <a:r>
              <a:rPr lang="en-US" sz="2400" dirty="0"/>
              <a:t>Early exit amenable to vector masking</a:t>
            </a:r>
          </a:p>
          <a:p>
            <a:r>
              <a:rPr lang="en-US" sz="2400" dirty="0"/>
              <a:t>Use mainly 8-bit data</a:t>
            </a:r>
          </a:p>
        </p:txBody>
      </p:sp>
    </p:spTree>
    <p:extLst>
      <p:ext uri="{BB962C8B-B14F-4D97-AF65-F5344CB8AC3E}">
        <p14:creationId xmlns:p14="http://schemas.microsoft.com/office/powerpoint/2010/main" val="5425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Results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66374" y="2119266"/>
            <a:ext cx="7266203" cy="3675588"/>
            <a:chOff x="2804506" y="1960503"/>
            <a:chExt cx="5246636" cy="2618112"/>
          </a:xfrm>
        </p:grpSpPr>
        <p:pic>
          <p:nvPicPr>
            <p:cNvPr id="14" name="Picture 13" descr="performance_4_8_1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3" r="32290"/>
            <a:stretch/>
          </p:blipFill>
          <p:spPr>
            <a:xfrm>
              <a:off x="3515288" y="1960503"/>
              <a:ext cx="2676154" cy="2618112"/>
            </a:xfrm>
            <a:prstGeom prst="rect">
              <a:avLst/>
            </a:prstGeom>
          </p:spPr>
        </p:pic>
        <p:pic>
          <p:nvPicPr>
            <p:cNvPr id="9" name="Picture 8" descr="performance_4_8_1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567"/>
            <a:stretch/>
          </p:blipFill>
          <p:spPr>
            <a:xfrm>
              <a:off x="2804506" y="1960503"/>
              <a:ext cx="771095" cy="2618112"/>
            </a:xfrm>
            <a:prstGeom prst="rect">
              <a:avLst/>
            </a:prstGeom>
          </p:spPr>
        </p:pic>
        <p:pic>
          <p:nvPicPr>
            <p:cNvPr id="11" name="Picture 10" descr="performance_4_8_16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58" b="49760"/>
            <a:stretch/>
          </p:blipFill>
          <p:spPr>
            <a:xfrm>
              <a:off x="6191442" y="1960503"/>
              <a:ext cx="1859700" cy="251374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 flipV="1">
            <a:off x="6202781" y="1542270"/>
            <a:ext cx="2029795" cy="2801036"/>
          </a:xfrm>
          <a:prstGeom prst="rect">
            <a:avLst/>
          </a:prstGeom>
          <a:noFill/>
          <a:ln w="571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737855" y="4411346"/>
            <a:ext cx="2698835" cy="1723714"/>
            <a:chOff x="5737855" y="4411346"/>
            <a:chExt cx="2698835" cy="1723714"/>
          </a:xfrm>
          <a:effectLst/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5737855" y="5405396"/>
              <a:ext cx="2698835" cy="70698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0" dirty="0">
                  <a:solidFill>
                    <a:schemeClr val="accent5"/>
                  </a:solidFill>
                </a:rPr>
                <a:t>~800 lines of VHDL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5839914" y="4411346"/>
              <a:ext cx="2392664" cy="1723714"/>
            </a:xfrm>
            <a:prstGeom prst="rect">
              <a:avLst/>
            </a:prstGeom>
            <a:noFill/>
            <a:ln w="57150" cmpd="sng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304838" y="63845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09728" y="2389564"/>
            <a:ext cx="102799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ARM A9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32321" y="2898834"/>
            <a:ext cx="10054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+Vector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29578" y="3408104"/>
            <a:ext cx="110814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+Restrict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3385" y="3917374"/>
            <a:ext cx="86433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+Mask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87038" y="4456381"/>
            <a:ext cx="1297000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  <a:r>
              <a:rPr lang="en-US" sz="2000" dirty="0" err="1"/>
              <a:t>CVI:Table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5903234" y="4993946"/>
            <a:ext cx="1680804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+</a:t>
            </a:r>
            <a:r>
              <a:rPr lang="en-US" sz="2000" dirty="0" err="1"/>
              <a:t>CVI:Compare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287038" y="1719156"/>
            <a:ext cx="186616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Purely Software</a:t>
            </a:r>
          </a:p>
        </p:txBody>
      </p:sp>
    </p:spTree>
    <p:extLst>
      <p:ext uri="{BB962C8B-B14F-4D97-AF65-F5344CB8AC3E}">
        <p14:creationId xmlns:p14="http://schemas.microsoft.com/office/powerpoint/2010/main" val="33860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8D10C5-3C8E-4ED5-9533-39845BC0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498"/>
            <a:ext cx="8229600" cy="4863727"/>
          </a:xfrm>
        </p:spPr>
        <p:txBody>
          <a:bodyPr/>
          <a:lstStyle/>
          <a:p>
            <a:r>
              <a:rPr lang="en-US" sz="2400" dirty="0"/>
              <a:t>Machine learning: </a:t>
            </a:r>
            <a:r>
              <a:rPr lang="en-US" sz="2400" dirty="0" err="1"/>
              <a:t>Adaboost</a:t>
            </a:r>
            <a:r>
              <a:rPr lang="en-US" sz="2400" dirty="0"/>
              <a:t> features</a:t>
            </a:r>
          </a:p>
          <a:p>
            <a:pPr lvl="1"/>
            <a:r>
              <a:rPr lang="en-US" sz="2000" dirty="0"/>
              <a:t>Weak classifiers, easy to compute</a:t>
            </a:r>
          </a:p>
          <a:p>
            <a:pPr lvl="1"/>
            <a:r>
              <a:rPr lang="en-US" sz="2000" dirty="0"/>
              <a:t>Performance critical, early termination</a:t>
            </a:r>
          </a:p>
          <a:p>
            <a:pPr lvl="1"/>
            <a:endParaRPr lang="en-US" sz="2400" dirty="0"/>
          </a:p>
          <a:p>
            <a:r>
              <a:rPr lang="en-US" sz="2400" dirty="0"/>
              <a:t>FPGA advantage: Inference mode</a:t>
            </a:r>
          </a:p>
          <a:p>
            <a:pPr lvl="1"/>
            <a:r>
              <a:rPr lang="en-US" sz="2000" dirty="0"/>
              <a:t>Embedded / real-time / power constraints</a:t>
            </a:r>
          </a:p>
          <a:p>
            <a:pPr lvl="1"/>
            <a:r>
              <a:rPr lang="en-US" sz="2000" dirty="0"/>
              <a:t>Reduced precision, cost</a:t>
            </a:r>
          </a:p>
          <a:p>
            <a:pPr lvl="1"/>
            <a:endParaRPr lang="en-US" sz="2000" dirty="0"/>
          </a:p>
          <a:p>
            <a:r>
              <a:rPr lang="en-US" sz="2400" dirty="0"/>
              <a:t>Vector processor: Software methodology</a:t>
            </a:r>
          </a:p>
          <a:p>
            <a:pPr lvl="1"/>
            <a:r>
              <a:rPr lang="en-US" sz="2000" dirty="0"/>
              <a:t>Software-style debug</a:t>
            </a:r>
          </a:p>
          <a:p>
            <a:pPr lvl="1"/>
            <a:r>
              <a:rPr lang="en-US" sz="2000" dirty="0"/>
              <a:t>Algorithm changes: </a:t>
            </a:r>
            <a:r>
              <a:rPr lang="en-US" sz="2000" dirty="0" err="1"/>
              <a:t>Haar</a:t>
            </a:r>
            <a:r>
              <a:rPr lang="en-US" sz="2000" dirty="0"/>
              <a:t> </a:t>
            </a:r>
            <a:r>
              <a:rPr lang="en-US" sz="2000" dirty="0" err="1"/>
              <a:t>vs</a:t>
            </a:r>
            <a:r>
              <a:rPr lang="en-US" sz="2000" dirty="0"/>
              <a:t> LBP, restricted cell sizes, masked</a:t>
            </a:r>
          </a:p>
          <a:p>
            <a:pPr lvl="1"/>
            <a:r>
              <a:rPr lang="en-US" sz="2000" dirty="0"/>
              <a:t>Minimal hardware for custom instructions</a:t>
            </a:r>
          </a:p>
          <a:p>
            <a:pPr lvl="1"/>
            <a:r>
              <a:rPr lang="en-US" sz="2000" dirty="0"/>
              <a:t>248x performance, 45x performance-per-area</a:t>
            </a:r>
          </a:p>
        </p:txBody>
      </p:sp>
    </p:spTree>
    <p:extLst>
      <p:ext uri="{BB962C8B-B14F-4D97-AF65-F5344CB8AC3E}">
        <p14:creationId xmlns:p14="http://schemas.microsoft.com/office/powerpoint/2010/main" val="605437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143000"/>
          </a:xfrm>
        </p:spPr>
        <p:txBody>
          <a:bodyPr/>
          <a:lstStyle/>
          <a:p>
            <a:r>
              <a:rPr lang="en-US" dirty="0"/>
              <a:t>Histogram of</a:t>
            </a:r>
            <a:br>
              <a:rPr lang="en-US" dirty="0"/>
            </a:br>
            <a:r>
              <a:rPr lang="en-US" dirty="0"/>
              <a:t>Cell Size (H x W)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248" y="4549907"/>
            <a:ext cx="21202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Unrestricted</a:t>
            </a:r>
          </a:p>
          <a:p>
            <a:pPr algn="ctr"/>
            <a:r>
              <a:rPr lang="en-US" sz="2800" dirty="0"/>
              <a:t>(</a:t>
            </a:r>
            <a:r>
              <a:rPr lang="en-US" sz="2800" dirty="0" err="1"/>
              <a:t>OpenCV</a:t>
            </a:r>
            <a:r>
              <a:rPr lang="en-US" sz="28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9500" y="4549907"/>
            <a:ext cx="19011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Restricted</a:t>
            </a:r>
          </a:p>
          <a:p>
            <a:pPr algn="ctr"/>
            <a:r>
              <a:rPr lang="en-US" sz="2800" dirty="0"/>
              <a:t>Power of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22662" y="4549907"/>
            <a:ext cx="18010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Restricted</a:t>
            </a:r>
          </a:p>
          <a:p>
            <a:pPr algn="ctr"/>
            <a:r>
              <a:rPr lang="en-US" sz="2800" dirty="0"/>
              <a:t>Square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883" y="3893389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1  2  3  4  5  6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71500" y="1665898"/>
            <a:ext cx="8407400" cy="2293360"/>
            <a:chOff x="215900" y="2342140"/>
            <a:chExt cx="8966200" cy="2412799"/>
          </a:xfrm>
        </p:grpSpPr>
        <p:pic>
          <p:nvPicPr>
            <p:cNvPr id="8" name="Picture 7" descr="cell-siz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b="6544"/>
            <a:stretch/>
          </p:blipFill>
          <p:spPr>
            <a:xfrm>
              <a:off x="215900" y="2342140"/>
              <a:ext cx="8966200" cy="241279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857500" y="2342140"/>
              <a:ext cx="266700" cy="229336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740400" y="2405640"/>
              <a:ext cx="266700" cy="229336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45818" y="3864998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1  2  3  4  5  6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3283" y="3867989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1  2  3  4  5  6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45883" y="1665898"/>
            <a:ext cx="384365" cy="2336178"/>
            <a:chOff x="258583" y="2326298"/>
            <a:chExt cx="384365" cy="2336178"/>
          </a:xfrm>
        </p:grpSpPr>
        <p:sp>
          <p:nvSpPr>
            <p:cNvPr id="20" name="TextBox 19"/>
            <p:cNvSpPr txBox="1"/>
            <p:nvPr/>
          </p:nvSpPr>
          <p:spPr>
            <a:xfrm>
              <a:off x="258583" y="4139256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8583" y="3776666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8583" y="3414074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8583" y="3051482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8583" y="2688890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8583" y="2326298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07362" y="1665898"/>
            <a:ext cx="384365" cy="2336178"/>
            <a:chOff x="258583" y="2326298"/>
            <a:chExt cx="384365" cy="2336178"/>
          </a:xfrm>
        </p:grpSpPr>
        <p:sp>
          <p:nvSpPr>
            <p:cNvPr id="34" name="TextBox 33"/>
            <p:cNvSpPr txBox="1"/>
            <p:nvPr/>
          </p:nvSpPr>
          <p:spPr>
            <a:xfrm>
              <a:off x="258583" y="4139256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8583" y="3776666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8583" y="3414074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8583" y="3051482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8583" y="2688890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8583" y="2326298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26297" y="1662755"/>
            <a:ext cx="384365" cy="2336178"/>
            <a:chOff x="258583" y="2326298"/>
            <a:chExt cx="384365" cy="2336178"/>
          </a:xfrm>
        </p:grpSpPr>
        <p:sp>
          <p:nvSpPr>
            <p:cNvPr id="41" name="TextBox 40"/>
            <p:cNvSpPr txBox="1"/>
            <p:nvPr/>
          </p:nvSpPr>
          <p:spPr>
            <a:xfrm>
              <a:off x="258583" y="4139256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8583" y="3776666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8583" y="3414074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8583" y="3051482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8583" y="2688890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8583" y="2326298"/>
              <a:ext cx="38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6</a:t>
              </a:r>
            </a:p>
          </p:txBody>
        </p:sp>
      </p:grpSp>
      <p:sp>
        <p:nvSpPr>
          <p:cNvPr id="47" name="Right Arrow 46"/>
          <p:cNvSpPr/>
          <p:nvPr/>
        </p:nvSpPr>
        <p:spPr bwMode="auto">
          <a:xfrm>
            <a:off x="2108200" y="5600700"/>
            <a:ext cx="5118100" cy="2413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77540" y="5740400"/>
            <a:ext cx="3757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Reduced Computation</a:t>
            </a:r>
          </a:p>
        </p:txBody>
      </p:sp>
    </p:spTree>
    <p:extLst>
      <p:ext uri="{BB962C8B-B14F-4D97-AF65-F5344CB8AC3E}">
        <p14:creationId xmlns:p14="http://schemas.microsoft.com/office/powerpoint/2010/main" val="1496339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C02F5C-63FD-4EF5-89B9-131CF239D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Using a hybrid software/hardware approach to achieve hardware level performance.</a:t>
            </a:r>
          </a:p>
          <a:p>
            <a:r>
              <a:rPr lang="en-US" dirty="0"/>
              <a:t>Using an ILP formulation for stage quantization.</a:t>
            </a:r>
          </a:p>
        </p:txBody>
      </p:sp>
    </p:spTree>
    <p:extLst>
      <p:ext uri="{BB962C8B-B14F-4D97-AF65-F5344CB8AC3E}">
        <p14:creationId xmlns:p14="http://schemas.microsoft.com/office/powerpoint/2010/main" val="3232609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ea typeface="ＭＳ Ｐゴシック" charset="0"/>
                <a:cs typeface="Arial"/>
              </a:rPr>
              <a:t>Scratchpad-based Computing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7F4B80-1172-CE49-B75B-B311DD0CDC71}" type="slidenum">
              <a:rPr lang="en-CA" sz="1000">
                <a:latin typeface="Verdana" charset="0"/>
              </a:rPr>
              <a:pPr eaLnBrk="1" hangingPunct="1"/>
              <a:t>44</a:t>
            </a:fld>
            <a:endParaRPr lang="en-CA" sz="1000">
              <a:latin typeface="Verdana" charset="0"/>
            </a:endParaRPr>
          </a:p>
        </p:txBody>
      </p:sp>
      <p:pic>
        <p:nvPicPr>
          <p:cNvPr id="63491" name="Picture 205" descr="scratchpad-align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4775"/>
            <a:ext cx="7399338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7305" y="1290043"/>
            <a:ext cx="7526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vbx_word_t</a:t>
            </a:r>
            <a:r>
              <a:rPr lang="en-US" dirty="0">
                <a:latin typeface="Courier"/>
                <a:cs typeface="Courier"/>
              </a:rPr>
              <a:t> *</a:t>
            </a:r>
            <a:r>
              <a:rPr lang="en-US" dirty="0" err="1">
                <a:latin typeface="Courier"/>
                <a:cs typeface="Courier"/>
              </a:rPr>
              <a:t>vdst</a:t>
            </a:r>
            <a:r>
              <a:rPr lang="en-US" dirty="0">
                <a:latin typeface="Courier"/>
                <a:cs typeface="Courier"/>
              </a:rPr>
              <a:t>, *vsrc1, *vsrc2;</a:t>
            </a:r>
          </a:p>
          <a:p>
            <a:r>
              <a:rPr lang="en-US" dirty="0" err="1">
                <a:latin typeface="Courier"/>
                <a:cs typeface="Courier"/>
              </a:rPr>
              <a:t>vbx</a:t>
            </a:r>
            <a:r>
              <a:rPr lang="en-US" dirty="0">
                <a:latin typeface="Courier"/>
                <a:cs typeface="Courier"/>
              </a:rPr>
              <a:t>(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urier"/>
                <a:cs typeface="Courier"/>
              </a:rPr>
              <a:t>VVW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>
                <a:solidFill>
                  <a:srgbClr val="00FF00"/>
                </a:solidFill>
                <a:latin typeface="Courier"/>
                <a:cs typeface="Courier"/>
              </a:rPr>
              <a:t>VADD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solidFill>
                  <a:srgbClr val="6F4291"/>
                </a:solidFill>
                <a:latin typeface="Courier"/>
                <a:cs typeface="Courier"/>
              </a:rPr>
              <a:t>vdst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vsrc1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vsrc2</a:t>
            </a:r>
            <a:r>
              <a:rPr lang="en-US" dirty="0">
                <a:latin typeface="Courier"/>
                <a:cs typeface="Courier"/>
              </a:rPr>
              <a:t> );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Vector&lt;</a:t>
            </a:r>
            <a:r>
              <a:rPr lang="en-US" dirty="0" err="1">
                <a:latin typeface="Courier"/>
                <a:cs typeface="Courier"/>
              </a:rPr>
              <a:t>vbx_word_t</a:t>
            </a:r>
            <a:r>
              <a:rPr lang="en-US" dirty="0">
                <a:latin typeface="Courier"/>
                <a:cs typeface="Courier"/>
              </a:rPr>
              <a:t>&gt; </a:t>
            </a:r>
            <a:r>
              <a:rPr lang="en-US" dirty="0" err="1">
                <a:solidFill>
                  <a:srgbClr val="660066"/>
                </a:solidFill>
                <a:latin typeface="Courier"/>
                <a:cs typeface="Courier"/>
              </a:rPr>
              <a:t>vdst</a:t>
            </a:r>
            <a:r>
              <a:rPr lang="en-US" dirty="0">
                <a:solidFill>
                  <a:srgbClr val="660066"/>
                </a:solidFill>
                <a:latin typeface="Courier"/>
                <a:cs typeface="Courier"/>
              </a:rPr>
              <a:t>(100)</a:t>
            </a:r>
            <a:r>
              <a:rPr lang="en-US" dirty="0">
                <a:latin typeface="Courier"/>
                <a:cs typeface="Courier"/>
              </a:rPr>
              <a:t>;   </a:t>
            </a:r>
            <a:r>
              <a:rPr lang="en-US" dirty="0" err="1">
                <a:solidFill>
                  <a:srgbClr val="660066"/>
                </a:solidFill>
                <a:latin typeface="Courier"/>
                <a:cs typeface="Courier"/>
              </a:rPr>
              <a:t>vdst</a:t>
            </a:r>
            <a:r>
              <a:rPr lang="en-US" dirty="0">
                <a:solidFill>
                  <a:srgbClr val="660066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3FDF1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urier"/>
                <a:cs typeface="Courier"/>
              </a:rPr>
              <a:t>=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FF0000"/>
                </a:solidFill>
                <a:latin typeface="Courier"/>
                <a:cs typeface="Courier"/>
              </a:rPr>
              <a:t>vsrc1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3FDF1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urier"/>
                <a:cs typeface="Courier"/>
              </a:rPr>
              <a:t>+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>
                <a:solidFill>
                  <a:srgbClr val="0000FF"/>
                </a:solidFill>
                <a:latin typeface="Courier"/>
                <a:cs typeface="Courier"/>
              </a:rPr>
              <a:t>vsrc2</a:t>
            </a:r>
            <a:r>
              <a:rPr lang="en-US" dirty="0">
                <a:latin typeface="Courier"/>
                <a:cs typeface="Courier"/>
              </a:rPr>
              <a:t>;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86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 the MXP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5706" y="3142875"/>
            <a:ext cx="4949918" cy="270139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VectorBlox MXP™ Matrix Processor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8525" y="4632129"/>
            <a:ext cx="3925299" cy="735945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MXP</a:t>
            </a:r>
            <a:r>
              <a:rPr lang="en-US" b="1" dirty="0">
                <a:solidFill>
                  <a:srgbClr val="FFFF00"/>
                </a:solidFill>
              </a:rPr>
              <a:t>™</a:t>
            </a:r>
            <a:r>
              <a:rPr lang="en-US" dirty="0">
                <a:solidFill>
                  <a:srgbClr val="FFFF00"/>
                </a:solidFill>
              </a:rPr>
              <a:t> Vector Engine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8526" y="3615666"/>
            <a:ext cx="1457555" cy="735945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MXP™ DMA Engine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5238542" y="3615666"/>
            <a:ext cx="1515281" cy="735945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Instruction &amp; DMA Queue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9919" y="1863262"/>
            <a:ext cx="1731750" cy="75582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54000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ARM/</a:t>
            </a:r>
            <a:r>
              <a:rPr lang="en-US" sz="2000" b="1" dirty="0" err="1">
                <a:solidFill>
                  <a:schemeClr val="tx1"/>
                </a:solidFill>
              </a:rPr>
              <a:t>Nios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81157" y="1834402"/>
            <a:ext cx="2106964" cy="97949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AXI/Avalon Fabric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835" y="1834402"/>
            <a:ext cx="1284381" cy="9794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Memory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(DDR3)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9919" y="1863263"/>
            <a:ext cx="490663" cy="3535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I$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919" y="2216804"/>
            <a:ext cx="490663" cy="4022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D$</a:t>
            </a:r>
          </a:p>
        </p:txBody>
      </p:sp>
      <p:sp>
        <p:nvSpPr>
          <p:cNvPr id="13" name="Oval 12"/>
          <p:cNvSpPr/>
          <p:nvPr/>
        </p:nvSpPr>
        <p:spPr>
          <a:xfrm>
            <a:off x="6133282" y="2510862"/>
            <a:ext cx="519525" cy="1875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55013" y="2518079"/>
            <a:ext cx="519525" cy="1875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99663" y="3023142"/>
            <a:ext cx="519525" cy="1875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07982" y="2773543"/>
            <a:ext cx="66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77700" y="281342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64724" y="2414061"/>
            <a:ext cx="154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AXI /</a:t>
            </a:r>
            <a:br>
              <a:rPr lang="en-US" dirty="0"/>
            </a:br>
            <a:r>
              <a:rPr lang="en-US" dirty="0"/>
              <a:t>Custom Instr.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62650" y="2361105"/>
            <a:ext cx="418507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838334" y="2966287"/>
            <a:ext cx="218198" cy="1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2922361" y="3402821"/>
            <a:ext cx="367971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510708" y="2050853"/>
            <a:ext cx="418507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02550" y="2431499"/>
            <a:ext cx="418507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1"/>
          </p:cNvCxnSpPr>
          <p:nvPr/>
        </p:nvCxnSpPr>
        <p:spPr>
          <a:xfrm rot="10800000">
            <a:off x="4286082" y="3983639"/>
            <a:ext cx="952461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>
            <a:off x="5855924" y="4491870"/>
            <a:ext cx="280518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4" idx="4"/>
          </p:cNvCxnSpPr>
          <p:nvPr/>
        </p:nvCxnSpPr>
        <p:spPr>
          <a:xfrm rot="5400000">
            <a:off x="5259779" y="3160670"/>
            <a:ext cx="909995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5952481" y="3146240"/>
            <a:ext cx="938852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H="1">
            <a:off x="2761585" y="3392864"/>
            <a:ext cx="387882" cy="6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3572612" y="3391127"/>
            <a:ext cx="387882" cy="6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2968073" y="4492267"/>
            <a:ext cx="279724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742109" y="3388392"/>
            <a:ext cx="367971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115231" y="2857188"/>
            <a:ext cx="0" cy="22624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3627089" y="4492658"/>
            <a:ext cx="278930" cy="1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39" name="Right Brace 38"/>
          <p:cNvSpPr/>
          <p:nvPr/>
        </p:nvSpPr>
        <p:spPr>
          <a:xfrm>
            <a:off x="7772400" y="1714500"/>
            <a:ext cx="495300" cy="1368929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Brace 39"/>
          <p:cNvSpPr/>
          <p:nvPr/>
        </p:nvSpPr>
        <p:spPr>
          <a:xfrm>
            <a:off x="7772400" y="3171477"/>
            <a:ext cx="495300" cy="2672789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232891" y="2166314"/>
            <a:ext cx="75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Altera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82660" y="4126777"/>
            <a:ext cx="8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Vector-</a:t>
            </a:r>
          </a:p>
          <a:p>
            <a:pPr algn="ctr"/>
            <a:r>
              <a:rPr lang="en-US" dirty="0" err="1"/>
              <a:t>Blox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3587037" y="3023142"/>
            <a:ext cx="519525" cy="1875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766548" y="2863749"/>
            <a:ext cx="12" cy="214444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925300" y="2863749"/>
            <a:ext cx="1589" cy="21762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193275" y="3185931"/>
            <a:ext cx="2008932" cy="3252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DMA Engine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- Saturates DDR3</a:t>
            </a: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Vector Engine</a:t>
            </a:r>
          </a:p>
          <a:p>
            <a:pPr marL="5715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- Integer and fixed-</a:t>
            </a:r>
            <a:r>
              <a:rPr lang="en-US" sz="1800" b="1" dirty="0" err="1">
                <a:solidFill>
                  <a:srgbClr val="0000FF"/>
                </a:solidFill>
              </a:rPr>
              <a:t>pt</a:t>
            </a:r>
            <a:r>
              <a:rPr lang="en-US" sz="1800" b="1" dirty="0">
                <a:solidFill>
                  <a:srgbClr val="0000FF"/>
                </a:solidFill>
              </a:rPr>
              <a:t> ALUs</a:t>
            </a:r>
          </a:p>
          <a:p>
            <a:pPr marL="57150" indent="0">
              <a:buNone/>
            </a:pPr>
            <a:r>
              <a:rPr lang="en-US" sz="1800" b="1" dirty="0">
                <a:solidFill>
                  <a:srgbClr val="0000FF"/>
                </a:solidFill>
              </a:rPr>
              <a:t>- Scratchpad</a:t>
            </a:r>
          </a:p>
        </p:txBody>
      </p:sp>
    </p:spTree>
    <p:extLst>
      <p:ext uri="{BB962C8B-B14F-4D97-AF65-F5344CB8AC3E}">
        <p14:creationId xmlns:p14="http://schemas.microsoft.com/office/powerpoint/2010/main" val="2815927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972617" y="2590800"/>
            <a:ext cx="2941200" cy="23325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75133" y="4919134"/>
            <a:ext cx="2941200" cy="31326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4067" y="2590800"/>
            <a:ext cx="4233333" cy="368861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37668" y="4944534"/>
            <a:ext cx="2793999" cy="237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7201" y="3327400"/>
            <a:ext cx="4030132" cy="1930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MXP Get</a:t>
            </a:r>
            <a:br>
              <a:rPr lang="en-US" dirty="0"/>
            </a:br>
            <a:r>
              <a:rPr lang="en-US" dirty="0"/>
              <a:t>10x Speedup with just 1 ALU?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5D0A8-B1EC-2449-A117-6AEB37DB4AC1}" type="slidenum">
              <a:rPr lang="en-CA" smtClean="0"/>
              <a:pPr>
                <a:defRPr/>
              </a:pPr>
              <a:t>46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04800" y="2298343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1600" dirty="0">
              <a:latin typeface="Andale Mono"/>
              <a:cs typeface="Andale Mono"/>
            </a:endParaRPr>
          </a:p>
          <a:p>
            <a:r>
              <a:rPr lang="it-IT" sz="1600" dirty="0">
                <a:latin typeface="Andale Mono"/>
                <a:cs typeface="Andale Mono"/>
              </a:rPr>
              <a:t> 2cc:    </a:t>
            </a:r>
            <a:r>
              <a:rPr lang="it-IT" sz="1600" dirty="0" err="1">
                <a:latin typeface="Andale Mono"/>
                <a:cs typeface="Andale Mono"/>
              </a:rPr>
              <a:t>movi</a:t>
            </a:r>
            <a:r>
              <a:rPr lang="it-IT" sz="1600" dirty="0">
                <a:latin typeface="Andale Mono"/>
                <a:cs typeface="Andale Mono"/>
              </a:rPr>
              <a:t> r6,0</a:t>
            </a:r>
          </a:p>
          <a:p>
            <a:r>
              <a:rPr lang="it-IT" sz="1600" dirty="0">
                <a:latin typeface="Andale Mono"/>
                <a:cs typeface="Andale Mono"/>
              </a:rPr>
              <a:t> 2d0:    </a:t>
            </a:r>
            <a:r>
              <a:rPr lang="it-IT" sz="1600" dirty="0" err="1">
                <a:latin typeface="Andale Mono"/>
                <a:cs typeface="Andale Mono"/>
              </a:rPr>
              <a:t>add</a:t>
            </a:r>
            <a:r>
              <a:rPr lang="it-IT" sz="1600" dirty="0">
                <a:latin typeface="Andale Mono"/>
                <a:cs typeface="Andale Mono"/>
              </a:rPr>
              <a:t> r5,r11,r8</a:t>
            </a:r>
          </a:p>
          <a:p>
            <a:r>
              <a:rPr lang="it-IT" sz="1600" dirty="0">
                <a:latin typeface="Andale Mono"/>
                <a:cs typeface="Andale Mono"/>
              </a:rPr>
              <a:t> 2d4:    </a:t>
            </a:r>
            <a:r>
              <a:rPr lang="it-IT" sz="1600" dirty="0" err="1">
                <a:latin typeface="Andale Mono"/>
                <a:cs typeface="Andale Mono"/>
              </a:rPr>
              <a:t>mov</a:t>
            </a:r>
            <a:r>
              <a:rPr lang="it-IT" sz="1600" dirty="0">
                <a:latin typeface="Andale Mono"/>
                <a:cs typeface="Andale Mono"/>
              </a:rPr>
              <a:t> r4,r6</a:t>
            </a:r>
          </a:p>
          <a:p>
            <a:r>
              <a:rPr lang="it-IT" sz="1600" dirty="0">
                <a:latin typeface="Andale Mono"/>
                <a:cs typeface="Andale Mono"/>
              </a:rPr>
              <a:t> 2d8:    </a:t>
            </a:r>
            <a:r>
              <a:rPr lang="it-IT" sz="1600" dirty="0" err="1">
                <a:latin typeface="Andale Mono"/>
                <a:cs typeface="Andale Mono"/>
              </a:rPr>
              <a:t>add</a:t>
            </a:r>
            <a:r>
              <a:rPr lang="it-IT" sz="1600" dirty="0">
                <a:latin typeface="Andale Mono"/>
                <a:cs typeface="Andale Mono"/>
              </a:rPr>
              <a:t> r1,r7,r4</a:t>
            </a:r>
          </a:p>
          <a:p>
            <a:r>
              <a:rPr lang="it-IT" sz="1600" dirty="0">
                <a:latin typeface="Andale Mono"/>
                <a:cs typeface="Andale Mono"/>
              </a:rPr>
              <a:t> 2dc:    </a:t>
            </a:r>
            <a:r>
              <a:rPr lang="it-IT" sz="1600" dirty="0" err="1">
                <a:latin typeface="Andale Mono"/>
                <a:cs typeface="Andale Mono"/>
              </a:rPr>
              <a:t>ldw</a:t>
            </a:r>
            <a:r>
              <a:rPr lang="it-IT" sz="1600" dirty="0">
                <a:latin typeface="Andale Mono"/>
                <a:cs typeface="Andale Mono"/>
              </a:rPr>
              <a:t> r3,(r5+0)</a:t>
            </a:r>
          </a:p>
          <a:p>
            <a:r>
              <a:rPr lang="it-IT" sz="1600" dirty="0">
                <a:latin typeface="Andale Mono"/>
                <a:cs typeface="Andale Mono"/>
              </a:rPr>
              <a:t> 2e0:    </a:t>
            </a:r>
            <a:r>
              <a:rPr lang="it-IT" sz="1600" dirty="0" err="1">
                <a:latin typeface="Andale Mono"/>
                <a:cs typeface="Andale Mono"/>
              </a:rPr>
              <a:t>ldw</a:t>
            </a:r>
            <a:r>
              <a:rPr lang="it-IT" sz="1600" dirty="0">
                <a:latin typeface="Andale Mono"/>
                <a:cs typeface="Andale Mono"/>
              </a:rPr>
              <a:t> r2,(r1+0)</a:t>
            </a:r>
          </a:p>
          <a:p>
            <a:r>
              <a:rPr lang="it-IT" sz="1600" dirty="0">
                <a:latin typeface="Andale Mono"/>
                <a:cs typeface="Andale Mono"/>
              </a:rPr>
              <a:t> 2e4:    </a:t>
            </a:r>
            <a:r>
              <a:rPr lang="it-IT" sz="1600" dirty="0" err="1">
                <a:latin typeface="Andale Mono"/>
                <a:cs typeface="Andale Mono"/>
              </a:rPr>
              <a:t>addi</a:t>
            </a:r>
            <a:r>
              <a:rPr lang="it-IT" sz="1600" dirty="0">
                <a:latin typeface="Andale Mono"/>
                <a:cs typeface="Andale Mono"/>
              </a:rPr>
              <a:t> r4,r4,4</a:t>
            </a:r>
          </a:p>
          <a:p>
            <a:r>
              <a:rPr lang="it-IT" sz="1600" dirty="0">
                <a:latin typeface="Andale Mono"/>
                <a:cs typeface="Andale Mono"/>
              </a:rPr>
              <a:t> 2e8:    </a:t>
            </a:r>
            <a:r>
              <a:rPr lang="it-IT" sz="1600" dirty="0" err="1">
                <a:latin typeface="Andale Mono"/>
                <a:cs typeface="Andale Mono"/>
              </a:rPr>
              <a:t>addi</a:t>
            </a:r>
            <a:r>
              <a:rPr lang="it-IT" sz="1600" dirty="0">
                <a:latin typeface="Andale Mono"/>
                <a:cs typeface="Andale Mono"/>
              </a:rPr>
              <a:t> r5,r5,4</a:t>
            </a:r>
          </a:p>
          <a:p>
            <a:r>
              <a:rPr lang="it-IT" sz="1600" dirty="0">
                <a:latin typeface="Andale Mono"/>
                <a:cs typeface="Andale Mono"/>
              </a:rPr>
              <a:t> 2ec:    </a:t>
            </a:r>
            <a:r>
              <a:rPr lang="it-IT" sz="1600" dirty="0" err="1">
                <a:latin typeface="Andale Mono"/>
                <a:cs typeface="Andale Mono"/>
              </a:rPr>
              <a:t>mul</a:t>
            </a:r>
            <a:r>
              <a:rPr lang="it-IT" sz="1600" dirty="0">
                <a:latin typeface="Andale Mono"/>
                <a:cs typeface="Andale Mono"/>
              </a:rPr>
              <a:t> r2,r2,r3</a:t>
            </a:r>
          </a:p>
          <a:p>
            <a:r>
              <a:rPr lang="it-IT" sz="1600" dirty="0">
                <a:latin typeface="Andale Mono"/>
                <a:cs typeface="Andale Mono"/>
              </a:rPr>
              <a:t> 2f0:    </a:t>
            </a:r>
            <a:r>
              <a:rPr lang="it-IT" sz="1600" dirty="0" err="1">
                <a:latin typeface="Andale Mono"/>
                <a:cs typeface="Andale Mono"/>
              </a:rPr>
              <a:t>add</a:t>
            </a:r>
            <a:r>
              <a:rPr lang="it-IT" sz="1600" dirty="0">
                <a:latin typeface="Andale Mono"/>
                <a:cs typeface="Andale Mono"/>
              </a:rPr>
              <a:t> r6,r6,r2</a:t>
            </a:r>
          </a:p>
          <a:p>
            <a:r>
              <a:rPr lang="it-IT" sz="1600" dirty="0">
                <a:latin typeface="Andale Mono"/>
                <a:cs typeface="Andale Mono"/>
              </a:rPr>
              <a:t> 2f4:    </a:t>
            </a:r>
            <a:r>
              <a:rPr lang="it-IT" sz="1600" dirty="0" err="1">
                <a:latin typeface="Andale Mono"/>
                <a:cs typeface="Andale Mono"/>
              </a:rPr>
              <a:t>bne</a:t>
            </a:r>
            <a:r>
              <a:rPr lang="it-IT" sz="1600" dirty="0">
                <a:latin typeface="Andale Mono"/>
                <a:cs typeface="Andale Mono"/>
              </a:rPr>
              <a:t> r4,r9,2d8 &lt;fir+0x30&gt;</a:t>
            </a:r>
          </a:p>
          <a:p>
            <a:r>
              <a:rPr lang="it-IT" sz="1600" dirty="0">
                <a:latin typeface="Andale Mono"/>
                <a:cs typeface="Andale Mono"/>
              </a:rPr>
              <a:t> 2f8:    </a:t>
            </a:r>
            <a:r>
              <a:rPr lang="it-IT" sz="1600" dirty="0" err="1">
                <a:latin typeface="Andale Mono"/>
                <a:cs typeface="Andale Mono"/>
              </a:rPr>
              <a:t>add</a:t>
            </a:r>
            <a:r>
              <a:rPr lang="it-IT" sz="1600" dirty="0">
                <a:latin typeface="Andale Mono"/>
                <a:cs typeface="Andale Mono"/>
              </a:rPr>
              <a:t> r1,r10,r8</a:t>
            </a:r>
          </a:p>
          <a:p>
            <a:r>
              <a:rPr lang="it-IT" sz="1600" dirty="0">
                <a:latin typeface="Andale Mono"/>
                <a:cs typeface="Andale Mono"/>
              </a:rPr>
              <a:t> 2fc:    </a:t>
            </a:r>
            <a:r>
              <a:rPr lang="it-IT" sz="1600" dirty="0" err="1">
                <a:latin typeface="Andale Mono"/>
                <a:cs typeface="Andale Mono"/>
              </a:rPr>
              <a:t>stw</a:t>
            </a:r>
            <a:r>
              <a:rPr lang="it-IT" sz="1600" dirty="0">
                <a:latin typeface="Andale Mono"/>
                <a:cs typeface="Andale Mono"/>
              </a:rPr>
              <a:t> (r1+0),r6</a:t>
            </a:r>
          </a:p>
          <a:p>
            <a:r>
              <a:rPr lang="it-IT" sz="1600" dirty="0">
                <a:latin typeface="Andale Mono"/>
                <a:cs typeface="Andale Mono"/>
              </a:rPr>
              <a:t> 300:    </a:t>
            </a:r>
            <a:r>
              <a:rPr lang="it-IT" sz="1600" dirty="0" err="1">
                <a:latin typeface="Andale Mono"/>
                <a:cs typeface="Andale Mono"/>
              </a:rPr>
              <a:t>addi</a:t>
            </a:r>
            <a:r>
              <a:rPr lang="it-IT" sz="1600" dirty="0">
                <a:latin typeface="Andale Mono"/>
                <a:cs typeface="Andale Mono"/>
              </a:rPr>
              <a:t> r8,r8,4</a:t>
            </a:r>
          </a:p>
          <a:p>
            <a:r>
              <a:rPr lang="it-IT" sz="1600" dirty="0">
                <a:latin typeface="Andale Mono"/>
                <a:cs typeface="Andale Mono"/>
              </a:rPr>
              <a:t> 304:    </a:t>
            </a:r>
            <a:r>
              <a:rPr lang="it-IT" sz="1600" dirty="0" err="1">
                <a:latin typeface="Andale Mono"/>
                <a:cs typeface="Andale Mono"/>
              </a:rPr>
              <a:t>bne</a:t>
            </a:r>
            <a:r>
              <a:rPr lang="it-IT" sz="1600" dirty="0">
                <a:latin typeface="Andale Mono"/>
                <a:cs typeface="Andale Mono"/>
              </a:rPr>
              <a:t> r8,r12,2cc &lt;fir+0x24&gt;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2336443"/>
            <a:ext cx="381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Andale Mono"/>
              <a:cs typeface="Andale Mono"/>
            </a:endParaRPr>
          </a:p>
          <a:p>
            <a:r>
              <a:rPr lang="en-US" sz="1400" dirty="0">
                <a:latin typeface="Andale Mono"/>
                <a:cs typeface="Andale Mono"/>
              </a:rPr>
              <a:t> 2cc:    </a:t>
            </a:r>
            <a:r>
              <a:rPr lang="en-US" sz="1400" dirty="0" err="1">
                <a:latin typeface="Andale Mono"/>
                <a:cs typeface="Andale Mono"/>
              </a:rPr>
              <a:t>ldw</a:t>
            </a:r>
            <a:r>
              <a:rPr lang="en-US" sz="1400" dirty="0">
                <a:latin typeface="Andale Mono"/>
                <a:cs typeface="Andale Mono"/>
              </a:rPr>
              <a:t>  r2,(r4+36)</a:t>
            </a:r>
          </a:p>
          <a:p>
            <a:r>
              <a:rPr lang="en-US" sz="1400" dirty="0">
                <a:latin typeface="Andale Mono"/>
                <a:cs typeface="Andale Mono"/>
              </a:rPr>
              <a:t> 2d0:    </a:t>
            </a:r>
            <a:r>
              <a:rPr lang="en-US" sz="1400" dirty="0" err="1">
                <a:latin typeface="Andale Mono"/>
                <a:cs typeface="Andale Mono"/>
              </a:rPr>
              <a:t>ldw</a:t>
            </a:r>
            <a:r>
              <a:rPr lang="en-US" sz="1400" dirty="0">
                <a:latin typeface="Andale Mono"/>
                <a:cs typeface="Andale Mono"/>
              </a:rPr>
              <a:t>  r3,(r4+32)</a:t>
            </a:r>
          </a:p>
          <a:p>
            <a:r>
              <a:rPr lang="en-US" sz="1400" dirty="0">
                <a:latin typeface="Andale Mono"/>
                <a:cs typeface="Andale Mono"/>
              </a:rPr>
              <a:t> 2d4:    sub r3,r3,r2</a:t>
            </a:r>
          </a:p>
          <a:p>
            <a:r>
              <a:rPr lang="en-US" sz="1400" dirty="0">
                <a:latin typeface="Andale Mono"/>
                <a:cs typeface="Andale Mono"/>
              </a:rPr>
              <a:t> 2d8:    </a:t>
            </a:r>
            <a:r>
              <a:rPr lang="en-US" sz="1400" dirty="0" err="1">
                <a:latin typeface="Andale Mono"/>
                <a:cs typeface="Andale Mono"/>
              </a:rPr>
              <a:t>mov</a:t>
            </a:r>
            <a:r>
              <a:rPr lang="en-US" sz="1400" dirty="0">
                <a:latin typeface="Andale Mono"/>
                <a:cs typeface="Andale Mono"/>
              </a:rPr>
              <a:t>  r4,r2</a:t>
            </a:r>
          </a:p>
          <a:p>
            <a:r>
              <a:rPr lang="en-US" sz="1400" dirty="0">
                <a:latin typeface="Andale Mono"/>
                <a:cs typeface="Andale Mono"/>
              </a:rPr>
              <a:t> 2dc:    v1set r4</a:t>
            </a:r>
          </a:p>
          <a:p>
            <a:r>
              <a:rPr lang="en-US" sz="1400" dirty="0">
                <a:latin typeface="Andale Mono"/>
                <a:cs typeface="Andale Mono"/>
              </a:rPr>
              <a:t> 2e0:    </a:t>
            </a:r>
            <a:r>
              <a:rPr lang="en-US" sz="1400" dirty="0" err="1">
                <a:latin typeface="Andale Mono"/>
                <a:cs typeface="Andale Mono"/>
              </a:rPr>
              <a:t>mov</a:t>
            </a:r>
            <a:r>
              <a:rPr lang="en-US" sz="1400" dirty="0">
                <a:latin typeface="Andale Mono"/>
                <a:cs typeface="Andale Mono"/>
              </a:rPr>
              <a:t>  r4,r3</a:t>
            </a:r>
          </a:p>
          <a:p>
            <a:r>
              <a:rPr lang="en-US" sz="1400" dirty="0">
                <a:latin typeface="Andale Mono"/>
                <a:cs typeface="Andale Mono"/>
              </a:rPr>
              <a:t> 2e4:    </a:t>
            </a:r>
            <a:r>
              <a:rPr lang="en-US" sz="1400" dirty="0" err="1">
                <a:latin typeface="Andale Mono"/>
                <a:cs typeface="Andale Mono"/>
              </a:rPr>
              <a:t>movi</a:t>
            </a:r>
            <a:r>
              <a:rPr lang="en-US" sz="1400" dirty="0">
                <a:latin typeface="Andale Mono"/>
                <a:cs typeface="Andale Mono"/>
              </a:rPr>
              <a:t> r5,4</a:t>
            </a:r>
          </a:p>
          <a:p>
            <a:r>
              <a:rPr lang="en-US" sz="1400" dirty="0">
                <a:latin typeface="Andale Mono"/>
                <a:cs typeface="Andale Mono"/>
              </a:rPr>
              <a:t> 2e8:    </a:t>
            </a:r>
            <a:r>
              <a:rPr lang="en-US" sz="1400" dirty="0" err="1">
                <a:latin typeface="Andale Mono"/>
                <a:cs typeface="Andale Mono"/>
              </a:rPr>
              <a:t>mov</a:t>
            </a:r>
            <a:r>
              <a:rPr lang="en-US" sz="1400" dirty="0">
                <a:latin typeface="Andale Mono"/>
                <a:cs typeface="Andale Mono"/>
              </a:rPr>
              <a:t>  r6,r5</a:t>
            </a:r>
          </a:p>
          <a:p>
            <a:r>
              <a:rPr lang="en-US" sz="1400" dirty="0">
                <a:latin typeface="Andale Mono"/>
                <a:cs typeface="Andale Mono"/>
              </a:rPr>
              <a:t> 2ec:    </a:t>
            </a:r>
            <a:r>
              <a:rPr lang="en-US" sz="1400" dirty="0" err="1">
                <a:latin typeface="Andale Mono"/>
                <a:cs typeface="Andale Mono"/>
              </a:rPr>
              <a:t>mov</a:t>
            </a:r>
            <a:r>
              <a:rPr lang="en-US" sz="1400" dirty="0">
                <a:latin typeface="Andale Mono"/>
                <a:cs typeface="Andale Mono"/>
              </a:rPr>
              <a:t>  r7,r0</a:t>
            </a:r>
          </a:p>
          <a:p>
            <a:r>
              <a:rPr lang="en-US" sz="1400" dirty="0">
                <a:latin typeface="Andale Mono"/>
                <a:cs typeface="Andale Mono"/>
              </a:rPr>
              <a:t> 2f0:    v2setdst r4,r5</a:t>
            </a:r>
          </a:p>
          <a:p>
            <a:r>
              <a:rPr lang="en-US" sz="1400" dirty="0">
                <a:latin typeface="Andale Mono"/>
                <a:cs typeface="Andale Mono"/>
              </a:rPr>
              <a:t> 2f4:    v2setsrc r5,r6</a:t>
            </a:r>
          </a:p>
          <a:p>
            <a:r>
              <a:rPr lang="en-US" sz="1400" dirty="0">
                <a:latin typeface="Andale Mono"/>
                <a:cs typeface="Andale Mono"/>
              </a:rPr>
              <a:t> 2f8:    v2mac  r8,r9,r10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4062" y="2090905"/>
            <a:ext cx="2754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Generic RISC code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8933" y="2050173"/>
            <a:ext cx="408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Accelerated </a:t>
            </a:r>
            <a:r>
              <a:rPr lang="en-US" sz="2400" dirty="0" err="1"/>
              <a:t>VectorBlox</a:t>
            </a:r>
            <a:r>
              <a:rPr lang="en-US" sz="2400" dirty="0"/>
              <a:t> code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487334" y="5150943"/>
            <a:ext cx="389466" cy="530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76800" y="5526684"/>
            <a:ext cx="342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Overhead: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2 </a:t>
            </a:r>
            <a:r>
              <a:rPr lang="en-US" sz="1400" dirty="0" err="1"/>
              <a:t>ldw</a:t>
            </a:r>
            <a:r>
              <a:rPr lang="en-US" sz="1400" dirty="0"/>
              <a:t> instructions (+ cache miss delays)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2 </a:t>
            </a:r>
            <a:r>
              <a:rPr lang="en-US" sz="1400" dirty="0" err="1"/>
              <a:t>addi</a:t>
            </a:r>
            <a:r>
              <a:rPr lang="en-US" sz="1400" dirty="0"/>
              <a:t> instructions (</a:t>
            </a:r>
            <a:r>
              <a:rPr lang="en-US" sz="1400" dirty="0" err="1"/>
              <a:t>addr</a:t>
            </a:r>
            <a:r>
              <a:rPr lang="en-US" sz="1400" dirty="0"/>
              <a:t> generation)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Mul+add</a:t>
            </a:r>
            <a:r>
              <a:rPr lang="en-US" sz="1400" dirty="0"/>
              <a:t> (could be 1 instruction)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Branch (+ any </a:t>
            </a:r>
            <a:r>
              <a:rPr lang="en-US" sz="1400" dirty="0" err="1"/>
              <a:t>misprediction</a:t>
            </a:r>
            <a:r>
              <a:rPr lang="en-US" sz="1400" dirty="0"/>
              <a:t> penalty)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714062" y="1512756"/>
            <a:ext cx="6117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Example: FIR filter (double-nested loop)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867400" y="5150943"/>
            <a:ext cx="88900" cy="195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704" y="5199228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Advantage: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</a:rPr>
              <a:t>Double-nested loop is 1 instruction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916334" y="3512643"/>
            <a:ext cx="389466" cy="530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64977" y="3992033"/>
            <a:ext cx="788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Nested-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loop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set-up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code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099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 Instruction Example:</a:t>
            </a:r>
            <a:br>
              <a:rPr lang="en-US" dirty="0"/>
            </a:br>
            <a:r>
              <a:rPr lang="en-US" dirty="0"/>
              <a:t>Deeply Pipelined Computation</a:t>
            </a:r>
          </a:p>
        </p:txBody>
      </p:sp>
      <p:pic>
        <p:nvPicPr>
          <p:cNvPr id="7" name="Content Placeholder 6" descr="forcecalc-2D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327" b="-39327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4761-CBE5-514A-A50B-DFD7CD3F5E2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9400" y="5135344"/>
            <a:ext cx="519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User-Defined Custom Instruction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15 Operators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75 Clock Cycles Deep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~ 10,000x speedup over </a:t>
            </a:r>
            <a:r>
              <a:rPr lang="en-US" b="1" dirty="0" err="1">
                <a:solidFill>
                  <a:srgbClr val="FF0000"/>
                </a:solidFill>
              </a:rPr>
              <a:t>Nios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130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523D8-7486-004E-94AD-C56AF51A96C1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7000" r="3174" b="13240"/>
          <a:stretch/>
        </p:blipFill>
        <p:spPr>
          <a:xfrm>
            <a:off x="1139479" y="1614345"/>
            <a:ext cx="7786421" cy="42376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2610" y="5864811"/>
            <a:ext cx="42374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VectorBlox MXP CPU Size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861" y="2191564"/>
            <a:ext cx="1279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Speedup</a:t>
            </a:r>
          </a:p>
          <a:p>
            <a:pPr algn="ctr"/>
            <a:r>
              <a:rPr lang="en-US" sz="2400" dirty="0"/>
              <a:t>(factor)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58722" y="5089704"/>
            <a:ext cx="124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Application </a:t>
            </a:r>
          </a:p>
          <a:p>
            <a:pPr algn="ctr"/>
            <a:r>
              <a:rPr lang="en-US" dirty="0"/>
              <a:t>Kernels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57200" y="5489631"/>
            <a:ext cx="868126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92592" y="5613523"/>
            <a:ext cx="1152247" cy="578775"/>
            <a:chOff x="300254" y="4590577"/>
            <a:chExt cx="1492101" cy="666433"/>
          </a:xfrm>
        </p:grpSpPr>
        <p:pic>
          <p:nvPicPr>
            <p:cNvPr id="15" name="Picture 14" descr="nios2_logo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358" y="4906234"/>
              <a:ext cx="1119709" cy="350776"/>
            </a:xfrm>
            <a:prstGeom prst="rect">
              <a:avLst/>
            </a:prstGeom>
          </p:spPr>
        </p:pic>
        <p:pic>
          <p:nvPicPr>
            <p:cNvPr id="16" name="Picture 15" descr="altera-logo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4" y="4590577"/>
              <a:ext cx="1492101" cy="323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321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Machine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C90658-B315-4E8F-AC82-FE46F2255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/>
              <a:t>Learning (done once)</a:t>
            </a:r>
          </a:p>
          <a:p>
            <a:pPr lvl="1"/>
            <a:r>
              <a:rPr lang="en-US" sz="2400" dirty="0"/>
              <a:t>More compute intensive</a:t>
            </a:r>
          </a:p>
          <a:p>
            <a:pPr lvl="1"/>
            <a:r>
              <a:rPr lang="en-US" sz="2400" dirty="0"/>
              <a:t>Offline, not speed critical</a:t>
            </a:r>
          </a:p>
          <a:p>
            <a:pPr lvl="1"/>
            <a:r>
              <a:rPr lang="en-US" sz="2400" dirty="0"/>
              <a:t>Higher precision</a:t>
            </a:r>
          </a:p>
          <a:p>
            <a:endParaRPr lang="en-US" sz="2800" dirty="0"/>
          </a:p>
          <a:p>
            <a:r>
              <a:rPr lang="en-US" sz="2800" dirty="0"/>
              <a:t>Inference (continuous)</a:t>
            </a:r>
          </a:p>
          <a:p>
            <a:pPr lvl="1"/>
            <a:r>
              <a:rPr lang="en-US" sz="2400" dirty="0"/>
              <a:t>Less compute intensive</a:t>
            </a:r>
          </a:p>
          <a:p>
            <a:pPr lvl="1"/>
            <a:r>
              <a:rPr lang="en-US" sz="2400" dirty="0"/>
              <a:t>Online, embedded / real-time / memory constraints</a:t>
            </a:r>
          </a:p>
          <a:p>
            <a:pPr lvl="1"/>
            <a:r>
              <a:rPr lang="en-US" sz="2400" dirty="0"/>
              <a:t>Reduced precision</a:t>
            </a:r>
          </a:p>
          <a:p>
            <a:pPr lvl="1"/>
            <a:r>
              <a:rPr lang="en-US" sz="2400" dirty="0"/>
              <a:t>Cost sensitive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937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860B-35F1-4A1E-8624-CC5ED57C7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Machine Learning Toolkits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E5AB5-B43D-4A3D-B028-9F3399CE7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D80E2-85EB-4852-9B22-59C8A6542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347DB5-8FF9-47A7-8B19-68275F03E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Traditional (uses engineered features)</a:t>
            </a:r>
          </a:p>
          <a:p>
            <a:pPr lvl="1">
              <a:buFontTx/>
              <a:buChar char="-"/>
            </a:pPr>
            <a:r>
              <a:rPr lang="en-US" sz="2000" dirty="0"/>
              <a:t>OpenCV</a:t>
            </a:r>
          </a:p>
          <a:p>
            <a:pPr lvl="1"/>
            <a:endParaRPr lang="en-US" sz="2000" dirty="0"/>
          </a:p>
          <a:p>
            <a:r>
              <a:rPr lang="en-US" sz="2400" dirty="0"/>
              <a:t>Deep Learning (uses learned features)</a:t>
            </a:r>
          </a:p>
          <a:p>
            <a:pPr lvl="1">
              <a:buFontTx/>
              <a:buChar char="-"/>
            </a:pPr>
            <a:r>
              <a:rPr lang="en-US" sz="2000" dirty="0"/>
              <a:t>Caffe – UC Berkeley</a:t>
            </a:r>
          </a:p>
          <a:p>
            <a:pPr lvl="1">
              <a:buFontTx/>
              <a:buChar char="-"/>
            </a:pPr>
            <a:r>
              <a:rPr lang="en-US" sz="2000" dirty="0" err="1"/>
              <a:t>Theano</a:t>
            </a:r>
            <a:r>
              <a:rPr lang="en-US" sz="2000" dirty="0"/>
              <a:t> – U Montreal</a:t>
            </a:r>
          </a:p>
          <a:p>
            <a:pPr lvl="1">
              <a:buFontTx/>
              <a:buChar char="-"/>
            </a:pPr>
            <a:r>
              <a:rPr lang="en-US" sz="2000" dirty="0"/>
              <a:t>CNTK – Microsoft</a:t>
            </a:r>
          </a:p>
          <a:p>
            <a:pPr lvl="1">
              <a:buFontTx/>
              <a:buChar char="-"/>
            </a:pPr>
            <a:r>
              <a:rPr lang="en-US" sz="2000" dirty="0" err="1"/>
              <a:t>TensorFlow</a:t>
            </a:r>
            <a:r>
              <a:rPr lang="en-US" sz="2000" dirty="0"/>
              <a:t> – Google</a:t>
            </a:r>
          </a:p>
        </p:txBody>
      </p:sp>
    </p:spTree>
    <p:extLst>
      <p:ext uri="{BB962C8B-B14F-4D97-AF65-F5344CB8AC3E}">
        <p14:creationId xmlns:p14="http://schemas.microsoft.com/office/powerpoint/2010/main" val="382427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-250" r="32179" b="-169"/>
          <a:stretch/>
        </p:blipFill>
        <p:spPr>
          <a:xfrm>
            <a:off x="2392663" y="274639"/>
            <a:ext cx="4286383" cy="5418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Face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4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J-hanbok3.jpg"/>
          <p:cNvPicPr>
            <a:picLocks noChangeAspect="1"/>
          </p:cNvPicPr>
          <p:nvPr/>
        </p:nvPicPr>
        <p:blipFill rotWithShape="1"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-250" r="32179" b="-169"/>
          <a:stretch/>
        </p:blipFill>
        <p:spPr>
          <a:xfrm>
            <a:off x="2392663" y="274639"/>
            <a:ext cx="4286383" cy="5418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3452653" y="2188663"/>
            <a:ext cx="2262525" cy="22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42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Face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3452653" y="2188663"/>
            <a:ext cx="2262525" cy="22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Feature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1F4CD-26D9-0746-8D69-ACD4258141C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 descr="J-hanbok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4" t="34959" r="44089" b="22896"/>
          <a:stretch/>
        </p:blipFill>
        <p:spPr>
          <a:xfrm>
            <a:off x="3452653" y="2188663"/>
            <a:ext cx="2262525" cy="2273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696731" y="2562889"/>
            <a:ext cx="1814334" cy="601032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309072" y="2562889"/>
            <a:ext cx="646359" cy="601032"/>
          </a:xfrm>
          <a:prstGeom prst="rect">
            <a:avLst/>
          </a:prstGeom>
          <a:solidFill>
            <a:schemeClr val="tx1">
              <a:alpha val="64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32549" y="3262247"/>
            <a:ext cx="2778516" cy="2246828"/>
            <a:chOff x="2732549" y="3262247"/>
            <a:chExt cx="2778516" cy="2246828"/>
          </a:xfrm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3696731" y="3262247"/>
              <a:ext cx="0" cy="184083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452653" y="3262247"/>
              <a:ext cx="0" cy="184083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3452653" y="4928323"/>
              <a:ext cx="21737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3670030" y="4929262"/>
              <a:ext cx="1841035" cy="115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732549" y="5139743"/>
              <a:ext cx="1027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Xoffset1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flipV="1">
              <a:off x="5511065" y="3262247"/>
              <a:ext cx="0" cy="184083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4085117" y="5139743"/>
              <a:ext cx="96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Xdelta1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13275" y="2188663"/>
            <a:ext cx="1969330" cy="975258"/>
            <a:chOff x="1713275" y="2188663"/>
            <a:chExt cx="1969330" cy="975258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2590800" y="2562889"/>
              <a:ext cx="107923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590800" y="2188663"/>
              <a:ext cx="107923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2719492" y="2575479"/>
              <a:ext cx="0" cy="5884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2719492" y="2201253"/>
              <a:ext cx="0" cy="3742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5" name="TextBox 24"/>
            <p:cNvSpPr txBox="1"/>
            <p:nvPr/>
          </p:nvSpPr>
          <p:spPr>
            <a:xfrm>
              <a:off x="1726332" y="2193557"/>
              <a:ext cx="87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Yoffset</a:t>
              </a: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>
              <a:off x="2603375" y="3163921"/>
              <a:ext cx="107923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" name="TextBox 30"/>
            <p:cNvSpPr txBox="1"/>
            <p:nvPr/>
          </p:nvSpPr>
          <p:spPr>
            <a:xfrm>
              <a:off x="1713275" y="2715289"/>
              <a:ext cx="839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Ydelta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04512" y="1245288"/>
            <a:ext cx="1995889" cy="1211345"/>
            <a:chOff x="3304512" y="1245288"/>
            <a:chExt cx="1995889" cy="1211345"/>
          </a:xfrm>
        </p:grpSpPr>
        <p:cxnSp>
          <p:nvCxnSpPr>
            <p:cNvPr id="34" name="Straight Connector 33"/>
            <p:cNvCxnSpPr/>
            <p:nvPr/>
          </p:nvCxnSpPr>
          <p:spPr bwMode="auto">
            <a:xfrm flipV="1">
              <a:off x="4309072" y="1654425"/>
              <a:ext cx="0" cy="8022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H="1" flipV="1">
              <a:off x="3452655" y="1807764"/>
              <a:ext cx="856417" cy="115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3304512" y="1245288"/>
              <a:ext cx="1027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Xoffset2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V="1">
              <a:off x="4954142" y="1654425"/>
              <a:ext cx="0" cy="8022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4309073" y="1833882"/>
              <a:ext cx="646358" cy="1156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4332843" y="1245288"/>
              <a:ext cx="96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Xdelta2</a:t>
              </a: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flipV="1">
              <a:off x="3452653" y="1642471"/>
              <a:ext cx="2" cy="81416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897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17493</TotalTime>
  <Words>3498</Words>
  <Application>Microsoft Office PowerPoint</Application>
  <PresentationFormat>On-screen Show (4:3)</PresentationFormat>
  <Paragraphs>756</Paragraphs>
  <Slides>49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  <vt:variant>
        <vt:lpstr>Custom Shows</vt:lpstr>
      </vt:variant>
      <vt:variant>
        <vt:i4>1</vt:i4>
      </vt:variant>
    </vt:vector>
  </HeadingPairs>
  <TitlesOfParts>
    <vt:vector size="60" baseType="lpstr">
      <vt:lpstr>ＭＳ Ｐゴシック</vt:lpstr>
      <vt:lpstr>Andale Mono</vt:lpstr>
      <vt:lpstr>Arial</vt:lpstr>
      <vt:lpstr>Calibri</vt:lpstr>
      <vt:lpstr>Courier</vt:lpstr>
      <vt:lpstr>Engravers MT</vt:lpstr>
      <vt:lpstr>Helvetica</vt:lpstr>
      <vt:lpstr>Verdana</vt:lpstr>
      <vt:lpstr>Office Theme</vt:lpstr>
      <vt:lpstr>Default Design</vt:lpstr>
      <vt:lpstr>Real-time Object Detection in Software  with Custom Vector Instructions and Algorithmic Changes</vt:lpstr>
      <vt:lpstr>PowerPoint Presentation</vt:lpstr>
      <vt:lpstr>Prior art</vt:lpstr>
      <vt:lpstr>Our paper</vt:lpstr>
      <vt:lpstr>Machine Learning Toolkits</vt:lpstr>
      <vt:lpstr>A Face</vt:lpstr>
      <vt:lpstr>A Face</vt:lpstr>
      <vt:lpstr>A Face</vt:lpstr>
      <vt:lpstr>A Feature</vt:lpstr>
      <vt:lpstr>Multiple Features</vt:lpstr>
      <vt:lpstr>Cascade</vt:lpstr>
      <vt:lpstr>Sliding Window</vt:lpstr>
      <vt:lpstr>Example</vt:lpstr>
      <vt:lpstr>Different Face Sizes</vt:lpstr>
      <vt:lpstr>Example</vt:lpstr>
      <vt:lpstr>PowerPoint Presentation</vt:lpstr>
      <vt:lpstr>PowerPoint Presentation</vt:lpstr>
      <vt:lpstr>Database (about 10,000 faces) </vt:lpstr>
      <vt:lpstr>        OpenCV Cascades</vt:lpstr>
      <vt:lpstr>Our system</vt:lpstr>
      <vt:lpstr>Our system</vt:lpstr>
      <vt:lpstr>Inside the MXP</vt:lpstr>
      <vt:lpstr>Using the MXP</vt:lpstr>
      <vt:lpstr>Baseline</vt:lpstr>
      <vt:lpstr>Vectorization</vt:lpstr>
      <vt:lpstr>Masking</vt:lpstr>
      <vt:lpstr>Masking</vt:lpstr>
      <vt:lpstr>Custom Vector Instructions</vt:lpstr>
      <vt:lpstr>Custom Vector Instructions</vt:lpstr>
      <vt:lpstr>Results</vt:lpstr>
      <vt:lpstr>Prior art</vt:lpstr>
      <vt:lpstr>Conclusions</vt:lpstr>
      <vt:lpstr>PowerPoint Presentation</vt:lpstr>
      <vt:lpstr>Thank you…</vt:lpstr>
      <vt:lpstr>Extra Slides</vt:lpstr>
      <vt:lpstr>ILP Constraints</vt:lpstr>
      <vt:lpstr>Cascade</vt:lpstr>
      <vt:lpstr>Scaling</vt:lpstr>
      <vt:lpstr>Custom</vt:lpstr>
      <vt:lpstr>Results</vt:lpstr>
      <vt:lpstr>Conclusions</vt:lpstr>
      <vt:lpstr>Histogram of Cell Size (H x W)</vt:lpstr>
      <vt:lpstr>Contributions</vt:lpstr>
      <vt:lpstr>Scratchpad-based Computing</vt:lpstr>
      <vt:lpstr>Inside the MXP</vt:lpstr>
      <vt:lpstr>How Does MXP Get 10x Speedup with just 1 ALU?</vt:lpstr>
      <vt:lpstr>Custom Instruction Example: Deeply Pipelined Computation</vt:lpstr>
      <vt:lpstr>MicroBenchmarks</vt:lpstr>
      <vt:lpstr>Machine Learning</vt:lpstr>
      <vt:lpstr>Fujitsu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VectorBlox</dc:title>
  <dc:creator>Robert Eisses</dc:creator>
  <cp:lastModifiedBy>Joe Edwards</cp:lastModifiedBy>
  <cp:revision>386</cp:revision>
  <cp:lastPrinted>2016-10-20T03:13:20Z</cp:lastPrinted>
  <dcterms:created xsi:type="dcterms:W3CDTF">2012-11-13T21:47:49Z</dcterms:created>
  <dcterms:modified xsi:type="dcterms:W3CDTF">2017-07-10T22:12:10Z</dcterms:modified>
</cp:coreProperties>
</file>