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1" r:id="rId4"/>
    <p:sldId id="260" r:id="rId5"/>
    <p:sldId id="262" r:id="rId6"/>
    <p:sldId id="278" r:id="rId7"/>
    <p:sldId id="265" r:id="rId8"/>
    <p:sldId id="295" r:id="rId9"/>
    <p:sldId id="272" r:id="rId10"/>
    <p:sldId id="267" r:id="rId11"/>
    <p:sldId id="270" r:id="rId12"/>
    <p:sldId id="273" r:id="rId13"/>
    <p:sldId id="271" r:id="rId14"/>
    <p:sldId id="274" r:id="rId15"/>
    <p:sldId id="280" r:id="rId16"/>
    <p:sldId id="281" r:id="rId17"/>
    <p:sldId id="277" r:id="rId18"/>
    <p:sldId id="287" r:id="rId19"/>
    <p:sldId id="288" r:id="rId20"/>
    <p:sldId id="286" r:id="rId21"/>
    <p:sldId id="279" r:id="rId22"/>
    <p:sldId id="291" r:id="rId23"/>
    <p:sldId id="289" r:id="rId24"/>
    <p:sldId id="290" r:id="rId25"/>
    <p:sldId id="292" r:id="rId26"/>
    <p:sldId id="294" r:id="rId27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0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424" y="-84"/>
      </p:cViewPr>
      <p:guideLst>
        <p:guide orient="horz" pos="2821"/>
        <p:guide pos="22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477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3" cy="4477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F39BBC6F-1C83-474F-B98A-42B0068A7B00}" type="datetimeFigureOut">
              <a:rPr lang="en-US" smtClean="0"/>
              <a:pPr/>
              <a:t>5/25/2010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8337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505780"/>
            <a:ext cx="3066733" cy="4477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EDDB2F80-144D-4769-8ECF-DDFC1016BC6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2F80-144D-4769-8ECF-DDFC1016BC61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tx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72272"/>
            <a:ext cx="2714612" cy="285728"/>
          </a:xfrm>
          <a:solidFill>
            <a:srgbClr val="002060"/>
          </a:solidFill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4612" y="6572272"/>
            <a:ext cx="3857652" cy="285728"/>
          </a:xfrm>
          <a:solidFill>
            <a:schemeClr val="tx2"/>
          </a:solidFill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CA" dirty="0" smtClean="0"/>
              <a:t>Optimal MISO UWB Pre-Equalizer Design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264" y="6572272"/>
            <a:ext cx="2571736" cy="285728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CA" dirty="0" smtClean="0"/>
              <a:t>WSA 2010, May 2010        </a:t>
            </a:r>
            <a:fld id="{DAAE5184-9564-4F1A-B64D-334552851C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 Mietzner (jan.mietzner@ieee.org)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Optimal MISO UWB Pre-Equalizer Design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5184-9564-4F1A-B64D-334552851C9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4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143932" cy="4000528"/>
          </a:xfrm>
        </p:spPr>
        <p:txBody>
          <a:bodyPr>
            <a:normAutofit/>
          </a:bodyPr>
          <a:lstStyle/>
          <a:p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Amir-</a:t>
            </a:r>
            <a:r>
              <a:rPr lang="en-CA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Hamed</a:t>
            </a:r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Mohsenian-Rad</a:t>
            </a:r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CA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</a:t>
            </a:r>
            <a:r>
              <a:rPr lang="en-CA" sz="22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Mietzner</a:t>
            </a:r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Robert </a:t>
            </a:r>
            <a:r>
              <a:rPr lang="en-CA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Schober</a:t>
            </a:r>
            <a:r>
              <a:rPr lang="en-C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and  Vincent W.S. Wong</a:t>
            </a:r>
          </a:p>
          <a:p>
            <a:endParaRPr lang="en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British Columbia</a:t>
            </a: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Vancouver, BC, Canada</a:t>
            </a: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C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hamed</a:t>
            </a:r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C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rschober</a:t>
            </a:r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C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vincentw</a:t>
            </a:r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}@</a:t>
            </a:r>
            <a:r>
              <a:rPr lang="en-C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ece.ubc.ca</a:t>
            </a:r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jan.mietzner@ieee.org</a:t>
            </a:r>
          </a:p>
          <a:p>
            <a:endPara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ICC’10, Cape Town, South Africa</a:t>
            </a:r>
          </a:p>
          <a:p>
            <a:r>
              <a:rPr lang="en-C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 2010</a:t>
            </a:r>
            <a:endParaRPr lang="en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910" y="571480"/>
            <a:ext cx="7929618" cy="171451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Pre-Equalization for DS-UWB Systems</a:t>
            </a:r>
          </a:p>
          <a:p>
            <a:pPr algn="ctr"/>
            <a:r>
              <a:rPr lang="en-CA" sz="3200" dirty="0" smtClean="0"/>
              <a:t>with Spectral Mask Constraints</a:t>
            </a:r>
            <a:endParaRPr lang="en-CA" sz="3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Jan </a:t>
            </a:r>
            <a:r>
              <a:rPr lang="en-US" dirty="0" err="1" smtClean="0">
                <a:solidFill>
                  <a:schemeClr val="bg1"/>
                </a:solidFill>
              </a:rPr>
              <a:t>Mietzner</a:t>
            </a:r>
            <a:r>
              <a:rPr lang="en-US" dirty="0" smtClean="0">
                <a:solidFill>
                  <a:schemeClr val="bg1"/>
                </a:solidFill>
              </a:rPr>
              <a:t> (jan.mietzner@ieee.org)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184-9564-4F1A-B64D-334552851C98}" type="slidenum">
              <a:rPr lang="en-CA" smtClean="0">
                <a:solidFill>
                  <a:schemeClr val="bg1"/>
                </a:solidFill>
              </a:rPr>
              <a:pPr/>
              <a:t>1</a:t>
            </a:fld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Optimal MISO UWB Pre-Equalizer Design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000528"/>
          </a:xfrm>
        </p:spPr>
        <p:txBody>
          <a:bodyPr>
            <a:normAutofit/>
          </a:bodyPr>
          <a:lstStyle/>
          <a:p>
            <a:r>
              <a:rPr lang="en-CA" b="1" dirty="0" smtClean="0"/>
              <a:t>System Model</a:t>
            </a:r>
          </a:p>
          <a:p>
            <a:endParaRPr lang="en-CA" dirty="0">
              <a:solidFill>
                <a:schemeClr val="accent1"/>
              </a:solidFill>
            </a:endParaRPr>
          </a:p>
          <a:p>
            <a:r>
              <a:rPr lang="en-CA" b="1" dirty="0" smtClean="0">
                <a:solidFill>
                  <a:schemeClr val="accent1"/>
                </a:solidFill>
              </a:rPr>
              <a:t>Problem Formulation and Solution</a:t>
            </a:r>
          </a:p>
          <a:p>
            <a:endParaRPr lang="en-CA" dirty="0"/>
          </a:p>
          <a:p>
            <a:r>
              <a:rPr lang="en-CA" b="1" dirty="0" smtClean="0"/>
              <a:t>Numerical Results</a:t>
            </a:r>
          </a:p>
          <a:p>
            <a:endParaRPr lang="en-CA" b="1" dirty="0" smtClean="0"/>
          </a:p>
          <a:p>
            <a:r>
              <a:rPr lang="en-CA" b="1" dirty="0" smtClean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2000264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PEF Design Aspects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  <a:r>
              <a:rPr lang="en-CA" sz="2200" dirty="0" smtClean="0"/>
              <a:t>– Obey </a:t>
            </a:r>
            <a:r>
              <a:rPr lang="en-CA" sz="2200" b="1" dirty="0" smtClean="0"/>
              <a:t>spectral mask limitations</a:t>
            </a:r>
            <a:r>
              <a:rPr lang="en-CA" sz="2200" dirty="0" smtClean="0"/>
              <a:t> to avoid power back-offs</a:t>
            </a:r>
          </a:p>
          <a:p>
            <a:pPr lvl="0">
              <a:buNone/>
            </a:pPr>
            <a:r>
              <a:rPr lang="en-CA" sz="2200" dirty="0" smtClean="0"/>
              <a:t>	– Focus CIR energy in </a:t>
            </a:r>
            <a:r>
              <a:rPr lang="en-CA" sz="2200" b="1" dirty="0" smtClean="0"/>
              <a:t>single tap</a:t>
            </a:r>
            <a:r>
              <a:rPr lang="en-CA" sz="2200" dirty="0" smtClean="0"/>
              <a:t> to avoid error floors </a:t>
            </a:r>
            <a:endParaRPr lang="en-CA" sz="2200" i="1" dirty="0" smtClean="0"/>
          </a:p>
          <a:p>
            <a:pPr lvl="0">
              <a:buNone/>
            </a:pPr>
            <a:r>
              <a:rPr lang="en-CA" sz="2200" i="1" dirty="0" smtClean="0"/>
              <a:t>	</a:t>
            </a:r>
            <a:r>
              <a:rPr lang="en-CA" sz="2200" dirty="0" smtClean="0"/>
              <a:t>– Limit </a:t>
            </a:r>
            <a:r>
              <a:rPr lang="en-CA" sz="2200" b="1" dirty="0" smtClean="0"/>
              <a:t>transmit power </a:t>
            </a:r>
            <a:r>
              <a:rPr lang="en-CA" sz="2200" dirty="0" smtClean="0"/>
              <a:t>(e.g., due to hardware constraints)</a:t>
            </a:r>
            <a:endParaRPr lang="en-CA" sz="2200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14282" y="1214422"/>
            <a:ext cx="8643998" cy="1928826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2000264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PEF Design Aspects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  <a:r>
              <a:rPr lang="en-CA" sz="2200" dirty="0" smtClean="0"/>
              <a:t>– Obey </a:t>
            </a:r>
            <a:r>
              <a:rPr lang="en-CA" sz="2200" b="1" dirty="0" smtClean="0"/>
              <a:t>spectral mask limitations</a:t>
            </a:r>
            <a:r>
              <a:rPr lang="en-CA" sz="2200" dirty="0" smtClean="0"/>
              <a:t> to avoid power back-offs</a:t>
            </a:r>
          </a:p>
          <a:p>
            <a:pPr lvl="0">
              <a:buNone/>
            </a:pPr>
            <a:r>
              <a:rPr lang="en-CA" sz="2200" dirty="0" smtClean="0"/>
              <a:t>	– Focus CIR energy in </a:t>
            </a:r>
            <a:r>
              <a:rPr lang="en-CA" sz="2200" b="1" dirty="0" smtClean="0"/>
              <a:t>single tap</a:t>
            </a:r>
            <a:r>
              <a:rPr lang="en-CA" sz="2200" dirty="0" smtClean="0"/>
              <a:t> to avoid error floors </a:t>
            </a:r>
            <a:endParaRPr lang="en-CA" sz="2200" i="1" dirty="0" smtClean="0"/>
          </a:p>
          <a:p>
            <a:pPr lvl="0">
              <a:buNone/>
            </a:pPr>
            <a:r>
              <a:rPr lang="en-CA" sz="2200" i="1" dirty="0" smtClean="0"/>
              <a:t>	</a:t>
            </a:r>
            <a:r>
              <a:rPr lang="en-CA" sz="2200" dirty="0" smtClean="0"/>
              <a:t>– Limit </a:t>
            </a:r>
            <a:r>
              <a:rPr lang="en-CA" sz="2200" b="1" dirty="0" smtClean="0"/>
              <a:t>transmit power </a:t>
            </a:r>
            <a:r>
              <a:rPr lang="en-CA" sz="2200" dirty="0" smtClean="0"/>
              <a:t>(e.g., due to hardware constraints)</a:t>
            </a:r>
            <a:endParaRPr lang="en-CA" sz="2200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14282" y="1214422"/>
            <a:ext cx="8643998" cy="1928826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85720" y="3500438"/>
            <a:ext cx="8858280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Spectral Mask Constraints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Imposed spectral</a:t>
            </a:r>
            <a:r>
              <a:rPr kumimoji="0" lang="en-CA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mask </a:t>
            </a:r>
            <a:r>
              <a:rPr kumimoji="0" lang="en-CA" sz="2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m(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</a:t>
            </a:r>
            <a:r>
              <a:rPr kumimoji="0" lang="en-CA" sz="2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)</a:t>
            </a:r>
            <a:r>
              <a:rPr kumimoji="0" lang="en-CA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  (e.g. FCC: flat -41dBm/MHz)</a:t>
            </a:r>
            <a:endParaRPr kumimoji="0" lang="en-C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– Spectral mask constraint for discrete frequency 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</a:t>
            </a:r>
            <a:r>
              <a:rPr kumimoji="0" lang="en-CA" sz="1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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22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  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(emissions usually measured with resolution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bandwidth 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MHz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14546" y="5143512"/>
          <a:ext cx="2578100" cy="515938"/>
        </p:xfrm>
        <a:graphic>
          <a:graphicData uri="http://schemas.openxmlformats.org/presentationml/2006/ole">
            <p:oleObj spid="_x0000_s5122" name="Equation" r:id="rId4" imgW="1269720" imgH="25380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286380" y="5214950"/>
          <a:ext cx="1357322" cy="402169"/>
        </p:xfrm>
        <a:graphic>
          <a:graphicData uri="http://schemas.openxmlformats.org/presentationml/2006/ole">
            <p:oleObj spid="_x0000_s5123" name="Equation" r:id="rId5" imgW="685800" imgH="20304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1714480" y="5000636"/>
            <a:ext cx="5357850" cy="785818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CIR Energy Concentration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– Rewrite received signal as </a:t>
            </a:r>
            <a:r>
              <a:rPr lang="en-CA" dirty="0" smtClean="0">
                <a:solidFill>
                  <a:srgbClr val="FF0000"/>
                </a:solidFill>
              </a:rPr>
              <a:t>three</a:t>
            </a:r>
            <a:r>
              <a:rPr lang="en-CA" dirty="0" smtClean="0"/>
              <a:t> terms:</a:t>
            </a:r>
          </a:p>
          <a:p>
            <a:pPr lvl="0">
              <a:buNone/>
              <a:defRPr/>
            </a:pPr>
            <a:endParaRPr lang="en-CA" dirty="0" smtClean="0"/>
          </a:p>
          <a:p>
            <a:pPr lvl="0">
              <a:buNone/>
              <a:defRPr/>
            </a:pPr>
            <a:endParaRPr lang="en-CA" dirty="0" smtClean="0"/>
          </a:p>
          <a:p>
            <a:pPr lvl="0">
              <a:buNone/>
              <a:defRPr/>
            </a:pPr>
            <a:endParaRPr lang="en-CA" sz="800" dirty="0" smtClean="0"/>
          </a:p>
          <a:p>
            <a:pPr lvl="0">
              <a:buNone/>
              <a:defRPr/>
            </a:pPr>
            <a:r>
              <a:rPr lang="en-CA" dirty="0" smtClean="0"/>
              <a:t>	</a:t>
            </a:r>
            <a:r>
              <a:rPr lang="en-CA" dirty="0" smtClean="0">
                <a:sym typeface="Wingdings" pitchFamily="2" charset="2"/>
              </a:rPr>
              <a:t> Maximize energy of desired tap while limiting ISI</a:t>
            </a:r>
            <a:endParaRPr lang="en-CA" dirty="0" smtClean="0"/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773113" y="2357438"/>
          <a:ext cx="7388225" cy="528637"/>
        </p:xfrm>
        <a:graphic>
          <a:graphicData uri="http://schemas.openxmlformats.org/presentationml/2006/ole">
            <p:oleObj spid="_x0000_s3074" name="Equation" r:id="rId4" imgW="3720960" imgH="2664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0430" y="3786190"/>
          <a:ext cx="2193925" cy="479425"/>
        </p:xfrm>
        <a:graphic>
          <a:graphicData uri="http://schemas.openxmlformats.org/presentationml/2006/ole">
            <p:oleObj spid="_x0000_s3075" name="Equation" r:id="rId5" imgW="110484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55900" y="4273550"/>
          <a:ext cx="3681413" cy="504825"/>
        </p:xfrm>
        <a:graphic>
          <a:graphicData uri="http://schemas.openxmlformats.org/presentationml/2006/ole">
            <p:oleObj spid="_x0000_s3076" name="Equation" r:id="rId6" imgW="1854000" imgH="253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2428860" y="3786190"/>
            <a:ext cx="4143404" cy="100013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28596" y="2285992"/>
            <a:ext cx="8001056" cy="64294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CIR Energy Concentration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– Rewrite received signal as </a:t>
            </a:r>
            <a:r>
              <a:rPr lang="en-CA" dirty="0" smtClean="0">
                <a:solidFill>
                  <a:srgbClr val="FF0000"/>
                </a:solidFill>
              </a:rPr>
              <a:t>three</a:t>
            </a:r>
            <a:r>
              <a:rPr lang="en-CA" dirty="0" smtClean="0"/>
              <a:t> terms:</a:t>
            </a:r>
          </a:p>
          <a:p>
            <a:pPr lvl="0">
              <a:buNone/>
              <a:defRPr/>
            </a:pPr>
            <a:endParaRPr lang="en-CA" dirty="0" smtClean="0"/>
          </a:p>
          <a:p>
            <a:pPr lvl="0">
              <a:buNone/>
              <a:defRPr/>
            </a:pPr>
            <a:endParaRPr lang="en-CA" dirty="0" smtClean="0"/>
          </a:p>
          <a:p>
            <a:pPr lvl="0">
              <a:buNone/>
              <a:defRPr/>
            </a:pPr>
            <a:endParaRPr lang="en-CA" sz="800" dirty="0" smtClean="0"/>
          </a:p>
          <a:p>
            <a:pPr lvl="0">
              <a:buNone/>
              <a:defRPr/>
            </a:pPr>
            <a:r>
              <a:rPr lang="en-CA" dirty="0" smtClean="0"/>
              <a:t>	</a:t>
            </a:r>
            <a:r>
              <a:rPr lang="en-CA" dirty="0" smtClean="0">
                <a:sym typeface="Wingdings" pitchFamily="2" charset="2"/>
              </a:rPr>
              <a:t> Maximize energy of desired tap while limiting ISI</a:t>
            </a:r>
            <a:endParaRPr lang="en-CA" dirty="0" smtClean="0"/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773113" y="2357438"/>
          <a:ext cx="7388225" cy="528637"/>
        </p:xfrm>
        <a:graphic>
          <a:graphicData uri="http://schemas.openxmlformats.org/presentationml/2006/ole">
            <p:oleObj spid="_x0000_s6146" name="Equation" r:id="rId4" imgW="3720960" imgH="2664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0430" y="3786190"/>
          <a:ext cx="2193925" cy="479425"/>
        </p:xfrm>
        <a:graphic>
          <a:graphicData uri="http://schemas.openxmlformats.org/presentationml/2006/ole">
            <p:oleObj spid="_x0000_s6147" name="Equation" r:id="rId5" imgW="1104840" imgH="2412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2428860" y="3786190"/>
            <a:ext cx="4143404" cy="100013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5720" y="5072074"/>
            <a:ext cx="885828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Transmit Power Constraint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– Maximum transmit power </a:t>
            </a:r>
            <a:r>
              <a:rPr kumimoji="0" lang="en-CA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</a:t>
            </a:r>
            <a:r>
              <a:rPr kumimoji="0" lang="en-CA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max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432550" y="5513388"/>
          <a:ext cx="1563688" cy="479425"/>
        </p:xfrm>
        <a:graphic>
          <a:graphicData uri="http://schemas.openxmlformats.org/presentationml/2006/ole">
            <p:oleObj spid="_x0000_s6149" name="Equation" r:id="rId6" imgW="787320" imgH="2412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6286512" y="5429264"/>
            <a:ext cx="1785950" cy="64294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755900" y="4273550"/>
          <a:ext cx="3681413" cy="504825"/>
        </p:xfrm>
        <a:graphic>
          <a:graphicData uri="http://schemas.openxmlformats.org/presentationml/2006/ole">
            <p:oleObj spid="_x0000_s6150" name="Equation" r:id="rId7" imgW="1854000" imgH="2538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428596" y="2285992"/>
            <a:ext cx="8001056" cy="64294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Final Problem Structure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6"/>
          <p:cNvGrpSpPr/>
          <p:nvPr/>
        </p:nvGrpSpPr>
        <p:grpSpPr>
          <a:xfrm>
            <a:off x="785786" y="2214554"/>
            <a:ext cx="6572328" cy="2571768"/>
            <a:chOff x="1285852" y="2000240"/>
            <a:chExt cx="6572328" cy="2571768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322365" y="3178173"/>
              <a:ext cx="35719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1285852" y="2000240"/>
              <a:ext cx="6572328" cy="2571768"/>
            </a:xfrm>
            <a:prstGeom prst="rect">
              <a:avLst/>
            </a:prstGeom>
            <a:solidFill>
              <a:schemeClr val="accent1">
                <a:lumMod val="75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643042" y="2071678"/>
            <a:ext cx="5573713" cy="2443162"/>
          </p:xfrm>
          <a:graphic>
            <a:graphicData uri="http://schemas.openxmlformats.org/presentationml/2006/ole">
              <p:oleObj spid="_x0000_s33794" name="Equation" r:id="rId4" imgW="2806560" imgH="1231560" progId="Equation.3">
                <p:embed/>
              </p:oleObj>
            </a:graphicData>
          </a:graphic>
        </p:graphicFrame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571612"/>
            <a:ext cx="885828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Reformulate as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real-valued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problem: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487988" y="1433513"/>
          <a:ext cx="3630612" cy="755650"/>
        </p:xfrm>
        <a:graphic>
          <a:graphicData uri="http://schemas.openxmlformats.org/presentationml/2006/ole">
            <p:oleObj spid="_x0000_s33795" name="Equation" r:id="rId5" imgW="18288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Final Problem Structure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5720" y="4857760"/>
            <a:ext cx="8858280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 </a:t>
            </a:r>
            <a:r>
              <a:rPr kumimoji="0" lang="en-C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Non-concave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quadratic maximization problem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standard gradient-based methods </a:t>
            </a:r>
            <a:r>
              <a:rPr kumimoji="0" lang="en-C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cannot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be used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Many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non-linear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constraints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closed-form solution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not feasible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Main difficulty: </a:t>
            </a:r>
            <a:r>
              <a:rPr lang="en-CA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Rank constraint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 	</a:t>
            </a:r>
            <a:endParaRPr kumimoji="0" lang="en-CA" sz="2200" b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7" name="Group 16"/>
          <p:cNvGrpSpPr/>
          <p:nvPr/>
        </p:nvGrpSpPr>
        <p:grpSpPr>
          <a:xfrm>
            <a:off x="785786" y="2214554"/>
            <a:ext cx="6572328" cy="2571768"/>
            <a:chOff x="1285852" y="2000240"/>
            <a:chExt cx="6572328" cy="2571768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322365" y="3178173"/>
              <a:ext cx="35719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1285852" y="2000240"/>
              <a:ext cx="6572328" cy="2571768"/>
            </a:xfrm>
            <a:prstGeom prst="rect">
              <a:avLst/>
            </a:prstGeom>
            <a:solidFill>
              <a:schemeClr val="accent1">
                <a:lumMod val="75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643042" y="2071678"/>
            <a:ext cx="5573713" cy="2443162"/>
          </p:xfrm>
          <a:graphic>
            <a:graphicData uri="http://schemas.openxmlformats.org/presentationml/2006/ole">
              <p:oleObj spid="_x0000_s34818" name="Equation" r:id="rId4" imgW="2806560" imgH="1231560" progId="Equation.3">
                <p:embed/>
              </p:oleObj>
            </a:graphicData>
          </a:graphic>
        </p:graphicFrame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571612"/>
            <a:ext cx="885828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Reformulate as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real-valued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problem: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487988" y="1433513"/>
          <a:ext cx="3630612" cy="755650"/>
        </p:xfrm>
        <a:graphic>
          <a:graphicData uri="http://schemas.openxmlformats.org/presentationml/2006/ole">
            <p:oleObj spid="_x0000_s34819" name="Equation" r:id="rId5" imgW="18288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Relaxed</a:t>
            </a:r>
            <a:r>
              <a:rPr lang="en-CA" b="1" dirty="0" smtClean="0">
                <a:solidFill>
                  <a:schemeClr val="accent1"/>
                </a:solidFill>
              </a:rPr>
              <a:t> Problem Structure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5720" y="4857760"/>
            <a:ext cx="8858280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 </a:t>
            </a:r>
            <a:r>
              <a:rPr kumimoji="0" lang="en-C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Non-concave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quadratic maximization problem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standard gradient-based methods </a:t>
            </a:r>
            <a:r>
              <a:rPr kumimoji="0" lang="en-C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cannot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be used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Many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non-linear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constraints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closed-form solution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not feasible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Main difficulty: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Rank constraint 	</a:t>
            </a:r>
            <a:r>
              <a:rPr lang="en-CA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C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Idea: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Relax problem!</a:t>
            </a:r>
            <a:endParaRPr kumimoji="0" lang="en-CA" sz="2200" b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5786" y="2214554"/>
            <a:ext cx="6572328" cy="2571768"/>
            <a:chOff x="1285852" y="2000240"/>
            <a:chExt cx="6572328" cy="2571768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322365" y="3178173"/>
              <a:ext cx="35719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1285852" y="2000240"/>
              <a:ext cx="6572328" cy="2571768"/>
            </a:xfrm>
            <a:prstGeom prst="rect">
              <a:avLst/>
            </a:prstGeom>
            <a:solidFill>
              <a:schemeClr val="accent1">
                <a:lumMod val="75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643042" y="2071678"/>
            <a:ext cx="5573713" cy="2443162"/>
          </p:xfrm>
          <a:graphic>
            <a:graphicData uri="http://schemas.openxmlformats.org/presentationml/2006/ole">
              <p:oleObj spid="_x0000_s9218" name="Equation" r:id="rId4" imgW="2806560" imgH="1231560" progId="Equation.3">
                <p:embed/>
              </p:oleObj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>
              <a:off x="2214546" y="4143380"/>
              <a:ext cx="1785950" cy="35719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14546" y="4143380"/>
              <a:ext cx="1785950" cy="35719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571612"/>
            <a:ext cx="885828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Reformulate as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real-valued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problem: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487988" y="1433513"/>
          <a:ext cx="3630612" cy="755650"/>
        </p:xfrm>
        <a:graphic>
          <a:graphicData uri="http://schemas.openxmlformats.org/presentationml/2006/ole">
            <p:oleObj spid="_x0000_s9219" name="Equation" r:id="rId5" imgW="18288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PEF Design Algorithm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714488"/>
            <a:ext cx="8858280" cy="5286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Relaxed problem: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Semi-definite programming (SDP) problem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 Several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efficient solvers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(e.g., 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SeDuMi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Toolbox)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For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PEF Design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perform the following steps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(</a:t>
            </a:r>
            <a:r>
              <a:rPr lang="en-CA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 	Solve SDP problem for optimum matrix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(ii)	If rank(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*)=1 obtain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optimum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   </a:t>
            </a:r>
            <a:r>
              <a:rPr lang="en-CA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eigenvalue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decomposition (EVD) of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(iii)	If rank(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*)&gt;1 obtain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near-optimum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   random approach based on EVD of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PEFs will meet spectral-mask constraints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 design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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No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power back-offs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required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Optimality bound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shows near-optimality of approach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PEF Design Algorithm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714488"/>
            <a:ext cx="8858280" cy="5286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Relaxed problem: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Semi-definite programming (SDP) problem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 Several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efficient solvers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(e.g., 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SeDuMi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Toolbox)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For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PEF Design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perform the following steps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	Solve SDP problem for optimum matrix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(ii)	If rank(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*) = 1 obtain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optimum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eigenvalue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decomposition (EVD) of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(iii)	If rank(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*) &gt; 1 obtain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near-optimum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random approach based on EVD of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PEFs will meet spectral-mask constraints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 design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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No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power back-offs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required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Optimality bound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shows near-optimality of approach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endParaRPr lang="en-C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2714644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Ultra-Wideband (UWB)</a:t>
            </a:r>
          </a:p>
          <a:p>
            <a:pPr lvl="1"/>
            <a:r>
              <a:rPr lang="en-CA" dirty="0" smtClean="0"/>
              <a:t>Emerging </a:t>
            </a:r>
            <a:r>
              <a:rPr lang="en-CA" b="1" dirty="0" smtClean="0"/>
              <a:t>spectral underlay </a:t>
            </a:r>
            <a:r>
              <a:rPr lang="en-CA" dirty="0" smtClean="0"/>
              <a:t>technology for high-rate  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dirty="0" smtClean="0"/>
              <a:t>   short-range transmission (e.g., WPANs)</a:t>
            </a:r>
          </a:p>
          <a:p>
            <a:pPr lvl="1"/>
            <a:r>
              <a:rPr lang="en-CA" dirty="0" smtClean="0"/>
              <a:t>Extremely </a:t>
            </a:r>
            <a:r>
              <a:rPr lang="en-CA" b="1" dirty="0" smtClean="0"/>
              <a:t>large</a:t>
            </a:r>
            <a:r>
              <a:rPr lang="en-CA" dirty="0" smtClean="0"/>
              <a:t> bandwidth (typically &gt; 500 MHz)</a:t>
            </a:r>
          </a:p>
          <a:p>
            <a:pPr lvl="1"/>
            <a:r>
              <a:rPr lang="en-CA" dirty="0"/>
              <a:t>I</a:t>
            </a:r>
            <a:r>
              <a:rPr lang="en-CA" dirty="0" smtClean="0"/>
              <a:t>nterference to incumbent wireless services usually limited by </a:t>
            </a:r>
            <a:r>
              <a:rPr lang="en-CA" b="1" dirty="0" smtClean="0"/>
              <a:t>tight constraints </a:t>
            </a:r>
            <a:r>
              <a:rPr lang="en-CA" dirty="0" smtClean="0"/>
              <a:t>on transmitted power spectral density (PSD)	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 2010, May 2010        </a:t>
            </a:r>
            <a:r>
              <a:rPr lang="en-CA" dirty="0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Solution of Optimization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364333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PEF Design Algorithm</a:t>
            </a:r>
            <a:endParaRPr lang="en-CA" b="1" dirty="0">
              <a:solidFill>
                <a:schemeClr val="accent1"/>
              </a:solidFill>
            </a:endParaRPr>
          </a:p>
          <a:p>
            <a:pPr lvl="0">
              <a:buNone/>
              <a:defRPr/>
            </a:pPr>
            <a:r>
              <a:rPr lang="en-CA" dirty="0" smtClean="0"/>
              <a:t>	</a:t>
            </a:r>
          </a:p>
          <a:p>
            <a:pPr lvl="0">
              <a:buNone/>
            </a:pPr>
            <a:r>
              <a:rPr lang="en-CA" dirty="0" smtClean="0"/>
              <a:t>	</a:t>
            </a:r>
            <a:endParaRPr lang="en-CA" i="1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1714488"/>
            <a:ext cx="8858280" cy="5286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Relaxed problem: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Semi-definite programming (SDP) problem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 Several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efficient solvers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(e.g., 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SeDuMi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Toolbox)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For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PEF Design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perform the following steps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	Solve SDP problem for optimum matrix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(ii)	If rank(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*) = 1 obtain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optimum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</a:t>
            </a:r>
            <a:r>
              <a:rPr lang="en-CA" sz="22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eigenvalue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decomposition (EVD) of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(iii)	If rank(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*) &gt; 1 obtain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near-optimum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PEF vector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 via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random approach based on EVD of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PEFs will meet spectral-mask constraints </a:t>
            </a:r>
            <a:r>
              <a:rPr lang="en-CA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design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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No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CA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power back-offs 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required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– 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Optimality bound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shows near-optimality of approach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000528"/>
          </a:xfrm>
        </p:spPr>
        <p:txBody>
          <a:bodyPr>
            <a:normAutofit/>
          </a:bodyPr>
          <a:lstStyle/>
          <a:p>
            <a:r>
              <a:rPr lang="en-CA" b="1" dirty="0" smtClean="0"/>
              <a:t>System Model</a:t>
            </a:r>
          </a:p>
          <a:p>
            <a:endParaRPr lang="en-CA" dirty="0">
              <a:solidFill>
                <a:schemeClr val="accent1"/>
              </a:solidFill>
            </a:endParaRPr>
          </a:p>
          <a:p>
            <a:r>
              <a:rPr lang="en-CA" b="1" dirty="0" smtClean="0"/>
              <a:t>Problem Formulation and Solution</a:t>
            </a:r>
          </a:p>
          <a:p>
            <a:endParaRPr lang="en-CA" dirty="0"/>
          </a:p>
          <a:p>
            <a:r>
              <a:rPr lang="en-CA" b="1" dirty="0" smtClean="0">
                <a:solidFill>
                  <a:schemeClr val="accent1"/>
                </a:solidFill>
              </a:rPr>
              <a:t>Numerical Results</a:t>
            </a:r>
          </a:p>
          <a:p>
            <a:endParaRPr lang="en-CA" b="1" dirty="0" smtClean="0"/>
          </a:p>
          <a:p>
            <a:r>
              <a:rPr lang="en-CA" b="1" dirty="0" smtClean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Results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1285860"/>
            <a:ext cx="8858280" cy="557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Simulation</a:t>
            </a:r>
            <a:r>
              <a:rPr kumimoji="0" lang="en-C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Parameters</a:t>
            </a: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 System bandwidth 1 GHz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Flat spectral mask (</a:t>
            </a:r>
            <a:r>
              <a:rPr lang="en-CA" sz="22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=1001 constraints)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PEF length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CA" sz="16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= 10, spreading factor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= 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IEEE 802.15.3a channel model CM1 for UWB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C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Symbol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Comparison of proposed PEF design with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pure pre-Rake combining (incl. power back-offs)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–  Minimum-mean-squared-error (MMSE) PEF design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with average transmit power constraint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CA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Both schemes require power back-offs to meet spectral mask</a:t>
            </a:r>
            <a:r>
              <a:rPr lang="en-C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Results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1285860"/>
            <a:ext cx="8858280" cy="557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Simulation</a:t>
            </a:r>
            <a:r>
              <a:rPr kumimoji="0" lang="en-C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Parameters</a:t>
            </a: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 System bandwidth 1 GHz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Flat spectral mask (</a:t>
            </a:r>
            <a:r>
              <a:rPr lang="en-CA" sz="22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</a:t>
            </a: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=1001 constraints)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PEF length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CA" sz="16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= 10, spreading factor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= 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IEEE 802.15.3a channel model CM1 for UWB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</a:t>
            </a:r>
            <a:endParaRPr kumimoji="0" lang="en-C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Symbol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Comparison of Proposed PEF Design with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–  pure pre-Rake combining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–  Minimum-mean-squared-error (MMSE) PEF design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    with average transmit power constraint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CA" sz="9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CA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Both schemes require power back-offs to meet spectral mask</a:t>
            </a:r>
            <a:r>
              <a:rPr lang="en-C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92" y="1704990"/>
            <a:ext cx="48768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6786578" y="2857496"/>
            <a:ext cx="2071702" cy="10001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Results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2876" y="1142984"/>
            <a:ext cx="9001124" cy="557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Transmitted PSD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before applying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								       power back-off </a:t>
            </a:r>
            <a:endParaRPr kumimoji="0" lang="en-CA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PSD of optimal PEF scheme less peaky &amp; closer to spectral mask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215074" y="3071810"/>
            <a:ext cx="571504" cy="214314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286512" y="3714752"/>
            <a:ext cx="714380" cy="42862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Results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2844" y="1071546"/>
            <a:ext cx="8858280" cy="557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Bit-Error-Rate</a:t>
            </a:r>
            <a:r>
              <a:rPr kumimoji="0" lang="en-CA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(BER) Performance</a:t>
            </a: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CA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à"/>
              <a:tabLst/>
              <a:defRPr/>
            </a:pPr>
            <a:r>
              <a:rPr lang="en-CA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Optimal PEF scheme outperforms other schemes significantly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   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0738" y="1633553"/>
            <a:ext cx="49625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200" b="1" dirty="0" smtClean="0">
                <a:solidFill>
                  <a:srgbClr val="FF0000"/>
                </a:solidFill>
                <a:sym typeface="Wingdings 2"/>
              </a:rPr>
              <a:t></a:t>
            </a:r>
            <a:r>
              <a:rPr lang="en-CA" sz="2200" dirty="0" smtClean="0">
                <a:sym typeface="Wingdings 2"/>
              </a:rPr>
              <a:t>	</a:t>
            </a:r>
            <a:r>
              <a:rPr lang="en-CA" sz="2200" dirty="0" smtClean="0"/>
              <a:t>Proposed novel optimization-based PEF design for </a:t>
            </a:r>
          </a:p>
          <a:p>
            <a:pPr>
              <a:buNone/>
            </a:pPr>
            <a:r>
              <a:rPr lang="en-CA" sz="2200" dirty="0" smtClean="0"/>
              <a:t>	DS-UWB systems with pre-Rake combining 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200" b="1" dirty="0" smtClean="0">
                <a:solidFill>
                  <a:srgbClr val="FF0000"/>
                </a:solidFill>
                <a:sym typeface="Wingdings 2"/>
              </a:rPr>
              <a:t></a:t>
            </a:r>
            <a:r>
              <a:rPr lang="en-CA" sz="2200" dirty="0" smtClean="0">
                <a:sym typeface="Wingdings 2"/>
              </a:rPr>
              <a:t>	Explicit consideration of UWB spectral mask constraints and </a:t>
            </a:r>
          </a:p>
          <a:p>
            <a:pPr>
              <a:buNone/>
            </a:pPr>
            <a:r>
              <a:rPr lang="en-CA" sz="2200" dirty="0" smtClean="0"/>
              <a:t>	avoidance of inefficient power back-offs</a:t>
            </a:r>
          </a:p>
          <a:p>
            <a:pPr>
              <a:buNone/>
            </a:pPr>
            <a:endParaRPr lang="en-CA" sz="2000" b="1" dirty="0" smtClean="0">
              <a:solidFill>
                <a:srgbClr val="FF0000"/>
              </a:solidFill>
              <a:sym typeface="Wingdings 2"/>
            </a:endParaRPr>
          </a:p>
          <a:p>
            <a:pPr>
              <a:buNone/>
            </a:pPr>
            <a:r>
              <a:rPr lang="en-CA" sz="2200" b="1" dirty="0" smtClean="0">
                <a:solidFill>
                  <a:srgbClr val="FF0000"/>
                </a:solidFill>
                <a:sym typeface="Wingdings 2"/>
              </a:rPr>
              <a:t></a:t>
            </a:r>
            <a:r>
              <a:rPr lang="en-CA" sz="2200" dirty="0" smtClean="0">
                <a:sym typeface="Wingdings 2"/>
              </a:rPr>
              <a:t>	Significant performance gains over existing PEF schemes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200" b="1" dirty="0" smtClean="0">
                <a:solidFill>
                  <a:srgbClr val="FFC000"/>
                </a:solidFill>
                <a:sym typeface="Wingdings"/>
              </a:rPr>
              <a:t></a:t>
            </a:r>
            <a:r>
              <a:rPr lang="en-CA" sz="2200" dirty="0" smtClean="0">
                <a:sym typeface="Wingdings 2"/>
              </a:rPr>
              <a:t>	Complexity reduction possible by including only subset of spectral mask constraints without degrading performance (not in the paper)</a:t>
            </a:r>
            <a:endParaRPr lang="en-CA" sz="2200" dirty="0" smtClean="0"/>
          </a:p>
          <a:p>
            <a:pPr>
              <a:buNone/>
            </a:pPr>
            <a:endParaRPr lang="en-CA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250033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Ultra-Wideband (UWB)</a:t>
            </a:r>
          </a:p>
          <a:p>
            <a:pPr lvl="1"/>
            <a:r>
              <a:rPr lang="en-CA" dirty="0" smtClean="0"/>
              <a:t>Emerging </a:t>
            </a:r>
            <a:r>
              <a:rPr lang="en-CA" b="1" dirty="0" smtClean="0"/>
              <a:t>spectral underlay </a:t>
            </a:r>
            <a:r>
              <a:rPr lang="en-CA" dirty="0" smtClean="0"/>
              <a:t>technology for high-rate  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dirty="0" smtClean="0"/>
              <a:t>   short-range transmission (e.g., WPANs)</a:t>
            </a:r>
          </a:p>
          <a:p>
            <a:pPr lvl="1"/>
            <a:r>
              <a:rPr lang="en-CA" dirty="0" smtClean="0"/>
              <a:t>Extremely </a:t>
            </a:r>
            <a:r>
              <a:rPr lang="en-CA" b="1" dirty="0" smtClean="0"/>
              <a:t>large</a:t>
            </a:r>
            <a:r>
              <a:rPr lang="en-CA" dirty="0" smtClean="0"/>
              <a:t> bandwidth (typically &gt; 500 MHz)</a:t>
            </a:r>
          </a:p>
          <a:p>
            <a:pPr lvl="1"/>
            <a:r>
              <a:rPr lang="en-CA" dirty="0"/>
              <a:t>I</a:t>
            </a:r>
            <a:r>
              <a:rPr lang="en-CA" dirty="0" smtClean="0"/>
              <a:t>nterference to incumbent wireless services usually limited by </a:t>
            </a:r>
            <a:r>
              <a:rPr lang="en-CA" b="1" dirty="0" smtClean="0"/>
              <a:t>tight constraints </a:t>
            </a:r>
            <a:r>
              <a:rPr lang="en-CA" dirty="0" smtClean="0"/>
              <a:t>on transmitted power spectral density (PSD)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</a:t>
            </a:r>
            <a:r>
              <a:rPr lang="en-CA" dirty="0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3857628"/>
            <a:ext cx="8572560" cy="25003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Pre-Rake Combining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Due to large bandwidth dense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multipath components can be resolved using Rake combining 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CA" sz="2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Fading mitigation </a:t>
            </a:r>
            <a:endParaRPr kumimoji="0" lang="en-CA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CA" sz="2200" noProof="0" dirty="0">
                <a:latin typeface="Arial" pitchFamily="34" charset="0"/>
                <a:cs typeface="Arial" pitchFamily="34" charset="0"/>
              </a:rPr>
              <a:t>T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ypically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large number of Rake fingers required to limit </a:t>
            </a:r>
            <a:r>
              <a:rPr kumimoji="0" lang="en-CA" sz="2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intersymbol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interference (ISI) 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CA" sz="2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Complex receiver</a:t>
            </a:r>
            <a:endParaRPr kumimoji="0" lang="en-CA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Exploiting UWB channel reciprocity complexity can be moved to more powerful transmitter 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CA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Pre-Rake combining</a:t>
            </a:r>
            <a:r>
              <a:rPr kumimoji="0" lang="en-CA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250033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Pre-Equalization</a:t>
            </a:r>
          </a:p>
          <a:p>
            <a:pPr lvl="1"/>
            <a:r>
              <a:rPr lang="en-CA" dirty="0" smtClean="0"/>
              <a:t>Due to </a:t>
            </a:r>
            <a:r>
              <a:rPr lang="en-CA" b="1" dirty="0" smtClean="0"/>
              <a:t>long</a:t>
            </a:r>
            <a:r>
              <a:rPr lang="en-CA" dirty="0" smtClean="0"/>
              <a:t> channel impulse responses (CIRs) in UWB    pure pre-Rake combining entails </a:t>
            </a:r>
            <a:r>
              <a:rPr lang="en-CA" b="1" dirty="0" smtClean="0"/>
              <a:t>high error floors </a:t>
            </a:r>
          </a:p>
          <a:p>
            <a:pPr lvl="1"/>
            <a:r>
              <a:rPr lang="en-CA" dirty="0" smtClean="0"/>
              <a:t>Performance can be improved by means of additional       pre-equalization filter (PEF) 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b="1" dirty="0" smtClean="0">
                <a:sym typeface="Wingdings" pitchFamily="2" charset="2"/>
              </a:rPr>
              <a:t>simple</a:t>
            </a:r>
            <a:r>
              <a:rPr lang="en-CA" dirty="0" smtClean="0">
                <a:sym typeface="Wingdings" pitchFamily="2" charset="2"/>
              </a:rPr>
              <a:t> receiver feasible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2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250033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Pre-Equalization</a:t>
            </a:r>
          </a:p>
          <a:p>
            <a:pPr lvl="1"/>
            <a:r>
              <a:rPr lang="en-CA" dirty="0" smtClean="0"/>
              <a:t>Due to </a:t>
            </a:r>
            <a:r>
              <a:rPr lang="en-CA" b="1" dirty="0" smtClean="0"/>
              <a:t>long</a:t>
            </a:r>
            <a:r>
              <a:rPr lang="en-CA" dirty="0" smtClean="0"/>
              <a:t> channel impulse responses (CIRs) in UWB    pure pre-Rake combining entails </a:t>
            </a:r>
            <a:r>
              <a:rPr lang="en-CA" b="1" dirty="0" smtClean="0"/>
              <a:t>high error floors </a:t>
            </a:r>
          </a:p>
          <a:p>
            <a:pPr lvl="1"/>
            <a:r>
              <a:rPr lang="en-CA" dirty="0" smtClean="0"/>
              <a:t>Performance can be improved by means of additional       pre-equalization filter (PEF) 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b="1" dirty="0" smtClean="0">
                <a:sym typeface="Wingdings" pitchFamily="2" charset="2"/>
              </a:rPr>
              <a:t>simple</a:t>
            </a:r>
            <a:r>
              <a:rPr lang="en-CA" dirty="0" smtClean="0">
                <a:sym typeface="Wingdings" pitchFamily="2" charset="2"/>
              </a:rPr>
              <a:t> receiver feasible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2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3214686"/>
            <a:ext cx="857256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Spectral Mask Constraints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Existing papers include only constraints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on overall transmit power but </a:t>
            </a:r>
            <a:r>
              <a:rPr kumimoji="0" lang="en-CA" sz="2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not</a:t>
            </a:r>
            <a:r>
              <a:rPr lang="en-CA" sz="22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 transmitted PSD</a:t>
            </a:r>
            <a:endParaRPr lang="en-CA" sz="2200" dirty="0"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L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arge </a:t>
            </a:r>
            <a:r>
              <a:rPr lang="en-CA" sz="2200" b="1" dirty="0" smtClean="0">
                <a:latin typeface="Arial" pitchFamily="34" charset="0"/>
                <a:cs typeface="Arial" pitchFamily="34" charset="0"/>
              </a:rPr>
              <a:t>power back-offs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required in practice to meet            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	  imposed spectral masks (e.g., FCC)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2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Designs</a:t>
            </a:r>
            <a:r>
              <a:rPr kumimoji="0" lang="en-CA" sz="2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can be </a:t>
            </a:r>
            <a:r>
              <a:rPr kumimoji="0" lang="en-CA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far from optimal</a:t>
            </a:r>
            <a:endParaRPr kumimoji="0" lang="en-CA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CA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 contribution</a:t>
            </a:r>
            <a:r>
              <a:rPr kumimoji="0" lang="en-CA" sz="2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kumimoji="0" lang="en-CA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Novel optimization-based PEF design with explicit consideration of spectral mask constraints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00052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System Model</a:t>
            </a:r>
          </a:p>
          <a:p>
            <a:endParaRPr lang="en-CA" dirty="0">
              <a:solidFill>
                <a:schemeClr val="accent1"/>
              </a:solidFill>
            </a:endParaRPr>
          </a:p>
          <a:p>
            <a:r>
              <a:rPr lang="en-CA" b="1" dirty="0" smtClean="0"/>
              <a:t>Problem Formulation and Solution</a:t>
            </a:r>
          </a:p>
          <a:p>
            <a:endParaRPr lang="en-CA" dirty="0"/>
          </a:p>
          <a:p>
            <a:r>
              <a:rPr lang="en-CA" b="1" dirty="0" smtClean="0"/>
              <a:t>Numerical Results</a:t>
            </a:r>
          </a:p>
          <a:p>
            <a:endParaRPr lang="en-CA" b="1" dirty="0" smtClean="0"/>
          </a:p>
          <a:p>
            <a:r>
              <a:rPr lang="en-CA" b="1" dirty="0" smtClean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Model: Direct Sequence UWB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4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643042" y="2285992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f[n]   </a:t>
            </a:r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CA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464344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 </a:t>
            </a:r>
            <a:endParaRPr lang="en-CA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00100" y="257174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5984" y="257174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86050" y="2285992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latin typeface="Arial" pitchFamily="34" charset="0"/>
                <a:cs typeface="Arial" pitchFamily="34" charset="0"/>
              </a:rPr>
              <a:t>  N</a:t>
            </a:r>
            <a:endParaRPr lang="en-CA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00430" y="257174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143372" y="2285992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c[k]  </a:t>
            </a:r>
            <a:endParaRPr lang="en-CA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786314" y="257174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429256" y="2285992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g[k]</a:t>
            </a:r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 </a:t>
            </a:r>
            <a:endParaRPr lang="en-CA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215074" y="2571744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000892" y="2285992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h[k]  </a:t>
            </a:r>
            <a:endParaRPr lang="en-CA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lowchart: Or 50"/>
          <p:cNvSpPr/>
          <p:nvPr/>
        </p:nvSpPr>
        <p:spPr>
          <a:xfrm>
            <a:off x="8429652" y="3000372"/>
            <a:ext cx="285752" cy="285752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8035949" y="2679695"/>
            <a:ext cx="501654" cy="28575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3"/>
          </p:cNvCxnSpPr>
          <p:nvPr/>
        </p:nvCxnSpPr>
        <p:spPr>
          <a:xfrm>
            <a:off x="7786710" y="2571744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7760515" y="4098137"/>
            <a:ext cx="1633550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8001024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929454" y="4643446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c[N-1-k]  </a:t>
            </a:r>
            <a:endParaRPr lang="en-CA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>
            <a:stCxn id="67" idx="1"/>
          </p:cNvCxnSpPr>
          <p:nvPr/>
        </p:nvCxnSpPr>
        <p:spPr>
          <a:xfrm rot="10800000">
            <a:off x="6357950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>
            <a:off x="4857752" y="4929198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071934" y="4643446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i="1" dirty="0" smtClean="0">
                <a:latin typeface="Arial" pitchFamily="34" charset="0"/>
                <a:cs typeface="Arial" pitchFamily="34" charset="0"/>
              </a:rPr>
              <a:t>   </a:t>
            </a:r>
            <a:endParaRPr lang="en-CA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8261375" y="2668583"/>
            <a:ext cx="631830" cy="952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rot="10800000" flipV="1">
            <a:off x="4214810" y="4714884"/>
            <a:ext cx="500066" cy="428628"/>
          </a:xfrm>
          <a:prstGeom prst="bentConnector3">
            <a:avLst>
              <a:gd name="adj1" fmla="val 5000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14810" y="4929198"/>
            <a:ext cx="50006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357554" y="492919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714480" y="4429132"/>
            <a:ext cx="6643734" cy="92869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ontent Placeholder 2"/>
          <p:cNvSpPr txBox="1">
            <a:spLocks/>
          </p:cNvSpPr>
          <p:nvPr/>
        </p:nvSpPr>
        <p:spPr>
          <a:xfrm>
            <a:off x="571472" y="3000372"/>
            <a:ext cx="500066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Tx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1714480" y="4929198"/>
            <a:ext cx="500066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Rx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8072462" y="2000240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err="1" smtClean="0">
                <a:latin typeface="Arial" pitchFamily="34" charset="0"/>
                <a:cs typeface="Arial" pitchFamily="34" charset="0"/>
              </a:rPr>
              <a:t>z</a:t>
            </a:r>
            <a:r>
              <a:rPr lang="en-CA" sz="12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[k]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" name="Content Placeholder 2"/>
          <p:cNvSpPr txBox="1">
            <a:spLocks/>
          </p:cNvSpPr>
          <p:nvPr/>
        </p:nvSpPr>
        <p:spPr>
          <a:xfrm>
            <a:off x="357158" y="2143116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smtClean="0">
                <a:latin typeface="Arial" pitchFamily="34" charset="0"/>
                <a:cs typeface="Arial" pitchFamily="34" charset="0"/>
              </a:rPr>
              <a:t>a[n]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Content Placeholder 2"/>
          <p:cNvSpPr txBox="1">
            <a:spLocks/>
          </p:cNvSpPr>
          <p:nvPr/>
        </p:nvSpPr>
        <p:spPr>
          <a:xfrm>
            <a:off x="6215074" y="2143116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smtClean="0">
                <a:latin typeface="Arial" pitchFamily="34" charset="0"/>
                <a:cs typeface="Arial" pitchFamily="34" charset="0"/>
              </a:rPr>
              <a:t>s[k]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4857752" y="4500570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smtClean="0">
                <a:latin typeface="Arial" pitchFamily="34" charset="0"/>
                <a:cs typeface="Arial" pitchFamily="34" charset="0"/>
              </a:rPr>
              <a:t>r[n]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2500298" y="4714884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smtClean="0">
                <a:latin typeface="Arial" pitchFamily="34" charset="0"/>
                <a:cs typeface="Arial" pitchFamily="34" charset="0"/>
              </a:rPr>
              <a:t>a[n-n</a:t>
            </a:r>
            <a:r>
              <a:rPr lang="en-CA" sz="1200" i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" name="Content Placeholder 2"/>
          <p:cNvSpPr txBox="1">
            <a:spLocks/>
          </p:cNvSpPr>
          <p:nvPr/>
        </p:nvSpPr>
        <p:spPr>
          <a:xfrm>
            <a:off x="2214546" y="4643446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600" i="1" dirty="0" smtClean="0">
                <a:latin typeface="Arial" pitchFamily="34" charset="0"/>
                <a:cs typeface="Arial" pitchFamily="34" charset="0"/>
              </a:rPr>
              <a:t>^</a:t>
            </a:r>
            <a:endParaRPr kumimoji="0" lang="en-CA" sz="1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0" y="5572140"/>
            <a:ext cx="928684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000" i="1" dirty="0" smtClean="0">
                <a:latin typeface="Arial" pitchFamily="34" charset="0"/>
                <a:cs typeface="Arial" pitchFamily="34" charset="0"/>
              </a:rPr>
              <a:t>f[n]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:   PEF of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Tx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(length </a:t>
            </a:r>
            <a:r>
              <a:rPr lang="en-CA" sz="20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CA" sz="1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CA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Residual ISI mitigation </a:t>
            </a:r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(no equalizer!)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0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g[k]</a:t>
            </a:r>
            <a:r>
              <a:rPr lang="en-CA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 Pre-Rake filter </a:t>
            </a:r>
            <a:r>
              <a:rPr lang="en-CA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Energy concentration &amp; combining gains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00034" y="1714488"/>
            <a:ext cx="5929354" cy="171451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7786710" y="3714752"/>
            <a:ext cx="92869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i="1" dirty="0" smtClean="0">
                <a:latin typeface="Arial" pitchFamily="34" charset="0"/>
                <a:cs typeface="Arial" pitchFamily="34" charset="0"/>
              </a:rPr>
              <a:t>o[k]</a:t>
            </a:r>
            <a:endParaRPr kumimoji="0" lang="en-CA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106727" y="2535231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00066"/>
          </a:xfrm>
        </p:spPr>
        <p:txBody>
          <a:bodyPr>
            <a:normAutofit/>
          </a:bodyPr>
          <a:lstStyle/>
          <a:p>
            <a:r>
              <a:rPr lang="en-CA" dirty="0" smtClean="0"/>
              <a:t>Discrete-time received signal (after </a:t>
            </a:r>
            <a:r>
              <a:rPr lang="en-CA" dirty="0" err="1" smtClean="0"/>
              <a:t>downsampling</a:t>
            </a:r>
            <a:r>
              <a:rPr lang="en-CA" dirty="0" smtClean="0"/>
              <a:t>)</a:t>
            </a:r>
          </a:p>
          <a:p>
            <a:endParaRPr lang="en-CA" dirty="0">
              <a:solidFill>
                <a:schemeClr val="accent1"/>
              </a:solidFill>
            </a:endParaRPr>
          </a:p>
          <a:p>
            <a:endParaRPr lang="en-CA" dirty="0"/>
          </a:p>
          <a:p>
            <a:endParaRPr lang="en-CA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386013" y="1643063"/>
          <a:ext cx="4349750" cy="874712"/>
        </p:xfrm>
        <a:graphic>
          <a:graphicData uri="http://schemas.openxmlformats.org/presentationml/2006/ole">
            <p:oleObj spid="_x0000_s49154" name="Equation" r:id="rId4" imgW="2145960" imgH="431640" progId="Equation.3">
              <p:embed/>
            </p:oleObj>
          </a:graphicData>
        </a:graphic>
      </p:graphicFrame>
      <p:sp>
        <p:nvSpPr>
          <p:cNvPr id="64" name="Content Placeholder 2"/>
          <p:cNvSpPr txBox="1">
            <a:spLocks/>
          </p:cNvSpPr>
          <p:nvPr/>
        </p:nvSpPr>
        <p:spPr>
          <a:xfrm>
            <a:off x="285720" y="2643182"/>
            <a:ext cx="8572560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[.] 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contains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combined effects of 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		– Spreading (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  , c[k])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– UWB CIR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h[k]</a:t>
            </a:r>
            <a:endParaRPr lang="en-CA" sz="2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		– PEF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f[n]	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CA" sz="2200" dirty="0" err="1" smtClean="0">
                <a:latin typeface="Arial" pitchFamily="34" charset="0"/>
                <a:cs typeface="Arial" pitchFamily="34" charset="0"/>
              </a:rPr>
              <a:t>Despreading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  , c[N-1-k])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– Pre-Rake filter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g[k]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	</a:t>
            </a:r>
            <a:endParaRPr lang="en-CA" sz="2000" i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	</a:t>
            </a:r>
            <a:endParaRPr kumimoji="0" lang="en-CA" sz="200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3072596" y="34996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7144562" y="3928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28794" y="1643050"/>
            <a:ext cx="5357850" cy="92869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00066"/>
          </a:xfrm>
        </p:spPr>
        <p:txBody>
          <a:bodyPr>
            <a:normAutofit/>
          </a:bodyPr>
          <a:lstStyle/>
          <a:p>
            <a:r>
              <a:rPr lang="en-CA" dirty="0" smtClean="0"/>
              <a:t>Discrete-time received signal (after </a:t>
            </a:r>
            <a:r>
              <a:rPr lang="en-CA" dirty="0" err="1" smtClean="0"/>
              <a:t>downsampling</a:t>
            </a:r>
            <a:r>
              <a:rPr lang="en-CA" dirty="0" smtClean="0"/>
              <a:t>)</a:t>
            </a:r>
          </a:p>
          <a:p>
            <a:endParaRPr lang="en-CA" dirty="0">
              <a:solidFill>
                <a:schemeClr val="accent1"/>
              </a:solidFill>
            </a:endParaRP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Mietzner (jan.mietzner@ieee.org)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ICC 2010, May 2010        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Optimal UWB Pre-Equalizer Design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22365" y="317817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5965835" y="496412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285720" y="2643182"/>
            <a:ext cx="8572560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b[.]  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contains combined effects of </a:t>
            </a:r>
            <a:endParaRPr lang="en-CA" sz="2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		– Spreading (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  , c[k])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– UWB CIR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h[k]</a:t>
            </a:r>
            <a:endParaRPr lang="en-CA" sz="2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    		– PEF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f[n]	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CA" sz="2200" dirty="0" err="1" smtClean="0">
                <a:latin typeface="Arial" pitchFamily="34" charset="0"/>
                <a:cs typeface="Arial" pitchFamily="34" charset="0"/>
              </a:rPr>
              <a:t>Despreading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N  , c[N-1-k])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– Pre-Rake filter 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g[k]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	</a:t>
            </a:r>
            <a:endParaRPr lang="en-CA" sz="2000" i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	</a:t>
            </a:r>
            <a:endParaRPr kumimoji="0" lang="en-CA" sz="200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3072596" y="34996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7144562" y="39282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928794" y="1643050"/>
            <a:ext cx="5357850" cy="92869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1214414" y="5543569"/>
          <a:ext cx="3101975" cy="528637"/>
        </p:xfrm>
        <a:graphic>
          <a:graphicData uri="http://schemas.openxmlformats.org/presentationml/2006/ole">
            <p:oleObj spid="_x0000_s4099" name="Equation" r:id="rId4" imgW="1562040" imgH="266400" progId="Equation.3">
              <p:embed/>
            </p:oleObj>
          </a:graphicData>
        </a:graphic>
      </p:graphicFrame>
      <p:sp>
        <p:nvSpPr>
          <p:cNvPr id="84" name="Content Placeholder 2"/>
          <p:cNvSpPr txBox="1">
            <a:spLocks/>
          </p:cNvSpPr>
          <p:nvPr/>
        </p:nvSpPr>
        <p:spPr>
          <a:xfrm>
            <a:off x="285720" y="4786322"/>
            <a:ext cx="8572560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Matrix-vector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form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429256" y="5500702"/>
          <a:ext cx="3117850" cy="487363"/>
        </p:xfrm>
        <a:graphic>
          <a:graphicData uri="http://schemas.openxmlformats.org/presentationml/2006/ole">
            <p:oleObj spid="_x0000_s4101" name="Equation" r:id="rId5" imgW="1625400" imgH="2538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387600" y="1643063"/>
          <a:ext cx="4349750" cy="874712"/>
        </p:xfrm>
        <a:graphic>
          <a:graphicData uri="http://schemas.openxmlformats.org/presentationml/2006/ole">
            <p:oleObj spid="_x0000_s4102" name="Equation" r:id="rId6" imgW="2145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1250</Words>
  <Application>Microsoft Office PowerPoint</Application>
  <PresentationFormat>On-screen Show (4:3)</PresentationFormat>
  <Paragraphs>391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Slide 1</vt:lpstr>
      <vt:lpstr>Introduction</vt:lpstr>
      <vt:lpstr>Introduction</vt:lpstr>
      <vt:lpstr>Introduction</vt:lpstr>
      <vt:lpstr>Introduction</vt:lpstr>
      <vt:lpstr>Outline</vt:lpstr>
      <vt:lpstr>System Model: Direct Sequence UWB</vt:lpstr>
      <vt:lpstr>System Model</vt:lpstr>
      <vt:lpstr>System Model</vt:lpstr>
      <vt:lpstr>Outline</vt:lpstr>
      <vt:lpstr>Problem Formulation</vt:lpstr>
      <vt:lpstr>Problem Formulation</vt:lpstr>
      <vt:lpstr>Problem Formulation</vt:lpstr>
      <vt:lpstr>Problem Formulation</vt:lpstr>
      <vt:lpstr>Solution of Optimization Problem</vt:lpstr>
      <vt:lpstr>Solution of Optimization Problem</vt:lpstr>
      <vt:lpstr>Solution of Optimization Problem</vt:lpstr>
      <vt:lpstr>Solution of Optimization Problem</vt:lpstr>
      <vt:lpstr>Solution of Optimization Problem</vt:lpstr>
      <vt:lpstr>Solution of Optimization Problem</vt:lpstr>
      <vt:lpstr>Outline</vt:lpstr>
      <vt:lpstr>Numerical Results</vt:lpstr>
      <vt:lpstr>Numerical Results</vt:lpstr>
      <vt:lpstr>Numerical Results</vt:lpstr>
      <vt:lpstr>Numerical 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191</cp:revision>
  <dcterms:created xsi:type="dcterms:W3CDTF">2010-02-16T19:52:54Z</dcterms:created>
  <dcterms:modified xsi:type="dcterms:W3CDTF">2010-05-25T05:35:18Z</dcterms:modified>
</cp:coreProperties>
</file>